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notesMasterIdLst>
    <p:notesMasterId r:id="rId86"/>
  </p:notesMasterIdLst>
  <p:sldIdLst>
    <p:sldId id="306" r:id="rId8"/>
    <p:sldId id="258" r:id="rId9"/>
    <p:sldId id="259" r:id="rId10"/>
    <p:sldId id="260" r:id="rId11"/>
    <p:sldId id="261" r:id="rId12"/>
    <p:sldId id="357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3" r:id="rId30"/>
    <p:sldId id="284" r:id="rId31"/>
    <p:sldId id="285" r:id="rId32"/>
    <p:sldId id="286" r:id="rId33"/>
    <p:sldId id="28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7" r:id="rId42"/>
    <p:sldId id="316" r:id="rId43"/>
    <p:sldId id="317" r:id="rId44"/>
    <p:sldId id="319" r:id="rId45"/>
    <p:sldId id="320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4" r:id="rId58"/>
    <p:sldId id="336" r:id="rId59"/>
    <p:sldId id="337" r:id="rId60"/>
    <p:sldId id="338" r:id="rId61"/>
    <p:sldId id="339" r:id="rId62"/>
    <p:sldId id="340" r:id="rId63"/>
    <p:sldId id="318" r:id="rId64"/>
    <p:sldId id="353" r:id="rId65"/>
    <p:sldId id="354" r:id="rId66"/>
    <p:sldId id="349" r:id="rId67"/>
    <p:sldId id="342" r:id="rId68"/>
    <p:sldId id="343" r:id="rId69"/>
    <p:sldId id="344" r:id="rId70"/>
    <p:sldId id="347" r:id="rId71"/>
    <p:sldId id="350" r:id="rId72"/>
    <p:sldId id="351" r:id="rId73"/>
    <p:sldId id="352" r:id="rId74"/>
    <p:sldId id="341" r:id="rId75"/>
    <p:sldId id="308" r:id="rId76"/>
    <p:sldId id="309" r:id="rId77"/>
    <p:sldId id="310" r:id="rId78"/>
    <p:sldId id="311" r:id="rId79"/>
    <p:sldId id="312" r:id="rId80"/>
    <p:sldId id="313" r:id="rId81"/>
    <p:sldId id="314" r:id="rId82"/>
    <p:sldId id="315" r:id="rId83"/>
    <p:sldId id="355" r:id="rId84"/>
    <p:sldId id="356" r:id="rId8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theme" Target="theme/theme1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90" Type="http://schemas.openxmlformats.org/officeDocument/2006/relationships/tableStyles" Target="tableStyles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presProps" Target="presProps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98500-1C98-42A9-832B-AA03928A75FB}" type="datetimeFigureOut">
              <a:rPr lang="cs-CZ" smtClean="0"/>
              <a:t>13.4.2017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512B9-4363-4ABB-A84B-9274E15B33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27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824" indent="-295702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2805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5930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051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173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297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8419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1541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F57BE0-8112-478C-AD41-F8E2D53786C5}" type="slidenum">
              <a:rPr lang="cs-CZ" smtClean="0">
                <a:solidFill>
                  <a:prstClr val="black"/>
                </a:solidFill>
              </a:rPr>
              <a:pPr eaLnBrk="1" hangingPunct="1"/>
              <a:t>1</a:t>
            </a:fld>
            <a:endParaRPr lang="cs-CZ" smtClean="0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62556-8BC3-44A9-BC1C-3923B726701C}" type="slidenum">
              <a:rPr lang="cs-CZ">
                <a:solidFill>
                  <a:prstClr val="black"/>
                </a:solidFill>
              </a:rPr>
              <a:pPr/>
              <a:t>11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824" indent="-295702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2805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5930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051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173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297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8419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1541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CF7F7B-2BF2-4682-A017-428AA09239C9}" type="slidenum">
              <a:rPr lang="cs-CZ" smtClean="0">
                <a:solidFill>
                  <a:prstClr val="black"/>
                </a:solidFill>
              </a:rPr>
              <a:pPr eaLnBrk="1" hangingPunct="1"/>
              <a:t>12</a:t>
            </a:fld>
            <a:endParaRPr lang="cs-CZ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824" indent="-295702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2805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5930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051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173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297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8419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1541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CF7F7B-2BF2-4682-A017-428AA09239C9}" type="slidenum">
              <a:rPr lang="cs-CZ" smtClean="0">
                <a:solidFill>
                  <a:prstClr val="black"/>
                </a:solidFill>
              </a:rPr>
              <a:pPr eaLnBrk="1" hangingPunct="1"/>
              <a:t>13</a:t>
            </a:fld>
            <a:endParaRPr lang="cs-CZ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824" indent="-295702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2805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5930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051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173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297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8419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1541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CF7F7B-2BF2-4682-A017-428AA09239C9}" type="slidenum">
              <a:rPr lang="cs-CZ" smtClean="0">
                <a:solidFill>
                  <a:prstClr val="black"/>
                </a:solidFill>
              </a:rPr>
              <a:pPr eaLnBrk="1" hangingPunct="1"/>
              <a:t>14</a:t>
            </a:fld>
            <a:endParaRPr lang="cs-CZ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824" indent="-295702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2805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5930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051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173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297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8419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1541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CF7F7B-2BF2-4682-A017-428AA09239C9}" type="slidenum">
              <a:rPr lang="cs-CZ" smtClean="0">
                <a:solidFill>
                  <a:prstClr val="black"/>
                </a:solidFill>
              </a:rPr>
              <a:pPr eaLnBrk="1" hangingPunct="1"/>
              <a:t>15</a:t>
            </a:fld>
            <a:endParaRPr lang="cs-CZ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824" indent="-295702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2805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5930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051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173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297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8419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1541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CF7F7B-2BF2-4682-A017-428AA09239C9}" type="slidenum">
              <a:rPr lang="cs-CZ" smtClean="0">
                <a:solidFill>
                  <a:prstClr val="black"/>
                </a:solidFill>
              </a:rPr>
              <a:pPr eaLnBrk="1" hangingPunct="1"/>
              <a:t>16</a:t>
            </a:fld>
            <a:endParaRPr lang="cs-CZ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824" indent="-295702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2805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5930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051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173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297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8419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1541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CF7F7B-2BF2-4682-A017-428AA09239C9}" type="slidenum">
              <a:rPr lang="cs-CZ" smtClean="0">
                <a:solidFill>
                  <a:prstClr val="black"/>
                </a:solidFill>
              </a:rPr>
              <a:pPr eaLnBrk="1" hangingPunct="1"/>
              <a:t>17</a:t>
            </a:fld>
            <a:endParaRPr lang="cs-CZ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824" indent="-295702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2805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5930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051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173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297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8419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1541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CF7F7B-2BF2-4682-A017-428AA09239C9}" type="slidenum">
              <a:rPr lang="cs-CZ" smtClean="0">
                <a:solidFill>
                  <a:prstClr val="black"/>
                </a:solidFill>
              </a:rPr>
              <a:pPr eaLnBrk="1" hangingPunct="1"/>
              <a:t>18</a:t>
            </a:fld>
            <a:endParaRPr lang="cs-CZ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824" indent="-295702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2805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5930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051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173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297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8419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1541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CF7F7B-2BF2-4682-A017-428AA09239C9}" type="slidenum">
              <a:rPr lang="cs-CZ" smtClean="0">
                <a:solidFill>
                  <a:prstClr val="black"/>
                </a:solidFill>
              </a:rPr>
              <a:pPr eaLnBrk="1" hangingPunct="1"/>
              <a:t>19</a:t>
            </a:fld>
            <a:endParaRPr lang="cs-CZ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824" indent="-295702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2805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5930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051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173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297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8419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1541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CF7F7B-2BF2-4682-A017-428AA09239C9}" type="slidenum">
              <a:rPr lang="cs-CZ" smtClean="0">
                <a:solidFill>
                  <a:prstClr val="black"/>
                </a:solidFill>
              </a:rPr>
              <a:pPr eaLnBrk="1" hangingPunct="1"/>
              <a:t>20</a:t>
            </a:fld>
            <a:endParaRPr lang="cs-CZ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824" indent="-295702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2805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5930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051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173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297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8419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1541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CF7F7B-2BF2-4682-A017-428AA09239C9}" type="slidenum">
              <a:rPr lang="cs-CZ" smtClean="0">
                <a:solidFill>
                  <a:prstClr val="black"/>
                </a:solidFill>
              </a:rPr>
              <a:pPr eaLnBrk="1" hangingPunct="1"/>
              <a:t>21</a:t>
            </a:fld>
            <a:endParaRPr lang="cs-CZ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824" indent="-295702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2805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5930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051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173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297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8419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1541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C69855-0511-4779-BD47-AF37E8D964C9}" type="slidenum">
              <a:rPr lang="cs-CZ" smtClean="0">
                <a:solidFill>
                  <a:prstClr val="black"/>
                </a:solidFill>
              </a:rPr>
              <a:pPr eaLnBrk="1" hangingPunct="1"/>
              <a:t>22</a:t>
            </a:fld>
            <a:endParaRPr lang="cs-CZ" smtClean="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824" indent="-295702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2805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5930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051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173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297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8419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1541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475EA2-62D5-4B78-8EF0-B2348EB62F40}" type="slidenum">
              <a:rPr lang="cs-CZ" smtClean="0">
                <a:solidFill>
                  <a:prstClr val="black"/>
                </a:solidFill>
              </a:rPr>
              <a:pPr eaLnBrk="1" hangingPunct="1"/>
              <a:t>23</a:t>
            </a:fld>
            <a:endParaRPr lang="cs-CZ" smtClean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824" indent="-295702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2805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5930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051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173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297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8419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1541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058E12-9E4D-428A-8574-F3EFEC849CF9}" type="slidenum">
              <a:rPr lang="cs-CZ" smtClean="0">
                <a:solidFill>
                  <a:prstClr val="black"/>
                </a:solidFill>
              </a:rPr>
              <a:pPr eaLnBrk="1" hangingPunct="1"/>
              <a:t>24</a:t>
            </a:fld>
            <a:endParaRPr lang="cs-CZ" smtClean="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824" indent="-295702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2805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5930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051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173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297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8419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1541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BB1E23-9354-4430-962A-B349FB391400}" type="slidenum">
              <a:rPr lang="cs-CZ" smtClean="0">
                <a:solidFill>
                  <a:prstClr val="black"/>
                </a:solidFill>
              </a:rPr>
              <a:pPr eaLnBrk="1" hangingPunct="1"/>
              <a:t>25</a:t>
            </a:fld>
            <a:endParaRPr lang="cs-CZ" smtClean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853243-B7E3-4B6D-945C-2908EFB1D342}" type="slidenum">
              <a:rPr lang="cs-CZ">
                <a:solidFill>
                  <a:prstClr val="black"/>
                </a:solidFill>
              </a:rPr>
              <a:pPr/>
              <a:t>26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853243-B7E3-4B6D-945C-2908EFB1D342}" type="slidenum">
              <a:rPr lang="cs-CZ">
                <a:solidFill>
                  <a:prstClr val="black"/>
                </a:solidFill>
              </a:rPr>
              <a:pPr/>
              <a:t>27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312BC-6D89-4B9F-A3A6-879A2AC86671}" type="slidenum">
              <a:rPr lang="cs-CZ">
                <a:solidFill>
                  <a:prstClr val="black"/>
                </a:solidFill>
              </a:rPr>
              <a:pPr/>
              <a:t>28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B9460-AC4D-4C2C-82F5-212BDAA6ABC1}" type="slidenum">
              <a:rPr lang="cs-CZ">
                <a:solidFill>
                  <a:prstClr val="black"/>
                </a:solidFill>
              </a:rPr>
              <a:pPr/>
              <a:t>29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BC30B-CE15-4BE4-B6AD-0A02B7469C73}" type="slidenum">
              <a:rPr lang="cs-CZ">
                <a:solidFill>
                  <a:prstClr val="black"/>
                </a:solidFill>
              </a:rPr>
              <a:pPr/>
              <a:t>30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BAF445-EF40-4821-90B9-57FC6760C4A1}" type="slidenum">
              <a:rPr lang="cs-CZ">
                <a:solidFill>
                  <a:prstClr val="black"/>
                </a:solidFill>
              </a:rPr>
              <a:pPr/>
              <a:t>31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D4EEA-0708-4EC4-B51D-253F0259B6D4}" type="slidenum">
              <a:rPr lang="cs-CZ">
                <a:solidFill>
                  <a:prstClr val="black"/>
                </a:solidFill>
              </a:rPr>
              <a:pPr/>
              <a:t>32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9CAEBA-AB40-41A5-AD8B-AFF6FBB28074}" type="slidenum">
              <a:rPr lang="cs-CZ">
                <a:solidFill>
                  <a:prstClr val="black"/>
                </a:solidFill>
              </a:rPr>
              <a:pPr/>
              <a:t>33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824" indent="-295702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2805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5930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051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173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297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8419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1541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479A0C-2219-4042-AB6F-A4A0C3C6B49B}" type="slidenum">
              <a:rPr lang="cs-CZ" smtClean="0">
                <a:solidFill>
                  <a:prstClr val="black"/>
                </a:solidFill>
              </a:rPr>
              <a:pPr eaLnBrk="1" hangingPunct="1"/>
              <a:t>34</a:t>
            </a:fld>
            <a:endParaRPr lang="cs-CZ" smtClean="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AA5321-1BF0-4259-BD3A-38CA29AC4704}" type="slidenum">
              <a:rPr lang="cs-CZ">
                <a:solidFill>
                  <a:prstClr val="black"/>
                </a:solidFill>
              </a:rPr>
              <a:pPr/>
              <a:t>36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AA5321-1BF0-4259-BD3A-38CA29AC4704}" type="slidenum">
              <a:rPr lang="cs-CZ">
                <a:solidFill>
                  <a:prstClr val="black"/>
                </a:solidFill>
              </a:rPr>
              <a:pPr/>
              <a:t>37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72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0712" indent="-27335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3404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0765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68127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05488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42849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0211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7572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74521E-C4ED-42F4-B905-C5C7A232D1EC}" type="slidenum">
              <a:rPr lang="cs-CZ">
                <a:solidFill>
                  <a:prstClr val="black"/>
                </a:solidFill>
              </a:rPr>
              <a:pPr eaLnBrk="1" hangingPunct="1"/>
              <a:t>38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72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0712" indent="-27335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3404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0765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68127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05488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42849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0211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7572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74521E-C4ED-42F4-B905-C5C7A232D1EC}" type="slidenum">
              <a:rPr lang="cs-CZ">
                <a:solidFill>
                  <a:prstClr val="black"/>
                </a:solidFill>
              </a:rPr>
              <a:pPr eaLnBrk="1" hangingPunct="1"/>
              <a:t>39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72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0712" indent="-27335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3404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0765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68127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05488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42849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0211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7572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74521E-C4ED-42F4-B905-C5C7A232D1EC}" type="slidenum">
              <a:rPr lang="cs-CZ">
                <a:solidFill>
                  <a:prstClr val="black"/>
                </a:solidFill>
              </a:rPr>
              <a:pPr eaLnBrk="1" hangingPunct="1"/>
              <a:t>40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72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0712" indent="-27335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3404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0765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68127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05488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42849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0211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7572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74521E-C4ED-42F4-B905-C5C7A232D1EC}" type="slidenum">
              <a:rPr lang="cs-CZ">
                <a:solidFill>
                  <a:prstClr val="black"/>
                </a:solidFill>
              </a:rPr>
              <a:pPr eaLnBrk="1" hangingPunct="1"/>
              <a:t>41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72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0712" indent="-27335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3404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0765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68127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05488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42849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0211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7572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74521E-C4ED-42F4-B905-C5C7A232D1EC}" type="slidenum">
              <a:rPr lang="cs-CZ">
                <a:solidFill>
                  <a:prstClr val="black"/>
                </a:solidFill>
              </a:rPr>
              <a:pPr eaLnBrk="1" hangingPunct="1"/>
              <a:t>42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72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0712" indent="-27335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3404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0765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68127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05488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42849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0211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7572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74521E-C4ED-42F4-B905-C5C7A232D1EC}" type="slidenum">
              <a:rPr lang="cs-CZ">
                <a:solidFill>
                  <a:prstClr val="black"/>
                </a:solidFill>
              </a:rPr>
              <a:pPr eaLnBrk="1" hangingPunct="1"/>
              <a:t>43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72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0712" indent="-27335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3404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0765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68127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05488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42849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0211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7572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74521E-C4ED-42F4-B905-C5C7A232D1EC}" type="slidenum">
              <a:rPr lang="cs-CZ">
                <a:solidFill>
                  <a:prstClr val="black"/>
                </a:solidFill>
              </a:rPr>
              <a:pPr eaLnBrk="1" hangingPunct="1"/>
              <a:t>44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72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0712" indent="-27335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3404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0765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68127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05488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42849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0211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7572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74521E-C4ED-42F4-B905-C5C7A232D1EC}" type="slidenum">
              <a:rPr lang="cs-CZ">
                <a:solidFill>
                  <a:prstClr val="black"/>
                </a:solidFill>
              </a:rPr>
              <a:pPr eaLnBrk="1" hangingPunct="1"/>
              <a:t>45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72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0712" indent="-27335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3404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0765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68127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05488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42849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0211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7572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74521E-C4ED-42F4-B905-C5C7A232D1EC}" type="slidenum">
              <a:rPr lang="cs-CZ">
                <a:solidFill>
                  <a:prstClr val="black"/>
                </a:solidFill>
              </a:rPr>
              <a:pPr eaLnBrk="1" hangingPunct="1"/>
              <a:t>46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72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0712" indent="-27335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3404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0765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68127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05488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42849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0211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7572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74521E-C4ED-42F4-B905-C5C7A232D1EC}" type="slidenum">
              <a:rPr lang="cs-CZ">
                <a:solidFill>
                  <a:prstClr val="black"/>
                </a:solidFill>
              </a:rPr>
              <a:pPr eaLnBrk="1" hangingPunct="1"/>
              <a:t>47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72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0712" indent="-27335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3404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0765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68127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05488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42849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0211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7572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74521E-C4ED-42F4-B905-C5C7A232D1EC}" type="slidenum">
              <a:rPr lang="cs-CZ">
                <a:solidFill>
                  <a:prstClr val="black"/>
                </a:solidFill>
              </a:rPr>
              <a:pPr eaLnBrk="1" hangingPunct="1"/>
              <a:t>48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72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0712" indent="-27335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3404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0765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68127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05488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42849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0211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7572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74521E-C4ED-42F4-B905-C5C7A232D1EC}" type="slidenum">
              <a:rPr lang="cs-CZ">
                <a:solidFill>
                  <a:prstClr val="black"/>
                </a:solidFill>
              </a:rPr>
              <a:pPr eaLnBrk="1" hangingPunct="1"/>
              <a:t>50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72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0712" indent="-27335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3404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0765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68127" indent="-218681" defTabSz="91572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05488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42849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0211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7572" indent="-218681" algn="ctr" defTabSz="915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F75820-39AC-4454-989A-30C79C3DF647}" type="slidenum">
              <a:rPr lang="cs-CZ">
                <a:solidFill>
                  <a:prstClr val="black"/>
                </a:solidFill>
              </a:rPr>
              <a:pPr eaLnBrk="1" hangingPunct="1"/>
              <a:t>51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853243-B7E3-4B6D-945C-2908EFB1D342}" type="slidenum">
              <a:rPr lang="cs-CZ">
                <a:solidFill>
                  <a:prstClr val="black"/>
                </a:solidFill>
              </a:rPr>
              <a:pPr/>
              <a:t>52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AA5321-1BF0-4259-BD3A-38CA29AC4704}" type="slidenum">
              <a:rPr lang="cs-CZ">
                <a:solidFill>
                  <a:prstClr val="black"/>
                </a:solidFill>
              </a:rPr>
              <a:pPr/>
              <a:t>53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AA5321-1BF0-4259-BD3A-38CA29AC4704}" type="slidenum">
              <a:rPr lang="cs-CZ">
                <a:solidFill>
                  <a:prstClr val="black"/>
                </a:solidFill>
              </a:rPr>
              <a:pPr/>
              <a:t>54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AA5321-1BF0-4259-BD3A-38CA29AC4704}" type="slidenum">
              <a:rPr lang="cs-CZ">
                <a:solidFill>
                  <a:prstClr val="black"/>
                </a:solidFill>
              </a:rPr>
              <a:pPr/>
              <a:t>55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853243-B7E3-4B6D-945C-2908EFB1D342}" type="slidenum">
              <a:rPr lang="cs-CZ">
                <a:solidFill>
                  <a:prstClr val="black"/>
                </a:solidFill>
              </a:rPr>
              <a:pPr/>
              <a:t>56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85765" indent="-263756" defTabSz="9143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55026" indent="-211005" defTabSz="9143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77035" indent="-211005" defTabSz="9143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99045" indent="-211005" defTabSz="9143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1056" indent="-211005"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3065" indent="-211005"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65075" indent="-211005"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7085" indent="-211005"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379F19-06E6-45CB-8513-6916E3240991}" type="slidenum">
              <a:rPr lang="cs-CZ" smtClean="0">
                <a:solidFill>
                  <a:prstClr val="black"/>
                </a:solidFill>
              </a:rPr>
              <a:pPr eaLnBrk="1" hangingPunct="1"/>
              <a:t>61</a:t>
            </a:fld>
            <a:endParaRPr lang="cs-CZ" smtClean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85765" indent="-263756" defTabSz="9143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55026" indent="-211005" defTabSz="9143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77035" indent="-211005" defTabSz="9143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99045" indent="-211005" defTabSz="9143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1056" indent="-211005"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3065" indent="-211005"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65075" indent="-211005"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7085" indent="-211005"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379F19-06E6-45CB-8513-6916E3240991}" type="slidenum">
              <a:rPr lang="cs-CZ" smtClean="0">
                <a:solidFill>
                  <a:prstClr val="black"/>
                </a:solidFill>
              </a:rPr>
              <a:pPr eaLnBrk="1" hangingPunct="1"/>
              <a:t>62</a:t>
            </a:fld>
            <a:endParaRPr lang="cs-CZ" smtClean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85765" indent="-263756" defTabSz="9143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55026" indent="-211005" defTabSz="9143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77035" indent="-211005" defTabSz="9143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99045" indent="-211005" defTabSz="9143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1056" indent="-211005"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3065" indent="-211005"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65075" indent="-211005"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7085" indent="-211005"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379F19-06E6-45CB-8513-6916E3240991}" type="slidenum">
              <a:rPr lang="cs-CZ" smtClean="0">
                <a:solidFill>
                  <a:prstClr val="black"/>
                </a:solidFill>
              </a:rPr>
              <a:pPr eaLnBrk="1" hangingPunct="1"/>
              <a:t>63</a:t>
            </a:fld>
            <a:endParaRPr lang="cs-CZ" smtClean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85765" indent="-263756" defTabSz="9143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55026" indent="-211005" defTabSz="9143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77035" indent="-211005" defTabSz="9143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99045" indent="-211005" defTabSz="9143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1056" indent="-211005"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3065" indent="-211005"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65075" indent="-211005"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7085" indent="-211005"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379F19-06E6-45CB-8513-6916E3240991}" type="slidenum">
              <a:rPr lang="cs-CZ" smtClean="0">
                <a:solidFill>
                  <a:prstClr val="black"/>
                </a:solidFill>
              </a:rPr>
              <a:pPr eaLnBrk="1" hangingPunct="1"/>
              <a:t>64</a:t>
            </a:fld>
            <a:endParaRPr lang="cs-CZ" smtClean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AA5321-1BF0-4259-BD3A-38CA29AC4704}" type="slidenum">
              <a:rPr lang="cs-CZ">
                <a:solidFill>
                  <a:prstClr val="black"/>
                </a:solidFill>
              </a:rPr>
              <a:pPr/>
              <a:t>69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AA5321-1BF0-4259-BD3A-38CA29AC4704}" type="slidenum">
              <a:rPr lang="cs-CZ">
                <a:solidFill>
                  <a:prstClr val="black"/>
                </a:solidFill>
              </a:rPr>
              <a:pPr/>
              <a:t>70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824" indent="-295702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2805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5930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051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173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297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8419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1541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CF7F7B-2BF2-4682-A017-428AA09239C9}" type="slidenum">
              <a:rPr lang="cs-CZ" smtClean="0">
                <a:solidFill>
                  <a:prstClr val="black"/>
                </a:solidFill>
              </a:rPr>
              <a:pPr eaLnBrk="1" hangingPunct="1"/>
              <a:t>7</a:t>
            </a:fld>
            <a:endParaRPr lang="cs-CZ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853243-B7E3-4B6D-945C-2908EFB1D342}" type="slidenum">
              <a:rPr lang="cs-CZ">
                <a:solidFill>
                  <a:prstClr val="black"/>
                </a:solidFill>
              </a:rPr>
              <a:pPr/>
              <a:t>71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853243-B7E3-4B6D-945C-2908EFB1D342}" type="slidenum">
              <a:rPr lang="cs-CZ">
                <a:solidFill>
                  <a:prstClr val="black"/>
                </a:solidFill>
              </a:rPr>
              <a:pPr/>
              <a:t>72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AA5321-1BF0-4259-BD3A-38CA29AC4704}" type="slidenum">
              <a:rPr lang="cs-CZ">
                <a:solidFill>
                  <a:prstClr val="black"/>
                </a:solidFill>
              </a:rPr>
              <a:pPr/>
              <a:t>73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853243-B7E3-4B6D-945C-2908EFB1D342}" type="slidenum">
              <a:rPr lang="cs-CZ">
                <a:solidFill>
                  <a:prstClr val="black"/>
                </a:solidFill>
              </a:rPr>
              <a:pPr/>
              <a:t>74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853243-B7E3-4B6D-945C-2908EFB1D342}" type="slidenum">
              <a:rPr lang="cs-CZ">
                <a:solidFill>
                  <a:prstClr val="black"/>
                </a:solidFill>
              </a:rPr>
              <a:pPr/>
              <a:t>75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AA5321-1BF0-4259-BD3A-38CA29AC4704}" type="slidenum">
              <a:rPr lang="cs-CZ">
                <a:solidFill>
                  <a:prstClr val="black"/>
                </a:solidFill>
              </a:rPr>
              <a:pPr/>
              <a:t>76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824" indent="-295702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2805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5930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051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173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297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8419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1541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CF7F7B-2BF2-4682-A017-428AA09239C9}" type="slidenum">
              <a:rPr lang="cs-CZ" smtClean="0">
                <a:solidFill>
                  <a:prstClr val="black"/>
                </a:solidFill>
              </a:rPr>
              <a:pPr eaLnBrk="1" hangingPunct="1"/>
              <a:t>8</a:t>
            </a:fld>
            <a:endParaRPr lang="cs-CZ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824" indent="-295702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2805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5930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051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173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297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8419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1541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051310-5523-4DA6-A092-BFA942BA4192}" type="slidenum">
              <a:rPr lang="cs-CZ" smtClean="0">
                <a:solidFill>
                  <a:prstClr val="black"/>
                </a:solidFill>
              </a:rPr>
              <a:pPr eaLnBrk="1" hangingPunct="1"/>
              <a:t>9</a:t>
            </a:fld>
            <a:endParaRPr lang="cs-CZ" smtClean="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824" indent="-295702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2805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5930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051" indent="-236561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173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297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8419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1541" indent="-236561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479A0C-2219-4042-AB6F-A4A0C3C6B49B}" type="slidenum">
              <a:rPr lang="cs-CZ" smtClean="0">
                <a:solidFill>
                  <a:prstClr val="black"/>
                </a:solidFill>
              </a:rPr>
              <a:pPr eaLnBrk="1" hangingPunct="1"/>
              <a:t>10</a:t>
            </a:fld>
            <a:endParaRPr lang="cs-CZ" smtClean="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Různé algoritmy mají různou složitost.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62E86-161C-4C12-BB08-238A2FB4410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7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Různé algoritmy mají různou složitost.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A8E20-903F-4E98-BD79-37E55777944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9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Různé algoritmy mají různou složitost.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A3E40-E6C8-4902-A15D-761593CBE44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26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Různé algoritmy mají různou složitost.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62E86-161C-4C12-BB08-238A2FB4410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10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Různé algoritmy mají různou složitost.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B722C-4C2F-404A-9444-27C684FDC77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95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Různé algoritmy mají různou složitost.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E9663-C660-43C3-9A13-3A0F8FF3FA5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81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Různé algoritmy mají různou složitost.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9638B-F00E-4273-8DFE-502D3F808E4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66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Různé algoritmy mají různou složitost.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26798-A5C4-4244-8A42-C08BC333ED5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267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Různé algoritmy mají různou složitost.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83A96-4B04-47A0-B4FC-E0F8904D120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Různé algoritmy mají různou složitost.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D403F-947B-4A81-9E07-C64F51BF7D8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03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Různé algoritmy mají různou složitost.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38255-367D-457E-BC90-68CE8B08BC1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6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Různé algoritmy mají různou složitost.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B722C-4C2F-404A-9444-27C684FDC77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1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Různé algoritmy mají různou složitost.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8436B-0E25-4F4C-BBE5-A6E507F43B8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03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Různé algoritmy mají různou složitost.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A8E20-903F-4E98-BD79-37E55777944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07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Různé algoritmy mají různou složitost.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A3E40-E6C8-4902-A15D-761593CBE44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64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Různé algoritmy mají různou složitost.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62E86-161C-4C12-BB08-238A2FB4410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6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Různé algoritmy mají různou složitost.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B722C-4C2F-404A-9444-27C684FDC77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71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Různé algoritmy mají různou složitost.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E9663-C660-43C3-9A13-3A0F8FF3FA5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6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Různé algoritmy mají různou složitost.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9638B-F00E-4273-8DFE-502D3F808E4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19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Různé algoritmy mají různou složitost.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26798-A5C4-4244-8A42-C08BC333ED5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33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Různé algoritmy mají různou složitost.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83A96-4B04-47A0-B4FC-E0F8904D120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370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Různé algoritmy mají různou složitost.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D403F-947B-4A81-9E07-C64F51BF7D8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76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Různé algoritmy mají různou složitost.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E9663-C660-43C3-9A13-3A0F8FF3FA5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130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Různé algoritmy mají různou složitost.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38255-367D-457E-BC90-68CE8B08BC1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82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Různé algoritmy mají různou složitost.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8436B-0E25-4F4C-BBE5-A6E507F43B8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99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Různé algoritmy mají různou složitost.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A8E20-903F-4E98-BD79-37E55777944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618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Různé algoritmy mají různou složitost.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A3E40-E6C8-4902-A15D-761593CBE44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674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855C4-6131-41D6-BA1D-8139FC08E89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31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484E4-1FC1-4B26-97ED-3E962E1A0D6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2673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C9E6A-F827-4718-8C1C-AE021F8FFD8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666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75443-45B0-488E-BC3C-1A1D8A50862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3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1FC1E-A75B-42F6-A247-38C8BFBD5B4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488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9E18C-C097-4F59-B0F4-1564618EFC6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53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Různé algoritmy mají různou složitost.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9638B-F00E-4273-8DFE-502D3F808E4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901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DE4BC-1693-4854-9219-E8B9198C265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838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6E188-C0BF-4774-955D-A3A574372BF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7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A2482-FAB7-4F43-9350-DA5A1570D6E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108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CDD51-A95D-47F6-B26A-4ECE8B3B651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035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BA634-E67F-4453-AF3A-6A61F44840C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924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2DB1B-B56C-4A7E-9F43-CC102019E5E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140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E80EE-7F7D-450A-BA54-102D789F19F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159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83870-201A-4C14-AFD8-AD39C4908EA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502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13236-88D4-4A43-907B-F02BFA24738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637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46C7D-ADD6-4422-832C-816348C0E08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2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Různé algoritmy mají různou složitost.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26798-A5C4-4244-8A42-C08BC333ED5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058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14A4B-E06B-41CD-8943-A4B73F5AC78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185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0B263-1E21-4CE7-99DF-15727CC7A5F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018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62AA2-9C83-4167-B5FC-B1FC9E87CEA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809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90365-E587-417A-825E-F1486D37E3A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597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B3C2E-A601-45CF-A3E0-886DF8E868E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954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82415-E48B-4541-BC3E-3FBD3F38168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386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855C4-6131-41D6-BA1D-8139FC08E89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404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484E4-1FC1-4B26-97ED-3E962E1A0D6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7647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C9E6A-F827-4718-8C1C-AE021F8FFD8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78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75443-45B0-488E-BC3C-1A1D8A50862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8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Různé algoritmy mají různou složitost.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83A96-4B04-47A0-B4FC-E0F8904D120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871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1FC1E-A75B-42F6-A247-38C8BFBD5B4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4225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9E18C-C097-4F59-B0F4-1564618EFC6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472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DE4BC-1693-4854-9219-E8B9198C265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084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6E188-C0BF-4774-955D-A3A574372BF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046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A2482-FAB7-4F43-9350-DA5A1570D6E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27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CDD51-A95D-47F6-B26A-4ECE8B3B651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86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BA634-E67F-4453-AF3A-6A61F44840C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42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855C4-6131-41D6-BA1D-8139FC08E89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495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484E4-1FC1-4B26-97ED-3E962E1A0D6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137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C9E6A-F827-4718-8C1C-AE021F8FFD8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75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Různé algoritmy mají různou složitost.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D403F-947B-4A81-9E07-C64F51BF7D8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492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75443-45B0-488E-BC3C-1A1D8A50862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397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1FC1E-A75B-42F6-A247-38C8BFBD5B4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206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9E18C-C097-4F59-B0F4-1564618EFC6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28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DE4BC-1693-4854-9219-E8B9198C265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791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6E188-C0BF-4774-955D-A3A574372BF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786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A2482-FAB7-4F43-9350-DA5A1570D6E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247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CDD51-A95D-47F6-B26A-4ECE8B3B651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827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BA634-E67F-4453-AF3A-6A61F44840C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2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Různé algoritmy mají různou složitost.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38255-367D-457E-BC90-68CE8B08BC1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4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Různé algoritmy mají různou složitost.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8436B-0E25-4F4C-BBE5-A6E507F43B8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8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2F4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cs-CZ">
                <a:solidFill>
                  <a:srgbClr val="000000"/>
                </a:solidFill>
              </a:rPr>
              <a:t>Různé algoritmy mají různou složitost.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769A932-3631-482E-90BB-424F23223285}" type="slidenum">
              <a:rPr lang="cs-CZ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1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2F4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cs-CZ">
                <a:solidFill>
                  <a:srgbClr val="000000"/>
                </a:solidFill>
              </a:rPr>
              <a:t>Různé algoritmy mají různou složitost.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769A932-3631-482E-90BB-424F23223285}" type="slidenum">
              <a:rPr lang="cs-CZ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0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2F4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cs-CZ">
                <a:solidFill>
                  <a:srgbClr val="000000"/>
                </a:solidFill>
              </a:rPr>
              <a:t>Různé algoritmy mají různou složitost.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769A932-3631-482E-90BB-424F23223285}" type="slidenum">
              <a:rPr lang="cs-CZ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1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D4E1E3-8DE6-423F-B7DD-25C00501FF30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2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06D095-E87D-4222-8423-534E512B91AF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D4E1E3-8DE6-423F-B7DD-25C00501FF30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3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D4E1E3-8DE6-423F-B7DD-25C00501FF30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4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323528" y="620688"/>
            <a:ext cx="8497888" cy="6048672"/>
          </a:xfrm>
          <a:prstGeom prst="roundRect">
            <a:avLst>
              <a:gd name="adj" fmla="val 2653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srgbClr val="000000"/>
                </a:solidFill>
              </a:rPr>
              <a:t>Languages, grammars,</a:t>
            </a:r>
            <a:r>
              <a:rPr lang="en-US" sz="1600" b="1">
                <a:solidFill>
                  <a:srgbClr val="000000"/>
                </a:solidFill>
              </a:rPr>
              <a:t> </a:t>
            </a:r>
            <a:r>
              <a:rPr lang="cs-CZ" sz="1600" b="1">
                <a:solidFill>
                  <a:srgbClr val="000000"/>
                </a:solidFill>
              </a:rPr>
              <a:t>automata</a:t>
            </a:r>
            <a:endParaRPr lang="en-US" sz="1600" b="1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[</a:t>
            </a:r>
            <a:r>
              <a:rPr lang="en-US" sz="1600">
                <a:solidFill>
                  <a:srgbClr val="000000"/>
                </a:solidFill>
              </a:rPr>
              <a:t>1] </a:t>
            </a:r>
            <a:r>
              <a:rPr lang="cs-CZ" sz="1600">
                <a:solidFill>
                  <a:srgbClr val="000000"/>
                </a:solidFill>
              </a:rPr>
              <a:t>M</a:t>
            </a:r>
            <a:r>
              <a:rPr lang="en-US" sz="1600">
                <a:solidFill>
                  <a:srgbClr val="000000"/>
                </a:solidFill>
              </a:rPr>
              <a:t>. Demlov</a:t>
            </a:r>
            <a:r>
              <a:rPr lang="cs-CZ" sz="1600">
                <a:solidFill>
                  <a:srgbClr val="000000"/>
                </a:solidFill>
              </a:rPr>
              <a:t>á:</a:t>
            </a:r>
            <a:r>
              <a:rPr lang="cs-CZ" sz="1600" b="1">
                <a:solidFill>
                  <a:srgbClr val="000000"/>
                </a:solidFill>
              </a:rPr>
              <a:t> A4B01JAG</a:t>
            </a:r>
            <a:r>
              <a:rPr lang="en-US" sz="1600" b="1">
                <a:solidFill>
                  <a:srgbClr val="000000"/>
                </a:solidFill>
              </a:rPr>
              <a:t> </a:t>
            </a:r>
            <a:endParaRPr lang="cs-CZ" sz="16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>
                <a:solidFill>
                  <a:srgbClr val="3366FF"/>
                </a:solidFill>
              </a:rPr>
              <a:t>http://math.feld.cvut.cz/demlova/teaching/jag/predn_jag.html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[2] </a:t>
            </a:r>
            <a:r>
              <a:rPr lang="cs-CZ" sz="1600">
                <a:solidFill>
                  <a:srgbClr val="000000"/>
                </a:solidFill>
              </a:rPr>
              <a:t>I. Černá, M. Křetínský, A. Kučera: </a:t>
            </a:r>
            <a:r>
              <a:rPr lang="cs-CZ" sz="1600" b="1">
                <a:solidFill>
                  <a:srgbClr val="000000"/>
                </a:solidFill>
              </a:rPr>
              <a:t>Automaty a formální jazyky 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>
                <a:solidFill>
                  <a:srgbClr val="3366FF"/>
                </a:solidFill>
              </a:rPr>
              <a:t>http://is.muni.cz/do/1499/el/estud/fi/js06/ib005/Formalni_jazyky_a_automaty_I.pdf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[</a:t>
            </a:r>
            <a:r>
              <a:rPr lang="en-US" sz="1600">
                <a:solidFill>
                  <a:srgbClr val="000000"/>
                </a:solidFill>
              </a:rPr>
              <a:t>3] </a:t>
            </a:r>
            <a:r>
              <a:rPr lang="cs-CZ" sz="1600">
                <a:solidFill>
                  <a:srgbClr val="000000"/>
                </a:solidFill>
              </a:rPr>
              <a:t>B</a:t>
            </a:r>
            <a:r>
              <a:rPr lang="en-US" sz="1600">
                <a:solidFill>
                  <a:srgbClr val="000000"/>
                </a:solidFill>
              </a:rPr>
              <a:t>.</a:t>
            </a:r>
            <a:r>
              <a:rPr lang="cs-CZ" sz="1600">
                <a:solidFill>
                  <a:srgbClr val="000000"/>
                </a:solidFill>
              </a:rPr>
              <a:t> Melichar, J</a:t>
            </a:r>
            <a:r>
              <a:rPr lang="en-US" sz="1600">
                <a:solidFill>
                  <a:srgbClr val="000000"/>
                </a:solidFill>
              </a:rPr>
              <a:t>.</a:t>
            </a:r>
            <a:r>
              <a:rPr lang="cs-CZ" sz="1600">
                <a:solidFill>
                  <a:srgbClr val="000000"/>
                </a:solidFill>
              </a:rPr>
              <a:t> Holub, T</a:t>
            </a:r>
            <a:r>
              <a:rPr lang="en-US" sz="1600">
                <a:solidFill>
                  <a:srgbClr val="000000"/>
                </a:solidFill>
              </a:rPr>
              <a:t>.</a:t>
            </a:r>
            <a:r>
              <a:rPr lang="cs-CZ" sz="1600">
                <a:solidFill>
                  <a:srgbClr val="000000"/>
                </a:solidFill>
              </a:rPr>
              <a:t> Polcar</a:t>
            </a:r>
            <a:r>
              <a:rPr lang="en-US" sz="1600">
                <a:solidFill>
                  <a:srgbClr val="000000"/>
                </a:solidFill>
              </a:rPr>
              <a:t>: </a:t>
            </a:r>
            <a:r>
              <a:rPr lang="en-US" sz="1600" b="1">
                <a:solidFill>
                  <a:srgbClr val="000000"/>
                </a:solidFill>
              </a:rPr>
              <a:t>Text Search Algorithms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3366FF"/>
                </a:solidFill>
              </a:rPr>
              <a:t>http://</a:t>
            </a:r>
            <a:r>
              <a:rPr lang="en-US" sz="1600" smtClean="0">
                <a:solidFill>
                  <a:srgbClr val="3366FF"/>
                </a:solidFill>
              </a:rPr>
              <a:t>cw.felk.cvut.cz/lib/exe/fetch.php/courses/a4m33pal/melichar-tsa-lectures-1.pdf</a:t>
            </a:r>
            <a:endParaRPr lang="en-US" sz="16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For more references see PAL links pages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3366FF"/>
                </a:solidFill>
              </a:rPr>
              <a:t>http://cw.felk.cvut.cz/doku.php/courses/b4m33pal/odkazy_zdroje  </a:t>
            </a:r>
            <a:r>
              <a:rPr lang="en-US" sz="1600">
                <a:solidFill>
                  <a:srgbClr val="000000"/>
                </a:solidFill>
              </a:rPr>
              <a:t>(CZ)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3366FF"/>
                </a:solidFill>
              </a:rPr>
              <a:t>https://cw.fel.cvut.cz/wiki/courses/be4m33pal/references </a:t>
            </a:r>
            <a:r>
              <a:rPr lang="en-US" sz="1600">
                <a:solidFill>
                  <a:srgbClr val="000000"/>
                </a:solidFill>
              </a:rPr>
              <a:t>(EN)</a:t>
            </a:r>
          </a:p>
        </p:txBody>
      </p:sp>
      <p:sp>
        <p:nvSpPr>
          <p:cNvPr id="11271" name="AutoShape 181"/>
          <p:cNvSpPr>
            <a:spLocks noChangeArrowheads="1"/>
          </p:cNvSpPr>
          <p:nvPr/>
        </p:nvSpPr>
        <p:spPr bwMode="auto">
          <a:xfrm>
            <a:off x="179388" y="115888"/>
            <a:ext cx="3816548" cy="360362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latin typeface="Arial Black" pitchFamily="34" charset="0"/>
              </a:rPr>
              <a:t>NFA</a:t>
            </a: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, DFA &amp; Text search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1272" name="AutoShape 182"/>
          <p:cNvSpPr>
            <a:spLocks noChangeArrowheads="1"/>
          </p:cNvSpPr>
          <p:nvPr/>
        </p:nvSpPr>
        <p:spPr bwMode="auto">
          <a:xfrm>
            <a:off x="3995936" y="116632"/>
            <a:ext cx="4679752" cy="143718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11273" name="Group 183"/>
          <p:cNvGrpSpPr>
            <a:grpSpLocks/>
          </p:cNvGrpSpPr>
          <p:nvPr/>
        </p:nvGrpSpPr>
        <p:grpSpPr bwMode="auto">
          <a:xfrm>
            <a:off x="3851920" y="116632"/>
            <a:ext cx="217488" cy="217487"/>
            <a:chOff x="2290" y="73"/>
            <a:chExt cx="137" cy="137"/>
          </a:xfrm>
        </p:grpSpPr>
        <p:grpSp>
          <p:nvGrpSpPr>
            <p:cNvPr id="11285" name="Group 184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11287" name="Rectangle 185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8" name="Line 186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286" name="Arc 187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11274" name="AutoShape 188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1275" name="AutoShape 189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11276" name="Group 190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11281" name="Group 191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11283" name="Rectangle 192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4" name="Line 193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282" name="Arc 194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11277" name="AutoShape 195"/>
          <p:cNvSpPr>
            <a:spLocks noChangeArrowheads="1"/>
          </p:cNvSpPr>
          <p:nvPr/>
        </p:nvSpPr>
        <p:spPr bwMode="auto">
          <a:xfrm>
            <a:off x="6227763" y="188913"/>
            <a:ext cx="22320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References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1278" name="Text Box 196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0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67544" y="5589240"/>
            <a:ext cx="79208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3346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467544" y="2996952"/>
            <a:ext cx="8280400" cy="3528244"/>
          </a:xfrm>
          <a:prstGeom prst="roundRect">
            <a:avLst>
              <a:gd name="adj" fmla="val 3458"/>
            </a:avLst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SetOfStates S = {q0}, S_tmp; </a:t>
            </a:r>
          </a:p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Courier New" pitchFamily="49" charset="0"/>
            </a:endParaRPr>
          </a:p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i = 1;  </a:t>
            </a:r>
            <a:r>
              <a:rPr lang="cs-CZ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    </a:t>
            </a:r>
          </a:p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u="sng">
                <a:solidFill>
                  <a:srgbClr val="0000CC"/>
                </a:solidFill>
                <a:latin typeface="Courier New" pitchFamily="49" charset="0"/>
              </a:rPr>
              <a:t>while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( (i &lt;= </a:t>
            </a:r>
            <a:r>
              <a:rPr lang="cs-CZ" b="1">
                <a:solidFill>
                  <a:srgbClr val="000000"/>
                </a:solidFill>
                <a:latin typeface="Courier New" pitchFamily="49" charset="0"/>
              </a:rPr>
              <a:t>t.length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) &amp;&amp; (!S.isEmpty()) ) {</a:t>
            </a:r>
            <a:endParaRPr lang="cs-CZ" b="1">
              <a:solidFill>
                <a:srgbClr val="000000"/>
              </a:solidFill>
              <a:latin typeface="Courier New" pitchFamily="49" charset="0"/>
            </a:endParaRPr>
          </a:p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S_tmp = Set.emptySet();</a:t>
            </a:r>
          </a:p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 u="sng">
                <a:solidFill>
                  <a:srgbClr val="0000CC"/>
                </a:solidFill>
                <a:latin typeface="Courier New" pitchFamily="49" charset="0"/>
              </a:rPr>
              <a:t>for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( q in S )                  </a:t>
            </a:r>
            <a:r>
              <a:rPr lang="en-US" b="1">
                <a:solidFill>
                  <a:srgbClr val="FFFFFF">
                    <a:lumMod val="50000"/>
                  </a:srgbClr>
                </a:solidFill>
                <a:latin typeface="Courier New" pitchFamily="49" charset="0"/>
              </a:rPr>
              <a:t>// for each state in S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  </a:t>
            </a:r>
          </a:p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  S_tmp.union( delta(q, t[i]) );  </a:t>
            </a:r>
          </a:p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S = S_tmp;</a:t>
            </a:r>
          </a:p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i++;</a:t>
            </a:r>
          </a:p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u="sng">
                <a:solidFill>
                  <a:srgbClr val="0000CC"/>
                </a:solidFill>
                <a:latin typeface="Courier New" pitchFamily="49" charset="0"/>
              </a:rPr>
              <a:t>return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S.containsFinalState();   </a:t>
            </a:r>
            <a:r>
              <a:rPr lang="en-US" b="1">
                <a:solidFill>
                  <a:srgbClr val="FFFFFF">
                    <a:lumMod val="50000"/>
                  </a:srgbClr>
                </a:solidFill>
                <a:latin typeface="Courier New" pitchFamily="49" charset="0"/>
              </a:rPr>
              <a:t>// true or false</a:t>
            </a:r>
            <a:endParaRPr lang="en-US" b="1" u="sng">
              <a:solidFill>
                <a:srgbClr val="FFFFFF">
                  <a:lumMod val="50000"/>
                </a:srgbClr>
              </a:solidFill>
              <a:latin typeface="Courier New" pitchFamily="49" charset="0"/>
            </a:endParaRPr>
          </a:p>
        </p:txBody>
      </p:sp>
      <p:sp>
        <p:nvSpPr>
          <p:cNvPr id="26627" name="AutoShape 4"/>
          <p:cNvSpPr>
            <a:spLocks noChangeArrowheads="1"/>
          </p:cNvSpPr>
          <p:nvPr/>
        </p:nvSpPr>
        <p:spPr bwMode="auto">
          <a:xfrm>
            <a:off x="683568" y="2708920"/>
            <a:ext cx="7848871" cy="360041"/>
          </a:xfrm>
          <a:prstGeom prst="roundRect">
            <a:avLst>
              <a:gd name="adj" fmla="val 14153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Input</a:t>
            </a:r>
            <a:r>
              <a:rPr lang="cs-CZ">
                <a:solidFill>
                  <a:srgbClr val="000000"/>
                </a:solidFill>
              </a:rPr>
              <a:t>:  </a:t>
            </a:r>
            <a:r>
              <a:rPr lang="en-US">
                <a:solidFill>
                  <a:srgbClr val="000000"/>
                </a:solidFill>
              </a:rPr>
              <a:t>NFA </a:t>
            </a:r>
            <a:r>
              <a:rPr lang="cs-CZ">
                <a:solidFill>
                  <a:srgbClr val="000000"/>
                </a:solidFill>
              </a:rPr>
              <a:t>, </a:t>
            </a:r>
            <a:r>
              <a:rPr lang="en-US">
                <a:solidFill>
                  <a:srgbClr val="000000"/>
                </a:solidFill>
              </a:rPr>
              <a:t>text in array </a:t>
            </a:r>
            <a:r>
              <a:rPr lang="cs-CZ" b="1">
                <a:solidFill>
                  <a:srgbClr val="000000"/>
                </a:solidFill>
                <a:latin typeface="Courier New" pitchFamily="49" charset="0"/>
              </a:rPr>
              <a:t>t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cs-CZ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6628" name="AutoShape 5"/>
          <p:cNvSpPr>
            <a:spLocks noChangeArrowheads="1"/>
          </p:cNvSpPr>
          <p:nvPr/>
        </p:nvSpPr>
        <p:spPr bwMode="auto">
          <a:xfrm>
            <a:off x="971550" y="692150"/>
            <a:ext cx="7200900" cy="360363"/>
          </a:xfrm>
          <a:prstGeom prst="roundRect">
            <a:avLst>
              <a:gd name="adj" fmla="val 1433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N</a:t>
            </a:r>
            <a:r>
              <a:rPr lang="en-US" b="1">
                <a:solidFill>
                  <a:srgbClr val="000000"/>
                </a:solidFill>
              </a:rPr>
              <a:t>F</a:t>
            </a:r>
            <a:r>
              <a:rPr lang="cs-CZ" b="1">
                <a:solidFill>
                  <a:srgbClr val="000000"/>
                </a:solidFill>
              </a:rPr>
              <a:t>A</a:t>
            </a:r>
            <a:r>
              <a:rPr lang="en-US" b="1">
                <a:solidFill>
                  <a:srgbClr val="000000"/>
                </a:solidFill>
              </a:rPr>
              <a:t> simulation without transform to </a:t>
            </a:r>
            <a:r>
              <a:rPr lang="cs-CZ" b="1">
                <a:solidFill>
                  <a:srgbClr val="000000"/>
                </a:solidFill>
              </a:rPr>
              <a:t> D</a:t>
            </a:r>
            <a:r>
              <a:rPr lang="en-US" b="1">
                <a:solidFill>
                  <a:srgbClr val="000000"/>
                </a:solidFill>
              </a:rPr>
              <a:t>FA</a:t>
            </a:r>
            <a:r>
              <a:rPr lang="cs-CZ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6630" name="AutoShape 7"/>
          <p:cNvSpPr>
            <a:spLocks noChangeArrowheads="1"/>
          </p:cNvSpPr>
          <p:nvPr/>
        </p:nvSpPr>
        <p:spPr bwMode="auto">
          <a:xfrm>
            <a:off x="179388" y="115888"/>
            <a:ext cx="3600450" cy="360362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Indeterminism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6631" name="AutoShape 8"/>
          <p:cNvSpPr>
            <a:spLocks noChangeArrowheads="1"/>
          </p:cNvSpPr>
          <p:nvPr/>
        </p:nvSpPr>
        <p:spPr bwMode="auto">
          <a:xfrm>
            <a:off x="3708400" y="115888"/>
            <a:ext cx="4967288" cy="144462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6632" name="Group 9"/>
          <p:cNvGrpSpPr>
            <a:grpSpLocks/>
          </p:cNvGrpSpPr>
          <p:nvPr/>
        </p:nvGrpSpPr>
        <p:grpSpPr bwMode="auto">
          <a:xfrm>
            <a:off x="3635375" y="115888"/>
            <a:ext cx="217488" cy="217487"/>
            <a:chOff x="2290" y="73"/>
            <a:chExt cx="137" cy="137"/>
          </a:xfrm>
        </p:grpSpPr>
        <p:grpSp>
          <p:nvGrpSpPr>
            <p:cNvPr id="26642" name="Group 1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6644" name="Rectangle 1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5" name="Line 1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643" name="Arc 1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26633" name="AutoShape 1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6634" name="AutoShape 1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6635" name="Group 1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26638" name="Group 1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6640" name="Rectangle 1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1" name="Line 1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639" name="Arc 2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26636" name="AutoShape 21"/>
          <p:cNvSpPr>
            <a:spLocks noChangeArrowheads="1"/>
          </p:cNvSpPr>
          <p:nvPr/>
        </p:nvSpPr>
        <p:spPr bwMode="auto">
          <a:xfrm>
            <a:off x="6156325" y="188913"/>
            <a:ext cx="22320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Simulation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6637" name="Text Box 22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8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251520" y="1196752"/>
            <a:ext cx="8640960" cy="1368152"/>
          </a:xfrm>
          <a:prstGeom prst="roundRect">
            <a:avLst>
              <a:gd name="adj" fmla="val 14153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Idea: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Register all states to which you have just arrived. In the next step,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read the input symbol </a:t>
            </a:r>
            <a:r>
              <a:rPr lang="en-US" b="1" i="1">
                <a:solidFill>
                  <a:srgbClr val="000000"/>
                </a:solidFill>
              </a:rPr>
              <a:t>x</a:t>
            </a:r>
            <a:r>
              <a:rPr lang="en-US">
                <a:solidFill>
                  <a:srgbClr val="000000"/>
                </a:solidFill>
              </a:rPr>
              <a:t> and move SIMULTANEOUSLY to ALL states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to which you can get from  ALL active states along transitions marked  by </a:t>
            </a:r>
            <a:r>
              <a:rPr lang="en-US" b="1" i="1">
                <a:solidFill>
                  <a:srgbClr val="000000"/>
                </a:solidFill>
              </a:rPr>
              <a:t>x</a:t>
            </a:r>
            <a:r>
              <a:rPr lang="en-US">
                <a:solidFill>
                  <a:srgbClr val="000000"/>
                </a:solidFill>
              </a:rPr>
              <a:t>. </a:t>
            </a:r>
            <a:r>
              <a:rPr lang="cs-CZ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940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32"/>
          <p:cNvSpPr>
            <a:spLocks noChangeArrowheads="1"/>
          </p:cNvSpPr>
          <p:nvPr/>
        </p:nvSpPr>
        <p:spPr bwMode="auto">
          <a:xfrm>
            <a:off x="179388" y="115888"/>
            <a:ext cx="3600450" cy="360362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NFA to DFA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" name="AutoShape 333"/>
          <p:cNvSpPr>
            <a:spLocks noChangeArrowheads="1"/>
          </p:cNvSpPr>
          <p:nvPr/>
        </p:nvSpPr>
        <p:spPr bwMode="auto">
          <a:xfrm>
            <a:off x="3708400" y="115888"/>
            <a:ext cx="4967288" cy="144462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4" name="Group 334"/>
          <p:cNvGrpSpPr>
            <a:grpSpLocks/>
          </p:cNvGrpSpPr>
          <p:nvPr/>
        </p:nvGrpSpPr>
        <p:grpSpPr bwMode="auto">
          <a:xfrm>
            <a:off x="3635375" y="115888"/>
            <a:ext cx="217488" cy="217487"/>
            <a:chOff x="2290" y="73"/>
            <a:chExt cx="137" cy="137"/>
          </a:xfrm>
        </p:grpSpPr>
        <p:grpSp>
          <p:nvGrpSpPr>
            <p:cNvPr id="5" name="Group 335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7" name="Rectangle 336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Line 337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" name="Arc 338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9" name="AutoShape 339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" name="AutoShape 340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11" name="Group 341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12" name="Group 342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14" name="Rectangle 343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Line 344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" name="Arc 345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16" name="AutoShape 346"/>
          <p:cNvSpPr>
            <a:spLocks noChangeArrowheads="1"/>
          </p:cNvSpPr>
          <p:nvPr/>
        </p:nvSpPr>
        <p:spPr bwMode="auto">
          <a:xfrm>
            <a:off x="6227763" y="188913"/>
            <a:ext cx="22320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Algorithm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7" name="Text Box 350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9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9" name="AutoShape 316"/>
          <p:cNvSpPr>
            <a:spLocks noChangeArrowheads="1"/>
          </p:cNvSpPr>
          <p:nvPr/>
        </p:nvSpPr>
        <p:spPr bwMode="auto">
          <a:xfrm>
            <a:off x="395536" y="1268760"/>
            <a:ext cx="8280920" cy="5256584"/>
          </a:xfrm>
          <a:prstGeom prst="roundRect">
            <a:avLst>
              <a:gd name="adj" fmla="val 341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Data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Each state of DFA is a subset of states of NFA.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Start state of DFA is an one-element set containing the start state of NFA.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 state of DFA is an accept state iff it contains at least one accept state of NFA.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Construction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Create the start state of DFA and the corresponding first line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of its transition table (TT).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For each</a:t>
            </a:r>
            <a:r>
              <a:rPr lang="en-US">
                <a:solidFill>
                  <a:srgbClr val="000000"/>
                </a:solidFill>
              </a:rPr>
              <a:t> state Q of DFA not yet processed </a:t>
            </a:r>
            <a:r>
              <a:rPr lang="en-US" b="1">
                <a:solidFill>
                  <a:srgbClr val="000000"/>
                </a:solidFill>
              </a:rPr>
              <a:t>do</a:t>
            </a:r>
            <a:r>
              <a:rPr lang="en-US">
                <a:solidFill>
                  <a:srgbClr val="000000"/>
                </a:solidFill>
              </a:rPr>
              <a:t>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Decompose Q into its constituent states Q1, ..., Qk of NFA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</a:t>
            </a:r>
            <a:r>
              <a:rPr lang="en-US" b="1">
                <a:solidFill>
                  <a:srgbClr val="000000"/>
                </a:solidFill>
              </a:rPr>
              <a:t> For each</a:t>
            </a:r>
            <a:r>
              <a:rPr lang="en-US">
                <a:solidFill>
                  <a:srgbClr val="000000"/>
                </a:solidFill>
              </a:rPr>
              <a:t> symbol x of alphabet </a:t>
            </a:r>
            <a:r>
              <a:rPr lang="en-US" b="1">
                <a:solidFill>
                  <a:srgbClr val="000000"/>
                </a:solidFill>
              </a:rPr>
              <a:t>do</a:t>
            </a:r>
            <a:r>
              <a:rPr lang="en-US">
                <a:solidFill>
                  <a:srgbClr val="000000"/>
                </a:solidFill>
              </a:rPr>
              <a:t>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  S = union of all references in NFA table at positions [Q1] [x], ..., [Qk][x]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  </a:t>
            </a:r>
            <a:r>
              <a:rPr lang="en-US" b="1">
                <a:solidFill>
                  <a:srgbClr val="000000"/>
                </a:solidFill>
              </a:rPr>
              <a:t>if</a:t>
            </a:r>
            <a:r>
              <a:rPr lang="en-US">
                <a:solidFill>
                  <a:srgbClr val="000000"/>
                </a:solidFill>
              </a:rPr>
              <a:t> (S is not among states of DFA yet)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        add S to the states of DFA and add a corresponding line to TT of DFA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Mark Q as processed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// Remember, empty set is also a set ot states, it can be a state of DFA</a:t>
            </a:r>
          </a:p>
        </p:txBody>
      </p:sp>
      <p:sp>
        <p:nvSpPr>
          <p:cNvPr id="20" name="AutoShape 316"/>
          <p:cNvSpPr>
            <a:spLocks noChangeArrowheads="1"/>
          </p:cNvSpPr>
          <p:nvPr/>
        </p:nvSpPr>
        <p:spPr bwMode="auto">
          <a:xfrm>
            <a:off x="395536" y="692696"/>
            <a:ext cx="8280722" cy="503461"/>
          </a:xfrm>
          <a:prstGeom prst="roundRect">
            <a:avLst>
              <a:gd name="adj" fmla="val 1433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Generating DFA </a:t>
            </a:r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en-US" b="1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equivalent to NFA  </a:t>
            </a:r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en-US" b="1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 using transition table</a:t>
            </a:r>
            <a:r>
              <a:rPr lang="en-US" i="1">
                <a:solidFill>
                  <a:srgbClr val="000000"/>
                </a:solidFill>
              </a:rPr>
              <a:t>s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utoShape 642"/>
          <p:cNvSpPr>
            <a:spLocks noChangeArrowheads="1"/>
          </p:cNvSpPr>
          <p:nvPr/>
        </p:nvSpPr>
        <p:spPr bwMode="auto">
          <a:xfrm>
            <a:off x="251520" y="692696"/>
            <a:ext cx="8568952" cy="5832647"/>
          </a:xfrm>
          <a:prstGeom prst="roundRect">
            <a:avLst>
              <a:gd name="adj" fmla="val 3294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grpSp>
        <p:nvGrpSpPr>
          <p:cNvPr id="24584" name="Group 300"/>
          <p:cNvGrpSpPr>
            <a:grpSpLocks/>
          </p:cNvGrpSpPr>
          <p:nvPr/>
        </p:nvGrpSpPr>
        <p:grpSpPr bwMode="auto">
          <a:xfrm>
            <a:off x="1331516" y="4437435"/>
            <a:ext cx="1584325" cy="863600"/>
            <a:chOff x="748" y="2614"/>
            <a:chExt cx="998" cy="544"/>
          </a:xfrm>
        </p:grpSpPr>
        <p:sp>
          <p:nvSpPr>
            <p:cNvPr id="24784" name="Arc 301"/>
            <p:cNvSpPr>
              <a:spLocks/>
            </p:cNvSpPr>
            <p:nvPr/>
          </p:nvSpPr>
          <p:spPr bwMode="auto">
            <a:xfrm flipH="1" flipV="1">
              <a:off x="748" y="2750"/>
              <a:ext cx="998" cy="408"/>
            </a:xfrm>
            <a:custGeom>
              <a:avLst/>
              <a:gdLst>
                <a:gd name="T0" fmla="*/ 34 w 29186"/>
                <a:gd name="T1" fmla="*/ 0 h 21600"/>
                <a:gd name="T2" fmla="*/ 0 w 29186"/>
                <a:gd name="T3" fmla="*/ 7 h 21600"/>
                <a:gd name="T4" fmla="*/ 9 w 2918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186" h="21600" fill="none" extrusionOk="0">
                  <a:moveTo>
                    <a:pt x="29186" y="651"/>
                  </a:moveTo>
                  <a:cubicBezTo>
                    <a:pt x="28834" y="12321"/>
                    <a:pt x="19271" y="21599"/>
                    <a:pt x="7596" y="21600"/>
                  </a:cubicBezTo>
                  <a:cubicBezTo>
                    <a:pt x="5001" y="21600"/>
                    <a:pt x="2428" y="21132"/>
                    <a:pt x="-1" y="20220"/>
                  </a:cubicBezTo>
                </a:path>
                <a:path w="29186" h="21600" stroke="0" extrusionOk="0">
                  <a:moveTo>
                    <a:pt x="29186" y="651"/>
                  </a:moveTo>
                  <a:cubicBezTo>
                    <a:pt x="28834" y="12321"/>
                    <a:pt x="19271" y="21599"/>
                    <a:pt x="7596" y="21600"/>
                  </a:cubicBezTo>
                  <a:cubicBezTo>
                    <a:pt x="5001" y="21600"/>
                    <a:pt x="2428" y="21132"/>
                    <a:pt x="-1" y="20220"/>
                  </a:cubicBezTo>
                  <a:lnTo>
                    <a:pt x="7596" y="0"/>
                  </a:lnTo>
                  <a:lnTo>
                    <a:pt x="29186" y="65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4785" name="Text Box 302"/>
            <p:cNvSpPr txBox="1">
              <a:spLocks noChangeArrowheads="1"/>
            </p:cNvSpPr>
            <p:nvPr/>
          </p:nvSpPr>
          <p:spPr bwMode="auto">
            <a:xfrm>
              <a:off x="1247" y="2614"/>
              <a:ext cx="18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c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</p:grpSp>
      <p:sp>
        <p:nvSpPr>
          <p:cNvPr id="24586" name="Line 82"/>
          <p:cNvSpPr>
            <a:spLocks noChangeShapeType="1"/>
          </p:cNvSpPr>
          <p:nvPr/>
        </p:nvSpPr>
        <p:spPr bwMode="auto">
          <a:xfrm>
            <a:off x="2842816" y="5445497"/>
            <a:ext cx="9366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7" name="Line 89"/>
          <p:cNvSpPr>
            <a:spLocks noChangeShapeType="1"/>
          </p:cNvSpPr>
          <p:nvPr/>
        </p:nvSpPr>
        <p:spPr bwMode="auto">
          <a:xfrm flipV="1">
            <a:off x="2842816" y="4797797"/>
            <a:ext cx="9366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8" name="Line 72"/>
          <p:cNvSpPr>
            <a:spLocks noChangeShapeType="1"/>
          </p:cNvSpPr>
          <p:nvPr/>
        </p:nvSpPr>
        <p:spPr bwMode="auto">
          <a:xfrm flipV="1">
            <a:off x="1258491" y="5156572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9" name="Arc 5"/>
          <p:cNvSpPr>
            <a:spLocks/>
          </p:cNvSpPr>
          <p:nvPr/>
        </p:nvSpPr>
        <p:spPr bwMode="auto">
          <a:xfrm flipH="1" flipV="1">
            <a:off x="826691" y="5301035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3864706 w 21600"/>
              <a:gd name="T3" fmla="*/ 987528 h 21600"/>
              <a:gd name="T4" fmla="*/ 0 w 21600"/>
              <a:gd name="T5" fmla="*/ 98752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0" name="Line 68"/>
          <p:cNvSpPr>
            <a:spLocks noChangeShapeType="1"/>
          </p:cNvSpPr>
          <p:nvPr/>
        </p:nvSpPr>
        <p:spPr bwMode="auto">
          <a:xfrm>
            <a:off x="1258491" y="5445497"/>
            <a:ext cx="64770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1" name="Line 73"/>
          <p:cNvSpPr>
            <a:spLocks noChangeShapeType="1"/>
          </p:cNvSpPr>
          <p:nvPr/>
        </p:nvSpPr>
        <p:spPr bwMode="auto">
          <a:xfrm flipV="1">
            <a:off x="2050654" y="4796210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2" name="Line 74"/>
          <p:cNvSpPr>
            <a:spLocks noChangeShapeType="1"/>
          </p:cNvSpPr>
          <p:nvPr/>
        </p:nvSpPr>
        <p:spPr bwMode="auto">
          <a:xfrm>
            <a:off x="2050654" y="5085135"/>
            <a:ext cx="6477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3" name="Line 77"/>
          <p:cNvSpPr>
            <a:spLocks noChangeShapeType="1"/>
          </p:cNvSpPr>
          <p:nvPr/>
        </p:nvSpPr>
        <p:spPr bwMode="auto">
          <a:xfrm flipV="1">
            <a:off x="2050654" y="5516935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4" name="Line 78"/>
          <p:cNvSpPr>
            <a:spLocks noChangeShapeType="1"/>
          </p:cNvSpPr>
          <p:nvPr/>
        </p:nvSpPr>
        <p:spPr bwMode="auto">
          <a:xfrm>
            <a:off x="2050654" y="5805860"/>
            <a:ext cx="6477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5" name="Line 81"/>
          <p:cNvSpPr>
            <a:spLocks noChangeShapeType="1"/>
          </p:cNvSpPr>
          <p:nvPr/>
        </p:nvSpPr>
        <p:spPr bwMode="auto">
          <a:xfrm>
            <a:off x="2987279" y="6164635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6" name="Line 84"/>
          <p:cNvSpPr>
            <a:spLocks noChangeShapeType="1"/>
          </p:cNvSpPr>
          <p:nvPr/>
        </p:nvSpPr>
        <p:spPr bwMode="auto">
          <a:xfrm flipV="1">
            <a:off x="3923904" y="558996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7" name="Line 86"/>
          <p:cNvSpPr>
            <a:spLocks noChangeShapeType="1"/>
          </p:cNvSpPr>
          <p:nvPr/>
        </p:nvSpPr>
        <p:spPr bwMode="auto">
          <a:xfrm flipV="1">
            <a:off x="3923904" y="4869235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8" name="Line 87"/>
          <p:cNvSpPr>
            <a:spLocks noChangeShapeType="1"/>
          </p:cNvSpPr>
          <p:nvPr/>
        </p:nvSpPr>
        <p:spPr bwMode="auto">
          <a:xfrm>
            <a:off x="2987279" y="4724772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9" name="Line 90"/>
          <p:cNvSpPr>
            <a:spLocks noChangeShapeType="1"/>
          </p:cNvSpPr>
          <p:nvPr/>
        </p:nvSpPr>
        <p:spPr bwMode="auto">
          <a:xfrm>
            <a:off x="2987279" y="5445497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00" name="Arc 93"/>
          <p:cNvSpPr>
            <a:spLocks/>
          </p:cNvSpPr>
          <p:nvPr/>
        </p:nvSpPr>
        <p:spPr bwMode="auto">
          <a:xfrm flipH="1" flipV="1">
            <a:off x="1115616" y="4291385"/>
            <a:ext cx="2779713" cy="1052512"/>
          </a:xfrm>
          <a:custGeom>
            <a:avLst/>
            <a:gdLst>
              <a:gd name="T0" fmla="*/ 202412320 w 37538"/>
              <a:gd name="T1" fmla="*/ 0 h 26760"/>
              <a:gd name="T2" fmla="*/ 0 w 37538"/>
              <a:gd name="T3" fmla="*/ 30535631 h 26760"/>
              <a:gd name="T4" fmla="*/ 87395975 w 37538"/>
              <a:gd name="T5" fmla="*/ 7982375 h 267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538" h="26760" fill="none" extrusionOk="0">
                <a:moveTo>
                  <a:pt x="36912" y="0"/>
                </a:moveTo>
                <a:cubicBezTo>
                  <a:pt x="37328" y="1688"/>
                  <a:pt x="37538" y="3421"/>
                  <a:pt x="37538" y="5160"/>
                </a:cubicBezTo>
                <a:cubicBezTo>
                  <a:pt x="37538" y="17089"/>
                  <a:pt x="27867" y="26760"/>
                  <a:pt x="15938" y="26760"/>
                </a:cubicBezTo>
                <a:cubicBezTo>
                  <a:pt x="9875" y="26760"/>
                  <a:pt x="4092" y="24212"/>
                  <a:pt x="0" y="19738"/>
                </a:cubicBezTo>
              </a:path>
              <a:path w="37538" h="26760" stroke="0" extrusionOk="0">
                <a:moveTo>
                  <a:pt x="36912" y="0"/>
                </a:moveTo>
                <a:cubicBezTo>
                  <a:pt x="37328" y="1688"/>
                  <a:pt x="37538" y="3421"/>
                  <a:pt x="37538" y="5160"/>
                </a:cubicBezTo>
                <a:cubicBezTo>
                  <a:pt x="37538" y="17089"/>
                  <a:pt x="27867" y="26760"/>
                  <a:pt x="15938" y="26760"/>
                </a:cubicBezTo>
                <a:cubicBezTo>
                  <a:pt x="9875" y="26760"/>
                  <a:pt x="4092" y="24212"/>
                  <a:pt x="0" y="19738"/>
                </a:cubicBezTo>
                <a:lnTo>
                  <a:pt x="15938" y="5160"/>
                </a:lnTo>
                <a:lnTo>
                  <a:pt x="36912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01" name="Oval 69"/>
          <p:cNvSpPr>
            <a:spLocks noChangeArrowheads="1"/>
          </p:cNvSpPr>
          <p:nvPr/>
        </p:nvSpPr>
        <p:spPr bwMode="auto">
          <a:xfrm>
            <a:off x="1906191" y="5661397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4603" name="Oval 71"/>
          <p:cNvSpPr>
            <a:spLocks noChangeArrowheads="1"/>
          </p:cNvSpPr>
          <p:nvPr/>
        </p:nvSpPr>
        <p:spPr bwMode="auto">
          <a:xfrm>
            <a:off x="1115616" y="5301035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4604" name="Oval 75"/>
          <p:cNvSpPr>
            <a:spLocks noChangeArrowheads="1"/>
          </p:cNvSpPr>
          <p:nvPr/>
        </p:nvSpPr>
        <p:spPr bwMode="auto">
          <a:xfrm>
            <a:off x="2698354" y="5301035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605" name="Oval 76"/>
          <p:cNvSpPr>
            <a:spLocks noChangeArrowheads="1"/>
          </p:cNvSpPr>
          <p:nvPr/>
        </p:nvSpPr>
        <p:spPr bwMode="auto">
          <a:xfrm>
            <a:off x="2698354" y="4580310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4606" name="Oval 83"/>
          <p:cNvSpPr>
            <a:spLocks noChangeArrowheads="1"/>
          </p:cNvSpPr>
          <p:nvPr/>
        </p:nvSpPr>
        <p:spPr bwMode="auto">
          <a:xfrm>
            <a:off x="3779441" y="6021760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4607" name="Oval 85"/>
          <p:cNvSpPr>
            <a:spLocks noChangeArrowheads="1"/>
          </p:cNvSpPr>
          <p:nvPr/>
        </p:nvSpPr>
        <p:spPr bwMode="auto">
          <a:xfrm>
            <a:off x="3779441" y="5301035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4608" name="Oval 88"/>
          <p:cNvSpPr>
            <a:spLocks noChangeArrowheads="1"/>
          </p:cNvSpPr>
          <p:nvPr/>
        </p:nvSpPr>
        <p:spPr bwMode="auto">
          <a:xfrm>
            <a:off x="3779441" y="4581897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6</a:t>
            </a:r>
          </a:p>
        </p:txBody>
      </p:sp>
      <p:grpSp>
        <p:nvGrpSpPr>
          <p:cNvPr id="24609" name="Group 94"/>
          <p:cNvGrpSpPr>
            <a:grpSpLocks/>
          </p:cNvGrpSpPr>
          <p:nvPr/>
        </p:nvGrpSpPr>
        <p:grpSpPr bwMode="auto">
          <a:xfrm>
            <a:off x="2698354" y="6021760"/>
            <a:ext cx="287337" cy="287337"/>
            <a:chOff x="3334" y="799"/>
            <a:chExt cx="454" cy="453"/>
          </a:xfrm>
        </p:grpSpPr>
        <p:sp>
          <p:nvSpPr>
            <p:cNvPr id="24782" name="Oval 95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4783" name="Oval 96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5</a:t>
              </a:r>
            </a:p>
          </p:txBody>
        </p:sp>
      </p:grpSp>
      <p:sp>
        <p:nvSpPr>
          <p:cNvPr id="24610" name="Text Box 105"/>
          <p:cNvSpPr txBox="1">
            <a:spLocks noChangeArrowheads="1"/>
          </p:cNvSpPr>
          <p:nvPr/>
        </p:nvSpPr>
        <p:spPr bwMode="auto">
          <a:xfrm>
            <a:off x="1402954" y="508513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1" name="Text Box 106"/>
          <p:cNvSpPr txBox="1">
            <a:spLocks noChangeArrowheads="1"/>
          </p:cNvSpPr>
          <p:nvPr/>
        </p:nvSpPr>
        <p:spPr bwMode="auto">
          <a:xfrm>
            <a:off x="1547416" y="53724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2" name="Text Box 107"/>
          <p:cNvSpPr txBox="1">
            <a:spLocks noChangeArrowheads="1"/>
          </p:cNvSpPr>
          <p:nvPr/>
        </p:nvSpPr>
        <p:spPr bwMode="auto">
          <a:xfrm>
            <a:off x="2195116" y="47247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3" name="Text Box 108"/>
          <p:cNvSpPr txBox="1">
            <a:spLocks noChangeArrowheads="1"/>
          </p:cNvSpPr>
          <p:nvPr/>
        </p:nvSpPr>
        <p:spPr bwMode="auto">
          <a:xfrm>
            <a:off x="2339579" y="5013697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4" name="Text Box 109"/>
          <p:cNvSpPr txBox="1">
            <a:spLocks noChangeArrowheads="1"/>
          </p:cNvSpPr>
          <p:nvPr/>
        </p:nvSpPr>
        <p:spPr bwMode="auto">
          <a:xfrm>
            <a:off x="3131741" y="486923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5" name="Text Box 110"/>
          <p:cNvSpPr txBox="1">
            <a:spLocks noChangeArrowheads="1"/>
          </p:cNvSpPr>
          <p:nvPr/>
        </p:nvSpPr>
        <p:spPr bwMode="auto">
          <a:xfrm>
            <a:off x="3203179" y="5229597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6" name="Text Box 111"/>
          <p:cNvSpPr txBox="1">
            <a:spLocks noChangeArrowheads="1"/>
          </p:cNvSpPr>
          <p:nvPr/>
        </p:nvSpPr>
        <p:spPr bwMode="auto">
          <a:xfrm>
            <a:off x="3274616" y="558996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7" name="Text Box 112"/>
          <p:cNvSpPr txBox="1">
            <a:spLocks noChangeArrowheads="1"/>
          </p:cNvSpPr>
          <p:nvPr/>
        </p:nvSpPr>
        <p:spPr bwMode="auto">
          <a:xfrm>
            <a:off x="2195116" y="5445497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8" name="Text Box 113"/>
          <p:cNvSpPr txBox="1">
            <a:spLocks noChangeArrowheads="1"/>
          </p:cNvSpPr>
          <p:nvPr/>
        </p:nvSpPr>
        <p:spPr bwMode="auto">
          <a:xfrm>
            <a:off x="2266554" y="573283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9" name="Text Box 115"/>
          <p:cNvSpPr txBox="1">
            <a:spLocks noChangeArrowheads="1"/>
          </p:cNvSpPr>
          <p:nvPr/>
        </p:nvSpPr>
        <p:spPr bwMode="auto">
          <a:xfrm>
            <a:off x="2842816" y="40770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0" name="Text Box 116"/>
          <p:cNvSpPr txBox="1">
            <a:spLocks noChangeArrowheads="1"/>
          </p:cNvSpPr>
          <p:nvPr/>
        </p:nvSpPr>
        <p:spPr bwMode="auto">
          <a:xfrm>
            <a:off x="3131741" y="594873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1" name="Text Box 117"/>
          <p:cNvSpPr txBox="1">
            <a:spLocks noChangeArrowheads="1"/>
          </p:cNvSpPr>
          <p:nvPr/>
        </p:nvSpPr>
        <p:spPr bwMode="auto">
          <a:xfrm>
            <a:off x="3850879" y="4940672"/>
            <a:ext cx="5762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2" name="Text Box 118"/>
          <p:cNvSpPr txBox="1">
            <a:spLocks noChangeArrowheads="1"/>
          </p:cNvSpPr>
          <p:nvPr/>
        </p:nvSpPr>
        <p:spPr bwMode="auto">
          <a:xfrm>
            <a:off x="3850879" y="5661397"/>
            <a:ext cx="5762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3" name="Text Box 119"/>
          <p:cNvSpPr txBox="1">
            <a:spLocks noChangeArrowheads="1"/>
          </p:cNvSpPr>
          <p:nvPr/>
        </p:nvSpPr>
        <p:spPr bwMode="auto">
          <a:xfrm>
            <a:off x="3131741" y="45088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765" name="Text Box 351"/>
          <p:cNvSpPr txBox="1">
            <a:spLocks noChangeArrowheads="1"/>
          </p:cNvSpPr>
          <p:nvPr/>
        </p:nvSpPr>
        <p:spPr bwMode="auto">
          <a:xfrm>
            <a:off x="611560" y="4507409"/>
            <a:ext cx="436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  <a:r>
              <a:rPr lang="en-US" b="1" baseline="-25000" smtClean="0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grpSp>
        <p:nvGrpSpPr>
          <p:cNvPr id="214" name="Group 235"/>
          <p:cNvGrpSpPr>
            <a:grpSpLocks/>
          </p:cNvGrpSpPr>
          <p:nvPr/>
        </p:nvGrpSpPr>
        <p:grpSpPr bwMode="auto">
          <a:xfrm>
            <a:off x="1906737" y="4938787"/>
            <a:ext cx="287337" cy="287338"/>
            <a:chOff x="3334" y="799"/>
            <a:chExt cx="454" cy="453"/>
          </a:xfrm>
        </p:grpSpPr>
        <p:sp>
          <p:nvSpPr>
            <p:cNvPr id="215" name="Oval 236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16" name="Oval 237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</a:rPr>
                <a:t>1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226" name="Group 5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729806"/>
              </p:ext>
            </p:extLst>
          </p:nvPr>
        </p:nvGraphicFramePr>
        <p:xfrm>
          <a:off x="827584" y="1196752"/>
          <a:ext cx="3528393" cy="2646040"/>
        </p:xfrm>
        <a:graphic>
          <a:graphicData uri="http://schemas.openxmlformats.org/drawingml/2006/table">
            <a:tbl>
              <a:tblPr/>
              <a:tblGrid>
                <a:gridCol w="706184"/>
                <a:gridCol w="703654"/>
                <a:gridCol w="706187"/>
                <a:gridCol w="706184"/>
                <a:gridCol w="706184"/>
              </a:tblGrid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cs-CZ" sz="15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cs-CZ" sz="15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cs-CZ" sz="15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6,7,8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8" name="AutoShape 316"/>
          <p:cNvSpPr>
            <a:spLocks noChangeArrowheads="1"/>
          </p:cNvSpPr>
          <p:nvPr/>
        </p:nvSpPr>
        <p:spPr bwMode="auto">
          <a:xfrm>
            <a:off x="467544" y="620688"/>
            <a:ext cx="4392488" cy="431800"/>
          </a:xfrm>
          <a:prstGeom prst="roundRect">
            <a:avLst>
              <a:gd name="adj" fmla="val 1433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Generating DFA </a:t>
            </a:r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en-US" b="1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equivalent to NFA  </a:t>
            </a:r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en-US" b="1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 </a:t>
            </a:r>
            <a:endParaRPr lang="en-US" i="1">
              <a:solidFill>
                <a:srgbClr val="000000"/>
              </a:solidFill>
            </a:endParaRPr>
          </a:p>
        </p:txBody>
      </p:sp>
      <p:graphicFrame>
        <p:nvGraphicFramePr>
          <p:cNvPr id="66" name="Group 5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280191"/>
              </p:ext>
            </p:extLst>
          </p:nvPr>
        </p:nvGraphicFramePr>
        <p:xfrm>
          <a:off x="4932040" y="1484784"/>
          <a:ext cx="3384378" cy="788871"/>
        </p:xfrm>
        <a:graphic>
          <a:graphicData uri="http://schemas.openxmlformats.org/drawingml/2006/table">
            <a:tbl>
              <a:tblPr/>
              <a:tblGrid>
                <a:gridCol w="638650"/>
                <a:gridCol w="193415"/>
                <a:gridCol w="636361"/>
                <a:gridCol w="638652"/>
                <a:gridCol w="638650"/>
                <a:gridCol w="638650"/>
              </a:tblGrid>
              <a:tr h="262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" name="AutoShape 332"/>
          <p:cNvSpPr>
            <a:spLocks noChangeArrowheads="1"/>
          </p:cNvSpPr>
          <p:nvPr/>
        </p:nvSpPr>
        <p:spPr bwMode="auto">
          <a:xfrm>
            <a:off x="179512" y="116632"/>
            <a:ext cx="3600450" cy="360362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NFA to DFA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69" name="AutoShape 333"/>
          <p:cNvSpPr>
            <a:spLocks noChangeArrowheads="1"/>
          </p:cNvSpPr>
          <p:nvPr/>
        </p:nvSpPr>
        <p:spPr bwMode="auto">
          <a:xfrm>
            <a:off x="3708524" y="116632"/>
            <a:ext cx="4967288" cy="144462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70" name="Group 334"/>
          <p:cNvGrpSpPr>
            <a:grpSpLocks/>
          </p:cNvGrpSpPr>
          <p:nvPr/>
        </p:nvGrpSpPr>
        <p:grpSpPr bwMode="auto">
          <a:xfrm>
            <a:off x="3635499" y="116632"/>
            <a:ext cx="217488" cy="217487"/>
            <a:chOff x="2290" y="73"/>
            <a:chExt cx="137" cy="137"/>
          </a:xfrm>
        </p:grpSpPr>
        <p:grpSp>
          <p:nvGrpSpPr>
            <p:cNvPr id="71" name="Group 335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73" name="Rectangle 336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Line 337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2" name="Arc 338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75" name="AutoShape 339"/>
          <p:cNvSpPr>
            <a:spLocks noChangeArrowheads="1"/>
          </p:cNvSpPr>
          <p:nvPr/>
        </p:nvSpPr>
        <p:spPr bwMode="auto">
          <a:xfrm>
            <a:off x="108074" y="334119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6" name="AutoShape 340"/>
          <p:cNvSpPr>
            <a:spLocks noChangeArrowheads="1"/>
          </p:cNvSpPr>
          <p:nvPr/>
        </p:nvSpPr>
        <p:spPr bwMode="auto">
          <a:xfrm>
            <a:off x="8604374" y="116632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77" name="Group 341"/>
          <p:cNvGrpSpPr>
            <a:grpSpLocks/>
          </p:cNvGrpSpPr>
          <p:nvPr/>
        </p:nvGrpSpPr>
        <p:grpSpPr bwMode="auto">
          <a:xfrm flipH="1">
            <a:off x="8532937" y="116632"/>
            <a:ext cx="217487" cy="217487"/>
            <a:chOff x="2290" y="73"/>
            <a:chExt cx="137" cy="137"/>
          </a:xfrm>
        </p:grpSpPr>
        <p:grpSp>
          <p:nvGrpSpPr>
            <p:cNvPr id="78" name="Group 342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80" name="Rectangle 343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Line 344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9" name="Arc 345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82" name="AutoShape 346"/>
          <p:cNvSpPr>
            <a:spLocks noChangeArrowheads="1"/>
          </p:cNvSpPr>
          <p:nvPr/>
        </p:nvSpPr>
        <p:spPr bwMode="auto">
          <a:xfrm>
            <a:off x="6227887" y="189657"/>
            <a:ext cx="22320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Example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3" name="Text Box 350"/>
          <p:cNvSpPr txBox="1">
            <a:spLocks noChangeArrowheads="1"/>
          </p:cNvSpPr>
          <p:nvPr/>
        </p:nvSpPr>
        <p:spPr bwMode="auto">
          <a:xfrm>
            <a:off x="8604374" y="203944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10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5" name="Text Box 351"/>
          <p:cNvSpPr txBox="1">
            <a:spLocks noChangeArrowheads="1"/>
          </p:cNvSpPr>
          <p:nvPr/>
        </p:nvSpPr>
        <p:spPr bwMode="auto">
          <a:xfrm>
            <a:off x="4572000" y="1340768"/>
            <a:ext cx="436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  <a:r>
              <a:rPr lang="en-US" b="1" baseline="-25000" smtClean="0">
                <a:solidFill>
                  <a:srgbClr val="000000"/>
                </a:solidFill>
              </a:rPr>
              <a:t>2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86" name="AutoShape 349"/>
          <p:cNvSpPr>
            <a:spLocks noChangeArrowheads="1"/>
          </p:cNvSpPr>
          <p:nvPr/>
        </p:nvSpPr>
        <p:spPr bwMode="auto">
          <a:xfrm>
            <a:off x="5724128" y="1124744"/>
            <a:ext cx="18002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Copy start state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7" name="AutoShape 349"/>
          <p:cNvSpPr>
            <a:spLocks noChangeArrowheads="1"/>
          </p:cNvSpPr>
          <p:nvPr/>
        </p:nvSpPr>
        <p:spPr bwMode="auto">
          <a:xfrm>
            <a:off x="7164288" y="6309320"/>
            <a:ext cx="18002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continue</a:t>
            </a:r>
            <a:r>
              <a:rPr lang="cs-CZ" sz="1400" b="1">
                <a:solidFill>
                  <a:srgbClr val="FFFFFF"/>
                </a:solidFill>
                <a:latin typeface="Arial Black" pitchFamily="34" charset="0"/>
              </a:rPr>
              <a:t>...</a:t>
            </a:r>
          </a:p>
        </p:txBody>
      </p:sp>
      <p:sp>
        <p:nvSpPr>
          <p:cNvPr id="84" name="Rounded Rectangle 83"/>
          <p:cNvSpPr/>
          <p:nvPr/>
        </p:nvSpPr>
        <p:spPr bwMode="auto">
          <a:xfrm>
            <a:off x="5292080" y="1700808"/>
            <a:ext cx="2664296" cy="360040"/>
          </a:xfrm>
          <a:prstGeom prst="roundRect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9" name="Rounded Rectangle 88"/>
          <p:cNvSpPr/>
          <p:nvPr/>
        </p:nvSpPr>
        <p:spPr bwMode="auto">
          <a:xfrm>
            <a:off x="971600" y="1412776"/>
            <a:ext cx="2952328" cy="360040"/>
          </a:xfrm>
          <a:prstGeom prst="roundRect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graphicFrame>
        <p:nvGraphicFramePr>
          <p:cNvPr id="92" name="Group 5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462815"/>
              </p:ext>
            </p:extLst>
          </p:nvPr>
        </p:nvGraphicFramePr>
        <p:xfrm>
          <a:off x="4932038" y="3212976"/>
          <a:ext cx="3384378" cy="1314785"/>
        </p:xfrm>
        <a:graphic>
          <a:graphicData uri="http://schemas.openxmlformats.org/drawingml/2006/table">
            <a:tbl>
              <a:tblPr/>
              <a:tblGrid>
                <a:gridCol w="638650"/>
                <a:gridCol w="193415"/>
                <a:gridCol w="636361"/>
                <a:gridCol w="638652"/>
                <a:gridCol w="638650"/>
                <a:gridCol w="638650"/>
              </a:tblGrid>
              <a:tr h="262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" name="Rounded Rectangle 93"/>
          <p:cNvSpPr/>
          <p:nvPr/>
        </p:nvSpPr>
        <p:spPr bwMode="auto">
          <a:xfrm>
            <a:off x="5364088" y="3429000"/>
            <a:ext cx="2592286" cy="307082"/>
          </a:xfrm>
          <a:prstGeom prst="roundRect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4716016" y="1772816"/>
            <a:ext cx="432048" cy="288032"/>
          </a:xfrm>
          <a:prstGeom prst="rightArrow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5" name="Right Arrow 94"/>
          <p:cNvSpPr/>
          <p:nvPr/>
        </p:nvSpPr>
        <p:spPr bwMode="auto">
          <a:xfrm>
            <a:off x="4788022" y="3501008"/>
            <a:ext cx="432048" cy="288032"/>
          </a:xfrm>
          <a:prstGeom prst="rightArrow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6" name="AutoShape 349"/>
          <p:cNvSpPr>
            <a:spLocks noChangeArrowheads="1"/>
          </p:cNvSpPr>
          <p:nvPr/>
        </p:nvSpPr>
        <p:spPr bwMode="auto">
          <a:xfrm>
            <a:off x="5724128" y="2852936"/>
            <a:ext cx="18002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Add new state(s)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98" name="Rounded Rectangle 97"/>
          <p:cNvSpPr/>
          <p:nvPr/>
        </p:nvSpPr>
        <p:spPr bwMode="auto">
          <a:xfrm>
            <a:off x="5364088" y="3731890"/>
            <a:ext cx="288032" cy="504056"/>
          </a:xfrm>
          <a:prstGeom prst="roundRect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AutoShape 642"/>
          <p:cNvSpPr>
            <a:spLocks noChangeArrowheads="1"/>
          </p:cNvSpPr>
          <p:nvPr/>
        </p:nvSpPr>
        <p:spPr bwMode="auto">
          <a:xfrm>
            <a:off x="251520" y="692696"/>
            <a:ext cx="8568952" cy="5832647"/>
          </a:xfrm>
          <a:prstGeom prst="roundRect">
            <a:avLst>
              <a:gd name="adj" fmla="val 3294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grpSp>
        <p:nvGrpSpPr>
          <p:cNvPr id="24584" name="Group 300"/>
          <p:cNvGrpSpPr>
            <a:grpSpLocks/>
          </p:cNvGrpSpPr>
          <p:nvPr/>
        </p:nvGrpSpPr>
        <p:grpSpPr bwMode="auto">
          <a:xfrm>
            <a:off x="1331516" y="4437435"/>
            <a:ext cx="1584325" cy="863600"/>
            <a:chOff x="748" y="2614"/>
            <a:chExt cx="998" cy="544"/>
          </a:xfrm>
        </p:grpSpPr>
        <p:sp>
          <p:nvSpPr>
            <p:cNvPr id="24784" name="Arc 301"/>
            <p:cNvSpPr>
              <a:spLocks/>
            </p:cNvSpPr>
            <p:nvPr/>
          </p:nvSpPr>
          <p:spPr bwMode="auto">
            <a:xfrm flipH="1" flipV="1">
              <a:off x="748" y="2750"/>
              <a:ext cx="998" cy="408"/>
            </a:xfrm>
            <a:custGeom>
              <a:avLst/>
              <a:gdLst>
                <a:gd name="T0" fmla="*/ 34 w 29186"/>
                <a:gd name="T1" fmla="*/ 0 h 21600"/>
                <a:gd name="T2" fmla="*/ 0 w 29186"/>
                <a:gd name="T3" fmla="*/ 7 h 21600"/>
                <a:gd name="T4" fmla="*/ 9 w 2918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186" h="21600" fill="none" extrusionOk="0">
                  <a:moveTo>
                    <a:pt x="29186" y="651"/>
                  </a:moveTo>
                  <a:cubicBezTo>
                    <a:pt x="28834" y="12321"/>
                    <a:pt x="19271" y="21599"/>
                    <a:pt x="7596" y="21600"/>
                  </a:cubicBezTo>
                  <a:cubicBezTo>
                    <a:pt x="5001" y="21600"/>
                    <a:pt x="2428" y="21132"/>
                    <a:pt x="-1" y="20220"/>
                  </a:cubicBezTo>
                </a:path>
                <a:path w="29186" h="21600" stroke="0" extrusionOk="0">
                  <a:moveTo>
                    <a:pt x="29186" y="651"/>
                  </a:moveTo>
                  <a:cubicBezTo>
                    <a:pt x="28834" y="12321"/>
                    <a:pt x="19271" y="21599"/>
                    <a:pt x="7596" y="21600"/>
                  </a:cubicBezTo>
                  <a:cubicBezTo>
                    <a:pt x="5001" y="21600"/>
                    <a:pt x="2428" y="21132"/>
                    <a:pt x="-1" y="20220"/>
                  </a:cubicBezTo>
                  <a:lnTo>
                    <a:pt x="7596" y="0"/>
                  </a:lnTo>
                  <a:lnTo>
                    <a:pt x="29186" y="65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4785" name="Text Box 302"/>
            <p:cNvSpPr txBox="1">
              <a:spLocks noChangeArrowheads="1"/>
            </p:cNvSpPr>
            <p:nvPr/>
          </p:nvSpPr>
          <p:spPr bwMode="auto">
            <a:xfrm>
              <a:off x="1247" y="2614"/>
              <a:ext cx="18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c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</p:grpSp>
      <p:sp>
        <p:nvSpPr>
          <p:cNvPr id="24586" name="Line 82"/>
          <p:cNvSpPr>
            <a:spLocks noChangeShapeType="1"/>
          </p:cNvSpPr>
          <p:nvPr/>
        </p:nvSpPr>
        <p:spPr bwMode="auto">
          <a:xfrm>
            <a:off x="2842816" y="5445497"/>
            <a:ext cx="9366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7" name="Line 89"/>
          <p:cNvSpPr>
            <a:spLocks noChangeShapeType="1"/>
          </p:cNvSpPr>
          <p:nvPr/>
        </p:nvSpPr>
        <p:spPr bwMode="auto">
          <a:xfrm flipV="1">
            <a:off x="2842816" y="4797797"/>
            <a:ext cx="9366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8" name="Line 72"/>
          <p:cNvSpPr>
            <a:spLocks noChangeShapeType="1"/>
          </p:cNvSpPr>
          <p:nvPr/>
        </p:nvSpPr>
        <p:spPr bwMode="auto">
          <a:xfrm flipV="1">
            <a:off x="1258491" y="5156572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9" name="Arc 5"/>
          <p:cNvSpPr>
            <a:spLocks/>
          </p:cNvSpPr>
          <p:nvPr/>
        </p:nvSpPr>
        <p:spPr bwMode="auto">
          <a:xfrm flipH="1" flipV="1">
            <a:off x="826691" y="5301035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3864706 w 21600"/>
              <a:gd name="T3" fmla="*/ 987528 h 21600"/>
              <a:gd name="T4" fmla="*/ 0 w 21600"/>
              <a:gd name="T5" fmla="*/ 98752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0" name="Line 68"/>
          <p:cNvSpPr>
            <a:spLocks noChangeShapeType="1"/>
          </p:cNvSpPr>
          <p:nvPr/>
        </p:nvSpPr>
        <p:spPr bwMode="auto">
          <a:xfrm>
            <a:off x="1258491" y="5445497"/>
            <a:ext cx="64770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1" name="Line 73"/>
          <p:cNvSpPr>
            <a:spLocks noChangeShapeType="1"/>
          </p:cNvSpPr>
          <p:nvPr/>
        </p:nvSpPr>
        <p:spPr bwMode="auto">
          <a:xfrm flipV="1">
            <a:off x="2050654" y="4796210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2" name="Line 74"/>
          <p:cNvSpPr>
            <a:spLocks noChangeShapeType="1"/>
          </p:cNvSpPr>
          <p:nvPr/>
        </p:nvSpPr>
        <p:spPr bwMode="auto">
          <a:xfrm>
            <a:off x="2050654" y="5085135"/>
            <a:ext cx="6477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3" name="Line 77"/>
          <p:cNvSpPr>
            <a:spLocks noChangeShapeType="1"/>
          </p:cNvSpPr>
          <p:nvPr/>
        </p:nvSpPr>
        <p:spPr bwMode="auto">
          <a:xfrm flipV="1">
            <a:off x="2050654" y="5516935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4" name="Line 78"/>
          <p:cNvSpPr>
            <a:spLocks noChangeShapeType="1"/>
          </p:cNvSpPr>
          <p:nvPr/>
        </p:nvSpPr>
        <p:spPr bwMode="auto">
          <a:xfrm>
            <a:off x="2050654" y="5805860"/>
            <a:ext cx="6477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5" name="Line 81"/>
          <p:cNvSpPr>
            <a:spLocks noChangeShapeType="1"/>
          </p:cNvSpPr>
          <p:nvPr/>
        </p:nvSpPr>
        <p:spPr bwMode="auto">
          <a:xfrm>
            <a:off x="2987279" y="6164635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6" name="Line 84"/>
          <p:cNvSpPr>
            <a:spLocks noChangeShapeType="1"/>
          </p:cNvSpPr>
          <p:nvPr/>
        </p:nvSpPr>
        <p:spPr bwMode="auto">
          <a:xfrm flipV="1">
            <a:off x="3923904" y="558996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7" name="Line 86"/>
          <p:cNvSpPr>
            <a:spLocks noChangeShapeType="1"/>
          </p:cNvSpPr>
          <p:nvPr/>
        </p:nvSpPr>
        <p:spPr bwMode="auto">
          <a:xfrm flipV="1">
            <a:off x="3923904" y="4869235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8" name="Line 87"/>
          <p:cNvSpPr>
            <a:spLocks noChangeShapeType="1"/>
          </p:cNvSpPr>
          <p:nvPr/>
        </p:nvSpPr>
        <p:spPr bwMode="auto">
          <a:xfrm>
            <a:off x="2987279" y="4724772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9" name="Line 90"/>
          <p:cNvSpPr>
            <a:spLocks noChangeShapeType="1"/>
          </p:cNvSpPr>
          <p:nvPr/>
        </p:nvSpPr>
        <p:spPr bwMode="auto">
          <a:xfrm>
            <a:off x="2987279" y="5445497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00" name="Arc 93"/>
          <p:cNvSpPr>
            <a:spLocks/>
          </p:cNvSpPr>
          <p:nvPr/>
        </p:nvSpPr>
        <p:spPr bwMode="auto">
          <a:xfrm flipH="1" flipV="1">
            <a:off x="1115616" y="4291385"/>
            <a:ext cx="2779713" cy="1052512"/>
          </a:xfrm>
          <a:custGeom>
            <a:avLst/>
            <a:gdLst>
              <a:gd name="T0" fmla="*/ 202412320 w 37538"/>
              <a:gd name="T1" fmla="*/ 0 h 26760"/>
              <a:gd name="T2" fmla="*/ 0 w 37538"/>
              <a:gd name="T3" fmla="*/ 30535631 h 26760"/>
              <a:gd name="T4" fmla="*/ 87395975 w 37538"/>
              <a:gd name="T5" fmla="*/ 7982375 h 267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538" h="26760" fill="none" extrusionOk="0">
                <a:moveTo>
                  <a:pt x="36912" y="0"/>
                </a:moveTo>
                <a:cubicBezTo>
                  <a:pt x="37328" y="1688"/>
                  <a:pt x="37538" y="3421"/>
                  <a:pt x="37538" y="5160"/>
                </a:cubicBezTo>
                <a:cubicBezTo>
                  <a:pt x="37538" y="17089"/>
                  <a:pt x="27867" y="26760"/>
                  <a:pt x="15938" y="26760"/>
                </a:cubicBezTo>
                <a:cubicBezTo>
                  <a:pt x="9875" y="26760"/>
                  <a:pt x="4092" y="24212"/>
                  <a:pt x="0" y="19738"/>
                </a:cubicBezTo>
              </a:path>
              <a:path w="37538" h="26760" stroke="0" extrusionOk="0">
                <a:moveTo>
                  <a:pt x="36912" y="0"/>
                </a:moveTo>
                <a:cubicBezTo>
                  <a:pt x="37328" y="1688"/>
                  <a:pt x="37538" y="3421"/>
                  <a:pt x="37538" y="5160"/>
                </a:cubicBezTo>
                <a:cubicBezTo>
                  <a:pt x="37538" y="17089"/>
                  <a:pt x="27867" y="26760"/>
                  <a:pt x="15938" y="26760"/>
                </a:cubicBezTo>
                <a:cubicBezTo>
                  <a:pt x="9875" y="26760"/>
                  <a:pt x="4092" y="24212"/>
                  <a:pt x="0" y="19738"/>
                </a:cubicBezTo>
                <a:lnTo>
                  <a:pt x="15938" y="5160"/>
                </a:lnTo>
                <a:lnTo>
                  <a:pt x="36912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01" name="Oval 69"/>
          <p:cNvSpPr>
            <a:spLocks noChangeArrowheads="1"/>
          </p:cNvSpPr>
          <p:nvPr/>
        </p:nvSpPr>
        <p:spPr bwMode="auto">
          <a:xfrm>
            <a:off x="1906191" y="5661397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4603" name="Oval 71"/>
          <p:cNvSpPr>
            <a:spLocks noChangeArrowheads="1"/>
          </p:cNvSpPr>
          <p:nvPr/>
        </p:nvSpPr>
        <p:spPr bwMode="auto">
          <a:xfrm>
            <a:off x="1115616" y="5301035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4604" name="Oval 75"/>
          <p:cNvSpPr>
            <a:spLocks noChangeArrowheads="1"/>
          </p:cNvSpPr>
          <p:nvPr/>
        </p:nvSpPr>
        <p:spPr bwMode="auto">
          <a:xfrm>
            <a:off x="2698354" y="5301035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605" name="Oval 76"/>
          <p:cNvSpPr>
            <a:spLocks noChangeArrowheads="1"/>
          </p:cNvSpPr>
          <p:nvPr/>
        </p:nvSpPr>
        <p:spPr bwMode="auto">
          <a:xfrm>
            <a:off x="2698354" y="4580310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4606" name="Oval 83"/>
          <p:cNvSpPr>
            <a:spLocks noChangeArrowheads="1"/>
          </p:cNvSpPr>
          <p:nvPr/>
        </p:nvSpPr>
        <p:spPr bwMode="auto">
          <a:xfrm>
            <a:off x="3779441" y="6021760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4607" name="Oval 85"/>
          <p:cNvSpPr>
            <a:spLocks noChangeArrowheads="1"/>
          </p:cNvSpPr>
          <p:nvPr/>
        </p:nvSpPr>
        <p:spPr bwMode="auto">
          <a:xfrm>
            <a:off x="3779441" y="5301035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4608" name="Oval 88"/>
          <p:cNvSpPr>
            <a:spLocks noChangeArrowheads="1"/>
          </p:cNvSpPr>
          <p:nvPr/>
        </p:nvSpPr>
        <p:spPr bwMode="auto">
          <a:xfrm>
            <a:off x="3779441" y="4581897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6</a:t>
            </a:r>
          </a:p>
        </p:txBody>
      </p:sp>
      <p:grpSp>
        <p:nvGrpSpPr>
          <p:cNvPr id="24609" name="Group 94"/>
          <p:cNvGrpSpPr>
            <a:grpSpLocks/>
          </p:cNvGrpSpPr>
          <p:nvPr/>
        </p:nvGrpSpPr>
        <p:grpSpPr bwMode="auto">
          <a:xfrm>
            <a:off x="2698354" y="6021760"/>
            <a:ext cx="287337" cy="287337"/>
            <a:chOff x="3334" y="799"/>
            <a:chExt cx="454" cy="453"/>
          </a:xfrm>
        </p:grpSpPr>
        <p:sp>
          <p:nvSpPr>
            <p:cNvPr id="24782" name="Oval 95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4783" name="Oval 96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5</a:t>
              </a:r>
            </a:p>
          </p:txBody>
        </p:sp>
      </p:grpSp>
      <p:sp>
        <p:nvSpPr>
          <p:cNvPr id="24610" name="Text Box 105"/>
          <p:cNvSpPr txBox="1">
            <a:spLocks noChangeArrowheads="1"/>
          </p:cNvSpPr>
          <p:nvPr/>
        </p:nvSpPr>
        <p:spPr bwMode="auto">
          <a:xfrm>
            <a:off x="1402954" y="508513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1" name="Text Box 106"/>
          <p:cNvSpPr txBox="1">
            <a:spLocks noChangeArrowheads="1"/>
          </p:cNvSpPr>
          <p:nvPr/>
        </p:nvSpPr>
        <p:spPr bwMode="auto">
          <a:xfrm>
            <a:off x="1547416" y="53724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2" name="Text Box 107"/>
          <p:cNvSpPr txBox="1">
            <a:spLocks noChangeArrowheads="1"/>
          </p:cNvSpPr>
          <p:nvPr/>
        </p:nvSpPr>
        <p:spPr bwMode="auto">
          <a:xfrm>
            <a:off x="2195116" y="47247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3" name="Text Box 108"/>
          <p:cNvSpPr txBox="1">
            <a:spLocks noChangeArrowheads="1"/>
          </p:cNvSpPr>
          <p:nvPr/>
        </p:nvSpPr>
        <p:spPr bwMode="auto">
          <a:xfrm>
            <a:off x="2339579" y="5013697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4" name="Text Box 109"/>
          <p:cNvSpPr txBox="1">
            <a:spLocks noChangeArrowheads="1"/>
          </p:cNvSpPr>
          <p:nvPr/>
        </p:nvSpPr>
        <p:spPr bwMode="auto">
          <a:xfrm>
            <a:off x="3131741" y="486923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5" name="Text Box 110"/>
          <p:cNvSpPr txBox="1">
            <a:spLocks noChangeArrowheads="1"/>
          </p:cNvSpPr>
          <p:nvPr/>
        </p:nvSpPr>
        <p:spPr bwMode="auto">
          <a:xfrm>
            <a:off x="3203179" y="5229597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6" name="Text Box 111"/>
          <p:cNvSpPr txBox="1">
            <a:spLocks noChangeArrowheads="1"/>
          </p:cNvSpPr>
          <p:nvPr/>
        </p:nvSpPr>
        <p:spPr bwMode="auto">
          <a:xfrm>
            <a:off x="3274616" y="558996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7" name="Text Box 112"/>
          <p:cNvSpPr txBox="1">
            <a:spLocks noChangeArrowheads="1"/>
          </p:cNvSpPr>
          <p:nvPr/>
        </p:nvSpPr>
        <p:spPr bwMode="auto">
          <a:xfrm>
            <a:off x="2195116" y="5445497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8" name="Text Box 113"/>
          <p:cNvSpPr txBox="1">
            <a:spLocks noChangeArrowheads="1"/>
          </p:cNvSpPr>
          <p:nvPr/>
        </p:nvSpPr>
        <p:spPr bwMode="auto">
          <a:xfrm>
            <a:off x="2266554" y="573283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9" name="Text Box 115"/>
          <p:cNvSpPr txBox="1">
            <a:spLocks noChangeArrowheads="1"/>
          </p:cNvSpPr>
          <p:nvPr/>
        </p:nvSpPr>
        <p:spPr bwMode="auto">
          <a:xfrm>
            <a:off x="2842816" y="40770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0" name="Text Box 116"/>
          <p:cNvSpPr txBox="1">
            <a:spLocks noChangeArrowheads="1"/>
          </p:cNvSpPr>
          <p:nvPr/>
        </p:nvSpPr>
        <p:spPr bwMode="auto">
          <a:xfrm>
            <a:off x="3131741" y="594873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1" name="Text Box 117"/>
          <p:cNvSpPr txBox="1">
            <a:spLocks noChangeArrowheads="1"/>
          </p:cNvSpPr>
          <p:nvPr/>
        </p:nvSpPr>
        <p:spPr bwMode="auto">
          <a:xfrm>
            <a:off x="3850879" y="4940672"/>
            <a:ext cx="5762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2" name="Text Box 118"/>
          <p:cNvSpPr txBox="1">
            <a:spLocks noChangeArrowheads="1"/>
          </p:cNvSpPr>
          <p:nvPr/>
        </p:nvSpPr>
        <p:spPr bwMode="auto">
          <a:xfrm>
            <a:off x="3850879" y="5661397"/>
            <a:ext cx="5762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3" name="Text Box 119"/>
          <p:cNvSpPr txBox="1">
            <a:spLocks noChangeArrowheads="1"/>
          </p:cNvSpPr>
          <p:nvPr/>
        </p:nvSpPr>
        <p:spPr bwMode="auto">
          <a:xfrm>
            <a:off x="3131741" y="45088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765" name="Text Box 351"/>
          <p:cNvSpPr txBox="1">
            <a:spLocks noChangeArrowheads="1"/>
          </p:cNvSpPr>
          <p:nvPr/>
        </p:nvSpPr>
        <p:spPr bwMode="auto">
          <a:xfrm>
            <a:off x="611560" y="4507409"/>
            <a:ext cx="436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  <a:r>
              <a:rPr lang="en-US" b="1" baseline="-25000" smtClean="0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grpSp>
        <p:nvGrpSpPr>
          <p:cNvPr id="214" name="Group 235"/>
          <p:cNvGrpSpPr>
            <a:grpSpLocks/>
          </p:cNvGrpSpPr>
          <p:nvPr/>
        </p:nvGrpSpPr>
        <p:grpSpPr bwMode="auto">
          <a:xfrm>
            <a:off x="1906737" y="4938787"/>
            <a:ext cx="287337" cy="287338"/>
            <a:chOff x="3334" y="799"/>
            <a:chExt cx="454" cy="453"/>
          </a:xfrm>
        </p:grpSpPr>
        <p:sp>
          <p:nvSpPr>
            <p:cNvPr id="215" name="Oval 236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16" name="Oval 237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</a:rPr>
                <a:t>1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226" name="Group 5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456604"/>
              </p:ext>
            </p:extLst>
          </p:nvPr>
        </p:nvGraphicFramePr>
        <p:xfrm>
          <a:off x="827584" y="1196752"/>
          <a:ext cx="3528393" cy="2646040"/>
        </p:xfrm>
        <a:graphic>
          <a:graphicData uri="http://schemas.openxmlformats.org/drawingml/2006/table">
            <a:tbl>
              <a:tblPr/>
              <a:tblGrid>
                <a:gridCol w="706184"/>
                <a:gridCol w="703654"/>
                <a:gridCol w="706187"/>
                <a:gridCol w="706184"/>
                <a:gridCol w="706184"/>
              </a:tblGrid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cs-CZ" sz="15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cs-CZ" sz="15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cs-CZ" sz="15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6,7,8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8" name="AutoShape 316"/>
          <p:cNvSpPr>
            <a:spLocks noChangeArrowheads="1"/>
          </p:cNvSpPr>
          <p:nvPr/>
        </p:nvSpPr>
        <p:spPr bwMode="auto">
          <a:xfrm>
            <a:off x="467544" y="620688"/>
            <a:ext cx="4392488" cy="431800"/>
          </a:xfrm>
          <a:prstGeom prst="roundRect">
            <a:avLst>
              <a:gd name="adj" fmla="val 1433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Generating DFA </a:t>
            </a:r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en-US" b="1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equivalent to NFA  </a:t>
            </a:r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en-US" b="1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 </a:t>
            </a:r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68" name="AutoShape 332"/>
          <p:cNvSpPr>
            <a:spLocks noChangeArrowheads="1"/>
          </p:cNvSpPr>
          <p:nvPr/>
        </p:nvSpPr>
        <p:spPr bwMode="auto">
          <a:xfrm>
            <a:off x="179512" y="116632"/>
            <a:ext cx="3600450" cy="360362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NFA to DFA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69" name="AutoShape 333"/>
          <p:cNvSpPr>
            <a:spLocks noChangeArrowheads="1"/>
          </p:cNvSpPr>
          <p:nvPr/>
        </p:nvSpPr>
        <p:spPr bwMode="auto">
          <a:xfrm>
            <a:off x="3708524" y="116632"/>
            <a:ext cx="4967288" cy="144462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70" name="Group 334"/>
          <p:cNvGrpSpPr>
            <a:grpSpLocks/>
          </p:cNvGrpSpPr>
          <p:nvPr/>
        </p:nvGrpSpPr>
        <p:grpSpPr bwMode="auto">
          <a:xfrm>
            <a:off x="3635499" y="116632"/>
            <a:ext cx="217488" cy="217487"/>
            <a:chOff x="2290" y="73"/>
            <a:chExt cx="137" cy="137"/>
          </a:xfrm>
        </p:grpSpPr>
        <p:grpSp>
          <p:nvGrpSpPr>
            <p:cNvPr id="71" name="Group 335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73" name="Rectangle 336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Line 337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2" name="Arc 338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75" name="AutoShape 339"/>
          <p:cNvSpPr>
            <a:spLocks noChangeArrowheads="1"/>
          </p:cNvSpPr>
          <p:nvPr/>
        </p:nvSpPr>
        <p:spPr bwMode="auto">
          <a:xfrm>
            <a:off x="108074" y="334119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6" name="AutoShape 340"/>
          <p:cNvSpPr>
            <a:spLocks noChangeArrowheads="1"/>
          </p:cNvSpPr>
          <p:nvPr/>
        </p:nvSpPr>
        <p:spPr bwMode="auto">
          <a:xfrm>
            <a:off x="8604374" y="116632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77" name="Group 341"/>
          <p:cNvGrpSpPr>
            <a:grpSpLocks/>
          </p:cNvGrpSpPr>
          <p:nvPr/>
        </p:nvGrpSpPr>
        <p:grpSpPr bwMode="auto">
          <a:xfrm flipH="1">
            <a:off x="8532937" y="116632"/>
            <a:ext cx="217487" cy="217487"/>
            <a:chOff x="2290" y="73"/>
            <a:chExt cx="137" cy="137"/>
          </a:xfrm>
        </p:grpSpPr>
        <p:grpSp>
          <p:nvGrpSpPr>
            <p:cNvPr id="78" name="Group 342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80" name="Rectangle 343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Line 344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9" name="Arc 345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82" name="AutoShape 346"/>
          <p:cNvSpPr>
            <a:spLocks noChangeArrowheads="1"/>
          </p:cNvSpPr>
          <p:nvPr/>
        </p:nvSpPr>
        <p:spPr bwMode="auto">
          <a:xfrm>
            <a:off x="6227887" y="189657"/>
            <a:ext cx="22320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Example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3" name="Text Box 350"/>
          <p:cNvSpPr txBox="1">
            <a:spLocks noChangeArrowheads="1"/>
          </p:cNvSpPr>
          <p:nvPr/>
        </p:nvSpPr>
        <p:spPr bwMode="auto">
          <a:xfrm>
            <a:off x="8604374" y="203944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11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6" name="AutoShape 349"/>
          <p:cNvSpPr>
            <a:spLocks noChangeArrowheads="1"/>
          </p:cNvSpPr>
          <p:nvPr/>
        </p:nvSpPr>
        <p:spPr bwMode="auto">
          <a:xfrm>
            <a:off x="7092950" y="6308725"/>
            <a:ext cx="18002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continue</a:t>
            </a:r>
            <a:r>
              <a:rPr lang="cs-CZ" sz="1400" b="1">
                <a:solidFill>
                  <a:srgbClr val="FFFFFF"/>
                </a:solidFill>
                <a:latin typeface="Arial Black" pitchFamily="34" charset="0"/>
              </a:rPr>
              <a:t>...</a:t>
            </a:r>
          </a:p>
        </p:txBody>
      </p:sp>
      <p:sp>
        <p:nvSpPr>
          <p:cNvPr id="88" name="Text Box 351"/>
          <p:cNvSpPr txBox="1">
            <a:spLocks noChangeArrowheads="1"/>
          </p:cNvSpPr>
          <p:nvPr/>
        </p:nvSpPr>
        <p:spPr bwMode="auto">
          <a:xfrm>
            <a:off x="4572000" y="1340768"/>
            <a:ext cx="436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  <a:r>
              <a:rPr lang="en-US" b="1" baseline="-25000" smtClean="0">
                <a:solidFill>
                  <a:srgbClr val="000000"/>
                </a:solidFill>
              </a:rPr>
              <a:t>2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>
            <a:off x="1043608" y="1681758"/>
            <a:ext cx="2880320" cy="360040"/>
          </a:xfrm>
          <a:prstGeom prst="roundRect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graphicFrame>
        <p:nvGraphicFramePr>
          <p:cNvPr id="89" name="Group 5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139793"/>
              </p:ext>
            </p:extLst>
          </p:nvPr>
        </p:nvGraphicFramePr>
        <p:xfrm>
          <a:off x="4932038" y="1484784"/>
          <a:ext cx="3384378" cy="1577742"/>
        </p:xfrm>
        <a:graphic>
          <a:graphicData uri="http://schemas.openxmlformats.org/drawingml/2006/table">
            <a:tbl>
              <a:tblPr/>
              <a:tblGrid>
                <a:gridCol w="638650"/>
                <a:gridCol w="193415"/>
                <a:gridCol w="636361"/>
                <a:gridCol w="638652"/>
                <a:gridCol w="638650"/>
                <a:gridCol w="638650"/>
              </a:tblGrid>
              <a:tr h="262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" name="Rounded Rectangle 89"/>
          <p:cNvSpPr/>
          <p:nvPr/>
        </p:nvSpPr>
        <p:spPr bwMode="auto">
          <a:xfrm>
            <a:off x="5652120" y="1960265"/>
            <a:ext cx="2232248" cy="360040"/>
          </a:xfrm>
          <a:prstGeom prst="roundRect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1" name="Right Arrow 90"/>
          <p:cNvSpPr/>
          <p:nvPr/>
        </p:nvSpPr>
        <p:spPr bwMode="auto">
          <a:xfrm>
            <a:off x="4860032" y="1988840"/>
            <a:ext cx="432048" cy="288032"/>
          </a:xfrm>
          <a:prstGeom prst="rightArrow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2" name="AutoShape 349"/>
          <p:cNvSpPr>
            <a:spLocks noChangeArrowheads="1"/>
          </p:cNvSpPr>
          <p:nvPr/>
        </p:nvSpPr>
        <p:spPr bwMode="auto">
          <a:xfrm>
            <a:off x="5724128" y="1178111"/>
            <a:ext cx="18002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Add new state(s)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94" name="Rounded Rectangle 93"/>
          <p:cNvSpPr/>
          <p:nvPr/>
        </p:nvSpPr>
        <p:spPr bwMode="auto">
          <a:xfrm>
            <a:off x="5292080" y="2492896"/>
            <a:ext cx="360040" cy="374898"/>
          </a:xfrm>
          <a:prstGeom prst="roundRect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AutoShape 642"/>
          <p:cNvSpPr>
            <a:spLocks noChangeArrowheads="1"/>
          </p:cNvSpPr>
          <p:nvPr/>
        </p:nvSpPr>
        <p:spPr bwMode="auto">
          <a:xfrm>
            <a:off x="251520" y="692696"/>
            <a:ext cx="8568952" cy="5832647"/>
          </a:xfrm>
          <a:prstGeom prst="roundRect">
            <a:avLst>
              <a:gd name="adj" fmla="val 3294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grpSp>
        <p:nvGrpSpPr>
          <p:cNvPr id="24584" name="Group 300"/>
          <p:cNvGrpSpPr>
            <a:grpSpLocks/>
          </p:cNvGrpSpPr>
          <p:nvPr/>
        </p:nvGrpSpPr>
        <p:grpSpPr bwMode="auto">
          <a:xfrm>
            <a:off x="1331516" y="4437435"/>
            <a:ext cx="1584325" cy="863600"/>
            <a:chOff x="748" y="2614"/>
            <a:chExt cx="998" cy="544"/>
          </a:xfrm>
        </p:grpSpPr>
        <p:sp>
          <p:nvSpPr>
            <p:cNvPr id="24784" name="Arc 301"/>
            <p:cNvSpPr>
              <a:spLocks/>
            </p:cNvSpPr>
            <p:nvPr/>
          </p:nvSpPr>
          <p:spPr bwMode="auto">
            <a:xfrm flipH="1" flipV="1">
              <a:off x="748" y="2750"/>
              <a:ext cx="998" cy="408"/>
            </a:xfrm>
            <a:custGeom>
              <a:avLst/>
              <a:gdLst>
                <a:gd name="T0" fmla="*/ 34 w 29186"/>
                <a:gd name="T1" fmla="*/ 0 h 21600"/>
                <a:gd name="T2" fmla="*/ 0 w 29186"/>
                <a:gd name="T3" fmla="*/ 7 h 21600"/>
                <a:gd name="T4" fmla="*/ 9 w 2918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186" h="21600" fill="none" extrusionOk="0">
                  <a:moveTo>
                    <a:pt x="29186" y="651"/>
                  </a:moveTo>
                  <a:cubicBezTo>
                    <a:pt x="28834" y="12321"/>
                    <a:pt x="19271" y="21599"/>
                    <a:pt x="7596" y="21600"/>
                  </a:cubicBezTo>
                  <a:cubicBezTo>
                    <a:pt x="5001" y="21600"/>
                    <a:pt x="2428" y="21132"/>
                    <a:pt x="-1" y="20220"/>
                  </a:cubicBezTo>
                </a:path>
                <a:path w="29186" h="21600" stroke="0" extrusionOk="0">
                  <a:moveTo>
                    <a:pt x="29186" y="651"/>
                  </a:moveTo>
                  <a:cubicBezTo>
                    <a:pt x="28834" y="12321"/>
                    <a:pt x="19271" y="21599"/>
                    <a:pt x="7596" y="21600"/>
                  </a:cubicBezTo>
                  <a:cubicBezTo>
                    <a:pt x="5001" y="21600"/>
                    <a:pt x="2428" y="21132"/>
                    <a:pt x="-1" y="20220"/>
                  </a:cubicBezTo>
                  <a:lnTo>
                    <a:pt x="7596" y="0"/>
                  </a:lnTo>
                  <a:lnTo>
                    <a:pt x="29186" y="65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4785" name="Text Box 302"/>
            <p:cNvSpPr txBox="1">
              <a:spLocks noChangeArrowheads="1"/>
            </p:cNvSpPr>
            <p:nvPr/>
          </p:nvSpPr>
          <p:spPr bwMode="auto">
            <a:xfrm>
              <a:off x="1247" y="2614"/>
              <a:ext cx="18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c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</p:grpSp>
      <p:sp>
        <p:nvSpPr>
          <p:cNvPr id="24586" name="Line 82"/>
          <p:cNvSpPr>
            <a:spLocks noChangeShapeType="1"/>
          </p:cNvSpPr>
          <p:nvPr/>
        </p:nvSpPr>
        <p:spPr bwMode="auto">
          <a:xfrm>
            <a:off x="2842816" y="5445497"/>
            <a:ext cx="9366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7" name="Line 89"/>
          <p:cNvSpPr>
            <a:spLocks noChangeShapeType="1"/>
          </p:cNvSpPr>
          <p:nvPr/>
        </p:nvSpPr>
        <p:spPr bwMode="auto">
          <a:xfrm flipV="1">
            <a:off x="2842816" y="4797797"/>
            <a:ext cx="9366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8" name="Line 72"/>
          <p:cNvSpPr>
            <a:spLocks noChangeShapeType="1"/>
          </p:cNvSpPr>
          <p:nvPr/>
        </p:nvSpPr>
        <p:spPr bwMode="auto">
          <a:xfrm flipV="1">
            <a:off x="1258491" y="5156572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9" name="Arc 5"/>
          <p:cNvSpPr>
            <a:spLocks/>
          </p:cNvSpPr>
          <p:nvPr/>
        </p:nvSpPr>
        <p:spPr bwMode="auto">
          <a:xfrm flipH="1" flipV="1">
            <a:off x="826691" y="5301035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3864706 w 21600"/>
              <a:gd name="T3" fmla="*/ 987528 h 21600"/>
              <a:gd name="T4" fmla="*/ 0 w 21600"/>
              <a:gd name="T5" fmla="*/ 98752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0" name="Line 68"/>
          <p:cNvSpPr>
            <a:spLocks noChangeShapeType="1"/>
          </p:cNvSpPr>
          <p:nvPr/>
        </p:nvSpPr>
        <p:spPr bwMode="auto">
          <a:xfrm>
            <a:off x="1258491" y="5445497"/>
            <a:ext cx="64770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1" name="Line 73"/>
          <p:cNvSpPr>
            <a:spLocks noChangeShapeType="1"/>
          </p:cNvSpPr>
          <p:nvPr/>
        </p:nvSpPr>
        <p:spPr bwMode="auto">
          <a:xfrm flipV="1">
            <a:off x="2050654" y="4796210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2" name="Line 74"/>
          <p:cNvSpPr>
            <a:spLocks noChangeShapeType="1"/>
          </p:cNvSpPr>
          <p:nvPr/>
        </p:nvSpPr>
        <p:spPr bwMode="auto">
          <a:xfrm>
            <a:off x="2050654" y="5085135"/>
            <a:ext cx="6477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3" name="Line 77"/>
          <p:cNvSpPr>
            <a:spLocks noChangeShapeType="1"/>
          </p:cNvSpPr>
          <p:nvPr/>
        </p:nvSpPr>
        <p:spPr bwMode="auto">
          <a:xfrm flipV="1">
            <a:off x="2050654" y="5516935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4" name="Line 78"/>
          <p:cNvSpPr>
            <a:spLocks noChangeShapeType="1"/>
          </p:cNvSpPr>
          <p:nvPr/>
        </p:nvSpPr>
        <p:spPr bwMode="auto">
          <a:xfrm>
            <a:off x="2050654" y="5805860"/>
            <a:ext cx="6477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5" name="Line 81"/>
          <p:cNvSpPr>
            <a:spLocks noChangeShapeType="1"/>
          </p:cNvSpPr>
          <p:nvPr/>
        </p:nvSpPr>
        <p:spPr bwMode="auto">
          <a:xfrm>
            <a:off x="2987279" y="6164635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6" name="Line 84"/>
          <p:cNvSpPr>
            <a:spLocks noChangeShapeType="1"/>
          </p:cNvSpPr>
          <p:nvPr/>
        </p:nvSpPr>
        <p:spPr bwMode="auto">
          <a:xfrm flipV="1">
            <a:off x="3923904" y="558996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7" name="Line 86"/>
          <p:cNvSpPr>
            <a:spLocks noChangeShapeType="1"/>
          </p:cNvSpPr>
          <p:nvPr/>
        </p:nvSpPr>
        <p:spPr bwMode="auto">
          <a:xfrm flipV="1">
            <a:off x="3923904" y="4869235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8" name="Line 87"/>
          <p:cNvSpPr>
            <a:spLocks noChangeShapeType="1"/>
          </p:cNvSpPr>
          <p:nvPr/>
        </p:nvSpPr>
        <p:spPr bwMode="auto">
          <a:xfrm>
            <a:off x="2987279" y="4724772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9" name="Line 90"/>
          <p:cNvSpPr>
            <a:spLocks noChangeShapeType="1"/>
          </p:cNvSpPr>
          <p:nvPr/>
        </p:nvSpPr>
        <p:spPr bwMode="auto">
          <a:xfrm>
            <a:off x="2987279" y="5445497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00" name="Arc 93"/>
          <p:cNvSpPr>
            <a:spLocks/>
          </p:cNvSpPr>
          <p:nvPr/>
        </p:nvSpPr>
        <p:spPr bwMode="auto">
          <a:xfrm flipH="1" flipV="1">
            <a:off x="1115616" y="4291385"/>
            <a:ext cx="2779713" cy="1052512"/>
          </a:xfrm>
          <a:custGeom>
            <a:avLst/>
            <a:gdLst>
              <a:gd name="T0" fmla="*/ 202412320 w 37538"/>
              <a:gd name="T1" fmla="*/ 0 h 26760"/>
              <a:gd name="T2" fmla="*/ 0 w 37538"/>
              <a:gd name="T3" fmla="*/ 30535631 h 26760"/>
              <a:gd name="T4" fmla="*/ 87395975 w 37538"/>
              <a:gd name="T5" fmla="*/ 7982375 h 267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538" h="26760" fill="none" extrusionOk="0">
                <a:moveTo>
                  <a:pt x="36912" y="0"/>
                </a:moveTo>
                <a:cubicBezTo>
                  <a:pt x="37328" y="1688"/>
                  <a:pt x="37538" y="3421"/>
                  <a:pt x="37538" y="5160"/>
                </a:cubicBezTo>
                <a:cubicBezTo>
                  <a:pt x="37538" y="17089"/>
                  <a:pt x="27867" y="26760"/>
                  <a:pt x="15938" y="26760"/>
                </a:cubicBezTo>
                <a:cubicBezTo>
                  <a:pt x="9875" y="26760"/>
                  <a:pt x="4092" y="24212"/>
                  <a:pt x="0" y="19738"/>
                </a:cubicBezTo>
              </a:path>
              <a:path w="37538" h="26760" stroke="0" extrusionOk="0">
                <a:moveTo>
                  <a:pt x="36912" y="0"/>
                </a:moveTo>
                <a:cubicBezTo>
                  <a:pt x="37328" y="1688"/>
                  <a:pt x="37538" y="3421"/>
                  <a:pt x="37538" y="5160"/>
                </a:cubicBezTo>
                <a:cubicBezTo>
                  <a:pt x="37538" y="17089"/>
                  <a:pt x="27867" y="26760"/>
                  <a:pt x="15938" y="26760"/>
                </a:cubicBezTo>
                <a:cubicBezTo>
                  <a:pt x="9875" y="26760"/>
                  <a:pt x="4092" y="24212"/>
                  <a:pt x="0" y="19738"/>
                </a:cubicBezTo>
                <a:lnTo>
                  <a:pt x="15938" y="5160"/>
                </a:lnTo>
                <a:lnTo>
                  <a:pt x="36912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01" name="Oval 69"/>
          <p:cNvSpPr>
            <a:spLocks noChangeArrowheads="1"/>
          </p:cNvSpPr>
          <p:nvPr/>
        </p:nvSpPr>
        <p:spPr bwMode="auto">
          <a:xfrm>
            <a:off x="1906191" y="5661397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4603" name="Oval 71"/>
          <p:cNvSpPr>
            <a:spLocks noChangeArrowheads="1"/>
          </p:cNvSpPr>
          <p:nvPr/>
        </p:nvSpPr>
        <p:spPr bwMode="auto">
          <a:xfrm>
            <a:off x="1115616" y="5301035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4604" name="Oval 75"/>
          <p:cNvSpPr>
            <a:spLocks noChangeArrowheads="1"/>
          </p:cNvSpPr>
          <p:nvPr/>
        </p:nvSpPr>
        <p:spPr bwMode="auto">
          <a:xfrm>
            <a:off x="2698354" y="5301035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605" name="Oval 76"/>
          <p:cNvSpPr>
            <a:spLocks noChangeArrowheads="1"/>
          </p:cNvSpPr>
          <p:nvPr/>
        </p:nvSpPr>
        <p:spPr bwMode="auto">
          <a:xfrm>
            <a:off x="2698354" y="4580310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4606" name="Oval 83"/>
          <p:cNvSpPr>
            <a:spLocks noChangeArrowheads="1"/>
          </p:cNvSpPr>
          <p:nvPr/>
        </p:nvSpPr>
        <p:spPr bwMode="auto">
          <a:xfrm>
            <a:off x="3779441" y="6021760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4607" name="Oval 85"/>
          <p:cNvSpPr>
            <a:spLocks noChangeArrowheads="1"/>
          </p:cNvSpPr>
          <p:nvPr/>
        </p:nvSpPr>
        <p:spPr bwMode="auto">
          <a:xfrm>
            <a:off x="3779441" y="5301035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4608" name="Oval 88"/>
          <p:cNvSpPr>
            <a:spLocks noChangeArrowheads="1"/>
          </p:cNvSpPr>
          <p:nvPr/>
        </p:nvSpPr>
        <p:spPr bwMode="auto">
          <a:xfrm>
            <a:off x="3779441" y="4581897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6</a:t>
            </a:r>
          </a:p>
        </p:txBody>
      </p:sp>
      <p:grpSp>
        <p:nvGrpSpPr>
          <p:cNvPr id="24609" name="Group 94"/>
          <p:cNvGrpSpPr>
            <a:grpSpLocks/>
          </p:cNvGrpSpPr>
          <p:nvPr/>
        </p:nvGrpSpPr>
        <p:grpSpPr bwMode="auto">
          <a:xfrm>
            <a:off x="2698354" y="6021760"/>
            <a:ext cx="287337" cy="287337"/>
            <a:chOff x="3334" y="799"/>
            <a:chExt cx="454" cy="453"/>
          </a:xfrm>
        </p:grpSpPr>
        <p:sp>
          <p:nvSpPr>
            <p:cNvPr id="24782" name="Oval 95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4783" name="Oval 96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5</a:t>
              </a:r>
            </a:p>
          </p:txBody>
        </p:sp>
      </p:grpSp>
      <p:sp>
        <p:nvSpPr>
          <p:cNvPr id="24610" name="Text Box 105"/>
          <p:cNvSpPr txBox="1">
            <a:spLocks noChangeArrowheads="1"/>
          </p:cNvSpPr>
          <p:nvPr/>
        </p:nvSpPr>
        <p:spPr bwMode="auto">
          <a:xfrm>
            <a:off x="1402954" y="508513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1" name="Text Box 106"/>
          <p:cNvSpPr txBox="1">
            <a:spLocks noChangeArrowheads="1"/>
          </p:cNvSpPr>
          <p:nvPr/>
        </p:nvSpPr>
        <p:spPr bwMode="auto">
          <a:xfrm>
            <a:off x="1547416" y="53724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2" name="Text Box 107"/>
          <p:cNvSpPr txBox="1">
            <a:spLocks noChangeArrowheads="1"/>
          </p:cNvSpPr>
          <p:nvPr/>
        </p:nvSpPr>
        <p:spPr bwMode="auto">
          <a:xfrm>
            <a:off x="2195116" y="47247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3" name="Text Box 108"/>
          <p:cNvSpPr txBox="1">
            <a:spLocks noChangeArrowheads="1"/>
          </p:cNvSpPr>
          <p:nvPr/>
        </p:nvSpPr>
        <p:spPr bwMode="auto">
          <a:xfrm>
            <a:off x="2339579" y="5013697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4" name="Text Box 109"/>
          <p:cNvSpPr txBox="1">
            <a:spLocks noChangeArrowheads="1"/>
          </p:cNvSpPr>
          <p:nvPr/>
        </p:nvSpPr>
        <p:spPr bwMode="auto">
          <a:xfrm>
            <a:off x="3131741" y="486923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5" name="Text Box 110"/>
          <p:cNvSpPr txBox="1">
            <a:spLocks noChangeArrowheads="1"/>
          </p:cNvSpPr>
          <p:nvPr/>
        </p:nvSpPr>
        <p:spPr bwMode="auto">
          <a:xfrm>
            <a:off x="3203179" y="5229597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6" name="Text Box 111"/>
          <p:cNvSpPr txBox="1">
            <a:spLocks noChangeArrowheads="1"/>
          </p:cNvSpPr>
          <p:nvPr/>
        </p:nvSpPr>
        <p:spPr bwMode="auto">
          <a:xfrm>
            <a:off x="3274616" y="558996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7" name="Text Box 112"/>
          <p:cNvSpPr txBox="1">
            <a:spLocks noChangeArrowheads="1"/>
          </p:cNvSpPr>
          <p:nvPr/>
        </p:nvSpPr>
        <p:spPr bwMode="auto">
          <a:xfrm>
            <a:off x="2195116" y="5445497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8" name="Text Box 113"/>
          <p:cNvSpPr txBox="1">
            <a:spLocks noChangeArrowheads="1"/>
          </p:cNvSpPr>
          <p:nvPr/>
        </p:nvSpPr>
        <p:spPr bwMode="auto">
          <a:xfrm>
            <a:off x="2266554" y="573283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9" name="Text Box 115"/>
          <p:cNvSpPr txBox="1">
            <a:spLocks noChangeArrowheads="1"/>
          </p:cNvSpPr>
          <p:nvPr/>
        </p:nvSpPr>
        <p:spPr bwMode="auto">
          <a:xfrm>
            <a:off x="2842816" y="40770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0" name="Text Box 116"/>
          <p:cNvSpPr txBox="1">
            <a:spLocks noChangeArrowheads="1"/>
          </p:cNvSpPr>
          <p:nvPr/>
        </p:nvSpPr>
        <p:spPr bwMode="auto">
          <a:xfrm>
            <a:off x="3131741" y="594873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1" name="Text Box 117"/>
          <p:cNvSpPr txBox="1">
            <a:spLocks noChangeArrowheads="1"/>
          </p:cNvSpPr>
          <p:nvPr/>
        </p:nvSpPr>
        <p:spPr bwMode="auto">
          <a:xfrm>
            <a:off x="3850879" y="4940672"/>
            <a:ext cx="5762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2" name="Text Box 118"/>
          <p:cNvSpPr txBox="1">
            <a:spLocks noChangeArrowheads="1"/>
          </p:cNvSpPr>
          <p:nvPr/>
        </p:nvSpPr>
        <p:spPr bwMode="auto">
          <a:xfrm>
            <a:off x="3850879" y="5661397"/>
            <a:ext cx="5762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3" name="Text Box 119"/>
          <p:cNvSpPr txBox="1">
            <a:spLocks noChangeArrowheads="1"/>
          </p:cNvSpPr>
          <p:nvPr/>
        </p:nvSpPr>
        <p:spPr bwMode="auto">
          <a:xfrm>
            <a:off x="3131741" y="45088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765" name="Text Box 351"/>
          <p:cNvSpPr txBox="1">
            <a:spLocks noChangeArrowheads="1"/>
          </p:cNvSpPr>
          <p:nvPr/>
        </p:nvSpPr>
        <p:spPr bwMode="auto">
          <a:xfrm>
            <a:off x="611560" y="4507409"/>
            <a:ext cx="436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  <a:r>
              <a:rPr lang="en-US" b="1" baseline="-25000" smtClean="0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grpSp>
        <p:nvGrpSpPr>
          <p:cNvPr id="214" name="Group 235"/>
          <p:cNvGrpSpPr>
            <a:grpSpLocks/>
          </p:cNvGrpSpPr>
          <p:nvPr/>
        </p:nvGrpSpPr>
        <p:grpSpPr bwMode="auto">
          <a:xfrm>
            <a:off x="1906737" y="4938787"/>
            <a:ext cx="287337" cy="287338"/>
            <a:chOff x="3334" y="799"/>
            <a:chExt cx="454" cy="453"/>
          </a:xfrm>
        </p:grpSpPr>
        <p:sp>
          <p:nvSpPr>
            <p:cNvPr id="215" name="Oval 236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16" name="Oval 237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</a:rPr>
                <a:t>1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226" name="Group 5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45497"/>
              </p:ext>
            </p:extLst>
          </p:nvPr>
        </p:nvGraphicFramePr>
        <p:xfrm>
          <a:off x="827584" y="1196752"/>
          <a:ext cx="3528393" cy="2646040"/>
        </p:xfrm>
        <a:graphic>
          <a:graphicData uri="http://schemas.openxmlformats.org/drawingml/2006/table">
            <a:tbl>
              <a:tblPr/>
              <a:tblGrid>
                <a:gridCol w="706184"/>
                <a:gridCol w="703654"/>
                <a:gridCol w="706187"/>
                <a:gridCol w="706184"/>
                <a:gridCol w="706184"/>
              </a:tblGrid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cs-CZ" sz="15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cs-CZ" sz="15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cs-CZ" sz="15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6,7,8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8" name="AutoShape 316"/>
          <p:cNvSpPr>
            <a:spLocks noChangeArrowheads="1"/>
          </p:cNvSpPr>
          <p:nvPr/>
        </p:nvSpPr>
        <p:spPr bwMode="auto">
          <a:xfrm>
            <a:off x="467544" y="620688"/>
            <a:ext cx="4392488" cy="431800"/>
          </a:xfrm>
          <a:prstGeom prst="roundRect">
            <a:avLst>
              <a:gd name="adj" fmla="val 1433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Generating DFA </a:t>
            </a:r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en-US" b="1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equivalent to NFA  </a:t>
            </a:r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en-US" b="1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 </a:t>
            </a:r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68" name="AutoShape 332"/>
          <p:cNvSpPr>
            <a:spLocks noChangeArrowheads="1"/>
          </p:cNvSpPr>
          <p:nvPr/>
        </p:nvSpPr>
        <p:spPr bwMode="auto">
          <a:xfrm>
            <a:off x="179512" y="116632"/>
            <a:ext cx="3600450" cy="360362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NFA to DFA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69" name="AutoShape 333"/>
          <p:cNvSpPr>
            <a:spLocks noChangeArrowheads="1"/>
          </p:cNvSpPr>
          <p:nvPr/>
        </p:nvSpPr>
        <p:spPr bwMode="auto">
          <a:xfrm>
            <a:off x="3708524" y="116632"/>
            <a:ext cx="4967288" cy="144462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70" name="Group 334"/>
          <p:cNvGrpSpPr>
            <a:grpSpLocks/>
          </p:cNvGrpSpPr>
          <p:nvPr/>
        </p:nvGrpSpPr>
        <p:grpSpPr bwMode="auto">
          <a:xfrm>
            <a:off x="3635499" y="116632"/>
            <a:ext cx="217488" cy="217487"/>
            <a:chOff x="2290" y="73"/>
            <a:chExt cx="137" cy="137"/>
          </a:xfrm>
        </p:grpSpPr>
        <p:grpSp>
          <p:nvGrpSpPr>
            <p:cNvPr id="71" name="Group 335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73" name="Rectangle 336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Line 337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2" name="Arc 338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75" name="AutoShape 339"/>
          <p:cNvSpPr>
            <a:spLocks noChangeArrowheads="1"/>
          </p:cNvSpPr>
          <p:nvPr/>
        </p:nvSpPr>
        <p:spPr bwMode="auto">
          <a:xfrm>
            <a:off x="108074" y="334119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6" name="AutoShape 340"/>
          <p:cNvSpPr>
            <a:spLocks noChangeArrowheads="1"/>
          </p:cNvSpPr>
          <p:nvPr/>
        </p:nvSpPr>
        <p:spPr bwMode="auto">
          <a:xfrm>
            <a:off x="8604374" y="116632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77" name="Group 341"/>
          <p:cNvGrpSpPr>
            <a:grpSpLocks/>
          </p:cNvGrpSpPr>
          <p:nvPr/>
        </p:nvGrpSpPr>
        <p:grpSpPr bwMode="auto">
          <a:xfrm flipH="1">
            <a:off x="8532937" y="116632"/>
            <a:ext cx="217487" cy="217487"/>
            <a:chOff x="2290" y="73"/>
            <a:chExt cx="137" cy="137"/>
          </a:xfrm>
        </p:grpSpPr>
        <p:grpSp>
          <p:nvGrpSpPr>
            <p:cNvPr id="78" name="Group 342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80" name="Rectangle 343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Line 344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9" name="Arc 345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82" name="AutoShape 346"/>
          <p:cNvSpPr>
            <a:spLocks noChangeArrowheads="1"/>
          </p:cNvSpPr>
          <p:nvPr/>
        </p:nvSpPr>
        <p:spPr bwMode="auto">
          <a:xfrm>
            <a:off x="6227887" y="189657"/>
            <a:ext cx="22320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Example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3" name="Text Box 350"/>
          <p:cNvSpPr txBox="1">
            <a:spLocks noChangeArrowheads="1"/>
          </p:cNvSpPr>
          <p:nvPr/>
        </p:nvSpPr>
        <p:spPr bwMode="auto">
          <a:xfrm>
            <a:off x="8604374" y="203944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12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6" name="AutoShape 349"/>
          <p:cNvSpPr>
            <a:spLocks noChangeArrowheads="1"/>
          </p:cNvSpPr>
          <p:nvPr/>
        </p:nvSpPr>
        <p:spPr bwMode="auto">
          <a:xfrm>
            <a:off x="7092950" y="6308725"/>
            <a:ext cx="18002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continue</a:t>
            </a:r>
            <a:r>
              <a:rPr lang="cs-CZ" sz="1400" b="1">
                <a:solidFill>
                  <a:srgbClr val="FFFFFF"/>
                </a:solidFill>
                <a:latin typeface="Arial Black" pitchFamily="34" charset="0"/>
              </a:rPr>
              <a:t>...</a:t>
            </a:r>
          </a:p>
        </p:txBody>
      </p:sp>
      <p:sp>
        <p:nvSpPr>
          <p:cNvPr id="88" name="Text Box 351"/>
          <p:cNvSpPr txBox="1">
            <a:spLocks noChangeArrowheads="1"/>
          </p:cNvSpPr>
          <p:nvPr/>
        </p:nvSpPr>
        <p:spPr bwMode="auto">
          <a:xfrm>
            <a:off x="4572000" y="1340768"/>
            <a:ext cx="436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  <a:r>
              <a:rPr lang="en-US" b="1" baseline="-25000" smtClean="0">
                <a:solidFill>
                  <a:srgbClr val="000000"/>
                </a:solidFill>
              </a:rPr>
              <a:t>2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>
            <a:off x="1043608" y="1935882"/>
            <a:ext cx="2880320" cy="360040"/>
          </a:xfrm>
          <a:prstGeom prst="roundRect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graphicFrame>
        <p:nvGraphicFramePr>
          <p:cNvPr id="89" name="Group 5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478354"/>
              </p:ext>
            </p:extLst>
          </p:nvPr>
        </p:nvGraphicFramePr>
        <p:xfrm>
          <a:off x="4932038" y="1484784"/>
          <a:ext cx="3384378" cy="1840699"/>
        </p:xfrm>
        <a:graphic>
          <a:graphicData uri="http://schemas.openxmlformats.org/drawingml/2006/table">
            <a:tbl>
              <a:tblPr/>
              <a:tblGrid>
                <a:gridCol w="638650"/>
                <a:gridCol w="193415"/>
                <a:gridCol w="636361"/>
                <a:gridCol w="638652"/>
                <a:gridCol w="638650"/>
                <a:gridCol w="638650"/>
              </a:tblGrid>
              <a:tr h="262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" name="Rounded Rectangle 89"/>
          <p:cNvSpPr/>
          <p:nvPr/>
        </p:nvSpPr>
        <p:spPr bwMode="auto">
          <a:xfrm>
            <a:off x="5364088" y="2223914"/>
            <a:ext cx="2448272" cy="360040"/>
          </a:xfrm>
          <a:prstGeom prst="roundRect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1" name="Right Arrow 90"/>
          <p:cNvSpPr/>
          <p:nvPr/>
        </p:nvSpPr>
        <p:spPr bwMode="auto">
          <a:xfrm>
            <a:off x="4860032" y="2248297"/>
            <a:ext cx="432048" cy="288032"/>
          </a:xfrm>
          <a:prstGeom prst="rightArrow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2" name="AutoShape 349"/>
          <p:cNvSpPr>
            <a:spLocks noChangeArrowheads="1"/>
          </p:cNvSpPr>
          <p:nvPr/>
        </p:nvSpPr>
        <p:spPr bwMode="auto">
          <a:xfrm>
            <a:off x="5724128" y="1178111"/>
            <a:ext cx="18002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Add new state(s)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5" name="Rounded Rectangle 84"/>
          <p:cNvSpPr/>
          <p:nvPr/>
        </p:nvSpPr>
        <p:spPr bwMode="auto">
          <a:xfrm>
            <a:off x="5292080" y="2780928"/>
            <a:ext cx="360040" cy="374898"/>
          </a:xfrm>
          <a:prstGeom prst="roundRect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AutoShape 642"/>
          <p:cNvSpPr>
            <a:spLocks noChangeArrowheads="1"/>
          </p:cNvSpPr>
          <p:nvPr/>
        </p:nvSpPr>
        <p:spPr bwMode="auto">
          <a:xfrm>
            <a:off x="251520" y="692696"/>
            <a:ext cx="8568952" cy="5832647"/>
          </a:xfrm>
          <a:prstGeom prst="roundRect">
            <a:avLst>
              <a:gd name="adj" fmla="val 3294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grpSp>
        <p:nvGrpSpPr>
          <p:cNvPr id="24584" name="Group 300"/>
          <p:cNvGrpSpPr>
            <a:grpSpLocks/>
          </p:cNvGrpSpPr>
          <p:nvPr/>
        </p:nvGrpSpPr>
        <p:grpSpPr bwMode="auto">
          <a:xfrm>
            <a:off x="1331516" y="4437435"/>
            <a:ext cx="1584325" cy="863600"/>
            <a:chOff x="748" y="2614"/>
            <a:chExt cx="998" cy="544"/>
          </a:xfrm>
        </p:grpSpPr>
        <p:sp>
          <p:nvSpPr>
            <p:cNvPr id="24784" name="Arc 301"/>
            <p:cNvSpPr>
              <a:spLocks/>
            </p:cNvSpPr>
            <p:nvPr/>
          </p:nvSpPr>
          <p:spPr bwMode="auto">
            <a:xfrm flipH="1" flipV="1">
              <a:off x="748" y="2750"/>
              <a:ext cx="998" cy="408"/>
            </a:xfrm>
            <a:custGeom>
              <a:avLst/>
              <a:gdLst>
                <a:gd name="T0" fmla="*/ 34 w 29186"/>
                <a:gd name="T1" fmla="*/ 0 h 21600"/>
                <a:gd name="T2" fmla="*/ 0 w 29186"/>
                <a:gd name="T3" fmla="*/ 7 h 21600"/>
                <a:gd name="T4" fmla="*/ 9 w 2918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186" h="21600" fill="none" extrusionOk="0">
                  <a:moveTo>
                    <a:pt x="29186" y="651"/>
                  </a:moveTo>
                  <a:cubicBezTo>
                    <a:pt x="28834" y="12321"/>
                    <a:pt x="19271" y="21599"/>
                    <a:pt x="7596" y="21600"/>
                  </a:cubicBezTo>
                  <a:cubicBezTo>
                    <a:pt x="5001" y="21600"/>
                    <a:pt x="2428" y="21132"/>
                    <a:pt x="-1" y="20220"/>
                  </a:cubicBezTo>
                </a:path>
                <a:path w="29186" h="21600" stroke="0" extrusionOk="0">
                  <a:moveTo>
                    <a:pt x="29186" y="651"/>
                  </a:moveTo>
                  <a:cubicBezTo>
                    <a:pt x="28834" y="12321"/>
                    <a:pt x="19271" y="21599"/>
                    <a:pt x="7596" y="21600"/>
                  </a:cubicBezTo>
                  <a:cubicBezTo>
                    <a:pt x="5001" y="21600"/>
                    <a:pt x="2428" y="21132"/>
                    <a:pt x="-1" y="20220"/>
                  </a:cubicBezTo>
                  <a:lnTo>
                    <a:pt x="7596" y="0"/>
                  </a:lnTo>
                  <a:lnTo>
                    <a:pt x="29186" y="65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4785" name="Text Box 302"/>
            <p:cNvSpPr txBox="1">
              <a:spLocks noChangeArrowheads="1"/>
            </p:cNvSpPr>
            <p:nvPr/>
          </p:nvSpPr>
          <p:spPr bwMode="auto">
            <a:xfrm>
              <a:off x="1247" y="2614"/>
              <a:ext cx="18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c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</p:grpSp>
      <p:sp>
        <p:nvSpPr>
          <p:cNvPr id="24586" name="Line 82"/>
          <p:cNvSpPr>
            <a:spLocks noChangeShapeType="1"/>
          </p:cNvSpPr>
          <p:nvPr/>
        </p:nvSpPr>
        <p:spPr bwMode="auto">
          <a:xfrm>
            <a:off x="2842816" y="5445497"/>
            <a:ext cx="9366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7" name="Line 89"/>
          <p:cNvSpPr>
            <a:spLocks noChangeShapeType="1"/>
          </p:cNvSpPr>
          <p:nvPr/>
        </p:nvSpPr>
        <p:spPr bwMode="auto">
          <a:xfrm flipV="1">
            <a:off x="2842816" y="4797797"/>
            <a:ext cx="9366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8" name="Line 72"/>
          <p:cNvSpPr>
            <a:spLocks noChangeShapeType="1"/>
          </p:cNvSpPr>
          <p:nvPr/>
        </p:nvSpPr>
        <p:spPr bwMode="auto">
          <a:xfrm flipV="1">
            <a:off x="1258491" y="5156572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9" name="Arc 5"/>
          <p:cNvSpPr>
            <a:spLocks/>
          </p:cNvSpPr>
          <p:nvPr/>
        </p:nvSpPr>
        <p:spPr bwMode="auto">
          <a:xfrm flipH="1" flipV="1">
            <a:off x="826691" y="5301035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3864706 w 21600"/>
              <a:gd name="T3" fmla="*/ 987528 h 21600"/>
              <a:gd name="T4" fmla="*/ 0 w 21600"/>
              <a:gd name="T5" fmla="*/ 98752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0" name="Line 68"/>
          <p:cNvSpPr>
            <a:spLocks noChangeShapeType="1"/>
          </p:cNvSpPr>
          <p:nvPr/>
        </p:nvSpPr>
        <p:spPr bwMode="auto">
          <a:xfrm>
            <a:off x="1258491" y="5445497"/>
            <a:ext cx="64770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1" name="Line 73"/>
          <p:cNvSpPr>
            <a:spLocks noChangeShapeType="1"/>
          </p:cNvSpPr>
          <p:nvPr/>
        </p:nvSpPr>
        <p:spPr bwMode="auto">
          <a:xfrm flipV="1">
            <a:off x="2050654" y="4796210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2" name="Line 74"/>
          <p:cNvSpPr>
            <a:spLocks noChangeShapeType="1"/>
          </p:cNvSpPr>
          <p:nvPr/>
        </p:nvSpPr>
        <p:spPr bwMode="auto">
          <a:xfrm>
            <a:off x="2050654" y="5085135"/>
            <a:ext cx="6477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3" name="Line 77"/>
          <p:cNvSpPr>
            <a:spLocks noChangeShapeType="1"/>
          </p:cNvSpPr>
          <p:nvPr/>
        </p:nvSpPr>
        <p:spPr bwMode="auto">
          <a:xfrm flipV="1">
            <a:off x="2050654" y="5516935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4" name="Line 78"/>
          <p:cNvSpPr>
            <a:spLocks noChangeShapeType="1"/>
          </p:cNvSpPr>
          <p:nvPr/>
        </p:nvSpPr>
        <p:spPr bwMode="auto">
          <a:xfrm>
            <a:off x="2050654" y="5805860"/>
            <a:ext cx="6477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5" name="Line 81"/>
          <p:cNvSpPr>
            <a:spLocks noChangeShapeType="1"/>
          </p:cNvSpPr>
          <p:nvPr/>
        </p:nvSpPr>
        <p:spPr bwMode="auto">
          <a:xfrm>
            <a:off x="2987279" y="6164635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6" name="Line 84"/>
          <p:cNvSpPr>
            <a:spLocks noChangeShapeType="1"/>
          </p:cNvSpPr>
          <p:nvPr/>
        </p:nvSpPr>
        <p:spPr bwMode="auto">
          <a:xfrm flipV="1">
            <a:off x="3923904" y="558996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7" name="Line 86"/>
          <p:cNvSpPr>
            <a:spLocks noChangeShapeType="1"/>
          </p:cNvSpPr>
          <p:nvPr/>
        </p:nvSpPr>
        <p:spPr bwMode="auto">
          <a:xfrm flipV="1">
            <a:off x="3923904" y="4869235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8" name="Line 87"/>
          <p:cNvSpPr>
            <a:spLocks noChangeShapeType="1"/>
          </p:cNvSpPr>
          <p:nvPr/>
        </p:nvSpPr>
        <p:spPr bwMode="auto">
          <a:xfrm>
            <a:off x="2987279" y="4724772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9" name="Line 90"/>
          <p:cNvSpPr>
            <a:spLocks noChangeShapeType="1"/>
          </p:cNvSpPr>
          <p:nvPr/>
        </p:nvSpPr>
        <p:spPr bwMode="auto">
          <a:xfrm>
            <a:off x="2987279" y="5445497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00" name="Arc 93"/>
          <p:cNvSpPr>
            <a:spLocks/>
          </p:cNvSpPr>
          <p:nvPr/>
        </p:nvSpPr>
        <p:spPr bwMode="auto">
          <a:xfrm flipH="1" flipV="1">
            <a:off x="1115616" y="4291385"/>
            <a:ext cx="2779713" cy="1052512"/>
          </a:xfrm>
          <a:custGeom>
            <a:avLst/>
            <a:gdLst>
              <a:gd name="T0" fmla="*/ 202412320 w 37538"/>
              <a:gd name="T1" fmla="*/ 0 h 26760"/>
              <a:gd name="T2" fmla="*/ 0 w 37538"/>
              <a:gd name="T3" fmla="*/ 30535631 h 26760"/>
              <a:gd name="T4" fmla="*/ 87395975 w 37538"/>
              <a:gd name="T5" fmla="*/ 7982375 h 267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538" h="26760" fill="none" extrusionOk="0">
                <a:moveTo>
                  <a:pt x="36912" y="0"/>
                </a:moveTo>
                <a:cubicBezTo>
                  <a:pt x="37328" y="1688"/>
                  <a:pt x="37538" y="3421"/>
                  <a:pt x="37538" y="5160"/>
                </a:cubicBezTo>
                <a:cubicBezTo>
                  <a:pt x="37538" y="17089"/>
                  <a:pt x="27867" y="26760"/>
                  <a:pt x="15938" y="26760"/>
                </a:cubicBezTo>
                <a:cubicBezTo>
                  <a:pt x="9875" y="26760"/>
                  <a:pt x="4092" y="24212"/>
                  <a:pt x="0" y="19738"/>
                </a:cubicBezTo>
              </a:path>
              <a:path w="37538" h="26760" stroke="0" extrusionOk="0">
                <a:moveTo>
                  <a:pt x="36912" y="0"/>
                </a:moveTo>
                <a:cubicBezTo>
                  <a:pt x="37328" y="1688"/>
                  <a:pt x="37538" y="3421"/>
                  <a:pt x="37538" y="5160"/>
                </a:cubicBezTo>
                <a:cubicBezTo>
                  <a:pt x="37538" y="17089"/>
                  <a:pt x="27867" y="26760"/>
                  <a:pt x="15938" y="26760"/>
                </a:cubicBezTo>
                <a:cubicBezTo>
                  <a:pt x="9875" y="26760"/>
                  <a:pt x="4092" y="24212"/>
                  <a:pt x="0" y="19738"/>
                </a:cubicBezTo>
                <a:lnTo>
                  <a:pt x="15938" y="5160"/>
                </a:lnTo>
                <a:lnTo>
                  <a:pt x="36912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01" name="Oval 69"/>
          <p:cNvSpPr>
            <a:spLocks noChangeArrowheads="1"/>
          </p:cNvSpPr>
          <p:nvPr/>
        </p:nvSpPr>
        <p:spPr bwMode="auto">
          <a:xfrm>
            <a:off x="1906191" y="5661397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4603" name="Oval 71"/>
          <p:cNvSpPr>
            <a:spLocks noChangeArrowheads="1"/>
          </p:cNvSpPr>
          <p:nvPr/>
        </p:nvSpPr>
        <p:spPr bwMode="auto">
          <a:xfrm>
            <a:off x="1115616" y="5301035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4604" name="Oval 75"/>
          <p:cNvSpPr>
            <a:spLocks noChangeArrowheads="1"/>
          </p:cNvSpPr>
          <p:nvPr/>
        </p:nvSpPr>
        <p:spPr bwMode="auto">
          <a:xfrm>
            <a:off x="2698354" y="5301035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605" name="Oval 76"/>
          <p:cNvSpPr>
            <a:spLocks noChangeArrowheads="1"/>
          </p:cNvSpPr>
          <p:nvPr/>
        </p:nvSpPr>
        <p:spPr bwMode="auto">
          <a:xfrm>
            <a:off x="2698354" y="4580310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4606" name="Oval 83"/>
          <p:cNvSpPr>
            <a:spLocks noChangeArrowheads="1"/>
          </p:cNvSpPr>
          <p:nvPr/>
        </p:nvSpPr>
        <p:spPr bwMode="auto">
          <a:xfrm>
            <a:off x="3779441" y="6021760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4607" name="Oval 85"/>
          <p:cNvSpPr>
            <a:spLocks noChangeArrowheads="1"/>
          </p:cNvSpPr>
          <p:nvPr/>
        </p:nvSpPr>
        <p:spPr bwMode="auto">
          <a:xfrm>
            <a:off x="3779441" y="5301035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4608" name="Oval 88"/>
          <p:cNvSpPr>
            <a:spLocks noChangeArrowheads="1"/>
          </p:cNvSpPr>
          <p:nvPr/>
        </p:nvSpPr>
        <p:spPr bwMode="auto">
          <a:xfrm>
            <a:off x="3779441" y="4581897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6</a:t>
            </a:r>
          </a:p>
        </p:txBody>
      </p:sp>
      <p:grpSp>
        <p:nvGrpSpPr>
          <p:cNvPr id="24609" name="Group 94"/>
          <p:cNvGrpSpPr>
            <a:grpSpLocks/>
          </p:cNvGrpSpPr>
          <p:nvPr/>
        </p:nvGrpSpPr>
        <p:grpSpPr bwMode="auto">
          <a:xfrm>
            <a:off x="2698354" y="6021760"/>
            <a:ext cx="287337" cy="287337"/>
            <a:chOff x="3334" y="799"/>
            <a:chExt cx="454" cy="453"/>
          </a:xfrm>
        </p:grpSpPr>
        <p:sp>
          <p:nvSpPr>
            <p:cNvPr id="24782" name="Oval 95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4783" name="Oval 96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5</a:t>
              </a:r>
            </a:p>
          </p:txBody>
        </p:sp>
      </p:grpSp>
      <p:sp>
        <p:nvSpPr>
          <p:cNvPr id="24610" name="Text Box 105"/>
          <p:cNvSpPr txBox="1">
            <a:spLocks noChangeArrowheads="1"/>
          </p:cNvSpPr>
          <p:nvPr/>
        </p:nvSpPr>
        <p:spPr bwMode="auto">
          <a:xfrm>
            <a:off x="1402954" y="508513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1" name="Text Box 106"/>
          <p:cNvSpPr txBox="1">
            <a:spLocks noChangeArrowheads="1"/>
          </p:cNvSpPr>
          <p:nvPr/>
        </p:nvSpPr>
        <p:spPr bwMode="auto">
          <a:xfrm>
            <a:off x="1547416" y="53724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2" name="Text Box 107"/>
          <p:cNvSpPr txBox="1">
            <a:spLocks noChangeArrowheads="1"/>
          </p:cNvSpPr>
          <p:nvPr/>
        </p:nvSpPr>
        <p:spPr bwMode="auto">
          <a:xfrm>
            <a:off x="2195116" y="47247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3" name="Text Box 108"/>
          <p:cNvSpPr txBox="1">
            <a:spLocks noChangeArrowheads="1"/>
          </p:cNvSpPr>
          <p:nvPr/>
        </p:nvSpPr>
        <p:spPr bwMode="auto">
          <a:xfrm>
            <a:off x="2339579" y="5013697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4" name="Text Box 109"/>
          <p:cNvSpPr txBox="1">
            <a:spLocks noChangeArrowheads="1"/>
          </p:cNvSpPr>
          <p:nvPr/>
        </p:nvSpPr>
        <p:spPr bwMode="auto">
          <a:xfrm>
            <a:off x="3131741" y="486923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5" name="Text Box 110"/>
          <p:cNvSpPr txBox="1">
            <a:spLocks noChangeArrowheads="1"/>
          </p:cNvSpPr>
          <p:nvPr/>
        </p:nvSpPr>
        <p:spPr bwMode="auto">
          <a:xfrm>
            <a:off x="3203179" y="5229597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6" name="Text Box 111"/>
          <p:cNvSpPr txBox="1">
            <a:spLocks noChangeArrowheads="1"/>
          </p:cNvSpPr>
          <p:nvPr/>
        </p:nvSpPr>
        <p:spPr bwMode="auto">
          <a:xfrm>
            <a:off x="3274616" y="558996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7" name="Text Box 112"/>
          <p:cNvSpPr txBox="1">
            <a:spLocks noChangeArrowheads="1"/>
          </p:cNvSpPr>
          <p:nvPr/>
        </p:nvSpPr>
        <p:spPr bwMode="auto">
          <a:xfrm>
            <a:off x="2195116" y="5445497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8" name="Text Box 113"/>
          <p:cNvSpPr txBox="1">
            <a:spLocks noChangeArrowheads="1"/>
          </p:cNvSpPr>
          <p:nvPr/>
        </p:nvSpPr>
        <p:spPr bwMode="auto">
          <a:xfrm>
            <a:off x="2266554" y="573283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9" name="Text Box 115"/>
          <p:cNvSpPr txBox="1">
            <a:spLocks noChangeArrowheads="1"/>
          </p:cNvSpPr>
          <p:nvPr/>
        </p:nvSpPr>
        <p:spPr bwMode="auto">
          <a:xfrm>
            <a:off x="2842816" y="40770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0" name="Text Box 116"/>
          <p:cNvSpPr txBox="1">
            <a:spLocks noChangeArrowheads="1"/>
          </p:cNvSpPr>
          <p:nvPr/>
        </p:nvSpPr>
        <p:spPr bwMode="auto">
          <a:xfrm>
            <a:off x="3131741" y="594873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1" name="Text Box 117"/>
          <p:cNvSpPr txBox="1">
            <a:spLocks noChangeArrowheads="1"/>
          </p:cNvSpPr>
          <p:nvPr/>
        </p:nvSpPr>
        <p:spPr bwMode="auto">
          <a:xfrm>
            <a:off x="3850879" y="4940672"/>
            <a:ext cx="5762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2" name="Text Box 118"/>
          <p:cNvSpPr txBox="1">
            <a:spLocks noChangeArrowheads="1"/>
          </p:cNvSpPr>
          <p:nvPr/>
        </p:nvSpPr>
        <p:spPr bwMode="auto">
          <a:xfrm>
            <a:off x="3850879" y="5661397"/>
            <a:ext cx="5762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3" name="Text Box 119"/>
          <p:cNvSpPr txBox="1">
            <a:spLocks noChangeArrowheads="1"/>
          </p:cNvSpPr>
          <p:nvPr/>
        </p:nvSpPr>
        <p:spPr bwMode="auto">
          <a:xfrm>
            <a:off x="3131741" y="45088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765" name="Text Box 351"/>
          <p:cNvSpPr txBox="1">
            <a:spLocks noChangeArrowheads="1"/>
          </p:cNvSpPr>
          <p:nvPr/>
        </p:nvSpPr>
        <p:spPr bwMode="auto">
          <a:xfrm>
            <a:off x="611560" y="4507409"/>
            <a:ext cx="436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  <a:r>
              <a:rPr lang="en-US" b="1" baseline="-25000" smtClean="0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grpSp>
        <p:nvGrpSpPr>
          <p:cNvPr id="214" name="Group 235"/>
          <p:cNvGrpSpPr>
            <a:grpSpLocks/>
          </p:cNvGrpSpPr>
          <p:nvPr/>
        </p:nvGrpSpPr>
        <p:grpSpPr bwMode="auto">
          <a:xfrm>
            <a:off x="1906737" y="4938787"/>
            <a:ext cx="287337" cy="287338"/>
            <a:chOff x="3334" y="799"/>
            <a:chExt cx="454" cy="453"/>
          </a:xfrm>
        </p:grpSpPr>
        <p:sp>
          <p:nvSpPr>
            <p:cNvPr id="215" name="Oval 236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16" name="Oval 237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</a:rPr>
                <a:t>1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226" name="Group 5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571998"/>
              </p:ext>
            </p:extLst>
          </p:nvPr>
        </p:nvGraphicFramePr>
        <p:xfrm>
          <a:off x="827584" y="1196752"/>
          <a:ext cx="3528393" cy="2646040"/>
        </p:xfrm>
        <a:graphic>
          <a:graphicData uri="http://schemas.openxmlformats.org/drawingml/2006/table">
            <a:tbl>
              <a:tblPr/>
              <a:tblGrid>
                <a:gridCol w="706184"/>
                <a:gridCol w="703654"/>
                <a:gridCol w="706187"/>
                <a:gridCol w="706184"/>
                <a:gridCol w="706184"/>
              </a:tblGrid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cs-CZ" sz="15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cs-CZ" sz="15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cs-CZ" sz="15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6,7,8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8" name="AutoShape 316"/>
          <p:cNvSpPr>
            <a:spLocks noChangeArrowheads="1"/>
          </p:cNvSpPr>
          <p:nvPr/>
        </p:nvSpPr>
        <p:spPr bwMode="auto">
          <a:xfrm>
            <a:off x="467544" y="620688"/>
            <a:ext cx="4392488" cy="431800"/>
          </a:xfrm>
          <a:prstGeom prst="roundRect">
            <a:avLst>
              <a:gd name="adj" fmla="val 1433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Generating DFA </a:t>
            </a:r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en-US" b="1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equivalent to NFA  </a:t>
            </a:r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en-US" b="1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 </a:t>
            </a:r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68" name="AutoShape 332"/>
          <p:cNvSpPr>
            <a:spLocks noChangeArrowheads="1"/>
          </p:cNvSpPr>
          <p:nvPr/>
        </p:nvSpPr>
        <p:spPr bwMode="auto">
          <a:xfrm>
            <a:off x="179512" y="116632"/>
            <a:ext cx="3600450" cy="360362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NFA to DFA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69" name="AutoShape 333"/>
          <p:cNvSpPr>
            <a:spLocks noChangeArrowheads="1"/>
          </p:cNvSpPr>
          <p:nvPr/>
        </p:nvSpPr>
        <p:spPr bwMode="auto">
          <a:xfrm>
            <a:off x="3708524" y="116632"/>
            <a:ext cx="4967288" cy="144462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70" name="Group 334"/>
          <p:cNvGrpSpPr>
            <a:grpSpLocks/>
          </p:cNvGrpSpPr>
          <p:nvPr/>
        </p:nvGrpSpPr>
        <p:grpSpPr bwMode="auto">
          <a:xfrm>
            <a:off x="3635499" y="116632"/>
            <a:ext cx="217488" cy="217487"/>
            <a:chOff x="2290" y="73"/>
            <a:chExt cx="137" cy="137"/>
          </a:xfrm>
        </p:grpSpPr>
        <p:grpSp>
          <p:nvGrpSpPr>
            <p:cNvPr id="71" name="Group 335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73" name="Rectangle 336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Line 337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2" name="Arc 338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75" name="AutoShape 339"/>
          <p:cNvSpPr>
            <a:spLocks noChangeArrowheads="1"/>
          </p:cNvSpPr>
          <p:nvPr/>
        </p:nvSpPr>
        <p:spPr bwMode="auto">
          <a:xfrm>
            <a:off x="108074" y="334119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6" name="AutoShape 340"/>
          <p:cNvSpPr>
            <a:spLocks noChangeArrowheads="1"/>
          </p:cNvSpPr>
          <p:nvPr/>
        </p:nvSpPr>
        <p:spPr bwMode="auto">
          <a:xfrm>
            <a:off x="8604374" y="116632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77" name="Group 341"/>
          <p:cNvGrpSpPr>
            <a:grpSpLocks/>
          </p:cNvGrpSpPr>
          <p:nvPr/>
        </p:nvGrpSpPr>
        <p:grpSpPr bwMode="auto">
          <a:xfrm flipH="1">
            <a:off x="8532937" y="116632"/>
            <a:ext cx="217487" cy="217487"/>
            <a:chOff x="2290" y="73"/>
            <a:chExt cx="137" cy="137"/>
          </a:xfrm>
        </p:grpSpPr>
        <p:grpSp>
          <p:nvGrpSpPr>
            <p:cNvPr id="78" name="Group 342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80" name="Rectangle 343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Line 344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9" name="Arc 345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82" name="AutoShape 346"/>
          <p:cNvSpPr>
            <a:spLocks noChangeArrowheads="1"/>
          </p:cNvSpPr>
          <p:nvPr/>
        </p:nvSpPr>
        <p:spPr bwMode="auto">
          <a:xfrm>
            <a:off x="6227887" y="189657"/>
            <a:ext cx="22320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Example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3" name="Text Box 350"/>
          <p:cNvSpPr txBox="1">
            <a:spLocks noChangeArrowheads="1"/>
          </p:cNvSpPr>
          <p:nvPr/>
        </p:nvSpPr>
        <p:spPr bwMode="auto">
          <a:xfrm>
            <a:off x="8604374" y="203944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13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6" name="AutoShape 349"/>
          <p:cNvSpPr>
            <a:spLocks noChangeArrowheads="1"/>
          </p:cNvSpPr>
          <p:nvPr/>
        </p:nvSpPr>
        <p:spPr bwMode="auto">
          <a:xfrm>
            <a:off x="7092950" y="6308725"/>
            <a:ext cx="18002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continue</a:t>
            </a:r>
            <a:r>
              <a:rPr lang="cs-CZ" sz="1400" b="1">
                <a:solidFill>
                  <a:srgbClr val="FFFFFF"/>
                </a:solidFill>
                <a:latin typeface="Arial Black" pitchFamily="34" charset="0"/>
              </a:rPr>
              <a:t>...</a:t>
            </a:r>
          </a:p>
        </p:txBody>
      </p:sp>
      <p:sp>
        <p:nvSpPr>
          <p:cNvPr id="88" name="Text Box 351"/>
          <p:cNvSpPr txBox="1">
            <a:spLocks noChangeArrowheads="1"/>
          </p:cNvSpPr>
          <p:nvPr/>
        </p:nvSpPr>
        <p:spPr bwMode="auto">
          <a:xfrm>
            <a:off x="4572000" y="1340768"/>
            <a:ext cx="436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  <a:r>
              <a:rPr lang="en-US" b="1" baseline="-25000" smtClean="0">
                <a:solidFill>
                  <a:srgbClr val="000000"/>
                </a:solidFill>
              </a:rPr>
              <a:t>2</a:t>
            </a:r>
            <a:endParaRPr lang="cs-CZ" b="1" baseline="-25000">
              <a:solidFill>
                <a:srgbClr val="000000"/>
              </a:solidFill>
            </a:endParaRPr>
          </a:p>
        </p:txBody>
      </p:sp>
      <p:graphicFrame>
        <p:nvGraphicFramePr>
          <p:cNvPr id="89" name="Group 5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825811"/>
              </p:ext>
            </p:extLst>
          </p:nvPr>
        </p:nvGraphicFramePr>
        <p:xfrm>
          <a:off x="4932038" y="1484784"/>
          <a:ext cx="3384378" cy="2366613"/>
        </p:xfrm>
        <a:graphic>
          <a:graphicData uri="http://schemas.openxmlformats.org/drawingml/2006/table">
            <a:tbl>
              <a:tblPr/>
              <a:tblGrid>
                <a:gridCol w="638650"/>
                <a:gridCol w="193415"/>
                <a:gridCol w="636361"/>
                <a:gridCol w="638652"/>
                <a:gridCol w="638650"/>
                <a:gridCol w="638650"/>
              </a:tblGrid>
              <a:tr h="262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0678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0678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" name="Rounded Rectangle 89"/>
          <p:cNvSpPr/>
          <p:nvPr/>
        </p:nvSpPr>
        <p:spPr bwMode="auto">
          <a:xfrm>
            <a:off x="5652120" y="2492896"/>
            <a:ext cx="2304256" cy="360040"/>
          </a:xfrm>
          <a:prstGeom prst="roundRect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1" name="Right Arrow 90"/>
          <p:cNvSpPr/>
          <p:nvPr/>
        </p:nvSpPr>
        <p:spPr bwMode="auto">
          <a:xfrm>
            <a:off x="4860032" y="2492896"/>
            <a:ext cx="432048" cy="288032"/>
          </a:xfrm>
          <a:prstGeom prst="rightArrow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2" name="AutoShape 349"/>
          <p:cNvSpPr>
            <a:spLocks noChangeArrowheads="1"/>
          </p:cNvSpPr>
          <p:nvPr/>
        </p:nvSpPr>
        <p:spPr bwMode="auto">
          <a:xfrm>
            <a:off x="5724128" y="1178111"/>
            <a:ext cx="18002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Add new state(s)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94" name="Rounded Rectangle 93"/>
          <p:cNvSpPr/>
          <p:nvPr/>
        </p:nvSpPr>
        <p:spPr bwMode="auto">
          <a:xfrm>
            <a:off x="1043608" y="2242964"/>
            <a:ext cx="2880320" cy="576064"/>
          </a:xfrm>
          <a:prstGeom prst="roundRect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5" name="Rounded Rectangle 94"/>
          <p:cNvSpPr/>
          <p:nvPr/>
        </p:nvSpPr>
        <p:spPr bwMode="auto">
          <a:xfrm>
            <a:off x="5076056" y="3054102"/>
            <a:ext cx="576064" cy="518914"/>
          </a:xfrm>
          <a:prstGeom prst="roundRect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AutoShape 642"/>
          <p:cNvSpPr>
            <a:spLocks noChangeArrowheads="1"/>
          </p:cNvSpPr>
          <p:nvPr/>
        </p:nvSpPr>
        <p:spPr bwMode="auto">
          <a:xfrm>
            <a:off x="251520" y="692696"/>
            <a:ext cx="8568952" cy="5832647"/>
          </a:xfrm>
          <a:prstGeom prst="roundRect">
            <a:avLst>
              <a:gd name="adj" fmla="val 3294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grpSp>
        <p:nvGrpSpPr>
          <p:cNvPr id="24584" name="Group 300"/>
          <p:cNvGrpSpPr>
            <a:grpSpLocks/>
          </p:cNvGrpSpPr>
          <p:nvPr/>
        </p:nvGrpSpPr>
        <p:grpSpPr bwMode="auto">
          <a:xfrm>
            <a:off x="1331516" y="4437435"/>
            <a:ext cx="1584325" cy="863600"/>
            <a:chOff x="748" y="2614"/>
            <a:chExt cx="998" cy="544"/>
          </a:xfrm>
        </p:grpSpPr>
        <p:sp>
          <p:nvSpPr>
            <p:cNvPr id="24784" name="Arc 301"/>
            <p:cNvSpPr>
              <a:spLocks/>
            </p:cNvSpPr>
            <p:nvPr/>
          </p:nvSpPr>
          <p:spPr bwMode="auto">
            <a:xfrm flipH="1" flipV="1">
              <a:off x="748" y="2750"/>
              <a:ext cx="998" cy="408"/>
            </a:xfrm>
            <a:custGeom>
              <a:avLst/>
              <a:gdLst>
                <a:gd name="T0" fmla="*/ 34 w 29186"/>
                <a:gd name="T1" fmla="*/ 0 h 21600"/>
                <a:gd name="T2" fmla="*/ 0 w 29186"/>
                <a:gd name="T3" fmla="*/ 7 h 21600"/>
                <a:gd name="T4" fmla="*/ 9 w 2918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186" h="21600" fill="none" extrusionOk="0">
                  <a:moveTo>
                    <a:pt x="29186" y="651"/>
                  </a:moveTo>
                  <a:cubicBezTo>
                    <a:pt x="28834" y="12321"/>
                    <a:pt x="19271" y="21599"/>
                    <a:pt x="7596" y="21600"/>
                  </a:cubicBezTo>
                  <a:cubicBezTo>
                    <a:pt x="5001" y="21600"/>
                    <a:pt x="2428" y="21132"/>
                    <a:pt x="-1" y="20220"/>
                  </a:cubicBezTo>
                </a:path>
                <a:path w="29186" h="21600" stroke="0" extrusionOk="0">
                  <a:moveTo>
                    <a:pt x="29186" y="651"/>
                  </a:moveTo>
                  <a:cubicBezTo>
                    <a:pt x="28834" y="12321"/>
                    <a:pt x="19271" y="21599"/>
                    <a:pt x="7596" y="21600"/>
                  </a:cubicBezTo>
                  <a:cubicBezTo>
                    <a:pt x="5001" y="21600"/>
                    <a:pt x="2428" y="21132"/>
                    <a:pt x="-1" y="20220"/>
                  </a:cubicBezTo>
                  <a:lnTo>
                    <a:pt x="7596" y="0"/>
                  </a:lnTo>
                  <a:lnTo>
                    <a:pt x="29186" y="65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4785" name="Text Box 302"/>
            <p:cNvSpPr txBox="1">
              <a:spLocks noChangeArrowheads="1"/>
            </p:cNvSpPr>
            <p:nvPr/>
          </p:nvSpPr>
          <p:spPr bwMode="auto">
            <a:xfrm>
              <a:off x="1247" y="2614"/>
              <a:ext cx="18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c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</p:grpSp>
      <p:sp>
        <p:nvSpPr>
          <p:cNvPr id="24586" name="Line 82"/>
          <p:cNvSpPr>
            <a:spLocks noChangeShapeType="1"/>
          </p:cNvSpPr>
          <p:nvPr/>
        </p:nvSpPr>
        <p:spPr bwMode="auto">
          <a:xfrm>
            <a:off x="2842816" y="5445497"/>
            <a:ext cx="9366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7" name="Line 89"/>
          <p:cNvSpPr>
            <a:spLocks noChangeShapeType="1"/>
          </p:cNvSpPr>
          <p:nvPr/>
        </p:nvSpPr>
        <p:spPr bwMode="auto">
          <a:xfrm flipV="1">
            <a:off x="2842816" y="4797797"/>
            <a:ext cx="9366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8" name="Line 72"/>
          <p:cNvSpPr>
            <a:spLocks noChangeShapeType="1"/>
          </p:cNvSpPr>
          <p:nvPr/>
        </p:nvSpPr>
        <p:spPr bwMode="auto">
          <a:xfrm flipV="1">
            <a:off x="1258491" y="5156572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9" name="Arc 5"/>
          <p:cNvSpPr>
            <a:spLocks/>
          </p:cNvSpPr>
          <p:nvPr/>
        </p:nvSpPr>
        <p:spPr bwMode="auto">
          <a:xfrm flipH="1" flipV="1">
            <a:off x="826691" y="5301035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3864706 w 21600"/>
              <a:gd name="T3" fmla="*/ 987528 h 21600"/>
              <a:gd name="T4" fmla="*/ 0 w 21600"/>
              <a:gd name="T5" fmla="*/ 98752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0" name="Line 68"/>
          <p:cNvSpPr>
            <a:spLocks noChangeShapeType="1"/>
          </p:cNvSpPr>
          <p:nvPr/>
        </p:nvSpPr>
        <p:spPr bwMode="auto">
          <a:xfrm>
            <a:off x="1258491" y="5445497"/>
            <a:ext cx="64770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1" name="Line 73"/>
          <p:cNvSpPr>
            <a:spLocks noChangeShapeType="1"/>
          </p:cNvSpPr>
          <p:nvPr/>
        </p:nvSpPr>
        <p:spPr bwMode="auto">
          <a:xfrm flipV="1">
            <a:off x="2050654" y="4796210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2" name="Line 74"/>
          <p:cNvSpPr>
            <a:spLocks noChangeShapeType="1"/>
          </p:cNvSpPr>
          <p:nvPr/>
        </p:nvSpPr>
        <p:spPr bwMode="auto">
          <a:xfrm>
            <a:off x="2050654" y="5085135"/>
            <a:ext cx="6477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3" name="Line 77"/>
          <p:cNvSpPr>
            <a:spLocks noChangeShapeType="1"/>
          </p:cNvSpPr>
          <p:nvPr/>
        </p:nvSpPr>
        <p:spPr bwMode="auto">
          <a:xfrm flipV="1">
            <a:off x="2050654" y="5516935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4" name="Line 78"/>
          <p:cNvSpPr>
            <a:spLocks noChangeShapeType="1"/>
          </p:cNvSpPr>
          <p:nvPr/>
        </p:nvSpPr>
        <p:spPr bwMode="auto">
          <a:xfrm>
            <a:off x="2050654" y="5805860"/>
            <a:ext cx="6477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5" name="Line 81"/>
          <p:cNvSpPr>
            <a:spLocks noChangeShapeType="1"/>
          </p:cNvSpPr>
          <p:nvPr/>
        </p:nvSpPr>
        <p:spPr bwMode="auto">
          <a:xfrm>
            <a:off x="2987279" y="6164635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6" name="Line 84"/>
          <p:cNvSpPr>
            <a:spLocks noChangeShapeType="1"/>
          </p:cNvSpPr>
          <p:nvPr/>
        </p:nvSpPr>
        <p:spPr bwMode="auto">
          <a:xfrm flipV="1">
            <a:off x="3923904" y="558996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7" name="Line 86"/>
          <p:cNvSpPr>
            <a:spLocks noChangeShapeType="1"/>
          </p:cNvSpPr>
          <p:nvPr/>
        </p:nvSpPr>
        <p:spPr bwMode="auto">
          <a:xfrm flipV="1">
            <a:off x="3923904" y="4869235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8" name="Line 87"/>
          <p:cNvSpPr>
            <a:spLocks noChangeShapeType="1"/>
          </p:cNvSpPr>
          <p:nvPr/>
        </p:nvSpPr>
        <p:spPr bwMode="auto">
          <a:xfrm>
            <a:off x="2987279" y="4724772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9" name="Line 90"/>
          <p:cNvSpPr>
            <a:spLocks noChangeShapeType="1"/>
          </p:cNvSpPr>
          <p:nvPr/>
        </p:nvSpPr>
        <p:spPr bwMode="auto">
          <a:xfrm>
            <a:off x="2987279" y="5445497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00" name="Arc 93"/>
          <p:cNvSpPr>
            <a:spLocks/>
          </p:cNvSpPr>
          <p:nvPr/>
        </p:nvSpPr>
        <p:spPr bwMode="auto">
          <a:xfrm flipH="1" flipV="1">
            <a:off x="1115616" y="4291385"/>
            <a:ext cx="2779713" cy="1052512"/>
          </a:xfrm>
          <a:custGeom>
            <a:avLst/>
            <a:gdLst>
              <a:gd name="T0" fmla="*/ 202412320 w 37538"/>
              <a:gd name="T1" fmla="*/ 0 h 26760"/>
              <a:gd name="T2" fmla="*/ 0 w 37538"/>
              <a:gd name="T3" fmla="*/ 30535631 h 26760"/>
              <a:gd name="T4" fmla="*/ 87395975 w 37538"/>
              <a:gd name="T5" fmla="*/ 7982375 h 267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538" h="26760" fill="none" extrusionOk="0">
                <a:moveTo>
                  <a:pt x="36912" y="0"/>
                </a:moveTo>
                <a:cubicBezTo>
                  <a:pt x="37328" y="1688"/>
                  <a:pt x="37538" y="3421"/>
                  <a:pt x="37538" y="5160"/>
                </a:cubicBezTo>
                <a:cubicBezTo>
                  <a:pt x="37538" y="17089"/>
                  <a:pt x="27867" y="26760"/>
                  <a:pt x="15938" y="26760"/>
                </a:cubicBezTo>
                <a:cubicBezTo>
                  <a:pt x="9875" y="26760"/>
                  <a:pt x="4092" y="24212"/>
                  <a:pt x="0" y="19738"/>
                </a:cubicBezTo>
              </a:path>
              <a:path w="37538" h="26760" stroke="0" extrusionOk="0">
                <a:moveTo>
                  <a:pt x="36912" y="0"/>
                </a:moveTo>
                <a:cubicBezTo>
                  <a:pt x="37328" y="1688"/>
                  <a:pt x="37538" y="3421"/>
                  <a:pt x="37538" y="5160"/>
                </a:cubicBezTo>
                <a:cubicBezTo>
                  <a:pt x="37538" y="17089"/>
                  <a:pt x="27867" y="26760"/>
                  <a:pt x="15938" y="26760"/>
                </a:cubicBezTo>
                <a:cubicBezTo>
                  <a:pt x="9875" y="26760"/>
                  <a:pt x="4092" y="24212"/>
                  <a:pt x="0" y="19738"/>
                </a:cubicBezTo>
                <a:lnTo>
                  <a:pt x="15938" y="5160"/>
                </a:lnTo>
                <a:lnTo>
                  <a:pt x="36912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01" name="Oval 69"/>
          <p:cNvSpPr>
            <a:spLocks noChangeArrowheads="1"/>
          </p:cNvSpPr>
          <p:nvPr/>
        </p:nvSpPr>
        <p:spPr bwMode="auto">
          <a:xfrm>
            <a:off x="1906191" y="5661397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4603" name="Oval 71"/>
          <p:cNvSpPr>
            <a:spLocks noChangeArrowheads="1"/>
          </p:cNvSpPr>
          <p:nvPr/>
        </p:nvSpPr>
        <p:spPr bwMode="auto">
          <a:xfrm>
            <a:off x="1115616" y="5301035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4604" name="Oval 75"/>
          <p:cNvSpPr>
            <a:spLocks noChangeArrowheads="1"/>
          </p:cNvSpPr>
          <p:nvPr/>
        </p:nvSpPr>
        <p:spPr bwMode="auto">
          <a:xfrm>
            <a:off x="2698354" y="5301035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605" name="Oval 76"/>
          <p:cNvSpPr>
            <a:spLocks noChangeArrowheads="1"/>
          </p:cNvSpPr>
          <p:nvPr/>
        </p:nvSpPr>
        <p:spPr bwMode="auto">
          <a:xfrm>
            <a:off x="2698354" y="4580310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4606" name="Oval 83"/>
          <p:cNvSpPr>
            <a:spLocks noChangeArrowheads="1"/>
          </p:cNvSpPr>
          <p:nvPr/>
        </p:nvSpPr>
        <p:spPr bwMode="auto">
          <a:xfrm>
            <a:off x="3779441" y="6021760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4607" name="Oval 85"/>
          <p:cNvSpPr>
            <a:spLocks noChangeArrowheads="1"/>
          </p:cNvSpPr>
          <p:nvPr/>
        </p:nvSpPr>
        <p:spPr bwMode="auto">
          <a:xfrm>
            <a:off x="3779441" y="5301035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4608" name="Oval 88"/>
          <p:cNvSpPr>
            <a:spLocks noChangeArrowheads="1"/>
          </p:cNvSpPr>
          <p:nvPr/>
        </p:nvSpPr>
        <p:spPr bwMode="auto">
          <a:xfrm>
            <a:off x="3779441" y="4581897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6</a:t>
            </a:r>
          </a:p>
        </p:txBody>
      </p:sp>
      <p:grpSp>
        <p:nvGrpSpPr>
          <p:cNvPr id="24609" name="Group 94"/>
          <p:cNvGrpSpPr>
            <a:grpSpLocks/>
          </p:cNvGrpSpPr>
          <p:nvPr/>
        </p:nvGrpSpPr>
        <p:grpSpPr bwMode="auto">
          <a:xfrm>
            <a:off x="2698354" y="6021760"/>
            <a:ext cx="287337" cy="287337"/>
            <a:chOff x="3334" y="799"/>
            <a:chExt cx="454" cy="453"/>
          </a:xfrm>
        </p:grpSpPr>
        <p:sp>
          <p:nvSpPr>
            <p:cNvPr id="24782" name="Oval 95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4783" name="Oval 96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5</a:t>
              </a:r>
            </a:p>
          </p:txBody>
        </p:sp>
      </p:grpSp>
      <p:sp>
        <p:nvSpPr>
          <p:cNvPr id="24610" name="Text Box 105"/>
          <p:cNvSpPr txBox="1">
            <a:spLocks noChangeArrowheads="1"/>
          </p:cNvSpPr>
          <p:nvPr/>
        </p:nvSpPr>
        <p:spPr bwMode="auto">
          <a:xfrm>
            <a:off x="1402954" y="508513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1" name="Text Box 106"/>
          <p:cNvSpPr txBox="1">
            <a:spLocks noChangeArrowheads="1"/>
          </p:cNvSpPr>
          <p:nvPr/>
        </p:nvSpPr>
        <p:spPr bwMode="auto">
          <a:xfrm>
            <a:off x="1547416" y="53724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2" name="Text Box 107"/>
          <p:cNvSpPr txBox="1">
            <a:spLocks noChangeArrowheads="1"/>
          </p:cNvSpPr>
          <p:nvPr/>
        </p:nvSpPr>
        <p:spPr bwMode="auto">
          <a:xfrm>
            <a:off x="2195116" y="47247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3" name="Text Box 108"/>
          <p:cNvSpPr txBox="1">
            <a:spLocks noChangeArrowheads="1"/>
          </p:cNvSpPr>
          <p:nvPr/>
        </p:nvSpPr>
        <p:spPr bwMode="auto">
          <a:xfrm>
            <a:off x="2339579" y="5013697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4" name="Text Box 109"/>
          <p:cNvSpPr txBox="1">
            <a:spLocks noChangeArrowheads="1"/>
          </p:cNvSpPr>
          <p:nvPr/>
        </p:nvSpPr>
        <p:spPr bwMode="auto">
          <a:xfrm>
            <a:off x="3131741" y="486923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5" name="Text Box 110"/>
          <p:cNvSpPr txBox="1">
            <a:spLocks noChangeArrowheads="1"/>
          </p:cNvSpPr>
          <p:nvPr/>
        </p:nvSpPr>
        <p:spPr bwMode="auto">
          <a:xfrm>
            <a:off x="3203179" y="5229597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6" name="Text Box 111"/>
          <p:cNvSpPr txBox="1">
            <a:spLocks noChangeArrowheads="1"/>
          </p:cNvSpPr>
          <p:nvPr/>
        </p:nvSpPr>
        <p:spPr bwMode="auto">
          <a:xfrm>
            <a:off x="3274616" y="558996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7" name="Text Box 112"/>
          <p:cNvSpPr txBox="1">
            <a:spLocks noChangeArrowheads="1"/>
          </p:cNvSpPr>
          <p:nvPr/>
        </p:nvSpPr>
        <p:spPr bwMode="auto">
          <a:xfrm>
            <a:off x="2195116" y="5445497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8" name="Text Box 113"/>
          <p:cNvSpPr txBox="1">
            <a:spLocks noChangeArrowheads="1"/>
          </p:cNvSpPr>
          <p:nvPr/>
        </p:nvSpPr>
        <p:spPr bwMode="auto">
          <a:xfrm>
            <a:off x="2266554" y="573283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9" name="Text Box 115"/>
          <p:cNvSpPr txBox="1">
            <a:spLocks noChangeArrowheads="1"/>
          </p:cNvSpPr>
          <p:nvPr/>
        </p:nvSpPr>
        <p:spPr bwMode="auto">
          <a:xfrm>
            <a:off x="2842816" y="40770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0" name="Text Box 116"/>
          <p:cNvSpPr txBox="1">
            <a:spLocks noChangeArrowheads="1"/>
          </p:cNvSpPr>
          <p:nvPr/>
        </p:nvSpPr>
        <p:spPr bwMode="auto">
          <a:xfrm>
            <a:off x="3131741" y="594873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1" name="Text Box 117"/>
          <p:cNvSpPr txBox="1">
            <a:spLocks noChangeArrowheads="1"/>
          </p:cNvSpPr>
          <p:nvPr/>
        </p:nvSpPr>
        <p:spPr bwMode="auto">
          <a:xfrm>
            <a:off x="3850879" y="4940672"/>
            <a:ext cx="5762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2" name="Text Box 118"/>
          <p:cNvSpPr txBox="1">
            <a:spLocks noChangeArrowheads="1"/>
          </p:cNvSpPr>
          <p:nvPr/>
        </p:nvSpPr>
        <p:spPr bwMode="auto">
          <a:xfrm>
            <a:off x="3850879" y="5661397"/>
            <a:ext cx="5762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3" name="Text Box 119"/>
          <p:cNvSpPr txBox="1">
            <a:spLocks noChangeArrowheads="1"/>
          </p:cNvSpPr>
          <p:nvPr/>
        </p:nvSpPr>
        <p:spPr bwMode="auto">
          <a:xfrm>
            <a:off x="3131741" y="45088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765" name="Text Box 351"/>
          <p:cNvSpPr txBox="1">
            <a:spLocks noChangeArrowheads="1"/>
          </p:cNvSpPr>
          <p:nvPr/>
        </p:nvSpPr>
        <p:spPr bwMode="auto">
          <a:xfrm>
            <a:off x="611560" y="4507409"/>
            <a:ext cx="436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  <a:r>
              <a:rPr lang="en-US" b="1" baseline="-25000" smtClean="0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grpSp>
        <p:nvGrpSpPr>
          <p:cNvPr id="214" name="Group 235"/>
          <p:cNvGrpSpPr>
            <a:grpSpLocks/>
          </p:cNvGrpSpPr>
          <p:nvPr/>
        </p:nvGrpSpPr>
        <p:grpSpPr bwMode="auto">
          <a:xfrm>
            <a:off x="1906737" y="4938787"/>
            <a:ext cx="287337" cy="287338"/>
            <a:chOff x="3334" y="799"/>
            <a:chExt cx="454" cy="453"/>
          </a:xfrm>
        </p:grpSpPr>
        <p:sp>
          <p:nvSpPr>
            <p:cNvPr id="215" name="Oval 236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16" name="Oval 237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</a:rPr>
                <a:t>1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226" name="Group 5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440030"/>
              </p:ext>
            </p:extLst>
          </p:nvPr>
        </p:nvGraphicFramePr>
        <p:xfrm>
          <a:off x="827584" y="1196752"/>
          <a:ext cx="3528393" cy="2646040"/>
        </p:xfrm>
        <a:graphic>
          <a:graphicData uri="http://schemas.openxmlformats.org/drawingml/2006/table">
            <a:tbl>
              <a:tblPr/>
              <a:tblGrid>
                <a:gridCol w="706184"/>
                <a:gridCol w="703654"/>
                <a:gridCol w="706187"/>
                <a:gridCol w="706184"/>
                <a:gridCol w="706184"/>
              </a:tblGrid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cs-CZ" sz="15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cs-CZ" sz="15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cs-CZ" sz="15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6,7,8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8" name="AutoShape 316"/>
          <p:cNvSpPr>
            <a:spLocks noChangeArrowheads="1"/>
          </p:cNvSpPr>
          <p:nvPr/>
        </p:nvSpPr>
        <p:spPr bwMode="auto">
          <a:xfrm>
            <a:off x="467544" y="620688"/>
            <a:ext cx="4392488" cy="431800"/>
          </a:xfrm>
          <a:prstGeom prst="roundRect">
            <a:avLst>
              <a:gd name="adj" fmla="val 1433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Generating DFA </a:t>
            </a:r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en-US" b="1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equivalent to NFA  </a:t>
            </a:r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en-US" b="1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 </a:t>
            </a:r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68" name="AutoShape 332"/>
          <p:cNvSpPr>
            <a:spLocks noChangeArrowheads="1"/>
          </p:cNvSpPr>
          <p:nvPr/>
        </p:nvSpPr>
        <p:spPr bwMode="auto">
          <a:xfrm>
            <a:off x="179512" y="116632"/>
            <a:ext cx="3600450" cy="360362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NFA to DFA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69" name="AutoShape 333"/>
          <p:cNvSpPr>
            <a:spLocks noChangeArrowheads="1"/>
          </p:cNvSpPr>
          <p:nvPr/>
        </p:nvSpPr>
        <p:spPr bwMode="auto">
          <a:xfrm>
            <a:off x="3708524" y="116632"/>
            <a:ext cx="4967288" cy="144462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70" name="Group 334"/>
          <p:cNvGrpSpPr>
            <a:grpSpLocks/>
          </p:cNvGrpSpPr>
          <p:nvPr/>
        </p:nvGrpSpPr>
        <p:grpSpPr bwMode="auto">
          <a:xfrm>
            <a:off x="3635499" y="116632"/>
            <a:ext cx="217488" cy="217487"/>
            <a:chOff x="2290" y="73"/>
            <a:chExt cx="137" cy="137"/>
          </a:xfrm>
        </p:grpSpPr>
        <p:grpSp>
          <p:nvGrpSpPr>
            <p:cNvPr id="71" name="Group 335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73" name="Rectangle 336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Line 337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2" name="Arc 338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75" name="AutoShape 339"/>
          <p:cNvSpPr>
            <a:spLocks noChangeArrowheads="1"/>
          </p:cNvSpPr>
          <p:nvPr/>
        </p:nvSpPr>
        <p:spPr bwMode="auto">
          <a:xfrm>
            <a:off x="108074" y="334119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6" name="AutoShape 340"/>
          <p:cNvSpPr>
            <a:spLocks noChangeArrowheads="1"/>
          </p:cNvSpPr>
          <p:nvPr/>
        </p:nvSpPr>
        <p:spPr bwMode="auto">
          <a:xfrm>
            <a:off x="8604374" y="116632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77" name="Group 341"/>
          <p:cNvGrpSpPr>
            <a:grpSpLocks/>
          </p:cNvGrpSpPr>
          <p:nvPr/>
        </p:nvGrpSpPr>
        <p:grpSpPr bwMode="auto">
          <a:xfrm flipH="1">
            <a:off x="8532937" y="116632"/>
            <a:ext cx="217487" cy="217487"/>
            <a:chOff x="2290" y="73"/>
            <a:chExt cx="137" cy="137"/>
          </a:xfrm>
        </p:grpSpPr>
        <p:grpSp>
          <p:nvGrpSpPr>
            <p:cNvPr id="78" name="Group 342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80" name="Rectangle 343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Line 344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9" name="Arc 345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82" name="AutoShape 346"/>
          <p:cNvSpPr>
            <a:spLocks noChangeArrowheads="1"/>
          </p:cNvSpPr>
          <p:nvPr/>
        </p:nvSpPr>
        <p:spPr bwMode="auto">
          <a:xfrm>
            <a:off x="6227887" y="189657"/>
            <a:ext cx="22320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Example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3" name="Text Box 350"/>
          <p:cNvSpPr txBox="1">
            <a:spLocks noChangeArrowheads="1"/>
          </p:cNvSpPr>
          <p:nvPr/>
        </p:nvSpPr>
        <p:spPr bwMode="auto">
          <a:xfrm>
            <a:off x="8604374" y="203944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14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6" name="AutoShape 349"/>
          <p:cNvSpPr>
            <a:spLocks noChangeArrowheads="1"/>
          </p:cNvSpPr>
          <p:nvPr/>
        </p:nvSpPr>
        <p:spPr bwMode="auto">
          <a:xfrm>
            <a:off x="7092950" y="6308725"/>
            <a:ext cx="18002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continue</a:t>
            </a:r>
            <a:r>
              <a:rPr lang="cs-CZ" sz="1400" b="1">
                <a:solidFill>
                  <a:srgbClr val="FFFFFF"/>
                </a:solidFill>
                <a:latin typeface="Arial Black" pitchFamily="34" charset="0"/>
              </a:rPr>
              <a:t>...</a:t>
            </a:r>
          </a:p>
        </p:txBody>
      </p:sp>
      <p:sp>
        <p:nvSpPr>
          <p:cNvPr id="88" name="Text Box 351"/>
          <p:cNvSpPr txBox="1">
            <a:spLocks noChangeArrowheads="1"/>
          </p:cNvSpPr>
          <p:nvPr/>
        </p:nvSpPr>
        <p:spPr bwMode="auto">
          <a:xfrm>
            <a:off x="4572000" y="1340768"/>
            <a:ext cx="436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  <a:r>
              <a:rPr lang="en-US" b="1" baseline="-25000" smtClean="0">
                <a:solidFill>
                  <a:srgbClr val="000000"/>
                </a:solidFill>
              </a:rPr>
              <a:t>2</a:t>
            </a:r>
            <a:endParaRPr lang="cs-CZ" b="1" baseline="-25000">
              <a:solidFill>
                <a:srgbClr val="000000"/>
              </a:solidFill>
            </a:endParaRPr>
          </a:p>
        </p:txBody>
      </p:sp>
      <p:graphicFrame>
        <p:nvGraphicFramePr>
          <p:cNvPr id="89" name="Group 5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778936"/>
              </p:ext>
            </p:extLst>
          </p:nvPr>
        </p:nvGraphicFramePr>
        <p:xfrm>
          <a:off x="4932038" y="1484784"/>
          <a:ext cx="3384378" cy="2892527"/>
        </p:xfrm>
        <a:graphic>
          <a:graphicData uri="http://schemas.openxmlformats.org/drawingml/2006/table">
            <a:tbl>
              <a:tblPr/>
              <a:tblGrid>
                <a:gridCol w="638650"/>
                <a:gridCol w="193415"/>
                <a:gridCol w="636361"/>
                <a:gridCol w="638652"/>
                <a:gridCol w="638650"/>
                <a:gridCol w="638650"/>
              </a:tblGrid>
              <a:tr h="262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0678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0678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" name="Rounded Rectangle 89"/>
          <p:cNvSpPr/>
          <p:nvPr/>
        </p:nvSpPr>
        <p:spPr bwMode="auto">
          <a:xfrm>
            <a:off x="5652120" y="2752353"/>
            <a:ext cx="2304256" cy="360040"/>
          </a:xfrm>
          <a:prstGeom prst="roundRect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1" name="Right Arrow 90"/>
          <p:cNvSpPr/>
          <p:nvPr/>
        </p:nvSpPr>
        <p:spPr bwMode="auto">
          <a:xfrm>
            <a:off x="4860032" y="2780928"/>
            <a:ext cx="432048" cy="288032"/>
          </a:xfrm>
          <a:prstGeom prst="rightArrow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2" name="AutoShape 349"/>
          <p:cNvSpPr>
            <a:spLocks noChangeArrowheads="1"/>
          </p:cNvSpPr>
          <p:nvPr/>
        </p:nvSpPr>
        <p:spPr bwMode="auto">
          <a:xfrm>
            <a:off x="5724128" y="1178111"/>
            <a:ext cx="18002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Add new state(s)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95" name="Rounded Rectangle 94"/>
          <p:cNvSpPr/>
          <p:nvPr/>
        </p:nvSpPr>
        <p:spPr bwMode="auto">
          <a:xfrm>
            <a:off x="5076056" y="3592066"/>
            <a:ext cx="576064" cy="518914"/>
          </a:xfrm>
          <a:prstGeom prst="roundRect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>
            <a:off x="1043608" y="2492896"/>
            <a:ext cx="2880320" cy="576064"/>
          </a:xfrm>
          <a:prstGeom prst="roundRect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4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AutoShape 642"/>
          <p:cNvSpPr>
            <a:spLocks noChangeArrowheads="1"/>
          </p:cNvSpPr>
          <p:nvPr/>
        </p:nvSpPr>
        <p:spPr bwMode="auto">
          <a:xfrm>
            <a:off x="251520" y="692696"/>
            <a:ext cx="8568952" cy="5832647"/>
          </a:xfrm>
          <a:prstGeom prst="roundRect">
            <a:avLst>
              <a:gd name="adj" fmla="val 3294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grpSp>
        <p:nvGrpSpPr>
          <p:cNvPr id="24584" name="Group 300"/>
          <p:cNvGrpSpPr>
            <a:grpSpLocks/>
          </p:cNvGrpSpPr>
          <p:nvPr/>
        </p:nvGrpSpPr>
        <p:grpSpPr bwMode="auto">
          <a:xfrm>
            <a:off x="1331516" y="4437435"/>
            <a:ext cx="1584325" cy="863600"/>
            <a:chOff x="748" y="2614"/>
            <a:chExt cx="998" cy="544"/>
          </a:xfrm>
        </p:grpSpPr>
        <p:sp>
          <p:nvSpPr>
            <p:cNvPr id="24784" name="Arc 301"/>
            <p:cNvSpPr>
              <a:spLocks/>
            </p:cNvSpPr>
            <p:nvPr/>
          </p:nvSpPr>
          <p:spPr bwMode="auto">
            <a:xfrm flipH="1" flipV="1">
              <a:off x="748" y="2750"/>
              <a:ext cx="998" cy="408"/>
            </a:xfrm>
            <a:custGeom>
              <a:avLst/>
              <a:gdLst>
                <a:gd name="T0" fmla="*/ 34 w 29186"/>
                <a:gd name="T1" fmla="*/ 0 h 21600"/>
                <a:gd name="T2" fmla="*/ 0 w 29186"/>
                <a:gd name="T3" fmla="*/ 7 h 21600"/>
                <a:gd name="T4" fmla="*/ 9 w 2918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186" h="21600" fill="none" extrusionOk="0">
                  <a:moveTo>
                    <a:pt x="29186" y="651"/>
                  </a:moveTo>
                  <a:cubicBezTo>
                    <a:pt x="28834" y="12321"/>
                    <a:pt x="19271" y="21599"/>
                    <a:pt x="7596" y="21600"/>
                  </a:cubicBezTo>
                  <a:cubicBezTo>
                    <a:pt x="5001" y="21600"/>
                    <a:pt x="2428" y="21132"/>
                    <a:pt x="-1" y="20220"/>
                  </a:cubicBezTo>
                </a:path>
                <a:path w="29186" h="21600" stroke="0" extrusionOk="0">
                  <a:moveTo>
                    <a:pt x="29186" y="651"/>
                  </a:moveTo>
                  <a:cubicBezTo>
                    <a:pt x="28834" y="12321"/>
                    <a:pt x="19271" y="21599"/>
                    <a:pt x="7596" y="21600"/>
                  </a:cubicBezTo>
                  <a:cubicBezTo>
                    <a:pt x="5001" y="21600"/>
                    <a:pt x="2428" y="21132"/>
                    <a:pt x="-1" y="20220"/>
                  </a:cubicBezTo>
                  <a:lnTo>
                    <a:pt x="7596" y="0"/>
                  </a:lnTo>
                  <a:lnTo>
                    <a:pt x="29186" y="65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4785" name="Text Box 302"/>
            <p:cNvSpPr txBox="1">
              <a:spLocks noChangeArrowheads="1"/>
            </p:cNvSpPr>
            <p:nvPr/>
          </p:nvSpPr>
          <p:spPr bwMode="auto">
            <a:xfrm>
              <a:off x="1247" y="2614"/>
              <a:ext cx="18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c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</p:grpSp>
      <p:sp>
        <p:nvSpPr>
          <p:cNvPr id="24586" name="Line 82"/>
          <p:cNvSpPr>
            <a:spLocks noChangeShapeType="1"/>
          </p:cNvSpPr>
          <p:nvPr/>
        </p:nvSpPr>
        <p:spPr bwMode="auto">
          <a:xfrm>
            <a:off x="2842816" y="5445497"/>
            <a:ext cx="9366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7" name="Line 89"/>
          <p:cNvSpPr>
            <a:spLocks noChangeShapeType="1"/>
          </p:cNvSpPr>
          <p:nvPr/>
        </p:nvSpPr>
        <p:spPr bwMode="auto">
          <a:xfrm flipV="1">
            <a:off x="2842816" y="4797797"/>
            <a:ext cx="9366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8" name="Line 72"/>
          <p:cNvSpPr>
            <a:spLocks noChangeShapeType="1"/>
          </p:cNvSpPr>
          <p:nvPr/>
        </p:nvSpPr>
        <p:spPr bwMode="auto">
          <a:xfrm flipV="1">
            <a:off x="1258491" y="5156572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9" name="Arc 5"/>
          <p:cNvSpPr>
            <a:spLocks/>
          </p:cNvSpPr>
          <p:nvPr/>
        </p:nvSpPr>
        <p:spPr bwMode="auto">
          <a:xfrm flipH="1" flipV="1">
            <a:off x="826691" y="5301035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3864706 w 21600"/>
              <a:gd name="T3" fmla="*/ 987528 h 21600"/>
              <a:gd name="T4" fmla="*/ 0 w 21600"/>
              <a:gd name="T5" fmla="*/ 98752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0" name="Line 68"/>
          <p:cNvSpPr>
            <a:spLocks noChangeShapeType="1"/>
          </p:cNvSpPr>
          <p:nvPr/>
        </p:nvSpPr>
        <p:spPr bwMode="auto">
          <a:xfrm>
            <a:off x="1258491" y="5445497"/>
            <a:ext cx="64770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1" name="Line 73"/>
          <p:cNvSpPr>
            <a:spLocks noChangeShapeType="1"/>
          </p:cNvSpPr>
          <p:nvPr/>
        </p:nvSpPr>
        <p:spPr bwMode="auto">
          <a:xfrm flipV="1">
            <a:off x="2050654" y="4796210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2" name="Line 74"/>
          <p:cNvSpPr>
            <a:spLocks noChangeShapeType="1"/>
          </p:cNvSpPr>
          <p:nvPr/>
        </p:nvSpPr>
        <p:spPr bwMode="auto">
          <a:xfrm>
            <a:off x="2050654" y="5085135"/>
            <a:ext cx="6477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3" name="Line 77"/>
          <p:cNvSpPr>
            <a:spLocks noChangeShapeType="1"/>
          </p:cNvSpPr>
          <p:nvPr/>
        </p:nvSpPr>
        <p:spPr bwMode="auto">
          <a:xfrm flipV="1">
            <a:off x="2050654" y="5516935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4" name="Line 78"/>
          <p:cNvSpPr>
            <a:spLocks noChangeShapeType="1"/>
          </p:cNvSpPr>
          <p:nvPr/>
        </p:nvSpPr>
        <p:spPr bwMode="auto">
          <a:xfrm>
            <a:off x="2050654" y="5805860"/>
            <a:ext cx="6477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5" name="Line 81"/>
          <p:cNvSpPr>
            <a:spLocks noChangeShapeType="1"/>
          </p:cNvSpPr>
          <p:nvPr/>
        </p:nvSpPr>
        <p:spPr bwMode="auto">
          <a:xfrm>
            <a:off x="2987279" y="6164635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6" name="Line 84"/>
          <p:cNvSpPr>
            <a:spLocks noChangeShapeType="1"/>
          </p:cNvSpPr>
          <p:nvPr/>
        </p:nvSpPr>
        <p:spPr bwMode="auto">
          <a:xfrm flipV="1">
            <a:off x="3923904" y="558996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7" name="Line 86"/>
          <p:cNvSpPr>
            <a:spLocks noChangeShapeType="1"/>
          </p:cNvSpPr>
          <p:nvPr/>
        </p:nvSpPr>
        <p:spPr bwMode="auto">
          <a:xfrm flipV="1">
            <a:off x="3923904" y="4869235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8" name="Line 87"/>
          <p:cNvSpPr>
            <a:spLocks noChangeShapeType="1"/>
          </p:cNvSpPr>
          <p:nvPr/>
        </p:nvSpPr>
        <p:spPr bwMode="auto">
          <a:xfrm>
            <a:off x="2987279" y="4724772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9" name="Line 90"/>
          <p:cNvSpPr>
            <a:spLocks noChangeShapeType="1"/>
          </p:cNvSpPr>
          <p:nvPr/>
        </p:nvSpPr>
        <p:spPr bwMode="auto">
          <a:xfrm>
            <a:off x="2987279" y="5445497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00" name="Arc 93"/>
          <p:cNvSpPr>
            <a:spLocks/>
          </p:cNvSpPr>
          <p:nvPr/>
        </p:nvSpPr>
        <p:spPr bwMode="auto">
          <a:xfrm flipH="1" flipV="1">
            <a:off x="1115616" y="4291385"/>
            <a:ext cx="2779713" cy="1052512"/>
          </a:xfrm>
          <a:custGeom>
            <a:avLst/>
            <a:gdLst>
              <a:gd name="T0" fmla="*/ 202412320 w 37538"/>
              <a:gd name="T1" fmla="*/ 0 h 26760"/>
              <a:gd name="T2" fmla="*/ 0 w 37538"/>
              <a:gd name="T3" fmla="*/ 30535631 h 26760"/>
              <a:gd name="T4" fmla="*/ 87395975 w 37538"/>
              <a:gd name="T5" fmla="*/ 7982375 h 267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538" h="26760" fill="none" extrusionOk="0">
                <a:moveTo>
                  <a:pt x="36912" y="0"/>
                </a:moveTo>
                <a:cubicBezTo>
                  <a:pt x="37328" y="1688"/>
                  <a:pt x="37538" y="3421"/>
                  <a:pt x="37538" y="5160"/>
                </a:cubicBezTo>
                <a:cubicBezTo>
                  <a:pt x="37538" y="17089"/>
                  <a:pt x="27867" y="26760"/>
                  <a:pt x="15938" y="26760"/>
                </a:cubicBezTo>
                <a:cubicBezTo>
                  <a:pt x="9875" y="26760"/>
                  <a:pt x="4092" y="24212"/>
                  <a:pt x="0" y="19738"/>
                </a:cubicBezTo>
              </a:path>
              <a:path w="37538" h="26760" stroke="0" extrusionOk="0">
                <a:moveTo>
                  <a:pt x="36912" y="0"/>
                </a:moveTo>
                <a:cubicBezTo>
                  <a:pt x="37328" y="1688"/>
                  <a:pt x="37538" y="3421"/>
                  <a:pt x="37538" y="5160"/>
                </a:cubicBezTo>
                <a:cubicBezTo>
                  <a:pt x="37538" y="17089"/>
                  <a:pt x="27867" y="26760"/>
                  <a:pt x="15938" y="26760"/>
                </a:cubicBezTo>
                <a:cubicBezTo>
                  <a:pt x="9875" y="26760"/>
                  <a:pt x="4092" y="24212"/>
                  <a:pt x="0" y="19738"/>
                </a:cubicBezTo>
                <a:lnTo>
                  <a:pt x="15938" y="5160"/>
                </a:lnTo>
                <a:lnTo>
                  <a:pt x="36912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01" name="Oval 69"/>
          <p:cNvSpPr>
            <a:spLocks noChangeArrowheads="1"/>
          </p:cNvSpPr>
          <p:nvPr/>
        </p:nvSpPr>
        <p:spPr bwMode="auto">
          <a:xfrm>
            <a:off x="1906191" y="5661397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4603" name="Oval 71"/>
          <p:cNvSpPr>
            <a:spLocks noChangeArrowheads="1"/>
          </p:cNvSpPr>
          <p:nvPr/>
        </p:nvSpPr>
        <p:spPr bwMode="auto">
          <a:xfrm>
            <a:off x="1115616" y="5301035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4604" name="Oval 75"/>
          <p:cNvSpPr>
            <a:spLocks noChangeArrowheads="1"/>
          </p:cNvSpPr>
          <p:nvPr/>
        </p:nvSpPr>
        <p:spPr bwMode="auto">
          <a:xfrm>
            <a:off x="2698354" y="5301035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605" name="Oval 76"/>
          <p:cNvSpPr>
            <a:spLocks noChangeArrowheads="1"/>
          </p:cNvSpPr>
          <p:nvPr/>
        </p:nvSpPr>
        <p:spPr bwMode="auto">
          <a:xfrm>
            <a:off x="2698354" y="4580310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4606" name="Oval 83"/>
          <p:cNvSpPr>
            <a:spLocks noChangeArrowheads="1"/>
          </p:cNvSpPr>
          <p:nvPr/>
        </p:nvSpPr>
        <p:spPr bwMode="auto">
          <a:xfrm>
            <a:off x="3779441" y="6021760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4607" name="Oval 85"/>
          <p:cNvSpPr>
            <a:spLocks noChangeArrowheads="1"/>
          </p:cNvSpPr>
          <p:nvPr/>
        </p:nvSpPr>
        <p:spPr bwMode="auto">
          <a:xfrm>
            <a:off x="3779441" y="5301035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4608" name="Oval 88"/>
          <p:cNvSpPr>
            <a:spLocks noChangeArrowheads="1"/>
          </p:cNvSpPr>
          <p:nvPr/>
        </p:nvSpPr>
        <p:spPr bwMode="auto">
          <a:xfrm>
            <a:off x="3779441" y="4581897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6</a:t>
            </a:r>
          </a:p>
        </p:txBody>
      </p:sp>
      <p:grpSp>
        <p:nvGrpSpPr>
          <p:cNvPr id="24609" name="Group 94"/>
          <p:cNvGrpSpPr>
            <a:grpSpLocks/>
          </p:cNvGrpSpPr>
          <p:nvPr/>
        </p:nvGrpSpPr>
        <p:grpSpPr bwMode="auto">
          <a:xfrm>
            <a:off x="2698354" y="6021760"/>
            <a:ext cx="287337" cy="287337"/>
            <a:chOff x="3334" y="799"/>
            <a:chExt cx="454" cy="453"/>
          </a:xfrm>
        </p:grpSpPr>
        <p:sp>
          <p:nvSpPr>
            <p:cNvPr id="24782" name="Oval 95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4783" name="Oval 96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5</a:t>
              </a:r>
            </a:p>
          </p:txBody>
        </p:sp>
      </p:grpSp>
      <p:sp>
        <p:nvSpPr>
          <p:cNvPr id="24610" name="Text Box 105"/>
          <p:cNvSpPr txBox="1">
            <a:spLocks noChangeArrowheads="1"/>
          </p:cNvSpPr>
          <p:nvPr/>
        </p:nvSpPr>
        <p:spPr bwMode="auto">
          <a:xfrm>
            <a:off x="1402954" y="508513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1" name="Text Box 106"/>
          <p:cNvSpPr txBox="1">
            <a:spLocks noChangeArrowheads="1"/>
          </p:cNvSpPr>
          <p:nvPr/>
        </p:nvSpPr>
        <p:spPr bwMode="auto">
          <a:xfrm>
            <a:off x="1547416" y="53724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2" name="Text Box 107"/>
          <p:cNvSpPr txBox="1">
            <a:spLocks noChangeArrowheads="1"/>
          </p:cNvSpPr>
          <p:nvPr/>
        </p:nvSpPr>
        <p:spPr bwMode="auto">
          <a:xfrm>
            <a:off x="2195116" y="47247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3" name="Text Box 108"/>
          <p:cNvSpPr txBox="1">
            <a:spLocks noChangeArrowheads="1"/>
          </p:cNvSpPr>
          <p:nvPr/>
        </p:nvSpPr>
        <p:spPr bwMode="auto">
          <a:xfrm>
            <a:off x="2339579" y="5013697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4" name="Text Box 109"/>
          <p:cNvSpPr txBox="1">
            <a:spLocks noChangeArrowheads="1"/>
          </p:cNvSpPr>
          <p:nvPr/>
        </p:nvSpPr>
        <p:spPr bwMode="auto">
          <a:xfrm>
            <a:off x="3131741" y="486923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5" name="Text Box 110"/>
          <p:cNvSpPr txBox="1">
            <a:spLocks noChangeArrowheads="1"/>
          </p:cNvSpPr>
          <p:nvPr/>
        </p:nvSpPr>
        <p:spPr bwMode="auto">
          <a:xfrm>
            <a:off x="3203179" y="5229597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6" name="Text Box 111"/>
          <p:cNvSpPr txBox="1">
            <a:spLocks noChangeArrowheads="1"/>
          </p:cNvSpPr>
          <p:nvPr/>
        </p:nvSpPr>
        <p:spPr bwMode="auto">
          <a:xfrm>
            <a:off x="3274616" y="558996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7" name="Text Box 112"/>
          <p:cNvSpPr txBox="1">
            <a:spLocks noChangeArrowheads="1"/>
          </p:cNvSpPr>
          <p:nvPr/>
        </p:nvSpPr>
        <p:spPr bwMode="auto">
          <a:xfrm>
            <a:off x="2195116" y="5445497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8" name="Text Box 113"/>
          <p:cNvSpPr txBox="1">
            <a:spLocks noChangeArrowheads="1"/>
          </p:cNvSpPr>
          <p:nvPr/>
        </p:nvSpPr>
        <p:spPr bwMode="auto">
          <a:xfrm>
            <a:off x="2266554" y="573283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9" name="Text Box 115"/>
          <p:cNvSpPr txBox="1">
            <a:spLocks noChangeArrowheads="1"/>
          </p:cNvSpPr>
          <p:nvPr/>
        </p:nvSpPr>
        <p:spPr bwMode="auto">
          <a:xfrm>
            <a:off x="2842816" y="40770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0" name="Text Box 116"/>
          <p:cNvSpPr txBox="1">
            <a:spLocks noChangeArrowheads="1"/>
          </p:cNvSpPr>
          <p:nvPr/>
        </p:nvSpPr>
        <p:spPr bwMode="auto">
          <a:xfrm>
            <a:off x="3131741" y="594873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1" name="Text Box 117"/>
          <p:cNvSpPr txBox="1">
            <a:spLocks noChangeArrowheads="1"/>
          </p:cNvSpPr>
          <p:nvPr/>
        </p:nvSpPr>
        <p:spPr bwMode="auto">
          <a:xfrm>
            <a:off x="3850879" y="4940672"/>
            <a:ext cx="5762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2" name="Text Box 118"/>
          <p:cNvSpPr txBox="1">
            <a:spLocks noChangeArrowheads="1"/>
          </p:cNvSpPr>
          <p:nvPr/>
        </p:nvSpPr>
        <p:spPr bwMode="auto">
          <a:xfrm>
            <a:off x="3850879" y="5661397"/>
            <a:ext cx="5762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3" name="Text Box 119"/>
          <p:cNvSpPr txBox="1">
            <a:spLocks noChangeArrowheads="1"/>
          </p:cNvSpPr>
          <p:nvPr/>
        </p:nvSpPr>
        <p:spPr bwMode="auto">
          <a:xfrm>
            <a:off x="3131741" y="45088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765" name="Text Box 351"/>
          <p:cNvSpPr txBox="1">
            <a:spLocks noChangeArrowheads="1"/>
          </p:cNvSpPr>
          <p:nvPr/>
        </p:nvSpPr>
        <p:spPr bwMode="auto">
          <a:xfrm>
            <a:off x="611560" y="4507409"/>
            <a:ext cx="436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  <a:r>
              <a:rPr lang="en-US" b="1" baseline="-25000" smtClean="0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grpSp>
        <p:nvGrpSpPr>
          <p:cNvPr id="214" name="Group 235"/>
          <p:cNvGrpSpPr>
            <a:grpSpLocks/>
          </p:cNvGrpSpPr>
          <p:nvPr/>
        </p:nvGrpSpPr>
        <p:grpSpPr bwMode="auto">
          <a:xfrm>
            <a:off x="1906737" y="4938787"/>
            <a:ext cx="287337" cy="287338"/>
            <a:chOff x="3334" y="799"/>
            <a:chExt cx="454" cy="453"/>
          </a:xfrm>
        </p:grpSpPr>
        <p:sp>
          <p:nvSpPr>
            <p:cNvPr id="215" name="Oval 236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16" name="Oval 237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</a:rPr>
                <a:t>1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226" name="Group 5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131664"/>
              </p:ext>
            </p:extLst>
          </p:nvPr>
        </p:nvGraphicFramePr>
        <p:xfrm>
          <a:off x="827584" y="1196752"/>
          <a:ext cx="3528393" cy="2646040"/>
        </p:xfrm>
        <a:graphic>
          <a:graphicData uri="http://schemas.openxmlformats.org/drawingml/2006/table">
            <a:tbl>
              <a:tblPr/>
              <a:tblGrid>
                <a:gridCol w="706184"/>
                <a:gridCol w="703654"/>
                <a:gridCol w="706187"/>
                <a:gridCol w="706184"/>
                <a:gridCol w="706184"/>
              </a:tblGrid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cs-CZ" sz="15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cs-CZ" sz="15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cs-CZ" sz="15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6,7,8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8" name="AutoShape 316"/>
          <p:cNvSpPr>
            <a:spLocks noChangeArrowheads="1"/>
          </p:cNvSpPr>
          <p:nvPr/>
        </p:nvSpPr>
        <p:spPr bwMode="auto">
          <a:xfrm>
            <a:off x="467544" y="620688"/>
            <a:ext cx="4392488" cy="431800"/>
          </a:xfrm>
          <a:prstGeom prst="roundRect">
            <a:avLst>
              <a:gd name="adj" fmla="val 1433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Generating DFA </a:t>
            </a:r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en-US" b="1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equivalent to NFA  </a:t>
            </a:r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en-US" b="1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 </a:t>
            </a:r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68" name="AutoShape 332"/>
          <p:cNvSpPr>
            <a:spLocks noChangeArrowheads="1"/>
          </p:cNvSpPr>
          <p:nvPr/>
        </p:nvSpPr>
        <p:spPr bwMode="auto">
          <a:xfrm>
            <a:off x="179512" y="116632"/>
            <a:ext cx="3600450" cy="360362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NFA to DFA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69" name="AutoShape 333"/>
          <p:cNvSpPr>
            <a:spLocks noChangeArrowheads="1"/>
          </p:cNvSpPr>
          <p:nvPr/>
        </p:nvSpPr>
        <p:spPr bwMode="auto">
          <a:xfrm>
            <a:off x="3708524" y="116632"/>
            <a:ext cx="4967288" cy="144462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70" name="Group 334"/>
          <p:cNvGrpSpPr>
            <a:grpSpLocks/>
          </p:cNvGrpSpPr>
          <p:nvPr/>
        </p:nvGrpSpPr>
        <p:grpSpPr bwMode="auto">
          <a:xfrm>
            <a:off x="3635499" y="116632"/>
            <a:ext cx="217488" cy="217487"/>
            <a:chOff x="2290" y="73"/>
            <a:chExt cx="137" cy="137"/>
          </a:xfrm>
        </p:grpSpPr>
        <p:grpSp>
          <p:nvGrpSpPr>
            <p:cNvPr id="71" name="Group 335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73" name="Rectangle 336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Line 337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2" name="Arc 338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75" name="AutoShape 339"/>
          <p:cNvSpPr>
            <a:spLocks noChangeArrowheads="1"/>
          </p:cNvSpPr>
          <p:nvPr/>
        </p:nvSpPr>
        <p:spPr bwMode="auto">
          <a:xfrm>
            <a:off x="108074" y="334119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6" name="AutoShape 340"/>
          <p:cNvSpPr>
            <a:spLocks noChangeArrowheads="1"/>
          </p:cNvSpPr>
          <p:nvPr/>
        </p:nvSpPr>
        <p:spPr bwMode="auto">
          <a:xfrm>
            <a:off x="8604374" y="116632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77" name="Group 341"/>
          <p:cNvGrpSpPr>
            <a:grpSpLocks/>
          </p:cNvGrpSpPr>
          <p:nvPr/>
        </p:nvGrpSpPr>
        <p:grpSpPr bwMode="auto">
          <a:xfrm flipH="1">
            <a:off x="8532937" y="116632"/>
            <a:ext cx="217487" cy="217487"/>
            <a:chOff x="2290" y="73"/>
            <a:chExt cx="137" cy="137"/>
          </a:xfrm>
        </p:grpSpPr>
        <p:grpSp>
          <p:nvGrpSpPr>
            <p:cNvPr id="78" name="Group 342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80" name="Rectangle 343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Line 344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9" name="Arc 345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82" name="AutoShape 346"/>
          <p:cNvSpPr>
            <a:spLocks noChangeArrowheads="1"/>
          </p:cNvSpPr>
          <p:nvPr/>
        </p:nvSpPr>
        <p:spPr bwMode="auto">
          <a:xfrm>
            <a:off x="6227887" y="189657"/>
            <a:ext cx="22320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Example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3" name="Text Box 350"/>
          <p:cNvSpPr txBox="1">
            <a:spLocks noChangeArrowheads="1"/>
          </p:cNvSpPr>
          <p:nvPr/>
        </p:nvSpPr>
        <p:spPr bwMode="auto">
          <a:xfrm>
            <a:off x="8604374" y="203944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15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6" name="AutoShape 349"/>
          <p:cNvSpPr>
            <a:spLocks noChangeArrowheads="1"/>
          </p:cNvSpPr>
          <p:nvPr/>
        </p:nvSpPr>
        <p:spPr bwMode="auto">
          <a:xfrm>
            <a:off x="7092950" y="6308725"/>
            <a:ext cx="18002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continue</a:t>
            </a:r>
            <a:r>
              <a:rPr lang="cs-CZ" sz="1400" b="1">
                <a:solidFill>
                  <a:srgbClr val="FFFFFF"/>
                </a:solidFill>
                <a:latin typeface="Arial Black" pitchFamily="34" charset="0"/>
              </a:rPr>
              <a:t>...</a:t>
            </a:r>
          </a:p>
        </p:txBody>
      </p:sp>
      <p:sp>
        <p:nvSpPr>
          <p:cNvPr id="88" name="Text Box 351"/>
          <p:cNvSpPr txBox="1">
            <a:spLocks noChangeArrowheads="1"/>
          </p:cNvSpPr>
          <p:nvPr/>
        </p:nvSpPr>
        <p:spPr bwMode="auto">
          <a:xfrm>
            <a:off x="4572000" y="1340768"/>
            <a:ext cx="436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  <a:r>
              <a:rPr lang="en-US" b="1" baseline="-25000" smtClean="0">
                <a:solidFill>
                  <a:srgbClr val="000000"/>
                </a:solidFill>
              </a:rPr>
              <a:t>2</a:t>
            </a:r>
            <a:endParaRPr lang="cs-CZ" b="1" baseline="-25000">
              <a:solidFill>
                <a:srgbClr val="000000"/>
              </a:solidFill>
            </a:endParaRPr>
          </a:p>
        </p:txBody>
      </p:sp>
      <p:graphicFrame>
        <p:nvGraphicFramePr>
          <p:cNvPr id="89" name="Group 5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217941"/>
              </p:ext>
            </p:extLst>
          </p:nvPr>
        </p:nvGraphicFramePr>
        <p:xfrm>
          <a:off x="4932038" y="1484784"/>
          <a:ext cx="3384378" cy="2892527"/>
        </p:xfrm>
        <a:graphic>
          <a:graphicData uri="http://schemas.openxmlformats.org/drawingml/2006/table">
            <a:tbl>
              <a:tblPr/>
              <a:tblGrid>
                <a:gridCol w="638650"/>
                <a:gridCol w="193415"/>
                <a:gridCol w="636361"/>
                <a:gridCol w="638652"/>
                <a:gridCol w="638650"/>
                <a:gridCol w="638650"/>
              </a:tblGrid>
              <a:tr h="262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0678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0678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" name="Rounded Rectangle 89"/>
          <p:cNvSpPr/>
          <p:nvPr/>
        </p:nvSpPr>
        <p:spPr bwMode="auto">
          <a:xfrm>
            <a:off x="5652120" y="3021335"/>
            <a:ext cx="2304256" cy="360040"/>
          </a:xfrm>
          <a:prstGeom prst="roundRect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1" name="Right Arrow 90"/>
          <p:cNvSpPr/>
          <p:nvPr/>
        </p:nvSpPr>
        <p:spPr bwMode="auto">
          <a:xfrm>
            <a:off x="4860032" y="3025527"/>
            <a:ext cx="432048" cy="288032"/>
          </a:xfrm>
          <a:prstGeom prst="rightArrow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2" name="AutoShape 349"/>
          <p:cNvSpPr>
            <a:spLocks noChangeArrowheads="1"/>
          </p:cNvSpPr>
          <p:nvPr/>
        </p:nvSpPr>
        <p:spPr bwMode="auto">
          <a:xfrm>
            <a:off x="5724128" y="1178111"/>
            <a:ext cx="18002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Add new state(s)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95" name="Rounded Rectangle 94"/>
          <p:cNvSpPr/>
          <p:nvPr/>
        </p:nvSpPr>
        <p:spPr bwMode="auto">
          <a:xfrm>
            <a:off x="3635896" y="4005064"/>
            <a:ext cx="1656184" cy="249932"/>
          </a:xfrm>
          <a:prstGeom prst="roundRect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No new state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>
            <a:off x="1043608" y="2996952"/>
            <a:ext cx="2880320" cy="360040"/>
          </a:xfrm>
          <a:prstGeom prst="roundRect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1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AutoShape 642"/>
          <p:cNvSpPr>
            <a:spLocks noChangeArrowheads="1"/>
          </p:cNvSpPr>
          <p:nvPr/>
        </p:nvSpPr>
        <p:spPr bwMode="auto">
          <a:xfrm>
            <a:off x="251520" y="692696"/>
            <a:ext cx="8568952" cy="5832647"/>
          </a:xfrm>
          <a:prstGeom prst="roundRect">
            <a:avLst>
              <a:gd name="adj" fmla="val 3294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grpSp>
        <p:nvGrpSpPr>
          <p:cNvPr id="24584" name="Group 300"/>
          <p:cNvGrpSpPr>
            <a:grpSpLocks/>
          </p:cNvGrpSpPr>
          <p:nvPr/>
        </p:nvGrpSpPr>
        <p:grpSpPr bwMode="auto">
          <a:xfrm>
            <a:off x="1331516" y="4437435"/>
            <a:ext cx="1584325" cy="863600"/>
            <a:chOff x="748" y="2614"/>
            <a:chExt cx="998" cy="544"/>
          </a:xfrm>
        </p:grpSpPr>
        <p:sp>
          <p:nvSpPr>
            <p:cNvPr id="24784" name="Arc 301"/>
            <p:cNvSpPr>
              <a:spLocks/>
            </p:cNvSpPr>
            <p:nvPr/>
          </p:nvSpPr>
          <p:spPr bwMode="auto">
            <a:xfrm flipH="1" flipV="1">
              <a:off x="748" y="2750"/>
              <a:ext cx="998" cy="408"/>
            </a:xfrm>
            <a:custGeom>
              <a:avLst/>
              <a:gdLst>
                <a:gd name="T0" fmla="*/ 34 w 29186"/>
                <a:gd name="T1" fmla="*/ 0 h 21600"/>
                <a:gd name="T2" fmla="*/ 0 w 29186"/>
                <a:gd name="T3" fmla="*/ 7 h 21600"/>
                <a:gd name="T4" fmla="*/ 9 w 2918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186" h="21600" fill="none" extrusionOk="0">
                  <a:moveTo>
                    <a:pt x="29186" y="651"/>
                  </a:moveTo>
                  <a:cubicBezTo>
                    <a:pt x="28834" y="12321"/>
                    <a:pt x="19271" y="21599"/>
                    <a:pt x="7596" y="21600"/>
                  </a:cubicBezTo>
                  <a:cubicBezTo>
                    <a:pt x="5001" y="21600"/>
                    <a:pt x="2428" y="21132"/>
                    <a:pt x="-1" y="20220"/>
                  </a:cubicBezTo>
                </a:path>
                <a:path w="29186" h="21600" stroke="0" extrusionOk="0">
                  <a:moveTo>
                    <a:pt x="29186" y="651"/>
                  </a:moveTo>
                  <a:cubicBezTo>
                    <a:pt x="28834" y="12321"/>
                    <a:pt x="19271" y="21599"/>
                    <a:pt x="7596" y="21600"/>
                  </a:cubicBezTo>
                  <a:cubicBezTo>
                    <a:pt x="5001" y="21600"/>
                    <a:pt x="2428" y="21132"/>
                    <a:pt x="-1" y="20220"/>
                  </a:cubicBezTo>
                  <a:lnTo>
                    <a:pt x="7596" y="0"/>
                  </a:lnTo>
                  <a:lnTo>
                    <a:pt x="29186" y="65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4785" name="Text Box 302"/>
            <p:cNvSpPr txBox="1">
              <a:spLocks noChangeArrowheads="1"/>
            </p:cNvSpPr>
            <p:nvPr/>
          </p:nvSpPr>
          <p:spPr bwMode="auto">
            <a:xfrm>
              <a:off x="1247" y="2614"/>
              <a:ext cx="18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c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</p:grpSp>
      <p:sp>
        <p:nvSpPr>
          <p:cNvPr id="24586" name="Line 82"/>
          <p:cNvSpPr>
            <a:spLocks noChangeShapeType="1"/>
          </p:cNvSpPr>
          <p:nvPr/>
        </p:nvSpPr>
        <p:spPr bwMode="auto">
          <a:xfrm>
            <a:off x="2842816" y="5445497"/>
            <a:ext cx="9366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7" name="Line 89"/>
          <p:cNvSpPr>
            <a:spLocks noChangeShapeType="1"/>
          </p:cNvSpPr>
          <p:nvPr/>
        </p:nvSpPr>
        <p:spPr bwMode="auto">
          <a:xfrm flipV="1">
            <a:off x="2842816" y="4797797"/>
            <a:ext cx="9366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8" name="Line 72"/>
          <p:cNvSpPr>
            <a:spLocks noChangeShapeType="1"/>
          </p:cNvSpPr>
          <p:nvPr/>
        </p:nvSpPr>
        <p:spPr bwMode="auto">
          <a:xfrm flipV="1">
            <a:off x="1258491" y="5156572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9" name="Arc 5"/>
          <p:cNvSpPr>
            <a:spLocks/>
          </p:cNvSpPr>
          <p:nvPr/>
        </p:nvSpPr>
        <p:spPr bwMode="auto">
          <a:xfrm flipH="1" flipV="1">
            <a:off x="826691" y="5301035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3864706 w 21600"/>
              <a:gd name="T3" fmla="*/ 987528 h 21600"/>
              <a:gd name="T4" fmla="*/ 0 w 21600"/>
              <a:gd name="T5" fmla="*/ 98752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0" name="Line 68"/>
          <p:cNvSpPr>
            <a:spLocks noChangeShapeType="1"/>
          </p:cNvSpPr>
          <p:nvPr/>
        </p:nvSpPr>
        <p:spPr bwMode="auto">
          <a:xfrm>
            <a:off x="1258491" y="5445497"/>
            <a:ext cx="64770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1" name="Line 73"/>
          <p:cNvSpPr>
            <a:spLocks noChangeShapeType="1"/>
          </p:cNvSpPr>
          <p:nvPr/>
        </p:nvSpPr>
        <p:spPr bwMode="auto">
          <a:xfrm flipV="1">
            <a:off x="2050654" y="4796210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2" name="Line 74"/>
          <p:cNvSpPr>
            <a:spLocks noChangeShapeType="1"/>
          </p:cNvSpPr>
          <p:nvPr/>
        </p:nvSpPr>
        <p:spPr bwMode="auto">
          <a:xfrm>
            <a:off x="2050654" y="5085135"/>
            <a:ext cx="6477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3" name="Line 77"/>
          <p:cNvSpPr>
            <a:spLocks noChangeShapeType="1"/>
          </p:cNvSpPr>
          <p:nvPr/>
        </p:nvSpPr>
        <p:spPr bwMode="auto">
          <a:xfrm flipV="1">
            <a:off x="2050654" y="5516935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4" name="Line 78"/>
          <p:cNvSpPr>
            <a:spLocks noChangeShapeType="1"/>
          </p:cNvSpPr>
          <p:nvPr/>
        </p:nvSpPr>
        <p:spPr bwMode="auto">
          <a:xfrm>
            <a:off x="2050654" y="5805860"/>
            <a:ext cx="6477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5" name="Line 81"/>
          <p:cNvSpPr>
            <a:spLocks noChangeShapeType="1"/>
          </p:cNvSpPr>
          <p:nvPr/>
        </p:nvSpPr>
        <p:spPr bwMode="auto">
          <a:xfrm>
            <a:off x="2987279" y="6164635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6" name="Line 84"/>
          <p:cNvSpPr>
            <a:spLocks noChangeShapeType="1"/>
          </p:cNvSpPr>
          <p:nvPr/>
        </p:nvSpPr>
        <p:spPr bwMode="auto">
          <a:xfrm flipV="1">
            <a:off x="3923904" y="558996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7" name="Line 86"/>
          <p:cNvSpPr>
            <a:spLocks noChangeShapeType="1"/>
          </p:cNvSpPr>
          <p:nvPr/>
        </p:nvSpPr>
        <p:spPr bwMode="auto">
          <a:xfrm flipV="1">
            <a:off x="3923904" y="4869235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8" name="Line 87"/>
          <p:cNvSpPr>
            <a:spLocks noChangeShapeType="1"/>
          </p:cNvSpPr>
          <p:nvPr/>
        </p:nvSpPr>
        <p:spPr bwMode="auto">
          <a:xfrm>
            <a:off x="2987279" y="4724772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9" name="Line 90"/>
          <p:cNvSpPr>
            <a:spLocks noChangeShapeType="1"/>
          </p:cNvSpPr>
          <p:nvPr/>
        </p:nvSpPr>
        <p:spPr bwMode="auto">
          <a:xfrm>
            <a:off x="2987279" y="5445497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00" name="Arc 93"/>
          <p:cNvSpPr>
            <a:spLocks/>
          </p:cNvSpPr>
          <p:nvPr/>
        </p:nvSpPr>
        <p:spPr bwMode="auto">
          <a:xfrm flipH="1" flipV="1">
            <a:off x="1115616" y="4291385"/>
            <a:ext cx="2779713" cy="1052512"/>
          </a:xfrm>
          <a:custGeom>
            <a:avLst/>
            <a:gdLst>
              <a:gd name="T0" fmla="*/ 202412320 w 37538"/>
              <a:gd name="T1" fmla="*/ 0 h 26760"/>
              <a:gd name="T2" fmla="*/ 0 w 37538"/>
              <a:gd name="T3" fmla="*/ 30535631 h 26760"/>
              <a:gd name="T4" fmla="*/ 87395975 w 37538"/>
              <a:gd name="T5" fmla="*/ 7982375 h 267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538" h="26760" fill="none" extrusionOk="0">
                <a:moveTo>
                  <a:pt x="36912" y="0"/>
                </a:moveTo>
                <a:cubicBezTo>
                  <a:pt x="37328" y="1688"/>
                  <a:pt x="37538" y="3421"/>
                  <a:pt x="37538" y="5160"/>
                </a:cubicBezTo>
                <a:cubicBezTo>
                  <a:pt x="37538" y="17089"/>
                  <a:pt x="27867" y="26760"/>
                  <a:pt x="15938" y="26760"/>
                </a:cubicBezTo>
                <a:cubicBezTo>
                  <a:pt x="9875" y="26760"/>
                  <a:pt x="4092" y="24212"/>
                  <a:pt x="0" y="19738"/>
                </a:cubicBezTo>
              </a:path>
              <a:path w="37538" h="26760" stroke="0" extrusionOk="0">
                <a:moveTo>
                  <a:pt x="36912" y="0"/>
                </a:moveTo>
                <a:cubicBezTo>
                  <a:pt x="37328" y="1688"/>
                  <a:pt x="37538" y="3421"/>
                  <a:pt x="37538" y="5160"/>
                </a:cubicBezTo>
                <a:cubicBezTo>
                  <a:pt x="37538" y="17089"/>
                  <a:pt x="27867" y="26760"/>
                  <a:pt x="15938" y="26760"/>
                </a:cubicBezTo>
                <a:cubicBezTo>
                  <a:pt x="9875" y="26760"/>
                  <a:pt x="4092" y="24212"/>
                  <a:pt x="0" y="19738"/>
                </a:cubicBezTo>
                <a:lnTo>
                  <a:pt x="15938" y="5160"/>
                </a:lnTo>
                <a:lnTo>
                  <a:pt x="36912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01" name="Oval 69"/>
          <p:cNvSpPr>
            <a:spLocks noChangeArrowheads="1"/>
          </p:cNvSpPr>
          <p:nvPr/>
        </p:nvSpPr>
        <p:spPr bwMode="auto">
          <a:xfrm>
            <a:off x="1906191" y="5661397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4603" name="Oval 71"/>
          <p:cNvSpPr>
            <a:spLocks noChangeArrowheads="1"/>
          </p:cNvSpPr>
          <p:nvPr/>
        </p:nvSpPr>
        <p:spPr bwMode="auto">
          <a:xfrm>
            <a:off x="1115616" y="5301035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4604" name="Oval 75"/>
          <p:cNvSpPr>
            <a:spLocks noChangeArrowheads="1"/>
          </p:cNvSpPr>
          <p:nvPr/>
        </p:nvSpPr>
        <p:spPr bwMode="auto">
          <a:xfrm>
            <a:off x="2698354" y="5301035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605" name="Oval 76"/>
          <p:cNvSpPr>
            <a:spLocks noChangeArrowheads="1"/>
          </p:cNvSpPr>
          <p:nvPr/>
        </p:nvSpPr>
        <p:spPr bwMode="auto">
          <a:xfrm>
            <a:off x="2698354" y="4580310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4606" name="Oval 83"/>
          <p:cNvSpPr>
            <a:spLocks noChangeArrowheads="1"/>
          </p:cNvSpPr>
          <p:nvPr/>
        </p:nvSpPr>
        <p:spPr bwMode="auto">
          <a:xfrm>
            <a:off x="3779441" y="6021760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4607" name="Oval 85"/>
          <p:cNvSpPr>
            <a:spLocks noChangeArrowheads="1"/>
          </p:cNvSpPr>
          <p:nvPr/>
        </p:nvSpPr>
        <p:spPr bwMode="auto">
          <a:xfrm>
            <a:off x="3779441" y="5301035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4608" name="Oval 88"/>
          <p:cNvSpPr>
            <a:spLocks noChangeArrowheads="1"/>
          </p:cNvSpPr>
          <p:nvPr/>
        </p:nvSpPr>
        <p:spPr bwMode="auto">
          <a:xfrm>
            <a:off x="3779441" y="4581897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6</a:t>
            </a:r>
          </a:p>
        </p:txBody>
      </p:sp>
      <p:grpSp>
        <p:nvGrpSpPr>
          <p:cNvPr id="24609" name="Group 94"/>
          <p:cNvGrpSpPr>
            <a:grpSpLocks/>
          </p:cNvGrpSpPr>
          <p:nvPr/>
        </p:nvGrpSpPr>
        <p:grpSpPr bwMode="auto">
          <a:xfrm>
            <a:off x="2698354" y="6021760"/>
            <a:ext cx="287337" cy="287337"/>
            <a:chOff x="3334" y="799"/>
            <a:chExt cx="454" cy="453"/>
          </a:xfrm>
        </p:grpSpPr>
        <p:sp>
          <p:nvSpPr>
            <p:cNvPr id="24782" name="Oval 95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4783" name="Oval 96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5</a:t>
              </a:r>
            </a:p>
          </p:txBody>
        </p:sp>
      </p:grpSp>
      <p:sp>
        <p:nvSpPr>
          <p:cNvPr id="24610" name="Text Box 105"/>
          <p:cNvSpPr txBox="1">
            <a:spLocks noChangeArrowheads="1"/>
          </p:cNvSpPr>
          <p:nvPr/>
        </p:nvSpPr>
        <p:spPr bwMode="auto">
          <a:xfrm>
            <a:off x="1402954" y="508513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1" name="Text Box 106"/>
          <p:cNvSpPr txBox="1">
            <a:spLocks noChangeArrowheads="1"/>
          </p:cNvSpPr>
          <p:nvPr/>
        </p:nvSpPr>
        <p:spPr bwMode="auto">
          <a:xfrm>
            <a:off x="1547416" y="53724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2" name="Text Box 107"/>
          <p:cNvSpPr txBox="1">
            <a:spLocks noChangeArrowheads="1"/>
          </p:cNvSpPr>
          <p:nvPr/>
        </p:nvSpPr>
        <p:spPr bwMode="auto">
          <a:xfrm>
            <a:off x="2195116" y="47247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3" name="Text Box 108"/>
          <p:cNvSpPr txBox="1">
            <a:spLocks noChangeArrowheads="1"/>
          </p:cNvSpPr>
          <p:nvPr/>
        </p:nvSpPr>
        <p:spPr bwMode="auto">
          <a:xfrm>
            <a:off x="2339579" y="5013697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4" name="Text Box 109"/>
          <p:cNvSpPr txBox="1">
            <a:spLocks noChangeArrowheads="1"/>
          </p:cNvSpPr>
          <p:nvPr/>
        </p:nvSpPr>
        <p:spPr bwMode="auto">
          <a:xfrm>
            <a:off x="3131741" y="486923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5" name="Text Box 110"/>
          <p:cNvSpPr txBox="1">
            <a:spLocks noChangeArrowheads="1"/>
          </p:cNvSpPr>
          <p:nvPr/>
        </p:nvSpPr>
        <p:spPr bwMode="auto">
          <a:xfrm>
            <a:off x="3203179" y="5229597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6" name="Text Box 111"/>
          <p:cNvSpPr txBox="1">
            <a:spLocks noChangeArrowheads="1"/>
          </p:cNvSpPr>
          <p:nvPr/>
        </p:nvSpPr>
        <p:spPr bwMode="auto">
          <a:xfrm>
            <a:off x="3274616" y="558996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7" name="Text Box 112"/>
          <p:cNvSpPr txBox="1">
            <a:spLocks noChangeArrowheads="1"/>
          </p:cNvSpPr>
          <p:nvPr/>
        </p:nvSpPr>
        <p:spPr bwMode="auto">
          <a:xfrm>
            <a:off x="2195116" y="5445497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8" name="Text Box 113"/>
          <p:cNvSpPr txBox="1">
            <a:spLocks noChangeArrowheads="1"/>
          </p:cNvSpPr>
          <p:nvPr/>
        </p:nvSpPr>
        <p:spPr bwMode="auto">
          <a:xfrm>
            <a:off x="2266554" y="573283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9" name="Text Box 115"/>
          <p:cNvSpPr txBox="1">
            <a:spLocks noChangeArrowheads="1"/>
          </p:cNvSpPr>
          <p:nvPr/>
        </p:nvSpPr>
        <p:spPr bwMode="auto">
          <a:xfrm>
            <a:off x="2842816" y="40770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0" name="Text Box 116"/>
          <p:cNvSpPr txBox="1">
            <a:spLocks noChangeArrowheads="1"/>
          </p:cNvSpPr>
          <p:nvPr/>
        </p:nvSpPr>
        <p:spPr bwMode="auto">
          <a:xfrm>
            <a:off x="3131741" y="594873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1" name="Text Box 117"/>
          <p:cNvSpPr txBox="1">
            <a:spLocks noChangeArrowheads="1"/>
          </p:cNvSpPr>
          <p:nvPr/>
        </p:nvSpPr>
        <p:spPr bwMode="auto">
          <a:xfrm>
            <a:off x="3850879" y="4940672"/>
            <a:ext cx="5762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2" name="Text Box 118"/>
          <p:cNvSpPr txBox="1">
            <a:spLocks noChangeArrowheads="1"/>
          </p:cNvSpPr>
          <p:nvPr/>
        </p:nvSpPr>
        <p:spPr bwMode="auto">
          <a:xfrm>
            <a:off x="3850879" y="5661397"/>
            <a:ext cx="5762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3" name="Text Box 119"/>
          <p:cNvSpPr txBox="1">
            <a:spLocks noChangeArrowheads="1"/>
          </p:cNvSpPr>
          <p:nvPr/>
        </p:nvSpPr>
        <p:spPr bwMode="auto">
          <a:xfrm>
            <a:off x="3131741" y="45088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765" name="Text Box 351"/>
          <p:cNvSpPr txBox="1">
            <a:spLocks noChangeArrowheads="1"/>
          </p:cNvSpPr>
          <p:nvPr/>
        </p:nvSpPr>
        <p:spPr bwMode="auto">
          <a:xfrm>
            <a:off x="611560" y="4507409"/>
            <a:ext cx="436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  <a:r>
              <a:rPr lang="en-US" b="1" baseline="-25000" smtClean="0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grpSp>
        <p:nvGrpSpPr>
          <p:cNvPr id="214" name="Group 235"/>
          <p:cNvGrpSpPr>
            <a:grpSpLocks/>
          </p:cNvGrpSpPr>
          <p:nvPr/>
        </p:nvGrpSpPr>
        <p:grpSpPr bwMode="auto">
          <a:xfrm>
            <a:off x="1906737" y="4938787"/>
            <a:ext cx="287337" cy="287338"/>
            <a:chOff x="3334" y="799"/>
            <a:chExt cx="454" cy="453"/>
          </a:xfrm>
        </p:grpSpPr>
        <p:sp>
          <p:nvSpPr>
            <p:cNvPr id="215" name="Oval 236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16" name="Oval 237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</a:rPr>
                <a:t>1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226" name="Group 5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134326"/>
              </p:ext>
            </p:extLst>
          </p:nvPr>
        </p:nvGraphicFramePr>
        <p:xfrm>
          <a:off x="827584" y="1196752"/>
          <a:ext cx="3528393" cy="2646040"/>
        </p:xfrm>
        <a:graphic>
          <a:graphicData uri="http://schemas.openxmlformats.org/drawingml/2006/table">
            <a:tbl>
              <a:tblPr/>
              <a:tblGrid>
                <a:gridCol w="706184"/>
                <a:gridCol w="703654"/>
                <a:gridCol w="706187"/>
                <a:gridCol w="706184"/>
                <a:gridCol w="706184"/>
              </a:tblGrid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cs-CZ" sz="15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cs-CZ" sz="15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cs-CZ" sz="15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6,7,8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8" name="AutoShape 316"/>
          <p:cNvSpPr>
            <a:spLocks noChangeArrowheads="1"/>
          </p:cNvSpPr>
          <p:nvPr/>
        </p:nvSpPr>
        <p:spPr bwMode="auto">
          <a:xfrm>
            <a:off x="467544" y="620688"/>
            <a:ext cx="4392488" cy="431800"/>
          </a:xfrm>
          <a:prstGeom prst="roundRect">
            <a:avLst>
              <a:gd name="adj" fmla="val 1433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Generating DFA </a:t>
            </a:r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en-US" b="1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equivalent to NFA  </a:t>
            </a:r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en-US" b="1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 </a:t>
            </a:r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68" name="AutoShape 332"/>
          <p:cNvSpPr>
            <a:spLocks noChangeArrowheads="1"/>
          </p:cNvSpPr>
          <p:nvPr/>
        </p:nvSpPr>
        <p:spPr bwMode="auto">
          <a:xfrm>
            <a:off x="179512" y="116632"/>
            <a:ext cx="3600450" cy="360362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NFA to DFA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69" name="AutoShape 333"/>
          <p:cNvSpPr>
            <a:spLocks noChangeArrowheads="1"/>
          </p:cNvSpPr>
          <p:nvPr/>
        </p:nvSpPr>
        <p:spPr bwMode="auto">
          <a:xfrm>
            <a:off x="3708524" y="116632"/>
            <a:ext cx="4967288" cy="144462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70" name="Group 334"/>
          <p:cNvGrpSpPr>
            <a:grpSpLocks/>
          </p:cNvGrpSpPr>
          <p:nvPr/>
        </p:nvGrpSpPr>
        <p:grpSpPr bwMode="auto">
          <a:xfrm>
            <a:off x="3635499" y="116632"/>
            <a:ext cx="217488" cy="217487"/>
            <a:chOff x="2290" y="73"/>
            <a:chExt cx="137" cy="137"/>
          </a:xfrm>
        </p:grpSpPr>
        <p:grpSp>
          <p:nvGrpSpPr>
            <p:cNvPr id="71" name="Group 335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73" name="Rectangle 336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Line 337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2" name="Arc 338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75" name="AutoShape 339"/>
          <p:cNvSpPr>
            <a:spLocks noChangeArrowheads="1"/>
          </p:cNvSpPr>
          <p:nvPr/>
        </p:nvSpPr>
        <p:spPr bwMode="auto">
          <a:xfrm>
            <a:off x="108074" y="334119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6" name="AutoShape 340"/>
          <p:cNvSpPr>
            <a:spLocks noChangeArrowheads="1"/>
          </p:cNvSpPr>
          <p:nvPr/>
        </p:nvSpPr>
        <p:spPr bwMode="auto">
          <a:xfrm>
            <a:off x="8604374" y="116632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77" name="Group 341"/>
          <p:cNvGrpSpPr>
            <a:grpSpLocks/>
          </p:cNvGrpSpPr>
          <p:nvPr/>
        </p:nvGrpSpPr>
        <p:grpSpPr bwMode="auto">
          <a:xfrm flipH="1">
            <a:off x="8532937" y="116632"/>
            <a:ext cx="217487" cy="217487"/>
            <a:chOff x="2290" y="73"/>
            <a:chExt cx="137" cy="137"/>
          </a:xfrm>
        </p:grpSpPr>
        <p:grpSp>
          <p:nvGrpSpPr>
            <p:cNvPr id="78" name="Group 342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80" name="Rectangle 343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Line 344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9" name="Arc 345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82" name="AutoShape 346"/>
          <p:cNvSpPr>
            <a:spLocks noChangeArrowheads="1"/>
          </p:cNvSpPr>
          <p:nvPr/>
        </p:nvSpPr>
        <p:spPr bwMode="auto">
          <a:xfrm>
            <a:off x="6227887" y="189657"/>
            <a:ext cx="22320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Example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3" name="Text Box 350"/>
          <p:cNvSpPr txBox="1">
            <a:spLocks noChangeArrowheads="1"/>
          </p:cNvSpPr>
          <p:nvPr/>
        </p:nvSpPr>
        <p:spPr bwMode="auto">
          <a:xfrm>
            <a:off x="8604374" y="203944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16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6" name="AutoShape 349"/>
          <p:cNvSpPr>
            <a:spLocks noChangeArrowheads="1"/>
          </p:cNvSpPr>
          <p:nvPr/>
        </p:nvSpPr>
        <p:spPr bwMode="auto">
          <a:xfrm>
            <a:off x="7092950" y="6308725"/>
            <a:ext cx="18002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continue</a:t>
            </a:r>
            <a:r>
              <a:rPr lang="cs-CZ" sz="1400" b="1">
                <a:solidFill>
                  <a:srgbClr val="FFFFFF"/>
                </a:solidFill>
                <a:latin typeface="Arial Black" pitchFamily="34" charset="0"/>
              </a:rPr>
              <a:t>...</a:t>
            </a:r>
          </a:p>
        </p:txBody>
      </p:sp>
      <p:sp>
        <p:nvSpPr>
          <p:cNvPr id="88" name="Text Box 351"/>
          <p:cNvSpPr txBox="1">
            <a:spLocks noChangeArrowheads="1"/>
          </p:cNvSpPr>
          <p:nvPr/>
        </p:nvSpPr>
        <p:spPr bwMode="auto">
          <a:xfrm>
            <a:off x="4572000" y="1340768"/>
            <a:ext cx="436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  <a:r>
              <a:rPr lang="en-US" b="1" baseline="-25000" smtClean="0">
                <a:solidFill>
                  <a:srgbClr val="000000"/>
                </a:solidFill>
              </a:rPr>
              <a:t>2</a:t>
            </a:r>
            <a:endParaRPr lang="cs-CZ" b="1" baseline="-25000">
              <a:solidFill>
                <a:srgbClr val="000000"/>
              </a:solidFill>
            </a:endParaRPr>
          </a:p>
        </p:txBody>
      </p:sp>
      <p:graphicFrame>
        <p:nvGraphicFramePr>
          <p:cNvPr id="89" name="Group 5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92014"/>
              </p:ext>
            </p:extLst>
          </p:nvPr>
        </p:nvGraphicFramePr>
        <p:xfrm>
          <a:off x="4932038" y="1484784"/>
          <a:ext cx="3384378" cy="3418441"/>
        </p:xfrm>
        <a:graphic>
          <a:graphicData uri="http://schemas.openxmlformats.org/drawingml/2006/table">
            <a:tbl>
              <a:tblPr/>
              <a:tblGrid>
                <a:gridCol w="638650"/>
                <a:gridCol w="193415"/>
                <a:gridCol w="636361"/>
                <a:gridCol w="638652"/>
                <a:gridCol w="638650"/>
                <a:gridCol w="638650"/>
              </a:tblGrid>
              <a:tr h="262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0678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0678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0167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0167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" name="Rounded Rectangle 89"/>
          <p:cNvSpPr/>
          <p:nvPr/>
        </p:nvSpPr>
        <p:spPr bwMode="auto">
          <a:xfrm>
            <a:off x="5652120" y="3275459"/>
            <a:ext cx="2304256" cy="360040"/>
          </a:xfrm>
          <a:prstGeom prst="roundRect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1" name="Right Arrow 90"/>
          <p:cNvSpPr/>
          <p:nvPr/>
        </p:nvSpPr>
        <p:spPr bwMode="auto">
          <a:xfrm>
            <a:off x="4572000" y="3304034"/>
            <a:ext cx="432048" cy="288032"/>
          </a:xfrm>
          <a:prstGeom prst="rightArrow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2" name="AutoShape 349"/>
          <p:cNvSpPr>
            <a:spLocks noChangeArrowheads="1"/>
          </p:cNvSpPr>
          <p:nvPr/>
        </p:nvSpPr>
        <p:spPr bwMode="auto">
          <a:xfrm>
            <a:off x="5724128" y="1178111"/>
            <a:ext cx="18002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Add new state(s)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>
            <a:off x="1043608" y="2996952"/>
            <a:ext cx="2880320" cy="864096"/>
          </a:xfrm>
          <a:prstGeom prst="roundRect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5" name="Rounded Rectangle 84"/>
          <p:cNvSpPr/>
          <p:nvPr/>
        </p:nvSpPr>
        <p:spPr bwMode="auto">
          <a:xfrm>
            <a:off x="5076056" y="4105647"/>
            <a:ext cx="576064" cy="518914"/>
          </a:xfrm>
          <a:prstGeom prst="roundRect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3" name="Rounded Rectangle 92"/>
          <p:cNvSpPr/>
          <p:nvPr/>
        </p:nvSpPr>
        <p:spPr bwMode="auto">
          <a:xfrm>
            <a:off x="1043608" y="1412776"/>
            <a:ext cx="2880320" cy="360040"/>
          </a:xfrm>
          <a:prstGeom prst="roundRect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AutoShape 642"/>
          <p:cNvSpPr>
            <a:spLocks noChangeArrowheads="1"/>
          </p:cNvSpPr>
          <p:nvPr/>
        </p:nvSpPr>
        <p:spPr bwMode="auto">
          <a:xfrm>
            <a:off x="251520" y="692696"/>
            <a:ext cx="8568952" cy="5832647"/>
          </a:xfrm>
          <a:prstGeom prst="roundRect">
            <a:avLst>
              <a:gd name="adj" fmla="val 3294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grpSp>
        <p:nvGrpSpPr>
          <p:cNvPr id="24584" name="Group 300"/>
          <p:cNvGrpSpPr>
            <a:grpSpLocks/>
          </p:cNvGrpSpPr>
          <p:nvPr/>
        </p:nvGrpSpPr>
        <p:grpSpPr bwMode="auto">
          <a:xfrm>
            <a:off x="1331516" y="4437435"/>
            <a:ext cx="1584325" cy="863600"/>
            <a:chOff x="748" y="2614"/>
            <a:chExt cx="998" cy="544"/>
          </a:xfrm>
        </p:grpSpPr>
        <p:sp>
          <p:nvSpPr>
            <p:cNvPr id="24784" name="Arc 301"/>
            <p:cNvSpPr>
              <a:spLocks/>
            </p:cNvSpPr>
            <p:nvPr/>
          </p:nvSpPr>
          <p:spPr bwMode="auto">
            <a:xfrm flipH="1" flipV="1">
              <a:off x="748" y="2750"/>
              <a:ext cx="998" cy="408"/>
            </a:xfrm>
            <a:custGeom>
              <a:avLst/>
              <a:gdLst>
                <a:gd name="T0" fmla="*/ 34 w 29186"/>
                <a:gd name="T1" fmla="*/ 0 h 21600"/>
                <a:gd name="T2" fmla="*/ 0 w 29186"/>
                <a:gd name="T3" fmla="*/ 7 h 21600"/>
                <a:gd name="T4" fmla="*/ 9 w 2918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186" h="21600" fill="none" extrusionOk="0">
                  <a:moveTo>
                    <a:pt x="29186" y="651"/>
                  </a:moveTo>
                  <a:cubicBezTo>
                    <a:pt x="28834" y="12321"/>
                    <a:pt x="19271" y="21599"/>
                    <a:pt x="7596" y="21600"/>
                  </a:cubicBezTo>
                  <a:cubicBezTo>
                    <a:pt x="5001" y="21600"/>
                    <a:pt x="2428" y="21132"/>
                    <a:pt x="-1" y="20220"/>
                  </a:cubicBezTo>
                </a:path>
                <a:path w="29186" h="21600" stroke="0" extrusionOk="0">
                  <a:moveTo>
                    <a:pt x="29186" y="651"/>
                  </a:moveTo>
                  <a:cubicBezTo>
                    <a:pt x="28834" y="12321"/>
                    <a:pt x="19271" y="21599"/>
                    <a:pt x="7596" y="21600"/>
                  </a:cubicBezTo>
                  <a:cubicBezTo>
                    <a:pt x="5001" y="21600"/>
                    <a:pt x="2428" y="21132"/>
                    <a:pt x="-1" y="20220"/>
                  </a:cubicBezTo>
                  <a:lnTo>
                    <a:pt x="7596" y="0"/>
                  </a:lnTo>
                  <a:lnTo>
                    <a:pt x="29186" y="65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4785" name="Text Box 302"/>
            <p:cNvSpPr txBox="1">
              <a:spLocks noChangeArrowheads="1"/>
            </p:cNvSpPr>
            <p:nvPr/>
          </p:nvSpPr>
          <p:spPr bwMode="auto">
            <a:xfrm>
              <a:off x="1247" y="2614"/>
              <a:ext cx="18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c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</p:grpSp>
      <p:sp>
        <p:nvSpPr>
          <p:cNvPr id="24586" name="Line 82"/>
          <p:cNvSpPr>
            <a:spLocks noChangeShapeType="1"/>
          </p:cNvSpPr>
          <p:nvPr/>
        </p:nvSpPr>
        <p:spPr bwMode="auto">
          <a:xfrm>
            <a:off x="2842816" y="5445497"/>
            <a:ext cx="9366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7" name="Line 89"/>
          <p:cNvSpPr>
            <a:spLocks noChangeShapeType="1"/>
          </p:cNvSpPr>
          <p:nvPr/>
        </p:nvSpPr>
        <p:spPr bwMode="auto">
          <a:xfrm flipV="1">
            <a:off x="2842816" y="4797797"/>
            <a:ext cx="9366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8" name="Line 72"/>
          <p:cNvSpPr>
            <a:spLocks noChangeShapeType="1"/>
          </p:cNvSpPr>
          <p:nvPr/>
        </p:nvSpPr>
        <p:spPr bwMode="auto">
          <a:xfrm flipV="1">
            <a:off x="1258491" y="5156572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9" name="Arc 5"/>
          <p:cNvSpPr>
            <a:spLocks/>
          </p:cNvSpPr>
          <p:nvPr/>
        </p:nvSpPr>
        <p:spPr bwMode="auto">
          <a:xfrm flipH="1" flipV="1">
            <a:off x="826691" y="5301035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3864706 w 21600"/>
              <a:gd name="T3" fmla="*/ 987528 h 21600"/>
              <a:gd name="T4" fmla="*/ 0 w 21600"/>
              <a:gd name="T5" fmla="*/ 98752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0" name="Line 68"/>
          <p:cNvSpPr>
            <a:spLocks noChangeShapeType="1"/>
          </p:cNvSpPr>
          <p:nvPr/>
        </p:nvSpPr>
        <p:spPr bwMode="auto">
          <a:xfrm>
            <a:off x="1258491" y="5445497"/>
            <a:ext cx="64770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1" name="Line 73"/>
          <p:cNvSpPr>
            <a:spLocks noChangeShapeType="1"/>
          </p:cNvSpPr>
          <p:nvPr/>
        </p:nvSpPr>
        <p:spPr bwMode="auto">
          <a:xfrm flipV="1">
            <a:off x="2050654" y="4796210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2" name="Line 74"/>
          <p:cNvSpPr>
            <a:spLocks noChangeShapeType="1"/>
          </p:cNvSpPr>
          <p:nvPr/>
        </p:nvSpPr>
        <p:spPr bwMode="auto">
          <a:xfrm>
            <a:off x="2050654" y="5085135"/>
            <a:ext cx="6477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3" name="Line 77"/>
          <p:cNvSpPr>
            <a:spLocks noChangeShapeType="1"/>
          </p:cNvSpPr>
          <p:nvPr/>
        </p:nvSpPr>
        <p:spPr bwMode="auto">
          <a:xfrm flipV="1">
            <a:off x="2050654" y="5516935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4" name="Line 78"/>
          <p:cNvSpPr>
            <a:spLocks noChangeShapeType="1"/>
          </p:cNvSpPr>
          <p:nvPr/>
        </p:nvSpPr>
        <p:spPr bwMode="auto">
          <a:xfrm>
            <a:off x="2050654" y="5805860"/>
            <a:ext cx="6477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5" name="Line 81"/>
          <p:cNvSpPr>
            <a:spLocks noChangeShapeType="1"/>
          </p:cNvSpPr>
          <p:nvPr/>
        </p:nvSpPr>
        <p:spPr bwMode="auto">
          <a:xfrm>
            <a:off x="2987279" y="6164635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6" name="Line 84"/>
          <p:cNvSpPr>
            <a:spLocks noChangeShapeType="1"/>
          </p:cNvSpPr>
          <p:nvPr/>
        </p:nvSpPr>
        <p:spPr bwMode="auto">
          <a:xfrm flipV="1">
            <a:off x="3923904" y="558996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7" name="Line 86"/>
          <p:cNvSpPr>
            <a:spLocks noChangeShapeType="1"/>
          </p:cNvSpPr>
          <p:nvPr/>
        </p:nvSpPr>
        <p:spPr bwMode="auto">
          <a:xfrm flipV="1">
            <a:off x="3923904" y="4869235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8" name="Line 87"/>
          <p:cNvSpPr>
            <a:spLocks noChangeShapeType="1"/>
          </p:cNvSpPr>
          <p:nvPr/>
        </p:nvSpPr>
        <p:spPr bwMode="auto">
          <a:xfrm>
            <a:off x="2987279" y="4724772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9" name="Line 90"/>
          <p:cNvSpPr>
            <a:spLocks noChangeShapeType="1"/>
          </p:cNvSpPr>
          <p:nvPr/>
        </p:nvSpPr>
        <p:spPr bwMode="auto">
          <a:xfrm>
            <a:off x="2987279" y="5445497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00" name="Arc 93"/>
          <p:cNvSpPr>
            <a:spLocks/>
          </p:cNvSpPr>
          <p:nvPr/>
        </p:nvSpPr>
        <p:spPr bwMode="auto">
          <a:xfrm flipH="1" flipV="1">
            <a:off x="1115616" y="4291385"/>
            <a:ext cx="2779713" cy="1052512"/>
          </a:xfrm>
          <a:custGeom>
            <a:avLst/>
            <a:gdLst>
              <a:gd name="T0" fmla="*/ 202412320 w 37538"/>
              <a:gd name="T1" fmla="*/ 0 h 26760"/>
              <a:gd name="T2" fmla="*/ 0 w 37538"/>
              <a:gd name="T3" fmla="*/ 30535631 h 26760"/>
              <a:gd name="T4" fmla="*/ 87395975 w 37538"/>
              <a:gd name="T5" fmla="*/ 7982375 h 267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538" h="26760" fill="none" extrusionOk="0">
                <a:moveTo>
                  <a:pt x="36912" y="0"/>
                </a:moveTo>
                <a:cubicBezTo>
                  <a:pt x="37328" y="1688"/>
                  <a:pt x="37538" y="3421"/>
                  <a:pt x="37538" y="5160"/>
                </a:cubicBezTo>
                <a:cubicBezTo>
                  <a:pt x="37538" y="17089"/>
                  <a:pt x="27867" y="26760"/>
                  <a:pt x="15938" y="26760"/>
                </a:cubicBezTo>
                <a:cubicBezTo>
                  <a:pt x="9875" y="26760"/>
                  <a:pt x="4092" y="24212"/>
                  <a:pt x="0" y="19738"/>
                </a:cubicBezTo>
              </a:path>
              <a:path w="37538" h="26760" stroke="0" extrusionOk="0">
                <a:moveTo>
                  <a:pt x="36912" y="0"/>
                </a:moveTo>
                <a:cubicBezTo>
                  <a:pt x="37328" y="1688"/>
                  <a:pt x="37538" y="3421"/>
                  <a:pt x="37538" y="5160"/>
                </a:cubicBezTo>
                <a:cubicBezTo>
                  <a:pt x="37538" y="17089"/>
                  <a:pt x="27867" y="26760"/>
                  <a:pt x="15938" y="26760"/>
                </a:cubicBezTo>
                <a:cubicBezTo>
                  <a:pt x="9875" y="26760"/>
                  <a:pt x="4092" y="24212"/>
                  <a:pt x="0" y="19738"/>
                </a:cubicBezTo>
                <a:lnTo>
                  <a:pt x="15938" y="5160"/>
                </a:lnTo>
                <a:lnTo>
                  <a:pt x="36912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01" name="Oval 69"/>
          <p:cNvSpPr>
            <a:spLocks noChangeArrowheads="1"/>
          </p:cNvSpPr>
          <p:nvPr/>
        </p:nvSpPr>
        <p:spPr bwMode="auto">
          <a:xfrm>
            <a:off x="1906191" y="5661397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4603" name="Oval 71"/>
          <p:cNvSpPr>
            <a:spLocks noChangeArrowheads="1"/>
          </p:cNvSpPr>
          <p:nvPr/>
        </p:nvSpPr>
        <p:spPr bwMode="auto">
          <a:xfrm>
            <a:off x="1115616" y="5301035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4604" name="Oval 75"/>
          <p:cNvSpPr>
            <a:spLocks noChangeArrowheads="1"/>
          </p:cNvSpPr>
          <p:nvPr/>
        </p:nvSpPr>
        <p:spPr bwMode="auto">
          <a:xfrm>
            <a:off x="2698354" y="5301035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605" name="Oval 76"/>
          <p:cNvSpPr>
            <a:spLocks noChangeArrowheads="1"/>
          </p:cNvSpPr>
          <p:nvPr/>
        </p:nvSpPr>
        <p:spPr bwMode="auto">
          <a:xfrm>
            <a:off x="2698354" y="4580310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4606" name="Oval 83"/>
          <p:cNvSpPr>
            <a:spLocks noChangeArrowheads="1"/>
          </p:cNvSpPr>
          <p:nvPr/>
        </p:nvSpPr>
        <p:spPr bwMode="auto">
          <a:xfrm>
            <a:off x="3779441" y="6021760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4607" name="Oval 85"/>
          <p:cNvSpPr>
            <a:spLocks noChangeArrowheads="1"/>
          </p:cNvSpPr>
          <p:nvPr/>
        </p:nvSpPr>
        <p:spPr bwMode="auto">
          <a:xfrm>
            <a:off x="3779441" y="5301035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4608" name="Oval 88"/>
          <p:cNvSpPr>
            <a:spLocks noChangeArrowheads="1"/>
          </p:cNvSpPr>
          <p:nvPr/>
        </p:nvSpPr>
        <p:spPr bwMode="auto">
          <a:xfrm>
            <a:off x="3779441" y="4581897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6</a:t>
            </a:r>
          </a:p>
        </p:txBody>
      </p:sp>
      <p:grpSp>
        <p:nvGrpSpPr>
          <p:cNvPr id="24609" name="Group 94"/>
          <p:cNvGrpSpPr>
            <a:grpSpLocks/>
          </p:cNvGrpSpPr>
          <p:nvPr/>
        </p:nvGrpSpPr>
        <p:grpSpPr bwMode="auto">
          <a:xfrm>
            <a:off x="2698354" y="6021760"/>
            <a:ext cx="287337" cy="287337"/>
            <a:chOff x="3334" y="799"/>
            <a:chExt cx="454" cy="453"/>
          </a:xfrm>
        </p:grpSpPr>
        <p:sp>
          <p:nvSpPr>
            <p:cNvPr id="24782" name="Oval 95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4783" name="Oval 96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5</a:t>
              </a:r>
            </a:p>
          </p:txBody>
        </p:sp>
      </p:grpSp>
      <p:sp>
        <p:nvSpPr>
          <p:cNvPr id="24610" name="Text Box 105"/>
          <p:cNvSpPr txBox="1">
            <a:spLocks noChangeArrowheads="1"/>
          </p:cNvSpPr>
          <p:nvPr/>
        </p:nvSpPr>
        <p:spPr bwMode="auto">
          <a:xfrm>
            <a:off x="1402954" y="508513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1" name="Text Box 106"/>
          <p:cNvSpPr txBox="1">
            <a:spLocks noChangeArrowheads="1"/>
          </p:cNvSpPr>
          <p:nvPr/>
        </p:nvSpPr>
        <p:spPr bwMode="auto">
          <a:xfrm>
            <a:off x="1547416" y="53724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2" name="Text Box 107"/>
          <p:cNvSpPr txBox="1">
            <a:spLocks noChangeArrowheads="1"/>
          </p:cNvSpPr>
          <p:nvPr/>
        </p:nvSpPr>
        <p:spPr bwMode="auto">
          <a:xfrm>
            <a:off x="2195116" y="47247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3" name="Text Box 108"/>
          <p:cNvSpPr txBox="1">
            <a:spLocks noChangeArrowheads="1"/>
          </p:cNvSpPr>
          <p:nvPr/>
        </p:nvSpPr>
        <p:spPr bwMode="auto">
          <a:xfrm>
            <a:off x="2339579" y="5013697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4" name="Text Box 109"/>
          <p:cNvSpPr txBox="1">
            <a:spLocks noChangeArrowheads="1"/>
          </p:cNvSpPr>
          <p:nvPr/>
        </p:nvSpPr>
        <p:spPr bwMode="auto">
          <a:xfrm>
            <a:off x="3131741" y="486923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5" name="Text Box 110"/>
          <p:cNvSpPr txBox="1">
            <a:spLocks noChangeArrowheads="1"/>
          </p:cNvSpPr>
          <p:nvPr/>
        </p:nvSpPr>
        <p:spPr bwMode="auto">
          <a:xfrm>
            <a:off x="3203179" y="5229597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6" name="Text Box 111"/>
          <p:cNvSpPr txBox="1">
            <a:spLocks noChangeArrowheads="1"/>
          </p:cNvSpPr>
          <p:nvPr/>
        </p:nvSpPr>
        <p:spPr bwMode="auto">
          <a:xfrm>
            <a:off x="3274616" y="558996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7" name="Text Box 112"/>
          <p:cNvSpPr txBox="1">
            <a:spLocks noChangeArrowheads="1"/>
          </p:cNvSpPr>
          <p:nvPr/>
        </p:nvSpPr>
        <p:spPr bwMode="auto">
          <a:xfrm>
            <a:off x="2195116" y="5445497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8" name="Text Box 113"/>
          <p:cNvSpPr txBox="1">
            <a:spLocks noChangeArrowheads="1"/>
          </p:cNvSpPr>
          <p:nvPr/>
        </p:nvSpPr>
        <p:spPr bwMode="auto">
          <a:xfrm>
            <a:off x="2266554" y="573283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9" name="Text Box 115"/>
          <p:cNvSpPr txBox="1">
            <a:spLocks noChangeArrowheads="1"/>
          </p:cNvSpPr>
          <p:nvPr/>
        </p:nvSpPr>
        <p:spPr bwMode="auto">
          <a:xfrm>
            <a:off x="2842816" y="40770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0" name="Text Box 116"/>
          <p:cNvSpPr txBox="1">
            <a:spLocks noChangeArrowheads="1"/>
          </p:cNvSpPr>
          <p:nvPr/>
        </p:nvSpPr>
        <p:spPr bwMode="auto">
          <a:xfrm>
            <a:off x="3131741" y="594873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1" name="Text Box 117"/>
          <p:cNvSpPr txBox="1">
            <a:spLocks noChangeArrowheads="1"/>
          </p:cNvSpPr>
          <p:nvPr/>
        </p:nvSpPr>
        <p:spPr bwMode="auto">
          <a:xfrm>
            <a:off x="3850879" y="4940672"/>
            <a:ext cx="5762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2" name="Text Box 118"/>
          <p:cNvSpPr txBox="1">
            <a:spLocks noChangeArrowheads="1"/>
          </p:cNvSpPr>
          <p:nvPr/>
        </p:nvSpPr>
        <p:spPr bwMode="auto">
          <a:xfrm>
            <a:off x="3850879" y="5661397"/>
            <a:ext cx="5762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3" name="Text Box 119"/>
          <p:cNvSpPr txBox="1">
            <a:spLocks noChangeArrowheads="1"/>
          </p:cNvSpPr>
          <p:nvPr/>
        </p:nvSpPr>
        <p:spPr bwMode="auto">
          <a:xfrm>
            <a:off x="3131741" y="45088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765" name="Text Box 351"/>
          <p:cNvSpPr txBox="1">
            <a:spLocks noChangeArrowheads="1"/>
          </p:cNvSpPr>
          <p:nvPr/>
        </p:nvSpPr>
        <p:spPr bwMode="auto">
          <a:xfrm>
            <a:off x="611560" y="4507409"/>
            <a:ext cx="436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  <a:r>
              <a:rPr lang="en-US" b="1" baseline="-25000" smtClean="0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grpSp>
        <p:nvGrpSpPr>
          <p:cNvPr id="214" name="Group 235"/>
          <p:cNvGrpSpPr>
            <a:grpSpLocks/>
          </p:cNvGrpSpPr>
          <p:nvPr/>
        </p:nvGrpSpPr>
        <p:grpSpPr bwMode="auto">
          <a:xfrm>
            <a:off x="1906737" y="4938787"/>
            <a:ext cx="287337" cy="287338"/>
            <a:chOff x="3334" y="799"/>
            <a:chExt cx="454" cy="453"/>
          </a:xfrm>
        </p:grpSpPr>
        <p:sp>
          <p:nvSpPr>
            <p:cNvPr id="215" name="Oval 236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16" name="Oval 237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</a:rPr>
                <a:t>1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226" name="Group 5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510694"/>
              </p:ext>
            </p:extLst>
          </p:nvPr>
        </p:nvGraphicFramePr>
        <p:xfrm>
          <a:off x="827584" y="1196752"/>
          <a:ext cx="3528393" cy="2646040"/>
        </p:xfrm>
        <a:graphic>
          <a:graphicData uri="http://schemas.openxmlformats.org/drawingml/2006/table">
            <a:tbl>
              <a:tblPr/>
              <a:tblGrid>
                <a:gridCol w="706184"/>
                <a:gridCol w="703654"/>
                <a:gridCol w="706187"/>
                <a:gridCol w="706184"/>
                <a:gridCol w="706184"/>
              </a:tblGrid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cs-CZ" sz="15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cs-CZ" sz="15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cs-CZ" sz="15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6,7,8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8" name="AutoShape 316"/>
          <p:cNvSpPr>
            <a:spLocks noChangeArrowheads="1"/>
          </p:cNvSpPr>
          <p:nvPr/>
        </p:nvSpPr>
        <p:spPr bwMode="auto">
          <a:xfrm>
            <a:off x="467544" y="620688"/>
            <a:ext cx="4392488" cy="431800"/>
          </a:xfrm>
          <a:prstGeom prst="roundRect">
            <a:avLst>
              <a:gd name="adj" fmla="val 1433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Generating DFA </a:t>
            </a:r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en-US" b="1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equivalent to NFA  </a:t>
            </a:r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en-US" b="1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 </a:t>
            </a:r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68" name="AutoShape 332"/>
          <p:cNvSpPr>
            <a:spLocks noChangeArrowheads="1"/>
          </p:cNvSpPr>
          <p:nvPr/>
        </p:nvSpPr>
        <p:spPr bwMode="auto">
          <a:xfrm>
            <a:off x="179512" y="116632"/>
            <a:ext cx="3600450" cy="360362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NFA to DFA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69" name="AutoShape 333"/>
          <p:cNvSpPr>
            <a:spLocks noChangeArrowheads="1"/>
          </p:cNvSpPr>
          <p:nvPr/>
        </p:nvSpPr>
        <p:spPr bwMode="auto">
          <a:xfrm>
            <a:off x="3708524" y="116632"/>
            <a:ext cx="4967288" cy="144462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70" name="Group 334"/>
          <p:cNvGrpSpPr>
            <a:grpSpLocks/>
          </p:cNvGrpSpPr>
          <p:nvPr/>
        </p:nvGrpSpPr>
        <p:grpSpPr bwMode="auto">
          <a:xfrm>
            <a:off x="3635499" y="116632"/>
            <a:ext cx="217488" cy="217487"/>
            <a:chOff x="2290" y="73"/>
            <a:chExt cx="137" cy="137"/>
          </a:xfrm>
        </p:grpSpPr>
        <p:grpSp>
          <p:nvGrpSpPr>
            <p:cNvPr id="71" name="Group 335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73" name="Rectangle 336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Line 337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2" name="Arc 338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75" name="AutoShape 339"/>
          <p:cNvSpPr>
            <a:spLocks noChangeArrowheads="1"/>
          </p:cNvSpPr>
          <p:nvPr/>
        </p:nvSpPr>
        <p:spPr bwMode="auto">
          <a:xfrm>
            <a:off x="108074" y="334119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6" name="AutoShape 340"/>
          <p:cNvSpPr>
            <a:spLocks noChangeArrowheads="1"/>
          </p:cNvSpPr>
          <p:nvPr/>
        </p:nvSpPr>
        <p:spPr bwMode="auto">
          <a:xfrm>
            <a:off x="8604374" y="116632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77" name="Group 341"/>
          <p:cNvGrpSpPr>
            <a:grpSpLocks/>
          </p:cNvGrpSpPr>
          <p:nvPr/>
        </p:nvGrpSpPr>
        <p:grpSpPr bwMode="auto">
          <a:xfrm flipH="1">
            <a:off x="8532937" y="116632"/>
            <a:ext cx="217487" cy="217487"/>
            <a:chOff x="2290" y="73"/>
            <a:chExt cx="137" cy="137"/>
          </a:xfrm>
        </p:grpSpPr>
        <p:grpSp>
          <p:nvGrpSpPr>
            <p:cNvPr id="78" name="Group 342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80" name="Rectangle 343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Line 344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9" name="Arc 345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82" name="AutoShape 346"/>
          <p:cNvSpPr>
            <a:spLocks noChangeArrowheads="1"/>
          </p:cNvSpPr>
          <p:nvPr/>
        </p:nvSpPr>
        <p:spPr bwMode="auto">
          <a:xfrm>
            <a:off x="6227887" y="189657"/>
            <a:ext cx="22320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Example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3" name="Text Box 350"/>
          <p:cNvSpPr txBox="1">
            <a:spLocks noChangeArrowheads="1"/>
          </p:cNvSpPr>
          <p:nvPr/>
        </p:nvSpPr>
        <p:spPr bwMode="auto">
          <a:xfrm>
            <a:off x="8604374" y="203944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17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6" name="AutoShape 349"/>
          <p:cNvSpPr>
            <a:spLocks noChangeArrowheads="1"/>
          </p:cNvSpPr>
          <p:nvPr/>
        </p:nvSpPr>
        <p:spPr bwMode="auto">
          <a:xfrm>
            <a:off x="7092950" y="6308725"/>
            <a:ext cx="18002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continue</a:t>
            </a:r>
            <a:r>
              <a:rPr lang="cs-CZ" sz="1400" b="1">
                <a:solidFill>
                  <a:srgbClr val="FFFFFF"/>
                </a:solidFill>
                <a:latin typeface="Arial Black" pitchFamily="34" charset="0"/>
              </a:rPr>
              <a:t>...</a:t>
            </a:r>
          </a:p>
        </p:txBody>
      </p:sp>
      <p:sp>
        <p:nvSpPr>
          <p:cNvPr id="88" name="Text Box 351"/>
          <p:cNvSpPr txBox="1">
            <a:spLocks noChangeArrowheads="1"/>
          </p:cNvSpPr>
          <p:nvPr/>
        </p:nvSpPr>
        <p:spPr bwMode="auto">
          <a:xfrm>
            <a:off x="4572000" y="1340768"/>
            <a:ext cx="436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  <a:r>
              <a:rPr lang="en-US" b="1" baseline="-25000" smtClean="0">
                <a:solidFill>
                  <a:srgbClr val="000000"/>
                </a:solidFill>
              </a:rPr>
              <a:t>2</a:t>
            </a:r>
            <a:endParaRPr lang="cs-CZ" b="1" baseline="-25000">
              <a:solidFill>
                <a:srgbClr val="000000"/>
              </a:solidFill>
            </a:endParaRPr>
          </a:p>
        </p:txBody>
      </p:sp>
      <p:graphicFrame>
        <p:nvGraphicFramePr>
          <p:cNvPr id="89" name="Group 5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756381"/>
              </p:ext>
            </p:extLst>
          </p:nvPr>
        </p:nvGraphicFramePr>
        <p:xfrm>
          <a:off x="4932038" y="1484784"/>
          <a:ext cx="3384378" cy="3681398"/>
        </p:xfrm>
        <a:graphic>
          <a:graphicData uri="http://schemas.openxmlformats.org/drawingml/2006/table">
            <a:tbl>
              <a:tblPr/>
              <a:tblGrid>
                <a:gridCol w="638650"/>
                <a:gridCol w="193415"/>
                <a:gridCol w="636361"/>
                <a:gridCol w="638652"/>
                <a:gridCol w="638650"/>
                <a:gridCol w="638650"/>
              </a:tblGrid>
              <a:tr h="262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0678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0678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0167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0167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" name="Rounded Rectangle 89"/>
          <p:cNvSpPr/>
          <p:nvPr/>
        </p:nvSpPr>
        <p:spPr bwMode="auto">
          <a:xfrm>
            <a:off x="5652120" y="3534916"/>
            <a:ext cx="2304256" cy="360040"/>
          </a:xfrm>
          <a:prstGeom prst="roundRect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1" name="Right Arrow 90"/>
          <p:cNvSpPr/>
          <p:nvPr/>
        </p:nvSpPr>
        <p:spPr bwMode="auto">
          <a:xfrm>
            <a:off x="4788024" y="3563491"/>
            <a:ext cx="432048" cy="288032"/>
          </a:xfrm>
          <a:prstGeom prst="rightArrow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2" name="AutoShape 349"/>
          <p:cNvSpPr>
            <a:spLocks noChangeArrowheads="1"/>
          </p:cNvSpPr>
          <p:nvPr/>
        </p:nvSpPr>
        <p:spPr bwMode="auto">
          <a:xfrm>
            <a:off x="5724128" y="1178111"/>
            <a:ext cx="18002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Add new state(s)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>
            <a:off x="1043608" y="3520058"/>
            <a:ext cx="2880320" cy="360040"/>
          </a:xfrm>
          <a:prstGeom prst="roundRect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5" name="Rounded Rectangle 84"/>
          <p:cNvSpPr/>
          <p:nvPr/>
        </p:nvSpPr>
        <p:spPr bwMode="auto">
          <a:xfrm>
            <a:off x="5292080" y="4638278"/>
            <a:ext cx="360040" cy="302890"/>
          </a:xfrm>
          <a:prstGeom prst="roundRect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3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6"/>
          <p:cNvGrpSpPr>
            <a:grpSpLocks/>
          </p:cNvGrpSpPr>
          <p:nvPr/>
        </p:nvGrpSpPr>
        <p:grpSpPr bwMode="auto">
          <a:xfrm>
            <a:off x="4284663" y="4292600"/>
            <a:ext cx="3800475" cy="1733550"/>
            <a:chOff x="1609" y="1023"/>
            <a:chExt cx="2394" cy="1092"/>
          </a:xfrm>
        </p:grpSpPr>
        <p:sp>
          <p:nvSpPr>
            <p:cNvPr id="6170" name="Text Box 7"/>
            <p:cNvSpPr txBox="1">
              <a:spLocks noChangeArrowheads="1"/>
            </p:cNvSpPr>
            <p:nvPr/>
          </p:nvSpPr>
          <p:spPr bwMode="auto">
            <a:xfrm>
              <a:off x="1824" y="1023"/>
              <a:ext cx="20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endParaRPr lang="en-US" altLang="cs-CZ">
                <a:solidFill>
                  <a:srgbClr val="000000"/>
                </a:solidFill>
              </a:endParaRPr>
            </a:p>
          </p:txBody>
        </p:sp>
        <p:grpSp>
          <p:nvGrpSpPr>
            <p:cNvPr id="6171" name="Group 8"/>
            <p:cNvGrpSpPr>
              <a:grpSpLocks/>
            </p:cNvGrpSpPr>
            <p:nvPr/>
          </p:nvGrpSpPr>
          <p:grpSpPr bwMode="auto">
            <a:xfrm>
              <a:off x="3514" y="1434"/>
              <a:ext cx="182" cy="182"/>
              <a:chOff x="3878" y="1253"/>
              <a:chExt cx="182" cy="182"/>
            </a:xfrm>
          </p:grpSpPr>
          <p:sp>
            <p:nvSpPr>
              <p:cNvPr id="6194" name="Oval 9"/>
              <p:cNvSpPr>
                <a:spLocks noChangeArrowheads="1"/>
              </p:cNvSpPr>
              <p:nvPr/>
            </p:nvSpPr>
            <p:spPr bwMode="auto">
              <a:xfrm>
                <a:off x="3878" y="1253"/>
                <a:ext cx="182" cy="182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6195" name="Oval 10"/>
              <p:cNvSpPr>
                <a:spLocks noChangeArrowheads="1"/>
              </p:cNvSpPr>
              <p:nvPr/>
            </p:nvSpPr>
            <p:spPr bwMode="auto">
              <a:xfrm>
                <a:off x="3901" y="1276"/>
                <a:ext cx="136" cy="136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cs-CZ" sz="1800">
                    <a:solidFill>
                      <a:srgbClr val="000000"/>
                    </a:solidFill>
                  </a:rPr>
                  <a:t>C</a:t>
                </a:r>
              </a:p>
            </p:txBody>
          </p:sp>
        </p:grpSp>
        <p:sp>
          <p:nvSpPr>
            <p:cNvPr id="6172" name="Oval 11"/>
            <p:cNvSpPr>
              <a:spLocks noChangeArrowheads="1"/>
            </p:cNvSpPr>
            <p:nvPr/>
          </p:nvSpPr>
          <p:spPr bwMode="auto">
            <a:xfrm>
              <a:off x="1609" y="1434"/>
              <a:ext cx="181" cy="181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cs-CZ" sz="180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6173" name="Line 12"/>
            <p:cNvSpPr>
              <a:spLocks noChangeShapeType="1"/>
            </p:cNvSpPr>
            <p:nvPr/>
          </p:nvSpPr>
          <p:spPr bwMode="auto">
            <a:xfrm>
              <a:off x="1790" y="1525"/>
              <a:ext cx="45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cs-CZ" sz="20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74" name="Oval 13"/>
            <p:cNvSpPr>
              <a:spLocks noChangeArrowheads="1"/>
            </p:cNvSpPr>
            <p:nvPr/>
          </p:nvSpPr>
          <p:spPr bwMode="auto">
            <a:xfrm>
              <a:off x="2244" y="1434"/>
              <a:ext cx="181" cy="182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cs-CZ" sz="18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6175" name="Oval 14"/>
            <p:cNvSpPr>
              <a:spLocks noChangeArrowheads="1"/>
            </p:cNvSpPr>
            <p:nvPr/>
          </p:nvSpPr>
          <p:spPr bwMode="auto">
            <a:xfrm>
              <a:off x="2879" y="1434"/>
              <a:ext cx="181" cy="182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cs-CZ" sz="180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6176" name="Line 15"/>
            <p:cNvSpPr>
              <a:spLocks noChangeShapeType="1"/>
            </p:cNvSpPr>
            <p:nvPr/>
          </p:nvSpPr>
          <p:spPr bwMode="auto">
            <a:xfrm>
              <a:off x="2425" y="1525"/>
              <a:ext cx="45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cs-CZ" sz="20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77" name="Line 16"/>
            <p:cNvSpPr>
              <a:spLocks noChangeShapeType="1"/>
            </p:cNvSpPr>
            <p:nvPr/>
          </p:nvSpPr>
          <p:spPr bwMode="auto">
            <a:xfrm>
              <a:off x="3060" y="1525"/>
              <a:ext cx="45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cs-CZ" sz="20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78" name="Text Box 17"/>
            <p:cNvSpPr txBox="1">
              <a:spLocks noChangeArrowheads="1"/>
            </p:cNvSpPr>
            <p:nvPr/>
          </p:nvSpPr>
          <p:spPr bwMode="auto">
            <a:xfrm>
              <a:off x="1972" y="1343"/>
              <a:ext cx="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Ctr="1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cs-CZ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179" name="Arc 18"/>
            <p:cNvSpPr>
              <a:spLocks/>
            </p:cNvSpPr>
            <p:nvPr/>
          </p:nvSpPr>
          <p:spPr bwMode="auto">
            <a:xfrm flipH="1">
              <a:off x="1609" y="1252"/>
              <a:ext cx="181" cy="187"/>
            </a:xfrm>
            <a:custGeom>
              <a:avLst/>
              <a:gdLst>
                <a:gd name="T0" fmla="*/ 56 w 43200"/>
                <a:gd name="T1" fmla="*/ 187 h 41602"/>
                <a:gd name="T2" fmla="*/ 129 w 43200"/>
                <a:gd name="T3" fmla="*/ 185 h 41602"/>
                <a:gd name="T4" fmla="*/ 91 w 43200"/>
                <a:gd name="T5" fmla="*/ 97 h 4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1602" fill="none" extrusionOk="0">
                  <a:moveTo>
                    <a:pt x="13446" y="41602"/>
                  </a:moveTo>
                  <a:cubicBezTo>
                    <a:pt x="5315" y="38287"/>
                    <a:pt x="0" y="3038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9985"/>
                    <a:pt x="38347" y="37612"/>
                    <a:pt x="30751" y="41165"/>
                  </a:cubicBezTo>
                </a:path>
                <a:path w="43200" h="41602" stroke="0" extrusionOk="0">
                  <a:moveTo>
                    <a:pt x="13446" y="41602"/>
                  </a:moveTo>
                  <a:cubicBezTo>
                    <a:pt x="5315" y="38287"/>
                    <a:pt x="0" y="3038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9985"/>
                    <a:pt x="38347" y="37612"/>
                    <a:pt x="30751" y="41165"/>
                  </a:cubicBezTo>
                  <a:lnTo>
                    <a:pt x="21600" y="21600"/>
                  </a:lnTo>
                  <a:lnTo>
                    <a:pt x="13446" y="41602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cs-CZ" sz="20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80" name="Text Box 19"/>
            <p:cNvSpPr txBox="1">
              <a:spLocks noChangeArrowheads="1"/>
            </p:cNvSpPr>
            <p:nvPr/>
          </p:nvSpPr>
          <p:spPr bwMode="auto">
            <a:xfrm>
              <a:off x="1654" y="1071"/>
              <a:ext cx="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Ctr="1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cs-CZ" sz="18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181" name="Text Box 20"/>
            <p:cNvSpPr txBox="1">
              <a:spLocks noChangeArrowheads="1"/>
            </p:cNvSpPr>
            <p:nvPr/>
          </p:nvSpPr>
          <p:spPr bwMode="auto">
            <a:xfrm>
              <a:off x="2607" y="1343"/>
              <a:ext cx="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Ctr="1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cs-CZ" sz="18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182" name="Text Box 21"/>
            <p:cNvSpPr txBox="1">
              <a:spLocks noChangeArrowheads="1"/>
            </p:cNvSpPr>
            <p:nvPr/>
          </p:nvSpPr>
          <p:spPr bwMode="auto">
            <a:xfrm>
              <a:off x="3242" y="1343"/>
              <a:ext cx="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Ctr="1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cs-CZ" sz="18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183" name="Text Box 22"/>
            <p:cNvSpPr txBox="1">
              <a:spLocks noChangeArrowheads="1"/>
            </p:cNvSpPr>
            <p:nvPr/>
          </p:nvSpPr>
          <p:spPr bwMode="auto">
            <a:xfrm>
              <a:off x="2925" y="1071"/>
              <a:ext cx="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Ctr="1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cs-CZ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184" name="Arc 23"/>
            <p:cNvSpPr>
              <a:spLocks/>
            </p:cNvSpPr>
            <p:nvPr/>
          </p:nvSpPr>
          <p:spPr bwMode="auto">
            <a:xfrm rot="16200000" flipV="1">
              <a:off x="3699" y="1431"/>
              <a:ext cx="181" cy="187"/>
            </a:xfrm>
            <a:custGeom>
              <a:avLst/>
              <a:gdLst>
                <a:gd name="T0" fmla="*/ 56 w 43200"/>
                <a:gd name="T1" fmla="*/ 187 h 41602"/>
                <a:gd name="T2" fmla="*/ 129 w 43200"/>
                <a:gd name="T3" fmla="*/ 185 h 41602"/>
                <a:gd name="T4" fmla="*/ 91 w 43200"/>
                <a:gd name="T5" fmla="*/ 97 h 4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1602" fill="none" extrusionOk="0">
                  <a:moveTo>
                    <a:pt x="13446" y="41602"/>
                  </a:moveTo>
                  <a:cubicBezTo>
                    <a:pt x="5315" y="38287"/>
                    <a:pt x="0" y="3038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9985"/>
                    <a:pt x="38347" y="37612"/>
                    <a:pt x="30751" y="41165"/>
                  </a:cubicBezTo>
                </a:path>
                <a:path w="43200" h="41602" stroke="0" extrusionOk="0">
                  <a:moveTo>
                    <a:pt x="13446" y="41602"/>
                  </a:moveTo>
                  <a:cubicBezTo>
                    <a:pt x="5315" y="38287"/>
                    <a:pt x="0" y="3038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9985"/>
                    <a:pt x="38347" y="37612"/>
                    <a:pt x="30751" y="41165"/>
                  </a:cubicBezTo>
                  <a:lnTo>
                    <a:pt x="21600" y="21600"/>
                  </a:lnTo>
                  <a:lnTo>
                    <a:pt x="13446" y="41602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cs-CZ" sz="20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85" name="Text Box 24"/>
            <p:cNvSpPr txBox="1">
              <a:spLocks noChangeArrowheads="1"/>
            </p:cNvSpPr>
            <p:nvPr/>
          </p:nvSpPr>
          <p:spPr bwMode="auto">
            <a:xfrm>
              <a:off x="3923" y="1434"/>
              <a:ext cx="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Ctr="1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cs-CZ" sz="18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186" name="Arc 25"/>
            <p:cNvSpPr>
              <a:spLocks/>
            </p:cNvSpPr>
            <p:nvPr/>
          </p:nvSpPr>
          <p:spPr bwMode="auto">
            <a:xfrm flipH="1">
              <a:off x="2331" y="1253"/>
              <a:ext cx="1273" cy="189"/>
            </a:xfrm>
            <a:custGeom>
              <a:avLst/>
              <a:gdLst>
                <a:gd name="T0" fmla="*/ 2 w 43062"/>
                <a:gd name="T1" fmla="*/ 189 h 23151"/>
                <a:gd name="T2" fmla="*/ 1273 w 43062"/>
                <a:gd name="T3" fmla="*/ 156 h 23151"/>
                <a:gd name="T4" fmla="*/ 639 w 43062"/>
                <a:gd name="T5" fmla="*/ 176 h 231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062" h="23151" fill="none" extrusionOk="0">
                  <a:moveTo>
                    <a:pt x="55" y="23151"/>
                  </a:moveTo>
                  <a:cubicBezTo>
                    <a:pt x="18" y="22634"/>
                    <a:pt x="0" y="2211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2586" y="-1"/>
                    <a:pt x="41823" y="8247"/>
                    <a:pt x="43062" y="19163"/>
                  </a:cubicBezTo>
                </a:path>
                <a:path w="43062" h="23151" stroke="0" extrusionOk="0">
                  <a:moveTo>
                    <a:pt x="55" y="23151"/>
                  </a:moveTo>
                  <a:cubicBezTo>
                    <a:pt x="18" y="22634"/>
                    <a:pt x="0" y="2211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2586" y="-1"/>
                    <a:pt x="41823" y="8247"/>
                    <a:pt x="43062" y="19163"/>
                  </a:cubicBezTo>
                  <a:lnTo>
                    <a:pt x="21600" y="21600"/>
                  </a:lnTo>
                  <a:lnTo>
                    <a:pt x="55" y="2315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cs-CZ" sz="20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87" name="Line 26"/>
            <p:cNvSpPr>
              <a:spLocks noChangeShapeType="1"/>
            </p:cNvSpPr>
            <p:nvPr/>
          </p:nvSpPr>
          <p:spPr bwMode="auto">
            <a:xfrm>
              <a:off x="2380" y="1616"/>
              <a:ext cx="499" cy="3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cs-CZ" sz="20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88" name="Text Box 27"/>
            <p:cNvSpPr txBox="1">
              <a:spLocks noChangeArrowheads="1"/>
            </p:cNvSpPr>
            <p:nvPr/>
          </p:nvSpPr>
          <p:spPr bwMode="auto">
            <a:xfrm>
              <a:off x="2652" y="1661"/>
              <a:ext cx="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Ctr="1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cs-CZ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189" name="Text Box 28"/>
            <p:cNvSpPr txBox="1">
              <a:spLocks noChangeArrowheads="1"/>
            </p:cNvSpPr>
            <p:nvPr/>
          </p:nvSpPr>
          <p:spPr bwMode="auto">
            <a:xfrm>
              <a:off x="3015" y="1661"/>
              <a:ext cx="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Ctr="1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cs-CZ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190" name="Line 29"/>
            <p:cNvSpPr>
              <a:spLocks noChangeShapeType="1"/>
            </p:cNvSpPr>
            <p:nvPr/>
          </p:nvSpPr>
          <p:spPr bwMode="auto">
            <a:xfrm>
              <a:off x="2970" y="1616"/>
              <a:ext cx="0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cs-CZ" sz="20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91" name="Oval 30"/>
            <p:cNvSpPr>
              <a:spLocks noChangeArrowheads="1"/>
            </p:cNvSpPr>
            <p:nvPr/>
          </p:nvSpPr>
          <p:spPr bwMode="auto">
            <a:xfrm>
              <a:off x="2879" y="1933"/>
              <a:ext cx="181" cy="182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cs-CZ" sz="1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6192" name="Arc 31"/>
            <p:cNvSpPr>
              <a:spLocks/>
            </p:cNvSpPr>
            <p:nvPr/>
          </p:nvSpPr>
          <p:spPr bwMode="auto">
            <a:xfrm rot="16200000" flipV="1">
              <a:off x="3063" y="1930"/>
              <a:ext cx="181" cy="187"/>
            </a:xfrm>
            <a:custGeom>
              <a:avLst/>
              <a:gdLst>
                <a:gd name="T0" fmla="*/ 56 w 43200"/>
                <a:gd name="T1" fmla="*/ 187 h 41602"/>
                <a:gd name="T2" fmla="*/ 129 w 43200"/>
                <a:gd name="T3" fmla="*/ 185 h 41602"/>
                <a:gd name="T4" fmla="*/ 91 w 43200"/>
                <a:gd name="T5" fmla="*/ 97 h 4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1602" fill="none" extrusionOk="0">
                  <a:moveTo>
                    <a:pt x="13446" y="41602"/>
                  </a:moveTo>
                  <a:cubicBezTo>
                    <a:pt x="5315" y="38287"/>
                    <a:pt x="0" y="3038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9985"/>
                    <a:pt x="38347" y="37612"/>
                    <a:pt x="30751" y="41165"/>
                  </a:cubicBezTo>
                </a:path>
                <a:path w="43200" h="41602" stroke="0" extrusionOk="0">
                  <a:moveTo>
                    <a:pt x="13446" y="41602"/>
                  </a:moveTo>
                  <a:cubicBezTo>
                    <a:pt x="5315" y="38287"/>
                    <a:pt x="0" y="3038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9985"/>
                    <a:pt x="38347" y="37612"/>
                    <a:pt x="30751" y="41165"/>
                  </a:cubicBezTo>
                  <a:lnTo>
                    <a:pt x="21600" y="21600"/>
                  </a:lnTo>
                  <a:lnTo>
                    <a:pt x="13446" y="41602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cs-CZ" sz="20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93" name="Text Box 32"/>
            <p:cNvSpPr txBox="1">
              <a:spLocks noChangeArrowheads="1"/>
            </p:cNvSpPr>
            <p:nvPr/>
          </p:nvSpPr>
          <p:spPr bwMode="auto">
            <a:xfrm>
              <a:off x="3242" y="1933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cs-CZ" sz="1800">
                  <a:solidFill>
                    <a:srgbClr val="000000"/>
                  </a:solidFill>
                </a:rPr>
                <a:t>0,1</a:t>
              </a:r>
            </a:p>
          </p:txBody>
        </p:sp>
      </p:grpSp>
      <p:sp>
        <p:nvSpPr>
          <p:cNvPr id="6147" name="Text Box 33"/>
          <p:cNvSpPr txBox="1">
            <a:spLocks noChangeArrowheads="1"/>
          </p:cNvSpPr>
          <p:nvPr/>
        </p:nvSpPr>
        <p:spPr bwMode="auto">
          <a:xfrm>
            <a:off x="1187450" y="1700213"/>
            <a:ext cx="7489825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800">
                <a:solidFill>
                  <a:srgbClr val="000000"/>
                </a:solidFill>
              </a:rPr>
              <a:t>… </a:t>
            </a:r>
            <a:r>
              <a:rPr lang="en-US" altLang="cs-CZ" sz="1800" u="sng">
                <a:solidFill>
                  <a:srgbClr val="000000"/>
                </a:solidFill>
              </a:rPr>
              <a:t>alphabet</a:t>
            </a:r>
            <a:r>
              <a:rPr lang="en-US" altLang="cs-CZ" sz="1800">
                <a:solidFill>
                  <a:srgbClr val="000000"/>
                </a:solidFill>
              </a:rPr>
              <a:t> </a:t>
            </a:r>
            <a:r>
              <a:rPr lang="en-US" altLang="cs-CZ" sz="1800" smtClean="0">
                <a:solidFill>
                  <a:srgbClr val="000000"/>
                </a:solidFill>
              </a:rPr>
              <a:t>…        {</a:t>
            </a:r>
            <a:r>
              <a:rPr lang="en-US" altLang="cs-CZ" sz="1800">
                <a:solidFill>
                  <a:srgbClr val="000000"/>
                </a:solidFill>
              </a:rPr>
              <a:t>0,1}, </a:t>
            </a:r>
            <a:r>
              <a:rPr lang="cs-CZ" altLang="cs-CZ" sz="1800">
                <a:solidFill>
                  <a:srgbClr val="000000"/>
                </a:solidFill>
              </a:rPr>
              <a:t>      </a:t>
            </a:r>
            <a:r>
              <a:rPr lang="en-US" altLang="cs-CZ" sz="1800">
                <a:solidFill>
                  <a:srgbClr val="000000"/>
                </a:solidFill>
              </a:rPr>
              <a:t>|A| = 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800">
                <a:solidFill>
                  <a:srgbClr val="000000"/>
                </a:solidFill>
              </a:rPr>
              <a:t>... set of </a:t>
            </a:r>
            <a:r>
              <a:rPr lang="en-US" altLang="cs-CZ" sz="1800" u="sng" smtClean="0">
                <a:solidFill>
                  <a:srgbClr val="000000"/>
                </a:solidFill>
              </a:rPr>
              <a:t>states </a:t>
            </a:r>
            <a:r>
              <a:rPr lang="en-US" altLang="cs-CZ" sz="1800" smtClean="0">
                <a:solidFill>
                  <a:srgbClr val="000000"/>
                </a:solidFill>
              </a:rPr>
              <a:t>      </a:t>
            </a:r>
            <a:r>
              <a:rPr lang="en-US" altLang="cs-CZ" sz="1800">
                <a:solidFill>
                  <a:srgbClr val="000000"/>
                </a:solidFill>
              </a:rPr>
              <a:t>{S, A, B, C, D }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800">
                <a:solidFill>
                  <a:srgbClr val="000000"/>
                </a:solidFill>
              </a:rPr>
              <a:t>... </a:t>
            </a:r>
            <a:r>
              <a:rPr lang="en-US" altLang="cs-CZ" sz="1800" u="sng">
                <a:solidFill>
                  <a:srgbClr val="000000"/>
                </a:solidFill>
              </a:rPr>
              <a:t>transition</a:t>
            </a:r>
            <a:r>
              <a:rPr lang="cs-CZ" altLang="cs-CZ" sz="1800" u="sng">
                <a:solidFill>
                  <a:srgbClr val="000000"/>
                </a:solidFill>
              </a:rPr>
              <a:t> func</a:t>
            </a:r>
            <a:r>
              <a:rPr lang="en-US" altLang="cs-CZ" sz="1800" u="sng">
                <a:solidFill>
                  <a:srgbClr val="000000"/>
                </a:solidFill>
              </a:rPr>
              <a:t>tion</a:t>
            </a:r>
            <a:r>
              <a:rPr lang="cs-CZ" altLang="cs-CZ" sz="1800">
                <a:solidFill>
                  <a:srgbClr val="000000"/>
                </a:solidFill>
              </a:rPr>
              <a:t> ... </a:t>
            </a:r>
            <a:r>
              <a:rPr lang="el-GR" altLang="cs-CZ" sz="1800">
                <a:solidFill>
                  <a:srgbClr val="000000"/>
                </a:solidFill>
                <a:cs typeface="Arial" pitchFamily="34" charset="0"/>
              </a:rPr>
              <a:t>σ</a:t>
            </a:r>
            <a:r>
              <a:rPr lang="cs-CZ" altLang="cs-CZ" sz="1800">
                <a:solidFill>
                  <a:srgbClr val="000000"/>
                </a:solidFill>
                <a:cs typeface="Arial" pitchFamily="34" charset="0"/>
              </a:rPr>
              <a:t>: Q</a:t>
            </a:r>
            <a:r>
              <a:rPr lang="cs-CZ" altLang="cs-CZ" sz="180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</a:t>
            </a:r>
            <a:r>
              <a:rPr lang="cs-CZ" altLang="cs-CZ" sz="1800">
                <a:solidFill>
                  <a:srgbClr val="000000"/>
                </a:solidFill>
                <a:cs typeface="Arial" pitchFamily="34" charset="0"/>
              </a:rPr>
              <a:t>A </a:t>
            </a:r>
            <a:r>
              <a:rPr lang="cs-CZ" altLang="cs-CZ" sz="180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</a:t>
            </a:r>
            <a:r>
              <a:rPr lang="cs-CZ" altLang="cs-CZ" sz="1800">
                <a:solidFill>
                  <a:srgbClr val="000000"/>
                </a:solidFill>
                <a:cs typeface="Arial" pitchFamily="34" charset="0"/>
              </a:rPr>
              <a:t> Q</a:t>
            </a:r>
            <a:r>
              <a:rPr lang="en-US" altLang="cs-CZ" sz="1800">
                <a:solidFill>
                  <a:srgbClr val="000000"/>
                </a:solidFill>
                <a:cs typeface="Arial" pitchFamily="34" charset="0"/>
              </a:rPr>
              <a:t> : {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800">
                <a:solidFill>
                  <a:srgbClr val="000000"/>
                </a:solidFill>
                <a:cs typeface="Arial" pitchFamily="34" charset="0"/>
              </a:rPr>
              <a:t>       </a:t>
            </a:r>
            <a:r>
              <a:rPr lang="en-US" altLang="cs-CZ" sz="180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l-GR" altLang="cs-CZ" sz="1800">
                <a:solidFill>
                  <a:srgbClr val="000000"/>
                </a:solidFill>
              </a:rPr>
              <a:t>σ</a:t>
            </a:r>
            <a:r>
              <a:rPr lang="en-US" altLang="cs-CZ" sz="1800">
                <a:solidFill>
                  <a:srgbClr val="000000"/>
                </a:solidFill>
                <a:cs typeface="Arial" pitchFamily="34" charset="0"/>
              </a:rPr>
              <a:t>(S,0) = S,    </a:t>
            </a:r>
            <a:r>
              <a:rPr lang="el-GR" altLang="cs-CZ" sz="1800">
                <a:solidFill>
                  <a:srgbClr val="000000"/>
                </a:solidFill>
              </a:rPr>
              <a:t>σ</a:t>
            </a:r>
            <a:r>
              <a:rPr lang="en-US" altLang="cs-CZ" sz="1800">
                <a:solidFill>
                  <a:srgbClr val="000000"/>
                </a:solidFill>
              </a:rPr>
              <a:t>(A,0) = B,   </a:t>
            </a:r>
            <a:r>
              <a:rPr lang="el-GR" altLang="cs-CZ" sz="1800">
                <a:solidFill>
                  <a:srgbClr val="000000"/>
                </a:solidFill>
              </a:rPr>
              <a:t>σ</a:t>
            </a:r>
            <a:r>
              <a:rPr lang="en-US" altLang="cs-CZ" sz="1800">
                <a:solidFill>
                  <a:srgbClr val="000000"/>
                </a:solidFill>
              </a:rPr>
              <a:t>(B,0) = C,   </a:t>
            </a:r>
            <a:r>
              <a:rPr lang="el-GR" altLang="cs-CZ" sz="1800">
                <a:solidFill>
                  <a:srgbClr val="000000"/>
                </a:solidFill>
              </a:rPr>
              <a:t>σ</a:t>
            </a:r>
            <a:r>
              <a:rPr lang="en-US" altLang="cs-CZ" sz="1800">
                <a:solidFill>
                  <a:srgbClr val="000000"/>
                </a:solidFill>
              </a:rPr>
              <a:t>(C,0) = C,  </a:t>
            </a:r>
            <a:r>
              <a:rPr lang="el-GR" altLang="cs-CZ" sz="1800">
                <a:solidFill>
                  <a:srgbClr val="000000"/>
                </a:solidFill>
              </a:rPr>
              <a:t>σ</a:t>
            </a:r>
            <a:r>
              <a:rPr lang="en-US" altLang="cs-CZ" sz="1800">
                <a:solidFill>
                  <a:srgbClr val="000000"/>
                </a:solidFill>
              </a:rPr>
              <a:t>(D,0) = D,</a:t>
            </a:r>
            <a:endParaRPr lang="en-US" altLang="cs-CZ" sz="1800">
              <a:solidFill>
                <a:srgbClr val="000000"/>
              </a:solidFill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800">
                <a:solidFill>
                  <a:srgbClr val="000000"/>
                </a:solidFill>
              </a:rPr>
              <a:t>        </a:t>
            </a:r>
            <a:r>
              <a:rPr lang="el-GR" altLang="cs-CZ" sz="1800">
                <a:solidFill>
                  <a:srgbClr val="000000"/>
                </a:solidFill>
              </a:rPr>
              <a:t>σ</a:t>
            </a:r>
            <a:r>
              <a:rPr lang="en-US" altLang="cs-CZ" sz="1800">
                <a:solidFill>
                  <a:srgbClr val="000000"/>
                </a:solidFill>
              </a:rPr>
              <a:t>(S,1) = A,    </a:t>
            </a:r>
            <a:r>
              <a:rPr lang="el-GR" altLang="cs-CZ" sz="1800">
                <a:solidFill>
                  <a:srgbClr val="000000"/>
                </a:solidFill>
              </a:rPr>
              <a:t>σ</a:t>
            </a:r>
            <a:r>
              <a:rPr lang="en-US" altLang="cs-CZ" sz="1800">
                <a:solidFill>
                  <a:srgbClr val="000000"/>
                </a:solidFill>
              </a:rPr>
              <a:t>(A,1) = D,   </a:t>
            </a:r>
            <a:r>
              <a:rPr lang="el-GR" altLang="cs-CZ" sz="1800">
                <a:solidFill>
                  <a:srgbClr val="000000"/>
                </a:solidFill>
              </a:rPr>
              <a:t>σ</a:t>
            </a:r>
            <a:r>
              <a:rPr lang="en-US" altLang="cs-CZ" sz="1800">
                <a:solidFill>
                  <a:srgbClr val="000000"/>
                </a:solidFill>
              </a:rPr>
              <a:t>(B,1) = D,   </a:t>
            </a:r>
            <a:r>
              <a:rPr lang="el-GR" altLang="cs-CZ" sz="1800">
                <a:solidFill>
                  <a:srgbClr val="000000"/>
                </a:solidFill>
              </a:rPr>
              <a:t>σ</a:t>
            </a:r>
            <a:r>
              <a:rPr lang="en-US" altLang="cs-CZ" sz="1800">
                <a:solidFill>
                  <a:srgbClr val="000000"/>
                </a:solidFill>
              </a:rPr>
              <a:t>(C,1) = A,  </a:t>
            </a:r>
            <a:r>
              <a:rPr lang="el-GR" altLang="cs-CZ" sz="1800">
                <a:solidFill>
                  <a:srgbClr val="000000"/>
                </a:solidFill>
              </a:rPr>
              <a:t>σ</a:t>
            </a:r>
            <a:r>
              <a:rPr lang="en-US" altLang="cs-CZ" sz="1800">
                <a:solidFill>
                  <a:srgbClr val="000000"/>
                </a:solidFill>
              </a:rPr>
              <a:t>(D,1) = D }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8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altLang="cs-CZ" sz="1800">
                <a:solidFill>
                  <a:srgbClr val="000000"/>
                </a:solidFill>
                <a:cs typeface="Arial" pitchFamily="34" charset="0"/>
              </a:rPr>
              <a:t>... </a:t>
            </a:r>
            <a:r>
              <a:rPr lang="en-US" altLang="cs-CZ" sz="1800" u="sng">
                <a:solidFill>
                  <a:srgbClr val="000000"/>
                </a:solidFill>
                <a:cs typeface="Arial" pitchFamily="34" charset="0"/>
              </a:rPr>
              <a:t>start</a:t>
            </a:r>
            <a:r>
              <a:rPr lang="cs-CZ" altLang="cs-CZ" sz="1800" u="sng">
                <a:solidFill>
                  <a:srgbClr val="000000"/>
                </a:solidFill>
                <a:cs typeface="Arial" pitchFamily="34" charset="0"/>
              </a:rPr>
              <a:t> sta</a:t>
            </a:r>
            <a:r>
              <a:rPr lang="en-US" altLang="cs-CZ" sz="1800" u="sng">
                <a:solidFill>
                  <a:srgbClr val="000000"/>
                </a:solidFill>
                <a:cs typeface="Arial" pitchFamily="34" charset="0"/>
              </a:rPr>
              <a:t>te</a:t>
            </a:r>
            <a:r>
              <a:rPr lang="cs-CZ" altLang="cs-CZ" sz="1800">
                <a:solidFill>
                  <a:srgbClr val="000000"/>
                </a:solidFill>
                <a:cs typeface="Arial" pitchFamily="34" charset="0"/>
              </a:rPr>
              <a:t>   </a:t>
            </a:r>
            <a:r>
              <a:rPr lang="en-US" altLang="cs-CZ" sz="1800" smtClean="0">
                <a:solidFill>
                  <a:srgbClr val="000000"/>
                </a:solidFill>
                <a:cs typeface="Arial" pitchFamily="34" charset="0"/>
              </a:rPr>
              <a:t>      </a:t>
            </a:r>
            <a:r>
              <a:rPr lang="cs-CZ" altLang="cs-CZ" sz="1800" smtClean="0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en-US" altLang="cs-CZ" sz="180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altLang="cs-CZ" sz="180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 Q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800">
                <a:solidFill>
                  <a:srgbClr val="000000"/>
                </a:solidFill>
              </a:rPr>
              <a:t>… </a:t>
            </a:r>
            <a:r>
              <a:rPr lang="en-US" altLang="cs-CZ" sz="1800">
                <a:solidFill>
                  <a:srgbClr val="000000"/>
                </a:solidFill>
              </a:rPr>
              <a:t>unempty set of </a:t>
            </a:r>
            <a:r>
              <a:rPr lang="en-US" altLang="cs-CZ" sz="1800" u="sng">
                <a:solidFill>
                  <a:srgbClr val="000000"/>
                </a:solidFill>
              </a:rPr>
              <a:t>final</a:t>
            </a:r>
            <a:r>
              <a:rPr lang="cs-CZ" altLang="cs-CZ" sz="1800" u="sng">
                <a:solidFill>
                  <a:srgbClr val="000000"/>
                </a:solidFill>
              </a:rPr>
              <a:t> sta</a:t>
            </a:r>
            <a:r>
              <a:rPr lang="en-US" altLang="cs-CZ" sz="1800" u="sng">
                <a:solidFill>
                  <a:srgbClr val="000000"/>
                </a:solidFill>
              </a:rPr>
              <a:t>tes</a:t>
            </a:r>
            <a:r>
              <a:rPr lang="cs-CZ" altLang="cs-CZ" sz="1800">
                <a:solidFill>
                  <a:srgbClr val="000000"/>
                </a:solidFill>
              </a:rPr>
              <a:t>  </a:t>
            </a:r>
            <a:r>
              <a:rPr lang="en-US" altLang="cs-CZ" sz="1800" smtClean="0">
                <a:solidFill>
                  <a:srgbClr val="000000"/>
                </a:solidFill>
              </a:rPr>
              <a:t>   </a:t>
            </a:r>
            <a:r>
              <a:rPr lang="cs-CZ" altLang="cs-CZ" sz="1800" smtClean="0">
                <a:solidFill>
                  <a:srgbClr val="000000"/>
                </a:solidFill>
              </a:rPr>
              <a:t> </a:t>
            </a:r>
            <a:r>
              <a:rPr lang="cs-CZ" altLang="cs-CZ" sz="1800">
                <a:solidFill>
                  <a:srgbClr val="000000"/>
                </a:solidFill>
                <a:sym typeface="Symbol" pitchFamily="18" charset="2"/>
              </a:rPr>
              <a:t> </a:t>
            </a:r>
            <a:r>
              <a:rPr lang="cs-CZ" altLang="cs-CZ" sz="180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≠</a:t>
            </a:r>
            <a:r>
              <a:rPr lang="cs-CZ" altLang="cs-CZ" sz="1800">
                <a:solidFill>
                  <a:srgbClr val="000000"/>
                </a:solidFill>
              </a:rPr>
              <a:t> </a:t>
            </a:r>
            <a:r>
              <a:rPr lang="en-US" altLang="cs-CZ" sz="1800">
                <a:solidFill>
                  <a:srgbClr val="000000"/>
                </a:solidFill>
              </a:rPr>
              <a:t> { C }</a:t>
            </a:r>
            <a:r>
              <a:rPr lang="cs-CZ" altLang="cs-CZ" sz="1800">
                <a:solidFill>
                  <a:srgbClr val="000000"/>
                </a:solidFill>
              </a:rPr>
              <a:t>  </a:t>
            </a:r>
            <a:r>
              <a:rPr lang="cs-CZ" altLang="cs-CZ" sz="1800">
                <a:solidFill>
                  <a:srgbClr val="000000"/>
                </a:solidFill>
                <a:sym typeface="Symbol" pitchFamily="18" charset="2"/>
              </a:rPr>
              <a:t> </a:t>
            </a:r>
            <a:r>
              <a:rPr lang="cs-CZ" altLang="cs-CZ" sz="1800">
                <a:solidFill>
                  <a:srgbClr val="000000"/>
                </a:solidFill>
              </a:rPr>
              <a:t>Q</a:t>
            </a:r>
            <a:endParaRPr lang="en-US" altLang="cs-CZ" sz="1800">
              <a:solidFill>
                <a:srgbClr val="000000"/>
              </a:solidFill>
            </a:endParaRPr>
          </a:p>
        </p:txBody>
      </p:sp>
      <p:sp>
        <p:nvSpPr>
          <p:cNvPr id="6148" name="Text Box 34"/>
          <p:cNvSpPr txBox="1">
            <a:spLocks noChangeArrowheads="1"/>
          </p:cNvSpPr>
          <p:nvPr/>
        </p:nvSpPr>
        <p:spPr bwMode="auto">
          <a:xfrm>
            <a:off x="755650" y="1700213"/>
            <a:ext cx="576263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800">
                <a:solidFill>
                  <a:srgbClr val="000000"/>
                </a:solidFill>
              </a:rPr>
              <a:t>A </a:t>
            </a:r>
            <a:r>
              <a:rPr lang="cs-CZ" altLang="cs-CZ" sz="1800">
                <a:solidFill>
                  <a:srgbClr val="000000"/>
                </a:solidFill>
              </a:rPr>
              <a:t>        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800">
                <a:solidFill>
                  <a:srgbClr val="000000"/>
                </a:solidFill>
              </a:rPr>
              <a:t>Q </a:t>
            </a:r>
            <a:r>
              <a:rPr lang="cs-CZ" altLang="cs-CZ" sz="1800">
                <a:solidFill>
                  <a:srgbClr val="000000"/>
                </a:solidFill>
              </a:rPr>
              <a:t>   </a:t>
            </a:r>
            <a:endParaRPr lang="en-US" altLang="cs-CZ" sz="18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cs-CZ" sz="1800">
                <a:solidFill>
                  <a:srgbClr val="000000"/>
                </a:solidFill>
              </a:rPr>
              <a:t>σ</a:t>
            </a:r>
            <a:r>
              <a:rPr lang="cs-CZ" altLang="cs-CZ" sz="1800">
                <a:solidFill>
                  <a:srgbClr val="000000"/>
                </a:solidFill>
              </a:rPr>
              <a:t>    </a:t>
            </a:r>
            <a:endParaRPr lang="cs-CZ" altLang="cs-CZ" sz="1800">
              <a:solidFill>
                <a:srgbClr val="000000"/>
              </a:solidFill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cs-CZ" sz="1800">
              <a:solidFill>
                <a:srgbClr val="000000"/>
              </a:solidFill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cs-CZ" sz="1800">
              <a:solidFill>
                <a:srgbClr val="000000"/>
              </a:solidFill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800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cs-CZ" altLang="cs-CZ" sz="2400" baseline="-25000">
                <a:solidFill>
                  <a:srgbClr val="000000"/>
                </a:solidFill>
                <a:cs typeface="Arial" pitchFamily="34" charset="0"/>
              </a:rPr>
              <a:t>0</a:t>
            </a:r>
            <a:r>
              <a:rPr lang="cs-CZ" altLang="cs-CZ" sz="1800">
                <a:solidFill>
                  <a:srgbClr val="000000"/>
                </a:solidFill>
                <a:cs typeface="Arial" pitchFamily="34" charset="0"/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800">
                <a:solidFill>
                  <a:srgbClr val="000000"/>
                </a:solidFill>
              </a:rPr>
              <a:t>Q</a:t>
            </a:r>
            <a:r>
              <a:rPr lang="cs-CZ" altLang="cs-CZ" sz="2400" baseline="-25000">
                <a:solidFill>
                  <a:srgbClr val="000000"/>
                </a:solidFill>
              </a:rPr>
              <a:t>F</a:t>
            </a:r>
            <a:r>
              <a:rPr lang="cs-CZ" altLang="cs-CZ" sz="1800">
                <a:solidFill>
                  <a:srgbClr val="000000"/>
                </a:solidFill>
              </a:rPr>
              <a:t> </a:t>
            </a:r>
            <a:endParaRPr lang="en-US" altLang="cs-CZ" sz="1800">
              <a:solidFill>
                <a:srgbClr val="000000"/>
              </a:solidFill>
            </a:endParaRPr>
          </a:p>
        </p:txBody>
      </p:sp>
      <p:sp>
        <p:nvSpPr>
          <p:cNvPr id="6149" name="Text Box 35"/>
          <p:cNvSpPr txBox="1">
            <a:spLocks noChangeArrowheads="1"/>
          </p:cNvSpPr>
          <p:nvPr/>
        </p:nvSpPr>
        <p:spPr bwMode="auto">
          <a:xfrm>
            <a:off x="755650" y="4797425"/>
            <a:ext cx="2735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800">
                <a:solidFill>
                  <a:srgbClr val="000000"/>
                </a:solidFill>
              </a:rPr>
              <a:t>Transition</a:t>
            </a:r>
            <a:r>
              <a:rPr lang="cs-CZ" altLang="cs-CZ" sz="1800">
                <a:solidFill>
                  <a:srgbClr val="000000"/>
                </a:solidFill>
              </a:rPr>
              <a:t> diagram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800">
                <a:solidFill>
                  <a:srgbClr val="000000"/>
                </a:solidFill>
              </a:rPr>
              <a:t>of the </a:t>
            </a:r>
            <a:r>
              <a:rPr lang="cs-CZ" altLang="cs-CZ" sz="1800">
                <a:solidFill>
                  <a:srgbClr val="000000"/>
                </a:solidFill>
              </a:rPr>
              <a:t>automat</a:t>
            </a:r>
            <a:r>
              <a:rPr lang="en-US" altLang="cs-CZ" sz="1800">
                <a:solidFill>
                  <a:srgbClr val="000000"/>
                </a:solidFill>
              </a:rPr>
              <a:t>on</a:t>
            </a:r>
            <a:r>
              <a:rPr lang="cs-CZ" altLang="cs-CZ" sz="1800">
                <a:solidFill>
                  <a:srgbClr val="000000"/>
                </a:solidFill>
              </a:rPr>
              <a:t> FA1</a:t>
            </a:r>
            <a:endParaRPr lang="en-US" altLang="cs-CZ" sz="1800">
              <a:solidFill>
                <a:srgbClr val="000000"/>
              </a:solidFill>
            </a:endParaRPr>
          </a:p>
        </p:txBody>
      </p:sp>
      <p:sp>
        <p:nvSpPr>
          <p:cNvPr id="6150" name="Rectangle 36"/>
          <p:cNvSpPr>
            <a:spLocks noChangeArrowheads="1"/>
          </p:cNvSpPr>
          <p:nvPr/>
        </p:nvSpPr>
        <p:spPr bwMode="auto">
          <a:xfrm>
            <a:off x="3779838" y="4221163"/>
            <a:ext cx="4752975" cy="208756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151" name="Rectangle 37"/>
          <p:cNvSpPr>
            <a:spLocks noChangeArrowheads="1"/>
          </p:cNvSpPr>
          <p:nvPr/>
        </p:nvSpPr>
        <p:spPr bwMode="auto">
          <a:xfrm>
            <a:off x="468313" y="1125538"/>
            <a:ext cx="8135937" cy="28067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152" name="Text Box 38"/>
          <p:cNvSpPr txBox="1">
            <a:spLocks noChangeArrowheads="1"/>
          </p:cNvSpPr>
          <p:nvPr/>
        </p:nvSpPr>
        <p:spPr bwMode="auto">
          <a:xfrm>
            <a:off x="755650" y="1268413"/>
            <a:ext cx="2735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800">
                <a:solidFill>
                  <a:srgbClr val="000000"/>
                </a:solidFill>
              </a:rPr>
              <a:t>Automat</a:t>
            </a:r>
            <a:r>
              <a:rPr lang="en-US" altLang="cs-CZ" sz="1800">
                <a:solidFill>
                  <a:srgbClr val="000000"/>
                </a:solidFill>
              </a:rPr>
              <a:t>on</a:t>
            </a:r>
            <a:r>
              <a:rPr lang="cs-CZ" altLang="cs-CZ" sz="1800">
                <a:solidFill>
                  <a:srgbClr val="000000"/>
                </a:solidFill>
              </a:rPr>
              <a:t> FA1:</a:t>
            </a:r>
            <a:endParaRPr lang="en-US" altLang="cs-CZ" sz="1800">
              <a:solidFill>
                <a:srgbClr val="000000"/>
              </a:solidFill>
            </a:endParaRPr>
          </a:p>
        </p:txBody>
      </p:sp>
      <p:sp>
        <p:nvSpPr>
          <p:cNvPr id="6153" name="Text Box 39"/>
          <p:cNvSpPr txBox="1">
            <a:spLocks noChangeArrowheads="1"/>
          </p:cNvSpPr>
          <p:nvPr/>
        </p:nvSpPr>
        <p:spPr bwMode="auto">
          <a:xfrm>
            <a:off x="4572000" y="5805488"/>
            <a:ext cx="649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800">
                <a:solidFill>
                  <a:srgbClr val="000000"/>
                </a:solidFill>
              </a:rPr>
              <a:t>FA1</a:t>
            </a:r>
            <a:endParaRPr lang="en-US" altLang="cs-CZ" sz="1800">
              <a:solidFill>
                <a:srgbClr val="000000"/>
              </a:solidFill>
            </a:endParaRPr>
          </a:p>
        </p:txBody>
      </p:sp>
      <p:sp>
        <p:nvSpPr>
          <p:cNvPr id="6154" name="AutoShape 47"/>
          <p:cNvSpPr>
            <a:spLocks noChangeArrowheads="1"/>
          </p:cNvSpPr>
          <p:nvPr/>
        </p:nvSpPr>
        <p:spPr bwMode="auto">
          <a:xfrm>
            <a:off x="179388" y="115888"/>
            <a:ext cx="3600450" cy="360362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cs-CZ" smtClean="0">
                <a:solidFill>
                  <a:srgbClr val="FFFFFF"/>
                </a:solidFill>
                <a:latin typeface="Arial Black" pitchFamily="34" charset="0"/>
              </a:rPr>
              <a:t>   </a:t>
            </a:r>
            <a:r>
              <a:rPr lang="cs-CZ" altLang="cs-CZ" smtClean="0">
                <a:solidFill>
                  <a:srgbClr val="FFFFFF"/>
                </a:solidFill>
                <a:latin typeface="Arial Black" pitchFamily="34" charset="0"/>
              </a:rPr>
              <a:t>Finite </a:t>
            </a:r>
            <a:r>
              <a:rPr lang="cs-CZ" altLang="cs-CZ">
                <a:solidFill>
                  <a:srgbClr val="FFFFFF"/>
                </a:solidFill>
                <a:latin typeface="Arial Black" pitchFamily="34" charset="0"/>
              </a:rPr>
              <a:t>Automata</a:t>
            </a:r>
          </a:p>
        </p:txBody>
      </p:sp>
      <p:sp>
        <p:nvSpPr>
          <p:cNvPr id="6155" name="AutoShape 48"/>
          <p:cNvSpPr>
            <a:spLocks noChangeArrowheads="1"/>
          </p:cNvSpPr>
          <p:nvPr/>
        </p:nvSpPr>
        <p:spPr bwMode="auto">
          <a:xfrm>
            <a:off x="3708400" y="115888"/>
            <a:ext cx="4967288" cy="144462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cs-CZ" altLang="cs-CZ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6156" name="Group 49"/>
          <p:cNvGrpSpPr>
            <a:grpSpLocks/>
          </p:cNvGrpSpPr>
          <p:nvPr/>
        </p:nvGrpSpPr>
        <p:grpSpPr bwMode="auto">
          <a:xfrm>
            <a:off x="3635375" y="115888"/>
            <a:ext cx="217488" cy="217487"/>
            <a:chOff x="2290" y="73"/>
            <a:chExt cx="137" cy="137"/>
          </a:xfrm>
        </p:grpSpPr>
        <p:grpSp>
          <p:nvGrpSpPr>
            <p:cNvPr id="6166" name="Group 5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6168" name="Rectangle 5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6169" name="Line 5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cs-CZ" sz="2000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6167" name="Arc 5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46 w 21600"/>
                <a:gd name="T3" fmla="*/ 45 h 21600"/>
                <a:gd name="T4" fmla="*/ 0 w 21600"/>
                <a:gd name="T5" fmla="*/ 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cs-CZ" sz="20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6157" name="AutoShape 5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cs-CZ" altLang="cs-CZ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6158" name="AutoShape 5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cs-CZ" altLang="cs-CZ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6159" name="Group 5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6162" name="Group 5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6164" name="Rectangle 5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6165" name="Line 5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cs-CZ" sz="2000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6163" name="Arc 6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46 w 21600"/>
                <a:gd name="T3" fmla="*/ 45 h 21600"/>
                <a:gd name="T4" fmla="*/ 0 w 21600"/>
                <a:gd name="T5" fmla="*/ 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cs-CZ" sz="20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6160" name="AutoShape 61"/>
          <p:cNvSpPr>
            <a:spLocks noChangeArrowheads="1"/>
          </p:cNvSpPr>
          <p:nvPr/>
        </p:nvSpPr>
        <p:spPr bwMode="auto">
          <a:xfrm>
            <a:off x="6156325" y="188913"/>
            <a:ext cx="22320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altLang="cs-CZ" sz="1400">
                <a:solidFill>
                  <a:srgbClr val="FFFFFF"/>
                </a:solidFill>
                <a:latin typeface="Arial Black" pitchFamily="34" charset="0"/>
              </a:rPr>
              <a:t>Automaton</a:t>
            </a:r>
          </a:p>
        </p:txBody>
      </p:sp>
      <p:sp>
        <p:nvSpPr>
          <p:cNvPr id="6161" name="Text Box 6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cs-CZ" sz="1600" smtClean="0">
                <a:solidFill>
                  <a:srgbClr val="FFFFFF"/>
                </a:solidFill>
                <a:latin typeface="Arial Black" pitchFamily="34" charset="0"/>
              </a:rPr>
              <a:t>1</a:t>
            </a:r>
            <a:endParaRPr lang="cs-CZ" altLang="cs-CZ" sz="16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52" name="Arc 5"/>
          <p:cNvSpPr>
            <a:spLocks/>
          </p:cNvSpPr>
          <p:nvPr/>
        </p:nvSpPr>
        <p:spPr bwMode="auto">
          <a:xfrm flipH="1" flipV="1">
            <a:off x="3995936" y="4941168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3864706 w 21600"/>
              <a:gd name="T3" fmla="*/ 987528 h 21600"/>
              <a:gd name="T4" fmla="*/ 0 w 21600"/>
              <a:gd name="T5" fmla="*/ 98752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40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AutoShape 642"/>
          <p:cNvSpPr>
            <a:spLocks noChangeArrowheads="1"/>
          </p:cNvSpPr>
          <p:nvPr/>
        </p:nvSpPr>
        <p:spPr bwMode="auto">
          <a:xfrm>
            <a:off x="251520" y="692696"/>
            <a:ext cx="8568952" cy="5904656"/>
          </a:xfrm>
          <a:prstGeom prst="roundRect">
            <a:avLst>
              <a:gd name="adj" fmla="val 3294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grpSp>
        <p:nvGrpSpPr>
          <p:cNvPr id="24584" name="Group 300"/>
          <p:cNvGrpSpPr>
            <a:grpSpLocks/>
          </p:cNvGrpSpPr>
          <p:nvPr/>
        </p:nvGrpSpPr>
        <p:grpSpPr bwMode="auto">
          <a:xfrm>
            <a:off x="1331516" y="4437435"/>
            <a:ext cx="1584325" cy="863600"/>
            <a:chOff x="748" y="2614"/>
            <a:chExt cx="998" cy="544"/>
          </a:xfrm>
        </p:grpSpPr>
        <p:sp>
          <p:nvSpPr>
            <p:cNvPr id="24784" name="Arc 301"/>
            <p:cNvSpPr>
              <a:spLocks/>
            </p:cNvSpPr>
            <p:nvPr/>
          </p:nvSpPr>
          <p:spPr bwMode="auto">
            <a:xfrm flipH="1" flipV="1">
              <a:off x="748" y="2750"/>
              <a:ext cx="998" cy="408"/>
            </a:xfrm>
            <a:custGeom>
              <a:avLst/>
              <a:gdLst>
                <a:gd name="T0" fmla="*/ 34 w 29186"/>
                <a:gd name="T1" fmla="*/ 0 h 21600"/>
                <a:gd name="T2" fmla="*/ 0 w 29186"/>
                <a:gd name="T3" fmla="*/ 7 h 21600"/>
                <a:gd name="T4" fmla="*/ 9 w 2918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186" h="21600" fill="none" extrusionOk="0">
                  <a:moveTo>
                    <a:pt x="29186" y="651"/>
                  </a:moveTo>
                  <a:cubicBezTo>
                    <a:pt x="28834" y="12321"/>
                    <a:pt x="19271" y="21599"/>
                    <a:pt x="7596" y="21600"/>
                  </a:cubicBezTo>
                  <a:cubicBezTo>
                    <a:pt x="5001" y="21600"/>
                    <a:pt x="2428" y="21132"/>
                    <a:pt x="-1" y="20220"/>
                  </a:cubicBezTo>
                </a:path>
                <a:path w="29186" h="21600" stroke="0" extrusionOk="0">
                  <a:moveTo>
                    <a:pt x="29186" y="651"/>
                  </a:moveTo>
                  <a:cubicBezTo>
                    <a:pt x="28834" y="12321"/>
                    <a:pt x="19271" y="21599"/>
                    <a:pt x="7596" y="21600"/>
                  </a:cubicBezTo>
                  <a:cubicBezTo>
                    <a:pt x="5001" y="21600"/>
                    <a:pt x="2428" y="21132"/>
                    <a:pt x="-1" y="20220"/>
                  </a:cubicBezTo>
                  <a:lnTo>
                    <a:pt x="7596" y="0"/>
                  </a:lnTo>
                  <a:lnTo>
                    <a:pt x="29186" y="65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4785" name="Text Box 302"/>
            <p:cNvSpPr txBox="1">
              <a:spLocks noChangeArrowheads="1"/>
            </p:cNvSpPr>
            <p:nvPr/>
          </p:nvSpPr>
          <p:spPr bwMode="auto">
            <a:xfrm>
              <a:off x="1247" y="2614"/>
              <a:ext cx="18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c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</p:grpSp>
      <p:sp>
        <p:nvSpPr>
          <p:cNvPr id="24586" name="Line 82"/>
          <p:cNvSpPr>
            <a:spLocks noChangeShapeType="1"/>
          </p:cNvSpPr>
          <p:nvPr/>
        </p:nvSpPr>
        <p:spPr bwMode="auto">
          <a:xfrm>
            <a:off x="2842816" y="5445497"/>
            <a:ext cx="9366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7" name="Line 89"/>
          <p:cNvSpPr>
            <a:spLocks noChangeShapeType="1"/>
          </p:cNvSpPr>
          <p:nvPr/>
        </p:nvSpPr>
        <p:spPr bwMode="auto">
          <a:xfrm flipV="1">
            <a:off x="2842816" y="4797797"/>
            <a:ext cx="9366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8" name="Line 72"/>
          <p:cNvSpPr>
            <a:spLocks noChangeShapeType="1"/>
          </p:cNvSpPr>
          <p:nvPr/>
        </p:nvSpPr>
        <p:spPr bwMode="auto">
          <a:xfrm flipV="1">
            <a:off x="1258491" y="5156572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9" name="Arc 5"/>
          <p:cNvSpPr>
            <a:spLocks/>
          </p:cNvSpPr>
          <p:nvPr/>
        </p:nvSpPr>
        <p:spPr bwMode="auto">
          <a:xfrm flipH="1" flipV="1">
            <a:off x="826691" y="5301035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3864706 w 21600"/>
              <a:gd name="T3" fmla="*/ 987528 h 21600"/>
              <a:gd name="T4" fmla="*/ 0 w 21600"/>
              <a:gd name="T5" fmla="*/ 98752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0" name="Line 68"/>
          <p:cNvSpPr>
            <a:spLocks noChangeShapeType="1"/>
          </p:cNvSpPr>
          <p:nvPr/>
        </p:nvSpPr>
        <p:spPr bwMode="auto">
          <a:xfrm>
            <a:off x="1258491" y="5445497"/>
            <a:ext cx="64770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1" name="Line 73"/>
          <p:cNvSpPr>
            <a:spLocks noChangeShapeType="1"/>
          </p:cNvSpPr>
          <p:nvPr/>
        </p:nvSpPr>
        <p:spPr bwMode="auto">
          <a:xfrm flipV="1">
            <a:off x="2050654" y="4796210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2" name="Line 74"/>
          <p:cNvSpPr>
            <a:spLocks noChangeShapeType="1"/>
          </p:cNvSpPr>
          <p:nvPr/>
        </p:nvSpPr>
        <p:spPr bwMode="auto">
          <a:xfrm>
            <a:off x="2050654" y="5085135"/>
            <a:ext cx="6477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3" name="Line 77"/>
          <p:cNvSpPr>
            <a:spLocks noChangeShapeType="1"/>
          </p:cNvSpPr>
          <p:nvPr/>
        </p:nvSpPr>
        <p:spPr bwMode="auto">
          <a:xfrm flipV="1">
            <a:off x="2050654" y="5516935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4" name="Line 78"/>
          <p:cNvSpPr>
            <a:spLocks noChangeShapeType="1"/>
          </p:cNvSpPr>
          <p:nvPr/>
        </p:nvSpPr>
        <p:spPr bwMode="auto">
          <a:xfrm>
            <a:off x="2050654" y="5805860"/>
            <a:ext cx="6477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5" name="Line 81"/>
          <p:cNvSpPr>
            <a:spLocks noChangeShapeType="1"/>
          </p:cNvSpPr>
          <p:nvPr/>
        </p:nvSpPr>
        <p:spPr bwMode="auto">
          <a:xfrm>
            <a:off x="2987279" y="6164635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6" name="Line 84"/>
          <p:cNvSpPr>
            <a:spLocks noChangeShapeType="1"/>
          </p:cNvSpPr>
          <p:nvPr/>
        </p:nvSpPr>
        <p:spPr bwMode="auto">
          <a:xfrm flipV="1">
            <a:off x="3923904" y="558996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7" name="Line 86"/>
          <p:cNvSpPr>
            <a:spLocks noChangeShapeType="1"/>
          </p:cNvSpPr>
          <p:nvPr/>
        </p:nvSpPr>
        <p:spPr bwMode="auto">
          <a:xfrm flipV="1">
            <a:off x="3923904" y="4869235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8" name="Line 87"/>
          <p:cNvSpPr>
            <a:spLocks noChangeShapeType="1"/>
          </p:cNvSpPr>
          <p:nvPr/>
        </p:nvSpPr>
        <p:spPr bwMode="auto">
          <a:xfrm>
            <a:off x="2987279" y="4724772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9" name="Line 90"/>
          <p:cNvSpPr>
            <a:spLocks noChangeShapeType="1"/>
          </p:cNvSpPr>
          <p:nvPr/>
        </p:nvSpPr>
        <p:spPr bwMode="auto">
          <a:xfrm>
            <a:off x="2987279" y="5445497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00" name="Arc 93"/>
          <p:cNvSpPr>
            <a:spLocks/>
          </p:cNvSpPr>
          <p:nvPr/>
        </p:nvSpPr>
        <p:spPr bwMode="auto">
          <a:xfrm flipH="1" flipV="1">
            <a:off x="1115616" y="4291385"/>
            <a:ext cx="2779713" cy="1052512"/>
          </a:xfrm>
          <a:custGeom>
            <a:avLst/>
            <a:gdLst>
              <a:gd name="T0" fmla="*/ 202412320 w 37538"/>
              <a:gd name="T1" fmla="*/ 0 h 26760"/>
              <a:gd name="T2" fmla="*/ 0 w 37538"/>
              <a:gd name="T3" fmla="*/ 30535631 h 26760"/>
              <a:gd name="T4" fmla="*/ 87395975 w 37538"/>
              <a:gd name="T5" fmla="*/ 7982375 h 267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538" h="26760" fill="none" extrusionOk="0">
                <a:moveTo>
                  <a:pt x="36912" y="0"/>
                </a:moveTo>
                <a:cubicBezTo>
                  <a:pt x="37328" y="1688"/>
                  <a:pt x="37538" y="3421"/>
                  <a:pt x="37538" y="5160"/>
                </a:cubicBezTo>
                <a:cubicBezTo>
                  <a:pt x="37538" y="17089"/>
                  <a:pt x="27867" y="26760"/>
                  <a:pt x="15938" y="26760"/>
                </a:cubicBezTo>
                <a:cubicBezTo>
                  <a:pt x="9875" y="26760"/>
                  <a:pt x="4092" y="24212"/>
                  <a:pt x="0" y="19738"/>
                </a:cubicBezTo>
              </a:path>
              <a:path w="37538" h="26760" stroke="0" extrusionOk="0">
                <a:moveTo>
                  <a:pt x="36912" y="0"/>
                </a:moveTo>
                <a:cubicBezTo>
                  <a:pt x="37328" y="1688"/>
                  <a:pt x="37538" y="3421"/>
                  <a:pt x="37538" y="5160"/>
                </a:cubicBezTo>
                <a:cubicBezTo>
                  <a:pt x="37538" y="17089"/>
                  <a:pt x="27867" y="26760"/>
                  <a:pt x="15938" y="26760"/>
                </a:cubicBezTo>
                <a:cubicBezTo>
                  <a:pt x="9875" y="26760"/>
                  <a:pt x="4092" y="24212"/>
                  <a:pt x="0" y="19738"/>
                </a:cubicBezTo>
                <a:lnTo>
                  <a:pt x="15938" y="5160"/>
                </a:lnTo>
                <a:lnTo>
                  <a:pt x="36912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01" name="Oval 69"/>
          <p:cNvSpPr>
            <a:spLocks noChangeArrowheads="1"/>
          </p:cNvSpPr>
          <p:nvPr/>
        </p:nvSpPr>
        <p:spPr bwMode="auto">
          <a:xfrm>
            <a:off x="1906191" y="5661397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4603" name="Oval 71"/>
          <p:cNvSpPr>
            <a:spLocks noChangeArrowheads="1"/>
          </p:cNvSpPr>
          <p:nvPr/>
        </p:nvSpPr>
        <p:spPr bwMode="auto">
          <a:xfrm>
            <a:off x="1115616" y="5301035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4604" name="Oval 75"/>
          <p:cNvSpPr>
            <a:spLocks noChangeArrowheads="1"/>
          </p:cNvSpPr>
          <p:nvPr/>
        </p:nvSpPr>
        <p:spPr bwMode="auto">
          <a:xfrm>
            <a:off x="2698354" y="5301035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605" name="Oval 76"/>
          <p:cNvSpPr>
            <a:spLocks noChangeArrowheads="1"/>
          </p:cNvSpPr>
          <p:nvPr/>
        </p:nvSpPr>
        <p:spPr bwMode="auto">
          <a:xfrm>
            <a:off x="2698354" y="4580310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4606" name="Oval 83"/>
          <p:cNvSpPr>
            <a:spLocks noChangeArrowheads="1"/>
          </p:cNvSpPr>
          <p:nvPr/>
        </p:nvSpPr>
        <p:spPr bwMode="auto">
          <a:xfrm>
            <a:off x="3779441" y="6021760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4607" name="Oval 85"/>
          <p:cNvSpPr>
            <a:spLocks noChangeArrowheads="1"/>
          </p:cNvSpPr>
          <p:nvPr/>
        </p:nvSpPr>
        <p:spPr bwMode="auto">
          <a:xfrm>
            <a:off x="3779441" y="5301035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4608" name="Oval 88"/>
          <p:cNvSpPr>
            <a:spLocks noChangeArrowheads="1"/>
          </p:cNvSpPr>
          <p:nvPr/>
        </p:nvSpPr>
        <p:spPr bwMode="auto">
          <a:xfrm>
            <a:off x="3779441" y="4581897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6</a:t>
            </a:r>
          </a:p>
        </p:txBody>
      </p:sp>
      <p:grpSp>
        <p:nvGrpSpPr>
          <p:cNvPr id="24609" name="Group 94"/>
          <p:cNvGrpSpPr>
            <a:grpSpLocks/>
          </p:cNvGrpSpPr>
          <p:nvPr/>
        </p:nvGrpSpPr>
        <p:grpSpPr bwMode="auto">
          <a:xfrm>
            <a:off x="2698354" y="6021760"/>
            <a:ext cx="287337" cy="287337"/>
            <a:chOff x="3334" y="799"/>
            <a:chExt cx="454" cy="453"/>
          </a:xfrm>
        </p:grpSpPr>
        <p:sp>
          <p:nvSpPr>
            <p:cNvPr id="24782" name="Oval 95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4783" name="Oval 96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5</a:t>
              </a:r>
            </a:p>
          </p:txBody>
        </p:sp>
      </p:grpSp>
      <p:sp>
        <p:nvSpPr>
          <p:cNvPr id="24610" name="Text Box 105"/>
          <p:cNvSpPr txBox="1">
            <a:spLocks noChangeArrowheads="1"/>
          </p:cNvSpPr>
          <p:nvPr/>
        </p:nvSpPr>
        <p:spPr bwMode="auto">
          <a:xfrm>
            <a:off x="1402954" y="508513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1" name="Text Box 106"/>
          <p:cNvSpPr txBox="1">
            <a:spLocks noChangeArrowheads="1"/>
          </p:cNvSpPr>
          <p:nvPr/>
        </p:nvSpPr>
        <p:spPr bwMode="auto">
          <a:xfrm>
            <a:off x="1547416" y="53724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2" name="Text Box 107"/>
          <p:cNvSpPr txBox="1">
            <a:spLocks noChangeArrowheads="1"/>
          </p:cNvSpPr>
          <p:nvPr/>
        </p:nvSpPr>
        <p:spPr bwMode="auto">
          <a:xfrm>
            <a:off x="2195116" y="47247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3" name="Text Box 108"/>
          <p:cNvSpPr txBox="1">
            <a:spLocks noChangeArrowheads="1"/>
          </p:cNvSpPr>
          <p:nvPr/>
        </p:nvSpPr>
        <p:spPr bwMode="auto">
          <a:xfrm>
            <a:off x="2339579" y="5013697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4" name="Text Box 109"/>
          <p:cNvSpPr txBox="1">
            <a:spLocks noChangeArrowheads="1"/>
          </p:cNvSpPr>
          <p:nvPr/>
        </p:nvSpPr>
        <p:spPr bwMode="auto">
          <a:xfrm>
            <a:off x="3131741" y="486923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5" name="Text Box 110"/>
          <p:cNvSpPr txBox="1">
            <a:spLocks noChangeArrowheads="1"/>
          </p:cNvSpPr>
          <p:nvPr/>
        </p:nvSpPr>
        <p:spPr bwMode="auto">
          <a:xfrm>
            <a:off x="3203179" y="5229597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6" name="Text Box 111"/>
          <p:cNvSpPr txBox="1">
            <a:spLocks noChangeArrowheads="1"/>
          </p:cNvSpPr>
          <p:nvPr/>
        </p:nvSpPr>
        <p:spPr bwMode="auto">
          <a:xfrm>
            <a:off x="3274616" y="558996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7" name="Text Box 112"/>
          <p:cNvSpPr txBox="1">
            <a:spLocks noChangeArrowheads="1"/>
          </p:cNvSpPr>
          <p:nvPr/>
        </p:nvSpPr>
        <p:spPr bwMode="auto">
          <a:xfrm>
            <a:off x="2195116" y="5445497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8" name="Text Box 113"/>
          <p:cNvSpPr txBox="1">
            <a:spLocks noChangeArrowheads="1"/>
          </p:cNvSpPr>
          <p:nvPr/>
        </p:nvSpPr>
        <p:spPr bwMode="auto">
          <a:xfrm>
            <a:off x="2266554" y="573283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9" name="Text Box 115"/>
          <p:cNvSpPr txBox="1">
            <a:spLocks noChangeArrowheads="1"/>
          </p:cNvSpPr>
          <p:nvPr/>
        </p:nvSpPr>
        <p:spPr bwMode="auto">
          <a:xfrm>
            <a:off x="2842816" y="40770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0" name="Text Box 116"/>
          <p:cNvSpPr txBox="1">
            <a:spLocks noChangeArrowheads="1"/>
          </p:cNvSpPr>
          <p:nvPr/>
        </p:nvSpPr>
        <p:spPr bwMode="auto">
          <a:xfrm>
            <a:off x="3131741" y="594873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1" name="Text Box 117"/>
          <p:cNvSpPr txBox="1">
            <a:spLocks noChangeArrowheads="1"/>
          </p:cNvSpPr>
          <p:nvPr/>
        </p:nvSpPr>
        <p:spPr bwMode="auto">
          <a:xfrm>
            <a:off x="3850879" y="4940672"/>
            <a:ext cx="5762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2" name="Text Box 118"/>
          <p:cNvSpPr txBox="1">
            <a:spLocks noChangeArrowheads="1"/>
          </p:cNvSpPr>
          <p:nvPr/>
        </p:nvSpPr>
        <p:spPr bwMode="auto">
          <a:xfrm>
            <a:off x="3850879" y="5661397"/>
            <a:ext cx="5762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3" name="Text Box 119"/>
          <p:cNvSpPr txBox="1">
            <a:spLocks noChangeArrowheads="1"/>
          </p:cNvSpPr>
          <p:nvPr/>
        </p:nvSpPr>
        <p:spPr bwMode="auto">
          <a:xfrm>
            <a:off x="3131741" y="45088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765" name="Text Box 351"/>
          <p:cNvSpPr txBox="1">
            <a:spLocks noChangeArrowheads="1"/>
          </p:cNvSpPr>
          <p:nvPr/>
        </p:nvSpPr>
        <p:spPr bwMode="auto">
          <a:xfrm>
            <a:off x="611560" y="4507409"/>
            <a:ext cx="436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  <a:r>
              <a:rPr lang="en-US" b="1" baseline="-25000" smtClean="0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grpSp>
        <p:nvGrpSpPr>
          <p:cNvPr id="214" name="Group 235"/>
          <p:cNvGrpSpPr>
            <a:grpSpLocks/>
          </p:cNvGrpSpPr>
          <p:nvPr/>
        </p:nvGrpSpPr>
        <p:grpSpPr bwMode="auto">
          <a:xfrm>
            <a:off x="1906737" y="4938787"/>
            <a:ext cx="287337" cy="287338"/>
            <a:chOff x="3334" y="799"/>
            <a:chExt cx="454" cy="453"/>
          </a:xfrm>
        </p:grpSpPr>
        <p:sp>
          <p:nvSpPr>
            <p:cNvPr id="215" name="Oval 236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16" name="Oval 237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</a:rPr>
                <a:t>1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226" name="Group 5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491034"/>
              </p:ext>
            </p:extLst>
          </p:nvPr>
        </p:nvGraphicFramePr>
        <p:xfrm>
          <a:off x="827584" y="1196752"/>
          <a:ext cx="3528393" cy="2646040"/>
        </p:xfrm>
        <a:graphic>
          <a:graphicData uri="http://schemas.openxmlformats.org/drawingml/2006/table">
            <a:tbl>
              <a:tblPr/>
              <a:tblGrid>
                <a:gridCol w="706184"/>
                <a:gridCol w="703654"/>
                <a:gridCol w="706187"/>
                <a:gridCol w="706184"/>
                <a:gridCol w="706184"/>
              </a:tblGrid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cs-CZ" sz="15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cs-CZ" sz="15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cs-CZ" sz="15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6,7,8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8" name="AutoShape 316"/>
          <p:cNvSpPr>
            <a:spLocks noChangeArrowheads="1"/>
          </p:cNvSpPr>
          <p:nvPr/>
        </p:nvSpPr>
        <p:spPr bwMode="auto">
          <a:xfrm>
            <a:off x="467544" y="620688"/>
            <a:ext cx="4392488" cy="431800"/>
          </a:xfrm>
          <a:prstGeom prst="roundRect">
            <a:avLst>
              <a:gd name="adj" fmla="val 1433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Generating DFA </a:t>
            </a:r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en-US" b="1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equivalent to NFA  </a:t>
            </a:r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en-US" b="1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 </a:t>
            </a:r>
            <a:endParaRPr lang="en-US" i="1">
              <a:solidFill>
                <a:srgbClr val="000000"/>
              </a:solidFill>
            </a:endParaRPr>
          </a:p>
        </p:txBody>
      </p:sp>
      <p:graphicFrame>
        <p:nvGraphicFramePr>
          <p:cNvPr id="66" name="Group 5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220903"/>
              </p:ext>
            </p:extLst>
          </p:nvPr>
        </p:nvGraphicFramePr>
        <p:xfrm>
          <a:off x="4932040" y="1484784"/>
          <a:ext cx="3384378" cy="4207312"/>
        </p:xfrm>
        <a:graphic>
          <a:graphicData uri="http://schemas.openxmlformats.org/drawingml/2006/table">
            <a:tbl>
              <a:tblPr/>
              <a:tblGrid>
                <a:gridCol w="638650"/>
                <a:gridCol w="193415"/>
                <a:gridCol w="636361"/>
                <a:gridCol w="638652"/>
                <a:gridCol w="638650"/>
                <a:gridCol w="638650"/>
              </a:tblGrid>
              <a:tr h="262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0678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0678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0167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0167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" name="AutoShape 332"/>
          <p:cNvSpPr>
            <a:spLocks noChangeArrowheads="1"/>
          </p:cNvSpPr>
          <p:nvPr/>
        </p:nvSpPr>
        <p:spPr bwMode="auto">
          <a:xfrm>
            <a:off x="179512" y="116632"/>
            <a:ext cx="3600450" cy="360362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NFA to DFA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69" name="AutoShape 333"/>
          <p:cNvSpPr>
            <a:spLocks noChangeArrowheads="1"/>
          </p:cNvSpPr>
          <p:nvPr/>
        </p:nvSpPr>
        <p:spPr bwMode="auto">
          <a:xfrm>
            <a:off x="3708524" y="116632"/>
            <a:ext cx="4967288" cy="144462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70" name="Group 334"/>
          <p:cNvGrpSpPr>
            <a:grpSpLocks/>
          </p:cNvGrpSpPr>
          <p:nvPr/>
        </p:nvGrpSpPr>
        <p:grpSpPr bwMode="auto">
          <a:xfrm>
            <a:off x="3635499" y="116632"/>
            <a:ext cx="217488" cy="217487"/>
            <a:chOff x="2290" y="73"/>
            <a:chExt cx="137" cy="137"/>
          </a:xfrm>
        </p:grpSpPr>
        <p:grpSp>
          <p:nvGrpSpPr>
            <p:cNvPr id="71" name="Group 335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73" name="Rectangle 336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Line 337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2" name="Arc 338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75" name="AutoShape 339"/>
          <p:cNvSpPr>
            <a:spLocks noChangeArrowheads="1"/>
          </p:cNvSpPr>
          <p:nvPr/>
        </p:nvSpPr>
        <p:spPr bwMode="auto">
          <a:xfrm>
            <a:off x="108074" y="334119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6" name="AutoShape 340"/>
          <p:cNvSpPr>
            <a:spLocks noChangeArrowheads="1"/>
          </p:cNvSpPr>
          <p:nvPr/>
        </p:nvSpPr>
        <p:spPr bwMode="auto">
          <a:xfrm>
            <a:off x="8604374" y="116632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77" name="Group 341"/>
          <p:cNvGrpSpPr>
            <a:grpSpLocks/>
          </p:cNvGrpSpPr>
          <p:nvPr/>
        </p:nvGrpSpPr>
        <p:grpSpPr bwMode="auto">
          <a:xfrm flipH="1">
            <a:off x="8532937" y="116632"/>
            <a:ext cx="217487" cy="217487"/>
            <a:chOff x="2290" y="73"/>
            <a:chExt cx="137" cy="137"/>
          </a:xfrm>
        </p:grpSpPr>
        <p:grpSp>
          <p:nvGrpSpPr>
            <p:cNvPr id="78" name="Group 342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80" name="Rectangle 343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Line 344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9" name="Arc 345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82" name="AutoShape 346"/>
          <p:cNvSpPr>
            <a:spLocks noChangeArrowheads="1"/>
          </p:cNvSpPr>
          <p:nvPr/>
        </p:nvSpPr>
        <p:spPr bwMode="auto">
          <a:xfrm>
            <a:off x="6227887" y="189657"/>
            <a:ext cx="22320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Example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3" name="Text Box 350"/>
          <p:cNvSpPr txBox="1">
            <a:spLocks noChangeArrowheads="1"/>
          </p:cNvSpPr>
          <p:nvPr/>
        </p:nvSpPr>
        <p:spPr bwMode="auto">
          <a:xfrm>
            <a:off x="8604374" y="203944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18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5" name="AutoShape 349"/>
          <p:cNvSpPr>
            <a:spLocks noChangeArrowheads="1"/>
          </p:cNvSpPr>
          <p:nvPr/>
        </p:nvSpPr>
        <p:spPr bwMode="auto">
          <a:xfrm>
            <a:off x="5724128" y="1176809"/>
            <a:ext cx="18002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Add new state(s)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9" name="AutoShape 349"/>
          <p:cNvSpPr>
            <a:spLocks noChangeArrowheads="1"/>
          </p:cNvSpPr>
          <p:nvPr/>
        </p:nvSpPr>
        <p:spPr bwMode="auto">
          <a:xfrm>
            <a:off x="6084168" y="5805264"/>
            <a:ext cx="18002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continue</a:t>
            </a:r>
            <a:r>
              <a:rPr lang="cs-CZ" sz="1400" b="1">
                <a:solidFill>
                  <a:srgbClr val="FFFFFF"/>
                </a:solidFill>
                <a:latin typeface="Arial Black" pitchFamily="34" charset="0"/>
              </a:rPr>
              <a:t>...</a:t>
            </a:r>
          </a:p>
        </p:txBody>
      </p:sp>
      <p:sp>
        <p:nvSpPr>
          <p:cNvPr id="90" name="Text Box 351"/>
          <p:cNvSpPr txBox="1">
            <a:spLocks noChangeArrowheads="1"/>
          </p:cNvSpPr>
          <p:nvPr/>
        </p:nvSpPr>
        <p:spPr bwMode="auto">
          <a:xfrm>
            <a:off x="4572000" y="1340768"/>
            <a:ext cx="436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  <a:r>
              <a:rPr lang="en-US" b="1" baseline="-25000" smtClean="0">
                <a:solidFill>
                  <a:srgbClr val="000000"/>
                </a:solidFill>
              </a:rPr>
              <a:t>2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91" name="Rounded Rectangle 90"/>
          <p:cNvSpPr/>
          <p:nvPr/>
        </p:nvSpPr>
        <p:spPr bwMode="auto">
          <a:xfrm>
            <a:off x="5652120" y="3789040"/>
            <a:ext cx="2304256" cy="360040"/>
          </a:xfrm>
          <a:prstGeom prst="roundRect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4" name="Right Arrow 83"/>
          <p:cNvSpPr/>
          <p:nvPr/>
        </p:nvSpPr>
        <p:spPr bwMode="auto">
          <a:xfrm>
            <a:off x="4788024" y="3861048"/>
            <a:ext cx="360040" cy="216024"/>
          </a:xfrm>
          <a:prstGeom prst="rightArrow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6" name="Rounded Rectangle 85"/>
          <p:cNvSpPr/>
          <p:nvPr/>
        </p:nvSpPr>
        <p:spPr bwMode="auto">
          <a:xfrm>
            <a:off x="971600" y="2996952"/>
            <a:ext cx="2808312" cy="936104"/>
          </a:xfrm>
          <a:prstGeom prst="roundRect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2" name="AutoShape 349"/>
          <p:cNvSpPr>
            <a:spLocks noChangeArrowheads="1"/>
          </p:cNvSpPr>
          <p:nvPr/>
        </p:nvSpPr>
        <p:spPr bwMode="auto">
          <a:xfrm>
            <a:off x="6372200" y="6093296"/>
            <a:ext cx="18002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continue</a:t>
            </a:r>
            <a:r>
              <a:rPr lang="cs-CZ" sz="1400" b="1">
                <a:solidFill>
                  <a:srgbClr val="FFFFFF"/>
                </a:solidFill>
                <a:latin typeface="Arial Black" pitchFamily="34" charset="0"/>
              </a:rPr>
              <a:t>...</a:t>
            </a:r>
          </a:p>
        </p:txBody>
      </p:sp>
      <p:sp>
        <p:nvSpPr>
          <p:cNvPr id="93" name="AutoShape 349"/>
          <p:cNvSpPr>
            <a:spLocks noChangeArrowheads="1"/>
          </p:cNvSpPr>
          <p:nvPr/>
        </p:nvSpPr>
        <p:spPr bwMode="auto">
          <a:xfrm>
            <a:off x="6732240" y="6381328"/>
            <a:ext cx="18002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continue</a:t>
            </a:r>
            <a:r>
              <a:rPr lang="cs-CZ" sz="1400" b="1">
                <a:solidFill>
                  <a:srgbClr val="FFFFFF"/>
                </a:solidFill>
                <a:latin typeface="Arial Black" pitchFamily="34" charset="0"/>
              </a:rPr>
              <a:t>...</a:t>
            </a:r>
          </a:p>
        </p:txBody>
      </p:sp>
      <p:sp>
        <p:nvSpPr>
          <p:cNvPr id="94" name="Rounded Rectangle 93"/>
          <p:cNvSpPr/>
          <p:nvPr/>
        </p:nvSpPr>
        <p:spPr bwMode="auto">
          <a:xfrm>
            <a:off x="5148064" y="4869160"/>
            <a:ext cx="504056" cy="576064"/>
          </a:xfrm>
          <a:prstGeom prst="roundRect">
            <a:avLst/>
          </a:prstGeom>
          <a:noFill/>
          <a:ln w="31750" cap="flat" cmpd="dbl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642"/>
          <p:cNvSpPr>
            <a:spLocks noChangeArrowheads="1"/>
          </p:cNvSpPr>
          <p:nvPr/>
        </p:nvSpPr>
        <p:spPr bwMode="auto">
          <a:xfrm>
            <a:off x="251520" y="692696"/>
            <a:ext cx="8568952" cy="5904656"/>
          </a:xfrm>
          <a:prstGeom prst="roundRect">
            <a:avLst>
              <a:gd name="adj" fmla="val 3294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sp>
        <p:nvSpPr>
          <p:cNvPr id="86" name="AutoShape 642"/>
          <p:cNvSpPr>
            <a:spLocks noChangeArrowheads="1"/>
          </p:cNvSpPr>
          <p:nvPr/>
        </p:nvSpPr>
        <p:spPr bwMode="auto">
          <a:xfrm>
            <a:off x="4572000" y="404664"/>
            <a:ext cx="3528392" cy="6336704"/>
          </a:xfrm>
          <a:prstGeom prst="roundRect">
            <a:avLst>
              <a:gd name="adj" fmla="val 3294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grpSp>
        <p:nvGrpSpPr>
          <p:cNvPr id="24584" name="Group 300"/>
          <p:cNvGrpSpPr>
            <a:grpSpLocks/>
          </p:cNvGrpSpPr>
          <p:nvPr/>
        </p:nvGrpSpPr>
        <p:grpSpPr bwMode="auto">
          <a:xfrm>
            <a:off x="1331516" y="4583162"/>
            <a:ext cx="1584325" cy="863600"/>
            <a:chOff x="748" y="2614"/>
            <a:chExt cx="998" cy="544"/>
          </a:xfrm>
        </p:grpSpPr>
        <p:sp>
          <p:nvSpPr>
            <p:cNvPr id="24784" name="Arc 301"/>
            <p:cNvSpPr>
              <a:spLocks/>
            </p:cNvSpPr>
            <p:nvPr/>
          </p:nvSpPr>
          <p:spPr bwMode="auto">
            <a:xfrm flipH="1" flipV="1">
              <a:off x="748" y="2750"/>
              <a:ext cx="998" cy="408"/>
            </a:xfrm>
            <a:custGeom>
              <a:avLst/>
              <a:gdLst>
                <a:gd name="T0" fmla="*/ 34 w 29186"/>
                <a:gd name="T1" fmla="*/ 0 h 21600"/>
                <a:gd name="T2" fmla="*/ 0 w 29186"/>
                <a:gd name="T3" fmla="*/ 7 h 21600"/>
                <a:gd name="T4" fmla="*/ 9 w 2918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186" h="21600" fill="none" extrusionOk="0">
                  <a:moveTo>
                    <a:pt x="29186" y="651"/>
                  </a:moveTo>
                  <a:cubicBezTo>
                    <a:pt x="28834" y="12321"/>
                    <a:pt x="19271" y="21599"/>
                    <a:pt x="7596" y="21600"/>
                  </a:cubicBezTo>
                  <a:cubicBezTo>
                    <a:pt x="5001" y="21600"/>
                    <a:pt x="2428" y="21132"/>
                    <a:pt x="-1" y="20220"/>
                  </a:cubicBezTo>
                </a:path>
                <a:path w="29186" h="21600" stroke="0" extrusionOk="0">
                  <a:moveTo>
                    <a:pt x="29186" y="651"/>
                  </a:moveTo>
                  <a:cubicBezTo>
                    <a:pt x="28834" y="12321"/>
                    <a:pt x="19271" y="21599"/>
                    <a:pt x="7596" y="21600"/>
                  </a:cubicBezTo>
                  <a:cubicBezTo>
                    <a:pt x="5001" y="21600"/>
                    <a:pt x="2428" y="21132"/>
                    <a:pt x="-1" y="20220"/>
                  </a:cubicBezTo>
                  <a:lnTo>
                    <a:pt x="7596" y="0"/>
                  </a:lnTo>
                  <a:lnTo>
                    <a:pt x="29186" y="65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4785" name="Text Box 302"/>
            <p:cNvSpPr txBox="1">
              <a:spLocks noChangeArrowheads="1"/>
            </p:cNvSpPr>
            <p:nvPr/>
          </p:nvSpPr>
          <p:spPr bwMode="auto">
            <a:xfrm>
              <a:off x="1247" y="2614"/>
              <a:ext cx="18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c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</p:grpSp>
      <p:sp>
        <p:nvSpPr>
          <p:cNvPr id="24586" name="Line 82"/>
          <p:cNvSpPr>
            <a:spLocks noChangeShapeType="1"/>
          </p:cNvSpPr>
          <p:nvPr/>
        </p:nvSpPr>
        <p:spPr bwMode="auto">
          <a:xfrm>
            <a:off x="2842816" y="5591224"/>
            <a:ext cx="9366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7" name="Line 89"/>
          <p:cNvSpPr>
            <a:spLocks noChangeShapeType="1"/>
          </p:cNvSpPr>
          <p:nvPr/>
        </p:nvSpPr>
        <p:spPr bwMode="auto">
          <a:xfrm flipV="1">
            <a:off x="2842816" y="4943524"/>
            <a:ext cx="9366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8" name="Line 72"/>
          <p:cNvSpPr>
            <a:spLocks noChangeShapeType="1"/>
          </p:cNvSpPr>
          <p:nvPr/>
        </p:nvSpPr>
        <p:spPr bwMode="auto">
          <a:xfrm flipV="1">
            <a:off x="1258491" y="5302299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9" name="Arc 5"/>
          <p:cNvSpPr>
            <a:spLocks/>
          </p:cNvSpPr>
          <p:nvPr/>
        </p:nvSpPr>
        <p:spPr bwMode="auto">
          <a:xfrm flipH="1" flipV="1">
            <a:off x="826691" y="5446762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3864706 w 21600"/>
              <a:gd name="T3" fmla="*/ 987528 h 21600"/>
              <a:gd name="T4" fmla="*/ 0 w 21600"/>
              <a:gd name="T5" fmla="*/ 98752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0" name="Line 68"/>
          <p:cNvSpPr>
            <a:spLocks noChangeShapeType="1"/>
          </p:cNvSpPr>
          <p:nvPr/>
        </p:nvSpPr>
        <p:spPr bwMode="auto">
          <a:xfrm>
            <a:off x="1258491" y="5591224"/>
            <a:ext cx="64770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1" name="Line 73"/>
          <p:cNvSpPr>
            <a:spLocks noChangeShapeType="1"/>
          </p:cNvSpPr>
          <p:nvPr/>
        </p:nvSpPr>
        <p:spPr bwMode="auto">
          <a:xfrm flipV="1">
            <a:off x="2050654" y="4941937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2" name="Line 74"/>
          <p:cNvSpPr>
            <a:spLocks noChangeShapeType="1"/>
          </p:cNvSpPr>
          <p:nvPr/>
        </p:nvSpPr>
        <p:spPr bwMode="auto">
          <a:xfrm>
            <a:off x="2050654" y="5230862"/>
            <a:ext cx="6477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3" name="Line 77"/>
          <p:cNvSpPr>
            <a:spLocks noChangeShapeType="1"/>
          </p:cNvSpPr>
          <p:nvPr/>
        </p:nvSpPr>
        <p:spPr bwMode="auto">
          <a:xfrm flipV="1">
            <a:off x="2050654" y="5662662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4" name="Line 78"/>
          <p:cNvSpPr>
            <a:spLocks noChangeShapeType="1"/>
          </p:cNvSpPr>
          <p:nvPr/>
        </p:nvSpPr>
        <p:spPr bwMode="auto">
          <a:xfrm>
            <a:off x="2050654" y="5951587"/>
            <a:ext cx="6477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5" name="Line 81"/>
          <p:cNvSpPr>
            <a:spLocks noChangeShapeType="1"/>
          </p:cNvSpPr>
          <p:nvPr/>
        </p:nvSpPr>
        <p:spPr bwMode="auto">
          <a:xfrm>
            <a:off x="2987279" y="6310362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6" name="Line 84"/>
          <p:cNvSpPr>
            <a:spLocks noChangeShapeType="1"/>
          </p:cNvSpPr>
          <p:nvPr/>
        </p:nvSpPr>
        <p:spPr bwMode="auto">
          <a:xfrm flipV="1">
            <a:off x="3923904" y="5735687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7" name="Line 86"/>
          <p:cNvSpPr>
            <a:spLocks noChangeShapeType="1"/>
          </p:cNvSpPr>
          <p:nvPr/>
        </p:nvSpPr>
        <p:spPr bwMode="auto">
          <a:xfrm flipV="1">
            <a:off x="3923904" y="5014962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8" name="Line 87"/>
          <p:cNvSpPr>
            <a:spLocks noChangeShapeType="1"/>
          </p:cNvSpPr>
          <p:nvPr/>
        </p:nvSpPr>
        <p:spPr bwMode="auto">
          <a:xfrm>
            <a:off x="2987279" y="4870499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9" name="Line 90"/>
          <p:cNvSpPr>
            <a:spLocks noChangeShapeType="1"/>
          </p:cNvSpPr>
          <p:nvPr/>
        </p:nvSpPr>
        <p:spPr bwMode="auto">
          <a:xfrm>
            <a:off x="2987279" y="5591224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00" name="Arc 93"/>
          <p:cNvSpPr>
            <a:spLocks/>
          </p:cNvSpPr>
          <p:nvPr/>
        </p:nvSpPr>
        <p:spPr bwMode="auto">
          <a:xfrm flipH="1" flipV="1">
            <a:off x="1115616" y="4437112"/>
            <a:ext cx="2779713" cy="1052512"/>
          </a:xfrm>
          <a:custGeom>
            <a:avLst/>
            <a:gdLst>
              <a:gd name="T0" fmla="*/ 202412320 w 37538"/>
              <a:gd name="T1" fmla="*/ 0 h 26760"/>
              <a:gd name="T2" fmla="*/ 0 w 37538"/>
              <a:gd name="T3" fmla="*/ 30535631 h 26760"/>
              <a:gd name="T4" fmla="*/ 87395975 w 37538"/>
              <a:gd name="T5" fmla="*/ 7982375 h 267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538" h="26760" fill="none" extrusionOk="0">
                <a:moveTo>
                  <a:pt x="36912" y="0"/>
                </a:moveTo>
                <a:cubicBezTo>
                  <a:pt x="37328" y="1688"/>
                  <a:pt x="37538" y="3421"/>
                  <a:pt x="37538" y="5160"/>
                </a:cubicBezTo>
                <a:cubicBezTo>
                  <a:pt x="37538" y="17089"/>
                  <a:pt x="27867" y="26760"/>
                  <a:pt x="15938" y="26760"/>
                </a:cubicBezTo>
                <a:cubicBezTo>
                  <a:pt x="9875" y="26760"/>
                  <a:pt x="4092" y="24212"/>
                  <a:pt x="0" y="19738"/>
                </a:cubicBezTo>
              </a:path>
              <a:path w="37538" h="26760" stroke="0" extrusionOk="0">
                <a:moveTo>
                  <a:pt x="36912" y="0"/>
                </a:moveTo>
                <a:cubicBezTo>
                  <a:pt x="37328" y="1688"/>
                  <a:pt x="37538" y="3421"/>
                  <a:pt x="37538" y="5160"/>
                </a:cubicBezTo>
                <a:cubicBezTo>
                  <a:pt x="37538" y="17089"/>
                  <a:pt x="27867" y="26760"/>
                  <a:pt x="15938" y="26760"/>
                </a:cubicBezTo>
                <a:cubicBezTo>
                  <a:pt x="9875" y="26760"/>
                  <a:pt x="4092" y="24212"/>
                  <a:pt x="0" y="19738"/>
                </a:cubicBezTo>
                <a:lnTo>
                  <a:pt x="15938" y="5160"/>
                </a:lnTo>
                <a:lnTo>
                  <a:pt x="36912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01" name="Oval 69"/>
          <p:cNvSpPr>
            <a:spLocks noChangeArrowheads="1"/>
          </p:cNvSpPr>
          <p:nvPr/>
        </p:nvSpPr>
        <p:spPr bwMode="auto">
          <a:xfrm>
            <a:off x="1906191" y="580712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4603" name="Oval 71"/>
          <p:cNvSpPr>
            <a:spLocks noChangeArrowheads="1"/>
          </p:cNvSpPr>
          <p:nvPr/>
        </p:nvSpPr>
        <p:spPr bwMode="auto">
          <a:xfrm>
            <a:off x="1115616" y="5446762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4604" name="Oval 75"/>
          <p:cNvSpPr>
            <a:spLocks noChangeArrowheads="1"/>
          </p:cNvSpPr>
          <p:nvPr/>
        </p:nvSpPr>
        <p:spPr bwMode="auto">
          <a:xfrm>
            <a:off x="2698354" y="5446762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605" name="Oval 76"/>
          <p:cNvSpPr>
            <a:spLocks noChangeArrowheads="1"/>
          </p:cNvSpPr>
          <p:nvPr/>
        </p:nvSpPr>
        <p:spPr bwMode="auto">
          <a:xfrm>
            <a:off x="2698354" y="4726037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4606" name="Oval 83"/>
          <p:cNvSpPr>
            <a:spLocks noChangeArrowheads="1"/>
          </p:cNvSpPr>
          <p:nvPr/>
        </p:nvSpPr>
        <p:spPr bwMode="auto">
          <a:xfrm>
            <a:off x="3779441" y="6167487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4607" name="Oval 85"/>
          <p:cNvSpPr>
            <a:spLocks noChangeArrowheads="1"/>
          </p:cNvSpPr>
          <p:nvPr/>
        </p:nvSpPr>
        <p:spPr bwMode="auto">
          <a:xfrm>
            <a:off x="3779441" y="5446762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4608" name="Oval 88"/>
          <p:cNvSpPr>
            <a:spLocks noChangeArrowheads="1"/>
          </p:cNvSpPr>
          <p:nvPr/>
        </p:nvSpPr>
        <p:spPr bwMode="auto">
          <a:xfrm>
            <a:off x="3779441" y="472762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6</a:t>
            </a:r>
          </a:p>
        </p:txBody>
      </p:sp>
      <p:grpSp>
        <p:nvGrpSpPr>
          <p:cNvPr id="24609" name="Group 94"/>
          <p:cNvGrpSpPr>
            <a:grpSpLocks/>
          </p:cNvGrpSpPr>
          <p:nvPr/>
        </p:nvGrpSpPr>
        <p:grpSpPr bwMode="auto">
          <a:xfrm>
            <a:off x="2698354" y="6167487"/>
            <a:ext cx="287337" cy="287337"/>
            <a:chOff x="3334" y="799"/>
            <a:chExt cx="454" cy="453"/>
          </a:xfrm>
        </p:grpSpPr>
        <p:sp>
          <p:nvSpPr>
            <p:cNvPr id="24782" name="Oval 95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4783" name="Oval 96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5</a:t>
              </a:r>
            </a:p>
          </p:txBody>
        </p:sp>
      </p:grpSp>
      <p:sp>
        <p:nvSpPr>
          <p:cNvPr id="24610" name="Text Box 105"/>
          <p:cNvSpPr txBox="1">
            <a:spLocks noChangeArrowheads="1"/>
          </p:cNvSpPr>
          <p:nvPr/>
        </p:nvSpPr>
        <p:spPr bwMode="auto">
          <a:xfrm>
            <a:off x="1402954" y="523086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1" name="Text Box 106"/>
          <p:cNvSpPr txBox="1">
            <a:spLocks noChangeArrowheads="1"/>
          </p:cNvSpPr>
          <p:nvPr/>
        </p:nvSpPr>
        <p:spPr bwMode="auto">
          <a:xfrm>
            <a:off x="1547416" y="5518199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2" name="Text Box 107"/>
          <p:cNvSpPr txBox="1">
            <a:spLocks noChangeArrowheads="1"/>
          </p:cNvSpPr>
          <p:nvPr/>
        </p:nvSpPr>
        <p:spPr bwMode="auto">
          <a:xfrm>
            <a:off x="2195116" y="4870499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3" name="Text Box 108"/>
          <p:cNvSpPr txBox="1">
            <a:spLocks noChangeArrowheads="1"/>
          </p:cNvSpPr>
          <p:nvPr/>
        </p:nvSpPr>
        <p:spPr bwMode="auto">
          <a:xfrm>
            <a:off x="2339579" y="5159424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4" name="Text Box 109"/>
          <p:cNvSpPr txBox="1">
            <a:spLocks noChangeArrowheads="1"/>
          </p:cNvSpPr>
          <p:nvPr/>
        </p:nvSpPr>
        <p:spPr bwMode="auto">
          <a:xfrm>
            <a:off x="3131741" y="501496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5" name="Text Box 110"/>
          <p:cNvSpPr txBox="1">
            <a:spLocks noChangeArrowheads="1"/>
          </p:cNvSpPr>
          <p:nvPr/>
        </p:nvSpPr>
        <p:spPr bwMode="auto">
          <a:xfrm>
            <a:off x="3203179" y="5375324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6" name="Text Box 111"/>
          <p:cNvSpPr txBox="1">
            <a:spLocks noChangeArrowheads="1"/>
          </p:cNvSpPr>
          <p:nvPr/>
        </p:nvSpPr>
        <p:spPr bwMode="auto">
          <a:xfrm>
            <a:off x="3274616" y="5735687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7" name="Text Box 112"/>
          <p:cNvSpPr txBox="1">
            <a:spLocks noChangeArrowheads="1"/>
          </p:cNvSpPr>
          <p:nvPr/>
        </p:nvSpPr>
        <p:spPr bwMode="auto">
          <a:xfrm>
            <a:off x="2195116" y="5591224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8" name="Text Box 113"/>
          <p:cNvSpPr txBox="1">
            <a:spLocks noChangeArrowheads="1"/>
          </p:cNvSpPr>
          <p:nvPr/>
        </p:nvSpPr>
        <p:spPr bwMode="auto">
          <a:xfrm>
            <a:off x="2266554" y="587856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9" name="Text Box 115"/>
          <p:cNvSpPr txBox="1">
            <a:spLocks noChangeArrowheads="1"/>
          </p:cNvSpPr>
          <p:nvPr/>
        </p:nvSpPr>
        <p:spPr bwMode="auto">
          <a:xfrm>
            <a:off x="2842816" y="4222799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0" name="Text Box 116"/>
          <p:cNvSpPr txBox="1">
            <a:spLocks noChangeArrowheads="1"/>
          </p:cNvSpPr>
          <p:nvPr/>
        </p:nvSpPr>
        <p:spPr bwMode="auto">
          <a:xfrm>
            <a:off x="3131741" y="609446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1" name="Text Box 117"/>
          <p:cNvSpPr txBox="1">
            <a:spLocks noChangeArrowheads="1"/>
          </p:cNvSpPr>
          <p:nvPr/>
        </p:nvSpPr>
        <p:spPr bwMode="auto">
          <a:xfrm>
            <a:off x="3850879" y="5086399"/>
            <a:ext cx="5762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2" name="Text Box 118"/>
          <p:cNvSpPr txBox="1">
            <a:spLocks noChangeArrowheads="1"/>
          </p:cNvSpPr>
          <p:nvPr/>
        </p:nvSpPr>
        <p:spPr bwMode="auto">
          <a:xfrm>
            <a:off x="3850879" y="5807124"/>
            <a:ext cx="5762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3" name="Text Box 119"/>
          <p:cNvSpPr txBox="1">
            <a:spLocks noChangeArrowheads="1"/>
          </p:cNvSpPr>
          <p:nvPr/>
        </p:nvSpPr>
        <p:spPr bwMode="auto">
          <a:xfrm>
            <a:off x="3131741" y="4654599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765" name="Text Box 351"/>
          <p:cNvSpPr txBox="1">
            <a:spLocks noChangeArrowheads="1"/>
          </p:cNvSpPr>
          <p:nvPr/>
        </p:nvSpPr>
        <p:spPr bwMode="auto">
          <a:xfrm>
            <a:off x="611560" y="4653136"/>
            <a:ext cx="436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  <a:r>
              <a:rPr lang="en-US" b="1" baseline="-25000" smtClean="0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grpSp>
        <p:nvGrpSpPr>
          <p:cNvPr id="214" name="Group 235"/>
          <p:cNvGrpSpPr>
            <a:grpSpLocks/>
          </p:cNvGrpSpPr>
          <p:nvPr/>
        </p:nvGrpSpPr>
        <p:grpSpPr bwMode="auto">
          <a:xfrm>
            <a:off x="1906737" y="5084514"/>
            <a:ext cx="287337" cy="287338"/>
            <a:chOff x="3334" y="799"/>
            <a:chExt cx="454" cy="453"/>
          </a:xfrm>
        </p:grpSpPr>
        <p:sp>
          <p:nvSpPr>
            <p:cNvPr id="215" name="Oval 236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16" name="Oval 237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</a:rPr>
                <a:t>1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226" name="Group 5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55215"/>
              </p:ext>
            </p:extLst>
          </p:nvPr>
        </p:nvGraphicFramePr>
        <p:xfrm>
          <a:off x="827584" y="1340768"/>
          <a:ext cx="3528393" cy="2646040"/>
        </p:xfrm>
        <a:graphic>
          <a:graphicData uri="http://schemas.openxmlformats.org/drawingml/2006/table">
            <a:tbl>
              <a:tblPr/>
              <a:tblGrid>
                <a:gridCol w="706184"/>
                <a:gridCol w="703654"/>
                <a:gridCol w="706187"/>
                <a:gridCol w="706184"/>
                <a:gridCol w="706184"/>
              </a:tblGrid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cs-CZ" sz="15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cs-CZ" sz="15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cs-CZ" sz="15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6,7,8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8" name="AutoShape 316"/>
          <p:cNvSpPr>
            <a:spLocks noChangeArrowheads="1"/>
          </p:cNvSpPr>
          <p:nvPr/>
        </p:nvSpPr>
        <p:spPr bwMode="auto">
          <a:xfrm>
            <a:off x="467544" y="620688"/>
            <a:ext cx="3384376" cy="431800"/>
          </a:xfrm>
          <a:prstGeom prst="roundRect">
            <a:avLst>
              <a:gd name="adj" fmla="val 1433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DFA </a:t>
            </a:r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en-US" b="1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equivalent to NFA  </a:t>
            </a:r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en-US" b="1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 </a:t>
            </a:r>
            <a:endParaRPr lang="en-US" i="1">
              <a:solidFill>
                <a:srgbClr val="000000"/>
              </a:solidFill>
            </a:endParaRPr>
          </a:p>
        </p:txBody>
      </p:sp>
      <p:graphicFrame>
        <p:nvGraphicFramePr>
          <p:cNvPr id="66" name="Group 5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846740"/>
              </p:ext>
            </p:extLst>
          </p:nvPr>
        </p:nvGraphicFramePr>
        <p:xfrm>
          <a:off x="4932040" y="476672"/>
          <a:ext cx="3384378" cy="6109320"/>
        </p:xfrm>
        <a:graphic>
          <a:graphicData uri="http://schemas.openxmlformats.org/drawingml/2006/table">
            <a:tbl>
              <a:tblPr/>
              <a:tblGrid>
                <a:gridCol w="638650"/>
                <a:gridCol w="193415"/>
                <a:gridCol w="636361"/>
                <a:gridCol w="638652"/>
                <a:gridCol w="638650"/>
                <a:gridCol w="638650"/>
              </a:tblGrid>
              <a:tr h="18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cs-CZ" sz="11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cs-CZ" sz="11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cs-CZ" sz="11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0678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678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0678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0167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267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678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067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0167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016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2346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267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0456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067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016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2346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016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234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2346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0456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0678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0456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678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234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234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456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0678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457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456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678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457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678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07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07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045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654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678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" name="AutoShape 332"/>
          <p:cNvSpPr>
            <a:spLocks noChangeArrowheads="1"/>
          </p:cNvSpPr>
          <p:nvPr/>
        </p:nvSpPr>
        <p:spPr bwMode="auto">
          <a:xfrm>
            <a:off x="179388" y="115888"/>
            <a:ext cx="3600450" cy="360362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NFA to DFA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68" name="AutoShape 333"/>
          <p:cNvSpPr>
            <a:spLocks noChangeArrowheads="1"/>
          </p:cNvSpPr>
          <p:nvPr/>
        </p:nvSpPr>
        <p:spPr bwMode="auto">
          <a:xfrm>
            <a:off x="3708400" y="115888"/>
            <a:ext cx="4967288" cy="144462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69" name="Group 334"/>
          <p:cNvGrpSpPr>
            <a:grpSpLocks/>
          </p:cNvGrpSpPr>
          <p:nvPr/>
        </p:nvGrpSpPr>
        <p:grpSpPr bwMode="auto">
          <a:xfrm>
            <a:off x="3635375" y="115888"/>
            <a:ext cx="217488" cy="217487"/>
            <a:chOff x="2290" y="73"/>
            <a:chExt cx="137" cy="137"/>
          </a:xfrm>
        </p:grpSpPr>
        <p:grpSp>
          <p:nvGrpSpPr>
            <p:cNvPr id="70" name="Group 335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72" name="Rectangle 336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Line 337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1" name="Arc 338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74" name="AutoShape 339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5" name="AutoShape 340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76" name="Group 341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77" name="Group 342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79" name="Rectangle 343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Line 344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8" name="Arc 345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81" name="AutoShape 346"/>
          <p:cNvSpPr>
            <a:spLocks noChangeArrowheads="1"/>
          </p:cNvSpPr>
          <p:nvPr/>
        </p:nvSpPr>
        <p:spPr bwMode="auto">
          <a:xfrm>
            <a:off x="6227763" y="188913"/>
            <a:ext cx="22320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Example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2" name="Text Box 350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19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3" name="Text Box 351"/>
          <p:cNvSpPr txBox="1">
            <a:spLocks noChangeArrowheads="1"/>
          </p:cNvSpPr>
          <p:nvPr/>
        </p:nvSpPr>
        <p:spPr bwMode="auto">
          <a:xfrm>
            <a:off x="4716016" y="548680"/>
            <a:ext cx="436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  <a:r>
              <a:rPr lang="en-US" b="1" baseline="-25000">
                <a:solidFill>
                  <a:srgbClr val="000000"/>
                </a:solidFill>
              </a:rPr>
              <a:t>2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84" name="AutoShape 349"/>
          <p:cNvSpPr>
            <a:spLocks noChangeArrowheads="1"/>
          </p:cNvSpPr>
          <p:nvPr/>
        </p:nvSpPr>
        <p:spPr bwMode="auto">
          <a:xfrm>
            <a:off x="3419872" y="1124744"/>
            <a:ext cx="1656184" cy="28803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FFFFFF"/>
                </a:solidFill>
                <a:latin typeface="Arial Black" pitchFamily="34" charset="0"/>
              </a:rPr>
              <a:t>...</a:t>
            </a: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FINISHED!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322263" y="765175"/>
            <a:ext cx="8497887" cy="2232025"/>
          </a:xfrm>
          <a:prstGeom prst="roundRect">
            <a:avLst>
              <a:gd name="adj" fmla="val 345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Alphabet</a:t>
            </a:r>
            <a:r>
              <a:rPr lang="cs-CZ" b="1">
                <a:solidFill>
                  <a:srgbClr val="000000"/>
                </a:solidFill>
              </a:rPr>
              <a:t>: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Finite set of symbols</a:t>
            </a:r>
            <a:r>
              <a:rPr lang="cs-CZ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Text: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        Sequence of symbols of the alphabet</a:t>
            </a:r>
            <a:r>
              <a:rPr lang="cs-CZ">
                <a:solidFill>
                  <a:srgbClr val="000000"/>
                </a:solidFill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Pattern</a:t>
            </a:r>
            <a:r>
              <a:rPr lang="cs-CZ">
                <a:solidFill>
                  <a:srgbClr val="000000"/>
                </a:solidFill>
              </a:rPr>
              <a:t>: </a:t>
            </a:r>
            <a:r>
              <a:rPr lang="en-US">
                <a:solidFill>
                  <a:srgbClr val="000000"/>
                </a:solidFill>
              </a:rPr>
              <a:t>   Sequence of symbols of the same alphabet. </a:t>
            </a:r>
            <a:r>
              <a:rPr lang="cs-CZ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Goal</a:t>
            </a:r>
            <a:r>
              <a:rPr lang="cs-CZ">
                <a:solidFill>
                  <a:srgbClr val="000000"/>
                </a:solidFill>
              </a:rPr>
              <a:t>:     </a:t>
            </a:r>
            <a:r>
              <a:rPr lang="en-US">
                <a:solidFill>
                  <a:srgbClr val="000000"/>
                </a:solidFill>
              </a:rPr>
              <a:t>   Pattern occurence is to be detected in the text.</a:t>
            </a:r>
            <a:r>
              <a:rPr lang="cs-CZ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Text is often fixed or seldom changed, pattern typically varies (looking for different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words in the same document), pattern is often significantly shorter than the text.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075" name="AutoShape 4"/>
          <p:cNvSpPr>
            <a:spLocks noChangeArrowheads="1"/>
          </p:cNvSpPr>
          <p:nvPr/>
        </p:nvSpPr>
        <p:spPr bwMode="auto">
          <a:xfrm>
            <a:off x="179388" y="115888"/>
            <a:ext cx="3600450" cy="360362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Text Search 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076" name="AutoShape 5"/>
          <p:cNvSpPr>
            <a:spLocks noChangeArrowheads="1"/>
          </p:cNvSpPr>
          <p:nvPr/>
        </p:nvSpPr>
        <p:spPr bwMode="auto">
          <a:xfrm>
            <a:off x="3708400" y="115888"/>
            <a:ext cx="4967288" cy="144462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3077" name="Group 6"/>
          <p:cNvGrpSpPr>
            <a:grpSpLocks/>
          </p:cNvGrpSpPr>
          <p:nvPr/>
        </p:nvGrpSpPr>
        <p:grpSpPr bwMode="auto">
          <a:xfrm>
            <a:off x="3635375" y="115888"/>
            <a:ext cx="217488" cy="217487"/>
            <a:chOff x="2290" y="73"/>
            <a:chExt cx="137" cy="137"/>
          </a:xfrm>
        </p:grpSpPr>
        <p:grpSp>
          <p:nvGrpSpPr>
            <p:cNvPr id="3090" name="Group 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3092" name="Rectangle 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3093" name="Line 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91" name="Arc 1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3078" name="AutoShape 11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079" name="AutoShape 12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3080" name="Group 13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3086" name="Group 14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3088" name="Rectangle 15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3089" name="Line 16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87" name="Arc 17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3081" name="AutoShape 20"/>
          <p:cNvSpPr>
            <a:spLocks noChangeArrowheads="1"/>
          </p:cNvSpPr>
          <p:nvPr/>
        </p:nvSpPr>
        <p:spPr bwMode="auto">
          <a:xfrm>
            <a:off x="341313" y="3141663"/>
            <a:ext cx="8461375" cy="1871662"/>
          </a:xfrm>
          <a:prstGeom prst="roundRect">
            <a:avLst>
              <a:gd name="adj" fmla="val 345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Notation</a:t>
            </a:r>
            <a:r>
              <a:rPr lang="cs-CZ">
                <a:solidFill>
                  <a:srgbClr val="000000"/>
                </a:solidFill>
              </a:rPr>
              <a:t>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</a:rPr>
              <a:t>A</a:t>
            </a:r>
            <a:r>
              <a:rPr lang="en-US">
                <a:solidFill>
                  <a:srgbClr val="000000"/>
                </a:solidFill>
              </a:rPr>
              <a:t>lphabet</a:t>
            </a:r>
            <a:r>
              <a:rPr lang="cs-CZ">
                <a:solidFill>
                  <a:srgbClr val="000000"/>
                </a:solidFill>
              </a:rPr>
              <a:t>:  </a:t>
            </a:r>
            <a:r>
              <a:rPr lang="cs-CZ" b="1" i="1">
                <a:solidFill>
                  <a:srgbClr val="000000"/>
                </a:solidFill>
                <a:sym typeface="Symbol"/>
              </a:rPr>
              <a:t></a:t>
            </a:r>
            <a:r>
              <a:rPr lang="cs-CZ">
                <a:solidFill>
                  <a:srgbClr val="000000"/>
                </a:solidFill>
              </a:rPr>
              <a:t>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</a:rPr>
              <a:t>Sym</a:t>
            </a:r>
            <a:r>
              <a:rPr lang="en-US">
                <a:solidFill>
                  <a:srgbClr val="000000"/>
                </a:solidFill>
              </a:rPr>
              <a:t>bols in the text</a:t>
            </a:r>
            <a:r>
              <a:rPr lang="cs-CZ">
                <a:solidFill>
                  <a:srgbClr val="000000"/>
                </a:solidFill>
              </a:rPr>
              <a:t>:   </a:t>
            </a:r>
            <a:r>
              <a:rPr lang="cs-CZ" i="1">
                <a:solidFill>
                  <a:srgbClr val="000000"/>
                </a:solidFill>
              </a:rPr>
              <a:t>t</a:t>
            </a:r>
            <a:r>
              <a:rPr lang="cs-CZ" baseline="-25000">
                <a:solidFill>
                  <a:srgbClr val="000000"/>
                </a:solidFill>
              </a:rPr>
              <a:t>1</a:t>
            </a:r>
            <a:r>
              <a:rPr lang="cs-CZ">
                <a:solidFill>
                  <a:srgbClr val="000000"/>
                </a:solidFill>
              </a:rPr>
              <a:t>, </a:t>
            </a:r>
            <a:r>
              <a:rPr lang="cs-CZ" i="1">
                <a:solidFill>
                  <a:srgbClr val="000000"/>
                </a:solidFill>
              </a:rPr>
              <a:t>t</a:t>
            </a:r>
            <a:r>
              <a:rPr lang="cs-CZ" baseline="-25000">
                <a:solidFill>
                  <a:srgbClr val="000000"/>
                </a:solidFill>
              </a:rPr>
              <a:t>2</a:t>
            </a:r>
            <a:r>
              <a:rPr lang="cs-CZ">
                <a:solidFill>
                  <a:srgbClr val="000000"/>
                </a:solidFill>
              </a:rPr>
              <a:t>, …</a:t>
            </a:r>
            <a:r>
              <a:rPr lang="en-US">
                <a:solidFill>
                  <a:srgbClr val="000000"/>
                </a:solidFill>
              </a:rPr>
              <a:t>,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cs-CZ" i="1">
                <a:solidFill>
                  <a:srgbClr val="000000"/>
                </a:solidFill>
              </a:rPr>
              <a:t>t</a:t>
            </a:r>
            <a:r>
              <a:rPr lang="cs-CZ" baseline="-25000">
                <a:solidFill>
                  <a:srgbClr val="000000"/>
                </a:solidFill>
              </a:rPr>
              <a:t>n</a:t>
            </a:r>
            <a:r>
              <a:rPr lang="en-US">
                <a:solidFill>
                  <a:srgbClr val="000000"/>
                </a:solidFill>
              </a:rPr>
              <a:t>.</a:t>
            </a:r>
            <a:r>
              <a:rPr lang="cs-CZ">
                <a:solidFill>
                  <a:srgbClr val="000000"/>
                </a:solidFill>
              </a:rPr>
              <a:t>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</a:rPr>
              <a:t>Symbol</a:t>
            </a:r>
            <a:r>
              <a:rPr lang="en-US">
                <a:solidFill>
                  <a:srgbClr val="000000"/>
                </a:solidFill>
              </a:rPr>
              <a:t>s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in the pattern:</a:t>
            </a:r>
            <a:r>
              <a:rPr lang="cs-CZ">
                <a:solidFill>
                  <a:srgbClr val="000000"/>
                </a:solidFill>
              </a:rPr>
              <a:t>   </a:t>
            </a:r>
            <a:r>
              <a:rPr lang="cs-CZ" i="1">
                <a:solidFill>
                  <a:srgbClr val="000000"/>
                </a:solidFill>
              </a:rPr>
              <a:t>p</a:t>
            </a:r>
            <a:r>
              <a:rPr lang="cs-CZ" baseline="-25000">
                <a:solidFill>
                  <a:srgbClr val="000000"/>
                </a:solidFill>
              </a:rPr>
              <a:t>1</a:t>
            </a:r>
            <a:r>
              <a:rPr lang="cs-CZ">
                <a:solidFill>
                  <a:srgbClr val="000000"/>
                </a:solidFill>
              </a:rPr>
              <a:t>, </a:t>
            </a:r>
            <a:r>
              <a:rPr lang="cs-CZ" i="1">
                <a:solidFill>
                  <a:srgbClr val="000000"/>
                </a:solidFill>
              </a:rPr>
              <a:t>p</a:t>
            </a:r>
            <a:r>
              <a:rPr lang="cs-CZ" baseline="-25000">
                <a:solidFill>
                  <a:srgbClr val="000000"/>
                </a:solidFill>
              </a:rPr>
              <a:t>2</a:t>
            </a:r>
            <a:r>
              <a:rPr lang="cs-CZ">
                <a:solidFill>
                  <a:srgbClr val="000000"/>
                </a:solidFill>
              </a:rPr>
              <a:t>, …</a:t>
            </a:r>
            <a:r>
              <a:rPr lang="en-US">
                <a:solidFill>
                  <a:srgbClr val="000000"/>
                </a:solidFill>
              </a:rPr>
              <a:t>,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cs-CZ" i="1">
                <a:solidFill>
                  <a:srgbClr val="000000"/>
                </a:solidFill>
              </a:rPr>
              <a:t>p</a:t>
            </a:r>
            <a:r>
              <a:rPr lang="cs-CZ" i="1" baseline="-25000">
                <a:solidFill>
                  <a:srgbClr val="000000"/>
                </a:solidFill>
              </a:rPr>
              <a:t>m</a:t>
            </a:r>
            <a:r>
              <a:rPr lang="en-US">
                <a:solidFill>
                  <a:srgbClr val="000000"/>
                </a:solidFill>
              </a:rPr>
              <a:t>.</a:t>
            </a:r>
            <a:endParaRPr lang="cs-CZ">
              <a:solidFill>
                <a:srgbClr val="000000"/>
              </a:solidFill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It holds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cs-CZ" i="1">
                <a:solidFill>
                  <a:srgbClr val="000000"/>
                </a:solidFill>
              </a:rPr>
              <a:t>m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cs-CZ">
                <a:solidFill>
                  <a:srgbClr val="000000"/>
                </a:solidFill>
                <a:sym typeface="Symbol" pitchFamily="18" charset="2"/>
              </a:rPr>
              <a:t>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cs-CZ" i="1">
                <a:solidFill>
                  <a:srgbClr val="000000"/>
                </a:solidFill>
              </a:rPr>
              <a:t>n</a:t>
            </a:r>
            <a:r>
              <a:rPr lang="cs-CZ">
                <a:solidFill>
                  <a:srgbClr val="000000"/>
                </a:solidFill>
              </a:rPr>
              <a:t>, </a:t>
            </a:r>
            <a:r>
              <a:rPr lang="en-US">
                <a:solidFill>
                  <a:srgbClr val="000000"/>
                </a:solidFill>
              </a:rPr>
              <a:t>usually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cs-CZ" i="1">
                <a:solidFill>
                  <a:srgbClr val="000000"/>
                </a:solidFill>
              </a:rPr>
              <a:t>m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&lt;&lt;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cs-CZ" i="1">
                <a:solidFill>
                  <a:srgbClr val="000000"/>
                </a:solidFill>
              </a:rPr>
              <a:t>n</a:t>
            </a:r>
            <a:endParaRPr lang="cs-CZ" b="1" i="1">
              <a:solidFill>
                <a:srgbClr val="000000"/>
              </a:solidFill>
            </a:endParaRPr>
          </a:p>
        </p:txBody>
      </p:sp>
      <p:sp>
        <p:nvSpPr>
          <p:cNvPr id="3082" name="AutoShape 22"/>
          <p:cNvSpPr>
            <a:spLocks noChangeArrowheads="1"/>
          </p:cNvSpPr>
          <p:nvPr/>
        </p:nvSpPr>
        <p:spPr bwMode="auto">
          <a:xfrm>
            <a:off x="393700" y="5445125"/>
            <a:ext cx="8426450" cy="865188"/>
          </a:xfrm>
          <a:prstGeom prst="roundRect">
            <a:avLst>
              <a:gd name="adj" fmla="val 7718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Text:</a:t>
            </a:r>
            <a:r>
              <a:rPr lang="cs-CZ" b="1">
                <a:solidFill>
                  <a:srgbClr val="000000"/>
                </a:solidFill>
                <a:latin typeface="Courier New" pitchFamily="49" charset="0"/>
              </a:rPr>
              <a:t>    ...task is very </a:t>
            </a:r>
            <a:r>
              <a:rPr lang="cs-CZ" b="1">
                <a:solidFill>
                  <a:srgbClr val="0033CC"/>
                </a:solidFill>
                <a:latin typeface="Courier New" pitchFamily="49" charset="0"/>
              </a:rPr>
              <a:t>simple</a:t>
            </a:r>
            <a:r>
              <a:rPr lang="cs-CZ" b="1">
                <a:solidFill>
                  <a:srgbClr val="000000"/>
                </a:solidFill>
                <a:latin typeface="Courier New" pitchFamily="49" charset="0"/>
              </a:rPr>
              <a:t> but it is used very freq...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Pattern</a:t>
            </a:r>
            <a:r>
              <a:rPr lang="cs-CZ">
                <a:solidFill>
                  <a:srgbClr val="000000"/>
                </a:solidFill>
              </a:rPr>
              <a:t>:      </a:t>
            </a:r>
            <a:r>
              <a:rPr lang="cs-CZ" b="1">
                <a:solidFill>
                  <a:srgbClr val="3333FF"/>
                </a:solidFill>
                <a:latin typeface="Courier New" pitchFamily="49" charset="0"/>
              </a:rPr>
              <a:t>simple</a:t>
            </a:r>
            <a:endParaRPr lang="cs-CZ" b="1">
              <a:solidFill>
                <a:srgbClr val="3333FF"/>
              </a:solidFill>
            </a:endParaRPr>
          </a:p>
        </p:txBody>
      </p:sp>
      <p:sp>
        <p:nvSpPr>
          <p:cNvPr id="3083" name="AutoShape 23"/>
          <p:cNvSpPr>
            <a:spLocks noChangeArrowheads="1"/>
          </p:cNvSpPr>
          <p:nvPr/>
        </p:nvSpPr>
        <p:spPr bwMode="auto">
          <a:xfrm>
            <a:off x="539750" y="5229225"/>
            <a:ext cx="1008063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Example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085" name="Text Box 26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20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2" name="AutoShape 346"/>
          <p:cNvSpPr>
            <a:spLocks noChangeArrowheads="1"/>
          </p:cNvSpPr>
          <p:nvPr/>
        </p:nvSpPr>
        <p:spPr bwMode="auto">
          <a:xfrm>
            <a:off x="6227887" y="189657"/>
            <a:ext cx="22320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Basics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14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642"/>
          <p:cNvSpPr>
            <a:spLocks noChangeArrowheads="1"/>
          </p:cNvSpPr>
          <p:nvPr/>
        </p:nvSpPr>
        <p:spPr bwMode="auto">
          <a:xfrm>
            <a:off x="251520" y="3357563"/>
            <a:ext cx="8533705" cy="3024187"/>
          </a:xfrm>
          <a:prstGeom prst="roundRect">
            <a:avLst>
              <a:gd name="adj" fmla="val 7718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sp>
        <p:nvSpPr>
          <p:cNvPr id="12291" name="AutoShape 643"/>
          <p:cNvSpPr>
            <a:spLocks noChangeArrowheads="1"/>
          </p:cNvSpPr>
          <p:nvPr/>
        </p:nvSpPr>
        <p:spPr bwMode="auto">
          <a:xfrm>
            <a:off x="323850" y="1268413"/>
            <a:ext cx="8569325" cy="1152525"/>
          </a:xfrm>
          <a:prstGeom prst="roundRect">
            <a:avLst>
              <a:gd name="adj" fmla="val 7718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sp>
        <p:nvSpPr>
          <p:cNvPr id="12292" name="AutoShape 19"/>
          <p:cNvSpPr>
            <a:spLocks noChangeArrowheads="1"/>
          </p:cNvSpPr>
          <p:nvPr/>
        </p:nvSpPr>
        <p:spPr bwMode="auto">
          <a:xfrm>
            <a:off x="468313" y="981075"/>
            <a:ext cx="8280400" cy="433388"/>
          </a:xfrm>
          <a:prstGeom prst="roundRect">
            <a:avLst>
              <a:gd name="adj" fmla="val 1648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NFA</a:t>
            </a:r>
            <a:r>
              <a:rPr lang="cs-CZ" b="1">
                <a:solidFill>
                  <a:srgbClr val="000000"/>
                </a:solidFill>
              </a:rPr>
              <a:t> A</a:t>
            </a:r>
            <a:r>
              <a:rPr lang="en-US" b="1" baseline="-25000">
                <a:solidFill>
                  <a:srgbClr val="000000"/>
                </a:solidFill>
              </a:rPr>
              <a:t>3</a:t>
            </a:r>
            <a:r>
              <a:rPr lang="cs-CZ" b="1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which accepts just a single word</a:t>
            </a:r>
            <a:r>
              <a:rPr lang="cs-CZ" b="1">
                <a:solidFill>
                  <a:srgbClr val="000000"/>
                </a:solidFill>
              </a:rPr>
              <a:t> 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1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2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3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4.</a:t>
            </a:r>
          </a:p>
        </p:txBody>
      </p:sp>
      <p:sp>
        <p:nvSpPr>
          <p:cNvPr id="12294" name="Arc 21"/>
          <p:cNvSpPr>
            <a:spLocks/>
          </p:cNvSpPr>
          <p:nvPr/>
        </p:nvSpPr>
        <p:spPr bwMode="auto">
          <a:xfrm rot="5400000" flipH="1">
            <a:off x="885031" y="4452144"/>
            <a:ext cx="388938" cy="215900"/>
          </a:xfrm>
          <a:custGeom>
            <a:avLst/>
            <a:gdLst>
              <a:gd name="T0" fmla="*/ 355778 w 43199"/>
              <a:gd name="T1" fmla="*/ 213476 h 43200"/>
              <a:gd name="T2" fmla="*/ 0 w 43199"/>
              <a:gd name="T3" fmla="*/ 543923 h 43200"/>
              <a:gd name="T4" fmla="*/ 1750838 w 43199"/>
              <a:gd name="T5" fmla="*/ 53950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lnTo>
                  <a:pt x="4389" y="8547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2295" name="Oval 22"/>
          <p:cNvSpPr>
            <a:spLocks noChangeArrowheads="1"/>
          </p:cNvSpPr>
          <p:nvPr/>
        </p:nvSpPr>
        <p:spPr bwMode="auto">
          <a:xfrm>
            <a:off x="969963" y="472598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296" name="Text Box 23"/>
          <p:cNvSpPr txBox="1">
            <a:spLocks noChangeArrowheads="1"/>
          </p:cNvSpPr>
          <p:nvPr/>
        </p:nvSpPr>
        <p:spPr bwMode="auto">
          <a:xfrm>
            <a:off x="1403350" y="4581525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2297" name="Line 24"/>
          <p:cNvSpPr>
            <a:spLocks noChangeShapeType="1"/>
          </p:cNvSpPr>
          <p:nvPr/>
        </p:nvSpPr>
        <p:spPr bwMode="auto">
          <a:xfrm>
            <a:off x="1258888" y="4868863"/>
            <a:ext cx="720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2298" name="Oval 25"/>
          <p:cNvSpPr>
            <a:spLocks noChangeArrowheads="1"/>
          </p:cNvSpPr>
          <p:nvPr/>
        </p:nvSpPr>
        <p:spPr bwMode="auto">
          <a:xfrm>
            <a:off x="1979613" y="4727575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>
            <a:off x="2411413" y="4581525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300" name="Line 27"/>
          <p:cNvSpPr>
            <a:spLocks noChangeShapeType="1"/>
          </p:cNvSpPr>
          <p:nvPr/>
        </p:nvSpPr>
        <p:spPr bwMode="auto">
          <a:xfrm>
            <a:off x="2268538" y="4870450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2301" name="Oval 28"/>
          <p:cNvSpPr>
            <a:spLocks noChangeArrowheads="1"/>
          </p:cNvSpPr>
          <p:nvPr/>
        </p:nvSpPr>
        <p:spPr bwMode="auto">
          <a:xfrm>
            <a:off x="2987675" y="4727575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302" name="Text Box 29"/>
          <p:cNvSpPr txBox="1">
            <a:spLocks noChangeArrowheads="1"/>
          </p:cNvSpPr>
          <p:nvPr/>
        </p:nvSpPr>
        <p:spPr bwMode="auto">
          <a:xfrm>
            <a:off x="3419475" y="4581525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2303" name="Line 30"/>
          <p:cNvSpPr>
            <a:spLocks noChangeShapeType="1"/>
          </p:cNvSpPr>
          <p:nvPr/>
        </p:nvSpPr>
        <p:spPr bwMode="auto">
          <a:xfrm>
            <a:off x="3276600" y="4870450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2304" name="Oval 31"/>
          <p:cNvSpPr>
            <a:spLocks noChangeArrowheads="1"/>
          </p:cNvSpPr>
          <p:nvPr/>
        </p:nvSpPr>
        <p:spPr bwMode="auto">
          <a:xfrm>
            <a:off x="3995738" y="4727575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2305" name="Text Box 32"/>
          <p:cNvSpPr txBox="1">
            <a:spLocks noChangeArrowheads="1"/>
          </p:cNvSpPr>
          <p:nvPr/>
        </p:nvSpPr>
        <p:spPr bwMode="auto">
          <a:xfrm>
            <a:off x="4427538" y="4581525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2306" name="Line 33"/>
          <p:cNvSpPr>
            <a:spLocks noChangeShapeType="1"/>
          </p:cNvSpPr>
          <p:nvPr/>
        </p:nvSpPr>
        <p:spPr bwMode="auto">
          <a:xfrm>
            <a:off x="4284663" y="4870450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grpSp>
        <p:nvGrpSpPr>
          <p:cNvPr id="12307" name="Group 34"/>
          <p:cNvGrpSpPr>
            <a:grpSpLocks/>
          </p:cNvGrpSpPr>
          <p:nvPr/>
        </p:nvGrpSpPr>
        <p:grpSpPr bwMode="auto">
          <a:xfrm>
            <a:off x="5003800" y="4725988"/>
            <a:ext cx="287338" cy="287337"/>
            <a:chOff x="3334" y="799"/>
            <a:chExt cx="454" cy="453"/>
          </a:xfrm>
        </p:grpSpPr>
        <p:sp>
          <p:nvSpPr>
            <p:cNvPr id="12402" name="Oval 35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12403" name="Oval 36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4</a:t>
              </a:r>
            </a:p>
          </p:txBody>
        </p:sp>
      </p:grpSp>
      <p:sp>
        <p:nvSpPr>
          <p:cNvPr id="12308" name="Arc 55"/>
          <p:cNvSpPr>
            <a:spLocks/>
          </p:cNvSpPr>
          <p:nvPr/>
        </p:nvSpPr>
        <p:spPr bwMode="auto">
          <a:xfrm flipH="1" flipV="1">
            <a:off x="684213" y="4725988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3864706 w 21600"/>
              <a:gd name="T3" fmla="*/ 987528 h 21600"/>
              <a:gd name="T4" fmla="*/ 0 w 21600"/>
              <a:gd name="T5" fmla="*/ 98752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2309" name="AutoShape 56"/>
          <p:cNvSpPr>
            <a:spLocks noChangeArrowheads="1"/>
          </p:cNvSpPr>
          <p:nvPr/>
        </p:nvSpPr>
        <p:spPr bwMode="auto">
          <a:xfrm>
            <a:off x="520700" y="2781300"/>
            <a:ext cx="8101013" cy="719138"/>
          </a:xfrm>
          <a:prstGeom prst="roundRect">
            <a:avLst>
              <a:gd name="adj" fmla="val 1648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NFA</a:t>
            </a:r>
            <a:r>
              <a:rPr lang="cs-CZ" b="1">
                <a:solidFill>
                  <a:srgbClr val="000000"/>
                </a:solidFill>
              </a:rPr>
              <a:t> A</a:t>
            </a:r>
            <a:r>
              <a:rPr lang="en-US" b="1" baseline="-25000">
                <a:solidFill>
                  <a:srgbClr val="000000"/>
                </a:solidFill>
              </a:rPr>
              <a:t>4</a:t>
            </a:r>
            <a:r>
              <a:rPr lang="cs-CZ" b="1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which accepts each word with suffix</a:t>
            </a:r>
            <a:r>
              <a:rPr lang="cs-CZ" b="1">
                <a:solidFill>
                  <a:srgbClr val="000000"/>
                </a:solidFill>
              </a:rPr>
              <a:t> 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1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2</a:t>
            </a:r>
            <a:r>
              <a:rPr lang="cs-CZ" b="1">
                <a:solidFill>
                  <a:srgbClr val="000000"/>
                </a:solidFill>
              </a:rPr>
              <a:t> 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3</a:t>
            </a:r>
            <a:r>
              <a:rPr lang="cs-CZ" b="1">
                <a:solidFill>
                  <a:srgbClr val="000000"/>
                </a:solidFill>
              </a:rPr>
              <a:t> 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and its transition table</a:t>
            </a:r>
            <a:r>
              <a:rPr lang="cs-CZ" b="1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12310" name="Group 609"/>
          <p:cNvGrpSpPr>
            <a:grpSpLocks/>
          </p:cNvGrpSpPr>
          <p:nvPr/>
        </p:nvGrpSpPr>
        <p:grpSpPr bwMode="auto">
          <a:xfrm>
            <a:off x="1258888" y="1557338"/>
            <a:ext cx="4392612" cy="431800"/>
            <a:chOff x="521" y="890"/>
            <a:chExt cx="2767" cy="272"/>
          </a:xfrm>
        </p:grpSpPr>
        <p:sp>
          <p:nvSpPr>
            <p:cNvPr id="12386" name="Oval 4"/>
            <p:cNvSpPr>
              <a:spLocks noChangeArrowheads="1"/>
            </p:cNvSpPr>
            <p:nvPr/>
          </p:nvSpPr>
          <p:spPr bwMode="auto">
            <a:xfrm>
              <a:off x="702" y="981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2387" name="Text Box 5"/>
            <p:cNvSpPr txBox="1">
              <a:spLocks noChangeArrowheads="1"/>
            </p:cNvSpPr>
            <p:nvPr/>
          </p:nvSpPr>
          <p:spPr bwMode="auto">
            <a:xfrm>
              <a:off x="975" y="890"/>
              <a:ext cx="182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p</a:t>
              </a:r>
              <a:r>
                <a:rPr lang="cs-CZ" b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2388" name="Line 6"/>
            <p:cNvSpPr>
              <a:spLocks noChangeShapeType="1"/>
            </p:cNvSpPr>
            <p:nvPr/>
          </p:nvSpPr>
          <p:spPr bwMode="auto">
            <a:xfrm>
              <a:off x="884" y="1071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2389" name="Oval 7"/>
            <p:cNvSpPr>
              <a:spLocks noChangeArrowheads="1"/>
            </p:cNvSpPr>
            <p:nvPr/>
          </p:nvSpPr>
          <p:spPr bwMode="auto">
            <a:xfrm>
              <a:off x="1292" y="981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2390" name="Text Box 8"/>
            <p:cNvSpPr txBox="1">
              <a:spLocks noChangeArrowheads="1"/>
            </p:cNvSpPr>
            <p:nvPr/>
          </p:nvSpPr>
          <p:spPr bwMode="auto">
            <a:xfrm>
              <a:off x="1565" y="890"/>
              <a:ext cx="182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p</a:t>
              </a:r>
              <a:r>
                <a:rPr lang="cs-CZ" b="1" baseline="-25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2391" name="Oval 10"/>
            <p:cNvSpPr>
              <a:spLocks noChangeArrowheads="1"/>
            </p:cNvSpPr>
            <p:nvPr/>
          </p:nvSpPr>
          <p:spPr bwMode="auto">
            <a:xfrm>
              <a:off x="1882" y="981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2392" name="Text Box 11"/>
            <p:cNvSpPr txBox="1">
              <a:spLocks noChangeArrowheads="1"/>
            </p:cNvSpPr>
            <p:nvPr/>
          </p:nvSpPr>
          <p:spPr bwMode="auto">
            <a:xfrm>
              <a:off x="2154" y="890"/>
              <a:ext cx="182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p</a:t>
              </a:r>
              <a:r>
                <a:rPr lang="cs-CZ" b="1" baseline="-250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2393" name="Oval 13"/>
            <p:cNvSpPr>
              <a:spLocks noChangeArrowheads="1"/>
            </p:cNvSpPr>
            <p:nvPr/>
          </p:nvSpPr>
          <p:spPr bwMode="auto">
            <a:xfrm>
              <a:off x="2472" y="981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2394" name="Text Box 14"/>
            <p:cNvSpPr txBox="1">
              <a:spLocks noChangeArrowheads="1"/>
            </p:cNvSpPr>
            <p:nvPr/>
          </p:nvSpPr>
          <p:spPr bwMode="auto">
            <a:xfrm>
              <a:off x="2743" y="890"/>
              <a:ext cx="182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p</a:t>
              </a:r>
              <a:r>
                <a:rPr lang="cs-CZ" b="1" baseline="-250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2395" name="Line 15"/>
            <p:cNvSpPr>
              <a:spLocks noChangeShapeType="1"/>
            </p:cNvSpPr>
            <p:nvPr/>
          </p:nvSpPr>
          <p:spPr bwMode="auto">
            <a:xfrm>
              <a:off x="2653" y="1071"/>
              <a:ext cx="4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grpSp>
          <p:nvGrpSpPr>
            <p:cNvPr id="12396" name="Group 16"/>
            <p:cNvGrpSpPr>
              <a:grpSpLocks/>
            </p:cNvGrpSpPr>
            <p:nvPr/>
          </p:nvGrpSpPr>
          <p:grpSpPr bwMode="auto">
            <a:xfrm>
              <a:off x="3107" y="981"/>
              <a:ext cx="181" cy="181"/>
              <a:chOff x="3334" y="799"/>
              <a:chExt cx="454" cy="453"/>
            </a:xfrm>
          </p:grpSpPr>
          <p:sp>
            <p:nvSpPr>
              <p:cNvPr id="12400" name="Oval 17"/>
              <p:cNvSpPr>
                <a:spLocks noChangeArrowheads="1"/>
              </p:cNvSpPr>
              <p:nvPr/>
            </p:nvSpPr>
            <p:spPr bwMode="auto">
              <a:xfrm>
                <a:off x="3334" y="799"/>
                <a:ext cx="454" cy="45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1" name="Oval 18"/>
              <p:cNvSpPr>
                <a:spLocks noChangeArrowheads="1"/>
              </p:cNvSpPr>
              <p:nvPr/>
            </p:nvSpPr>
            <p:spPr bwMode="auto">
              <a:xfrm>
                <a:off x="3379" y="845"/>
                <a:ext cx="363" cy="36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sz="1200" b="1">
                    <a:solidFill>
                      <a:srgbClr val="000000"/>
                    </a:solidFill>
                  </a:rPr>
                  <a:t>4</a:t>
                </a:r>
              </a:p>
            </p:txBody>
          </p:sp>
        </p:grpSp>
        <p:sp>
          <p:nvSpPr>
            <p:cNvPr id="12397" name="Arc 54"/>
            <p:cNvSpPr>
              <a:spLocks/>
            </p:cNvSpPr>
            <p:nvPr/>
          </p:nvSpPr>
          <p:spPr bwMode="auto">
            <a:xfrm flipH="1" flipV="1">
              <a:off x="521" y="982"/>
              <a:ext cx="182" cy="92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2398" name="Line 529"/>
            <p:cNvSpPr>
              <a:spLocks noChangeShapeType="1"/>
            </p:cNvSpPr>
            <p:nvPr/>
          </p:nvSpPr>
          <p:spPr bwMode="auto">
            <a:xfrm>
              <a:off x="2064" y="1071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2399" name="Line 531"/>
            <p:cNvSpPr>
              <a:spLocks noChangeShapeType="1"/>
            </p:cNvSpPr>
            <p:nvPr/>
          </p:nvSpPr>
          <p:spPr bwMode="auto">
            <a:xfrm>
              <a:off x="1474" y="1071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12311" name="AutoShape 532"/>
          <p:cNvSpPr>
            <a:spLocks noChangeArrowheads="1"/>
          </p:cNvSpPr>
          <p:nvPr/>
        </p:nvSpPr>
        <p:spPr bwMode="auto">
          <a:xfrm>
            <a:off x="5508625" y="5661025"/>
            <a:ext cx="2682875" cy="360363"/>
          </a:xfrm>
          <a:prstGeom prst="roundRect">
            <a:avLst>
              <a:gd name="adj" fmla="val 1648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z </a:t>
            </a:r>
            <a:r>
              <a:rPr lang="cs-CZ" b="1">
                <a:solidFill>
                  <a:srgbClr val="000000"/>
                </a:solidFill>
                <a:sym typeface="Symbol" pitchFamily="18" charset="2"/>
              </a:rPr>
              <a:t></a:t>
            </a:r>
            <a:r>
              <a:rPr lang="cs-CZ" b="1">
                <a:solidFill>
                  <a:srgbClr val="000000"/>
                </a:solidFill>
              </a:rPr>
              <a:t> </a:t>
            </a:r>
            <a:r>
              <a:rPr lang="cs-CZ" b="1" i="1">
                <a:solidFill>
                  <a:srgbClr val="000000"/>
                </a:solidFill>
                <a:sym typeface="Symbol"/>
              </a:rPr>
              <a:t></a:t>
            </a:r>
            <a:r>
              <a:rPr lang="cs-CZ" b="1">
                <a:solidFill>
                  <a:srgbClr val="000000"/>
                </a:solidFill>
              </a:rPr>
              <a:t> </a:t>
            </a:r>
            <a:r>
              <a:rPr lang="cs-CZ" b="1">
                <a:solidFill>
                  <a:srgbClr val="000000"/>
                </a:solidFill>
                <a:sym typeface="Symbol" pitchFamily="18" charset="2"/>
              </a:rPr>
              <a:t> </a:t>
            </a:r>
            <a:r>
              <a:rPr lang="en-US" b="1">
                <a:solidFill>
                  <a:srgbClr val="000000"/>
                </a:solidFill>
                <a:sym typeface="Symbol" pitchFamily="18" charset="2"/>
              </a:rPr>
              <a:t>{</a:t>
            </a:r>
            <a:r>
              <a:rPr lang="en-US" b="1" i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en-US" b="1">
                <a:solidFill>
                  <a:srgbClr val="000000"/>
                </a:solidFill>
                <a:sym typeface="Symbol" pitchFamily="18" charset="2"/>
              </a:rPr>
              <a:t>1, </a:t>
            </a:r>
            <a:r>
              <a:rPr lang="en-US" b="1" i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en-US" b="1">
                <a:solidFill>
                  <a:srgbClr val="000000"/>
                </a:solidFill>
                <a:sym typeface="Symbol" pitchFamily="18" charset="2"/>
              </a:rPr>
              <a:t>2, </a:t>
            </a:r>
            <a:r>
              <a:rPr lang="en-US" b="1" i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en-US" b="1">
                <a:solidFill>
                  <a:srgbClr val="000000"/>
                </a:solidFill>
                <a:sym typeface="Symbol" pitchFamily="18" charset="2"/>
              </a:rPr>
              <a:t>3, </a:t>
            </a:r>
            <a:r>
              <a:rPr lang="en-US" b="1" i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en-US" b="1">
                <a:solidFill>
                  <a:srgbClr val="000000"/>
                </a:solidFill>
                <a:sym typeface="Symbol" pitchFamily="18" charset="2"/>
              </a:rPr>
              <a:t>4}</a:t>
            </a:r>
            <a:r>
              <a:rPr lang="cs-CZ" b="1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24085" name="Group 533"/>
          <p:cNvGraphicFramePr>
            <a:graphicFrameLocks noGrp="1"/>
          </p:cNvGraphicFramePr>
          <p:nvPr/>
        </p:nvGraphicFramePr>
        <p:xfrm>
          <a:off x="5580063" y="3644900"/>
          <a:ext cx="3097212" cy="1862136"/>
        </p:xfrm>
        <a:graphic>
          <a:graphicData uri="http://schemas.openxmlformats.org/drawingml/2006/table">
            <a:tbl>
              <a:tblPr/>
              <a:tblGrid>
                <a:gridCol w="442912"/>
                <a:gridCol w="441325"/>
                <a:gridCol w="442913"/>
                <a:gridCol w="442912"/>
                <a:gridCol w="442913"/>
                <a:gridCol w="441325"/>
                <a:gridCol w="442912"/>
              </a:tblGrid>
              <a:tr h="310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</a:t>
                      </a: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76" name="Text Box 646"/>
          <p:cNvSpPr txBox="1">
            <a:spLocks noChangeArrowheads="1"/>
          </p:cNvSpPr>
          <p:nvPr/>
        </p:nvSpPr>
        <p:spPr bwMode="auto">
          <a:xfrm>
            <a:off x="684213" y="3789363"/>
            <a:ext cx="433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en-US" b="1" baseline="-25000">
                <a:solidFill>
                  <a:srgbClr val="000000"/>
                </a:solidFill>
              </a:rPr>
              <a:t>4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2377" name="Text Box 647"/>
          <p:cNvSpPr txBox="1">
            <a:spLocks noChangeArrowheads="1"/>
          </p:cNvSpPr>
          <p:nvPr/>
        </p:nvSpPr>
        <p:spPr bwMode="auto">
          <a:xfrm>
            <a:off x="539750" y="1700213"/>
            <a:ext cx="433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en-US" b="1" baseline="-25000">
                <a:solidFill>
                  <a:srgbClr val="000000"/>
                </a:solidFill>
              </a:rPr>
              <a:t>3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78" name="AutoShape 627"/>
          <p:cNvSpPr>
            <a:spLocks noChangeArrowheads="1"/>
          </p:cNvSpPr>
          <p:nvPr/>
        </p:nvSpPr>
        <p:spPr bwMode="auto">
          <a:xfrm>
            <a:off x="179388" y="115888"/>
            <a:ext cx="4032572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  Power of Indeterminism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9" name="AutoShape 628"/>
          <p:cNvSpPr>
            <a:spLocks noChangeArrowheads="1"/>
          </p:cNvSpPr>
          <p:nvPr/>
        </p:nvSpPr>
        <p:spPr bwMode="auto">
          <a:xfrm>
            <a:off x="4211960" y="115888"/>
            <a:ext cx="4463728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80" name="Group 629"/>
          <p:cNvGrpSpPr>
            <a:grpSpLocks/>
          </p:cNvGrpSpPr>
          <p:nvPr/>
        </p:nvGrpSpPr>
        <p:grpSpPr bwMode="auto">
          <a:xfrm>
            <a:off x="4067944" y="116632"/>
            <a:ext cx="217488" cy="217487"/>
            <a:chOff x="2290" y="73"/>
            <a:chExt cx="137" cy="137"/>
          </a:xfrm>
        </p:grpSpPr>
        <p:grpSp>
          <p:nvGrpSpPr>
            <p:cNvPr id="81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83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2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85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6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87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88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90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9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92" name="AutoShape 641"/>
          <p:cNvSpPr>
            <a:spLocks noChangeArrowheads="1"/>
          </p:cNvSpPr>
          <p:nvPr/>
        </p:nvSpPr>
        <p:spPr bwMode="auto">
          <a:xfrm>
            <a:off x="5940152" y="188913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Examples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93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21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154735" y="4149080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>
                <a:solidFill>
                  <a:srgbClr val="000000"/>
                </a:solidFill>
                <a:sym typeface="Symbol"/>
              </a:rPr>
              <a:t></a:t>
            </a:r>
            <a:endParaRPr lang="cs-CZ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7884368" y="4005064"/>
            <a:ext cx="0" cy="15121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>
            <a:off x="8028384" y="4005064"/>
            <a:ext cx="0" cy="15121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>
            <a:off x="8172400" y="4005064"/>
            <a:ext cx="0" cy="15121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923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413"/>
          <p:cNvSpPr>
            <a:spLocks noChangeArrowheads="1"/>
          </p:cNvSpPr>
          <p:nvPr/>
        </p:nvSpPr>
        <p:spPr bwMode="auto">
          <a:xfrm>
            <a:off x="251271" y="3717800"/>
            <a:ext cx="8569201" cy="2735536"/>
          </a:xfrm>
          <a:prstGeom prst="roundRect">
            <a:avLst>
              <a:gd name="adj" fmla="val 7718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sp>
        <p:nvSpPr>
          <p:cNvPr id="13315" name="AutoShape 412"/>
          <p:cNvSpPr>
            <a:spLocks noChangeArrowheads="1"/>
          </p:cNvSpPr>
          <p:nvPr/>
        </p:nvSpPr>
        <p:spPr bwMode="auto">
          <a:xfrm>
            <a:off x="251520" y="692697"/>
            <a:ext cx="8568952" cy="2448272"/>
          </a:xfrm>
          <a:prstGeom prst="roundRect">
            <a:avLst>
              <a:gd name="adj" fmla="val 7718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sp>
        <p:nvSpPr>
          <p:cNvPr id="13316" name="Arc 278"/>
          <p:cNvSpPr>
            <a:spLocks/>
          </p:cNvSpPr>
          <p:nvPr/>
        </p:nvSpPr>
        <p:spPr bwMode="auto">
          <a:xfrm rot="-5400000">
            <a:off x="3533427" y="3099469"/>
            <a:ext cx="923925" cy="3024187"/>
          </a:xfrm>
          <a:custGeom>
            <a:avLst/>
            <a:gdLst>
              <a:gd name="T0" fmla="*/ 10079296 w 22889"/>
              <a:gd name="T1" fmla="*/ 0 h 42638"/>
              <a:gd name="T2" fmla="*/ 0 w 22889"/>
              <a:gd name="T3" fmla="*/ 214305475 h 42638"/>
              <a:gd name="T4" fmla="*/ 2100255 w 22889"/>
              <a:gd name="T5" fmla="*/ 105834700 h 426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889" h="42638" fill="none" extrusionOk="0">
                <a:moveTo>
                  <a:pt x="6185" y="0"/>
                </a:moveTo>
                <a:cubicBezTo>
                  <a:pt x="15967" y="2277"/>
                  <a:pt x="22889" y="10995"/>
                  <a:pt x="22889" y="21038"/>
                </a:cubicBezTo>
                <a:cubicBezTo>
                  <a:pt x="22889" y="32967"/>
                  <a:pt x="13218" y="42638"/>
                  <a:pt x="1289" y="42638"/>
                </a:cubicBezTo>
                <a:cubicBezTo>
                  <a:pt x="859" y="42638"/>
                  <a:pt x="429" y="42625"/>
                  <a:pt x="0" y="42599"/>
                </a:cubicBezTo>
              </a:path>
              <a:path w="22889" h="42638" stroke="0" extrusionOk="0">
                <a:moveTo>
                  <a:pt x="6185" y="0"/>
                </a:moveTo>
                <a:cubicBezTo>
                  <a:pt x="15967" y="2277"/>
                  <a:pt x="22889" y="10995"/>
                  <a:pt x="22889" y="21038"/>
                </a:cubicBezTo>
                <a:cubicBezTo>
                  <a:pt x="22889" y="32967"/>
                  <a:pt x="13218" y="42638"/>
                  <a:pt x="1289" y="42638"/>
                </a:cubicBezTo>
                <a:cubicBezTo>
                  <a:pt x="859" y="42638"/>
                  <a:pt x="429" y="42625"/>
                  <a:pt x="0" y="42599"/>
                </a:cubicBezTo>
                <a:lnTo>
                  <a:pt x="1289" y="21038"/>
                </a:lnTo>
                <a:lnTo>
                  <a:pt x="6185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317" name="Arc 270"/>
          <p:cNvSpPr>
            <a:spLocks/>
          </p:cNvSpPr>
          <p:nvPr/>
        </p:nvSpPr>
        <p:spPr bwMode="auto">
          <a:xfrm rot="5400000" flipV="1">
            <a:off x="1833214" y="4213894"/>
            <a:ext cx="720725" cy="2452688"/>
          </a:xfrm>
          <a:custGeom>
            <a:avLst/>
            <a:gdLst>
              <a:gd name="T0" fmla="*/ 5452084 w 21600"/>
              <a:gd name="T1" fmla="*/ 0 h 42451"/>
              <a:gd name="T2" fmla="*/ 3159678 w 21600"/>
              <a:gd name="T3" fmla="*/ 141708757 h 42451"/>
              <a:gd name="T4" fmla="*/ 0 w 21600"/>
              <a:gd name="T5" fmla="*/ 70228481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318" name="Arc 273"/>
          <p:cNvSpPr>
            <a:spLocks/>
          </p:cNvSpPr>
          <p:nvPr/>
        </p:nvSpPr>
        <p:spPr bwMode="auto">
          <a:xfrm rot="-5400000">
            <a:off x="2784921" y="4446463"/>
            <a:ext cx="355600" cy="914400"/>
          </a:xfrm>
          <a:custGeom>
            <a:avLst/>
            <a:gdLst>
              <a:gd name="T0" fmla="*/ 2112676 w 21600"/>
              <a:gd name="T1" fmla="*/ 0 h 41557"/>
              <a:gd name="T2" fmla="*/ 769183 w 21600"/>
              <a:gd name="T3" fmla="*/ 20120013 h 41557"/>
              <a:gd name="T4" fmla="*/ 0 w 21600"/>
              <a:gd name="T5" fmla="*/ 9752815 h 415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1557" fill="none" extrusionOk="0">
                <a:moveTo>
                  <a:pt x="7795" y="-1"/>
                </a:moveTo>
                <a:cubicBezTo>
                  <a:pt x="16115" y="3219"/>
                  <a:pt x="21600" y="11222"/>
                  <a:pt x="21600" y="20144"/>
                </a:cubicBezTo>
                <a:cubicBezTo>
                  <a:pt x="21600" y="30976"/>
                  <a:pt x="13576" y="40133"/>
                  <a:pt x="2837" y="41556"/>
                </a:cubicBezTo>
              </a:path>
              <a:path w="21600" h="41557" stroke="0" extrusionOk="0">
                <a:moveTo>
                  <a:pt x="7795" y="-1"/>
                </a:moveTo>
                <a:cubicBezTo>
                  <a:pt x="16115" y="3219"/>
                  <a:pt x="21600" y="11222"/>
                  <a:pt x="21600" y="20144"/>
                </a:cubicBezTo>
                <a:cubicBezTo>
                  <a:pt x="21600" y="30976"/>
                  <a:pt x="13576" y="40133"/>
                  <a:pt x="2837" y="41556"/>
                </a:cubicBezTo>
                <a:lnTo>
                  <a:pt x="0" y="20144"/>
                </a:lnTo>
                <a:lnTo>
                  <a:pt x="7795" y="-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319" name="Arc 258"/>
          <p:cNvSpPr>
            <a:spLocks/>
          </p:cNvSpPr>
          <p:nvPr/>
        </p:nvSpPr>
        <p:spPr bwMode="auto">
          <a:xfrm rot="5400000" flipH="1">
            <a:off x="2104677" y="4663157"/>
            <a:ext cx="388937" cy="215900"/>
          </a:xfrm>
          <a:custGeom>
            <a:avLst/>
            <a:gdLst>
              <a:gd name="T0" fmla="*/ 355778 w 43199"/>
              <a:gd name="T1" fmla="*/ 213476 h 43200"/>
              <a:gd name="T2" fmla="*/ 0 w 43199"/>
              <a:gd name="T3" fmla="*/ 543923 h 43200"/>
              <a:gd name="T4" fmla="*/ 1750833 w 43199"/>
              <a:gd name="T5" fmla="*/ 53950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lnTo>
                  <a:pt x="4389" y="8547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graphicFrame>
        <p:nvGraphicFramePr>
          <p:cNvPr id="54659" name="Group 3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429743"/>
              </p:ext>
            </p:extLst>
          </p:nvPr>
        </p:nvGraphicFramePr>
        <p:xfrm>
          <a:off x="5867846" y="4149600"/>
          <a:ext cx="2879725" cy="1862136"/>
        </p:xfrm>
        <a:graphic>
          <a:graphicData uri="http://schemas.openxmlformats.org/drawingml/2006/table">
            <a:tbl>
              <a:tblPr/>
              <a:tblGrid>
                <a:gridCol w="411162"/>
                <a:gridCol w="411163"/>
                <a:gridCol w="411162"/>
                <a:gridCol w="412750"/>
                <a:gridCol w="411163"/>
                <a:gridCol w="411162"/>
                <a:gridCol w="411163"/>
              </a:tblGrid>
              <a:tr h="310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03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03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04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04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75" name="AutoShape 232"/>
          <p:cNvSpPr>
            <a:spLocks noChangeArrowheads="1"/>
          </p:cNvSpPr>
          <p:nvPr/>
        </p:nvSpPr>
        <p:spPr bwMode="auto">
          <a:xfrm>
            <a:off x="5723260" y="2636838"/>
            <a:ext cx="2682875" cy="360362"/>
          </a:xfrm>
          <a:prstGeom prst="roundRect">
            <a:avLst>
              <a:gd name="adj" fmla="val 1648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z </a:t>
            </a:r>
            <a:r>
              <a:rPr lang="cs-CZ" b="1">
                <a:solidFill>
                  <a:srgbClr val="000000"/>
                </a:solidFill>
                <a:sym typeface="Symbol" pitchFamily="18" charset="2"/>
              </a:rPr>
              <a:t></a:t>
            </a:r>
            <a:r>
              <a:rPr lang="cs-CZ" b="1">
                <a:solidFill>
                  <a:srgbClr val="000000"/>
                </a:solidFill>
              </a:rPr>
              <a:t> </a:t>
            </a:r>
            <a:r>
              <a:rPr lang="cs-CZ" b="1" i="1">
                <a:solidFill>
                  <a:srgbClr val="000000"/>
                </a:solidFill>
                <a:sym typeface="Symbol"/>
              </a:rPr>
              <a:t></a:t>
            </a:r>
            <a:r>
              <a:rPr lang="cs-CZ" b="1">
                <a:solidFill>
                  <a:srgbClr val="000000"/>
                </a:solidFill>
              </a:rPr>
              <a:t> </a:t>
            </a:r>
            <a:r>
              <a:rPr lang="cs-CZ">
                <a:solidFill>
                  <a:srgbClr val="000000"/>
                </a:solidFill>
              </a:rPr>
              <a:t>–</a:t>
            </a:r>
            <a:r>
              <a:rPr lang="cs-CZ" b="1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b="1">
                <a:solidFill>
                  <a:srgbClr val="000000"/>
                </a:solidFill>
                <a:sym typeface="Symbol" pitchFamily="18" charset="2"/>
              </a:rPr>
              <a:t>{</a:t>
            </a:r>
            <a:r>
              <a:rPr lang="en-US" b="1" i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en-US" b="1">
                <a:solidFill>
                  <a:srgbClr val="000000"/>
                </a:solidFill>
                <a:sym typeface="Symbol" pitchFamily="18" charset="2"/>
              </a:rPr>
              <a:t>1, </a:t>
            </a:r>
            <a:r>
              <a:rPr lang="en-US" b="1" i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en-US" b="1">
                <a:solidFill>
                  <a:srgbClr val="000000"/>
                </a:solidFill>
                <a:sym typeface="Symbol" pitchFamily="18" charset="2"/>
              </a:rPr>
              <a:t>2, </a:t>
            </a:r>
            <a:r>
              <a:rPr lang="en-US" b="1" i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en-US" b="1">
                <a:solidFill>
                  <a:srgbClr val="000000"/>
                </a:solidFill>
                <a:sym typeface="Symbol" pitchFamily="18" charset="2"/>
              </a:rPr>
              <a:t>3, </a:t>
            </a:r>
            <a:r>
              <a:rPr lang="en-US" b="1" i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en-US" b="1">
                <a:solidFill>
                  <a:srgbClr val="000000"/>
                </a:solidFill>
                <a:sym typeface="Symbol" pitchFamily="18" charset="2"/>
              </a:rPr>
              <a:t>4}</a:t>
            </a:r>
            <a:r>
              <a:rPr lang="cs-CZ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376" name="Arc 238"/>
          <p:cNvSpPr>
            <a:spLocks/>
          </p:cNvSpPr>
          <p:nvPr/>
        </p:nvSpPr>
        <p:spPr bwMode="auto">
          <a:xfrm rot="5400000" flipH="1">
            <a:off x="591789" y="4663157"/>
            <a:ext cx="388937" cy="215900"/>
          </a:xfrm>
          <a:custGeom>
            <a:avLst/>
            <a:gdLst>
              <a:gd name="T0" fmla="*/ 355778 w 43199"/>
              <a:gd name="T1" fmla="*/ 213476 h 43200"/>
              <a:gd name="T2" fmla="*/ 0 w 43199"/>
              <a:gd name="T3" fmla="*/ 543923 h 43200"/>
              <a:gd name="T4" fmla="*/ 1750833 w 43199"/>
              <a:gd name="T5" fmla="*/ 53950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lnTo>
                  <a:pt x="4389" y="8547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377" name="Text Box 240"/>
          <p:cNvSpPr txBox="1">
            <a:spLocks noChangeArrowheads="1"/>
          </p:cNvSpPr>
          <p:nvPr/>
        </p:nvSpPr>
        <p:spPr bwMode="auto">
          <a:xfrm>
            <a:off x="1399033" y="4792538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378" name="Line 241"/>
          <p:cNvSpPr>
            <a:spLocks noChangeShapeType="1"/>
          </p:cNvSpPr>
          <p:nvPr/>
        </p:nvSpPr>
        <p:spPr bwMode="auto">
          <a:xfrm>
            <a:off x="967233" y="5079875"/>
            <a:ext cx="12239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379" name="Text Box 243"/>
          <p:cNvSpPr txBox="1">
            <a:spLocks noChangeArrowheads="1"/>
          </p:cNvSpPr>
          <p:nvPr/>
        </p:nvSpPr>
        <p:spPr bwMode="auto">
          <a:xfrm>
            <a:off x="2772221" y="4797300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380" name="Line 244"/>
          <p:cNvSpPr>
            <a:spLocks noChangeShapeType="1"/>
          </p:cNvSpPr>
          <p:nvPr/>
        </p:nvSpPr>
        <p:spPr bwMode="auto">
          <a:xfrm>
            <a:off x="2478533" y="5079875"/>
            <a:ext cx="79692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381" name="Line 247"/>
          <p:cNvSpPr>
            <a:spLocks noChangeShapeType="1"/>
          </p:cNvSpPr>
          <p:nvPr/>
        </p:nvSpPr>
        <p:spPr bwMode="auto">
          <a:xfrm>
            <a:off x="3564383" y="5084638"/>
            <a:ext cx="7191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382" name="Text Box 249"/>
          <p:cNvSpPr txBox="1">
            <a:spLocks noChangeArrowheads="1"/>
          </p:cNvSpPr>
          <p:nvPr/>
        </p:nvSpPr>
        <p:spPr bwMode="auto">
          <a:xfrm>
            <a:off x="4788346" y="479730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383" name="Line 250"/>
          <p:cNvSpPr>
            <a:spLocks noChangeShapeType="1"/>
          </p:cNvSpPr>
          <p:nvPr/>
        </p:nvSpPr>
        <p:spPr bwMode="auto">
          <a:xfrm>
            <a:off x="4572446" y="5084638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384" name="Arc 254"/>
          <p:cNvSpPr>
            <a:spLocks/>
          </p:cNvSpPr>
          <p:nvPr/>
        </p:nvSpPr>
        <p:spPr bwMode="auto">
          <a:xfrm flipH="1" flipV="1">
            <a:off x="390971" y="4937000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3864706 w 21600"/>
              <a:gd name="T3" fmla="*/ 987528 h 21600"/>
              <a:gd name="T4" fmla="*/ 0 w 21600"/>
              <a:gd name="T5" fmla="*/ 98752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grpSp>
        <p:nvGrpSpPr>
          <p:cNvPr id="13385" name="Group 257"/>
          <p:cNvGrpSpPr>
            <a:grpSpLocks/>
          </p:cNvGrpSpPr>
          <p:nvPr/>
        </p:nvGrpSpPr>
        <p:grpSpPr bwMode="auto">
          <a:xfrm>
            <a:off x="894208" y="4432175"/>
            <a:ext cx="431800" cy="287338"/>
            <a:chOff x="567" y="3203"/>
            <a:chExt cx="272" cy="181"/>
          </a:xfrm>
        </p:grpSpPr>
        <p:sp>
          <p:nvSpPr>
            <p:cNvPr id="13510" name="Text Box 255"/>
            <p:cNvSpPr txBox="1">
              <a:spLocks noChangeArrowheads="1"/>
            </p:cNvSpPr>
            <p:nvPr/>
          </p:nvSpPr>
          <p:spPr bwMode="auto">
            <a:xfrm>
              <a:off x="567" y="3203"/>
              <a:ext cx="272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p</a:t>
              </a:r>
              <a:r>
                <a:rPr lang="cs-CZ" b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3511" name="Line 256"/>
            <p:cNvSpPr>
              <a:spLocks noChangeShapeType="1"/>
            </p:cNvSpPr>
            <p:nvPr/>
          </p:nvSpPr>
          <p:spPr bwMode="auto">
            <a:xfrm>
              <a:off x="657" y="3249"/>
              <a:ext cx="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13386" name="Arc 266"/>
          <p:cNvSpPr>
            <a:spLocks/>
          </p:cNvSpPr>
          <p:nvPr/>
        </p:nvSpPr>
        <p:spPr bwMode="auto">
          <a:xfrm rot="-5400000">
            <a:off x="3168302" y="3820194"/>
            <a:ext cx="498475" cy="1878013"/>
          </a:xfrm>
          <a:custGeom>
            <a:avLst/>
            <a:gdLst>
              <a:gd name="T0" fmla="*/ 2608017 w 21600"/>
              <a:gd name="T1" fmla="*/ 0 h 42451"/>
              <a:gd name="T2" fmla="*/ 1511441 w 21600"/>
              <a:gd name="T3" fmla="*/ 83082444 h 42451"/>
              <a:gd name="T4" fmla="*/ 0 w 21600"/>
              <a:gd name="T5" fmla="*/ 41174277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387" name="Arc 267"/>
          <p:cNvSpPr>
            <a:spLocks/>
          </p:cNvSpPr>
          <p:nvPr/>
        </p:nvSpPr>
        <p:spPr bwMode="auto">
          <a:xfrm rot="5400000" flipV="1">
            <a:off x="1507777" y="4683794"/>
            <a:ext cx="358775" cy="1296987"/>
          </a:xfrm>
          <a:custGeom>
            <a:avLst/>
            <a:gdLst>
              <a:gd name="T0" fmla="*/ 1351037 w 21600"/>
              <a:gd name="T1" fmla="*/ 0 h 42451"/>
              <a:gd name="T2" fmla="*/ 782977 w 21600"/>
              <a:gd name="T3" fmla="*/ 39626282 h 42451"/>
              <a:gd name="T4" fmla="*/ 0 w 21600"/>
              <a:gd name="T5" fmla="*/ 19638120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388" name="Text Box 268"/>
          <p:cNvSpPr txBox="1">
            <a:spLocks noChangeArrowheads="1"/>
          </p:cNvSpPr>
          <p:nvPr/>
        </p:nvSpPr>
        <p:spPr bwMode="auto">
          <a:xfrm>
            <a:off x="1273621" y="5191000"/>
            <a:ext cx="86518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 smtClean="0">
                <a:solidFill>
                  <a:srgbClr val="000000"/>
                </a:solidFill>
              </a:rPr>
              <a:t>p</a:t>
            </a:r>
            <a:r>
              <a:rPr lang="cs-CZ" sz="1600" b="1" i="1" baseline="-25000" smtClean="0">
                <a:solidFill>
                  <a:srgbClr val="000000"/>
                </a:solidFill>
              </a:rPr>
              <a:t>3</a:t>
            </a:r>
            <a:r>
              <a:rPr lang="cs-CZ" sz="1600" b="1" i="1" smtClean="0">
                <a:solidFill>
                  <a:srgbClr val="000000"/>
                </a:solidFill>
              </a:rPr>
              <a:t>,p</a:t>
            </a:r>
            <a:r>
              <a:rPr lang="cs-CZ" b="1" baseline="-25000" smtClean="0">
                <a:solidFill>
                  <a:srgbClr val="000000"/>
                </a:solidFill>
              </a:rPr>
              <a:t>4</a:t>
            </a:r>
            <a:r>
              <a:rPr lang="cs-CZ" b="1" smtClean="0">
                <a:solidFill>
                  <a:srgbClr val="000000"/>
                </a:solidFill>
              </a:rPr>
              <a:t>,</a:t>
            </a:r>
            <a:r>
              <a:rPr lang="en-US" b="1" i="1" smtClean="0">
                <a:solidFill>
                  <a:srgbClr val="000000"/>
                </a:solidFill>
              </a:rPr>
              <a:t>z</a:t>
            </a:r>
            <a:endParaRPr lang="cs-CZ" b="1" i="1">
              <a:solidFill>
                <a:srgbClr val="000000"/>
              </a:solidFill>
            </a:endParaRPr>
          </a:p>
        </p:txBody>
      </p:sp>
      <p:sp>
        <p:nvSpPr>
          <p:cNvPr id="13389" name="Text Box 271"/>
          <p:cNvSpPr txBox="1">
            <a:spLocks noChangeArrowheads="1"/>
          </p:cNvSpPr>
          <p:nvPr/>
        </p:nvSpPr>
        <p:spPr bwMode="auto">
          <a:xfrm>
            <a:off x="1980058" y="5445000"/>
            <a:ext cx="86518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 smtClean="0">
                <a:solidFill>
                  <a:srgbClr val="000000"/>
                </a:solidFill>
              </a:rPr>
              <a:t>p</a:t>
            </a:r>
            <a:r>
              <a:rPr lang="cs-CZ" sz="1600" b="1" i="1" baseline="-25000" smtClean="0">
                <a:solidFill>
                  <a:srgbClr val="000000"/>
                </a:solidFill>
              </a:rPr>
              <a:t>2</a:t>
            </a:r>
            <a:r>
              <a:rPr lang="cs-CZ" sz="1600" b="1" i="1" smtClean="0">
                <a:solidFill>
                  <a:srgbClr val="000000"/>
                </a:solidFill>
              </a:rPr>
              <a:t>,p</a:t>
            </a:r>
            <a:r>
              <a:rPr lang="cs-CZ" b="1" baseline="-25000" smtClean="0">
                <a:solidFill>
                  <a:srgbClr val="000000"/>
                </a:solidFill>
              </a:rPr>
              <a:t>4</a:t>
            </a:r>
            <a:r>
              <a:rPr lang="cs-CZ" b="1" smtClean="0">
                <a:solidFill>
                  <a:srgbClr val="000000"/>
                </a:solidFill>
              </a:rPr>
              <a:t>,</a:t>
            </a:r>
            <a:r>
              <a:rPr lang="en-US" b="1" i="1" smtClean="0">
                <a:solidFill>
                  <a:srgbClr val="000000"/>
                </a:solidFill>
              </a:rPr>
              <a:t>z</a:t>
            </a:r>
            <a:endParaRPr lang="cs-CZ" b="1" i="1">
              <a:solidFill>
                <a:srgbClr val="000000"/>
              </a:solidFill>
            </a:endParaRPr>
          </a:p>
        </p:txBody>
      </p:sp>
      <p:sp>
        <p:nvSpPr>
          <p:cNvPr id="13390" name="Text Box 274"/>
          <p:cNvSpPr txBox="1">
            <a:spLocks noChangeArrowheads="1"/>
          </p:cNvSpPr>
          <p:nvPr/>
        </p:nvSpPr>
        <p:spPr bwMode="auto">
          <a:xfrm>
            <a:off x="2335658" y="4287713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391" name="Text Box 275"/>
          <p:cNvSpPr txBox="1">
            <a:spLocks noChangeArrowheads="1"/>
          </p:cNvSpPr>
          <p:nvPr/>
        </p:nvSpPr>
        <p:spPr bwMode="auto">
          <a:xfrm>
            <a:off x="3275458" y="4581400"/>
            <a:ext cx="2889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392" name="Text Box 276"/>
          <p:cNvSpPr txBox="1">
            <a:spLocks noChangeArrowheads="1"/>
          </p:cNvSpPr>
          <p:nvPr/>
        </p:nvSpPr>
        <p:spPr bwMode="auto">
          <a:xfrm>
            <a:off x="3780283" y="479730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393" name="Text Box 277"/>
          <p:cNvSpPr txBox="1">
            <a:spLocks noChangeArrowheads="1"/>
          </p:cNvSpPr>
          <p:nvPr/>
        </p:nvSpPr>
        <p:spPr bwMode="auto">
          <a:xfrm>
            <a:off x="4212083" y="4436938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394" name="Arc 280"/>
          <p:cNvSpPr>
            <a:spLocks/>
          </p:cNvSpPr>
          <p:nvPr/>
        </p:nvSpPr>
        <p:spPr bwMode="auto">
          <a:xfrm rot="5400000" flipV="1">
            <a:off x="2154683" y="3747963"/>
            <a:ext cx="941387" cy="3462338"/>
          </a:xfrm>
          <a:custGeom>
            <a:avLst/>
            <a:gdLst>
              <a:gd name="T0" fmla="*/ 9301644 w 21600"/>
              <a:gd name="T1" fmla="*/ 0 h 42451"/>
              <a:gd name="T2" fmla="*/ 5390661 w 21600"/>
              <a:gd name="T3" fmla="*/ 282391096 h 42451"/>
              <a:gd name="T4" fmla="*/ 0 w 21600"/>
              <a:gd name="T5" fmla="*/ 13994823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395" name="Arc 281"/>
          <p:cNvSpPr>
            <a:spLocks/>
          </p:cNvSpPr>
          <p:nvPr/>
        </p:nvSpPr>
        <p:spPr bwMode="auto">
          <a:xfrm rot="5400000" flipV="1">
            <a:off x="2622202" y="3209007"/>
            <a:ext cx="1085850" cy="4684712"/>
          </a:xfrm>
          <a:custGeom>
            <a:avLst/>
            <a:gdLst>
              <a:gd name="T0" fmla="*/ 12375473 w 21600"/>
              <a:gd name="T1" fmla="*/ 0 h 42451"/>
              <a:gd name="T2" fmla="*/ 7172090 w 21600"/>
              <a:gd name="T3" fmla="*/ 516984913 h 42451"/>
              <a:gd name="T4" fmla="*/ 0 w 21600"/>
              <a:gd name="T5" fmla="*/ 256208975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396" name="Oval 239"/>
          <p:cNvSpPr>
            <a:spLocks noChangeArrowheads="1"/>
          </p:cNvSpPr>
          <p:nvPr/>
        </p:nvSpPr>
        <p:spPr bwMode="auto">
          <a:xfrm>
            <a:off x="678308" y="4937000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3397" name="Oval 245"/>
          <p:cNvSpPr>
            <a:spLocks noChangeArrowheads="1"/>
          </p:cNvSpPr>
          <p:nvPr/>
        </p:nvSpPr>
        <p:spPr bwMode="auto">
          <a:xfrm>
            <a:off x="3275458" y="4941763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3398" name="Oval 248"/>
          <p:cNvSpPr>
            <a:spLocks noChangeArrowheads="1"/>
          </p:cNvSpPr>
          <p:nvPr/>
        </p:nvSpPr>
        <p:spPr bwMode="auto">
          <a:xfrm>
            <a:off x="4283521" y="4941763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03</a:t>
            </a:r>
          </a:p>
        </p:txBody>
      </p:sp>
      <p:grpSp>
        <p:nvGrpSpPr>
          <p:cNvPr id="13399" name="Group 251"/>
          <p:cNvGrpSpPr>
            <a:grpSpLocks/>
          </p:cNvGrpSpPr>
          <p:nvPr/>
        </p:nvGrpSpPr>
        <p:grpSpPr bwMode="auto">
          <a:xfrm>
            <a:off x="5364608" y="4941763"/>
            <a:ext cx="287338" cy="287337"/>
            <a:chOff x="3334" y="799"/>
            <a:chExt cx="454" cy="453"/>
          </a:xfrm>
        </p:grpSpPr>
        <p:sp>
          <p:nvSpPr>
            <p:cNvPr id="13508" name="Oval 252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13509" name="Oval 253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04</a:t>
              </a:r>
            </a:p>
          </p:txBody>
        </p:sp>
      </p:grpSp>
      <p:sp>
        <p:nvSpPr>
          <p:cNvPr id="13400" name="Oval 269"/>
          <p:cNvSpPr>
            <a:spLocks noChangeArrowheads="1"/>
          </p:cNvSpPr>
          <p:nvPr/>
        </p:nvSpPr>
        <p:spPr bwMode="auto">
          <a:xfrm>
            <a:off x="2191196" y="4937000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01</a:t>
            </a:r>
          </a:p>
        </p:txBody>
      </p:sp>
      <p:grpSp>
        <p:nvGrpSpPr>
          <p:cNvPr id="13401" name="Group 282"/>
          <p:cNvGrpSpPr>
            <a:grpSpLocks/>
          </p:cNvGrpSpPr>
          <p:nvPr/>
        </p:nvGrpSpPr>
        <p:grpSpPr bwMode="auto">
          <a:xfrm>
            <a:off x="4643883" y="5445000"/>
            <a:ext cx="431800" cy="287338"/>
            <a:chOff x="567" y="3203"/>
            <a:chExt cx="272" cy="181"/>
          </a:xfrm>
        </p:grpSpPr>
        <p:sp>
          <p:nvSpPr>
            <p:cNvPr id="13506" name="Text Box 283"/>
            <p:cNvSpPr txBox="1">
              <a:spLocks noChangeArrowheads="1"/>
            </p:cNvSpPr>
            <p:nvPr/>
          </p:nvSpPr>
          <p:spPr bwMode="auto">
            <a:xfrm>
              <a:off x="567" y="3203"/>
              <a:ext cx="272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p</a:t>
              </a:r>
              <a:r>
                <a:rPr lang="cs-CZ" b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3507" name="Line 284"/>
            <p:cNvSpPr>
              <a:spLocks noChangeShapeType="1"/>
            </p:cNvSpPr>
            <p:nvPr/>
          </p:nvSpPr>
          <p:spPr bwMode="auto">
            <a:xfrm>
              <a:off x="657" y="3249"/>
              <a:ext cx="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13402" name="Text Box 285"/>
          <p:cNvSpPr txBox="1">
            <a:spLocks noChangeArrowheads="1"/>
          </p:cNvSpPr>
          <p:nvPr/>
        </p:nvSpPr>
        <p:spPr bwMode="auto">
          <a:xfrm>
            <a:off x="3204021" y="5373563"/>
            <a:ext cx="86518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 smtClean="0">
                <a:solidFill>
                  <a:srgbClr val="000000"/>
                </a:solidFill>
              </a:rPr>
              <a:t>p</a:t>
            </a:r>
            <a:r>
              <a:rPr lang="cs-CZ" sz="1600" b="1" i="1" baseline="-25000" smtClean="0">
                <a:solidFill>
                  <a:srgbClr val="000000"/>
                </a:solidFill>
              </a:rPr>
              <a:t>2</a:t>
            </a:r>
            <a:r>
              <a:rPr lang="cs-CZ" sz="1600" b="1" i="1" smtClean="0">
                <a:solidFill>
                  <a:srgbClr val="000000"/>
                </a:solidFill>
              </a:rPr>
              <a:t>,p</a:t>
            </a:r>
            <a:r>
              <a:rPr lang="cs-CZ" b="1" baseline="-25000" smtClean="0">
                <a:solidFill>
                  <a:srgbClr val="000000"/>
                </a:solidFill>
              </a:rPr>
              <a:t>3</a:t>
            </a:r>
            <a:r>
              <a:rPr lang="cs-CZ" b="1" smtClean="0">
                <a:solidFill>
                  <a:srgbClr val="000000"/>
                </a:solidFill>
              </a:rPr>
              <a:t>,</a:t>
            </a:r>
            <a:r>
              <a:rPr lang="en-US" b="1" i="1" smtClean="0">
                <a:solidFill>
                  <a:srgbClr val="000000"/>
                </a:solidFill>
              </a:rPr>
              <a:t>z</a:t>
            </a:r>
            <a:endParaRPr lang="cs-CZ" b="1" i="1">
              <a:solidFill>
                <a:srgbClr val="000000"/>
              </a:solidFill>
            </a:endParaRPr>
          </a:p>
        </p:txBody>
      </p:sp>
      <p:sp>
        <p:nvSpPr>
          <p:cNvPr id="13489" name="Arc 288"/>
          <p:cNvSpPr>
            <a:spLocks/>
          </p:cNvSpPr>
          <p:nvPr/>
        </p:nvSpPr>
        <p:spPr bwMode="auto">
          <a:xfrm rot="5400000" flipH="1">
            <a:off x="901700" y="2217738"/>
            <a:ext cx="388938" cy="215900"/>
          </a:xfrm>
          <a:custGeom>
            <a:avLst/>
            <a:gdLst>
              <a:gd name="T0" fmla="*/ 0 w 43199"/>
              <a:gd name="T1" fmla="*/ 0 h 43200"/>
              <a:gd name="T2" fmla="*/ 0 w 43199"/>
              <a:gd name="T3" fmla="*/ 0 h 43200"/>
              <a:gd name="T4" fmla="*/ 1 w 43199"/>
              <a:gd name="T5" fmla="*/ 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lnTo>
                  <a:pt x="4389" y="8547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490" name="Oval 289"/>
          <p:cNvSpPr>
            <a:spLocks noChangeArrowheads="1"/>
          </p:cNvSpPr>
          <p:nvPr/>
        </p:nvSpPr>
        <p:spPr bwMode="auto">
          <a:xfrm>
            <a:off x="987425" y="249078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3491" name="Text Box 290"/>
          <p:cNvSpPr txBox="1">
            <a:spLocks noChangeArrowheads="1"/>
          </p:cNvSpPr>
          <p:nvPr/>
        </p:nvSpPr>
        <p:spPr bwMode="auto">
          <a:xfrm>
            <a:off x="1420813" y="2346326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492" name="Line 291"/>
          <p:cNvSpPr>
            <a:spLocks noChangeShapeType="1"/>
          </p:cNvSpPr>
          <p:nvPr/>
        </p:nvSpPr>
        <p:spPr bwMode="auto">
          <a:xfrm>
            <a:off x="1276350" y="2633663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493" name="Oval 292"/>
          <p:cNvSpPr>
            <a:spLocks noChangeArrowheads="1"/>
          </p:cNvSpPr>
          <p:nvPr/>
        </p:nvSpPr>
        <p:spPr bwMode="auto">
          <a:xfrm>
            <a:off x="1997075" y="2492376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494" name="Text Box 293"/>
          <p:cNvSpPr txBox="1">
            <a:spLocks noChangeArrowheads="1"/>
          </p:cNvSpPr>
          <p:nvPr/>
        </p:nvSpPr>
        <p:spPr bwMode="auto">
          <a:xfrm>
            <a:off x="2428875" y="2346326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495" name="Line 294"/>
          <p:cNvSpPr>
            <a:spLocks noChangeShapeType="1"/>
          </p:cNvSpPr>
          <p:nvPr/>
        </p:nvSpPr>
        <p:spPr bwMode="auto">
          <a:xfrm>
            <a:off x="2286000" y="2635251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496" name="Oval 295"/>
          <p:cNvSpPr>
            <a:spLocks noChangeArrowheads="1"/>
          </p:cNvSpPr>
          <p:nvPr/>
        </p:nvSpPr>
        <p:spPr bwMode="auto">
          <a:xfrm>
            <a:off x="3005138" y="2492376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497" name="Text Box 296"/>
          <p:cNvSpPr txBox="1">
            <a:spLocks noChangeArrowheads="1"/>
          </p:cNvSpPr>
          <p:nvPr/>
        </p:nvSpPr>
        <p:spPr bwMode="auto">
          <a:xfrm>
            <a:off x="3436938" y="2346326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498" name="Line 297"/>
          <p:cNvSpPr>
            <a:spLocks noChangeShapeType="1"/>
          </p:cNvSpPr>
          <p:nvPr/>
        </p:nvSpPr>
        <p:spPr bwMode="auto">
          <a:xfrm>
            <a:off x="3294063" y="2635251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499" name="Oval 298"/>
          <p:cNvSpPr>
            <a:spLocks noChangeArrowheads="1"/>
          </p:cNvSpPr>
          <p:nvPr/>
        </p:nvSpPr>
        <p:spPr bwMode="auto">
          <a:xfrm>
            <a:off x="4013200" y="2492376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500" name="Text Box 299"/>
          <p:cNvSpPr txBox="1">
            <a:spLocks noChangeArrowheads="1"/>
          </p:cNvSpPr>
          <p:nvPr/>
        </p:nvSpPr>
        <p:spPr bwMode="auto">
          <a:xfrm>
            <a:off x="4445000" y="2346326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501" name="Line 300"/>
          <p:cNvSpPr>
            <a:spLocks noChangeShapeType="1"/>
          </p:cNvSpPr>
          <p:nvPr/>
        </p:nvSpPr>
        <p:spPr bwMode="auto">
          <a:xfrm>
            <a:off x="4302125" y="2635251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grpSp>
        <p:nvGrpSpPr>
          <p:cNvPr id="13502" name="Group 301"/>
          <p:cNvGrpSpPr>
            <a:grpSpLocks/>
          </p:cNvGrpSpPr>
          <p:nvPr/>
        </p:nvGrpSpPr>
        <p:grpSpPr bwMode="auto">
          <a:xfrm>
            <a:off x="5021263" y="2490788"/>
            <a:ext cx="287337" cy="287338"/>
            <a:chOff x="3334" y="799"/>
            <a:chExt cx="454" cy="453"/>
          </a:xfrm>
        </p:grpSpPr>
        <p:sp>
          <p:nvSpPr>
            <p:cNvPr id="13504" name="Oval 302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13505" name="Oval 303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4</a:t>
              </a:r>
            </a:p>
          </p:txBody>
        </p:sp>
      </p:grpSp>
      <p:sp>
        <p:nvSpPr>
          <p:cNvPr id="13503" name="Arc 304"/>
          <p:cNvSpPr>
            <a:spLocks/>
          </p:cNvSpPr>
          <p:nvPr/>
        </p:nvSpPr>
        <p:spPr bwMode="auto">
          <a:xfrm flipH="1" flipV="1">
            <a:off x="684213" y="2490788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2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404" name="AutoShape 305"/>
          <p:cNvSpPr>
            <a:spLocks noChangeArrowheads="1"/>
          </p:cNvSpPr>
          <p:nvPr/>
        </p:nvSpPr>
        <p:spPr bwMode="auto">
          <a:xfrm>
            <a:off x="1115617" y="836712"/>
            <a:ext cx="3888432" cy="1081088"/>
          </a:xfrm>
          <a:prstGeom prst="roundRect">
            <a:avLst>
              <a:gd name="adj" fmla="val 1648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NFA</a:t>
            </a:r>
            <a:r>
              <a:rPr lang="cs-CZ" b="1">
                <a:solidFill>
                  <a:srgbClr val="000000"/>
                </a:solidFill>
              </a:rPr>
              <a:t> A</a:t>
            </a:r>
            <a:r>
              <a:rPr lang="en-US" b="1" baseline="-25000">
                <a:solidFill>
                  <a:srgbClr val="000000"/>
                </a:solidFill>
              </a:rPr>
              <a:t>4</a:t>
            </a:r>
            <a:r>
              <a:rPr lang="cs-CZ" b="1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which accepts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each word  with suffix</a:t>
            </a:r>
            <a:r>
              <a:rPr lang="cs-CZ" b="1">
                <a:solidFill>
                  <a:srgbClr val="000000"/>
                </a:solidFill>
              </a:rPr>
              <a:t> 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1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2</a:t>
            </a:r>
            <a:r>
              <a:rPr lang="cs-CZ" b="1">
                <a:solidFill>
                  <a:srgbClr val="000000"/>
                </a:solidFill>
              </a:rPr>
              <a:t> 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3</a:t>
            </a:r>
            <a:r>
              <a:rPr lang="cs-CZ" b="1">
                <a:solidFill>
                  <a:srgbClr val="000000"/>
                </a:solidFill>
              </a:rPr>
              <a:t> 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4</a:t>
            </a:r>
            <a:endParaRPr lang="en-US" b="1" baseline="-250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a</a:t>
            </a:r>
            <a:r>
              <a:rPr lang="en-US" b="1">
                <a:solidFill>
                  <a:srgbClr val="000000"/>
                </a:solidFill>
              </a:rPr>
              <a:t>nd</a:t>
            </a:r>
            <a:r>
              <a:rPr lang="cs-CZ" b="1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its transition table</a:t>
            </a:r>
            <a:r>
              <a:rPr lang="cs-CZ" b="1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54658" name="Group 3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581251"/>
              </p:ext>
            </p:extLst>
          </p:nvPr>
        </p:nvGraphicFramePr>
        <p:xfrm>
          <a:off x="5723260" y="692150"/>
          <a:ext cx="3097212" cy="1862136"/>
        </p:xfrm>
        <a:graphic>
          <a:graphicData uri="http://schemas.openxmlformats.org/drawingml/2006/table">
            <a:tbl>
              <a:tblPr/>
              <a:tblGrid>
                <a:gridCol w="442912"/>
                <a:gridCol w="441325"/>
                <a:gridCol w="442913"/>
                <a:gridCol w="442912"/>
                <a:gridCol w="442913"/>
                <a:gridCol w="441325"/>
                <a:gridCol w="442912"/>
              </a:tblGrid>
              <a:tr h="310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</a:t>
                      </a: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60" name="AutoShape 383"/>
          <p:cNvSpPr>
            <a:spLocks noChangeArrowheads="1"/>
          </p:cNvSpPr>
          <p:nvPr/>
        </p:nvSpPr>
        <p:spPr bwMode="auto">
          <a:xfrm>
            <a:off x="395536" y="3573016"/>
            <a:ext cx="8136707" cy="360363"/>
          </a:xfrm>
          <a:prstGeom prst="roundRect">
            <a:avLst>
              <a:gd name="adj" fmla="val 1648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DFA</a:t>
            </a:r>
            <a:r>
              <a:rPr lang="cs-CZ" b="1">
                <a:solidFill>
                  <a:srgbClr val="000000"/>
                </a:solidFill>
              </a:rPr>
              <a:t> A</a:t>
            </a:r>
            <a:r>
              <a:rPr lang="en-US" b="1" baseline="-25000">
                <a:solidFill>
                  <a:srgbClr val="000000"/>
                </a:solidFill>
              </a:rPr>
              <a:t>5</a:t>
            </a:r>
            <a:r>
              <a:rPr lang="cs-CZ" b="1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is a deterministic equivalent of NFA </a:t>
            </a:r>
            <a:r>
              <a:rPr lang="cs-CZ" b="1">
                <a:solidFill>
                  <a:srgbClr val="000000"/>
                </a:solidFill>
              </a:rPr>
              <a:t>A</a:t>
            </a:r>
            <a:r>
              <a:rPr lang="cs-CZ" b="1" baseline="-25000">
                <a:solidFill>
                  <a:srgbClr val="000000"/>
                </a:solidFill>
              </a:rPr>
              <a:t>4</a:t>
            </a:r>
            <a:r>
              <a:rPr lang="cs-CZ" b="1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3461" name="AutoShape 384"/>
          <p:cNvSpPr>
            <a:spLocks noChangeArrowheads="1"/>
          </p:cNvSpPr>
          <p:nvPr/>
        </p:nvSpPr>
        <p:spPr bwMode="auto">
          <a:xfrm>
            <a:off x="683568" y="3284984"/>
            <a:ext cx="1583531" cy="289496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FFFFFF"/>
                </a:solidFill>
                <a:latin typeface="Arial Black" pitchFamily="34" charset="0"/>
              </a:rPr>
              <a:t>e</a:t>
            </a: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qu</a:t>
            </a:r>
            <a:r>
              <a:rPr lang="cs-CZ" sz="1400" b="1">
                <a:solidFill>
                  <a:srgbClr val="FFFFFF"/>
                </a:solidFill>
                <a:latin typeface="Arial Black" pitchFamily="34" charset="0"/>
              </a:rPr>
              <a:t>ivalent</a:t>
            </a: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ly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3462" name="Text Box 385"/>
          <p:cNvSpPr txBox="1">
            <a:spLocks noChangeArrowheads="1"/>
          </p:cNvSpPr>
          <p:nvPr/>
        </p:nvSpPr>
        <p:spPr bwMode="auto">
          <a:xfrm>
            <a:off x="5291583" y="4221038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484" name="AutoShape 388"/>
          <p:cNvSpPr>
            <a:spLocks noChangeArrowheads="1"/>
          </p:cNvSpPr>
          <p:nvPr/>
        </p:nvSpPr>
        <p:spPr bwMode="auto">
          <a:xfrm>
            <a:off x="611633" y="4005138"/>
            <a:ext cx="1512888" cy="360362"/>
          </a:xfrm>
          <a:prstGeom prst="roundRect">
            <a:avLst>
              <a:gd name="adj" fmla="val 1648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    </a:t>
            </a:r>
            <a:r>
              <a:rPr lang="cs-CZ" b="1">
                <a:solidFill>
                  <a:srgbClr val="000000"/>
                </a:solidFill>
                <a:sym typeface="Symbol" pitchFamily="18" charset="2"/>
              </a:rPr>
              <a:t>=</a:t>
            </a:r>
            <a:r>
              <a:rPr lang="cs-CZ" b="1">
                <a:solidFill>
                  <a:srgbClr val="000000"/>
                </a:solidFill>
              </a:rPr>
              <a:t> </a:t>
            </a:r>
            <a:r>
              <a:rPr lang="cs-CZ" b="1" i="1">
                <a:solidFill>
                  <a:srgbClr val="000000"/>
                </a:solidFill>
                <a:sym typeface="Symbol"/>
              </a:rPr>
              <a:t></a:t>
            </a:r>
            <a:r>
              <a:rPr lang="cs-CZ" b="1">
                <a:solidFill>
                  <a:srgbClr val="000000"/>
                </a:solidFill>
              </a:rPr>
              <a:t> </a:t>
            </a:r>
            <a:r>
              <a:rPr lang="cs-CZ">
                <a:solidFill>
                  <a:srgbClr val="000000"/>
                </a:solidFill>
              </a:rPr>
              <a:t>–</a:t>
            </a:r>
            <a:r>
              <a:rPr lang="cs-CZ" b="1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b="1">
                <a:solidFill>
                  <a:srgbClr val="000000"/>
                </a:solidFill>
                <a:sym typeface="Symbol" pitchFamily="18" charset="2"/>
              </a:rPr>
              <a:t>{</a:t>
            </a:r>
            <a:r>
              <a:rPr lang="cs-CZ" b="1" i="1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b="1">
                <a:solidFill>
                  <a:srgbClr val="000000"/>
                </a:solidFill>
                <a:sym typeface="Symbol" pitchFamily="18" charset="2"/>
              </a:rPr>
              <a:t>}</a:t>
            </a:r>
            <a:r>
              <a:rPr lang="cs-CZ" b="1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13485" name="Group 392"/>
          <p:cNvGrpSpPr>
            <a:grpSpLocks/>
          </p:cNvGrpSpPr>
          <p:nvPr/>
        </p:nvGrpSpPr>
        <p:grpSpPr bwMode="auto">
          <a:xfrm>
            <a:off x="611633" y="4041650"/>
            <a:ext cx="431800" cy="287337"/>
            <a:chOff x="567" y="3203"/>
            <a:chExt cx="272" cy="181"/>
          </a:xfrm>
        </p:grpSpPr>
        <p:sp>
          <p:nvSpPr>
            <p:cNvPr id="13486" name="Text Box 393"/>
            <p:cNvSpPr txBox="1">
              <a:spLocks noChangeArrowheads="1"/>
            </p:cNvSpPr>
            <p:nvPr/>
          </p:nvSpPr>
          <p:spPr bwMode="auto">
            <a:xfrm>
              <a:off x="567" y="3203"/>
              <a:ext cx="272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x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3487" name="Line 394"/>
            <p:cNvSpPr>
              <a:spLocks noChangeShapeType="1"/>
            </p:cNvSpPr>
            <p:nvPr/>
          </p:nvSpPr>
          <p:spPr bwMode="auto">
            <a:xfrm>
              <a:off x="662" y="3239"/>
              <a:ext cx="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13473" name="Text Box 415"/>
          <p:cNvSpPr txBox="1">
            <a:spLocks noChangeArrowheads="1"/>
          </p:cNvSpPr>
          <p:nvPr/>
        </p:nvSpPr>
        <p:spPr bwMode="auto">
          <a:xfrm>
            <a:off x="468313" y="1844675"/>
            <a:ext cx="433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cs-CZ" b="1" baseline="-25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474" name="Text Box 416"/>
          <p:cNvSpPr txBox="1">
            <a:spLocks noChangeArrowheads="1"/>
          </p:cNvSpPr>
          <p:nvPr/>
        </p:nvSpPr>
        <p:spPr bwMode="auto">
          <a:xfrm>
            <a:off x="394258" y="5654550"/>
            <a:ext cx="436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  <a:r>
              <a:rPr lang="en-US" b="1" baseline="-25000" smtClean="0">
                <a:solidFill>
                  <a:srgbClr val="000000"/>
                </a:solidFill>
              </a:rPr>
              <a:t>5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3475" name="AutoShape 417"/>
          <p:cNvSpPr>
            <a:spLocks noChangeArrowheads="1"/>
          </p:cNvSpPr>
          <p:nvPr/>
        </p:nvSpPr>
        <p:spPr bwMode="auto">
          <a:xfrm>
            <a:off x="683568" y="620688"/>
            <a:ext cx="1296144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repeated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92" name="AutoShape 627"/>
          <p:cNvSpPr>
            <a:spLocks noChangeArrowheads="1"/>
          </p:cNvSpPr>
          <p:nvPr/>
        </p:nvSpPr>
        <p:spPr bwMode="auto">
          <a:xfrm>
            <a:off x="179388" y="115888"/>
            <a:ext cx="4032572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  Power of Indeterminism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93" name="AutoShape 628"/>
          <p:cNvSpPr>
            <a:spLocks noChangeArrowheads="1"/>
          </p:cNvSpPr>
          <p:nvPr/>
        </p:nvSpPr>
        <p:spPr bwMode="auto">
          <a:xfrm>
            <a:off x="4211960" y="115888"/>
            <a:ext cx="4463728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94" name="Group 629"/>
          <p:cNvGrpSpPr>
            <a:grpSpLocks/>
          </p:cNvGrpSpPr>
          <p:nvPr/>
        </p:nvGrpSpPr>
        <p:grpSpPr bwMode="auto">
          <a:xfrm>
            <a:off x="4067944" y="116632"/>
            <a:ext cx="217488" cy="217487"/>
            <a:chOff x="2290" y="73"/>
            <a:chExt cx="137" cy="137"/>
          </a:xfrm>
        </p:grpSpPr>
        <p:grpSp>
          <p:nvGrpSpPr>
            <p:cNvPr id="95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97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6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99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0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101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102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104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3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106" name="AutoShape 641"/>
          <p:cNvSpPr>
            <a:spLocks noChangeArrowheads="1"/>
          </p:cNvSpPr>
          <p:nvPr/>
        </p:nvSpPr>
        <p:spPr bwMode="auto">
          <a:xfrm>
            <a:off x="5940152" y="188913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Easy description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7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22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4735" y="1988840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>
                <a:solidFill>
                  <a:srgbClr val="000000"/>
                </a:solidFill>
                <a:sym typeface="Symbol"/>
              </a:rPr>
              <a:t>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90" name="AutoShape 383"/>
          <p:cNvSpPr>
            <a:spLocks noChangeArrowheads="1"/>
          </p:cNvSpPr>
          <p:nvPr/>
        </p:nvSpPr>
        <p:spPr bwMode="auto">
          <a:xfrm>
            <a:off x="3275856" y="6165304"/>
            <a:ext cx="5112568" cy="360363"/>
          </a:xfrm>
          <a:prstGeom prst="roundRect">
            <a:avLst>
              <a:gd name="adj" fmla="val 1648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Supposing </a:t>
            </a:r>
            <a:r>
              <a:rPr lang="en-US" b="1" i="1">
                <a:solidFill>
                  <a:srgbClr val="000000"/>
                </a:solidFill>
              </a:rPr>
              <a:t> 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1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2</a:t>
            </a:r>
            <a:r>
              <a:rPr lang="cs-CZ" b="1">
                <a:solidFill>
                  <a:srgbClr val="000000"/>
                </a:solidFill>
              </a:rPr>
              <a:t> 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3</a:t>
            </a:r>
            <a:r>
              <a:rPr lang="cs-CZ" b="1">
                <a:solidFill>
                  <a:srgbClr val="000000"/>
                </a:solidFill>
              </a:rPr>
              <a:t> 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4</a:t>
            </a:r>
            <a:r>
              <a:rPr lang="cs-CZ" b="1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are mutually different! </a:t>
            </a:r>
            <a:endParaRPr lang="cs-CZ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48"/>
          <p:cNvSpPr>
            <a:spLocks noChangeArrowheads="1"/>
          </p:cNvSpPr>
          <p:nvPr/>
        </p:nvSpPr>
        <p:spPr bwMode="auto">
          <a:xfrm>
            <a:off x="251519" y="3717032"/>
            <a:ext cx="8568953" cy="2807593"/>
          </a:xfrm>
          <a:prstGeom prst="roundRect">
            <a:avLst>
              <a:gd name="adj" fmla="val 7718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sp>
        <p:nvSpPr>
          <p:cNvPr id="14339" name="AutoShape 247"/>
          <p:cNvSpPr>
            <a:spLocks noChangeArrowheads="1"/>
          </p:cNvSpPr>
          <p:nvPr/>
        </p:nvSpPr>
        <p:spPr bwMode="auto">
          <a:xfrm>
            <a:off x="251520" y="692696"/>
            <a:ext cx="8568952" cy="2447925"/>
          </a:xfrm>
          <a:prstGeom prst="roundRect">
            <a:avLst>
              <a:gd name="adj" fmla="val 7718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sp>
        <p:nvSpPr>
          <p:cNvPr id="14340" name="Arc 2"/>
          <p:cNvSpPr>
            <a:spLocks/>
          </p:cNvSpPr>
          <p:nvPr/>
        </p:nvSpPr>
        <p:spPr bwMode="auto">
          <a:xfrm rot="-5400000">
            <a:off x="3465761" y="3027363"/>
            <a:ext cx="1068387" cy="3024187"/>
          </a:xfrm>
          <a:custGeom>
            <a:avLst/>
            <a:gdLst>
              <a:gd name="T0" fmla="*/ 13477621 w 22889"/>
              <a:gd name="T1" fmla="*/ 0 h 42638"/>
              <a:gd name="T2" fmla="*/ 0 w 22889"/>
              <a:gd name="T3" fmla="*/ 214305475 h 42638"/>
              <a:gd name="T4" fmla="*/ 2808361 w 22889"/>
              <a:gd name="T5" fmla="*/ 105834700 h 426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889" h="42638" fill="none" extrusionOk="0">
                <a:moveTo>
                  <a:pt x="6185" y="0"/>
                </a:moveTo>
                <a:cubicBezTo>
                  <a:pt x="15967" y="2277"/>
                  <a:pt x="22889" y="10995"/>
                  <a:pt x="22889" y="21038"/>
                </a:cubicBezTo>
                <a:cubicBezTo>
                  <a:pt x="22889" y="32967"/>
                  <a:pt x="13218" y="42638"/>
                  <a:pt x="1289" y="42638"/>
                </a:cubicBezTo>
                <a:cubicBezTo>
                  <a:pt x="859" y="42638"/>
                  <a:pt x="429" y="42625"/>
                  <a:pt x="0" y="42599"/>
                </a:cubicBezTo>
              </a:path>
              <a:path w="22889" h="42638" stroke="0" extrusionOk="0">
                <a:moveTo>
                  <a:pt x="6185" y="0"/>
                </a:moveTo>
                <a:cubicBezTo>
                  <a:pt x="15967" y="2277"/>
                  <a:pt x="22889" y="10995"/>
                  <a:pt x="22889" y="21038"/>
                </a:cubicBezTo>
                <a:cubicBezTo>
                  <a:pt x="22889" y="32967"/>
                  <a:pt x="13218" y="42638"/>
                  <a:pt x="1289" y="42638"/>
                </a:cubicBezTo>
                <a:cubicBezTo>
                  <a:pt x="859" y="42638"/>
                  <a:pt x="429" y="42625"/>
                  <a:pt x="0" y="42599"/>
                </a:cubicBezTo>
                <a:lnTo>
                  <a:pt x="1289" y="21038"/>
                </a:lnTo>
                <a:lnTo>
                  <a:pt x="6185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4341" name="Arc 3"/>
          <p:cNvSpPr>
            <a:spLocks/>
          </p:cNvSpPr>
          <p:nvPr/>
        </p:nvSpPr>
        <p:spPr bwMode="auto">
          <a:xfrm rot="5400000" flipV="1">
            <a:off x="1837779" y="4214019"/>
            <a:ext cx="720725" cy="2452688"/>
          </a:xfrm>
          <a:custGeom>
            <a:avLst/>
            <a:gdLst>
              <a:gd name="T0" fmla="*/ 5452084 w 21600"/>
              <a:gd name="T1" fmla="*/ 0 h 42451"/>
              <a:gd name="T2" fmla="*/ 3159678 w 21600"/>
              <a:gd name="T3" fmla="*/ 141708757 h 42451"/>
              <a:gd name="T4" fmla="*/ 0 w 21600"/>
              <a:gd name="T5" fmla="*/ 70228481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4342" name="Arc 4"/>
          <p:cNvSpPr>
            <a:spLocks/>
          </p:cNvSpPr>
          <p:nvPr/>
        </p:nvSpPr>
        <p:spPr bwMode="auto">
          <a:xfrm rot="-5400000">
            <a:off x="2751386" y="4408488"/>
            <a:ext cx="431800" cy="914400"/>
          </a:xfrm>
          <a:custGeom>
            <a:avLst/>
            <a:gdLst>
              <a:gd name="T0" fmla="*/ 3115117 w 21600"/>
              <a:gd name="T1" fmla="*/ 0 h 41557"/>
              <a:gd name="T2" fmla="*/ 1134155 w 21600"/>
              <a:gd name="T3" fmla="*/ 20120013 h 41557"/>
              <a:gd name="T4" fmla="*/ 0 w 21600"/>
              <a:gd name="T5" fmla="*/ 9752815 h 415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1557" fill="none" extrusionOk="0">
                <a:moveTo>
                  <a:pt x="7795" y="-1"/>
                </a:moveTo>
                <a:cubicBezTo>
                  <a:pt x="16115" y="3219"/>
                  <a:pt x="21600" y="11222"/>
                  <a:pt x="21600" y="20144"/>
                </a:cubicBezTo>
                <a:cubicBezTo>
                  <a:pt x="21600" y="30976"/>
                  <a:pt x="13576" y="40133"/>
                  <a:pt x="2837" y="41556"/>
                </a:cubicBezTo>
              </a:path>
              <a:path w="21600" h="41557" stroke="0" extrusionOk="0">
                <a:moveTo>
                  <a:pt x="7795" y="-1"/>
                </a:moveTo>
                <a:cubicBezTo>
                  <a:pt x="16115" y="3219"/>
                  <a:pt x="21600" y="11222"/>
                  <a:pt x="21600" y="20144"/>
                </a:cubicBezTo>
                <a:cubicBezTo>
                  <a:pt x="21600" y="30976"/>
                  <a:pt x="13576" y="40133"/>
                  <a:pt x="2837" y="41556"/>
                </a:cubicBezTo>
                <a:lnTo>
                  <a:pt x="0" y="20144"/>
                </a:lnTo>
                <a:lnTo>
                  <a:pt x="7795" y="-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4343" name="Arc 5"/>
          <p:cNvSpPr>
            <a:spLocks/>
          </p:cNvSpPr>
          <p:nvPr/>
        </p:nvSpPr>
        <p:spPr bwMode="auto">
          <a:xfrm rot="5400000" flipH="1">
            <a:off x="2109242" y="4663282"/>
            <a:ext cx="388937" cy="215900"/>
          </a:xfrm>
          <a:custGeom>
            <a:avLst/>
            <a:gdLst>
              <a:gd name="T0" fmla="*/ 355778 w 43199"/>
              <a:gd name="T1" fmla="*/ 213476 h 43200"/>
              <a:gd name="T2" fmla="*/ 0 w 43199"/>
              <a:gd name="T3" fmla="*/ 543923 h 43200"/>
              <a:gd name="T4" fmla="*/ 1750833 w 43199"/>
              <a:gd name="T5" fmla="*/ 53950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lnTo>
                  <a:pt x="4389" y="8547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graphicFrame>
        <p:nvGraphicFramePr>
          <p:cNvPr id="60641" name="Group 2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455110"/>
              </p:ext>
            </p:extLst>
          </p:nvPr>
        </p:nvGraphicFramePr>
        <p:xfrm>
          <a:off x="5868144" y="4149725"/>
          <a:ext cx="2232025" cy="1862136"/>
        </p:xfrm>
        <a:graphic>
          <a:graphicData uri="http://schemas.openxmlformats.org/drawingml/2006/table">
            <a:tbl>
              <a:tblPr/>
              <a:tblGrid>
                <a:gridCol w="446087"/>
                <a:gridCol w="446088"/>
                <a:gridCol w="447675"/>
                <a:gridCol w="446087"/>
                <a:gridCol w="446088"/>
              </a:tblGrid>
              <a:tr h="310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cs-CZ" sz="1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cs-CZ" sz="1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03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03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014</a:t>
                      </a: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04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02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85" name="AutoShape 82"/>
          <p:cNvSpPr>
            <a:spLocks noChangeArrowheads="1"/>
          </p:cNvSpPr>
          <p:nvPr/>
        </p:nvSpPr>
        <p:spPr bwMode="auto">
          <a:xfrm>
            <a:off x="6011466" y="2637384"/>
            <a:ext cx="1655762" cy="360362"/>
          </a:xfrm>
          <a:prstGeom prst="roundRect">
            <a:avLst>
              <a:gd name="adj" fmla="val 1648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z </a:t>
            </a:r>
            <a:r>
              <a:rPr lang="cs-CZ" b="1">
                <a:solidFill>
                  <a:srgbClr val="000000"/>
                </a:solidFill>
                <a:sym typeface="Symbol" pitchFamily="18" charset="2"/>
              </a:rPr>
              <a:t></a:t>
            </a:r>
            <a:r>
              <a:rPr lang="cs-CZ" b="1">
                <a:solidFill>
                  <a:srgbClr val="000000"/>
                </a:solidFill>
              </a:rPr>
              <a:t> </a:t>
            </a:r>
            <a:r>
              <a:rPr lang="cs-CZ" b="1" i="1">
                <a:solidFill>
                  <a:srgbClr val="000000"/>
                </a:solidFill>
                <a:sym typeface="Symbol"/>
              </a:rPr>
              <a:t></a:t>
            </a:r>
            <a:r>
              <a:rPr lang="cs-CZ" b="1">
                <a:solidFill>
                  <a:srgbClr val="000000"/>
                </a:solidFill>
              </a:rPr>
              <a:t> </a:t>
            </a:r>
            <a:r>
              <a:rPr lang="cs-CZ">
                <a:solidFill>
                  <a:srgbClr val="000000"/>
                </a:solidFill>
              </a:rPr>
              <a:t>–</a:t>
            </a:r>
            <a:r>
              <a:rPr lang="cs-CZ" b="1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b="1">
                <a:solidFill>
                  <a:srgbClr val="000000"/>
                </a:solidFill>
                <a:sym typeface="Symbol" pitchFamily="18" charset="2"/>
              </a:rPr>
              <a:t>{</a:t>
            </a:r>
            <a:r>
              <a:rPr lang="cs-CZ" b="1" i="1">
                <a:solidFill>
                  <a:srgbClr val="000000"/>
                </a:solidFill>
                <a:sym typeface="Symbol" pitchFamily="18" charset="2"/>
              </a:rPr>
              <a:t>a</a:t>
            </a:r>
            <a:r>
              <a:rPr lang="en-US" b="1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cs-CZ" b="1" i="1">
                <a:solidFill>
                  <a:srgbClr val="000000"/>
                </a:solidFill>
                <a:sym typeface="Symbol" pitchFamily="18" charset="2"/>
              </a:rPr>
              <a:t>b</a:t>
            </a:r>
            <a:r>
              <a:rPr lang="en-US" b="1">
                <a:solidFill>
                  <a:srgbClr val="000000"/>
                </a:solidFill>
                <a:sym typeface="Symbol" pitchFamily="18" charset="2"/>
              </a:rPr>
              <a:t>}</a:t>
            </a:r>
            <a:r>
              <a:rPr lang="cs-CZ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386" name="Arc 83"/>
          <p:cNvSpPr>
            <a:spLocks/>
          </p:cNvSpPr>
          <p:nvPr/>
        </p:nvSpPr>
        <p:spPr bwMode="auto">
          <a:xfrm rot="5400000" flipH="1">
            <a:off x="596354" y="4663282"/>
            <a:ext cx="388937" cy="215900"/>
          </a:xfrm>
          <a:custGeom>
            <a:avLst/>
            <a:gdLst>
              <a:gd name="T0" fmla="*/ 355778 w 43199"/>
              <a:gd name="T1" fmla="*/ 213476 h 43200"/>
              <a:gd name="T2" fmla="*/ 0 w 43199"/>
              <a:gd name="T3" fmla="*/ 543923 h 43200"/>
              <a:gd name="T4" fmla="*/ 1750833 w 43199"/>
              <a:gd name="T5" fmla="*/ 53950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lnTo>
                  <a:pt x="4389" y="8547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4387" name="Text Box 84"/>
          <p:cNvSpPr txBox="1">
            <a:spLocks noChangeArrowheads="1"/>
          </p:cNvSpPr>
          <p:nvPr/>
        </p:nvSpPr>
        <p:spPr bwMode="auto">
          <a:xfrm>
            <a:off x="1403598" y="4792663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4388" name="Line 85"/>
          <p:cNvSpPr>
            <a:spLocks noChangeShapeType="1"/>
          </p:cNvSpPr>
          <p:nvPr/>
        </p:nvSpPr>
        <p:spPr bwMode="auto">
          <a:xfrm>
            <a:off x="971798" y="5080000"/>
            <a:ext cx="12239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4389" name="Text Box 86"/>
          <p:cNvSpPr txBox="1">
            <a:spLocks noChangeArrowheads="1"/>
          </p:cNvSpPr>
          <p:nvPr/>
        </p:nvSpPr>
        <p:spPr bwMode="auto">
          <a:xfrm>
            <a:off x="2776786" y="4797425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4390" name="Line 87"/>
          <p:cNvSpPr>
            <a:spLocks noChangeShapeType="1"/>
          </p:cNvSpPr>
          <p:nvPr/>
        </p:nvSpPr>
        <p:spPr bwMode="auto">
          <a:xfrm>
            <a:off x="2483098" y="5080000"/>
            <a:ext cx="79692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4391" name="Line 88"/>
          <p:cNvSpPr>
            <a:spLocks noChangeShapeType="1"/>
          </p:cNvSpPr>
          <p:nvPr/>
        </p:nvSpPr>
        <p:spPr bwMode="auto">
          <a:xfrm>
            <a:off x="3568948" y="5084763"/>
            <a:ext cx="7191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4392" name="Text Box 89"/>
          <p:cNvSpPr txBox="1">
            <a:spLocks noChangeArrowheads="1"/>
          </p:cNvSpPr>
          <p:nvPr/>
        </p:nvSpPr>
        <p:spPr bwMode="auto">
          <a:xfrm>
            <a:off x="4792911" y="479742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4393" name="Line 90"/>
          <p:cNvSpPr>
            <a:spLocks noChangeShapeType="1"/>
          </p:cNvSpPr>
          <p:nvPr/>
        </p:nvSpPr>
        <p:spPr bwMode="auto">
          <a:xfrm>
            <a:off x="4577011" y="5084763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4394" name="Arc 91"/>
          <p:cNvSpPr>
            <a:spLocks/>
          </p:cNvSpPr>
          <p:nvPr/>
        </p:nvSpPr>
        <p:spPr bwMode="auto">
          <a:xfrm flipH="1" flipV="1">
            <a:off x="395536" y="4937125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3864706 w 21600"/>
              <a:gd name="T3" fmla="*/ 987528 h 21600"/>
              <a:gd name="T4" fmla="*/ 0 w 21600"/>
              <a:gd name="T5" fmla="*/ 98752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4395" name="Arc 95"/>
          <p:cNvSpPr>
            <a:spLocks/>
          </p:cNvSpPr>
          <p:nvPr/>
        </p:nvSpPr>
        <p:spPr bwMode="auto">
          <a:xfrm rot="-5400000">
            <a:off x="4275386" y="3875088"/>
            <a:ext cx="474662" cy="1897062"/>
          </a:xfrm>
          <a:custGeom>
            <a:avLst/>
            <a:gdLst>
              <a:gd name="T0" fmla="*/ 2315919 w 23249"/>
              <a:gd name="T1" fmla="*/ 0 h 42844"/>
              <a:gd name="T2" fmla="*/ 0 w 23249"/>
              <a:gd name="T3" fmla="*/ 83875255 h 42844"/>
              <a:gd name="T4" fmla="*/ 687361 w 23249"/>
              <a:gd name="T5" fmla="*/ 41650394 h 428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249" h="42844" fill="none" extrusionOk="0">
                <a:moveTo>
                  <a:pt x="5555" y="0"/>
                </a:moveTo>
                <a:cubicBezTo>
                  <a:pt x="15806" y="1885"/>
                  <a:pt x="23249" y="10821"/>
                  <a:pt x="23249" y="21244"/>
                </a:cubicBezTo>
                <a:cubicBezTo>
                  <a:pt x="23249" y="33173"/>
                  <a:pt x="13578" y="42844"/>
                  <a:pt x="1649" y="42844"/>
                </a:cubicBezTo>
                <a:cubicBezTo>
                  <a:pt x="1098" y="42844"/>
                  <a:pt x="548" y="42822"/>
                  <a:pt x="0" y="42780"/>
                </a:cubicBezTo>
              </a:path>
              <a:path w="23249" h="42844" stroke="0" extrusionOk="0">
                <a:moveTo>
                  <a:pt x="5555" y="0"/>
                </a:moveTo>
                <a:cubicBezTo>
                  <a:pt x="15806" y="1885"/>
                  <a:pt x="23249" y="10821"/>
                  <a:pt x="23249" y="21244"/>
                </a:cubicBezTo>
                <a:cubicBezTo>
                  <a:pt x="23249" y="33173"/>
                  <a:pt x="13578" y="42844"/>
                  <a:pt x="1649" y="42844"/>
                </a:cubicBezTo>
                <a:cubicBezTo>
                  <a:pt x="1098" y="42844"/>
                  <a:pt x="548" y="42822"/>
                  <a:pt x="0" y="42780"/>
                </a:cubicBezTo>
                <a:lnTo>
                  <a:pt x="1649" y="21244"/>
                </a:lnTo>
                <a:lnTo>
                  <a:pt x="5555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4396" name="Arc 96"/>
          <p:cNvSpPr>
            <a:spLocks/>
          </p:cNvSpPr>
          <p:nvPr/>
        </p:nvSpPr>
        <p:spPr bwMode="auto">
          <a:xfrm rot="5400000" flipV="1">
            <a:off x="1512342" y="4683919"/>
            <a:ext cx="358775" cy="1296987"/>
          </a:xfrm>
          <a:custGeom>
            <a:avLst/>
            <a:gdLst>
              <a:gd name="T0" fmla="*/ 1351037 w 21600"/>
              <a:gd name="T1" fmla="*/ 0 h 42451"/>
              <a:gd name="T2" fmla="*/ 782977 w 21600"/>
              <a:gd name="T3" fmla="*/ 39626282 h 42451"/>
              <a:gd name="T4" fmla="*/ 0 w 21600"/>
              <a:gd name="T5" fmla="*/ 19638120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4397" name="Text Box 97"/>
          <p:cNvSpPr txBox="1">
            <a:spLocks noChangeArrowheads="1"/>
          </p:cNvSpPr>
          <p:nvPr/>
        </p:nvSpPr>
        <p:spPr bwMode="auto">
          <a:xfrm>
            <a:off x="1624261" y="5229225"/>
            <a:ext cx="2746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z</a:t>
            </a:r>
            <a:endParaRPr lang="cs-CZ" b="1" i="1">
              <a:solidFill>
                <a:srgbClr val="000000"/>
              </a:solidFill>
            </a:endParaRPr>
          </a:p>
        </p:txBody>
      </p:sp>
      <p:sp>
        <p:nvSpPr>
          <p:cNvPr id="14398" name="Text Box 99"/>
          <p:cNvSpPr txBox="1">
            <a:spLocks noChangeArrowheads="1"/>
          </p:cNvSpPr>
          <p:nvPr/>
        </p:nvSpPr>
        <p:spPr bwMode="auto">
          <a:xfrm>
            <a:off x="2340223" y="4287838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4399" name="Text Box 100"/>
          <p:cNvSpPr txBox="1">
            <a:spLocks noChangeArrowheads="1"/>
          </p:cNvSpPr>
          <p:nvPr/>
        </p:nvSpPr>
        <p:spPr bwMode="auto">
          <a:xfrm>
            <a:off x="3121273" y="4457700"/>
            <a:ext cx="2889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4400" name="Text Box 101"/>
          <p:cNvSpPr txBox="1">
            <a:spLocks noChangeArrowheads="1"/>
          </p:cNvSpPr>
          <p:nvPr/>
        </p:nvSpPr>
        <p:spPr bwMode="auto">
          <a:xfrm>
            <a:off x="3784848" y="479742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4401" name="Text Box 102"/>
          <p:cNvSpPr txBox="1">
            <a:spLocks noChangeArrowheads="1"/>
          </p:cNvSpPr>
          <p:nvPr/>
        </p:nvSpPr>
        <p:spPr bwMode="auto">
          <a:xfrm>
            <a:off x="4361111" y="4294188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4402" name="Arc 103"/>
          <p:cNvSpPr>
            <a:spLocks/>
          </p:cNvSpPr>
          <p:nvPr/>
        </p:nvSpPr>
        <p:spPr bwMode="auto">
          <a:xfrm rot="5400000" flipV="1">
            <a:off x="2090192" y="3817144"/>
            <a:ext cx="1079500" cy="3462338"/>
          </a:xfrm>
          <a:custGeom>
            <a:avLst/>
            <a:gdLst>
              <a:gd name="T0" fmla="*/ 12231185 w 21600"/>
              <a:gd name="T1" fmla="*/ 0 h 42451"/>
              <a:gd name="T2" fmla="*/ 7088417 w 21600"/>
              <a:gd name="T3" fmla="*/ 282391096 h 42451"/>
              <a:gd name="T4" fmla="*/ 0 w 21600"/>
              <a:gd name="T5" fmla="*/ 13994823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4403" name="Arc 104"/>
          <p:cNvSpPr>
            <a:spLocks/>
          </p:cNvSpPr>
          <p:nvPr/>
        </p:nvSpPr>
        <p:spPr bwMode="auto">
          <a:xfrm rot="5400000" flipV="1">
            <a:off x="2521198" y="3314701"/>
            <a:ext cx="1296987" cy="4684712"/>
          </a:xfrm>
          <a:custGeom>
            <a:avLst/>
            <a:gdLst>
              <a:gd name="T0" fmla="*/ 17656076 w 21600"/>
              <a:gd name="T1" fmla="*/ 0 h 42451"/>
              <a:gd name="T2" fmla="*/ 10232387 w 21600"/>
              <a:gd name="T3" fmla="*/ 516984913 h 42451"/>
              <a:gd name="T4" fmla="*/ 0 w 21600"/>
              <a:gd name="T5" fmla="*/ 256208975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4404" name="Oval 105"/>
          <p:cNvSpPr>
            <a:spLocks noChangeArrowheads="1"/>
          </p:cNvSpPr>
          <p:nvPr/>
        </p:nvSpPr>
        <p:spPr bwMode="auto">
          <a:xfrm>
            <a:off x="682873" y="4937125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4405" name="Oval 106"/>
          <p:cNvSpPr>
            <a:spLocks noChangeArrowheads="1"/>
          </p:cNvSpPr>
          <p:nvPr/>
        </p:nvSpPr>
        <p:spPr bwMode="auto">
          <a:xfrm>
            <a:off x="3280023" y="494188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4406" name="Oval 107"/>
          <p:cNvSpPr>
            <a:spLocks noChangeArrowheads="1"/>
          </p:cNvSpPr>
          <p:nvPr/>
        </p:nvSpPr>
        <p:spPr bwMode="auto">
          <a:xfrm>
            <a:off x="4288086" y="494188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03</a:t>
            </a:r>
          </a:p>
        </p:txBody>
      </p:sp>
      <p:grpSp>
        <p:nvGrpSpPr>
          <p:cNvPr id="14407" name="Group 108"/>
          <p:cNvGrpSpPr>
            <a:grpSpLocks/>
          </p:cNvGrpSpPr>
          <p:nvPr/>
        </p:nvGrpSpPr>
        <p:grpSpPr bwMode="auto">
          <a:xfrm>
            <a:off x="5369173" y="4941888"/>
            <a:ext cx="287338" cy="287337"/>
            <a:chOff x="3334" y="799"/>
            <a:chExt cx="454" cy="453"/>
          </a:xfrm>
        </p:grpSpPr>
        <p:sp>
          <p:nvSpPr>
            <p:cNvPr id="14496" name="Oval 109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14497" name="Oval 110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04</a:t>
              </a:r>
            </a:p>
          </p:txBody>
        </p:sp>
      </p:grpSp>
      <p:sp>
        <p:nvSpPr>
          <p:cNvPr id="14408" name="Oval 111"/>
          <p:cNvSpPr>
            <a:spLocks noChangeArrowheads="1"/>
          </p:cNvSpPr>
          <p:nvPr/>
        </p:nvSpPr>
        <p:spPr bwMode="auto">
          <a:xfrm>
            <a:off x="2195761" y="4937125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4479" name="Arc 118"/>
          <p:cNvSpPr>
            <a:spLocks/>
          </p:cNvSpPr>
          <p:nvPr/>
        </p:nvSpPr>
        <p:spPr bwMode="auto">
          <a:xfrm rot="5400000" flipH="1">
            <a:off x="891853" y="2219325"/>
            <a:ext cx="388938" cy="215900"/>
          </a:xfrm>
          <a:custGeom>
            <a:avLst/>
            <a:gdLst>
              <a:gd name="T0" fmla="*/ 0 w 43199"/>
              <a:gd name="T1" fmla="*/ 0 h 43200"/>
              <a:gd name="T2" fmla="*/ 0 w 43199"/>
              <a:gd name="T3" fmla="*/ 0 h 43200"/>
              <a:gd name="T4" fmla="*/ 1 w 43199"/>
              <a:gd name="T5" fmla="*/ 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lnTo>
                  <a:pt x="4389" y="8547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4480" name="Oval 119"/>
          <p:cNvSpPr>
            <a:spLocks noChangeArrowheads="1"/>
          </p:cNvSpPr>
          <p:nvPr/>
        </p:nvSpPr>
        <p:spPr bwMode="auto">
          <a:xfrm>
            <a:off x="977578" y="2492375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4481" name="Text Box 120"/>
          <p:cNvSpPr txBox="1">
            <a:spLocks noChangeArrowheads="1"/>
          </p:cNvSpPr>
          <p:nvPr/>
        </p:nvSpPr>
        <p:spPr bwMode="auto">
          <a:xfrm>
            <a:off x="1410966" y="2347913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4482" name="Line 121"/>
          <p:cNvSpPr>
            <a:spLocks noChangeShapeType="1"/>
          </p:cNvSpPr>
          <p:nvPr/>
        </p:nvSpPr>
        <p:spPr bwMode="auto">
          <a:xfrm>
            <a:off x="1266503" y="2635250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4483" name="Oval 122"/>
          <p:cNvSpPr>
            <a:spLocks noChangeArrowheads="1"/>
          </p:cNvSpPr>
          <p:nvPr/>
        </p:nvSpPr>
        <p:spPr bwMode="auto">
          <a:xfrm>
            <a:off x="1987228" y="2493963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484" name="Text Box 123"/>
          <p:cNvSpPr txBox="1">
            <a:spLocks noChangeArrowheads="1"/>
          </p:cNvSpPr>
          <p:nvPr/>
        </p:nvSpPr>
        <p:spPr bwMode="auto">
          <a:xfrm>
            <a:off x="2419028" y="2347913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4485" name="Line 124"/>
          <p:cNvSpPr>
            <a:spLocks noChangeShapeType="1"/>
          </p:cNvSpPr>
          <p:nvPr/>
        </p:nvSpPr>
        <p:spPr bwMode="auto">
          <a:xfrm>
            <a:off x="2276153" y="2636838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4486" name="Oval 125"/>
          <p:cNvSpPr>
            <a:spLocks noChangeArrowheads="1"/>
          </p:cNvSpPr>
          <p:nvPr/>
        </p:nvSpPr>
        <p:spPr bwMode="auto">
          <a:xfrm>
            <a:off x="2995291" y="2493963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4487" name="Text Box 126"/>
          <p:cNvSpPr txBox="1">
            <a:spLocks noChangeArrowheads="1"/>
          </p:cNvSpPr>
          <p:nvPr/>
        </p:nvSpPr>
        <p:spPr bwMode="auto">
          <a:xfrm>
            <a:off x="3427091" y="2347913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4488" name="Line 127"/>
          <p:cNvSpPr>
            <a:spLocks noChangeShapeType="1"/>
          </p:cNvSpPr>
          <p:nvPr/>
        </p:nvSpPr>
        <p:spPr bwMode="auto">
          <a:xfrm>
            <a:off x="3284216" y="2636838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4489" name="Oval 128"/>
          <p:cNvSpPr>
            <a:spLocks noChangeArrowheads="1"/>
          </p:cNvSpPr>
          <p:nvPr/>
        </p:nvSpPr>
        <p:spPr bwMode="auto">
          <a:xfrm>
            <a:off x="4003353" y="2493963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4490" name="Text Box 129"/>
          <p:cNvSpPr txBox="1">
            <a:spLocks noChangeArrowheads="1"/>
          </p:cNvSpPr>
          <p:nvPr/>
        </p:nvSpPr>
        <p:spPr bwMode="auto">
          <a:xfrm>
            <a:off x="4435153" y="2347913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4491" name="Line 130"/>
          <p:cNvSpPr>
            <a:spLocks noChangeShapeType="1"/>
          </p:cNvSpPr>
          <p:nvPr/>
        </p:nvSpPr>
        <p:spPr bwMode="auto">
          <a:xfrm>
            <a:off x="4292278" y="2636838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grpSp>
        <p:nvGrpSpPr>
          <p:cNvPr id="14492" name="Group 131"/>
          <p:cNvGrpSpPr>
            <a:grpSpLocks/>
          </p:cNvGrpSpPr>
          <p:nvPr/>
        </p:nvGrpSpPr>
        <p:grpSpPr bwMode="auto">
          <a:xfrm>
            <a:off x="5011416" y="2492375"/>
            <a:ext cx="287337" cy="287338"/>
            <a:chOff x="3334" y="799"/>
            <a:chExt cx="454" cy="453"/>
          </a:xfrm>
        </p:grpSpPr>
        <p:sp>
          <p:nvSpPr>
            <p:cNvPr id="14494" name="Oval 132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14495" name="Oval 133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4</a:t>
              </a:r>
            </a:p>
          </p:txBody>
        </p:sp>
      </p:grpSp>
      <p:sp>
        <p:nvSpPr>
          <p:cNvPr id="14493" name="Arc 134"/>
          <p:cNvSpPr>
            <a:spLocks/>
          </p:cNvSpPr>
          <p:nvPr/>
        </p:nvSpPr>
        <p:spPr bwMode="auto">
          <a:xfrm flipH="1" flipV="1">
            <a:off x="674366" y="2492375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2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4410" name="AutoShape 135"/>
          <p:cNvSpPr>
            <a:spLocks noChangeArrowheads="1"/>
          </p:cNvSpPr>
          <p:nvPr/>
        </p:nvSpPr>
        <p:spPr bwMode="auto">
          <a:xfrm>
            <a:off x="1115616" y="836712"/>
            <a:ext cx="3888432" cy="1081087"/>
          </a:xfrm>
          <a:prstGeom prst="roundRect">
            <a:avLst>
              <a:gd name="adj" fmla="val 1648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NFA</a:t>
            </a:r>
            <a:r>
              <a:rPr lang="cs-CZ" b="1">
                <a:solidFill>
                  <a:srgbClr val="000000"/>
                </a:solidFill>
              </a:rPr>
              <a:t> A</a:t>
            </a:r>
            <a:r>
              <a:rPr lang="en-US" b="1" baseline="-25000">
                <a:solidFill>
                  <a:srgbClr val="000000"/>
                </a:solidFill>
              </a:rPr>
              <a:t>6</a:t>
            </a:r>
            <a:r>
              <a:rPr lang="cs-CZ" b="1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which accepts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each word</a:t>
            </a:r>
            <a:r>
              <a:rPr lang="cs-CZ" b="1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 with suffix</a:t>
            </a:r>
            <a:r>
              <a:rPr lang="cs-CZ" b="1">
                <a:solidFill>
                  <a:srgbClr val="000000"/>
                </a:solidFill>
              </a:rPr>
              <a:t> </a:t>
            </a:r>
            <a:r>
              <a:rPr lang="cs-CZ" b="1" i="1">
                <a:solidFill>
                  <a:srgbClr val="000000"/>
                </a:solidFill>
              </a:rPr>
              <a:t>abba</a:t>
            </a:r>
            <a:endParaRPr lang="cs-CZ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and its transition table</a:t>
            </a:r>
            <a:endParaRPr lang="cs-CZ" b="1">
              <a:solidFill>
                <a:srgbClr val="000000"/>
              </a:solidFill>
            </a:endParaRPr>
          </a:p>
        </p:txBody>
      </p:sp>
      <p:graphicFrame>
        <p:nvGraphicFramePr>
          <p:cNvPr id="60640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149080"/>
              </p:ext>
            </p:extLst>
          </p:nvPr>
        </p:nvGraphicFramePr>
        <p:xfrm>
          <a:off x="5724128" y="692696"/>
          <a:ext cx="2211388" cy="1862136"/>
        </p:xfrm>
        <a:graphic>
          <a:graphicData uri="http://schemas.openxmlformats.org/drawingml/2006/table">
            <a:tbl>
              <a:tblPr/>
              <a:tblGrid>
                <a:gridCol w="442913"/>
                <a:gridCol w="441325"/>
                <a:gridCol w="442912"/>
                <a:gridCol w="441325"/>
                <a:gridCol w="442913"/>
              </a:tblGrid>
              <a:tr h="310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cs-CZ" sz="1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cs-CZ" sz="1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</a:t>
                      </a: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52" name="AutoShape 212"/>
          <p:cNvSpPr>
            <a:spLocks noChangeArrowheads="1"/>
          </p:cNvSpPr>
          <p:nvPr/>
        </p:nvSpPr>
        <p:spPr bwMode="auto">
          <a:xfrm>
            <a:off x="358775" y="3213100"/>
            <a:ext cx="8173665" cy="720725"/>
          </a:xfrm>
          <a:prstGeom prst="roundRect">
            <a:avLst>
              <a:gd name="adj" fmla="val 1648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DFA</a:t>
            </a:r>
            <a:r>
              <a:rPr lang="cs-CZ" b="1">
                <a:solidFill>
                  <a:srgbClr val="000000"/>
                </a:solidFill>
              </a:rPr>
              <a:t> A</a:t>
            </a:r>
            <a:r>
              <a:rPr lang="en-US" b="1" baseline="-25000">
                <a:solidFill>
                  <a:srgbClr val="000000"/>
                </a:solidFill>
              </a:rPr>
              <a:t>7</a:t>
            </a:r>
            <a:r>
              <a:rPr lang="cs-CZ" b="1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is a deterministic equivalent of NFA </a:t>
            </a:r>
            <a:r>
              <a:rPr lang="cs-CZ" b="1">
                <a:solidFill>
                  <a:srgbClr val="000000"/>
                </a:solidFill>
              </a:rPr>
              <a:t>A</a:t>
            </a:r>
            <a:r>
              <a:rPr lang="en-US" b="1" baseline="-25000">
                <a:solidFill>
                  <a:srgbClr val="000000"/>
                </a:solidFill>
              </a:rPr>
              <a:t>6</a:t>
            </a:r>
            <a:r>
              <a:rPr lang="cs-CZ" b="1">
                <a:solidFill>
                  <a:srgbClr val="000000"/>
                </a:solidFill>
              </a:rPr>
              <a:t>.</a:t>
            </a:r>
            <a:endParaRPr lang="en-US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It also accepts</a:t>
            </a:r>
            <a:r>
              <a:rPr lang="cs-CZ" b="1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each word with suffix </a:t>
            </a:r>
            <a:r>
              <a:rPr lang="cs-CZ" b="1" i="1">
                <a:solidFill>
                  <a:srgbClr val="000000"/>
                </a:solidFill>
              </a:rPr>
              <a:t>abba</a:t>
            </a:r>
            <a:r>
              <a:rPr lang="cs-CZ" b="1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4453" name="AutoShape 213"/>
          <p:cNvSpPr>
            <a:spLocks noChangeArrowheads="1"/>
          </p:cNvSpPr>
          <p:nvPr/>
        </p:nvSpPr>
        <p:spPr bwMode="auto">
          <a:xfrm>
            <a:off x="684213" y="620713"/>
            <a:ext cx="1295400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example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4454" name="Text Box 226"/>
          <p:cNvSpPr txBox="1">
            <a:spLocks noChangeArrowheads="1"/>
          </p:cNvSpPr>
          <p:nvPr/>
        </p:nvSpPr>
        <p:spPr bwMode="auto">
          <a:xfrm>
            <a:off x="5296148" y="4221163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4455" name="Text Box 227"/>
          <p:cNvSpPr txBox="1">
            <a:spLocks noChangeArrowheads="1"/>
          </p:cNvSpPr>
          <p:nvPr/>
        </p:nvSpPr>
        <p:spPr bwMode="auto">
          <a:xfrm>
            <a:off x="903536" y="4437063"/>
            <a:ext cx="3603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b,z</a:t>
            </a:r>
            <a:endParaRPr lang="cs-CZ" b="1" i="1">
              <a:solidFill>
                <a:srgbClr val="000000"/>
              </a:solidFill>
            </a:endParaRPr>
          </a:p>
        </p:txBody>
      </p:sp>
      <p:sp>
        <p:nvSpPr>
          <p:cNvPr id="14456" name="Text Box 228"/>
          <p:cNvSpPr txBox="1">
            <a:spLocks noChangeArrowheads="1"/>
          </p:cNvSpPr>
          <p:nvPr/>
        </p:nvSpPr>
        <p:spPr bwMode="auto">
          <a:xfrm>
            <a:off x="3280023" y="5661025"/>
            <a:ext cx="3603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b,z</a:t>
            </a:r>
            <a:endParaRPr lang="cs-CZ" b="1" i="1">
              <a:solidFill>
                <a:srgbClr val="000000"/>
              </a:solidFill>
            </a:endParaRPr>
          </a:p>
        </p:txBody>
      </p:sp>
      <p:sp>
        <p:nvSpPr>
          <p:cNvPr id="14457" name="Text Box 229"/>
          <p:cNvSpPr txBox="1">
            <a:spLocks noChangeArrowheads="1"/>
          </p:cNvSpPr>
          <p:nvPr/>
        </p:nvSpPr>
        <p:spPr bwMode="auto">
          <a:xfrm>
            <a:off x="2560886" y="5445125"/>
            <a:ext cx="2746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z</a:t>
            </a:r>
            <a:endParaRPr lang="cs-CZ" b="1" i="1">
              <a:solidFill>
                <a:srgbClr val="000000"/>
              </a:solidFill>
            </a:endParaRPr>
          </a:p>
        </p:txBody>
      </p:sp>
      <p:sp>
        <p:nvSpPr>
          <p:cNvPr id="14458" name="Text Box 230"/>
          <p:cNvSpPr txBox="1">
            <a:spLocks noChangeArrowheads="1"/>
          </p:cNvSpPr>
          <p:nvPr/>
        </p:nvSpPr>
        <p:spPr bwMode="auto">
          <a:xfrm>
            <a:off x="4432548" y="5734050"/>
            <a:ext cx="2746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z</a:t>
            </a:r>
            <a:endParaRPr lang="cs-CZ" b="1" i="1">
              <a:solidFill>
                <a:srgbClr val="000000"/>
              </a:solidFill>
            </a:endParaRPr>
          </a:p>
        </p:txBody>
      </p:sp>
      <p:sp>
        <p:nvSpPr>
          <p:cNvPr id="14467" name="Text Box 249"/>
          <p:cNvSpPr txBox="1">
            <a:spLocks noChangeArrowheads="1"/>
          </p:cNvSpPr>
          <p:nvPr/>
        </p:nvSpPr>
        <p:spPr bwMode="auto">
          <a:xfrm>
            <a:off x="467544" y="1844824"/>
            <a:ext cx="433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b="1" smtClean="0">
                <a:solidFill>
                  <a:srgbClr val="000000"/>
                </a:solidFill>
              </a:rPr>
              <a:t>A</a:t>
            </a:r>
            <a:r>
              <a:rPr lang="en-US" b="1" baseline="-25000" smtClean="0">
                <a:solidFill>
                  <a:srgbClr val="000000"/>
                </a:solidFill>
              </a:rPr>
              <a:t>6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4468" name="Text Box 250"/>
          <p:cNvSpPr txBox="1">
            <a:spLocks noChangeArrowheads="1"/>
          </p:cNvSpPr>
          <p:nvPr/>
        </p:nvSpPr>
        <p:spPr bwMode="auto">
          <a:xfrm>
            <a:off x="400298" y="4076700"/>
            <a:ext cx="433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b="1" smtClean="0">
                <a:solidFill>
                  <a:srgbClr val="000000"/>
                </a:solidFill>
              </a:rPr>
              <a:t>A</a:t>
            </a:r>
            <a:r>
              <a:rPr lang="en-US" b="1" baseline="-25000" smtClean="0">
                <a:solidFill>
                  <a:srgbClr val="000000"/>
                </a:solidFill>
              </a:rPr>
              <a:t>7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82" name="AutoShape 627"/>
          <p:cNvSpPr>
            <a:spLocks noChangeArrowheads="1"/>
          </p:cNvSpPr>
          <p:nvPr/>
        </p:nvSpPr>
        <p:spPr bwMode="auto">
          <a:xfrm>
            <a:off x="179388" y="115888"/>
            <a:ext cx="4032572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  Power of Indeterminism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3" name="AutoShape 628"/>
          <p:cNvSpPr>
            <a:spLocks noChangeArrowheads="1"/>
          </p:cNvSpPr>
          <p:nvPr/>
        </p:nvSpPr>
        <p:spPr bwMode="auto">
          <a:xfrm>
            <a:off x="4211960" y="115888"/>
            <a:ext cx="4463728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84" name="Group 629"/>
          <p:cNvGrpSpPr>
            <a:grpSpLocks/>
          </p:cNvGrpSpPr>
          <p:nvPr/>
        </p:nvGrpSpPr>
        <p:grpSpPr bwMode="auto">
          <a:xfrm>
            <a:off x="4067944" y="116632"/>
            <a:ext cx="217488" cy="217487"/>
            <a:chOff x="2290" y="73"/>
            <a:chExt cx="137" cy="137"/>
          </a:xfrm>
        </p:grpSpPr>
        <p:grpSp>
          <p:nvGrpSpPr>
            <p:cNvPr id="85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87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6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89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90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91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92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94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3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96" name="AutoShape 641"/>
          <p:cNvSpPr>
            <a:spLocks noChangeArrowheads="1"/>
          </p:cNvSpPr>
          <p:nvPr/>
        </p:nvSpPr>
        <p:spPr bwMode="auto">
          <a:xfrm>
            <a:off x="5940152" y="188913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Easy construction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97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23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115616" y="1988840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>
                <a:solidFill>
                  <a:srgbClr val="000000"/>
                </a:solidFill>
                <a:sym typeface="Symbol"/>
              </a:rPr>
              <a:t>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80" name="AutoShape 383"/>
          <p:cNvSpPr>
            <a:spLocks noChangeArrowheads="1"/>
          </p:cNvSpPr>
          <p:nvPr/>
        </p:nvSpPr>
        <p:spPr bwMode="auto">
          <a:xfrm>
            <a:off x="1187624" y="6381328"/>
            <a:ext cx="5688632" cy="360363"/>
          </a:xfrm>
          <a:prstGeom prst="roundRect">
            <a:avLst>
              <a:gd name="adj" fmla="val 16481"/>
            </a:avLst>
          </a:prstGeom>
          <a:solidFill>
            <a:srgbClr val="FFFF00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Note the structural difference between A</a:t>
            </a:r>
            <a:r>
              <a:rPr lang="en-US" b="1" baseline="-25000">
                <a:solidFill>
                  <a:srgbClr val="000000"/>
                </a:solidFill>
              </a:rPr>
              <a:t>5</a:t>
            </a:r>
            <a:r>
              <a:rPr lang="en-US" b="1">
                <a:solidFill>
                  <a:srgbClr val="000000"/>
                </a:solidFill>
              </a:rPr>
              <a:t> and </a:t>
            </a:r>
            <a:r>
              <a:rPr lang="cs-CZ" b="1">
                <a:solidFill>
                  <a:srgbClr val="000000"/>
                </a:solidFill>
              </a:rPr>
              <a:t>A</a:t>
            </a:r>
            <a:r>
              <a:rPr lang="en-US" b="1" baseline="-25000">
                <a:solidFill>
                  <a:srgbClr val="000000"/>
                </a:solidFill>
              </a:rPr>
              <a:t>7</a:t>
            </a:r>
            <a:r>
              <a:rPr lang="en-US" b="1">
                <a:solidFill>
                  <a:srgbClr val="000000"/>
                </a:solidFill>
              </a:rPr>
              <a:t>. </a:t>
            </a:r>
            <a:endParaRPr lang="cs-CZ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6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utoShape 642"/>
          <p:cNvSpPr>
            <a:spLocks noChangeArrowheads="1"/>
          </p:cNvSpPr>
          <p:nvPr/>
        </p:nvSpPr>
        <p:spPr bwMode="auto">
          <a:xfrm>
            <a:off x="414388" y="4797152"/>
            <a:ext cx="8426450" cy="1152128"/>
          </a:xfrm>
          <a:prstGeom prst="roundRect">
            <a:avLst>
              <a:gd name="adj" fmla="val 7718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sp>
        <p:nvSpPr>
          <p:cNvPr id="24194" name="AutoShape 642"/>
          <p:cNvSpPr>
            <a:spLocks noChangeArrowheads="1"/>
          </p:cNvSpPr>
          <p:nvPr/>
        </p:nvSpPr>
        <p:spPr bwMode="auto">
          <a:xfrm>
            <a:off x="414388" y="2780556"/>
            <a:ext cx="8426450" cy="1152128"/>
          </a:xfrm>
          <a:prstGeom prst="roundRect">
            <a:avLst>
              <a:gd name="adj" fmla="val 7718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sp>
        <p:nvSpPr>
          <p:cNvPr id="24195" name="AutoShape 643"/>
          <p:cNvSpPr>
            <a:spLocks noChangeArrowheads="1"/>
          </p:cNvSpPr>
          <p:nvPr/>
        </p:nvSpPr>
        <p:spPr bwMode="auto">
          <a:xfrm>
            <a:off x="395163" y="1052042"/>
            <a:ext cx="8425309" cy="1008459"/>
          </a:xfrm>
          <a:prstGeom prst="roundRect">
            <a:avLst>
              <a:gd name="adj" fmla="val 7718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sp>
        <p:nvSpPr>
          <p:cNvPr id="23571" name="AutoShape 19"/>
          <p:cNvSpPr>
            <a:spLocks noChangeArrowheads="1"/>
          </p:cNvSpPr>
          <p:nvPr/>
        </p:nvSpPr>
        <p:spPr bwMode="auto">
          <a:xfrm>
            <a:off x="539552" y="692696"/>
            <a:ext cx="8208838" cy="433388"/>
          </a:xfrm>
          <a:prstGeom prst="roundRect">
            <a:avLst>
              <a:gd name="adj" fmla="val 1648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NFA</a:t>
            </a:r>
            <a:r>
              <a:rPr lang="cs-CZ" b="1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accepting exactly one word 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1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2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3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4</a:t>
            </a:r>
            <a:r>
              <a:rPr lang="en-US" b="1">
                <a:solidFill>
                  <a:srgbClr val="000000"/>
                </a:solidFill>
              </a:rPr>
              <a:t>.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3573" name="Arc 21"/>
          <p:cNvSpPr>
            <a:spLocks/>
          </p:cNvSpPr>
          <p:nvPr/>
        </p:nvSpPr>
        <p:spPr bwMode="auto">
          <a:xfrm rot="5400000" flipH="1">
            <a:off x="2182117" y="3153891"/>
            <a:ext cx="388938" cy="215900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2267049" y="3427735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2700436" y="3283272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2555974" y="3570610"/>
            <a:ext cx="720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3577" name="Oval 25"/>
          <p:cNvSpPr>
            <a:spLocks noChangeArrowheads="1"/>
          </p:cNvSpPr>
          <p:nvPr/>
        </p:nvSpPr>
        <p:spPr bwMode="auto">
          <a:xfrm>
            <a:off x="3276699" y="3429322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3708499" y="3283272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3565624" y="3572197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3580" name="Oval 28"/>
          <p:cNvSpPr>
            <a:spLocks noChangeArrowheads="1"/>
          </p:cNvSpPr>
          <p:nvPr/>
        </p:nvSpPr>
        <p:spPr bwMode="auto">
          <a:xfrm>
            <a:off x="4284761" y="3429322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4716561" y="3283272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4573686" y="3572197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3583" name="Oval 31"/>
          <p:cNvSpPr>
            <a:spLocks noChangeArrowheads="1"/>
          </p:cNvSpPr>
          <p:nvPr/>
        </p:nvSpPr>
        <p:spPr bwMode="auto">
          <a:xfrm>
            <a:off x="5292824" y="3429322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5724624" y="3283272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5581749" y="3572197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grpSp>
        <p:nvGrpSpPr>
          <p:cNvPr id="23586" name="Group 34"/>
          <p:cNvGrpSpPr>
            <a:grpSpLocks/>
          </p:cNvGrpSpPr>
          <p:nvPr/>
        </p:nvGrpSpPr>
        <p:grpSpPr bwMode="auto">
          <a:xfrm>
            <a:off x="6300886" y="3427735"/>
            <a:ext cx="287338" cy="287337"/>
            <a:chOff x="3334" y="799"/>
            <a:chExt cx="454" cy="453"/>
          </a:xfrm>
        </p:grpSpPr>
        <p:sp>
          <p:nvSpPr>
            <p:cNvPr id="23587" name="Oval 35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3588" name="Oval 36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4</a:t>
              </a:r>
            </a:p>
          </p:txBody>
        </p:sp>
      </p:grpSp>
      <p:sp>
        <p:nvSpPr>
          <p:cNvPr id="23607" name="Arc 55"/>
          <p:cNvSpPr>
            <a:spLocks/>
          </p:cNvSpPr>
          <p:nvPr/>
        </p:nvSpPr>
        <p:spPr bwMode="auto">
          <a:xfrm flipH="1" flipV="1">
            <a:off x="1981299" y="3427735"/>
            <a:ext cx="288925" cy="1460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3608" name="AutoShape 56"/>
          <p:cNvSpPr>
            <a:spLocks noChangeArrowheads="1"/>
          </p:cNvSpPr>
          <p:nvPr/>
        </p:nvSpPr>
        <p:spPr bwMode="auto">
          <a:xfrm>
            <a:off x="539552" y="2348880"/>
            <a:ext cx="8155756" cy="503684"/>
          </a:xfrm>
          <a:prstGeom prst="roundRect">
            <a:avLst>
              <a:gd name="adj" fmla="val 1648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NFA accepting any word with suffix 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1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2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3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4</a:t>
            </a:r>
            <a:r>
              <a:rPr lang="en-US" b="1">
                <a:solidFill>
                  <a:srgbClr val="000000"/>
                </a:solidFill>
              </a:rPr>
              <a:t>.  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24179" name="AutoShape 627"/>
          <p:cNvSpPr>
            <a:spLocks noChangeArrowheads="1"/>
          </p:cNvSpPr>
          <p:nvPr/>
        </p:nvSpPr>
        <p:spPr bwMode="auto">
          <a:xfrm>
            <a:off x="179388" y="115888"/>
            <a:ext cx="4032572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  Power of Indeterminism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4180" name="AutoShape 628"/>
          <p:cNvSpPr>
            <a:spLocks noChangeArrowheads="1"/>
          </p:cNvSpPr>
          <p:nvPr/>
        </p:nvSpPr>
        <p:spPr bwMode="auto">
          <a:xfrm>
            <a:off x="4211960" y="115888"/>
            <a:ext cx="4463728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4181" name="Group 629"/>
          <p:cNvGrpSpPr>
            <a:grpSpLocks/>
          </p:cNvGrpSpPr>
          <p:nvPr/>
        </p:nvGrpSpPr>
        <p:grpSpPr bwMode="auto">
          <a:xfrm>
            <a:off x="4067944" y="116632"/>
            <a:ext cx="217488" cy="217487"/>
            <a:chOff x="2290" y="73"/>
            <a:chExt cx="137" cy="137"/>
          </a:xfrm>
        </p:grpSpPr>
        <p:grpSp>
          <p:nvGrpSpPr>
            <p:cNvPr id="24182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4183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4184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185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24186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4187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4188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24189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4190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4191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192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24193" name="AutoShape 641"/>
          <p:cNvSpPr>
            <a:spLocks noChangeArrowheads="1"/>
          </p:cNvSpPr>
          <p:nvPr/>
        </p:nvSpPr>
        <p:spPr bwMode="auto">
          <a:xfrm>
            <a:off x="5940152" y="188913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Simple examples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4196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24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64" name="Arc 21"/>
          <p:cNvSpPr>
            <a:spLocks/>
          </p:cNvSpPr>
          <p:nvPr/>
        </p:nvSpPr>
        <p:spPr bwMode="auto">
          <a:xfrm rot="5400000" flipH="1">
            <a:off x="2164135" y="5170487"/>
            <a:ext cx="388938" cy="215900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5" name="Oval 22"/>
          <p:cNvSpPr>
            <a:spLocks noChangeArrowheads="1"/>
          </p:cNvSpPr>
          <p:nvPr/>
        </p:nvSpPr>
        <p:spPr bwMode="auto">
          <a:xfrm>
            <a:off x="2249067" y="5444331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6" name="Text Box 23"/>
          <p:cNvSpPr txBox="1">
            <a:spLocks noChangeArrowheads="1"/>
          </p:cNvSpPr>
          <p:nvPr/>
        </p:nvSpPr>
        <p:spPr bwMode="auto">
          <a:xfrm>
            <a:off x="2682454" y="5299868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7" name="Line 24"/>
          <p:cNvSpPr>
            <a:spLocks noChangeShapeType="1"/>
          </p:cNvSpPr>
          <p:nvPr/>
        </p:nvSpPr>
        <p:spPr bwMode="auto">
          <a:xfrm>
            <a:off x="2537992" y="5587206"/>
            <a:ext cx="720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8" name="Oval 25"/>
          <p:cNvSpPr>
            <a:spLocks noChangeArrowheads="1"/>
          </p:cNvSpPr>
          <p:nvPr/>
        </p:nvSpPr>
        <p:spPr bwMode="auto">
          <a:xfrm>
            <a:off x="3258717" y="544591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9" name="Text Box 26"/>
          <p:cNvSpPr txBox="1">
            <a:spLocks noChangeArrowheads="1"/>
          </p:cNvSpPr>
          <p:nvPr/>
        </p:nvSpPr>
        <p:spPr bwMode="auto">
          <a:xfrm>
            <a:off x="3690517" y="5299868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0" name="Line 27"/>
          <p:cNvSpPr>
            <a:spLocks noChangeShapeType="1"/>
          </p:cNvSpPr>
          <p:nvPr/>
        </p:nvSpPr>
        <p:spPr bwMode="auto">
          <a:xfrm>
            <a:off x="3547642" y="5588793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1" name="Oval 28"/>
          <p:cNvSpPr>
            <a:spLocks noChangeArrowheads="1"/>
          </p:cNvSpPr>
          <p:nvPr/>
        </p:nvSpPr>
        <p:spPr bwMode="auto">
          <a:xfrm>
            <a:off x="4266779" y="544591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2" name="Text Box 29"/>
          <p:cNvSpPr txBox="1">
            <a:spLocks noChangeArrowheads="1"/>
          </p:cNvSpPr>
          <p:nvPr/>
        </p:nvSpPr>
        <p:spPr bwMode="auto">
          <a:xfrm>
            <a:off x="4698579" y="5299868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73" name="Line 30"/>
          <p:cNvSpPr>
            <a:spLocks noChangeShapeType="1"/>
          </p:cNvSpPr>
          <p:nvPr/>
        </p:nvSpPr>
        <p:spPr bwMode="auto">
          <a:xfrm>
            <a:off x="4555704" y="5588793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4" name="Oval 31"/>
          <p:cNvSpPr>
            <a:spLocks noChangeArrowheads="1"/>
          </p:cNvSpPr>
          <p:nvPr/>
        </p:nvSpPr>
        <p:spPr bwMode="auto">
          <a:xfrm>
            <a:off x="5274842" y="544591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75" name="Text Box 32"/>
          <p:cNvSpPr txBox="1">
            <a:spLocks noChangeArrowheads="1"/>
          </p:cNvSpPr>
          <p:nvPr/>
        </p:nvSpPr>
        <p:spPr bwMode="auto">
          <a:xfrm>
            <a:off x="5706642" y="5299868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76" name="Line 33"/>
          <p:cNvSpPr>
            <a:spLocks noChangeShapeType="1"/>
          </p:cNvSpPr>
          <p:nvPr/>
        </p:nvSpPr>
        <p:spPr bwMode="auto">
          <a:xfrm>
            <a:off x="5563767" y="5588793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0" name="Arc 55"/>
          <p:cNvSpPr>
            <a:spLocks/>
          </p:cNvSpPr>
          <p:nvPr/>
        </p:nvSpPr>
        <p:spPr bwMode="auto">
          <a:xfrm flipH="1" flipV="1">
            <a:off x="1963317" y="5444331"/>
            <a:ext cx="288925" cy="1460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1" name="AutoShape 56"/>
          <p:cNvSpPr>
            <a:spLocks noChangeArrowheads="1"/>
          </p:cNvSpPr>
          <p:nvPr/>
        </p:nvSpPr>
        <p:spPr bwMode="auto">
          <a:xfrm>
            <a:off x="539552" y="4365476"/>
            <a:ext cx="8155756" cy="503684"/>
          </a:xfrm>
          <a:prstGeom prst="roundRect">
            <a:avLst>
              <a:gd name="adj" fmla="val 1648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NFA accepting any word with substring (factor)  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1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2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3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4</a:t>
            </a:r>
            <a:r>
              <a:rPr lang="en-US" b="1">
                <a:solidFill>
                  <a:srgbClr val="000000"/>
                </a:solidFill>
              </a:rPr>
              <a:t> anywhere in it.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82" name="Text Box 20"/>
          <p:cNvSpPr txBox="1">
            <a:spLocks noChangeArrowheads="1"/>
          </p:cNvSpPr>
          <p:nvPr/>
        </p:nvSpPr>
        <p:spPr bwMode="auto">
          <a:xfrm>
            <a:off x="6443315" y="4941540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83" name="Arc 21"/>
          <p:cNvSpPr>
            <a:spLocks/>
          </p:cNvSpPr>
          <p:nvPr/>
        </p:nvSpPr>
        <p:spPr bwMode="auto">
          <a:xfrm rot="5400000" flipH="1">
            <a:off x="6212333" y="5172521"/>
            <a:ext cx="388938" cy="215900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grpSp>
        <p:nvGrpSpPr>
          <p:cNvPr id="77" name="Group 34"/>
          <p:cNvGrpSpPr>
            <a:grpSpLocks/>
          </p:cNvGrpSpPr>
          <p:nvPr/>
        </p:nvGrpSpPr>
        <p:grpSpPr bwMode="auto">
          <a:xfrm>
            <a:off x="6282904" y="5444331"/>
            <a:ext cx="287338" cy="287337"/>
            <a:chOff x="3334" y="799"/>
            <a:chExt cx="454" cy="453"/>
          </a:xfrm>
        </p:grpSpPr>
        <p:sp>
          <p:nvSpPr>
            <p:cNvPr id="78" name="Oval 35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79" name="Oval 36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4</a:t>
              </a:r>
            </a:p>
          </p:txBody>
        </p:sp>
      </p:grpSp>
      <p:sp>
        <p:nvSpPr>
          <p:cNvPr id="86" name="Oval 22"/>
          <p:cNvSpPr>
            <a:spLocks noChangeArrowheads="1"/>
          </p:cNvSpPr>
          <p:nvPr/>
        </p:nvSpPr>
        <p:spPr bwMode="auto">
          <a:xfrm>
            <a:off x="2266355" y="1484784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7" name="Text Box 23"/>
          <p:cNvSpPr txBox="1">
            <a:spLocks noChangeArrowheads="1"/>
          </p:cNvSpPr>
          <p:nvPr/>
        </p:nvSpPr>
        <p:spPr bwMode="auto">
          <a:xfrm>
            <a:off x="2699742" y="1340321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88" name="Line 24"/>
          <p:cNvSpPr>
            <a:spLocks noChangeShapeType="1"/>
          </p:cNvSpPr>
          <p:nvPr/>
        </p:nvSpPr>
        <p:spPr bwMode="auto">
          <a:xfrm>
            <a:off x="2555280" y="1627659"/>
            <a:ext cx="720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9" name="Oval 25"/>
          <p:cNvSpPr>
            <a:spLocks noChangeArrowheads="1"/>
          </p:cNvSpPr>
          <p:nvPr/>
        </p:nvSpPr>
        <p:spPr bwMode="auto">
          <a:xfrm>
            <a:off x="3276005" y="1486371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0" name="Text Box 26"/>
          <p:cNvSpPr txBox="1">
            <a:spLocks noChangeArrowheads="1"/>
          </p:cNvSpPr>
          <p:nvPr/>
        </p:nvSpPr>
        <p:spPr bwMode="auto">
          <a:xfrm>
            <a:off x="3707805" y="1340321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1" name="Line 27"/>
          <p:cNvSpPr>
            <a:spLocks noChangeShapeType="1"/>
          </p:cNvSpPr>
          <p:nvPr/>
        </p:nvSpPr>
        <p:spPr bwMode="auto">
          <a:xfrm>
            <a:off x="3564930" y="1629246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2" name="Oval 28"/>
          <p:cNvSpPr>
            <a:spLocks noChangeArrowheads="1"/>
          </p:cNvSpPr>
          <p:nvPr/>
        </p:nvSpPr>
        <p:spPr bwMode="auto">
          <a:xfrm>
            <a:off x="4284067" y="1486371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3" name="Text Box 29"/>
          <p:cNvSpPr txBox="1">
            <a:spLocks noChangeArrowheads="1"/>
          </p:cNvSpPr>
          <p:nvPr/>
        </p:nvSpPr>
        <p:spPr bwMode="auto">
          <a:xfrm>
            <a:off x="4715867" y="1340321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94" name="Line 30"/>
          <p:cNvSpPr>
            <a:spLocks noChangeShapeType="1"/>
          </p:cNvSpPr>
          <p:nvPr/>
        </p:nvSpPr>
        <p:spPr bwMode="auto">
          <a:xfrm>
            <a:off x="4572992" y="1629246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5" name="Oval 31"/>
          <p:cNvSpPr>
            <a:spLocks noChangeArrowheads="1"/>
          </p:cNvSpPr>
          <p:nvPr/>
        </p:nvSpPr>
        <p:spPr bwMode="auto">
          <a:xfrm>
            <a:off x="5292130" y="1486371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96" name="Text Box 32"/>
          <p:cNvSpPr txBox="1">
            <a:spLocks noChangeArrowheads="1"/>
          </p:cNvSpPr>
          <p:nvPr/>
        </p:nvSpPr>
        <p:spPr bwMode="auto">
          <a:xfrm>
            <a:off x="5723930" y="1340321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97" name="Line 33"/>
          <p:cNvSpPr>
            <a:spLocks noChangeShapeType="1"/>
          </p:cNvSpPr>
          <p:nvPr/>
        </p:nvSpPr>
        <p:spPr bwMode="auto">
          <a:xfrm>
            <a:off x="5581055" y="1629246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grpSp>
        <p:nvGrpSpPr>
          <p:cNvPr id="98" name="Group 34"/>
          <p:cNvGrpSpPr>
            <a:grpSpLocks/>
          </p:cNvGrpSpPr>
          <p:nvPr/>
        </p:nvGrpSpPr>
        <p:grpSpPr bwMode="auto">
          <a:xfrm>
            <a:off x="6300192" y="1484784"/>
            <a:ext cx="287338" cy="287337"/>
            <a:chOff x="3334" y="799"/>
            <a:chExt cx="454" cy="453"/>
          </a:xfrm>
        </p:grpSpPr>
        <p:sp>
          <p:nvSpPr>
            <p:cNvPr id="99" name="Oval 35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100" name="Oval 36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4</a:t>
              </a:r>
            </a:p>
          </p:txBody>
        </p:sp>
      </p:grpSp>
      <p:sp>
        <p:nvSpPr>
          <p:cNvPr id="101" name="Arc 55"/>
          <p:cNvSpPr>
            <a:spLocks/>
          </p:cNvSpPr>
          <p:nvPr/>
        </p:nvSpPr>
        <p:spPr bwMode="auto">
          <a:xfrm flipH="1" flipV="1">
            <a:off x="1980605" y="1484784"/>
            <a:ext cx="288925" cy="1460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450879" y="2915652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>
                <a:solidFill>
                  <a:srgbClr val="000000"/>
                </a:solidFill>
                <a:sym typeface="Symbol"/>
              </a:rPr>
              <a:t>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411760" y="4869160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>
                <a:solidFill>
                  <a:srgbClr val="000000"/>
                </a:solidFill>
                <a:sym typeface="Symbol"/>
              </a:rPr>
              <a:t>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AutoShape 642"/>
          <p:cNvSpPr>
            <a:spLocks noChangeArrowheads="1"/>
          </p:cNvSpPr>
          <p:nvPr/>
        </p:nvSpPr>
        <p:spPr bwMode="auto">
          <a:xfrm>
            <a:off x="323528" y="1412776"/>
            <a:ext cx="8426450" cy="1152128"/>
          </a:xfrm>
          <a:prstGeom prst="roundRect">
            <a:avLst>
              <a:gd name="adj" fmla="val 7718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sp>
        <p:nvSpPr>
          <p:cNvPr id="108" name="Arc 21"/>
          <p:cNvSpPr>
            <a:spLocks/>
          </p:cNvSpPr>
          <p:nvPr/>
        </p:nvSpPr>
        <p:spPr bwMode="auto">
          <a:xfrm rot="5400000" flipH="1">
            <a:off x="2071761" y="1858119"/>
            <a:ext cx="388938" cy="215900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9" name="Oval 22"/>
          <p:cNvSpPr>
            <a:spLocks noChangeArrowheads="1"/>
          </p:cNvSpPr>
          <p:nvPr/>
        </p:nvSpPr>
        <p:spPr bwMode="auto">
          <a:xfrm>
            <a:off x="2156693" y="2131963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10" name="Text Box 23"/>
          <p:cNvSpPr txBox="1">
            <a:spLocks noChangeArrowheads="1"/>
          </p:cNvSpPr>
          <p:nvPr/>
        </p:nvSpPr>
        <p:spPr bwMode="auto">
          <a:xfrm>
            <a:off x="2590080" y="1987500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1" name="Line 24"/>
          <p:cNvSpPr>
            <a:spLocks noChangeShapeType="1"/>
          </p:cNvSpPr>
          <p:nvPr/>
        </p:nvSpPr>
        <p:spPr bwMode="auto">
          <a:xfrm>
            <a:off x="2445618" y="2274838"/>
            <a:ext cx="720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12" name="Text Box 26"/>
          <p:cNvSpPr txBox="1">
            <a:spLocks noChangeArrowheads="1"/>
          </p:cNvSpPr>
          <p:nvPr/>
        </p:nvSpPr>
        <p:spPr bwMode="auto">
          <a:xfrm>
            <a:off x="3598143" y="1987500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3" name="Line 27"/>
          <p:cNvSpPr>
            <a:spLocks noChangeShapeType="1"/>
          </p:cNvSpPr>
          <p:nvPr/>
        </p:nvSpPr>
        <p:spPr bwMode="auto">
          <a:xfrm>
            <a:off x="3455268" y="2276425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14" name="Text Box 29"/>
          <p:cNvSpPr txBox="1">
            <a:spLocks noChangeArrowheads="1"/>
          </p:cNvSpPr>
          <p:nvPr/>
        </p:nvSpPr>
        <p:spPr bwMode="auto">
          <a:xfrm>
            <a:off x="4606205" y="1987500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5" name="Line 30"/>
          <p:cNvSpPr>
            <a:spLocks noChangeShapeType="1"/>
          </p:cNvSpPr>
          <p:nvPr/>
        </p:nvSpPr>
        <p:spPr bwMode="auto">
          <a:xfrm>
            <a:off x="4463330" y="2276425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16" name="Text Box 32"/>
          <p:cNvSpPr txBox="1">
            <a:spLocks noChangeArrowheads="1"/>
          </p:cNvSpPr>
          <p:nvPr/>
        </p:nvSpPr>
        <p:spPr bwMode="auto">
          <a:xfrm>
            <a:off x="5614268" y="1987500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7" name="Line 33"/>
          <p:cNvSpPr>
            <a:spLocks noChangeShapeType="1"/>
          </p:cNvSpPr>
          <p:nvPr/>
        </p:nvSpPr>
        <p:spPr bwMode="auto">
          <a:xfrm>
            <a:off x="5471393" y="2276425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18" name="Arc 55"/>
          <p:cNvSpPr>
            <a:spLocks/>
          </p:cNvSpPr>
          <p:nvPr/>
        </p:nvSpPr>
        <p:spPr bwMode="auto">
          <a:xfrm flipH="1" flipV="1">
            <a:off x="1870943" y="2131963"/>
            <a:ext cx="288925" cy="1460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19" name="AutoShape 56"/>
          <p:cNvSpPr>
            <a:spLocks noChangeArrowheads="1"/>
          </p:cNvSpPr>
          <p:nvPr/>
        </p:nvSpPr>
        <p:spPr bwMode="auto">
          <a:xfrm>
            <a:off x="447178" y="980728"/>
            <a:ext cx="8155756" cy="576064"/>
          </a:xfrm>
          <a:prstGeom prst="roundRect">
            <a:avLst>
              <a:gd name="adj" fmla="val 1648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NFA accepting any word with subsequence 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1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2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3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4</a:t>
            </a:r>
            <a:r>
              <a:rPr lang="en-US" b="1">
                <a:solidFill>
                  <a:srgbClr val="000000"/>
                </a:solidFill>
              </a:rPr>
              <a:t> anywhere in it.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121" name="Arc 21"/>
          <p:cNvSpPr>
            <a:spLocks/>
          </p:cNvSpPr>
          <p:nvPr/>
        </p:nvSpPr>
        <p:spPr bwMode="auto">
          <a:xfrm rot="5400000" flipH="1">
            <a:off x="6119959" y="1860153"/>
            <a:ext cx="388938" cy="215900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grpSp>
        <p:nvGrpSpPr>
          <p:cNvPr id="122" name="Group 34"/>
          <p:cNvGrpSpPr>
            <a:grpSpLocks/>
          </p:cNvGrpSpPr>
          <p:nvPr/>
        </p:nvGrpSpPr>
        <p:grpSpPr bwMode="auto">
          <a:xfrm>
            <a:off x="6190530" y="2131963"/>
            <a:ext cx="287338" cy="287337"/>
            <a:chOff x="3334" y="799"/>
            <a:chExt cx="454" cy="453"/>
          </a:xfrm>
        </p:grpSpPr>
        <p:sp>
          <p:nvSpPr>
            <p:cNvPr id="123" name="Oval 35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124" name="Oval 36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4</a:t>
              </a:r>
            </a:p>
          </p:txBody>
        </p:sp>
      </p:grpSp>
      <p:sp>
        <p:nvSpPr>
          <p:cNvPr id="126" name="Arc 21"/>
          <p:cNvSpPr>
            <a:spLocks/>
          </p:cNvSpPr>
          <p:nvPr/>
        </p:nvSpPr>
        <p:spPr bwMode="auto">
          <a:xfrm rot="5400000" flipH="1">
            <a:off x="3096963" y="1859335"/>
            <a:ext cx="388938" cy="215900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28" name="Arc 21"/>
          <p:cNvSpPr>
            <a:spLocks/>
          </p:cNvSpPr>
          <p:nvPr/>
        </p:nvSpPr>
        <p:spPr bwMode="auto">
          <a:xfrm rot="5400000" flipH="1">
            <a:off x="4105075" y="1859335"/>
            <a:ext cx="388938" cy="215900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0" name="Arc 21"/>
          <p:cNvSpPr>
            <a:spLocks/>
          </p:cNvSpPr>
          <p:nvPr/>
        </p:nvSpPr>
        <p:spPr bwMode="auto">
          <a:xfrm rot="5400000" flipH="1">
            <a:off x="5113187" y="1859335"/>
            <a:ext cx="388938" cy="215900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1" name="Oval 25"/>
          <p:cNvSpPr>
            <a:spLocks noChangeArrowheads="1"/>
          </p:cNvSpPr>
          <p:nvPr/>
        </p:nvSpPr>
        <p:spPr bwMode="auto">
          <a:xfrm>
            <a:off x="3166343" y="2133550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2" name="Oval 28"/>
          <p:cNvSpPr>
            <a:spLocks noChangeArrowheads="1"/>
          </p:cNvSpPr>
          <p:nvPr/>
        </p:nvSpPr>
        <p:spPr bwMode="auto">
          <a:xfrm>
            <a:off x="4174405" y="2133550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3" name="Oval 31"/>
          <p:cNvSpPr>
            <a:spLocks noChangeArrowheads="1"/>
          </p:cNvSpPr>
          <p:nvPr/>
        </p:nvSpPr>
        <p:spPr bwMode="auto">
          <a:xfrm>
            <a:off x="5182468" y="2133550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4" name="AutoShape 642"/>
          <p:cNvSpPr>
            <a:spLocks noChangeArrowheads="1"/>
          </p:cNvSpPr>
          <p:nvPr/>
        </p:nvSpPr>
        <p:spPr bwMode="auto">
          <a:xfrm>
            <a:off x="323528" y="3429000"/>
            <a:ext cx="8424936" cy="2592288"/>
          </a:xfrm>
          <a:prstGeom prst="roundRect">
            <a:avLst>
              <a:gd name="adj" fmla="val 7718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sp>
        <p:nvSpPr>
          <p:cNvPr id="147" name="AutoShape 56"/>
          <p:cNvSpPr>
            <a:spLocks noChangeArrowheads="1"/>
          </p:cNvSpPr>
          <p:nvPr/>
        </p:nvSpPr>
        <p:spPr bwMode="auto">
          <a:xfrm>
            <a:off x="467544" y="2996952"/>
            <a:ext cx="8155756" cy="792460"/>
          </a:xfrm>
          <a:prstGeom prst="roundRect">
            <a:avLst>
              <a:gd name="adj" fmla="val 1648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NFA accepting any word with subsequence 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1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2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3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4</a:t>
            </a:r>
            <a:r>
              <a:rPr lang="en-US" b="1">
                <a:solidFill>
                  <a:srgbClr val="000000"/>
                </a:solidFill>
              </a:rPr>
              <a:t> anywhere in it,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one symbol in the sequence may be altered.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162" name="AutoShape 56"/>
          <p:cNvSpPr>
            <a:spLocks noChangeArrowheads="1"/>
          </p:cNvSpPr>
          <p:nvPr/>
        </p:nvSpPr>
        <p:spPr bwMode="auto">
          <a:xfrm>
            <a:off x="467544" y="5805264"/>
            <a:ext cx="8155756" cy="648072"/>
          </a:xfrm>
          <a:prstGeom prst="roundRect">
            <a:avLst>
              <a:gd name="adj" fmla="val 1648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Alternatively: NFA accepting any word containing a subsequence Q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whose Hamming distance from 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1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2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3</a:t>
            </a:r>
            <a:r>
              <a:rPr lang="cs-CZ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4</a:t>
            </a:r>
            <a:r>
              <a:rPr lang="en-US" b="1">
                <a:solidFill>
                  <a:srgbClr val="000000"/>
                </a:solidFill>
              </a:rPr>
              <a:t> is at most 1.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164" name="Arc 34"/>
          <p:cNvSpPr>
            <a:spLocks/>
          </p:cNvSpPr>
          <p:nvPr/>
        </p:nvSpPr>
        <p:spPr bwMode="auto">
          <a:xfrm rot="5400000" flipH="1">
            <a:off x="2253332" y="4165550"/>
            <a:ext cx="388938" cy="215900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69" name="Line 45"/>
          <p:cNvSpPr>
            <a:spLocks noChangeShapeType="1"/>
          </p:cNvSpPr>
          <p:nvPr/>
        </p:nvSpPr>
        <p:spPr bwMode="auto">
          <a:xfrm>
            <a:off x="2485107" y="4583063"/>
            <a:ext cx="862732" cy="8634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70" name="Line 46"/>
          <p:cNvSpPr>
            <a:spLocks noChangeShapeType="1"/>
          </p:cNvSpPr>
          <p:nvPr/>
        </p:nvSpPr>
        <p:spPr bwMode="auto">
          <a:xfrm>
            <a:off x="3493170" y="4583063"/>
            <a:ext cx="862781" cy="8634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71" name="Line 47"/>
          <p:cNvSpPr>
            <a:spLocks noChangeShapeType="1"/>
          </p:cNvSpPr>
          <p:nvPr/>
        </p:nvSpPr>
        <p:spPr bwMode="auto">
          <a:xfrm>
            <a:off x="4501232" y="4583063"/>
            <a:ext cx="862831" cy="8634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72" name="Line 48"/>
          <p:cNvSpPr>
            <a:spLocks noChangeShapeType="1"/>
          </p:cNvSpPr>
          <p:nvPr/>
        </p:nvSpPr>
        <p:spPr bwMode="auto">
          <a:xfrm>
            <a:off x="5509295" y="4583063"/>
            <a:ext cx="862880" cy="8634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74" name="Text Box 50"/>
          <p:cNvSpPr txBox="1">
            <a:spLocks noChangeArrowheads="1"/>
          </p:cNvSpPr>
          <p:nvPr/>
        </p:nvSpPr>
        <p:spPr bwMode="auto">
          <a:xfrm>
            <a:off x="2772445" y="4294138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5" name="Line 51"/>
          <p:cNvSpPr>
            <a:spLocks noChangeShapeType="1"/>
          </p:cNvSpPr>
          <p:nvPr/>
        </p:nvSpPr>
        <p:spPr bwMode="auto">
          <a:xfrm>
            <a:off x="2627982" y="4581475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77" name="Text Box 53"/>
          <p:cNvSpPr txBox="1">
            <a:spLocks noChangeArrowheads="1"/>
          </p:cNvSpPr>
          <p:nvPr/>
        </p:nvSpPr>
        <p:spPr bwMode="auto">
          <a:xfrm>
            <a:off x="3780507" y="4294138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8" name="Line 54"/>
          <p:cNvSpPr>
            <a:spLocks noChangeShapeType="1"/>
          </p:cNvSpPr>
          <p:nvPr/>
        </p:nvSpPr>
        <p:spPr bwMode="auto">
          <a:xfrm>
            <a:off x="3637632" y="4583063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80" name="Text Box 56"/>
          <p:cNvSpPr txBox="1">
            <a:spLocks noChangeArrowheads="1"/>
          </p:cNvSpPr>
          <p:nvPr/>
        </p:nvSpPr>
        <p:spPr bwMode="auto">
          <a:xfrm>
            <a:off x="4788570" y="4294138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1" name="Line 57"/>
          <p:cNvSpPr>
            <a:spLocks noChangeShapeType="1"/>
          </p:cNvSpPr>
          <p:nvPr/>
        </p:nvSpPr>
        <p:spPr bwMode="auto">
          <a:xfrm>
            <a:off x="4645695" y="4583063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83" name="Text Box 59"/>
          <p:cNvSpPr txBox="1">
            <a:spLocks noChangeArrowheads="1"/>
          </p:cNvSpPr>
          <p:nvPr/>
        </p:nvSpPr>
        <p:spPr bwMode="auto">
          <a:xfrm>
            <a:off x="5796632" y="4294138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84" name="Line 60"/>
          <p:cNvSpPr>
            <a:spLocks noChangeShapeType="1"/>
          </p:cNvSpPr>
          <p:nvPr/>
        </p:nvSpPr>
        <p:spPr bwMode="auto">
          <a:xfrm>
            <a:off x="5653757" y="4583063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89" name="Text Box 65"/>
          <p:cNvSpPr txBox="1">
            <a:spLocks noChangeArrowheads="1"/>
          </p:cNvSpPr>
          <p:nvPr/>
        </p:nvSpPr>
        <p:spPr bwMode="auto">
          <a:xfrm>
            <a:off x="3780507" y="5229100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90" name="Line 66"/>
          <p:cNvSpPr>
            <a:spLocks noChangeShapeType="1"/>
          </p:cNvSpPr>
          <p:nvPr/>
        </p:nvSpPr>
        <p:spPr bwMode="auto">
          <a:xfrm>
            <a:off x="3637632" y="5518025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92" name="Text Box 68"/>
          <p:cNvSpPr txBox="1">
            <a:spLocks noChangeArrowheads="1"/>
          </p:cNvSpPr>
          <p:nvPr/>
        </p:nvSpPr>
        <p:spPr bwMode="auto">
          <a:xfrm>
            <a:off x="4788570" y="5229100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93" name="Line 69"/>
          <p:cNvSpPr>
            <a:spLocks noChangeShapeType="1"/>
          </p:cNvSpPr>
          <p:nvPr/>
        </p:nvSpPr>
        <p:spPr bwMode="auto">
          <a:xfrm>
            <a:off x="4645695" y="5518025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95" name="Text Box 71"/>
          <p:cNvSpPr txBox="1">
            <a:spLocks noChangeArrowheads="1"/>
          </p:cNvSpPr>
          <p:nvPr/>
        </p:nvSpPr>
        <p:spPr bwMode="auto">
          <a:xfrm>
            <a:off x="5796632" y="5229100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p</a:t>
            </a:r>
            <a:r>
              <a:rPr lang="cs-CZ" b="1" baseline="-25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96" name="Line 72"/>
          <p:cNvSpPr>
            <a:spLocks noChangeShapeType="1"/>
          </p:cNvSpPr>
          <p:nvPr/>
        </p:nvSpPr>
        <p:spPr bwMode="auto">
          <a:xfrm>
            <a:off x="5653757" y="5518025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00" name="Arc 96"/>
          <p:cNvSpPr>
            <a:spLocks/>
          </p:cNvSpPr>
          <p:nvPr/>
        </p:nvSpPr>
        <p:spPr bwMode="auto">
          <a:xfrm flipH="1" flipV="1">
            <a:off x="2051720" y="4438600"/>
            <a:ext cx="288925" cy="1444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02" name="Arc 34"/>
          <p:cNvSpPr>
            <a:spLocks/>
          </p:cNvSpPr>
          <p:nvPr/>
        </p:nvSpPr>
        <p:spPr bwMode="auto">
          <a:xfrm rot="5400000" flipH="1">
            <a:off x="3261320" y="4164831"/>
            <a:ext cx="388938" cy="215900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04" name="Arc 34"/>
          <p:cNvSpPr>
            <a:spLocks/>
          </p:cNvSpPr>
          <p:nvPr/>
        </p:nvSpPr>
        <p:spPr bwMode="auto">
          <a:xfrm rot="5400000" flipH="1">
            <a:off x="4269432" y="4164831"/>
            <a:ext cx="388938" cy="215900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06" name="Arc 34"/>
          <p:cNvSpPr>
            <a:spLocks/>
          </p:cNvSpPr>
          <p:nvPr/>
        </p:nvSpPr>
        <p:spPr bwMode="auto">
          <a:xfrm rot="5400000" flipH="1">
            <a:off x="5277544" y="4164831"/>
            <a:ext cx="388938" cy="215900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08" name="Arc 34"/>
          <p:cNvSpPr>
            <a:spLocks/>
          </p:cNvSpPr>
          <p:nvPr/>
        </p:nvSpPr>
        <p:spPr bwMode="auto">
          <a:xfrm rot="5400000" flipH="1">
            <a:off x="5313933" y="5136554"/>
            <a:ext cx="316284" cy="216024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10" name="Arc 34"/>
          <p:cNvSpPr>
            <a:spLocks/>
          </p:cNvSpPr>
          <p:nvPr/>
        </p:nvSpPr>
        <p:spPr bwMode="auto">
          <a:xfrm rot="5400000" flipH="1">
            <a:off x="4377829" y="5136554"/>
            <a:ext cx="316284" cy="216024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12" name="Arc 34"/>
          <p:cNvSpPr>
            <a:spLocks/>
          </p:cNvSpPr>
          <p:nvPr/>
        </p:nvSpPr>
        <p:spPr bwMode="auto">
          <a:xfrm rot="5400000" flipH="1">
            <a:off x="3369717" y="5136554"/>
            <a:ext cx="316284" cy="216024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73" name="Oval 49"/>
          <p:cNvSpPr>
            <a:spLocks noChangeArrowheads="1"/>
          </p:cNvSpPr>
          <p:nvPr/>
        </p:nvSpPr>
        <p:spPr bwMode="auto">
          <a:xfrm>
            <a:off x="2339057" y="4438600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76" name="Oval 52"/>
          <p:cNvSpPr>
            <a:spLocks noChangeArrowheads="1"/>
          </p:cNvSpPr>
          <p:nvPr/>
        </p:nvSpPr>
        <p:spPr bwMode="auto">
          <a:xfrm>
            <a:off x="3348707" y="444018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9" name="Oval 55"/>
          <p:cNvSpPr>
            <a:spLocks noChangeArrowheads="1"/>
          </p:cNvSpPr>
          <p:nvPr/>
        </p:nvSpPr>
        <p:spPr bwMode="auto">
          <a:xfrm>
            <a:off x="4356770" y="444018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2" name="Oval 58"/>
          <p:cNvSpPr>
            <a:spLocks noChangeArrowheads="1"/>
          </p:cNvSpPr>
          <p:nvPr/>
        </p:nvSpPr>
        <p:spPr bwMode="auto">
          <a:xfrm>
            <a:off x="5364832" y="444018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3</a:t>
            </a:r>
          </a:p>
        </p:txBody>
      </p:sp>
      <p:grpSp>
        <p:nvGrpSpPr>
          <p:cNvPr id="185" name="Group 61"/>
          <p:cNvGrpSpPr>
            <a:grpSpLocks/>
          </p:cNvGrpSpPr>
          <p:nvPr/>
        </p:nvGrpSpPr>
        <p:grpSpPr bwMode="auto">
          <a:xfrm>
            <a:off x="6372895" y="4438600"/>
            <a:ext cx="287338" cy="287338"/>
            <a:chOff x="3334" y="799"/>
            <a:chExt cx="454" cy="453"/>
          </a:xfrm>
        </p:grpSpPr>
        <p:sp>
          <p:nvSpPr>
            <p:cNvPr id="186" name="Oval 62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187" name="Oval 63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4</a:t>
              </a:r>
            </a:p>
          </p:txBody>
        </p:sp>
      </p:grpSp>
      <p:sp>
        <p:nvSpPr>
          <p:cNvPr id="188" name="Oval 64"/>
          <p:cNvSpPr>
            <a:spLocks noChangeArrowheads="1"/>
          </p:cNvSpPr>
          <p:nvPr/>
        </p:nvSpPr>
        <p:spPr bwMode="auto">
          <a:xfrm>
            <a:off x="3348707" y="5375150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91" name="Oval 67"/>
          <p:cNvSpPr>
            <a:spLocks noChangeArrowheads="1"/>
          </p:cNvSpPr>
          <p:nvPr/>
        </p:nvSpPr>
        <p:spPr bwMode="auto">
          <a:xfrm>
            <a:off x="4356770" y="5375150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94" name="Oval 70"/>
          <p:cNvSpPr>
            <a:spLocks noChangeArrowheads="1"/>
          </p:cNvSpPr>
          <p:nvPr/>
        </p:nvSpPr>
        <p:spPr bwMode="auto">
          <a:xfrm>
            <a:off x="5364832" y="5375150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7</a:t>
            </a:r>
          </a:p>
        </p:txBody>
      </p:sp>
      <p:grpSp>
        <p:nvGrpSpPr>
          <p:cNvPr id="197" name="Group 73"/>
          <p:cNvGrpSpPr>
            <a:grpSpLocks/>
          </p:cNvGrpSpPr>
          <p:nvPr/>
        </p:nvGrpSpPr>
        <p:grpSpPr bwMode="auto">
          <a:xfrm>
            <a:off x="6372895" y="5373562"/>
            <a:ext cx="287338" cy="287338"/>
            <a:chOff x="3334" y="799"/>
            <a:chExt cx="454" cy="453"/>
          </a:xfrm>
        </p:grpSpPr>
        <p:sp>
          <p:nvSpPr>
            <p:cNvPr id="198" name="Oval 74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199" name="Oval 75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8</a:t>
              </a:r>
            </a:p>
          </p:txBody>
        </p:sp>
      </p:grpSp>
      <p:sp>
        <p:nvSpPr>
          <p:cNvPr id="219" name="AutoShape 642"/>
          <p:cNvSpPr>
            <a:spLocks noChangeArrowheads="1"/>
          </p:cNvSpPr>
          <p:nvPr/>
        </p:nvSpPr>
        <p:spPr bwMode="auto">
          <a:xfrm>
            <a:off x="323528" y="2709292"/>
            <a:ext cx="1224136" cy="360040"/>
          </a:xfrm>
          <a:prstGeom prst="roundRect">
            <a:avLst>
              <a:gd name="adj" fmla="val 18816"/>
            </a:avLst>
          </a:prstGeom>
          <a:solidFill>
            <a:srgbClr val="D5DAFF"/>
          </a:soli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Example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220" name="AutoShape 642"/>
          <p:cNvSpPr>
            <a:spLocks noChangeArrowheads="1"/>
          </p:cNvSpPr>
          <p:nvPr/>
        </p:nvSpPr>
        <p:spPr bwMode="auto">
          <a:xfrm>
            <a:off x="179512" y="692696"/>
            <a:ext cx="1224136" cy="360040"/>
          </a:xfrm>
          <a:prstGeom prst="roundRect">
            <a:avLst>
              <a:gd name="adj" fmla="val 18816"/>
            </a:avLst>
          </a:prstGeom>
          <a:solidFill>
            <a:srgbClr val="D5DAFF"/>
          </a:soli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Example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221" name="AutoShape 627"/>
          <p:cNvSpPr>
            <a:spLocks noChangeArrowheads="1"/>
          </p:cNvSpPr>
          <p:nvPr/>
        </p:nvSpPr>
        <p:spPr bwMode="auto">
          <a:xfrm>
            <a:off x="179388" y="115888"/>
            <a:ext cx="4032572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  Power of Indeterminism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22" name="AutoShape 628"/>
          <p:cNvSpPr>
            <a:spLocks noChangeArrowheads="1"/>
          </p:cNvSpPr>
          <p:nvPr/>
        </p:nvSpPr>
        <p:spPr bwMode="auto">
          <a:xfrm>
            <a:off x="4211960" y="115888"/>
            <a:ext cx="4463728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23" name="Group 629"/>
          <p:cNvGrpSpPr>
            <a:grpSpLocks/>
          </p:cNvGrpSpPr>
          <p:nvPr/>
        </p:nvGrpSpPr>
        <p:grpSpPr bwMode="auto">
          <a:xfrm>
            <a:off x="4067944" y="116632"/>
            <a:ext cx="217488" cy="217487"/>
            <a:chOff x="2290" y="73"/>
            <a:chExt cx="137" cy="137"/>
          </a:xfrm>
        </p:grpSpPr>
        <p:grpSp>
          <p:nvGrpSpPr>
            <p:cNvPr id="224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26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5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228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29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30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231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33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32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235" name="AutoShape 641"/>
          <p:cNvSpPr>
            <a:spLocks noChangeArrowheads="1"/>
          </p:cNvSpPr>
          <p:nvPr/>
        </p:nvSpPr>
        <p:spPr bwMode="auto">
          <a:xfrm>
            <a:off x="5940152" y="188913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Examples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36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latin typeface="Arial Black" pitchFamily="34" charset="0"/>
              </a:rPr>
              <a:t>25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9752" y="1628800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>
                <a:solidFill>
                  <a:srgbClr val="000000"/>
                </a:solidFill>
                <a:sym typeface="Symbol"/>
              </a:rPr>
              <a:t>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347864" y="1628800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>
                <a:solidFill>
                  <a:srgbClr val="000000"/>
                </a:solidFill>
                <a:sym typeface="Symbol"/>
              </a:rPr>
              <a:t>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355976" y="1628800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>
                <a:solidFill>
                  <a:srgbClr val="000000"/>
                </a:solidFill>
                <a:sym typeface="Symbol"/>
              </a:rPr>
              <a:t>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364088" y="1628800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>
                <a:solidFill>
                  <a:srgbClr val="000000"/>
                </a:solidFill>
                <a:sym typeface="Symbol"/>
              </a:rPr>
              <a:t>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372200" y="1628800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>
                <a:solidFill>
                  <a:srgbClr val="000000"/>
                </a:solidFill>
                <a:sym typeface="Symbol"/>
              </a:rPr>
              <a:t>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2522887" y="3933056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>
                <a:solidFill>
                  <a:srgbClr val="000000"/>
                </a:solidFill>
                <a:sym typeface="Symbol"/>
              </a:rPr>
              <a:t>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530999" y="3933056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>
                <a:solidFill>
                  <a:srgbClr val="000000"/>
                </a:solidFill>
                <a:sym typeface="Symbol"/>
              </a:rPr>
              <a:t>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539111" y="3933056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>
                <a:solidFill>
                  <a:srgbClr val="000000"/>
                </a:solidFill>
                <a:sym typeface="Symbol"/>
              </a:rPr>
              <a:t>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5547223" y="3933056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>
                <a:solidFill>
                  <a:srgbClr val="000000"/>
                </a:solidFill>
                <a:sym typeface="Symbol"/>
              </a:rPr>
              <a:t>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3275856" y="4797152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>
                <a:solidFill>
                  <a:srgbClr val="000000"/>
                </a:solidFill>
                <a:sym typeface="Symbol"/>
              </a:rPr>
              <a:t>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4283968" y="4797152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>
                <a:solidFill>
                  <a:srgbClr val="000000"/>
                </a:solidFill>
                <a:sym typeface="Symbol"/>
              </a:rPr>
              <a:t>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5292080" y="4797152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>
                <a:solidFill>
                  <a:srgbClr val="000000"/>
                </a:solidFill>
                <a:sym typeface="Symbol"/>
              </a:rPr>
              <a:t>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3779912" y="4653136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>
                <a:solidFill>
                  <a:srgbClr val="000000"/>
                </a:solidFill>
                <a:sym typeface="Symbol"/>
              </a:rPr>
              <a:t>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4788024" y="4653136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>
                <a:solidFill>
                  <a:srgbClr val="000000"/>
                </a:solidFill>
                <a:sym typeface="Symbol"/>
              </a:rPr>
              <a:t>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5796136" y="4653136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>
                <a:solidFill>
                  <a:srgbClr val="000000"/>
                </a:solidFill>
                <a:sym typeface="Symbol"/>
              </a:rPr>
              <a:t>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5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43" name="AutoShape 59"/>
          <p:cNvSpPr>
            <a:spLocks noChangeArrowheads="1"/>
          </p:cNvSpPr>
          <p:nvPr/>
        </p:nvSpPr>
        <p:spPr bwMode="auto">
          <a:xfrm>
            <a:off x="3203575" y="3716338"/>
            <a:ext cx="5473700" cy="2736850"/>
          </a:xfrm>
          <a:prstGeom prst="roundRect">
            <a:avLst>
              <a:gd name="adj" fmla="val 7718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sp>
        <p:nvSpPr>
          <p:cNvPr id="67586" name="AutoShape 2"/>
          <p:cNvSpPr>
            <a:spLocks noChangeArrowheads="1"/>
          </p:cNvSpPr>
          <p:nvPr/>
        </p:nvSpPr>
        <p:spPr bwMode="auto">
          <a:xfrm>
            <a:off x="466725" y="1052513"/>
            <a:ext cx="8208963" cy="1223962"/>
          </a:xfrm>
          <a:prstGeom prst="roundRect">
            <a:avLst>
              <a:gd name="adj" fmla="val 11852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NFA</a:t>
            </a:r>
            <a:r>
              <a:rPr lang="cs-CZ" b="1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with</a:t>
            </a:r>
            <a:r>
              <a:rPr lang="cs-CZ" b="1">
                <a:solidFill>
                  <a:srgbClr val="000000"/>
                </a:solidFill>
              </a:rPr>
              <a:t> </a:t>
            </a:r>
            <a:r>
              <a:rPr lang="cs-CZ" b="1" i="1">
                <a:solidFill>
                  <a:srgbClr val="000000"/>
                </a:solidFill>
                <a:sym typeface="Symbol" pitchFamily="18" charset="2"/>
              </a:rPr>
              <a:t></a:t>
            </a:r>
            <a:r>
              <a:rPr lang="en-US" b="1">
                <a:solidFill>
                  <a:srgbClr val="000000"/>
                </a:solidFill>
                <a:sym typeface="Symbol" pitchFamily="18" charset="2"/>
              </a:rPr>
              <a:t>transitions</a:t>
            </a:r>
            <a:endParaRPr lang="cs-CZ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The transition from one state to another can be performed </a:t>
            </a:r>
            <a:r>
              <a:rPr lang="en-US" b="1">
                <a:solidFill>
                  <a:srgbClr val="000000"/>
                </a:solidFill>
              </a:rPr>
              <a:t>without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reading any input symbol. Such transition is labeled by s</a:t>
            </a:r>
            <a:r>
              <a:rPr lang="cs-CZ">
                <a:solidFill>
                  <a:srgbClr val="000000"/>
                </a:solidFill>
              </a:rPr>
              <a:t>ymbol </a:t>
            </a:r>
            <a:r>
              <a:rPr lang="cs-CZ" b="1" i="1">
                <a:solidFill>
                  <a:srgbClr val="000000"/>
                </a:solidFill>
                <a:sym typeface="Symbol" pitchFamily="18" charset="2"/>
              </a:rPr>
              <a:t></a:t>
            </a:r>
            <a:r>
              <a:rPr lang="cs-CZ">
                <a:solidFill>
                  <a:srgbClr val="000000"/>
                </a:solidFill>
                <a:sym typeface="Symbol" pitchFamily="18" charset="2"/>
              </a:rPr>
              <a:t>.</a:t>
            </a:r>
          </a:p>
        </p:txBody>
      </p:sp>
      <p:grpSp>
        <p:nvGrpSpPr>
          <p:cNvPr id="67624" name="Group 40"/>
          <p:cNvGrpSpPr>
            <a:grpSpLocks/>
          </p:cNvGrpSpPr>
          <p:nvPr/>
        </p:nvGrpSpPr>
        <p:grpSpPr bwMode="auto">
          <a:xfrm>
            <a:off x="4140200" y="3860800"/>
            <a:ext cx="4033838" cy="2447925"/>
            <a:chOff x="2653" y="1479"/>
            <a:chExt cx="2541" cy="1542"/>
          </a:xfrm>
        </p:grpSpPr>
        <p:sp>
          <p:nvSpPr>
            <p:cNvPr id="67589" name="Line 5"/>
            <p:cNvSpPr>
              <a:spLocks noChangeShapeType="1"/>
            </p:cNvSpPr>
            <p:nvPr/>
          </p:nvSpPr>
          <p:spPr bwMode="auto">
            <a:xfrm>
              <a:off x="2925" y="2296"/>
              <a:ext cx="635" cy="5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67590" name="Line 6"/>
            <p:cNvSpPr>
              <a:spLocks noChangeShapeType="1"/>
            </p:cNvSpPr>
            <p:nvPr/>
          </p:nvSpPr>
          <p:spPr bwMode="auto">
            <a:xfrm flipV="1">
              <a:off x="2925" y="1752"/>
              <a:ext cx="635" cy="5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67591" name="Line 7"/>
            <p:cNvSpPr>
              <a:spLocks noChangeShapeType="1"/>
            </p:cNvSpPr>
            <p:nvPr/>
          </p:nvSpPr>
          <p:spPr bwMode="auto">
            <a:xfrm flipV="1">
              <a:off x="5103" y="1752"/>
              <a:ext cx="0" cy="5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67592" name="Line 8"/>
            <p:cNvSpPr>
              <a:spLocks noChangeShapeType="1"/>
            </p:cNvSpPr>
            <p:nvPr/>
          </p:nvSpPr>
          <p:spPr bwMode="auto">
            <a:xfrm flipV="1">
              <a:off x="3651" y="2341"/>
              <a:ext cx="1361" cy="5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67593" name="Line 9"/>
            <p:cNvSpPr>
              <a:spLocks noChangeShapeType="1"/>
            </p:cNvSpPr>
            <p:nvPr/>
          </p:nvSpPr>
          <p:spPr bwMode="auto">
            <a:xfrm flipV="1">
              <a:off x="3651" y="1752"/>
              <a:ext cx="635" cy="5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67594" name="Oval 10"/>
            <p:cNvSpPr>
              <a:spLocks noChangeArrowheads="1"/>
            </p:cNvSpPr>
            <p:nvPr/>
          </p:nvSpPr>
          <p:spPr bwMode="auto">
            <a:xfrm>
              <a:off x="2835" y="2205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7595" name="Line 11"/>
            <p:cNvSpPr>
              <a:spLocks noChangeShapeType="1"/>
            </p:cNvSpPr>
            <p:nvPr/>
          </p:nvSpPr>
          <p:spPr bwMode="auto">
            <a:xfrm>
              <a:off x="3016" y="2296"/>
              <a:ext cx="54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67596" name="Oval 12"/>
            <p:cNvSpPr>
              <a:spLocks noChangeArrowheads="1"/>
            </p:cNvSpPr>
            <p:nvPr/>
          </p:nvSpPr>
          <p:spPr bwMode="auto">
            <a:xfrm>
              <a:off x="3561" y="1570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7597" name="Oval 13"/>
            <p:cNvSpPr>
              <a:spLocks noChangeArrowheads="1"/>
            </p:cNvSpPr>
            <p:nvPr/>
          </p:nvSpPr>
          <p:spPr bwMode="auto">
            <a:xfrm>
              <a:off x="3561" y="2205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7598" name="Oval 14"/>
            <p:cNvSpPr>
              <a:spLocks noChangeArrowheads="1"/>
            </p:cNvSpPr>
            <p:nvPr/>
          </p:nvSpPr>
          <p:spPr bwMode="auto">
            <a:xfrm>
              <a:off x="3561" y="2840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67599" name="Oval 15"/>
            <p:cNvSpPr>
              <a:spLocks noChangeArrowheads="1"/>
            </p:cNvSpPr>
            <p:nvPr/>
          </p:nvSpPr>
          <p:spPr bwMode="auto">
            <a:xfrm>
              <a:off x="5012" y="2205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srgbClr val="000000"/>
                  </a:solidFill>
                </a:rPr>
                <a:t>5</a:t>
              </a:r>
            </a:p>
          </p:txBody>
        </p:sp>
        <p:grpSp>
          <p:nvGrpSpPr>
            <p:cNvPr id="67600" name="Group 16"/>
            <p:cNvGrpSpPr>
              <a:grpSpLocks/>
            </p:cNvGrpSpPr>
            <p:nvPr/>
          </p:nvGrpSpPr>
          <p:grpSpPr bwMode="auto">
            <a:xfrm>
              <a:off x="5012" y="1570"/>
              <a:ext cx="181" cy="181"/>
              <a:chOff x="3334" y="799"/>
              <a:chExt cx="454" cy="453"/>
            </a:xfrm>
          </p:grpSpPr>
          <p:sp>
            <p:nvSpPr>
              <p:cNvPr id="67601" name="Oval 17"/>
              <p:cNvSpPr>
                <a:spLocks noChangeArrowheads="1"/>
              </p:cNvSpPr>
              <p:nvPr/>
            </p:nvSpPr>
            <p:spPr bwMode="auto">
              <a:xfrm>
                <a:off x="3334" y="799"/>
                <a:ext cx="454" cy="45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7602" name="Oval 18"/>
              <p:cNvSpPr>
                <a:spLocks noChangeArrowheads="1"/>
              </p:cNvSpPr>
              <p:nvPr/>
            </p:nvSpPr>
            <p:spPr bwMode="auto">
              <a:xfrm>
                <a:off x="3379" y="845"/>
                <a:ext cx="363" cy="36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sz="1200" b="1">
                    <a:solidFill>
                      <a:srgbClr val="000000"/>
                    </a:solidFill>
                  </a:rPr>
                  <a:t>6</a:t>
                </a:r>
              </a:p>
            </p:txBody>
          </p:sp>
        </p:grpSp>
        <p:sp>
          <p:nvSpPr>
            <p:cNvPr id="67603" name="Line 19"/>
            <p:cNvSpPr>
              <a:spLocks noChangeShapeType="1"/>
            </p:cNvSpPr>
            <p:nvPr/>
          </p:nvSpPr>
          <p:spPr bwMode="auto">
            <a:xfrm flipV="1">
              <a:off x="3651" y="1752"/>
              <a:ext cx="0" cy="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67604" name="Line 20"/>
            <p:cNvSpPr>
              <a:spLocks noChangeShapeType="1"/>
            </p:cNvSpPr>
            <p:nvPr/>
          </p:nvSpPr>
          <p:spPr bwMode="auto">
            <a:xfrm>
              <a:off x="3651" y="2387"/>
              <a:ext cx="0" cy="4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67605" name="Line 21"/>
            <p:cNvSpPr>
              <a:spLocks noChangeShapeType="1"/>
            </p:cNvSpPr>
            <p:nvPr/>
          </p:nvSpPr>
          <p:spPr bwMode="auto">
            <a:xfrm flipH="1">
              <a:off x="3742" y="2296"/>
              <a:ext cx="12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67606" name="Line 22"/>
            <p:cNvSpPr>
              <a:spLocks noChangeShapeType="1"/>
            </p:cNvSpPr>
            <p:nvPr/>
          </p:nvSpPr>
          <p:spPr bwMode="auto">
            <a:xfrm>
              <a:off x="3742" y="1661"/>
              <a:ext cx="5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67607" name="Line 23"/>
            <p:cNvSpPr>
              <a:spLocks noChangeShapeType="1"/>
            </p:cNvSpPr>
            <p:nvPr/>
          </p:nvSpPr>
          <p:spPr bwMode="auto">
            <a:xfrm>
              <a:off x="4468" y="1661"/>
              <a:ext cx="5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67608" name="Arc 24"/>
            <p:cNvSpPr>
              <a:spLocks/>
            </p:cNvSpPr>
            <p:nvPr/>
          </p:nvSpPr>
          <p:spPr bwMode="auto">
            <a:xfrm flipH="1" flipV="1">
              <a:off x="2653" y="2205"/>
              <a:ext cx="182" cy="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67609" name="Text Box 25"/>
            <p:cNvSpPr txBox="1">
              <a:spLocks noChangeArrowheads="1"/>
            </p:cNvSpPr>
            <p:nvPr/>
          </p:nvSpPr>
          <p:spPr bwMode="auto">
            <a:xfrm>
              <a:off x="3152" y="1797"/>
              <a:ext cx="18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b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67610" name="Text Box 26"/>
            <p:cNvSpPr txBox="1">
              <a:spLocks noChangeArrowheads="1"/>
            </p:cNvSpPr>
            <p:nvPr/>
          </p:nvSpPr>
          <p:spPr bwMode="auto">
            <a:xfrm>
              <a:off x="3833" y="1479"/>
              <a:ext cx="31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a,b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67611" name="Text Box 27"/>
            <p:cNvSpPr txBox="1">
              <a:spLocks noChangeArrowheads="1"/>
            </p:cNvSpPr>
            <p:nvPr/>
          </p:nvSpPr>
          <p:spPr bwMode="auto">
            <a:xfrm>
              <a:off x="4558" y="1479"/>
              <a:ext cx="18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a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grpSp>
          <p:nvGrpSpPr>
            <p:cNvPr id="67612" name="Group 28"/>
            <p:cNvGrpSpPr>
              <a:grpSpLocks/>
            </p:cNvGrpSpPr>
            <p:nvPr/>
          </p:nvGrpSpPr>
          <p:grpSpPr bwMode="auto">
            <a:xfrm>
              <a:off x="4286" y="1570"/>
              <a:ext cx="181" cy="181"/>
              <a:chOff x="3334" y="799"/>
              <a:chExt cx="454" cy="453"/>
            </a:xfrm>
          </p:grpSpPr>
          <p:sp>
            <p:nvSpPr>
              <p:cNvPr id="67613" name="Oval 29"/>
              <p:cNvSpPr>
                <a:spLocks noChangeArrowheads="1"/>
              </p:cNvSpPr>
              <p:nvPr/>
            </p:nvSpPr>
            <p:spPr bwMode="auto">
              <a:xfrm>
                <a:off x="3334" y="799"/>
                <a:ext cx="454" cy="45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7614" name="Oval 30"/>
              <p:cNvSpPr>
                <a:spLocks noChangeArrowheads="1"/>
              </p:cNvSpPr>
              <p:nvPr/>
            </p:nvSpPr>
            <p:spPr bwMode="auto">
              <a:xfrm>
                <a:off x="3379" y="845"/>
                <a:ext cx="363" cy="36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sz="1200" b="1">
                    <a:solidFill>
                      <a:srgbClr val="000000"/>
                    </a:solidFill>
                  </a:rPr>
                  <a:t>4</a:t>
                </a:r>
              </a:p>
            </p:txBody>
          </p:sp>
        </p:grpSp>
        <p:sp>
          <p:nvSpPr>
            <p:cNvPr id="67615" name="Text Box 31"/>
            <p:cNvSpPr txBox="1">
              <a:spLocks noChangeArrowheads="1"/>
            </p:cNvSpPr>
            <p:nvPr/>
          </p:nvSpPr>
          <p:spPr bwMode="auto">
            <a:xfrm>
              <a:off x="4604" y="2114"/>
              <a:ext cx="18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b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67616" name="Text Box 32"/>
            <p:cNvSpPr txBox="1">
              <a:spLocks noChangeArrowheads="1"/>
            </p:cNvSpPr>
            <p:nvPr/>
          </p:nvSpPr>
          <p:spPr bwMode="auto">
            <a:xfrm>
              <a:off x="4921" y="1933"/>
              <a:ext cx="18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c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67617" name="Text Box 33"/>
            <p:cNvSpPr txBox="1">
              <a:spLocks noChangeArrowheads="1"/>
            </p:cNvSpPr>
            <p:nvPr/>
          </p:nvSpPr>
          <p:spPr bwMode="auto">
            <a:xfrm>
              <a:off x="3923" y="2613"/>
              <a:ext cx="18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c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67618" name="Text Box 34"/>
            <p:cNvSpPr txBox="1">
              <a:spLocks noChangeArrowheads="1"/>
            </p:cNvSpPr>
            <p:nvPr/>
          </p:nvSpPr>
          <p:spPr bwMode="auto">
            <a:xfrm>
              <a:off x="3062" y="2523"/>
              <a:ext cx="18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a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67619" name="Text Box 35"/>
            <p:cNvSpPr txBox="1">
              <a:spLocks noChangeArrowheads="1"/>
            </p:cNvSpPr>
            <p:nvPr/>
          </p:nvSpPr>
          <p:spPr bwMode="auto">
            <a:xfrm>
              <a:off x="3470" y="1933"/>
              <a:ext cx="18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a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67620" name="Text Box 36"/>
            <p:cNvSpPr txBox="1">
              <a:spLocks noChangeArrowheads="1"/>
            </p:cNvSpPr>
            <p:nvPr/>
          </p:nvSpPr>
          <p:spPr bwMode="auto">
            <a:xfrm>
              <a:off x="3198" y="2114"/>
              <a:ext cx="18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  <a:sym typeface="Symbol" pitchFamily="18" charset="2"/>
                </a:rPr>
                <a:t></a:t>
              </a:r>
              <a:endParaRPr lang="cs-CZ" b="1" baseline="-25000">
                <a:solidFill>
                  <a:srgbClr val="000000"/>
                </a:solidFill>
                <a:sym typeface="Symbol" pitchFamily="18" charset="2"/>
              </a:endParaRPr>
            </a:p>
          </p:txBody>
        </p:sp>
        <p:sp>
          <p:nvSpPr>
            <p:cNvPr id="67621" name="Text Box 37"/>
            <p:cNvSpPr txBox="1">
              <a:spLocks noChangeArrowheads="1"/>
            </p:cNvSpPr>
            <p:nvPr/>
          </p:nvSpPr>
          <p:spPr bwMode="auto">
            <a:xfrm>
              <a:off x="3470" y="2477"/>
              <a:ext cx="18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  <a:sym typeface="Symbol" pitchFamily="18" charset="2"/>
                </a:rPr>
                <a:t></a:t>
              </a:r>
              <a:endParaRPr lang="cs-CZ" b="1" baseline="-25000">
                <a:solidFill>
                  <a:srgbClr val="000000"/>
                </a:solidFill>
                <a:sym typeface="Symbol" pitchFamily="18" charset="2"/>
              </a:endParaRPr>
            </a:p>
          </p:txBody>
        </p:sp>
        <p:sp>
          <p:nvSpPr>
            <p:cNvPr id="67622" name="Text Box 38"/>
            <p:cNvSpPr txBox="1">
              <a:spLocks noChangeArrowheads="1"/>
            </p:cNvSpPr>
            <p:nvPr/>
          </p:nvSpPr>
          <p:spPr bwMode="auto">
            <a:xfrm>
              <a:off x="3833" y="1888"/>
              <a:ext cx="18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  <a:sym typeface="Symbol" pitchFamily="18" charset="2"/>
                </a:rPr>
                <a:t></a:t>
              </a:r>
              <a:endParaRPr lang="cs-CZ" b="1" baseline="-25000">
                <a:solidFill>
                  <a:srgbClr val="000000"/>
                </a:solidFill>
                <a:sym typeface="Symbol" pitchFamily="18" charset="2"/>
              </a:endParaRPr>
            </a:p>
          </p:txBody>
        </p:sp>
      </p:grpSp>
      <p:sp>
        <p:nvSpPr>
          <p:cNvPr id="67623" name="AutoShape 39"/>
          <p:cNvSpPr>
            <a:spLocks noChangeArrowheads="1"/>
          </p:cNvSpPr>
          <p:nvPr/>
        </p:nvSpPr>
        <p:spPr bwMode="auto">
          <a:xfrm>
            <a:off x="466725" y="2276475"/>
            <a:ext cx="8208963" cy="1295400"/>
          </a:xfrm>
          <a:prstGeom prst="roundRect">
            <a:avLst>
              <a:gd name="adj" fmla="val 12976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i="1">
                <a:solidFill>
                  <a:srgbClr val="000000"/>
                </a:solidFill>
                <a:sym typeface="Symbol" pitchFamily="18" charset="2"/>
              </a:rPr>
              <a:t>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</a:t>
            </a:r>
            <a:r>
              <a:rPr lang="en-US" b="1">
                <a:solidFill>
                  <a:srgbClr val="000000"/>
                </a:solidFill>
                <a:sym typeface="Symbol" pitchFamily="18" charset="2"/>
              </a:rPr>
              <a:t>closure</a:t>
            </a:r>
            <a:endParaRPr lang="cs-CZ" b="1">
              <a:solidFill>
                <a:srgbClr val="000000"/>
              </a:solidFill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sym typeface="Symbol" pitchFamily="18" charset="2"/>
              </a:rPr>
              <a:t>Symbol</a:t>
            </a:r>
            <a:r>
              <a:rPr lang="cs-CZ" b="1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cs-CZ" i="1">
                <a:solidFill>
                  <a:srgbClr val="000000"/>
                </a:solidFill>
                <a:sym typeface="Symbol" pitchFamily="18" charset="2"/>
              </a:rPr>
              <a:t>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</a:t>
            </a:r>
            <a:r>
              <a:rPr lang="cs-CZ">
                <a:solidFill>
                  <a:srgbClr val="000000"/>
                </a:solidFill>
                <a:sym typeface="Symbol" pitchFamily="18" charset="2"/>
              </a:rPr>
              <a:t>CLOSURE(</a:t>
            </a:r>
            <a:r>
              <a:rPr lang="cs-CZ" i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cs-CZ">
                <a:solidFill>
                  <a:srgbClr val="000000"/>
                </a:solidFill>
                <a:sym typeface="Symbol" pitchFamily="18" charset="2"/>
              </a:rPr>
              <a:t>)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denotes the set of all </a:t>
            </a:r>
            <a:r>
              <a:rPr lang="cs-CZ">
                <a:solidFill>
                  <a:srgbClr val="000000"/>
                </a:solidFill>
                <a:sym typeface="Symbol" pitchFamily="18" charset="2"/>
              </a:rPr>
              <a:t>sta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tes</a:t>
            </a:r>
            <a:r>
              <a:rPr lang="cs-CZ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cs-CZ" i="1">
                <a:solidFill>
                  <a:srgbClr val="000000"/>
                </a:solidFill>
                <a:sym typeface="Symbol" pitchFamily="18" charset="2"/>
              </a:rPr>
              <a:t>q</a:t>
            </a:r>
            <a:r>
              <a:rPr lang="cs-CZ">
                <a:solidFill>
                  <a:srgbClr val="000000"/>
                </a:solidFill>
                <a:sym typeface="Symbol" pitchFamily="18" charset="2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which can be reached from</a:t>
            </a:r>
            <a:r>
              <a:rPr lang="cs-CZ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state </a:t>
            </a:r>
            <a:r>
              <a:rPr lang="cs-CZ" i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cs-CZ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using only</a:t>
            </a:r>
            <a:r>
              <a:rPr lang="cs-CZ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cs-CZ" i="1">
                <a:solidFill>
                  <a:srgbClr val="000000"/>
                </a:solidFill>
                <a:sym typeface="Symbol" pitchFamily="18" charset="2"/>
              </a:rPr>
              <a:t>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transitions</a:t>
            </a:r>
            <a:r>
              <a:rPr lang="cs-CZ">
                <a:solidFill>
                  <a:srgbClr val="000000"/>
                </a:solidFill>
                <a:sym typeface="Symbol" pitchFamily="18" charset="2"/>
              </a:rPr>
              <a:t>.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By definition, let </a:t>
            </a:r>
            <a:r>
              <a:rPr lang="cs-CZ" i="1">
                <a:solidFill>
                  <a:srgbClr val="000000"/>
                </a:solidFill>
                <a:sym typeface="Symbol" pitchFamily="18" charset="2"/>
              </a:rPr>
              <a:t>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</a:t>
            </a:r>
            <a:r>
              <a:rPr lang="cs-CZ">
                <a:solidFill>
                  <a:srgbClr val="000000"/>
                </a:solidFill>
                <a:sym typeface="Symbol" pitchFamily="18" charset="2"/>
              </a:rPr>
              <a:t>CLOSURE(</a:t>
            </a:r>
            <a:r>
              <a:rPr lang="cs-CZ" i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cs-CZ">
                <a:solidFill>
                  <a:srgbClr val="000000"/>
                </a:solidFill>
                <a:sym typeface="Symbol" pitchFamily="18" charset="2"/>
              </a:rPr>
              <a:t>)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= {</a:t>
            </a:r>
            <a:r>
              <a:rPr lang="en-US" i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} when there is no </a:t>
            </a:r>
            <a:r>
              <a:rPr lang="cs-CZ" i="1">
                <a:solidFill>
                  <a:srgbClr val="000000"/>
                </a:solidFill>
                <a:sym typeface="Symbol" pitchFamily="18" charset="2"/>
              </a:rPr>
              <a:t>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transition out from </a:t>
            </a:r>
            <a:r>
              <a:rPr lang="en-US" i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cs-CZ">
                <a:solidFill>
                  <a:srgbClr val="000000"/>
                </a:solidFill>
                <a:sym typeface="Symbol" pitchFamily="18" charset="2"/>
              </a:rPr>
              <a:t>.</a:t>
            </a:r>
          </a:p>
        </p:txBody>
      </p:sp>
      <p:sp>
        <p:nvSpPr>
          <p:cNvPr id="67625" name="AutoShape 41"/>
          <p:cNvSpPr>
            <a:spLocks noChangeArrowheads="1"/>
          </p:cNvSpPr>
          <p:nvPr/>
        </p:nvSpPr>
        <p:spPr bwMode="auto">
          <a:xfrm>
            <a:off x="611188" y="4221163"/>
            <a:ext cx="3097212" cy="1800225"/>
          </a:xfrm>
          <a:prstGeom prst="roundRect">
            <a:avLst>
              <a:gd name="adj" fmla="val 345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i="1">
                <a:solidFill>
                  <a:srgbClr val="000000"/>
                </a:solidFill>
                <a:sym typeface="Symbol" pitchFamily="18" charset="2"/>
              </a:rPr>
              <a:t>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</a:t>
            </a:r>
            <a:r>
              <a:rPr lang="cs-CZ">
                <a:solidFill>
                  <a:srgbClr val="000000"/>
                </a:solidFill>
                <a:sym typeface="Symbol" pitchFamily="18" charset="2"/>
              </a:rPr>
              <a:t>CLOSURE(0) =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{2, 3, 4}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i="1">
                <a:solidFill>
                  <a:srgbClr val="000000"/>
                </a:solidFill>
                <a:sym typeface="Symbol" pitchFamily="18" charset="2"/>
              </a:rPr>
              <a:t>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</a:t>
            </a:r>
            <a:r>
              <a:rPr lang="cs-CZ">
                <a:solidFill>
                  <a:srgbClr val="000000"/>
                </a:solidFill>
                <a:sym typeface="Symbol" pitchFamily="18" charset="2"/>
              </a:rPr>
              <a:t>CLOSURE(1) =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{</a:t>
            </a:r>
            <a:r>
              <a:rPr lang="cs-CZ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}</a:t>
            </a:r>
            <a:endParaRPr lang="cs-CZ" i="1">
              <a:solidFill>
                <a:srgbClr val="000000"/>
              </a:solidFill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i="1">
                <a:solidFill>
                  <a:srgbClr val="000000"/>
                </a:solidFill>
                <a:sym typeface="Symbol" pitchFamily="18" charset="2"/>
              </a:rPr>
              <a:t>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</a:t>
            </a:r>
            <a:r>
              <a:rPr lang="cs-CZ">
                <a:solidFill>
                  <a:srgbClr val="000000"/>
                </a:solidFill>
                <a:sym typeface="Symbol" pitchFamily="18" charset="2"/>
              </a:rPr>
              <a:t>CLOSURE(2) =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{3, 4}</a:t>
            </a:r>
            <a:endParaRPr lang="cs-CZ">
              <a:solidFill>
                <a:srgbClr val="000000"/>
              </a:solidFill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i="1">
                <a:solidFill>
                  <a:srgbClr val="000000"/>
                </a:solidFill>
                <a:sym typeface="Symbol" pitchFamily="18" charset="2"/>
              </a:rPr>
              <a:t>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</a:t>
            </a:r>
            <a:r>
              <a:rPr lang="cs-CZ">
                <a:solidFill>
                  <a:srgbClr val="000000"/>
                </a:solidFill>
                <a:sym typeface="Symbol" pitchFamily="18" charset="2"/>
              </a:rPr>
              <a:t>CLOSURE(3) =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{</a:t>
            </a:r>
            <a:r>
              <a:rPr lang="cs-CZ">
                <a:solidFill>
                  <a:srgbClr val="000000"/>
                </a:solidFill>
                <a:sym typeface="Symbol" pitchFamily="18" charset="2"/>
              </a:rPr>
              <a:t>3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}</a:t>
            </a:r>
            <a:endParaRPr lang="cs-CZ" i="1">
              <a:solidFill>
                <a:srgbClr val="000000"/>
              </a:solidFill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sym typeface="Symbol" pitchFamily="18" charset="2"/>
              </a:rPr>
              <a:t>...</a:t>
            </a:r>
            <a:endParaRPr lang="en-US">
              <a:solidFill>
                <a:srgbClr val="000000"/>
              </a:solidFill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67626" name="AutoShape 42"/>
          <p:cNvSpPr>
            <a:spLocks noChangeArrowheads="1"/>
          </p:cNvSpPr>
          <p:nvPr/>
        </p:nvSpPr>
        <p:spPr bwMode="auto">
          <a:xfrm>
            <a:off x="466725" y="620713"/>
            <a:ext cx="8208963" cy="360362"/>
          </a:xfrm>
          <a:prstGeom prst="roundRect">
            <a:avLst>
              <a:gd name="adj" fmla="val 11894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Search the text for more than just exact match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7645" name="Text Box 61"/>
          <p:cNvSpPr txBox="1">
            <a:spLocks noChangeArrowheads="1"/>
          </p:cNvSpPr>
          <p:nvPr/>
        </p:nvSpPr>
        <p:spPr bwMode="auto">
          <a:xfrm>
            <a:off x="4354513" y="4076700"/>
            <a:ext cx="433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A</a:t>
            </a:r>
            <a:r>
              <a:rPr lang="en-US" b="1" baseline="-25000">
                <a:solidFill>
                  <a:srgbClr val="000000"/>
                </a:solidFill>
              </a:rPr>
              <a:t>9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62" name="AutoShape 627"/>
          <p:cNvSpPr>
            <a:spLocks noChangeArrowheads="1"/>
          </p:cNvSpPr>
          <p:nvPr/>
        </p:nvSpPr>
        <p:spPr bwMode="auto">
          <a:xfrm>
            <a:off x="179388" y="115888"/>
            <a:ext cx="4032572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Epsilon Transitions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63" name="AutoShape 628"/>
          <p:cNvSpPr>
            <a:spLocks noChangeArrowheads="1"/>
          </p:cNvSpPr>
          <p:nvPr/>
        </p:nvSpPr>
        <p:spPr bwMode="auto">
          <a:xfrm>
            <a:off x="4211960" y="115888"/>
            <a:ext cx="4463728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64" name="Group 629"/>
          <p:cNvGrpSpPr>
            <a:grpSpLocks/>
          </p:cNvGrpSpPr>
          <p:nvPr/>
        </p:nvGrpSpPr>
        <p:grpSpPr bwMode="auto">
          <a:xfrm>
            <a:off x="4067944" y="116632"/>
            <a:ext cx="217488" cy="217487"/>
            <a:chOff x="2290" y="73"/>
            <a:chExt cx="137" cy="137"/>
          </a:xfrm>
        </p:grpSpPr>
        <p:grpSp>
          <p:nvGrpSpPr>
            <p:cNvPr id="65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67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6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69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0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71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72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74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3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76" name="AutoShape 641"/>
          <p:cNvSpPr>
            <a:spLocks noChangeArrowheads="1"/>
          </p:cNvSpPr>
          <p:nvPr/>
        </p:nvSpPr>
        <p:spPr bwMode="auto">
          <a:xfrm>
            <a:off x="5940152" y="188913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Definition/example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7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26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0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14" name="AutoShape 62"/>
          <p:cNvSpPr>
            <a:spLocks noChangeArrowheads="1"/>
          </p:cNvSpPr>
          <p:nvPr/>
        </p:nvSpPr>
        <p:spPr bwMode="auto">
          <a:xfrm>
            <a:off x="358775" y="4652963"/>
            <a:ext cx="8426450" cy="1728787"/>
          </a:xfrm>
          <a:prstGeom prst="roundRect">
            <a:avLst>
              <a:gd name="adj" fmla="val 7718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sp>
        <p:nvSpPr>
          <p:cNvPr id="74754" name="Line 2"/>
          <p:cNvSpPr>
            <a:spLocks noChangeShapeType="1"/>
          </p:cNvSpPr>
          <p:nvPr/>
        </p:nvSpPr>
        <p:spPr bwMode="auto">
          <a:xfrm>
            <a:off x="6229350" y="5516563"/>
            <a:ext cx="790575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>
            <a:off x="2268538" y="5516563"/>
            <a:ext cx="790575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4756" name="Arc 4"/>
          <p:cNvSpPr>
            <a:spLocks/>
          </p:cNvSpPr>
          <p:nvPr/>
        </p:nvSpPr>
        <p:spPr bwMode="auto">
          <a:xfrm rot="5400000" flipH="1">
            <a:off x="6007894" y="4463256"/>
            <a:ext cx="433388" cy="1698625"/>
          </a:xfrm>
          <a:custGeom>
            <a:avLst/>
            <a:gdLst>
              <a:gd name="G0" fmla="+- 0 0 0"/>
              <a:gd name="G1" fmla="+- 20346 0 0"/>
              <a:gd name="G2" fmla="+- 21600 0 0"/>
              <a:gd name="T0" fmla="*/ 7253 w 21600"/>
              <a:gd name="T1" fmla="*/ 0 h 41759"/>
              <a:gd name="T2" fmla="*/ 2838 w 21600"/>
              <a:gd name="T3" fmla="*/ 41759 h 41759"/>
              <a:gd name="T4" fmla="*/ 0 w 21600"/>
              <a:gd name="T5" fmla="*/ 20346 h 41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1759" fill="none" extrusionOk="0">
                <a:moveTo>
                  <a:pt x="7252" y="0"/>
                </a:moveTo>
                <a:cubicBezTo>
                  <a:pt x="15855" y="3066"/>
                  <a:pt x="21600" y="11212"/>
                  <a:pt x="21600" y="20346"/>
                </a:cubicBezTo>
                <a:cubicBezTo>
                  <a:pt x="21600" y="31178"/>
                  <a:pt x="13576" y="40335"/>
                  <a:pt x="2837" y="41758"/>
                </a:cubicBezTo>
              </a:path>
              <a:path w="21600" h="41759" stroke="0" extrusionOk="0">
                <a:moveTo>
                  <a:pt x="7252" y="0"/>
                </a:moveTo>
                <a:cubicBezTo>
                  <a:pt x="15855" y="3066"/>
                  <a:pt x="21600" y="11212"/>
                  <a:pt x="21600" y="20346"/>
                </a:cubicBezTo>
                <a:cubicBezTo>
                  <a:pt x="21600" y="31178"/>
                  <a:pt x="13576" y="40335"/>
                  <a:pt x="2837" y="41758"/>
                </a:cubicBezTo>
                <a:lnTo>
                  <a:pt x="0" y="2034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auto">
          <a:xfrm>
            <a:off x="612775" y="692150"/>
            <a:ext cx="7775575" cy="3600946"/>
          </a:xfrm>
          <a:prstGeom prst="roundRect">
            <a:avLst>
              <a:gd name="adj" fmla="val 345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Construction of equivalent NFA without</a:t>
            </a:r>
            <a:r>
              <a:rPr lang="cs-CZ" b="1">
                <a:solidFill>
                  <a:srgbClr val="000000"/>
                </a:solidFill>
              </a:rPr>
              <a:t> </a:t>
            </a:r>
            <a:r>
              <a:rPr lang="cs-CZ" b="1" i="1">
                <a:solidFill>
                  <a:srgbClr val="000000"/>
                </a:solidFill>
                <a:sym typeface="Symbol" pitchFamily="18" charset="2"/>
              </a:rPr>
              <a:t></a:t>
            </a:r>
            <a:r>
              <a:rPr lang="en-US" b="1">
                <a:solidFill>
                  <a:srgbClr val="000000"/>
                </a:solidFill>
                <a:sym typeface="Symbol" pitchFamily="18" charset="2"/>
              </a:rPr>
              <a:t>transitions</a:t>
            </a:r>
            <a:endParaRPr lang="cs-CZ" b="1">
              <a:solidFill>
                <a:srgbClr val="0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0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Input</a:t>
            </a:r>
            <a:r>
              <a:rPr lang="cs-CZ">
                <a:solidFill>
                  <a:srgbClr val="000000"/>
                </a:solidFill>
              </a:rPr>
              <a:t>: </a:t>
            </a:r>
            <a:r>
              <a:rPr lang="en-US">
                <a:solidFill>
                  <a:srgbClr val="000000"/>
                </a:solidFill>
              </a:rPr>
              <a:t>NFA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cs-CZ" i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with some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cs-CZ" i="1">
                <a:solidFill>
                  <a:srgbClr val="000000"/>
                </a:solidFill>
                <a:sym typeface="Symbol" pitchFamily="18" charset="2"/>
              </a:rPr>
              <a:t>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transitions.</a:t>
            </a:r>
            <a:endParaRPr lang="cs-CZ">
              <a:solidFill>
                <a:srgbClr val="0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Output: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NFA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cs-CZ" i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>
                <a:solidFill>
                  <a:srgbClr val="000000"/>
                </a:solidFill>
              </a:rPr>
              <a:t>'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without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cs-CZ" i="1">
                <a:solidFill>
                  <a:srgbClr val="000000"/>
                </a:solidFill>
                <a:sym typeface="Symbol" pitchFamily="18" charset="2"/>
              </a:rPr>
              <a:t>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transitions</a:t>
            </a:r>
            <a:r>
              <a:rPr lang="cs-CZ">
                <a:solidFill>
                  <a:srgbClr val="000000"/>
                </a:solidFill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</a:rPr>
              <a:t>1. </a:t>
            </a:r>
            <a:r>
              <a:rPr lang="cs-CZ" i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>
                <a:solidFill>
                  <a:srgbClr val="000000"/>
                </a:solidFill>
              </a:rPr>
              <a:t>'</a:t>
            </a:r>
            <a:r>
              <a:rPr lang="cs-CZ">
                <a:solidFill>
                  <a:srgbClr val="000000"/>
                </a:solidFill>
              </a:rPr>
              <a:t> = </a:t>
            </a:r>
            <a:r>
              <a:rPr lang="en-US">
                <a:solidFill>
                  <a:srgbClr val="000000"/>
                </a:solidFill>
              </a:rPr>
              <a:t>exact copy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of </a:t>
            </a:r>
            <a:r>
              <a:rPr lang="cs-CZ" i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cs-CZ">
                <a:solidFill>
                  <a:srgbClr val="000000"/>
                </a:solidFill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</a:rPr>
              <a:t>2. </a:t>
            </a:r>
            <a:r>
              <a:rPr lang="en-US">
                <a:solidFill>
                  <a:srgbClr val="000000"/>
                </a:solidFill>
              </a:rPr>
              <a:t>Remove all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cs-CZ" i="1">
                <a:solidFill>
                  <a:srgbClr val="000000"/>
                </a:solidFill>
                <a:sym typeface="Symbol" pitchFamily="18" charset="2"/>
              </a:rPr>
              <a:t>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transitions from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cs-CZ" i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>
                <a:solidFill>
                  <a:srgbClr val="000000"/>
                </a:solidFill>
              </a:rPr>
              <a:t>'</a:t>
            </a:r>
            <a:r>
              <a:rPr lang="cs-CZ">
                <a:solidFill>
                  <a:srgbClr val="000000"/>
                </a:solidFill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</a:rPr>
              <a:t>3. </a:t>
            </a:r>
            <a:r>
              <a:rPr lang="en-US">
                <a:solidFill>
                  <a:srgbClr val="000000"/>
                </a:solidFill>
              </a:rPr>
              <a:t>In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cs-CZ" i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>
                <a:solidFill>
                  <a:srgbClr val="000000"/>
                </a:solidFill>
              </a:rPr>
              <a:t>'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for each (</a:t>
            </a:r>
            <a:r>
              <a:rPr lang="en-US" i="1">
                <a:solidFill>
                  <a:srgbClr val="000000"/>
                </a:solidFill>
              </a:rPr>
              <a:t>q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i="1">
                <a:solidFill>
                  <a:srgbClr val="000000"/>
                </a:solidFill>
              </a:rPr>
              <a:t>a</a:t>
            </a:r>
            <a:r>
              <a:rPr lang="en-US">
                <a:solidFill>
                  <a:srgbClr val="000000"/>
                </a:solidFill>
              </a:rPr>
              <a:t>) do: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      add to the set</a:t>
            </a:r>
            <a:r>
              <a:rPr lang="cs-CZ">
                <a:solidFill>
                  <a:srgbClr val="000000"/>
                </a:solidFill>
              </a:rPr>
              <a:t>  </a:t>
            </a:r>
            <a:r>
              <a:rPr lang="cs-CZ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</a:t>
            </a:r>
            <a:r>
              <a:rPr lang="cs-CZ" i="1">
                <a:solidFill>
                  <a:srgbClr val="000000"/>
                </a:solidFill>
                <a:sym typeface="Symbol" pitchFamily="18" charset="2"/>
              </a:rPr>
              <a:t>(</a:t>
            </a:r>
            <a:r>
              <a:rPr lang="cs-CZ" i="1">
                <a:solidFill>
                  <a:srgbClr val="000000"/>
                </a:solidFill>
              </a:rPr>
              <a:t>p</a:t>
            </a:r>
            <a:r>
              <a:rPr lang="cs-CZ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cs-CZ" i="1">
                <a:solidFill>
                  <a:srgbClr val="000000"/>
                </a:solidFill>
              </a:rPr>
              <a:t>a</a:t>
            </a:r>
            <a:r>
              <a:rPr lang="cs-CZ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all such states </a:t>
            </a:r>
            <a:r>
              <a:rPr lang="cs-CZ" i="1">
                <a:solidFill>
                  <a:srgbClr val="000000"/>
                </a:solidFill>
              </a:rPr>
              <a:t>r</a:t>
            </a:r>
            <a:r>
              <a:rPr lang="en-US">
                <a:solidFill>
                  <a:srgbClr val="000000"/>
                </a:solidFill>
              </a:rPr>
              <a:t>  for which it holds</a:t>
            </a:r>
            <a:r>
              <a:rPr lang="cs-CZ">
                <a:solidFill>
                  <a:srgbClr val="000000"/>
                </a:solidFill>
              </a:rPr>
              <a:t>  </a:t>
            </a:r>
            <a:r>
              <a:rPr lang="en-US">
                <a:solidFill>
                  <a:srgbClr val="000000"/>
                </a:solidFill>
              </a:rPr>
              <a:t>  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                                   </a:t>
            </a:r>
            <a:r>
              <a:rPr lang="cs-CZ" i="1">
                <a:solidFill>
                  <a:srgbClr val="000000"/>
                </a:solidFill>
              </a:rPr>
              <a:t>q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cs-CZ">
                <a:solidFill>
                  <a:srgbClr val="000000"/>
                </a:solidFill>
                <a:sym typeface="Symbol" pitchFamily="18" charset="2"/>
              </a:rPr>
              <a:t>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cs-CZ" i="1">
                <a:solidFill>
                  <a:srgbClr val="000000"/>
                </a:solidFill>
                <a:sym typeface="Symbol" pitchFamily="18" charset="2"/>
              </a:rPr>
              <a:t>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</a:t>
            </a:r>
            <a:r>
              <a:rPr lang="cs-CZ">
                <a:solidFill>
                  <a:srgbClr val="000000"/>
                </a:solidFill>
                <a:sym typeface="Symbol" pitchFamily="18" charset="2"/>
              </a:rPr>
              <a:t>CLOSURE</a:t>
            </a:r>
            <a:r>
              <a:rPr lang="cs-CZ">
                <a:solidFill>
                  <a:srgbClr val="000000"/>
                </a:solidFill>
              </a:rPr>
              <a:t>(</a:t>
            </a:r>
            <a:r>
              <a:rPr lang="cs-CZ" i="1">
                <a:solidFill>
                  <a:srgbClr val="000000"/>
                </a:solidFill>
              </a:rPr>
              <a:t>p</a:t>
            </a:r>
            <a:r>
              <a:rPr lang="cs-CZ">
                <a:solidFill>
                  <a:srgbClr val="000000"/>
                </a:solidFill>
              </a:rPr>
              <a:t>) </a:t>
            </a:r>
            <a:r>
              <a:rPr lang="en-US">
                <a:solidFill>
                  <a:srgbClr val="000000"/>
                </a:solidFill>
              </a:rPr>
              <a:t>and</a:t>
            </a:r>
            <a:r>
              <a:rPr lang="cs-CZ">
                <a:solidFill>
                  <a:srgbClr val="000000"/>
                </a:solidFill>
              </a:rPr>
              <a:t>  </a:t>
            </a:r>
            <a:r>
              <a:rPr lang="cs-CZ" i="1">
                <a:solidFill>
                  <a:srgbClr val="000000"/>
                </a:solidFill>
                <a:sym typeface="Symbol" pitchFamily="18" charset="2"/>
              </a:rPr>
              <a:t></a:t>
            </a:r>
            <a:r>
              <a:rPr lang="cs-CZ">
                <a:solidFill>
                  <a:srgbClr val="000000"/>
                </a:solidFill>
              </a:rPr>
              <a:t>(</a:t>
            </a:r>
            <a:r>
              <a:rPr lang="cs-CZ" i="1">
                <a:solidFill>
                  <a:srgbClr val="000000"/>
                </a:solidFill>
              </a:rPr>
              <a:t>q</a:t>
            </a:r>
            <a:r>
              <a:rPr lang="cs-CZ">
                <a:solidFill>
                  <a:srgbClr val="000000"/>
                </a:solidFill>
              </a:rPr>
              <a:t>,</a:t>
            </a:r>
            <a:r>
              <a:rPr lang="cs-CZ" i="1">
                <a:solidFill>
                  <a:srgbClr val="000000"/>
                </a:solidFill>
              </a:rPr>
              <a:t>a</a:t>
            </a:r>
            <a:r>
              <a:rPr lang="cs-CZ">
                <a:solidFill>
                  <a:srgbClr val="000000"/>
                </a:solidFill>
              </a:rPr>
              <a:t>) = </a:t>
            </a:r>
            <a:r>
              <a:rPr lang="cs-CZ" i="1">
                <a:solidFill>
                  <a:srgbClr val="000000"/>
                </a:solidFill>
              </a:rPr>
              <a:t>r</a:t>
            </a:r>
            <a:r>
              <a:rPr lang="cs-CZ">
                <a:solidFill>
                  <a:srgbClr val="000000"/>
                </a:solidFill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</a:rPr>
              <a:t>4. </a:t>
            </a:r>
            <a:r>
              <a:rPr lang="en-US">
                <a:solidFill>
                  <a:srgbClr val="000000"/>
                </a:solidFill>
              </a:rPr>
              <a:t>Add to the set of final states 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cs-CZ" i="1">
                <a:solidFill>
                  <a:srgbClr val="000000"/>
                </a:solidFill>
              </a:rPr>
              <a:t>F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in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cs-CZ" i="1">
                <a:solidFill>
                  <a:srgbClr val="000000"/>
                </a:solidFill>
              </a:rPr>
              <a:t>A</a:t>
            </a:r>
            <a:r>
              <a:rPr lang="en-US">
                <a:solidFill>
                  <a:srgbClr val="000000"/>
                </a:solidFill>
              </a:rPr>
              <a:t>'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all states </a:t>
            </a:r>
            <a:r>
              <a:rPr lang="cs-CZ" i="1">
                <a:solidFill>
                  <a:srgbClr val="000000"/>
                </a:solidFill>
              </a:rPr>
              <a:t>p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for which it holds</a:t>
            </a:r>
            <a:r>
              <a:rPr lang="cs-CZ">
                <a:solidFill>
                  <a:srgbClr val="000000"/>
                </a:solidFill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</a:rPr>
              <a:t>  </a:t>
            </a:r>
            <a:r>
              <a:rPr lang="en-US">
                <a:solidFill>
                  <a:srgbClr val="000000"/>
                </a:solidFill>
              </a:rPr>
              <a:t>                               </a:t>
            </a:r>
            <a:r>
              <a:rPr lang="cs-CZ">
                <a:solidFill>
                  <a:srgbClr val="000000"/>
                </a:solidFill>
              </a:rPr>
              <a:t>  </a:t>
            </a:r>
            <a:r>
              <a:rPr lang="cs-CZ" i="1">
                <a:solidFill>
                  <a:srgbClr val="000000"/>
                </a:solidFill>
                <a:sym typeface="Symbol" pitchFamily="18" charset="2"/>
              </a:rPr>
              <a:t>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</a:t>
            </a:r>
            <a:r>
              <a:rPr lang="cs-CZ">
                <a:solidFill>
                  <a:srgbClr val="000000"/>
                </a:solidFill>
                <a:sym typeface="Symbol" pitchFamily="18" charset="2"/>
              </a:rPr>
              <a:t>CLOSURE</a:t>
            </a:r>
            <a:r>
              <a:rPr lang="cs-CZ">
                <a:solidFill>
                  <a:srgbClr val="000000"/>
                </a:solidFill>
              </a:rPr>
              <a:t>(</a:t>
            </a:r>
            <a:r>
              <a:rPr lang="cs-CZ" i="1">
                <a:solidFill>
                  <a:srgbClr val="000000"/>
                </a:solidFill>
              </a:rPr>
              <a:t>p</a:t>
            </a:r>
            <a:r>
              <a:rPr lang="cs-CZ">
                <a:solidFill>
                  <a:srgbClr val="000000"/>
                </a:solidFill>
              </a:rPr>
              <a:t>) </a:t>
            </a:r>
            <a:r>
              <a:rPr lang="cs-CZ" b="1">
                <a:solidFill>
                  <a:srgbClr val="000000"/>
                </a:solidFill>
              </a:rPr>
              <a:t> </a:t>
            </a:r>
            <a:r>
              <a:rPr lang="cs-CZ" b="1">
                <a:solidFill>
                  <a:srgbClr val="000000"/>
                </a:solidFill>
                <a:sym typeface="Symbol" pitchFamily="18" charset="2"/>
              </a:rPr>
              <a:t></a:t>
            </a:r>
            <a:r>
              <a:rPr lang="cs-CZ" b="1">
                <a:solidFill>
                  <a:srgbClr val="000000"/>
                </a:solidFill>
              </a:rPr>
              <a:t> </a:t>
            </a:r>
            <a:r>
              <a:rPr lang="cs-CZ" i="1">
                <a:solidFill>
                  <a:srgbClr val="000000"/>
                </a:solidFill>
              </a:rPr>
              <a:t>F</a:t>
            </a:r>
            <a:r>
              <a:rPr lang="cs-CZ" b="1">
                <a:solidFill>
                  <a:srgbClr val="000000"/>
                </a:solidFill>
              </a:rPr>
              <a:t>  </a:t>
            </a:r>
            <a:r>
              <a:rPr lang="cs-CZ" b="1">
                <a:solidFill>
                  <a:srgbClr val="000000"/>
                </a:solidFill>
                <a:sym typeface="Symbol" pitchFamily="18" charset="2"/>
              </a:rPr>
              <a:t> </a:t>
            </a:r>
            <a:r>
              <a:rPr lang="cs-CZ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1042988" y="5518150"/>
            <a:ext cx="146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4759" name="Oval 7"/>
          <p:cNvSpPr>
            <a:spLocks noChangeArrowheads="1"/>
          </p:cNvSpPr>
          <p:nvPr/>
        </p:nvSpPr>
        <p:spPr bwMode="auto">
          <a:xfrm>
            <a:off x="1189038" y="537368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i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>
            <a:off x="1476375" y="5518150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2557463" y="5230813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74762" name="Line 10"/>
          <p:cNvSpPr>
            <a:spLocks noChangeShapeType="1"/>
          </p:cNvSpPr>
          <p:nvPr/>
        </p:nvSpPr>
        <p:spPr bwMode="auto">
          <a:xfrm>
            <a:off x="2413000" y="5518150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4763" name="Oval 11"/>
          <p:cNvSpPr>
            <a:spLocks noChangeArrowheads="1"/>
          </p:cNvSpPr>
          <p:nvPr/>
        </p:nvSpPr>
        <p:spPr bwMode="auto">
          <a:xfrm>
            <a:off x="3059113" y="537368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i="1">
                <a:solidFill>
                  <a:srgbClr val="000000"/>
                </a:solidFill>
              </a:rPr>
              <a:t>r</a:t>
            </a:r>
          </a:p>
        </p:txBody>
      </p:sp>
      <p:grpSp>
        <p:nvGrpSpPr>
          <p:cNvPr id="74764" name="Group 12"/>
          <p:cNvGrpSpPr>
            <a:grpSpLocks/>
          </p:cNvGrpSpPr>
          <p:nvPr/>
        </p:nvGrpSpPr>
        <p:grpSpPr bwMode="auto">
          <a:xfrm>
            <a:off x="2124075" y="5373688"/>
            <a:ext cx="287338" cy="287337"/>
            <a:chOff x="3334" y="799"/>
            <a:chExt cx="454" cy="453"/>
          </a:xfrm>
        </p:grpSpPr>
        <p:sp>
          <p:nvSpPr>
            <p:cNvPr id="74765" name="Oval 13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74766" name="Oval 14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q</a:t>
              </a:r>
            </a:p>
          </p:txBody>
        </p:sp>
      </p:grp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1620838" y="523081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  <a:sym typeface="Symbol" pitchFamily="18" charset="2"/>
              </a:rPr>
              <a:t></a:t>
            </a:r>
            <a:endParaRPr lang="cs-CZ" b="1" baseline="-2500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>
            <a:off x="3348038" y="5518150"/>
            <a:ext cx="5032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4769" name="Line 17"/>
          <p:cNvSpPr>
            <a:spLocks noChangeShapeType="1"/>
          </p:cNvSpPr>
          <p:nvPr/>
        </p:nvSpPr>
        <p:spPr bwMode="auto">
          <a:xfrm flipV="1">
            <a:off x="684213" y="5518150"/>
            <a:ext cx="36036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6518275" y="5230813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74771" name="Line 19"/>
          <p:cNvSpPr>
            <a:spLocks noChangeShapeType="1"/>
          </p:cNvSpPr>
          <p:nvPr/>
        </p:nvSpPr>
        <p:spPr bwMode="auto">
          <a:xfrm>
            <a:off x="6372225" y="5516563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4772" name="Oval 20"/>
          <p:cNvSpPr>
            <a:spLocks noChangeArrowheads="1"/>
          </p:cNvSpPr>
          <p:nvPr/>
        </p:nvSpPr>
        <p:spPr bwMode="auto">
          <a:xfrm>
            <a:off x="7019925" y="537368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i="1">
                <a:solidFill>
                  <a:srgbClr val="000000"/>
                </a:solidFill>
              </a:rPr>
              <a:t>r</a:t>
            </a:r>
          </a:p>
        </p:txBody>
      </p:sp>
      <p:grpSp>
        <p:nvGrpSpPr>
          <p:cNvPr id="74773" name="Group 21"/>
          <p:cNvGrpSpPr>
            <a:grpSpLocks/>
          </p:cNvGrpSpPr>
          <p:nvPr/>
        </p:nvGrpSpPr>
        <p:grpSpPr bwMode="auto">
          <a:xfrm>
            <a:off x="6084888" y="5373688"/>
            <a:ext cx="287337" cy="287337"/>
            <a:chOff x="3334" y="799"/>
            <a:chExt cx="454" cy="453"/>
          </a:xfrm>
        </p:grpSpPr>
        <p:sp>
          <p:nvSpPr>
            <p:cNvPr id="74774" name="Oval 22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74775" name="Oval 23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q</a:t>
              </a:r>
            </a:p>
          </p:txBody>
        </p:sp>
      </p:grpSp>
      <p:sp>
        <p:nvSpPr>
          <p:cNvPr id="74776" name="Line 24"/>
          <p:cNvSpPr>
            <a:spLocks noChangeShapeType="1"/>
          </p:cNvSpPr>
          <p:nvPr/>
        </p:nvSpPr>
        <p:spPr bwMode="auto">
          <a:xfrm>
            <a:off x="7308850" y="5518150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4777" name="Text Box 25"/>
          <p:cNvSpPr txBox="1">
            <a:spLocks noChangeArrowheads="1"/>
          </p:cNvSpPr>
          <p:nvPr/>
        </p:nvSpPr>
        <p:spPr bwMode="auto">
          <a:xfrm>
            <a:off x="5580063" y="494188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74778" name="Line 26"/>
          <p:cNvSpPr>
            <a:spLocks noChangeShapeType="1"/>
          </p:cNvSpPr>
          <p:nvPr/>
        </p:nvSpPr>
        <p:spPr bwMode="auto">
          <a:xfrm>
            <a:off x="5002213" y="5518150"/>
            <a:ext cx="146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4779" name="Line 27"/>
          <p:cNvSpPr>
            <a:spLocks noChangeShapeType="1"/>
          </p:cNvSpPr>
          <p:nvPr/>
        </p:nvSpPr>
        <p:spPr bwMode="auto">
          <a:xfrm flipV="1">
            <a:off x="4643438" y="5518150"/>
            <a:ext cx="36036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grpSp>
        <p:nvGrpSpPr>
          <p:cNvPr id="74780" name="Group 28"/>
          <p:cNvGrpSpPr>
            <a:grpSpLocks/>
          </p:cNvGrpSpPr>
          <p:nvPr/>
        </p:nvGrpSpPr>
        <p:grpSpPr bwMode="auto">
          <a:xfrm>
            <a:off x="5148263" y="5373688"/>
            <a:ext cx="287337" cy="287337"/>
            <a:chOff x="3334" y="799"/>
            <a:chExt cx="454" cy="453"/>
          </a:xfrm>
        </p:grpSpPr>
        <p:sp>
          <p:nvSpPr>
            <p:cNvPr id="74781" name="Oval 29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74782" name="Oval 30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p</a:t>
              </a:r>
            </a:p>
          </p:txBody>
        </p:sp>
      </p:grpSp>
      <p:sp>
        <p:nvSpPr>
          <p:cNvPr id="74783" name="Oval 31"/>
          <p:cNvSpPr>
            <a:spLocks noChangeArrowheads="1"/>
          </p:cNvSpPr>
          <p:nvPr/>
        </p:nvSpPr>
        <p:spPr bwMode="auto">
          <a:xfrm>
            <a:off x="3059113" y="580548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000000"/>
                </a:solidFill>
              </a:rPr>
              <a:t>t</a:t>
            </a:r>
            <a:endParaRPr lang="cs-CZ" sz="1400" b="1" i="1">
              <a:solidFill>
                <a:srgbClr val="000000"/>
              </a:solidFill>
            </a:endParaRPr>
          </a:p>
        </p:txBody>
      </p:sp>
      <p:sp>
        <p:nvSpPr>
          <p:cNvPr id="74784" name="Line 32"/>
          <p:cNvSpPr>
            <a:spLocks noChangeShapeType="1"/>
          </p:cNvSpPr>
          <p:nvPr/>
        </p:nvSpPr>
        <p:spPr bwMode="auto">
          <a:xfrm>
            <a:off x="3348038" y="5949950"/>
            <a:ext cx="5032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4786" name="Oval 34"/>
          <p:cNvSpPr>
            <a:spLocks noChangeArrowheads="1"/>
          </p:cNvSpPr>
          <p:nvPr/>
        </p:nvSpPr>
        <p:spPr bwMode="auto">
          <a:xfrm>
            <a:off x="7019925" y="580548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000000"/>
                </a:solidFill>
              </a:rPr>
              <a:t>t</a:t>
            </a:r>
            <a:endParaRPr lang="cs-CZ" sz="1400" b="1" i="1">
              <a:solidFill>
                <a:srgbClr val="000000"/>
              </a:solidFill>
            </a:endParaRPr>
          </a:p>
        </p:txBody>
      </p:sp>
      <p:sp>
        <p:nvSpPr>
          <p:cNvPr id="74787" name="Line 35"/>
          <p:cNvSpPr>
            <a:spLocks noChangeShapeType="1"/>
          </p:cNvSpPr>
          <p:nvPr/>
        </p:nvSpPr>
        <p:spPr bwMode="auto">
          <a:xfrm>
            <a:off x="7308850" y="5949950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4789" name="Arc 37"/>
          <p:cNvSpPr>
            <a:spLocks/>
          </p:cNvSpPr>
          <p:nvPr/>
        </p:nvSpPr>
        <p:spPr bwMode="auto">
          <a:xfrm rot="-5400000" flipH="1" flipV="1">
            <a:off x="5906294" y="5052219"/>
            <a:ext cx="573087" cy="1654175"/>
          </a:xfrm>
          <a:custGeom>
            <a:avLst/>
            <a:gdLst>
              <a:gd name="G0" fmla="+- 0 0 0"/>
              <a:gd name="G1" fmla="+- 12897 0 0"/>
              <a:gd name="G2" fmla="+- 21600 0 0"/>
              <a:gd name="T0" fmla="*/ 17327 w 21600"/>
              <a:gd name="T1" fmla="*/ 0 h 34310"/>
              <a:gd name="T2" fmla="*/ 2838 w 21600"/>
              <a:gd name="T3" fmla="*/ 34310 h 34310"/>
              <a:gd name="T4" fmla="*/ 0 w 21600"/>
              <a:gd name="T5" fmla="*/ 12897 h 34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4310" fill="none" extrusionOk="0">
                <a:moveTo>
                  <a:pt x="17327" y="-1"/>
                </a:moveTo>
                <a:cubicBezTo>
                  <a:pt x="20101" y="3727"/>
                  <a:pt x="21600" y="8250"/>
                  <a:pt x="21600" y="12897"/>
                </a:cubicBezTo>
                <a:cubicBezTo>
                  <a:pt x="21600" y="23729"/>
                  <a:pt x="13576" y="32886"/>
                  <a:pt x="2837" y="34309"/>
                </a:cubicBezTo>
              </a:path>
              <a:path w="21600" h="34310" stroke="0" extrusionOk="0">
                <a:moveTo>
                  <a:pt x="17327" y="-1"/>
                </a:moveTo>
                <a:cubicBezTo>
                  <a:pt x="20101" y="3727"/>
                  <a:pt x="21600" y="8250"/>
                  <a:pt x="21600" y="12897"/>
                </a:cubicBezTo>
                <a:cubicBezTo>
                  <a:pt x="21600" y="23729"/>
                  <a:pt x="13576" y="32886"/>
                  <a:pt x="2837" y="34309"/>
                </a:cubicBezTo>
                <a:lnTo>
                  <a:pt x="0" y="1289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4791" name="Text Box 39"/>
          <p:cNvSpPr txBox="1">
            <a:spLocks noChangeArrowheads="1"/>
          </p:cNvSpPr>
          <p:nvPr/>
        </p:nvSpPr>
        <p:spPr bwMode="auto">
          <a:xfrm>
            <a:off x="2339975" y="5734050"/>
            <a:ext cx="5048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</a:t>
            </a:r>
            <a:r>
              <a:rPr lang="en-US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74792" name="Line 40"/>
          <p:cNvSpPr>
            <a:spLocks noChangeShapeType="1"/>
          </p:cNvSpPr>
          <p:nvPr/>
        </p:nvSpPr>
        <p:spPr bwMode="auto">
          <a:xfrm flipH="1">
            <a:off x="2268538" y="4868863"/>
            <a:ext cx="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4793" name="Line 41"/>
          <p:cNvSpPr>
            <a:spLocks noChangeShapeType="1"/>
          </p:cNvSpPr>
          <p:nvPr/>
        </p:nvSpPr>
        <p:spPr bwMode="auto">
          <a:xfrm flipH="1">
            <a:off x="6227763" y="4797425"/>
            <a:ext cx="1587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4794" name="Line 42"/>
          <p:cNvSpPr>
            <a:spLocks noChangeShapeType="1"/>
          </p:cNvSpPr>
          <p:nvPr/>
        </p:nvSpPr>
        <p:spPr bwMode="auto">
          <a:xfrm flipH="1">
            <a:off x="2339975" y="4868863"/>
            <a:ext cx="360363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4795" name="Line 43"/>
          <p:cNvSpPr>
            <a:spLocks noChangeShapeType="1"/>
          </p:cNvSpPr>
          <p:nvPr/>
        </p:nvSpPr>
        <p:spPr bwMode="auto">
          <a:xfrm flipH="1">
            <a:off x="6300788" y="4868863"/>
            <a:ext cx="360362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4796" name="Text Box 44"/>
          <p:cNvSpPr txBox="1">
            <a:spLocks noChangeArrowheads="1"/>
          </p:cNvSpPr>
          <p:nvPr/>
        </p:nvSpPr>
        <p:spPr bwMode="auto">
          <a:xfrm>
            <a:off x="6227763" y="5661025"/>
            <a:ext cx="5048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</a:t>
            </a:r>
            <a:r>
              <a:rPr lang="en-US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74797" name="Text Box 45"/>
          <p:cNvSpPr txBox="1">
            <a:spLocks noChangeArrowheads="1"/>
          </p:cNvSpPr>
          <p:nvPr/>
        </p:nvSpPr>
        <p:spPr bwMode="auto">
          <a:xfrm>
            <a:off x="5219700" y="5949950"/>
            <a:ext cx="5048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</a:t>
            </a:r>
            <a:r>
              <a:rPr lang="en-US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74815" name="AutoShape 63"/>
          <p:cNvSpPr>
            <a:spLocks noChangeArrowheads="1"/>
          </p:cNvSpPr>
          <p:nvPr/>
        </p:nvSpPr>
        <p:spPr bwMode="auto">
          <a:xfrm>
            <a:off x="684213" y="4437063"/>
            <a:ext cx="22320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easy construction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64" name="AutoShape 627"/>
          <p:cNvSpPr>
            <a:spLocks noChangeArrowheads="1"/>
          </p:cNvSpPr>
          <p:nvPr/>
        </p:nvSpPr>
        <p:spPr bwMode="auto">
          <a:xfrm>
            <a:off x="179388" y="115888"/>
            <a:ext cx="4032572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Epsilon Transitions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65" name="AutoShape 628"/>
          <p:cNvSpPr>
            <a:spLocks noChangeArrowheads="1"/>
          </p:cNvSpPr>
          <p:nvPr/>
        </p:nvSpPr>
        <p:spPr bwMode="auto">
          <a:xfrm>
            <a:off x="4211960" y="115888"/>
            <a:ext cx="4463728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66" name="Group 629"/>
          <p:cNvGrpSpPr>
            <a:grpSpLocks/>
          </p:cNvGrpSpPr>
          <p:nvPr/>
        </p:nvGrpSpPr>
        <p:grpSpPr bwMode="auto">
          <a:xfrm>
            <a:off x="4067944" y="116632"/>
            <a:ext cx="217488" cy="217487"/>
            <a:chOff x="2290" y="73"/>
            <a:chExt cx="137" cy="137"/>
          </a:xfrm>
        </p:grpSpPr>
        <p:grpSp>
          <p:nvGrpSpPr>
            <p:cNvPr id="67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69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8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71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2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73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74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76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5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78" name="AutoShape 641"/>
          <p:cNvSpPr>
            <a:spLocks noChangeArrowheads="1"/>
          </p:cNvSpPr>
          <p:nvPr/>
        </p:nvSpPr>
        <p:spPr bwMode="auto">
          <a:xfrm>
            <a:off x="5940152" y="188913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Removal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9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27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58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6"/>
          <p:cNvGrpSpPr>
            <a:grpSpLocks/>
          </p:cNvGrpSpPr>
          <p:nvPr/>
        </p:nvGrpSpPr>
        <p:grpSpPr bwMode="auto">
          <a:xfrm>
            <a:off x="6948488" y="2563813"/>
            <a:ext cx="288925" cy="288925"/>
            <a:chOff x="3878" y="1253"/>
            <a:chExt cx="182" cy="182"/>
          </a:xfrm>
        </p:grpSpPr>
        <p:sp>
          <p:nvSpPr>
            <p:cNvPr id="22590" name="Oval 7"/>
            <p:cNvSpPr>
              <a:spLocks noChangeArrowheads="1"/>
            </p:cNvSpPr>
            <p:nvPr/>
          </p:nvSpPr>
          <p:spPr bwMode="auto">
            <a:xfrm>
              <a:off x="3878" y="1253"/>
              <a:ext cx="182" cy="182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22591" name="Oval 8"/>
            <p:cNvSpPr>
              <a:spLocks noChangeArrowheads="1"/>
            </p:cNvSpPr>
            <p:nvPr/>
          </p:nvSpPr>
          <p:spPr bwMode="auto">
            <a:xfrm>
              <a:off x="3901" y="1276"/>
              <a:ext cx="136" cy="136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cs-CZ" sz="1800">
                  <a:solidFill>
                    <a:srgbClr val="000000"/>
                  </a:solidFill>
                </a:rPr>
                <a:t>4</a:t>
              </a:r>
            </a:p>
          </p:txBody>
        </p:sp>
      </p:grpSp>
      <p:sp>
        <p:nvSpPr>
          <p:cNvPr id="22531" name="Oval 9"/>
          <p:cNvSpPr>
            <a:spLocks noChangeArrowheads="1"/>
          </p:cNvSpPr>
          <p:nvPr/>
        </p:nvSpPr>
        <p:spPr bwMode="auto">
          <a:xfrm>
            <a:off x="5508625" y="2563813"/>
            <a:ext cx="287338" cy="287337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8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2532" name="Line 10"/>
          <p:cNvSpPr>
            <a:spLocks noChangeShapeType="1"/>
          </p:cNvSpPr>
          <p:nvPr/>
        </p:nvSpPr>
        <p:spPr bwMode="auto">
          <a:xfrm>
            <a:off x="5795963" y="2708275"/>
            <a:ext cx="1152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sz="20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33" name="Oval 11"/>
          <p:cNvSpPr>
            <a:spLocks noChangeArrowheads="1"/>
          </p:cNvSpPr>
          <p:nvPr/>
        </p:nvSpPr>
        <p:spPr bwMode="auto">
          <a:xfrm>
            <a:off x="4068763" y="3644900"/>
            <a:ext cx="287337" cy="28892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8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2534" name="Arc 12"/>
          <p:cNvSpPr>
            <a:spLocks/>
          </p:cNvSpPr>
          <p:nvPr/>
        </p:nvSpPr>
        <p:spPr bwMode="auto">
          <a:xfrm>
            <a:off x="1312863" y="2203450"/>
            <a:ext cx="2755900" cy="425450"/>
          </a:xfrm>
          <a:custGeom>
            <a:avLst/>
            <a:gdLst>
              <a:gd name="T0" fmla="*/ 0 w 42822"/>
              <a:gd name="T1" fmla="*/ 353498 h 21600"/>
              <a:gd name="T2" fmla="*/ 2755900 w 42822"/>
              <a:gd name="T3" fmla="*/ 391966 h 21600"/>
              <a:gd name="T4" fmla="*/ 1370098 w 42822"/>
              <a:gd name="T5" fmla="*/ 4254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822" h="21600" fill="none" extrusionOk="0">
                <a:moveTo>
                  <a:pt x="0" y="17947"/>
                </a:moveTo>
                <a:cubicBezTo>
                  <a:pt x="1779" y="7578"/>
                  <a:pt x="10769" y="-1"/>
                  <a:pt x="21289" y="0"/>
                </a:cubicBezTo>
                <a:cubicBezTo>
                  <a:pt x="32559" y="0"/>
                  <a:pt x="41935" y="8664"/>
                  <a:pt x="42821" y="19900"/>
                </a:cubicBezTo>
              </a:path>
              <a:path w="42822" h="21600" stroke="0" extrusionOk="0">
                <a:moveTo>
                  <a:pt x="0" y="17947"/>
                </a:moveTo>
                <a:cubicBezTo>
                  <a:pt x="1779" y="7578"/>
                  <a:pt x="10769" y="-1"/>
                  <a:pt x="21289" y="0"/>
                </a:cubicBezTo>
                <a:cubicBezTo>
                  <a:pt x="32559" y="0"/>
                  <a:pt x="41935" y="8664"/>
                  <a:pt x="42821" y="19900"/>
                </a:cubicBezTo>
                <a:lnTo>
                  <a:pt x="21289" y="21600"/>
                </a:lnTo>
                <a:lnTo>
                  <a:pt x="0" y="17947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sz="20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35" name="Line 13"/>
          <p:cNvSpPr>
            <a:spLocks noChangeShapeType="1"/>
          </p:cNvSpPr>
          <p:nvPr/>
        </p:nvSpPr>
        <p:spPr bwMode="auto">
          <a:xfrm>
            <a:off x="1476375" y="2779713"/>
            <a:ext cx="2592388" cy="936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sz="20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36" name="Arc 14"/>
          <p:cNvSpPr>
            <a:spLocks/>
          </p:cNvSpPr>
          <p:nvPr/>
        </p:nvSpPr>
        <p:spPr bwMode="auto">
          <a:xfrm flipH="1">
            <a:off x="4140200" y="2203450"/>
            <a:ext cx="215900" cy="369888"/>
          </a:xfrm>
          <a:custGeom>
            <a:avLst/>
            <a:gdLst>
              <a:gd name="T0" fmla="*/ 67204 w 43200"/>
              <a:gd name="T1" fmla="*/ 369888 h 41602"/>
              <a:gd name="T2" fmla="*/ 153689 w 43200"/>
              <a:gd name="T3" fmla="*/ 366011 h 41602"/>
              <a:gd name="T4" fmla="*/ 107950 w 43200"/>
              <a:gd name="T5" fmla="*/ 192048 h 4160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1602" fill="none" extrusionOk="0">
                <a:moveTo>
                  <a:pt x="13446" y="41602"/>
                </a:moveTo>
                <a:cubicBezTo>
                  <a:pt x="5315" y="38287"/>
                  <a:pt x="0" y="303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985"/>
                  <a:pt x="38347" y="37612"/>
                  <a:pt x="30751" y="41165"/>
                </a:cubicBezTo>
              </a:path>
              <a:path w="43200" h="41602" stroke="0" extrusionOk="0">
                <a:moveTo>
                  <a:pt x="13446" y="41602"/>
                </a:moveTo>
                <a:cubicBezTo>
                  <a:pt x="5315" y="38287"/>
                  <a:pt x="0" y="303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985"/>
                  <a:pt x="38347" y="37612"/>
                  <a:pt x="30751" y="41165"/>
                </a:cubicBezTo>
                <a:lnTo>
                  <a:pt x="21600" y="21600"/>
                </a:lnTo>
                <a:lnTo>
                  <a:pt x="13446" y="41602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sz="20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37" name="Oval 15"/>
          <p:cNvSpPr>
            <a:spLocks noChangeArrowheads="1"/>
          </p:cNvSpPr>
          <p:nvPr/>
        </p:nvSpPr>
        <p:spPr bwMode="auto">
          <a:xfrm>
            <a:off x="1187450" y="2563813"/>
            <a:ext cx="287338" cy="287337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8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2538" name="Line 16"/>
          <p:cNvSpPr>
            <a:spLocks noChangeShapeType="1"/>
          </p:cNvSpPr>
          <p:nvPr/>
        </p:nvSpPr>
        <p:spPr bwMode="auto">
          <a:xfrm>
            <a:off x="1476375" y="2708275"/>
            <a:ext cx="1077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sz="20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39" name="Oval 17"/>
          <p:cNvSpPr>
            <a:spLocks noChangeArrowheads="1"/>
          </p:cNvSpPr>
          <p:nvPr/>
        </p:nvSpPr>
        <p:spPr bwMode="auto">
          <a:xfrm>
            <a:off x="2555875" y="2563813"/>
            <a:ext cx="287338" cy="28892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8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2540" name="Line 18"/>
          <p:cNvSpPr>
            <a:spLocks noChangeShapeType="1"/>
          </p:cNvSpPr>
          <p:nvPr/>
        </p:nvSpPr>
        <p:spPr bwMode="auto">
          <a:xfrm>
            <a:off x="2843213" y="2708275"/>
            <a:ext cx="1225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sz="20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41" name="Line 19"/>
          <p:cNvSpPr>
            <a:spLocks noChangeShapeType="1"/>
          </p:cNvSpPr>
          <p:nvPr/>
        </p:nvSpPr>
        <p:spPr bwMode="auto">
          <a:xfrm>
            <a:off x="4356100" y="2708275"/>
            <a:ext cx="1152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sz="20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42" name="Text Box 20"/>
          <p:cNvSpPr txBox="1">
            <a:spLocks noChangeArrowheads="1"/>
          </p:cNvSpPr>
          <p:nvPr/>
        </p:nvSpPr>
        <p:spPr bwMode="auto">
          <a:xfrm>
            <a:off x="1792123" y="2419350"/>
            <a:ext cx="36228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800" smtClean="0">
                <a:solidFill>
                  <a:srgbClr val="000000"/>
                </a:solidFill>
              </a:rPr>
              <a:t>+,</a:t>
            </a:r>
            <a:r>
              <a:rPr lang="en-US" sz="1800" i="1">
                <a:latin typeface="Arial" charset="0"/>
              </a:rPr>
              <a:t>─</a:t>
            </a:r>
            <a:endParaRPr lang="cs-CZ" sz="1800" baseline="-25000"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cs-CZ" sz="1800">
              <a:solidFill>
                <a:srgbClr val="000000"/>
              </a:solidFill>
            </a:endParaRPr>
          </a:p>
        </p:txBody>
      </p:sp>
      <p:sp>
        <p:nvSpPr>
          <p:cNvPr id="22543" name="Text Box 21"/>
          <p:cNvSpPr txBox="1">
            <a:spLocks noChangeArrowheads="1"/>
          </p:cNvSpPr>
          <p:nvPr/>
        </p:nvSpPr>
        <p:spPr bwMode="auto">
          <a:xfrm>
            <a:off x="4716463" y="2203450"/>
            <a:ext cx="101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320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22544" name="Group 22"/>
          <p:cNvGrpSpPr>
            <a:grpSpLocks/>
          </p:cNvGrpSpPr>
          <p:nvPr/>
        </p:nvGrpSpPr>
        <p:grpSpPr bwMode="auto">
          <a:xfrm>
            <a:off x="4068763" y="2563813"/>
            <a:ext cx="288925" cy="288925"/>
            <a:chOff x="3878" y="1253"/>
            <a:chExt cx="182" cy="182"/>
          </a:xfrm>
        </p:grpSpPr>
        <p:sp>
          <p:nvSpPr>
            <p:cNvPr id="22588" name="Oval 23"/>
            <p:cNvSpPr>
              <a:spLocks noChangeArrowheads="1"/>
            </p:cNvSpPr>
            <p:nvPr/>
          </p:nvSpPr>
          <p:spPr bwMode="auto">
            <a:xfrm>
              <a:off x="3878" y="1253"/>
              <a:ext cx="182" cy="182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22589" name="Oval 24"/>
            <p:cNvSpPr>
              <a:spLocks noChangeArrowheads="1"/>
            </p:cNvSpPr>
            <p:nvPr/>
          </p:nvSpPr>
          <p:spPr bwMode="auto">
            <a:xfrm>
              <a:off x="3901" y="1276"/>
              <a:ext cx="136" cy="136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cs-CZ" sz="1800">
                  <a:solidFill>
                    <a:srgbClr val="000000"/>
                  </a:solidFill>
                </a:rPr>
                <a:t>2</a:t>
              </a:r>
            </a:p>
          </p:txBody>
        </p:sp>
      </p:grpSp>
      <p:sp>
        <p:nvSpPr>
          <p:cNvPr id="22545" name="Text Box 25"/>
          <p:cNvSpPr txBox="1">
            <a:spLocks noChangeArrowheads="1"/>
          </p:cNvSpPr>
          <p:nvPr/>
        </p:nvSpPr>
        <p:spPr bwMode="auto">
          <a:xfrm>
            <a:off x="2238375" y="1844675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800">
                <a:solidFill>
                  <a:srgbClr val="000000"/>
                </a:solidFill>
              </a:rPr>
              <a:t>0,1,...,9</a:t>
            </a:r>
          </a:p>
        </p:txBody>
      </p:sp>
      <p:sp>
        <p:nvSpPr>
          <p:cNvPr id="22546" name="Text Box 26"/>
          <p:cNvSpPr txBox="1">
            <a:spLocks noChangeArrowheads="1"/>
          </p:cNvSpPr>
          <p:nvPr/>
        </p:nvSpPr>
        <p:spPr bwMode="auto">
          <a:xfrm>
            <a:off x="2921000" y="241935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800">
                <a:solidFill>
                  <a:srgbClr val="000000"/>
                </a:solidFill>
              </a:rPr>
              <a:t>0,1,...,9</a:t>
            </a:r>
          </a:p>
        </p:txBody>
      </p:sp>
      <p:sp>
        <p:nvSpPr>
          <p:cNvPr id="22547" name="Text Box 27"/>
          <p:cNvSpPr txBox="1">
            <a:spLocks noChangeArrowheads="1"/>
          </p:cNvSpPr>
          <p:nvPr/>
        </p:nvSpPr>
        <p:spPr bwMode="auto">
          <a:xfrm>
            <a:off x="5940425" y="2347913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800">
                <a:solidFill>
                  <a:srgbClr val="000000"/>
                </a:solidFill>
              </a:rPr>
              <a:t>0,1,...,9</a:t>
            </a:r>
          </a:p>
        </p:txBody>
      </p:sp>
      <p:sp>
        <p:nvSpPr>
          <p:cNvPr id="22548" name="Arc 28"/>
          <p:cNvSpPr>
            <a:spLocks/>
          </p:cNvSpPr>
          <p:nvPr/>
        </p:nvSpPr>
        <p:spPr bwMode="auto">
          <a:xfrm flipH="1">
            <a:off x="7019925" y="2203450"/>
            <a:ext cx="214313" cy="369888"/>
          </a:xfrm>
          <a:custGeom>
            <a:avLst/>
            <a:gdLst>
              <a:gd name="T0" fmla="*/ 66710 w 43200"/>
              <a:gd name="T1" fmla="*/ 369888 h 41602"/>
              <a:gd name="T2" fmla="*/ 152559 w 43200"/>
              <a:gd name="T3" fmla="*/ 366011 h 41602"/>
              <a:gd name="T4" fmla="*/ 107157 w 43200"/>
              <a:gd name="T5" fmla="*/ 192048 h 4160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1602" fill="none" extrusionOk="0">
                <a:moveTo>
                  <a:pt x="13446" y="41602"/>
                </a:moveTo>
                <a:cubicBezTo>
                  <a:pt x="5315" y="38287"/>
                  <a:pt x="0" y="303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985"/>
                  <a:pt x="38347" y="37612"/>
                  <a:pt x="30751" y="41165"/>
                </a:cubicBezTo>
              </a:path>
              <a:path w="43200" h="41602" stroke="0" extrusionOk="0">
                <a:moveTo>
                  <a:pt x="13446" y="41602"/>
                </a:moveTo>
                <a:cubicBezTo>
                  <a:pt x="5315" y="38287"/>
                  <a:pt x="0" y="303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985"/>
                  <a:pt x="38347" y="37612"/>
                  <a:pt x="30751" y="41165"/>
                </a:cubicBezTo>
                <a:lnTo>
                  <a:pt x="21600" y="21600"/>
                </a:lnTo>
                <a:lnTo>
                  <a:pt x="13446" y="41602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sz="20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49" name="Line 29"/>
          <p:cNvSpPr>
            <a:spLocks noChangeShapeType="1"/>
          </p:cNvSpPr>
          <p:nvPr/>
        </p:nvSpPr>
        <p:spPr bwMode="auto">
          <a:xfrm>
            <a:off x="2771775" y="2852738"/>
            <a:ext cx="1368425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sz="20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50" name="Line 30"/>
          <p:cNvSpPr>
            <a:spLocks noChangeShapeType="1"/>
          </p:cNvSpPr>
          <p:nvPr/>
        </p:nvSpPr>
        <p:spPr bwMode="auto">
          <a:xfrm>
            <a:off x="4211638" y="2852738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sz="20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51" name="Line 31"/>
          <p:cNvSpPr>
            <a:spLocks noChangeShapeType="1"/>
          </p:cNvSpPr>
          <p:nvPr/>
        </p:nvSpPr>
        <p:spPr bwMode="auto">
          <a:xfrm flipH="1">
            <a:off x="4356100" y="2779713"/>
            <a:ext cx="2592388" cy="936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sz="20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52" name="Line 32"/>
          <p:cNvSpPr>
            <a:spLocks noChangeShapeType="1"/>
          </p:cNvSpPr>
          <p:nvPr/>
        </p:nvSpPr>
        <p:spPr bwMode="auto">
          <a:xfrm flipH="1">
            <a:off x="4284663" y="2852738"/>
            <a:ext cx="1368425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sz="20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53" name="Text Box 33"/>
          <p:cNvSpPr txBox="1">
            <a:spLocks noChangeArrowheads="1"/>
          </p:cNvSpPr>
          <p:nvPr/>
        </p:nvSpPr>
        <p:spPr bwMode="auto">
          <a:xfrm>
            <a:off x="7308850" y="2132013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800">
                <a:solidFill>
                  <a:srgbClr val="000000"/>
                </a:solidFill>
              </a:rPr>
              <a:t>0,1,...,9</a:t>
            </a:r>
          </a:p>
        </p:txBody>
      </p:sp>
      <p:sp>
        <p:nvSpPr>
          <p:cNvPr id="22554" name="Text Box 34"/>
          <p:cNvSpPr txBox="1">
            <a:spLocks noChangeArrowheads="1"/>
          </p:cNvSpPr>
          <p:nvPr/>
        </p:nvSpPr>
        <p:spPr bwMode="auto">
          <a:xfrm>
            <a:off x="4211638" y="1916113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800">
                <a:solidFill>
                  <a:srgbClr val="000000"/>
                </a:solidFill>
              </a:rPr>
              <a:t>0,1,...,9</a:t>
            </a:r>
          </a:p>
        </p:txBody>
      </p:sp>
      <p:sp>
        <p:nvSpPr>
          <p:cNvPr id="22555" name="Arc 35"/>
          <p:cNvSpPr>
            <a:spLocks/>
          </p:cNvSpPr>
          <p:nvPr/>
        </p:nvSpPr>
        <p:spPr bwMode="auto">
          <a:xfrm flipH="1" flipV="1">
            <a:off x="4068763" y="3932238"/>
            <a:ext cx="287337" cy="360362"/>
          </a:xfrm>
          <a:custGeom>
            <a:avLst/>
            <a:gdLst>
              <a:gd name="T0" fmla="*/ 89440 w 43200"/>
              <a:gd name="T1" fmla="*/ 360362 h 41602"/>
              <a:gd name="T2" fmla="*/ 204541 w 43200"/>
              <a:gd name="T3" fmla="*/ 356585 h 41602"/>
              <a:gd name="T4" fmla="*/ 143669 w 43200"/>
              <a:gd name="T5" fmla="*/ 187102 h 4160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1602" fill="none" extrusionOk="0">
                <a:moveTo>
                  <a:pt x="13446" y="41602"/>
                </a:moveTo>
                <a:cubicBezTo>
                  <a:pt x="5315" y="38287"/>
                  <a:pt x="0" y="303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985"/>
                  <a:pt x="38347" y="37612"/>
                  <a:pt x="30751" y="41165"/>
                </a:cubicBezTo>
              </a:path>
              <a:path w="43200" h="41602" stroke="0" extrusionOk="0">
                <a:moveTo>
                  <a:pt x="13446" y="41602"/>
                </a:moveTo>
                <a:cubicBezTo>
                  <a:pt x="5315" y="38287"/>
                  <a:pt x="0" y="303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985"/>
                  <a:pt x="38347" y="37612"/>
                  <a:pt x="30751" y="41165"/>
                </a:cubicBezTo>
                <a:lnTo>
                  <a:pt x="21600" y="21600"/>
                </a:lnTo>
                <a:lnTo>
                  <a:pt x="13446" y="41602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sz="20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56" name="Text Box 36"/>
          <p:cNvSpPr txBox="1">
            <a:spLocks noChangeArrowheads="1"/>
          </p:cNvSpPr>
          <p:nvPr/>
        </p:nvSpPr>
        <p:spPr bwMode="auto">
          <a:xfrm>
            <a:off x="4651375" y="4005263"/>
            <a:ext cx="1257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800">
                <a:solidFill>
                  <a:srgbClr val="000000"/>
                </a:solidFill>
              </a:rPr>
              <a:t>any symbol</a:t>
            </a:r>
          </a:p>
        </p:txBody>
      </p:sp>
      <p:sp>
        <p:nvSpPr>
          <p:cNvPr id="22557" name="Text Box 37"/>
          <p:cNvSpPr txBox="1">
            <a:spLocks noChangeArrowheads="1"/>
          </p:cNvSpPr>
          <p:nvPr/>
        </p:nvSpPr>
        <p:spPr bwMode="auto">
          <a:xfrm>
            <a:off x="539750" y="4868863"/>
            <a:ext cx="86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800">
                <a:solidFill>
                  <a:srgbClr val="000000"/>
                </a:solidFill>
              </a:rPr>
              <a:t>+</a:t>
            </a:r>
            <a:r>
              <a:rPr lang="cs-CZ" altLang="cs-CZ" sz="1800">
                <a:solidFill>
                  <a:srgbClr val="000000"/>
                </a:solidFill>
              </a:rPr>
              <a:t>87.</a:t>
            </a:r>
            <a:r>
              <a:rPr lang="en-US" altLang="cs-CZ" sz="1800">
                <a:solidFill>
                  <a:srgbClr val="000000"/>
                </a:solidFill>
              </a:rPr>
              <a:t>0</a:t>
            </a:r>
            <a:r>
              <a:rPr lang="cs-CZ" altLang="cs-CZ" sz="1800">
                <a:solidFill>
                  <a:srgbClr val="000000"/>
                </a:solidFill>
              </a:rPr>
              <a:t>9: </a:t>
            </a:r>
            <a:endParaRPr lang="en-US" altLang="cs-CZ" sz="1800">
              <a:solidFill>
                <a:srgbClr val="000000"/>
              </a:solidFill>
            </a:endParaRPr>
          </a:p>
        </p:txBody>
      </p:sp>
      <p:sp>
        <p:nvSpPr>
          <p:cNvPr id="22558" name="Text Box 38"/>
          <p:cNvSpPr txBox="1">
            <a:spLocks noChangeArrowheads="1"/>
          </p:cNvSpPr>
          <p:nvPr/>
        </p:nvSpPr>
        <p:spPr bwMode="auto">
          <a:xfrm>
            <a:off x="1908175" y="4868863"/>
            <a:ext cx="59769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800">
                <a:solidFill>
                  <a:srgbClr val="000000"/>
                </a:solidFill>
              </a:rPr>
              <a:t>(0),+ →  (1),8 → (2),7  → (2), . → (3),0 → (4),9 → (4)</a:t>
            </a:r>
          </a:p>
        </p:txBody>
      </p:sp>
      <p:sp>
        <p:nvSpPr>
          <p:cNvPr id="22559" name="Text Box 39"/>
          <p:cNvSpPr txBox="1">
            <a:spLocks noChangeArrowheads="1"/>
          </p:cNvSpPr>
          <p:nvPr/>
        </p:nvSpPr>
        <p:spPr bwMode="auto">
          <a:xfrm>
            <a:off x="1908175" y="5589588"/>
            <a:ext cx="4248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800">
                <a:solidFill>
                  <a:srgbClr val="000000"/>
                </a:solidFill>
              </a:rPr>
              <a:t>(0),7  →  (2),6 → (2),+  → (5),2 → (5)</a:t>
            </a:r>
          </a:p>
        </p:txBody>
      </p:sp>
      <p:sp>
        <p:nvSpPr>
          <p:cNvPr id="22560" name="Text Box 40"/>
          <p:cNvSpPr txBox="1">
            <a:spLocks noChangeArrowheads="1"/>
          </p:cNvSpPr>
          <p:nvPr/>
        </p:nvSpPr>
        <p:spPr bwMode="auto">
          <a:xfrm>
            <a:off x="539750" y="5589588"/>
            <a:ext cx="72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800">
                <a:solidFill>
                  <a:srgbClr val="000000"/>
                </a:solidFill>
              </a:rPr>
              <a:t>76+</a:t>
            </a:r>
            <a:r>
              <a:rPr lang="en-US" altLang="cs-CZ" sz="1800">
                <a:solidFill>
                  <a:srgbClr val="000000"/>
                </a:solidFill>
              </a:rPr>
              <a:t>2</a:t>
            </a:r>
            <a:r>
              <a:rPr lang="cs-CZ" altLang="cs-CZ" sz="1800">
                <a:solidFill>
                  <a:srgbClr val="000000"/>
                </a:solidFill>
              </a:rPr>
              <a:t>:</a:t>
            </a:r>
            <a:r>
              <a:rPr lang="en-US" altLang="cs-CZ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2561" name="Text Box 41"/>
          <p:cNvSpPr txBox="1">
            <a:spLocks noChangeArrowheads="1"/>
          </p:cNvSpPr>
          <p:nvPr/>
        </p:nvSpPr>
        <p:spPr bwMode="auto">
          <a:xfrm>
            <a:off x="468313" y="4437063"/>
            <a:ext cx="48244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8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cs-CZ" sz="1800">
                <a:solidFill>
                  <a:srgbClr val="000000"/>
                </a:solidFill>
                <a:cs typeface="Arial" pitchFamily="34" charset="0"/>
              </a:rPr>
              <a:t>Example of word analysis</a:t>
            </a:r>
            <a:endParaRPr lang="cs-CZ" altLang="cs-CZ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562" name="Text Box 42"/>
          <p:cNvSpPr txBox="1">
            <a:spLocks noChangeArrowheads="1"/>
          </p:cNvSpPr>
          <p:nvPr/>
        </p:nvSpPr>
        <p:spPr bwMode="auto">
          <a:xfrm>
            <a:off x="1658938" y="2997200"/>
            <a:ext cx="444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800">
                <a:solidFill>
                  <a:srgbClr val="000000"/>
                </a:solidFill>
              </a:rPr>
              <a:t>else</a:t>
            </a:r>
          </a:p>
        </p:txBody>
      </p:sp>
      <p:sp>
        <p:nvSpPr>
          <p:cNvPr id="22563" name="Text Box 43"/>
          <p:cNvSpPr txBox="1">
            <a:spLocks noChangeArrowheads="1"/>
          </p:cNvSpPr>
          <p:nvPr/>
        </p:nvSpPr>
        <p:spPr bwMode="auto">
          <a:xfrm>
            <a:off x="6267450" y="2997200"/>
            <a:ext cx="444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800">
                <a:solidFill>
                  <a:srgbClr val="000000"/>
                </a:solidFill>
              </a:rPr>
              <a:t>else</a:t>
            </a:r>
          </a:p>
        </p:txBody>
      </p:sp>
      <p:sp>
        <p:nvSpPr>
          <p:cNvPr id="22564" name="Text Box 44"/>
          <p:cNvSpPr txBox="1">
            <a:spLocks noChangeArrowheads="1"/>
          </p:cNvSpPr>
          <p:nvPr/>
        </p:nvSpPr>
        <p:spPr bwMode="auto">
          <a:xfrm>
            <a:off x="4970463" y="2997200"/>
            <a:ext cx="444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800">
                <a:solidFill>
                  <a:srgbClr val="000000"/>
                </a:solidFill>
              </a:rPr>
              <a:t>else</a:t>
            </a:r>
          </a:p>
        </p:txBody>
      </p:sp>
      <p:sp>
        <p:nvSpPr>
          <p:cNvPr id="22565" name="Text Box 45"/>
          <p:cNvSpPr txBox="1">
            <a:spLocks noChangeArrowheads="1"/>
          </p:cNvSpPr>
          <p:nvPr/>
        </p:nvSpPr>
        <p:spPr bwMode="auto">
          <a:xfrm>
            <a:off x="4251325" y="2997200"/>
            <a:ext cx="444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800">
                <a:solidFill>
                  <a:srgbClr val="000000"/>
                </a:solidFill>
              </a:rPr>
              <a:t>else</a:t>
            </a:r>
          </a:p>
        </p:txBody>
      </p:sp>
      <p:sp>
        <p:nvSpPr>
          <p:cNvPr id="22566" name="Text Box 46"/>
          <p:cNvSpPr txBox="1">
            <a:spLocks noChangeArrowheads="1"/>
          </p:cNvSpPr>
          <p:nvPr/>
        </p:nvSpPr>
        <p:spPr bwMode="auto">
          <a:xfrm>
            <a:off x="3386138" y="2997200"/>
            <a:ext cx="444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800">
                <a:solidFill>
                  <a:srgbClr val="000000"/>
                </a:solidFill>
              </a:rPr>
              <a:t>else</a:t>
            </a:r>
          </a:p>
        </p:txBody>
      </p:sp>
      <p:sp>
        <p:nvSpPr>
          <p:cNvPr id="22567" name="Text Box 47"/>
          <p:cNvSpPr txBox="1">
            <a:spLocks noChangeArrowheads="1"/>
          </p:cNvSpPr>
          <p:nvPr/>
        </p:nvSpPr>
        <p:spPr bwMode="auto">
          <a:xfrm>
            <a:off x="1835150" y="5229225"/>
            <a:ext cx="64801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800">
                <a:solidFill>
                  <a:srgbClr val="000000"/>
                </a:solidFill>
                <a:cs typeface="Arial" pitchFamily="34" charset="0"/>
              </a:rPr>
              <a:t> (4) </a:t>
            </a:r>
            <a:r>
              <a:rPr lang="en-US" altLang="cs-CZ" sz="1800">
                <a:solidFill>
                  <a:srgbClr val="000000"/>
                </a:solidFill>
                <a:cs typeface="Arial" pitchFamily="34" charset="0"/>
              </a:rPr>
              <a:t>is a final state, word</a:t>
            </a:r>
            <a:r>
              <a:rPr lang="cs-CZ" altLang="cs-CZ" sz="1800">
                <a:solidFill>
                  <a:srgbClr val="000000"/>
                </a:solidFill>
                <a:cs typeface="Arial" pitchFamily="34" charset="0"/>
              </a:rPr>
              <a:t>  +87.05  </a:t>
            </a:r>
            <a:r>
              <a:rPr lang="en-US" altLang="cs-CZ" sz="1800">
                <a:solidFill>
                  <a:srgbClr val="000000"/>
                </a:solidFill>
                <a:cs typeface="Arial" pitchFamily="34" charset="0"/>
              </a:rPr>
              <a:t>is accepted by FA5</a:t>
            </a:r>
            <a:r>
              <a:rPr lang="cs-CZ" altLang="cs-CZ" sz="1800">
                <a:solidFill>
                  <a:srgbClr val="000000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22568" name="Text Box 48"/>
          <p:cNvSpPr txBox="1">
            <a:spLocks noChangeArrowheads="1"/>
          </p:cNvSpPr>
          <p:nvPr/>
        </p:nvSpPr>
        <p:spPr bwMode="auto">
          <a:xfrm>
            <a:off x="1835150" y="5876925"/>
            <a:ext cx="64801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800">
                <a:solidFill>
                  <a:srgbClr val="000000"/>
                </a:solidFill>
                <a:cs typeface="Arial" pitchFamily="34" charset="0"/>
              </a:rPr>
              <a:t> (5) </a:t>
            </a:r>
            <a:r>
              <a:rPr lang="en-US" altLang="cs-CZ" sz="1800">
                <a:solidFill>
                  <a:srgbClr val="000000"/>
                </a:solidFill>
                <a:cs typeface="Arial" pitchFamily="34" charset="0"/>
              </a:rPr>
              <a:t>is not a final state, word</a:t>
            </a:r>
            <a:r>
              <a:rPr lang="cs-CZ" altLang="cs-CZ" sz="1800">
                <a:solidFill>
                  <a:srgbClr val="000000"/>
                </a:solidFill>
                <a:cs typeface="Arial" pitchFamily="34" charset="0"/>
              </a:rPr>
              <a:t> 76+2  </a:t>
            </a:r>
            <a:r>
              <a:rPr lang="en-US" altLang="cs-CZ" sz="1800">
                <a:solidFill>
                  <a:srgbClr val="000000"/>
                </a:solidFill>
                <a:cs typeface="Arial" pitchFamily="34" charset="0"/>
              </a:rPr>
              <a:t>is not accepted by FA5</a:t>
            </a:r>
            <a:r>
              <a:rPr lang="cs-CZ" altLang="cs-CZ" sz="1800">
                <a:solidFill>
                  <a:srgbClr val="000000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22569" name="Text Box 49"/>
          <p:cNvSpPr txBox="1">
            <a:spLocks noChangeArrowheads="1"/>
          </p:cNvSpPr>
          <p:nvPr/>
        </p:nvSpPr>
        <p:spPr bwMode="auto">
          <a:xfrm>
            <a:off x="755576" y="908720"/>
            <a:ext cx="74168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800">
                <a:solidFill>
                  <a:srgbClr val="000000"/>
                </a:solidFill>
              </a:rPr>
              <a:t>Language over the alphabet { +, </a:t>
            </a:r>
            <a:r>
              <a:rPr lang="en-US" sz="1800" i="1" smtClean="0">
                <a:latin typeface="Arial" charset="0"/>
              </a:rPr>
              <a:t>─</a:t>
            </a:r>
            <a:r>
              <a:rPr lang="en-US" altLang="cs-CZ" sz="1800" smtClean="0">
                <a:solidFill>
                  <a:srgbClr val="000000"/>
                </a:solidFill>
              </a:rPr>
              <a:t> </a:t>
            </a:r>
            <a:r>
              <a:rPr lang="en-US" altLang="cs-CZ" sz="1800">
                <a:solidFill>
                  <a:srgbClr val="000000"/>
                </a:solidFill>
              </a:rPr>
              <a:t>, . , 0, 1, …, 8, 9, … } whose</a:t>
            </a:r>
            <a:r>
              <a:rPr lang="cs-CZ" altLang="cs-CZ" sz="1800">
                <a:solidFill>
                  <a:srgbClr val="000000"/>
                </a:solidFill>
              </a:rPr>
              <a:t> </a:t>
            </a:r>
            <a:r>
              <a:rPr lang="en-US" altLang="cs-CZ" sz="1800">
                <a:solidFill>
                  <a:srgbClr val="000000"/>
                </a:solidFill>
              </a:rPr>
              <a:t>words represent a decimal numbers</a:t>
            </a:r>
          </a:p>
        </p:txBody>
      </p:sp>
      <p:sp>
        <p:nvSpPr>
          <p:cNvPr id="22570" name="Text Box 50"/>
          <p:cNvSpPr txBox="1">
            <a:spLocks noChangeArrowheads="1"/>
          </p:cNvSpPr>
          <p:nvPr/>
        </p:nvSpPr>
        <p:spPr bwMode="auto">
          <a:xfrm>
            <a:off x="6659563" y="3716338"/>
            <a:ext cx="1944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800">
                <a:solidFill>
                  <a:srgbClr val="000000"/>
                </a:solidFill>
              </a:rPr>
              <a:t>Automat</a:t>
            </a:r>
            <a:r>
              <a:rPr lang="en-US" altLang="cs-CZ" sz="1800">
                <a:solidFill>
                  <a:srgbClr val="000000"/>
                </a:solidFill>
              </a:rPr>
              <a:t>on</a:t>
            </a:r>
            <a:r>
              <a:rPr lang="cs-CZ" altLang="cs-CZ" sz="1800">
                <a:solidFill>
                  <a:srgbClr val="000000"/>
                </a:solidFill>
              </a:rPr>
              <a:t> FA5</a:t>
            </a:r>
            <a:endParaRPr lang="en-US" altLang="cs-CZ" sz="1800">
              <a:solidFill>
                <a:srgbClr val="000000"/>
              </a:solidFill>
            </a:endParaRPr>
          </a:p>
        </p:txBody>
      </p:sp>
      <p:sp>
        <p:nvSpPr>
          <p:cNvPr id="22571" name="Rectangle 51"/>
          <p:cNvSpPr>
            <a:spLocks noChangeArrowheads="1"/>
          </p:cNvSpPr>
          <p:nvPr/>
        </p:nvSpPr>
        <p:spPr bwMode="auto">
          <a:xfrm>
            <a:off x="468313" y="1628775"/>
            <a:ext cx="8424862" cy="27368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22572" name="AutoShape 47"/>
          <p:cNvSpPr>
            <a:spLocks noChangeArrowheads="1"/>
          </p:cNvSpPr>
          <p:nvPr/>
        </p:nvSpPr>
        <p:spPr bwMode="auto">
          <a:xfrm>
            <a:off x="179388" y="115888"/>
            <a:ext cx="3600450" cy="360362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cs-CZ" smtClean="0">
                <a:solidFill>
                  <a:srgbClr val="FFFFFF"/>
                </a:solidFill>
                <a:latin typeface="Arial Black" pitchFamily="34" charset="0"/>
              </a:rPr>
              <a:t>   </a:t>
            </a:r>
            <a:r>
              <a:rPr lang="cs-CZ" altLang="cs-CZ" smtClean="0">
                <a:solidFill>
                  <a:srgbClr val="FFFFFF"/>
                </a:solidFill>
                <a:latin typeface="Arial Black" pitchFamily="34" charset="0"/>
              </a:rPr>
              <a:t>Finite </a:t>
            </a:r>
            <a:r>
              <a:rPr lang="cs-CZ" altLang="cs-CZ">
                <a:solidFill>
                  <a:srgbClr val="FFFFFF"/>
                </a:solidFill>
                <a:latin typeface="Arial Black" pitchFamily="34" charset="0"/>
              </a:rPr>
              <a:t>Automata</a:t>
            </a:r>
          </a:p>
        </p:txBody>
      </p:sp>
      <p:sp>
        <p:nvSpPr>
          <p:cNvPr id="22573" name="AutoShape 48"/>
          <p:cNvSpPr>
            <a:spLocks noChangeArrowheads="1"/>
          </p:cNvSpPr>
          <p:nvPr/>
        </p:nvSpPr>
        <p:spPr bwMode="auto">
          <a:xfrm>
            <a:off x="3708400" y="115888"/>
            <a:ext cx="4967288" cy="144462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cs-CZ" altLang="cs-CZ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2574" name="Group 49"/>
          <p:cNvGrpSpPr>
            <a:grpSpLocks/>
          </p:cNvGrpSpPr>
          <p:nvPr/>
        </p:nvGrpSpPr>
        <p:grpSpPr bwMode="auto">
          <a:xfrm>
            <a:off x="3635375" y="115888"/>
            <a:ext cx="217488" cy="217487"/>
            <a:chOff x="2290" y="73"/>
            <a:chExt cx="137" cy="137"/>
          </a:xfrm>
        </p:grpSpPr>
        <p:grpSp>
          <p:nvGrpSpPr>
            <p:cNvPr id="22584" name="Group 5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2586" name="Rectangle 5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2587" name="Line 5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cs-CZ" sz="2000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22585" name="Arc 5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46 w 21600"/>
                <a:gd name="T3" fmla="*/ 45 h 21600"/>
                <a:gd name="T4" fmla="*/ 0 w 21600"/>
                <a:gd name="T5" fmla="*/ 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cs-CZ" sz="20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2575" name="AutoShape 5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cs-CZ" altLang="cs-CZ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2576" name="AutoShape 5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cs-CZ" altLang="cs-CZ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2577" name="Group 5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22580" name="Group 5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2582" name="Rectangle 5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2583" name="Line 5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cs-CZ" sz="2000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22581" name="Arc 6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46 w 21600"/>
                <a:gd name="T3" fmla="*/ 45 h 21600"/>
                <a:gd name="T4" fmla="*/ 0 w 21600"/>
                <a:gd name="T5" fmla="*/ 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cs-CZ" sz="20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2578" name="AutoShape 61"/>
          <p:cNvSpPr>
            <a:spLocks noChangeArrowheads="1"/>
          </p:cNvSpPr>
          <p:nvPr/>
        </p:nvSpPr>
        <p:spPr bwMode="auto">
          <a:xfrm>
            <a:off x="6156325" y="188913"/>
            <a:ext cx="22320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altLang="cs-CZ" sz="1400">
                <a:solidFill>
                  <a:srgbClr val="FFFFFF"/>
                </a:solidFill>
                <a:latin typeface="Arial Black" pitchFamily="34" charset="0"/>
              </a:rPr>
              <a:t>Example</a:t>
            </a:r>
          </a:p>
        </p:txBody>
      </p:sp>
      <p:sp>
        <p:nvSpPr>
          <p:cNvPr id="22579" name="Text Box 6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altLang="cs-CZ" sz="1600" smtClean="0">
                <a:solidFill>
                  <a:srgbClr val="FFFFFF"/>
                </a:solidFill>
                <a:latin typeface="Arial Black" pitchFamily="34" charset="0"/>
              </a:rPr>
              <a:t>2</a:t>
            </a:r>
            <a:endParaRPr lang="cs-CZ" altLang="cs-CZ" sz="16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64" name="Arc 5"/>
          <p:cNvSpPr>
            <a:spLocks/>
          </p:cNvSpPr>
          <p:nvPr/>
        </p:nvSpPr>
        <p:spPr bwMode="auto">
          <a:xfrm flipH="1" flipV="1">
            <a:off x="899592" y="2564904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3864706 w 21600"/>
              <a:gd name="T3" fmla="*/ 987528 h 21600"/>
              <a:gd name="T4" fmla="*/ 0 w 21600"/>
              <a:gd name="T5" fmla="*/ 98752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7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96" name="AutoShape 160"/>
          <p:cNvSpPr>
            <a:spLocks noChangeArrowheads="1"/>
          </p:cNvSpPr>
          <p:nvPr/>
        </p:nvSpPr>
        <p:spPr bwMode="auto">
          <a:xfrm>
            <a:off x="393700" y="692150"/>
            <a:ext cx="6553200" cy="5832475"/>
          </a:xfrm>
          <a:prstGeom prst="roundRect">
            <a:avLst>
              <a:gd name="adj" fmla="val 3264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sp>
        <p:nvSpPr>
          <p:cNvPr id="65673" name="Line 137"/>
          <p:cNvSpPr>
            <a:spLocks noChangeShapeType="1"/>
          </p:cNvSpPr>
          <p:nvPr/>
        </p:nvSpPr>
        <p:spPr bwMode="auto">
          <a:xfrm flipV="1">
            <a:off x="2411413" y="4076700"/>
            <a:ext cx="2159000" cy="86360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5671" name="Freeform 135"/>
          <p:cNvSpPr>
            <a:spLocks/>
          </p:cNvSpPr>
          <p:nvPr/>
        </p:nvSpPr>
        <p:spPr bwMode="auto">
          <a:xfrm>
            <a:off x="1233488" y="4940300"/>
            <a:ext cx="3552825" cy="1368425"/>
          </a:xfrm>
          <a:custGeom>
            <a:avLst/>
            <a:gdLst>
              <a:gd name="T0" fmla="*/ 16 w 1502"/>
              <a:gd name="T1" fmla="*/ 0 h 899"/>
              <a:gd name="T2" fmla="*/ 213 w 1502"/>
              <a:gd name="T3" fmla="*/ 769 h 899"/>
              <a:gd name="T4" fmla="*/ 1293 w 1502"/>
              <a:gd name="T5" fmla="*/ 781 h 899"/>
              <a:gd name="T6" fmla="*/ 1469 w 1502"/>
              <a:gd name="T7" fmla="*/ 137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02" h="899">
                <a:moveTo>
                  <a:pt x="16" y="0"/>
                </a:moveTo>
                <a:cubicBezTo>
                  <a:pt x="49" y="128"/>
                  <a:pt x="0" y="639"/>
                  <a:pt x="213" y="769"/>
                </a:cubicBezTo>
                <a:cubicBezTo>
                  <a:pt x="426" y="899"/>
                  <a:pt x="1084" y="886"/>
                  <a:pt x="1293" y="781"/>
                </a:cubicBezTo>
                <a:cubicBezTo>
                  <a:pt x="1502" y="676"/>
                  <a:pt x="1432" y="271"/>
                  <a:pt x="1469" y="137"/>
                </a:cubicBezTo>
              </a:path>
            </a:pathLst>
          </a:custGeom>
          <a:noFill/>
          <a:ln w="50800" cmpd="sng">
            <a:solidFill>
              <a:srgbClr val="3366FF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5616" name="Line 80"/>
          <p:cNvSpPr>
            <a:spLocks noChangeShapeType="1"/>
          </p:cNvSpPr>
          <p:nvPr/>
        </p:nvSpPr>
        <p:spPr bwMode="auto">
          <a:xfrm>
            <a:off x="1401763" y="2060575"/>
            <a:ext cx="1009650" cy="935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5615" name="Line 79"/>
          <p:cNvSpPr>
            <a:spLocks noChangeShapeType="1"/>
          </p:cNvSpPr>
          <p:nvPr/>
        </p:nvSpPr>
        <p:spPr bwMode="auto">
          <a:xfrm flipV="1">
            <a:off x="1401763" y="1123950"/>
            <a:ext cx="1009650" cy="936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5611" name="Line 75"/>
          <p:cNvSpPr>
            <a:spLocks noChangeShapeType="1"/>
          </p:cNvSpPr>
          <p:nvPr/>
        </p:nvSpPr>
        <p:spPr bwMode="auto">
          <a:xfrm flipV="1">
            <a:off x="4859338" y="1196975"/>
            <a:ext cx="0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5610" name="Line 74"/>
          <p:cNvSpPr>
            <a:spLocks noChangeShapeType="1"/>
          </p:cNvSpPr>
          <p:nvPr/>
        </p:nvSpPr>
        <p:spPr bwMode="auto">
          <a:xfrm flipV="1">
            <a:off x="2554288" y="2132013"/>
            <a:ext cx="2160587" cy="936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5609" name="Line 73"/>
          <p:cNvSpPr>
            <a:spLocks noChangeShapeType="1"/>
          </p:cNvSpPr>
          <p:nvPr/>
        </p:nvSpPr>
        <p:spPr bwMode="auto">
          <a:xfrm flipV="1">
            <a:off x="2554288" y="1196975"/>
            <a:ext cx="1008062" cy="863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5554" name="Oval 18"/>
          <p:cNvSpPr>
            <a:spLocks noChangeArrowheads="1"/>
          </p:cNvSpPr>
          <p:nvPr/>
        </p:nvSpPr>
        <p:spPr bwMode="auto">
          <a:xfrm>
            <a:off x="1258888" y="1916113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5556" name="Line 20"/>
          <p:cNvSpPr>
            <a:spLocks noChangeShapeType="1"/>
          </p:cNvSpPr>
          <p:nvPr/>
        </p:nvSpPr>
        <p:spPr bwMode="auto">
          <a:xfrm>
            <a:off x="1546225" y="2060575"/>
            <a:ext cx="86518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5557" name="Oval 21"/>
          <p:cNvSpPr>
            <a:spLocks noChangeArrowheads="1"/>
          </p:cNvSpPr>
          <p:nvPr/>
        </p:nvSpPr>
        <p:spPr bwMode="auto">
          <a:xfrm>
            <a:off x="2411413" y="908050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560" name="Oval 24"/>
          <p:cNvSpPr>
            <a:spLocks noChangeArrowheads="1"/>
          </p:cNvSpPr>
          <p:nvPr/>
        </p:nvSpPr>
        <p:spPr bwMode="auto">
          <a:xfrm>
            <a:off x="2411413" y="1916113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5563" name="Oval 27"/>
          <p:cNvSpPr>
            <a:spLocks noChangeArrowheads="1"/>
          </p:cNvSpPr>
          <p:nvPr/>
        </p:nvSpPr>
        <p:spPr bwMode="auto">
          <a:xfrm>
            <a:off x="2411413" y="2924175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5601" name="Oval 65"/>
          <p:cNvSpPr>
            <a:spLocks noChangeArrowheads="1"/>
          </p:cNvSpPr>
          <p:nvPr/>
        </p:nvSpPr>
        <p:spPr bwMode="auto">
          <a:xfrm>
            <a:off x="4714875" y="1916113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5</a:t>
            </a:r>
          </a:p>
        </p:txBody>
      </p:sp>
      <p:grpSp>
        <p:nvGrpSpPr>
          <p:cNvPr id="65603" name="Group 67"/>
          <p:cNvGrpSpPr>
            <a:grpSpLocks/>
          </p:cNvGrpSpPr>
          <p:nvPr/>
        </p:nvGrpSpPr>
        <p:grpSpPr bwMode="auto">
          <a:xfrm>
            <a:off x="4714875" y="908050"/>
            <a:ext cx="287338" cy="287338"/>
            <a:chOff x="3334" y="799"/>
            <a:chExt cx="454" cy="453"/>
          </a:xfrm>
        </p:grpSpPr>
        <p:sp>
          <p:nvSpPr>
            <p:cNvPr id="65604" name="Oval 68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65605" name="Oval 69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6</a:t>
              </a:r>
            </a:p>
          </p:txBody>
        </p:sp>
      </p:grpSp>
      <p:sp>
        <p:nvSpPr>
          <p:cNvPr id="65606" name="Line 70"/>
          <p:cNvSpPr>
            <a:spLocks noChangeShapeType="1"/>
          </p:cNvSpPr>
          <p:nvPr/>
        </p:nvSpPr>
        <p:spPr bwMode="auto">
          <a:xfrm flipV="1">
            <a:off x="2554288" y="1196975"/>
            <a:ext cx="0" cy="719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5607" name="Line 71"/>
          <p:cNvSpPr>
            <a:spLocks noChangeShapeType="1"/>
          </p:cNvSpPr>
          <p:nvPr/>
        </p:nvSpPr>
        <p:spPr bwMode="auto">
          <a:xfrm>
            <a:off x="2554288" y="2205038"/>
            <a:ext cx="0" cy="71913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5608" name="Line 72"/>
          <p:cNvSpPr>
            <a:spLocks noChangeShapeType="1"/>
          </p:cNvSpPr>
          <p:nvPr/>
        </p:nvSpPr>
        <p:spPr bwMode="auto">
          <a:xfrm flipH="1">
            <a:off x="2698750" y="2060575"/>
            <a:ext cx="2016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5613" name="Line 77"/>
          <p:cNvSpPr>
            <a:spLocks noChangeShapeType="1"/>
          </p:cNvSpPr>
          <p:nvPr/>
        </p:nvSpPr>
        <p:spPr bwMode="auto">
          <a:xfrm>
            <a:off x="2698750" y="1052513"/>
            <a:ext cx="8651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5614" name="Line 78"/>
          <p:cNvSpPr>
            <a:spLocks noChangeShapeType="1"/>
          </p:cNvSpPr>
          <p:nvPr/>
        </p:nvSpPr>
        <p:spPr bwMode="auto">
          <a:xfrm>
            <a:off x="3851275" y="1052513"/>
            <a:ext cx="8651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5617" name="Arc 81"/>
          <p:cNvSpPr>
            <a:spLocks/>
          </p:cNvSpPr>
          <p:nvPr/>
        </p:nvSpPr>
        <p:spPr bwMode="auto">
          <a:xfrm flipH="1" flipV="1">
            <a:off x="969963" y="1916113"/>
            <a:ext cx="288925" cy="1460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5618" name="Text Box 82"/>
          <p:cNvSpPr txBox="1">
            <a:spLocks noChangeArrowheads="1"/>
          </p:cNvSpPr>
          <p:nvPr/>
        </p:nvSpPr>
        <p:spPr bwMode="auto">
          <a:xfrm>
            <a:off x="1762125" y="126841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65619" name="Text Box 83"/>
          <p:cNvSpPr txBox="1">
            <a:spLocks noChangeArrowheads="1"/>
          </p:cNvSpPr>
          <p:nvPr/>
        </p:nvSpPr>
        <p:spPr bwMode="auto">
          <a:xfrm>
            <a:off x="2843213" y="763588"/>
            <a:ext cx="5048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65620" name="Text Box 84"/>
          <p:cNvSpPr txBox="1">
            <a:spLocks noChangeArrowheads="1"/>
          </p:cNvSpPr>
          <p:nvPr/>
        </p:nvSpPr>
        <p:spPr bwMode="auto">
          <a:xfrm>
            <a:off x="3994150" y="76358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grpSp>
        <p:nvGrpSpPr>
          <p:cNvPr id="65622" name="Group 86"/>
          <p:cNvGrpSpPr>
            <a:grpSpLocks/>
          </p:cNvGrpSpPr>
          <p:nvPr/>
        </p:nvGrpSpPr>
        <p:grpSpPr bwMode="auto">
          <a:xfrm>
            <a:off x="3562350" y="908050"/>
            <a:ext cx="287338" cy="287338"/>
            <a:chOff x="3334" y="799"/>
            <a:chExt cx="454" cy="453"/>
          </a:xfrm>
        </p:grpSpPr>
        <p:sp>
          <p:nvSpPr>
            <p:cNvPr id="65623" name="Oval 87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65624" name="Oval 88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4</a:t>
              </a:r>
            </a:p>
          </p:txBody>
        </p:sp>
      </p:grpSp>
      <p:sp>
        <p:nvSpPr>
          <p:cNvPr id="65625" name="Text Box 89"/>
          <p:cNvSpPr txBox="1">
            <a:spLocks noChangeArrowheads="1"/>
          </p:cNvSpPr>
          <p:nvPr/>
        </p:nvSpPr>
        <p:spPr bwMode="auto">
          <a:xfrm>
            <a:off x="3851275" y="177323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65626" name="Text Box 90"/>
          <p:cNvSpPr txBox="1">
            <a:spLocks noChangeArrowheads="1"/>
          </p:cNvSpPr>
          <p:nvPr/>
        </p:nvSpPr>
        <p:spPr bwMode="auto">
          <a:xfrm>
            <a:off x="4570413" y="148431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65627" name="Text Box 91"/>
          <p:cNvSpPr txBox="1">
            <a:spLocks noChangeArrowheads="1"/>
          </p:cNvSpPr>
          <p:nvPr/>
        </p:nvSpPr>
        <p:spPr bwMode="auto">
          <a:xfrm>
            <a:off x="2986088" y="256381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65628" name="Text Box 92"/>
          <p:cNvSpPr txBox="1">
            <a:spLocks noChangeArrowheads="1"/>
          </p:cNvSpPr>
          <p:nvPr/>
        </p:nvSpPr>
        <p:spPr bwMode="auto">
          <a:xfrm>
            <a:off x="1619250" y="242093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65629" name="Text Box 93"/>
          <p:cNvSpPr txBox="1">
            <a:spLocks noChangeArrowheads="1"/>
          </p:cNvSpPr>
          <p:nvPr/>
        </p:nvSpPr>
        <p:spPr bwMode="auto">
          <a:xfrm>
            <a:off x="2266950" y="148431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65630" name="Text Box 94"/>
          <p:cNvSpPr txBox="1">
            <a:spLocks noChangeArrowheads="1"/>
          </p:cNvSpPr>
          <p:nvPr/>
        </p:nvSpPr>
        <p:spPr bwMode="auto">
          <a:xfrm>
            <a:off x="1835150" y="177165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  <a:sym typeface="Symbol" pitchFamily="18" charset="2"/>
              </a:rPr>
              <a:t></a:t>
            </a:r>
            <a:endParaRPr lang="cs-CZ" b="1" baseline="-2500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65631" name="Text Box 95"/>
          <p:cNvSpPr txBox="1">
            <a:spLocks noChangeArrowheads="1"/>
          </p:cNvSpPr>
          <p:nvPr/>
        </p:nvSpPr>
        <p:spPr bwMode="auto">
          <a:xfrm>
            <a:off x="2266950" y="234791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  <a:sym typeface="Symbol" pitchFamily="18" charset="2"/>
              </a:rPr>
              <a:t></a:t>
            </a:r>
            <a:endParaRPr lang="cs-CZ" b="1" baseline="-2500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65632" name="Text Box 96"/>
          <p:cNvSpPr txBox="1">
            <a:spLocks noChangeArrowheads="1"/>
          </p:cNvSpPr>
          <p:nvPr/>
        </p:nvSpPr>
        <p:spPr bwMode="auto">
          <a:xfrm>
            <a:off x="2843213" y="141287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  <a:sym typeface="Symbol" pitchFamily="18" charset="2"/>
              </a:rPr>
              <a:t></a:t>
            </a:r>
            <a:endParaRPr lang="cs-CZ" b="1" baseline="-2500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65634" name="Line 98"/>
          <p:cNvSpPr>
            <a:spLocks noChangeShapeType="1"/>
          </p:cNvSpPr>
          <p:nvPr/>
        </p:nvSpPr>
        <p:spPr bwMode="auto">
          <a:xfrm flipV="1">
            <a:off x="1257300" y="4005263"/>
            <a:ext cx="1009650" cy="936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5635" name="Line 99"/>
          <p:cNvSpPr>
            <a:spLocks noChangeShapeType="1"/>
          </p:cNvSpPr>
          <p:nvPr/>
        </p:nvSpPr>
        <p:spPr bwMode="auto">
          <a:xfrm flipH="1" flipV="1">
            <a:off x="4714875" y="4076700"/>
            <a:ext cx="0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5636" name="Line 100"/>
          <p:cNvSpPr>
            <a:spLocks noChangeShapeType="1"/>
          </p:cNvSpPr>
          <p:nvPr/>
        </p:nvSpPr>
        <p:spPr bwMode="auto">
          <a:xfrm flipV="1">
            <a:off x="2409825" y="5013325"/>
            <a:ext cx="2160588" cy="936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5640" name="Oval 104"/>
          <p:cNvSpPr>
            <a:spLocks noChangeArrowheads="1"/>
          </p:cNvSpPr>
          <p:nvPr/>
        </p:nvSpPr>
        <p:spPr bwMode="auto">
          <a:xfrm>
            <a:off x="2266950" y="3789363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642" name="Oval 106"/>
          <p:cNvSpPr>
            <a:spLocks noChangeArrowheads="1"/>
          </p:cNvSpPr>
          <p:nvPr/>
        </p:nvSpPr>
        <p:spPr bwMode="auto">
          <a:xfrm>
            <a:off x="2266950" y="580548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5643" name="Oval 107"/>
          <p:cNvSpPr>
            <a:spLocks noChangeArrowheads="1"/>
          </p:cNvSpPr>
          <p:nvPr/>
        </p:nvSpPr>
        <p:spPr bwMode="auto">
          <a:xfrm>
            <a:off x="4570413" y="479583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5</a:t>
            </a:r>
          </a:p>
        </p:txBody>
      </p:sp>
      <p:grpSp>
        <p:nvGrpSpPr>
          <p:cNvPr id="65644" name="Group 108"/>
          <p:cNvGrpSpPr>
            <a:grpSpLocks/>
          </p:cNvGrpSpPr>
          <p:nvPr/>
        </p:nvGrpSpPr>
        <p:grpSpPr bwMode="auto">
          <a:xfrm>
            <a:off x="4570413" y="3789363"/>
            <a:ext cx="287337" cy="287337"/>
            <a:chOff x="3334" y="799"/>
            <a:chExt cx="454" cy="453"/>
          </a:xfrm>
        </p:grpSpPr>
        <p:sp>
          <p:nvSpPr>
            <p:cNvPr id="65645" name="Oval 109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65646" name="Oval 110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6</a:t>
              </a:r>
            </a:p>
          </p:txBody>
        </p:sp>
      </p:grpSp>
      <p:sp>
        <p:nvSpPr>
          <p:cNvPr id="65647" name="Line 111"/>
          <p:cNvSpPr>
            <a:spLocks noChangeShapeType="1"/>
          </p:cNvSpPr>
          <p:nvPr/>
        </p:nvSpPr>
        <p:spPr bwMode="auto">
          <a:xfrm flipV="1">
            <a:off x="2409825" y="4078288"/>
            <a:ext cx="0" cy="719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5649" name="Line 113"/>
          <p:cNvSpPr>
            <a:spLocks noChangeShapeType="1"/>
          </p:cNvSpPr>
          <p:nvPr/>
        </p:nvSpPr>
        <p:spPr bwMode="auto">
          <a:xfrm flipH="1">
            <a:off x="2554288" y="4940300"/>
            <a:ext cx="20161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5650" name="Line 114"/>
          <p:cNvSpPr>
            <a:spLocks noChangeShapeType="1"/>
          </p:cNvSpPr>
          <p:nvPr/>
        </p:nvSpPr>
        <p:spPr bwMode="auto">
          <a:xfrm>
            <a:off x="2554288" y="3933825"/>
            <a:ext cx="865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5651" name="Line 115"/>
          <p:cNvSpPr>
            <a:spLocks noChangeShapeType="1"/>
          </p:cNvSpPr>
          <p:nvPr/>
        </p:nvSpPr>
        <p:spPr bwMode="auto">
          <a:xfrm>
            <a:off x="3706813" y="3933825"/>
            <a:ext cx="865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5652" name="Arc 116"/>
          <p:cNvSpPr>
            <a:spLocks/>
          </p:cNvSpPr>
          <p:nvPr/>
        </p:nvSpPr>
        <p:spPr bwMode="auto">
          <a:xfrm flipH="1" flipV="1">
            <a:off x="825500" y="4797425"/>
            <a:ext cx="288925" cy="1460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5654" name="Text Box 118"/>
          <p:cNvSpPr txBox="1">
            <a:spLocks noChangeArrowheads="1"/>
          </p:cNvSpPr>
          <p:nvPr/>
        </p:nvSpPr>
        <p:spPr bwMode="auto">
          <a:xfrm>
            <a:off x="2698750" y="3644900"/>
            <a:ext cx="5048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grpSp>
        <p:nvGrpSpPr>
          <p:cNvPr id="65656" name="Group 120"/>
          <p:cNvGrpSpPr>
            <a:grpSpLocks/>
          </p:cNvGrpSpPr>
          <p:nvPr/>
        </p:nvGrpSpPr>
        <p:grpSpPr bwMode="auto">
          <a:xfrm>
            <a:off x="3417888" y="3789363"/>
            <a:ext cx="287337" cy="287337"/>
            <a:chOff x="3334" y="799"/>
            <a:chExt cx="454" cy="453"/>
          </a:xfrm>
        </p:grpSpPr>
        <p:sp>
          <p:nvSpPr>
            <p:cNvPr id="65657" name="Oval 121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65658" name="Oval 122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4</a:t>
              </a:r>
            </a:p>
          </p:txBody>
        </p:sp>
      </p:grpSp>
      <p:sp>
        <p:nvSpPr>
          <p:cNvPr id="65659" name="Text Box 123"/>
          <p:cNvSpPr txBox="1">
            <a:spLocks noChangeArrowheads="1"/>
          </p:cNvSpPr>
          <p:nvPr/>
        </p:nvSpPr>
        <p:spPr bwMode="auto">
          <a:xfrm>
            <a:off x="3779838" y="465296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65660" name="Text Box 124"/>
          <p:cNvSpPr txBox="1">
            <a:spLocks noChangeArrowheads="1"/>
          </p:cNvSpPr>
          <p:nvPr/>
        </p:nvSpPr>
        <p:spPr bwMode="auto">
          <a:xfrm>
            <a:off x="4427538" y="443706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65661" name="Text Box 125"/>
          <p:cNvSpPr txBox="1">
            <a:spLocks noChangeArrowheads="1"/>
          </p:cNvSpPr>
          <p:nvPr/>
        </p:nvSpPr>
        <p:spPr bwMode="auto">
          <a:xfrm>
            <a:off x="2627313" y="551656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65662" name="Text Box 126"/>
          <p:cNvSpPr txBox="1">
            <a:spLocks noChangeArrowheads="1"/>
          </p:cNvSpPr>
          <p:nvPr/>
        </p:nvSpPr>
        <p:spPr bwMode="auto">
          <a:xfrm>
            <a:off x="1474788" y="530225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65663" name="Text Box 127"/>
          <p:cNvSpPr txBox="1">
            <a:spLocks noChangeArrowheads="1"/>
          </p:cNvSpPr>
          <p:nvPr/>
        </p:nvSpPr>
        <p:spPr bwMode="auto">
          <a:xfrm>
            <a:off x="2122488" y="436562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65667" name="Arc 131"/>
          <p:cNvSpPr>
            <a:spLocks/>
          </p:cNvSpPr>
          <p:nvPr/>
        </p:nvSpPr>
        <p:spPr bwMode="auto">
          <a:xfrm rot="-10800000" flipH="1" flipV="1">
            <a:off x="2482850" y="4725988"/>
            <a:ext cx="1800225" cy="503237"/>
          </a:xfrm>
          <a:custGeom>
            <a:avLst/>
            <a:gdLst>
              <a:gd name="G0" fmla="+- 15939 0 0"/>
              <a:gd name="G1" fmla="+- 0 0 0"/>
              <a:gd name="G2" fmla="+- 21600 0 0"/>
              <a:gd name="T0" fmla="*/ 32640 w 32640"/>
              <a:gd name="T1" fmla="*/ 13698 h 21600"/>
              <a:gd name="T2" fmla="*/ 0 w 32640"/>
              <a:gd name="T3" fmla="*/ 14578 h 21600"/>
              <a:gd name="T4" fmla="*/ 15939 w 3264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640" h="21600" fill="none" extrusionOk="0">
                <a:moveTo>
                  <a:pt x="32640" y="13698"/>
                </a:moveTo>
                <a:cubicBezTo>
                  <a:pt x="28537" y="18700"/>
                  <a:pt x="22408" y="21599"/>
                  <a:pt x="15939" y="21600"/>
                </a:cubicBezTo>
                <a:cubicBezTo>
                  <a:pt x="9875" y="21600"/>
                  <a:pt x="4092" y="19051"/>
                  <a:pt x="0" y="14577"/>
                </a:cubicBezTo>
              </a:path>
              <a:path w="32640" h="21600" stroke="0" extrusionOk="0">
                <a:moveTo>
                  <a:pt x="32640" y="13698"/>
                </a:moveTo>
                <a:cubicBezTo>
                  <a:pt x="28537" y="18700"/>
                  <a:pt x="22408" y="21599"/>
                  <a:pt x="15939" y="21600"/>
                </a:cubicBezTo>
                <a:cubicBezTo>
                  <a:pt x="9875" y="21600"/>
                  <a:pt x="4092" y="19051"/>
                  <a:pt x="0" y="14577"/>
                </a:cubicBezTo>
                <a:lnTo>
                  <a:pt x="15939" y="0"/>
                </a:lnTo>
                <a:close/>
              </a:path>
            </a:pathLst>
          </a:custGeom>
          <a:noFill/>
          <a:ln w="50800">
            <a:solidFill>
              <a:srgbClr val="3366FF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5668" name="Arc 132"/>
          <p:cNvSpPr>
            <a:spLocks/>
          </p:cNvSpPr>
          <p:nvPr/>
        </p:nvSpPr>
        <p:spPr bwMode="auto">
          <a:xfrm rot="5400000" flipH="1">
            <a:off x="2187575" y="2416175"/>
            <a:ext cx="1443038" cy="3322638"/>
          </a:xfrm>
          <a:custGeom>
            <a:avLst/>
            <a:gdLst>
              <a:gd name="G0" fmla="+- 2253 0 0"/>
              <a:gd name="G1" fmla="+- 15708 0 0"/>
              <a:gd name="G2" fmla="+- 21600 0 0"/>
              <a:gd name="T0" fmla="*/ 17080 w 23853"/>
              <a:gd name="T1" fmla="*/ 0 h 37308"/>
              <a:gd name="T2" fmla="*/ 0 w 23853"/>
              <a:gd name="T3" fmla="*/ 37190 h 37308"/>
              <a:gd name="T4" fmla="*/ 2253 w 23853"/>
              <a:gd name="T5" fmla="*/ 15708 h 37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853" h="37308" fill="none" extrusionOk="0">
                <a:moveTo>
                  <a:pt x="17079" y="0"/>
                </a:moveTo>
                <a:cubicBezTo>
                  <a:pt x="21402" y="4081"/>
                  <a:pt x="23853" y="9763"/>
                  <a:pt x="23853" y="15708"/>
                </a:cubicBezTo>
                <a:cubicBezTo>
                  <a:pt x="23853" y="27637"/>
                  <a:pt x="14182" y="37308"/>
                  <a:pt x="2253" y="37308"/>
                </a:cubicBezTo>
                <a:cubicBezTo>
                  <a:pt x="1500" y="37308"/>
                  <a:pt x="748" y="37268"/>
                  <a:pt x="-1" y="37190"/>
                </a:cubicBezTo>
              </a:path>
              <a:path w="23853" h="37308" stroke="0" extrusionOk="0">
                <a:moveTo>
                  <a:pt x="17079" y="0"/>
                </a:moveTo>
                <a:cubicBezTo>
                  <a:pt x="21402" y="4081"/>
                  <a:pt x="23853" y="9763"/>
                  <a:pt x="23853" y="15708"/>
                </a:cubicBezTo>
                <a:cubicBezTo>
                  <a:pt x="23853" y="27637"/>
                  <a:pt x="14182" y="37308"/>
                  <a:pt x="2253" y="37308"/>
                </a:cubicBezTo>
                <a:cubicBezTo>
                  <a:pt x="1500" y="37308"/>
                  <a:pt x="748" y="37268"/>
                  <a:pt x="-1" y="37190"/>
                </a:cubicBezTo>
                <a:lnTo>
                  <a:pt x="2253" y="15708"/>
                </a:lnTo>
                <a:close/>
              </a:path>
            </a:pathLst>
          </a:custGeom>
          <a:noFill/>
          <a:ln w="50800">
            <a:solidFill>
              <a:srgbClr val="3366FF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5670" name="Text Box 134"/>
          <p:cNvSpPr txBox="1">
            <a:spLocks noChangeArrowheads="1"/>
          </p:cNvSpPr>
          <p:nvPr/>
        </p:nvSpPr>
        <p:spPr bwMode="auto">
          <a:xfrm>
            <a:off x="1042988" y="414813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3366FF"/>
                </a:solidFill>
              </a:rPr>
              <a:t>a</a:t>
            </a:r>
            <a:endParaRPr lang="cs-CZ" b="1" baseline="-25000">
              <a:solidFill>
                <a:srgbClr val="3366FF"/>
              </a:solidFill>
            </a:endParaRPr>
          </a:p>
        </p:txBody>
      </p:sp>
      <p:sp>
        <p:nvSpPr>
          <p:cNvPr id="65674" name="Text Box 138"/>
          <p:cNvSpPr txBox="1">
            <a:spLocks noChangeArrowheads="1"/>
          </p:cNvSpPr>
          <p:nvPr/>
        </p:nvSpPr>
        <p:spPr bwMode="auto">
          <a:xfrm>
            <a:off x="3201988" y="422116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3366FF"/>
                </a:solidFill>
              </a:rPr>
              <a:t>a</a:t>
            </a:r>
            <a:endParaRPr lang="cs-CZ" b="1" baseline="-25000">
              <a:solidFill>
                <a:srgbClr val="3366FF"/>
              </a:solidFill>
            </a:endParaRPr>
          </a:p>
        </p:txBody>
      </p:sp>
      <p:sp>
        <p:nvSpPr>
          <p:cNvPr id="65675" name="Text Box 139"/>
          <p:cNvSpPr txBox="1">
            <a:spLocks noChangeArrowheads="1"/>
          </p:cNvSpPr>
          <p:nvPr/>
        </p:nvSpPr>
        <p:spPr bwMode="auto">
          <a:xfrm>
            <a:off x="3276600" y="497363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3366FF"/>
                </a:solidFill>
              </a:rPr>
              <a:t>c</a:t>
            </a:r>
            <a:endParaRPr lang="cs-CZ" b="1" baseline="-25000">
              <a:solidFill>
                <a:srgbClr val="3366FF"/>
              </a:solidFill>
            </a:endParaRPr>
          </a:p>
        </p:txBody>
      </p:sp>
      <p:sp>
        <p:nvSpPr>
          <p:cNvPr id="65676" name="AutoShape 140"/>
          <p:cNvSpPr>
            <a:spLocks noChangeArrowheads="1"/>
          </p:cNvSpPr>
          <p:nvPr/>
        </p:nvSpPr>
        <p:spPr bwMode="auto">
          <a:xfrm>
            <a:off x="5219700" y="4437063"/>
            <a:ext cx="3455988" cy="936153"/>
          </a:xfrm>
          <a:prstGeom prst="roundRect">
            <a:avLst>
              <a:gd name="adj" fmla="val 1295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</a:rPr>
              <a:t>E</a:t>
            </a:r>
            <a:r>
              <a:rPr lang="en-US">
                <a:solidFill>
                  <a:srgbClr val="000000"/>
                </a:solidFill>
              </a:rPr>
              <a:t>quivalent NFA</a:t>
            </a:r>
            <a:r>
              <a:rPr lang="cs-CZ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without </a:t>
            </a:r>
            <a:r>
              <a:rPr lang="cs-CZ" i="1">
                <a:solidFill>
                  <a:srgbClr val="000000"/>
                </a:solidFill>
                <a:sym typeface="Symbol" pitchFamily="18" charset="2"/>
              </a:rPr>
              <a:t>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transitions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5677" name="AutoShape 141"/>
          <p:cNvSpPr>
            <a:spLocks noChangeArrowheads="1"/>
          </p:cNvSpPr>
          <p:nvPr/>
        </p:nvSpPr>
        <p:spPr bwMode="auto">
          <a:xfrm>
            <a:off x="5219700" y="1557338"/>
            <a:ext cx="3454400" cy="792162"/>
          </a:xfrm>
          <a:prstGeom prst="roundRect">
            <a:avLst>
              <a:gd name="adj" fmla="val 13834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NFA with  </a:t>
            </a:r>
            <a:r>
              <a:rPr lang="cs-CZ">
                <a:solidFill>
                  <a:srgbClr val="000000"/>
                </a:solidFill>
              </a:rPr>
              <a:t>s </a:t>
            </a:r>
            <a:r>
              <a:rPr lang="cs-CZ" i="1">
                <a:solidFill>
                  <a:srgbClr val="000000"/>
                </a:solidFill>
                <a:sym typeface="Symbol" pitchFamily="18" charset="2"/>
              </a:rPr>
              <a:t>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transitions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5704" name="Text Box 168"/>
          <p:cNvSpPr txBox="1">
            <a:spLocks noChangeArrowheads="1"/>
          </p:cNvSpPr>
          <p:nvPr/>
        </p:nvSpPr>
        <p:spPr bwMode="auto">
          <a:xfrm>
            <a:off x="3132138" y="594836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3366FF"/>
                </a:solidFill>
              </a:rPr>
              <a:t>c</a:t>
            </a:r>
            <a:endParaRPr lang="cs-CZ" b="1" baseline="-25000">
              <a:solidFill>
                <a:srgbClr val="3366FF"/>
              </a:solidFill>
            </a:endParaRPr>
          </a:p>
        </p:txBody>
      </p:sp>
      <p:sp>
        <p:nvSpPr>
          <p:cNvPr id="65705" name="Text Box 169"/>
          <p:cNvSpPr txBox="1">
            <a:spLocks noChangeArrowheads="1"/>
          </p:cNvSpPr>
          <p:nvPr/>
        </p:nvSpPr>
        <p:spPr bwMode="auto">
          <a:xfrm>
            <a:off x="1476375" y="4149725"/>
            <a:ext cx="5048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3366FF"/>
                </a:solidFill>
              </a:rPr>
              <a:t>a</a:t>
            </a:r>
            <a:r>
              <a:rPr lang="cs-CZ" sz="1600" b="1" i="1">
                <a:solidFill>
                  <a:srgbClr val="000000"/>
                </a:solidFill>
              </a:rPr>
              <a:t>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00" name="AutoShape 627"/>
          <p:cNvSpPr>
            <a:spLocks noChangeArrowheads="1"/>
          </p:cNvSpPr>
          <p:nvPr/>
        </p:nvSpPr>
        <p:spPr bwMode="auto">
          <a:xfrm>
            <a:off x="179388" y="115888"/>
            <a:ext cx="4032572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Epsilon Transitions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1" name="AutoShape 628"/>
          <p:cNvSpPr>
            <a:spLocks noChangeArrowheads="1"/>
          </p:cNvSpPr>
          <p:nvPr/>
        </p:nvSpPr>
        <p:spPr bwMode="auto">
          <a:xfrm>
            <a:off x="4211960" y="115888"/>
            <a:ext cx="4463728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102" name="Group 629"/>
          <p:cNvGrpSpPr>
            <a:grpSpLocks/>
          </p:cNvGrpSpPr>
          <p:nvPr/>
        </p:nvGrpSpPr>
        <p:grpSpPr bwMode="auto">
          <a:xfrm>
            <a:off x="4067944" y="116632"/>
            <a:ext cx="217488" cy="217487"/>
            <a:chOff x="2290" y="73"/>
            <a:chExt cx="137" cy="137"/>
          </a:xfrm>
        </p:grpSpPr>
        <p:grpSp>
          <p:nvGrpSpPr>
            <p:cNvPr id="103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105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4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107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8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109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110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112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1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114" name="AutoShape 641"/>
          <p:cNvSpPr>
            <a:spLocks noChangeArrowheads="1"/>
          </p:cNvSpPr>
          <p:nvPr/>
        </p:nvSpPr>
        <p:spPr bwMode="auto">
          <a:xfrm>
            <a:off x="5940152" y="188913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Removed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15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28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95" name="AutoShape 641"/>
          <p:cNvSpPr>
            <a:spLocks noChangeArrowheads="1"/>
          </p:cNvSpPr>
          <p:nvPr/>
        </p:nvSpPr>
        <p:spPr bwMode="auto">
          <a:xfrm>
            <a:off x="5220072" y="5589240"/>
            <a:ext cx="2160240" cy="792088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New transitions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and accept states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are highlighted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96" name="Group 108"/>
          <p:cNvGrpSpPr>
            <a:grpSpLocks/>
          </p:cNvGrpSpPr>
          <p:nvPr/>
        </p:nvGrpSpPr>
        <p:grpSpPr bwMode="auto">
          <a:xfrm>
            <a:off x="2267744" y="4797152"/>
            <a:ext cx="287337" cy="287337"/>
            <a:chOff x="3334" y="799"/>
            <a:chExt cx="454" cy="453"/>
          </a:xfrm>
        </p:grpSpPr>
        <p:sp>
          <p:nvSpPr>
            <p:cNvPr id="97" name="Oval 109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98" name="Oval 110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3366FF"/>
                  </a:solidFill>
                </a:rPr>
                <a:t>2</a:t>
              </a:r>
              <a:endParaRPr lang="cs-CZ" sz="1200" b="1">
                <a:solidFill>
                  <a:srgbClr val="3366FF"/>
                </a:solidFill>
              </a:endParaRPr>
            </a:p>
          </p:txBody>
        </p:sp>
      </p:grpSp>
      <p:sp>
        <p:nvSpPr>
          <p:cNvPr id="99" name="Line 80"/>
          <p:cNvSpPr>
            <a:spLocks noChangeShapeType="1"/>
          </p:cNvSpPr>
          <p:nvPr/>
        </p:nvSpPr>
        <p:spPr bwMode="auto">
          <a:xfrm>
            <a:off x="1259632" y="4941168"/>
            <a:ext cx="1009650" cy="935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grpSp>
        <p:nvGrpSpPr>
          <p:cNvPr id="65701" name="Group 165"/>
          <p:cNvGrpSpPr>
            <a:grpSpLocks/>
          </p:cNvGrpSpPr>
          <p:nvPr/>
        </p:nvGrpSpPr>
        <p:grpSpPr bwMode="auto">
          <a:xfrm>
            <a:off x="1116013" y="4797425"/>
            <a:ext cx="287337" cy="287338"/>
            <a:chOff x="3334" y="799"/>
            <a:chExt cx="454" cy="453"/>
          </a:xfrm>
          <a:solidFill>
            <a:schemeClr val="bg1"/>
          </a:solidFill>
        </p:grpSpPr>
        <p:sp>
          <p:nvSpPr>
            <p:cNvPr id="65702" name="Oval 166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grpFill/>
            <a:ln w="19050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65703" name="Oval 167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grpFill/>
            <a:ln w="19050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3366FF"/>
                  </a:solidFill>
                </a:rPr>
                <a:t>0</a:t>
              </a:r>
            </a:p>
          </p:txBody>
        </p:sp>
      </p:grpSp>
      <p:sp>
        <p:nvSpPr>
          <p:cNvPr id="116" name="Text Box 84"/>
          <p:cNvSpPr txBox="1">
            <a:spLocks noChangeArrowheads="1"/>
          </p:cNvSpPr>
          <p:nvPr/>
        </p:nvSpPr>
        <p:spPr bwMode="auto">
          <a:xfrm>
            <a:off x="3851920" y="3645024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2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/>
          <p:cNvSpPr>
            <a:spLocks noChangeArrowheads="1"/>
          </p:cNvSpPr>
          <p:nvPr/>
        </p:nvSpPr>
        <p:spPr bwMode="auto">
          <a:xfrm>
            <a:off x="179512" y="764704"/>
            <a:ext cx="3528392" cy="1223962"/>
          </a:xfrm>
          <a:prstGeom prst="roundRect">
            <a:avLst>
              <a:gd name="adj" fmla="val 7657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NFA 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for search for any unempty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substring of pattern </a:t>
            </a:r>
            <a:r>
              <a:rPr lang="cs-CZ" i="1">
                <a:solidFill>
                  <a:srgbClr val="000000"/>
                </a:solidFill>
              </a:rPr>
              <a:t>p</a:t>
            </a:r>
            <a:r>
              <a:rPr lang="cs-CZ" baseline="-25000">
                <a:solidFill>
                  <a:srgbClr val="000000"/>
                </a:solidFill>
              </a:rPr>
              <a:t>1</a:t>
            </a:r>
            <a:r>
              <a:rPr lang="cs-CZ" i="1">
                <a:solidFill>
                  <a:srgbClr val="000000"/>
                </a:solidFill>
              </a:rPr>
              <a:t>p</a:t>
            </a:r>
            <a:r>
              <a:rPr lang="cs-CZ" baseline="-25000">
                <a:solidFill>
                  <a:srgbClr val="000000"/>
                </a:solidFill>
              </a:rPr>
              <a:t>2</a:t>
            </a:r>
            <a:r>
              <a:rPr lang="cs-CZ" i="1">
                <a:solidFill>
                  <a:srgbClr val="000000"/>
                </a:solidFill>
              </a:rPr>
              <a:t>p</a:t>
            </a:r>
            <a:r>
              <a:rPr lang="cs-CZ" baseline="-25000">
                <a:solidFill>
                  <a:srgbClr val="000000"/>
                </a:solidFill>
              </a:rPr>
              <a:t>3</a:t>
            </a:r>
            <a:r>
              <a:rPr lang="cs-CZ" i="1">
                <a:solidFill>
                  <a:srgbClr val="000000"/>
                </a:solidFill>
              </a:rPr>
              <a:t>p</a:t>
            </a:r>
            <a:r>
              <a:rPr lang="cs-CZ" baseline="-25000">
                <a:solidFill>
                  <a:srgbClr val="000000"/>
                </a:solidFill>
              </a:rPr>
              <a:t>4</a:t>
            </a: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over alphabet </a:t>
            </a:r>
            <a:r>
              <a:rPr lang="cs-CZ" b="1" i="1">
                <a:solidFill>
                  <a:srgbClr val="000000"/>
                </a:solidFill>
                <a:sym typeface="Symbol"/>
              </a:rPr>
              <a:t>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Note the </a:t>
            </a:r>
            <a:r>
              <a:rPr lang="cs-CZ" i="1">
                <a:solidFill>
                  <a:srgbClr val="000000"/>
                </a:solidFill>
                <a:sym typeface="Symbol" pitchFamily="18" charset="2"/>
              </a:rPr>
              <a:t>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transitions.</a:t>
            </a:r>
            <a:r>
              <a:rPr lang="en-US">
                <a:solidFill>
                  <a:srgbClr val="000000"/>
                </a:solidFill>
              </a:rPr>
              <a:t> 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81923" name="AutoShape 3"/>
          <p:cNvSpPr>
            <a:spLocks noChangeArrowheads="1"/>
          </p:cNvSpPr>
          <p:nvPr/>
        </p:nvSpPr>
        <p:spPr bwMode="auto">
          <a:xfrm>
            <a:off x="3923928" y="764704"/>
            <a:ext cx="4968602" cy="3889375"/>
          </a:xfrm>
          <a:prstGeom prst="roundRect">
            <a:avLst>
              <a:gd name="adj" fmla="val 3458"/>
            </a:avLst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67944" y="980728"/>
            <a:ext cx="4608512" cy="3386138"/>
            <a:chOff x="1115616" y="2492375"/>
            <a:chExt cx="4608512" cy="3386138"/>
          </a:xfrm>
        </p:grpSpPr>
        <p:sp>
          <p:nvSpPr>
            <p:cNvPr id="81946" name="Text Box 26"/>
            <p:cNvSpPr txBox="1">
              <a:spLocks noChangeArrowheads="1"/>
            </p:cNvSpPr>
            <p:nvPr/>
          </p:nvSpPr>
          <p:spPr bwMode="auto">
            <a:xfrm>
              <a:off x="1549003" y="2492375"/>
              <a:ext cx="288925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>
                  <a:solidFill>
                    <a:srgbClr val="000000"/>
                  </a:solidFill>
                </a:rPr>
                <a:t>A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81947" name="Arc 27"/>
            <p:cNvSpPr>
              <a:spLocks/>
            </p:cNvSpPr>
            <p:nvPr/>
          </p:nvSpPr>
          <p:spPr bwMode="auto">
            <a:xfrm rot="5400000" flipH="1">
              <a:off x="1318022" y="2723357"/>
              <a:ext cx="388937" cy="215900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4389 w 43199"/>
                <a:gd name="T1" fmla="*/ 8547 h 43200"/>
                <a:gd name="T2" fmla="*/ 0 w 43199"/>
                <a:gd name="T3" fmla="*/ 21777 h 43200"/>
                <a:gd name="T4" fmla="*/ 21599 w 43199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43200" fill="none" extrusionOk="0">
                  <a:moveTo>
                    <a:pt x="4389" y="8547"/>
                  </a:moveTo>
                  <a:cubicBezTo>
                    <a:pt x="8472" y="3162"/>
                    <a:pt x="148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cubicBezTo>
                    <a:pt x="43199" y="33529"/>
                    <a:pt x="33528" y="43200"/>
                    <a:pt x="21599" y="43200"/>
                  </a:cubicBezTo>
                  <a:cubicBezTo>
                    <a:pt x="9738" y="43200"/>
                    <a:pt x="96" y="33636"/>
                    <a:pt x="-1" y="21777"/>
                  </a:cubicBezTo>
                </a:path>
                <a:path w="43199" h="43200" stroke="0" extrusionOk="0">
                  <a:moveTo>
                    <a:pt x="4389" y="8547"/>
                  </a:moveTo>
                  <a:cubicBezTo>
                    <a:pt x="8472" y="3162"/>
                    <a:pt x="148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cubicBezTo>
                    <a:pt x="43199" y="33529"/>
                    <a:pt x="33528" y="43200"/>
                    <a:pt x="21599" y="43200"/>
                  </a:cubicBezTo>
                  <a:cubicBezTo>
                    <a:pt x="9738" y="43200"/>
                    <a:pt x="96" y="33636"/>
                    <a:pt x="-1" y="21777"/>
                  </a:cubicBezTo>
                  <a:lnTo>
                    <a:pt x="21599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81948" name="Line 28"/>
            <p:cNvSpPr>
              <a:spLocks noChangeShapeType="1"/>
            </p:cNvSpPr>
            <p:nvPr/>
          </p:nvSpPr>
          <p:spPr bwMode="auto">
            <a:xfrm>
              <a:off x="2557066" y="4005263"/>
              <a:ext cx="863600" cy="7921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81949" name="Text Box 29"/>
            <p:cNvSpPr txBox="1">
              <a:spLocks noChangeArrowheads="1"/>
            </p:cNvSpPr>
            <p:nvPr/>
          </p:nvSpPr>
          <p:spPr bwMode="auto">
            <a:xfrm>
              <a:off x="5004991" y="3357563"/>
              <a:ext cx="288925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81950" name="Line 30"/>
            <p:cNvSpPr>
              <a:spLocks noChangeShapeType="1"/>
            </p:cNvSpPr>
            <p:nvPr/>
          </p:nvSpPr>
          <p:spPr bwMode="auto">
            <a:xfrm>
              <a:off x="1549003" y="3141663"/>
              <a:ext cx="863600" cy="7921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81951" name="Oval 31"/>
            <p:cNvSpPr>
              <a:spLocks noChangeArrowheads="1"/>
            </p:cNvSpPr>
            <p:nvPr/>
          </p:nvSpPr>
          <p:spPr bwMode="auto">
            <a:xfrm>
              <a:off x="1402953" y="2997200"/>
              <a:ext cx="288925" cy="28733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81952" name="Text Box 32"/>
            <p:cNvSpPr txBox="1">
              <a:spLocks noChangeArrowheads="1"/>
            </p:cNvSpPr>
            <p:nvPr/>
          </p:nvSpPr>
          <p:spPr bwMode="auto">
            <a:xfrm>
              <a:off x="1836341" y="2852738"/>
              <a:ext cx="288925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p</a:t>
              </a:r>
              <a:r>
                <a:rPr lang="cs-CZ" b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81953" name="Line 33"/>
            <p:cNvSpPr>
              <a:spLocks noChangeShapeType="1"/>
            </p:cNvSpPr>
            <p:nvPr/>
          </p:nvSpPr>
          <p:spPr bwMode="auto">
            <a:xfrm>
              <a:off x="1691878" y="3140075"/>
              <a:ext cx="720725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81954" name="Text Box 34"/>
            <p:cNvSpPr txBox="1">
              <a:spLocks noChangeArrowheads="1"/>
            </p:cNvSpPr>
            <p:nvPr/>
          </p:nvSpPr>
          <p:spPr bwMode="auto">
            <a:xfrm>
              <a:off x="2844403" y="2852738"/>
              <a:ext cx="288925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p</a:t>
              </a:r>
              <a:r>
                <a:rPr lang="cs-CZ" b="1" baseline="-25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81955" name="Line 35"/>
            <p:cNvSpPr>
              <a:spLocks noChangeShapeType="1"/>
            </p:cNvSpPr>
            <p:nvPr/>
          </p:nvSpPr>
          <p:spPr bwMode="auto">
            <a:xfrm>
              <a:off x="2701528" y="3141663"/>
              <a:ext cx="72072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81956" name="Text Box 36"/>
            <p:cNvSpPr txBox="1">
              <a:spLocks noChangeArrowheads="1"/>
            </p:cNvSpPr>
            <p:nvPr/>
          </p:nvSpPr>
          <p:spPr bwMode="auto">
            <a:xfrm>
              <a:off x="3852466" y="2852738"/>
              <a:ext cx="288925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p</a:t>
              </a:r>
              <a:r>
                <a:rPr lang="cs-CZ" b="1" baseline="-250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81957" name="Line 37"/>
            <p:cNvSpPr>
              <a:spLocks noChangeShapeType="1"/>
            </p:cNvSpPr>
            <p:nvPr/>
          </p:nvSpPr>
          <p:spPr bwMode="auto">
            <a:xfrm>
              <a:off x="3709591" y="3141663"/>
              <a:ext cx="72072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81958" name="Text Box 38"/>
            <p:cNvSpPr txBox="1">
              <a:spLocks noChangeArrowheads="1"/>
            </p:cNvSpPr>
            <p:nvPr/>
          </p:nvSpPr>
          <p:spPr bwMode="auto">
            <a:xfrm>
              <a:off x="4860528" y="2852738"/>
              <a:ext cx="288925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p</a:t>
              </a:r>
              <a:r>
                <a:rPr lang="cs-CZ" b="1" baseline="-250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1959" name="Line 39"/>
            <p:cNvSpPr>
              <a:spLocks noChangeShapeType="1"/>
            </p:cNvSpPr>
            <p:nvPr/>
          </p:nvSpPr>
          <p:spPr bwMode="auto">
            <a:xfrm>
              <a:off x="4717653" y="3141663"/>
              <a:ext cx="72072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grpSp>
          <p:nvGrpSpPr>
            <p:cNvPr id="81960" name="Group 40"/>
            <p:cNvGrpSpPr>
              <a:grpSpLocks/>
            </p:cNvGrpSpPr>
            <p:nvPr/>
          </p:nvGrpSpPr>
          <p:grpSpPr bwMode="auto">
            <a:xfrm>
              <a:off x="5436791" y="2997200"/>
              <a:ext cx="287337" cy="287338"/>
              <a:chOff x="3334" y="799"/>
              <a:chExt cx="454" cy="453"/>
            </a:xfrm>
          </p:grpSpPr>
          <p:sp>
            <p:nvSpPr>
              <p:cNvPr id="81961" name="Oval 41"/>
              <p:cNvSpPr>
                <a:spLocks noChangeArrowheads="1"/>
              </p:cNvSpPr>
              <p:nvPr/>
            </p:nvSpPr>
            <p:spPr bwMode="auto">
              <a:xfrm>
                <a:off x="3334" y="799"/>
                <a:ext cx="454" cy="45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81962" name="Oval 42"/>
              <p:cNvSpPr>
                <a:spLocks noChangeArrowheads="1"/>
              </p:cNvSpPr>
              <p:nvPr/>
            </p:nvSpPr>
            <p:spPr bwMode="auto">
              <a:xfrm>
                <a:off x="3379" y="845"/>
                <a:ext cx="363" cy="36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sz="1200" b="1">
                    <a:solidFill>
                      <a:srgbClr val="000000"/>
                    </a:solidFill>
                  </a:rPr>
                  <a:t>4</a:t>
                </a:r>
              </a:p>
            </p:txBody>
          </p:sp>
        </p:grpSp>
        <p:sp>
          <p:nvSpPr>
            <p:cNvPr id="81963" name="Oval 43"/>
            <p:cNvSpPr>
              <a:spLocks noChangeArrowheads="1"/>
            </p:cNvSpPr>
            <p:nvPr/>
          </p:nvSpPr>
          <p:spPr bwMode="auto">
            <a:xfrm>
              <a:off x="2411016" y="3860800"/>
              <a:ext cx="288925" cy="28733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</a:rPr>
                <a:t>5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81964" name="Text Box 44"/>
            <p:cNvSpPr txBox="1">
              <a:spLocks noChangeArrowheads="1"/>
            </p:cNvSpPr>
            <p:nvPr/>
          </p:nvSpPr>
          <p:spPr bwMode="auto">
            <a:xfrm>
              <a:off x="2844403" y="3716338"/>
              <a:ext cx="288925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p</a:t>
              </a:r>
              <a:r>
                <a:rPr lang="cs-CZ" b="1" baseline="-25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81965" name="Line 45"/>
            <p:cNvSpPr>
              <a:spLocks noChangeShapeType="1"/>
            </p:cNvSpPr>
            <p:nvPr/>
          </p:nvSpPr>
          <p:spPr bwMode="auto">
            <a:xfrm>
              <a:off x="2701528" y="4005263"/>
              <a:ext cx="72072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81966" name="Text Box 46"/>
            <p:cNvSpPr txBox="1">
              <a:spLocks noChangeArrowheads="1"/>
            </p:cNvSpPr>
            <p:nvPr/>
          </p:nvSpPr>
          <p:spPr bwMode="auto">
            <a:xfrm>
              <a:off x="3852466" y="3716338"/>
              <a:ext cx="288925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p</a:t>
              </a:r>
              <a:r>
                <a:rPr lang="cs-CZ" b="1" baseline="-250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81967" name="Line 47"/>
            <p:cNvSpPr>
              <a:spLocks noChangeShapeType="1"/>
            </p:cNvSpPr>
            <p:nvPr/>
          </p:nvSpPr>
          <p:spPr bwMode="auto">
            <a:xfrm>
              <a:off x="3709591" y="4005263"/>
              <a:ext cx="72072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81968" name="Text Box 48"/>
            <p:cNvSpPr txBox="1">
              <a:spLocks noChangeArrowheads="1"/>
            </p:cNvSpPr>
            <p:nvPr/>
          </p:nvSpPr>
          <p:spPr bwMode="auto">
            <a:xfrm>
              <a:off x="4860528" y="3716338"/>
              <a:ext cx="288925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p</a:t>
              </a:r>
              <a:r>
                <a:rPr lang="cs-CZ" b="1" baseline="-250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1969" name="Line 49"/>
            <p:cNvSpPr>
              <a:spLocks noChangeShapeType="1"/>
            </p:cNvSpPr>
            <p:nvPr/>
          </p:nvSpPr>
          <p:spPr bwMode="auto">
            <a:xfrm>
              <a:off x="4717653" y="4005263"/>
              <a:ext cx="72072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grpSp>
          <p:nvGrpSpPr>
            <p:cNvPr id="81970" name="Group 50"/>
            <p:cNvGrpSpPr>
              <a:grpSpLocks/>
            </p:cNvGrpSpPr>
            <p:nvPr/>
          </p:nvGrpSpPr>
          <p:grpSpPr bwMode="auto">
            <a:xfrm>
              <a:off x="5436791" y="3860800"/>
              <a:ext cx="287337" cy="287338"/>
              <a:chOff x="3334" y="799"/>
              <a:chExt cx="454" cy="453"/>
            </a:xfrm>
          </p:grpSpPr>
          <p:sp>
            <p:nvSpPr>
              <p:cNvPr id="81971" name="Oval 51"/>
              <p:cNvSpPr>
                <a:spLocks noChangeArrowheads="1"/>
              </p:cNvSpPr>
              <p:nvPr/>
            </p:nvSpPr>
            <p:spPr bwMode="auto">
              <a:xfrm>
                <a:off x="3334" y="799"/>
                <a:ext cx="454" cy="45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81972" name="Oval 52"/>
              <p:cNvSpPr>
                <a:spLocks noChangeArrowheads="1"/>
              </p:cNvSpPr>
              <p:nvPr/>
            </p:nvSpPr>
            <p:spPr bwMode="auto">
              <a:xfrm>
                <a:off x="3379" y="845"/>
                <a:ext cx="363" cy="36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000000"/>
                    </a:solidFill>
                  </a:rPr>
                  <a:t>8</a:t>
                </a:r>
                <a:endParaRPr lang="cs-CZ" sz="12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1973" name="Line 53"/>
            <p:cNvSpPr>
              <a:spLocks noChangeShapeType="1"/>
            </p:cNvSpPr>
            <p:nvPr/>
          </p:nvSpPr>
          <p:spPr bwMode="auto">
            <a:xfrm>
              <a:off x="3566716" y="4870450"/>
              <a:ext cx="863600" cy="7921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81974" name="Oval 54"/>
            <p:cNvSpPr>
              <a:spLocks noChangeArrowheads="1"/>
            </p:cNvSpPr>
            <p:nvPr/>
          </p:nvSpPr>
          <p:spPr bwMode="auto">
            <a:xfrm>
              <a:off x="3420666" y="4725988"/>
              <a:ext cx="288925" cy="2873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</a:rPr>
                <a:t>9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81975" name="Text Box 55"/>
            <p:cNvSpPr txBox="1">
              <a:spLocks noChangeArrowheads="1"/>
            </p:cNvSpPr>
            <p:nvPr/>
          </p:nvSpPr>
          <p:spPr bwMode="auto">
            <a:xfrm>
              <a:off x="3854053" y="4581525"/>
              <a:ext cx="288925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p</a:t>
              </a:r>
              <a:r>
                <a:rPr lang="cs-CZ" b="1" baseline="-250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81976" name="Line 56"/>
            <p:cNvSpPr>
              <a:spLocks noChangeShapeType="1"/>
            </p:cNvSpPr>
            <p:nvPr/>
          </p:nvSpPr>
          <p:spPr bwMode="auto">
            <a:xfrm>
              <a:off x="3709591" y="4868863"/>
              <a:ext cx="72072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81977" name="Text Box 57"/>
            <p:cNvSpPr txBox="1">
              <a:spLocks noChangeArrowheads="1"/>
            </p:cNvSpPr>
            <p:nvPr/>
          </p:nvSpPr>
          <p:spPr bwMode="auto">
            <a:xfrm>
              <a:off x="4862116" y="4581525"/>
              <a:ext cx="288925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p</a:t>
              </a:r>
              <a:r>
                <a:rPr lang="cs-CZ" b="1" baseline="-250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1978" name="Line 58"/>
            <p:cNvSpPr>
              <a:spLocks noChangeShapeType="1"/>
            </p:cNvSpPr>
            <p:nvPr/>
          </p:nvSpPr>
          <p:spPr bwMode="auto">
            <a:xfrm>
              <a:off x="4719241" y="4870450"/>
              <a:ext cx="720725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81979" name="Oval 59"/>
            <p:cNvSpPr>
              <a:spLocks noChangeArrowheads="1"/>
            </p:cNvSpPr>
            <p:nvPr/>
          </p:nvSpPr>
          <p:spPr bwMode="auto">
            <a:xfrm>
              <a:off x="4430316" y="5591175"/>
              <a:ext cx="288925" cy="28733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</a:rPr>
                <a:t>12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81980" name="Text Box 60"/>
            <p:cNvSpPr txBox="1">
              <a:spLocks noChangeArrowheads="1"/>
            </p:cNvSpPr>
            <p:nvPr/>
          </p:nvSpPr>
          <p:spPr bwMode="auto">
            <a:xfrm>
              <a:off x="4862116" y="5445125"/>
              <a:ext cx="288925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p</a:t>
              </a:r>
              <a:r>
                <a:rPr lang="cs-CZ" b="1" baseline="-250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1981" name="Line 61"/>
            <p:cNvSpPr>
              <a:spLocks noChangeShapeType="1"/>
            </p:cNvSpPr>
            <p:nvPr/>
          </p:nvSpPr>
          <p:spPr bwMode="auto">
            <a:xfrm>
              <a:off x="4719241" y="5734050"/>
              <a:ext cx="720725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grpSp>
          <p:nvGrpSpPr>
            <p:cNvPr id="81982" name="Group 62"/>
            <p:cNvGrpSpPr>
              <a:grpSpLocks/>
            </p:cNvGrpSpPr>
            <p:nvPr/>
          </p:nvGrpSpPr>
          <p:grpSpPr bwMode="auto">
            <a:xfrm>
              <a:off x="5436791" y="4725988"/>
              <a:ext cx="287337" cy="287337"/>
              <a:chOff x="3334" y="799"/>
              <a:chExt cx="454" cy="453"/>
            </a:xfrm>
          </p:grpSpPr>
          <p:sp>
            <p:nvSpPr>
              <p:cNvPr id="81983" name="Oval 63"/>
              <p:cNvSpPr>
                <a:spLocks noChangeArrowheads="1"/>
              </p:cNvSpPr>
              <p:nvPr/>
            </p:nvSpPr>
            <p:spPr bwMode="auto">
              <a:xfrm>
                <a:off x="3334" y="799"/>
                <a:ext cx="454" cy="45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81984" name="Oval 64"/>
              <p:cNvSpPr>
                <a:spLocks noChangeArrowheads="1"/>
              </p:cNvSpPr>
              <p:nvPr/>
            </p:nvSpPr>
            <p:spPr bwMode="auto">
              <a:xfrm>
                <a:off x="3379" y="845"/>
                <a:ext cx="363" cy="36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000000"/>
                    </a:solidFill>
                  </a:rPr>
                  <a:t>11</a:t>
                </a:r>
                <a:endParaRPr lang="cs-CZ" sz="12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1985" name="Group 65"/>
            <p:cNvGrpSpPr>
              <a:grpSpLocks/>
            </p:cNvGrpSpPr>
            <p:nvPr/>
          </p:nvGrpSpPr>
          <p:grpSpPr bwMode="auto">
            <a:xfrm>
              <a:off x="5436791" y="5589588"/>
              <a:ext cx="287337" cy="287337"/>
              <a:chOff x="3334" y="799"/>
              <a:chExt cx="454" cy="453"/>
            </a:xfrm>
          </p:grpSpPr>
          <p:sp>
            <p:nvSpPr>
              <p:cNvPr id="81986" name="Oval 66"/>
              <p:cNvSpPr>
                <a:spLocks noChangeArrowheads="1"/>
              </p:cNvSpPr>
              <p:nvPr/>
            </p:nvSpPr>
            <p:spPr bwMode="auto">
              <a:xfrm>
                <a:off x="3334" y="799"/>
                <a:ext cx="454" cy="45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81987" name="Oval 67"/>
              <p:cNvSpPr>
                <a:spLocks noChangeArrowheads="1"/>
              </p:cNvSpPr>
              <p:nvPr/>
            </p:nvSpPr>
            <p:spPr bwMode="auto">
              <a:xfrm>
                <a:off x="3379" y="845"/>
                <a:ext cx="363" cy="36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000000"/>
                    </a:solidFill>
                  </a:rPr>
                  <a:t>13</a:t>
                </a:r>
                <a:endParaRPr lang="cs-CZ" sz="12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1988" name="Arc 68"/>
            <p:cNvSpPr>
              <a:spLocks/>
            </p:cNvSpPr>
            <p:nvPr/>
          </p:nvSpPr>
          <p:spPr bwMode="auto">
            <a:xfrm flipH="1" flipV="1">
              <a:off x="1115616" y="2997200"/>
              <a:ext cx="288925" cy="14446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grpSp>
          <p:nvGrpSpPr>
            <p:cNvPr id="81989" name="Group 69"/>
            <p:cNvGrpSpPr>
              <a:grpSpLocks/>
            </p:cNvGrpSpPr>
            <p:nvPr/>
          </p:nvGrpSpPr>
          <p:grpSpPr bwMode="auto">
            <a:xfrm>
              <a:off x="2411016" y="2997200"/>
              <a:ext cx="287337" cy="287338"/>
              <a:chOff x="3334" y="799"/>
              <a:chExt cx="454" cy="453"/>
            </a:xfrm>
          </p:grpSpPr>
          <p:sp>
            <p:nvSpPr>
              <p:cNvPr id="81990" name="Oval 70"/>
              <p:cNvSpPr>
                <a:spLocks noChangeArrowheads="1"/>
              </p:cNvSpPr>
              <p:nvPr/>
            </p:nvSpPr>
            <p:spPr bwMode="auto">
              <a:xfrm>
                <a:off x="3334" y="799"/>
                <a:ext cx="454" cy="45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81991" name="Oval 71"/>
              <p:cNvSpPr>
                <a:spLocks noChangeArrowheads="1"/>
              </p:cNvSpPr>
              <p:nvPr/>
            </p:nvSpPr>
            <p:spPr bwMode="auto">
              <a:xfrm>
                <a:off x="3379" y="845"/>
                <a:ext cx="363" cy="36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sz="1200" b="1">
                    <a:solidFill>
                      <a:srgbClr val="000000"/>
                    </a:solidFill>
                  </a:rPr>
                  <a:t>1</a:t>
                </a:r>
              </a:p>
            </p:txBody>
          </p:sp>
        </p:grpSp>
        <p:grpSp>
          <p:nvGrpSpPr>
            <p:cNvPr id="81992" name="Group 72"/>
            <p:cNvGrpSpPr>
              <a:grpSpLocks/>
            </p:cNvGrpSpPr>
            <p:nvPr/>
          </p:nvGrpSpPr>
          <p:grpSpPr bwMode="auto">
            <a:xfrm>
              <a:off x="3419078" y="2997200"/>
              <a:ext cx="287338" cy="287338"/>
              <a:chOff x="3334" y="799"/>
              <a:chExt cx="454" cy="453"/>
            </a:xfrm>
          </p:grpSpPr>
          <p:sp>
            <p:nvSpPr>
              <p:cNvPr id="81993" name="Oval 73"/>
              <p:cNvSpPr>
                <a:spLocks noChangeArrowheads="1"/>
              </p:cNvSpPr>
              <p:nvPr/>
            </p:nvSpPr>
            <p:spPr bwMode="auto">
              <a:xfrm>
                <a:off x="3334" y="799"/>
                <a:ext cx="454" cy="45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81994" name="Oval 74"/>
              <p:cNvSpPr>
                <a:spLocks noChangeArrowheads="1"/>
              </p:cNvSpPr>
              <p:nvPr/>
            </p:nvSpPr>
            <p:spPr bwMode="auto">
              <a:xfrm>
                <a:off x="3379" y="845"/>
                <a:ext cx="363" cy="36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sz="1200" b="1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grpSp>
          <p:nvGrpSpPr>
            <p:cNvPr id="81995" name="Group 75"/>
            <p:cNvGrpSpPr>
              <a:grpSpLocks/>
            </p:cNvGrpSpPr>
            <p:nvPr/>
          </p:nvGrpSpPr>
          <p:grpSpPr bwMode="auto">
            <a:xfrm>
              <a:off x="4428728" y="2997200"/>
              <a:ext cx="287338" cy="287338"/>
              <a:chOff x="3334" y="799"/>
              <a:chExt cx="454" cy="453"/>
            </a:xfrm>
          </p:grpSpPr>
          <p:sp>
            <p:nvSpPr>
              <p:cNvPr id="81996" name="Oval 76"/>
              <p:cNvSpPr>
                <a:spLocks noChangeArrowheads="1"/>
              </p:cNvSpPr>
              <p:nvPr/>
            </p:nvSpPr>
            <p:spPr bwMode="auto">
              <a:xfrm>
                <a:off x="3334" y="799"/>
                <a:ext cx="454" cy="45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81997" name="Oval 77"/>
              <p:cNvSpPr>
                <a:spLocks noChangeArrowheads="1"/>
              </p:cNvSpPr>
              <p:nvPr/>
            </p:nvSpPr>
            <p:spPr bwMode="auto">
              <a:xfrm>
                <a:off x="3379" y="845"/>
                <a:ext cx="363" cy="36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sz="1200" b="1">
                    <a:solidFill>
                      <a:srgbClr val="000000"/>
                    </a:solidFill>
                  </a:rPr>
                  <a:t>3</a:t>
                </a:r>
              </a:p>
            </p:txBody>
          </p:sp>
        </p:grpSp>
        <p:grpSp>
          <p:nvGrpSpPr>
            <p:cNvPr id="81998" name="Group 78"/>
            <p:cNvGrpSpPr>
              <a:grpSpLocks/>
            </p:cNvGrpSpPr>
            <p:nvPr/>
          </p:nvGrpSpPr>
          <p:grpSpPr bwMode="auto">
            <a:xfrm>
              <a:off x="4428728" y="3860800"/>
              <a:ext cx="287338" cy="287338"/>
              <a:chOff x="3334" y="799"/>
              <a:chExt cx="454" cy="453"/>
            </a:xfrm>
          </p:grpSpPr>
          <p:sp>
            <p:nvSpPr>
              <p:cNvPr id="81999" name="Oval 79"/>
              <p:cNvSpPr>
                <a:spLocks noChangeArrowheads="1"/>
              </p:cNvSpPr>
              <p:nvPr/>
            </p:nvSpPr>
            <p:spPr bwMode="auto">
              <a:xfrm>
                <a:off x="3334" y="799"/>
                <a:ext cx="454" cy="45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82000" name="Oval 80"/>
              <p:cNvSpPr>
                <a:spLocks noChangeArrowheads="1"/>
              </p:cNvSpPr>
              <p:nvPr/>
            </p:nvSpPr>
            <p:spPr bwMode="auto">
              <a:xfrm>
                <a:off x="3379" y="845"/>
                <a:ext cx="363" cy="36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000000"/>
                    </a:solidFill>
                  </a:rPr>
                  <a:t>7</a:t>
                </a:r>
                <a:endParaRPr lang="cs-CZ" sz="12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2001" name="Group 81"/>
            <p:cNvGrpSpPr>
              <a:grpSpLocks/>
            </p:cNvGrpSpPr>
            <p:nvPr/>
          </p:nvGrpSpPr>
          <p:grpSpPr bwMode="auto">
            <a:xfrm>
              <a:off x="3419078" y="3860800"/>
              <a:ext cx="287338" cy="287338"/>
              <a:chOff x="3334" y="799"/>
              <a:chExt cx="454" cy="453"/>
            </a:xfrm>
          </p:grpSpPr>
          <p:sp>
            <p:nvSpPr>
              <p:cNvPr id="82002" name="Oval 82"/>
              <p:cNvSpPr>
                <a:spLocks noChangeArrowheads="1"/>
              </p:cNvSpPr>
              <p:nvPr/>
            </p:nvSpPr>
            <p:spPr bwMode="auto">
              <a:xfrm>
                <a:off x="3334" y="799"/>
                <a:ext cx="454" cy="45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82003" name="Oval 83"/>
              <p:cNvSpPr>
                <a:spLocks noChangeArrowheads="1"/>
              </p:cNvSpPr>
              <p:nvPr/>
            </p:nvSpPr>
            <p:spPr bwMode="auto">
              <a:xfrm>
                <a:off x="3379" y="845"/>
                <a:ext cx="363" cy="36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000000"/>
                    </a:solidFill>
                  </a:rPr>
                  <a:t>6</a:t>
                </a:r>
                <a:endParaRPr lang="cs-CZ" sz="12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2004" name="Group 84"/>
            <p:cNvGrpSpPr>
              <a:grpSpLocks/>
            </p:cNvGrpSpPr>
            <p:nvPr/>
          </p:nvGrpSpPr>
          <p:grpSpPr bwMode="auto">
            <a:xfrm>
              <a:off x="4428728" y="4724400"/>
              <a:ext cx="287338" cy="287338"/>
              <a:chOff x="3334" y="799"/>
              <a:chExt cx="454" cy="453"/>
            </a:xfrm>
          </p:grpSpPr>
          <p:sp>
            <p:nvSpPr>
              <p:cNvPr id="82005" name="Oval 85"/>
              <p:cNvSpPr>
                <a:spLocks noChangeArrowheads="1"/>
              </p:cNvSpPr>
              <p:nvPr/>
            </p:nvSpPr>
            <p:spPr bwMode="auto">
              <a:xfrm>
                <a:off x="3334" y="799"/>
                <a:ext cx="454" cy="45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82006" name="Oval 86"/>
              <p:cNvSpPr>
                <a:spLocks noChangeArrowheads="1"/>
              </p:cNvSpPr>
              <p:nvPr/>
            </p:nvSpPr>
            <p:spPr bwMode="auto">
              <a:xfrm>
                <a:off x="3379" y="845"/>
                <a:ext cx="363" cy="36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000000"/>
                    </a:solidFill>
                  </a:rPr>
                  <a:t>10</a:t>
                </a:r>
                <a:endParaRPr lang="cs-CZ" sz="12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2007" name="Text Box 87"/>
            <p:cNvSpPr txBox="1">
              <a:spLocks noChangeArrowheads="1"/>
            </p:cNvSpPr>
            <p:nvPr/>
          </p:nvSpPr>
          <p:spPr bwMode="auto">
            <a:xfrm>
              <a:off x="1979216" y="3357563"/>
              <a:ext cx="288925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  <a:sym typeface="Symbol" pitchFamily="18" charset="2"/>
                </a:rPr>
                <a:t></a:t>
              </a:r>
              <a:endParaRPr lang="cs-CZ" b="1" baseline="-25000">
                <a:solidFill>
                  <a:srgbClr val="000000"/>
                </a:solidFill>
                <a:sym typeface="Symbol" pitchFamily="18" charset="2"/>
              </a:endParaRPr>
            </a:p>
          </p:txBody>
        </p:sp>
        <p:sp>
          <p:nvSpPr>
            <p:cNvPr id="82008" name="Text Box 88"/>
            <p:cNvSpPr txBox="1">
              <a:spLocks noChangeArrowheads="1"/>
            </p:cNvSpPr>
            <p:nvPr/>
          </p:nvSpPr>
          <p:spPr bwMode="auto">
            <a:xfrm>
              <a:off x="2987278" y="4221163"/>
              <a:ext cx="288925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  <a:sym typeface="Symbol" pitchFamily="18" charset="2"/>
                </a:rPr>
                <a:t></a:t>
              </a:r>
              <a:endParaRPr lang="cs-CZ" b="1" baseline="-25000">
                <a:solidFill>
                  <a:srgbClr val="000000"/>
                </a:solidFill>
                <a:sym typeface="Symbol" pitchFamily="18" charset="2"/>
              </a:endParaRPr>
            </a:p>
          </p:txBody>
        </p:sp>
        <p:sp>
          <p:nvSpPr>
            <p:cNvPr id="82009" name="Text Box 89"/>
            <p:cNvSpPr txBox="1">
              <a:spLocks noChangeArrowheads="1"/>
            </p:cNvSpPr>
            <p:nvPr/>
          </p:nvSpPr>
          <p:spPr bwMode="auto">
            <a:xfrm>
              <a:off x="3995341" y="5084763"/>
              <a:ext cx="288925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  <a:sym typeface="Symbol" pitchFamily="18" charset="2"/>
                </a:rPr>
                <a:t></a:t>
              </a:r>
              <a:endParaRPr lang="cs-CZ" b="1" baseline="-25000">
                <a:solidFill>
                  <a:srgbClr val="000000"/>
                </a:solidFill>
                <a:sym typeface="Symbol" pitchFamily="18" charset="2"/>
              </a:endParaRPr>
            </a:p>
          </p:txBody>
        </p:sp>
      </p:grpSp>
      <p:sp>
        <p:nvSpPr>
          <p:cNvPr id="88" name="AutoShape 627"/>
          <p:cNvSpPr>
            <a:spLocks noChangeArrowheads="1"/>
          </p:cNvSpPr>
          <p:nvPr/>
        </p:nvSpPr>
        <p:spPr bwMode="auto">
          <a:xfrm>
            <a:off x="179388" y="115888"/>
            <a:ext cx="4032572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Epsilon Transitions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9" name="AutoShape 628"/>
          <p:cNvSpPr>
            <a:spLocks noChangeArrowheads="1"/>
          </p:cNvSpPr>
          <p:nvPr/>
        </p:nvSpPr>
        <p:spPr bwMode="auto">
          <a:xfrm>
            <a:off x="4211960" y="115888"/>
            <a:ext cx="4463728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90" name="Group 629"/>
          <p:cNvGrpSpPr>
            <a:grpSpLocks/>
          </p:cNvGrpSpPr>
          <p:nvPr/>
        </p:nvGrpSpPr>
        <p:grpSpPr bwMode="auto">
          <a:xfrm>
            <a:off x="4067944" y="116632"/>
            <a:ext cx="217488" cy="217487"/>
            <a:chOff x="2290" y="73"/>
            <a:chExt cx="137" cy="137"/>
          </a:xfrm>
        </p:grpSpPr>
        <p:grpSp>
          <p:nvGrpSpPr>
            <p:cNvPr id="91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93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2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95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96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97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98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100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9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102" name="AutoShape 641"/>
          <p:cNvSpPr>
            <a:spLocks noChangeArrowheads="1"/>
          </p:cNvSpPr>
          <p:nvPr/>
        </p:nvSpPr>
        <p:spPr bwMode="auto">
          <a:xfrm>
            <a:off x="5940152" y="188913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Application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3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29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AutoShape 2"/>
          <p:cNvSpPr>
            <a:spLocks noChangeArrowheads="1"/>
          </p:cNvSpPr>
          <p:nvPr/>
        </p:nvSpPr>
        <p:spPr bwMode="auto">
          <a:xfrm>
            <a:off x="35496" y="188640"/>
            <a:ext cx="9073008" cy="6624736"/>
          </a:xfrm>
          <a:prstGeom prst="roundRect">
            <a:avLst>
              <a:gd name="adj" fmla="val 1492"/>
            </a:avLst>
          </a:prstGeom>
          <a:noFill/>
          <a:ln w="19050" cmpd="tri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3651" name="AutoShape 163"/>
          <p:cNvSpPr>
            <a:spLocks noChangeArrowheads="1"/>
          </p:cNvSpPr>
          <p:nvPr/>
        </p:nvSpPr>
        <p:spPr bwMode="auto">
          <a:xfrm>
            <a:off x="3708400" y="1557338"/>
            <a:ext cx="5041900" cy="4608512"/>
          </a:xfrm>
          <a:prstGeom prst="roundRect">
            <a:avLst>
              <a:gd name="adj" fmla="val 3458"/>
            </a:avLst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3490" name="AutoShape 2"/>
          <p:cNvSpPr>
            <a:spLocks noChangeArrowheads="1"/>
          </p:cNvSpPr>
          <p:nvPr/>
        </p:nvSpPr>
        <p:spPr bwMode="auto">
          <a:xfrm>
            <a:off x="395288" y="620713"/>
            <a:ext cx="8351837" cy="720725"/>
          </a:xfrm>
          <a:prstGeom prst="roundRect">
            <a:avLst>
              <a:gd name="adj" fmla="val 7657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Equivalent NFA 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for search for any unempty substring of pattern </a:t>
            </a:r>
            <a:r>
              <a:rPr lang="cs-CZ" i="1">
                <a:solidFill>
                  <a:srgbClr val="000000"/>
                </a:solidFill>
              </a:rPr>
              <a:t>p</a:t>
            </a:r>
            <a:r>
              <a:rPr lang="cs-CZ" baseline="-25000">
                <a:solidFill>
                  <a:srgbClr val="000000"/>
                </a:solidFill>
              </a:rPr>
              <a:t>1</a:t>
            </a:r>
            <a:r>
              <a:rPr lang="cs-CZ" i="1">
                <a:solidFill>
                  <a:srgbClr val="000000"/>
                </a:solidFill>
              </a:rPr>
              <a:t>p</a:t>
            </a:r>
            <a:r>
              <a:rPr lang="cs-CZ" baseline="-25000">
                <a:solidFill>
                  <a:srgbClr val="000000"/>
                </a:solidFill>
              </a:rPr>
              <a:t>2</a:t>
            </a:r>
            <a:r>
              <a:rPr lang="cs-CZ" i="1">
                <a:solidFill>
                  <a:srgbClr val="000000"/>
                </a:solidFill>
              </a:rPr>
              <a:t>p</a:t>
            </a:r>
            <a:r>
              <a:rPr lang="cs-CZ" baseline="-25000">
                <a:solidFill>
                  <a:srgbClr val="000000"/>
                </a:solidFill>
              </a:rPr>
              <a:t>3</a:t>
            </a:r>
            <a:r>
              <a:rPr lang="cs-CZ" i="1">
                <a:solidFill>
                  <a:srgbClr val="000000"/>
                </a:solidFill>
              </a:rPr>
              <a:t>p</a:t>
            </a:r>
            <a:r>
              <a:rPr lang="cs-CZ" baseline="-25000">
                <a:solidFill>
                  <a:srgbClr val="000000"/>
                </a:solidFill>
              </a:rPr>
              <a:t>4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cs-CZ">
                <a:solidFill>
                  <a:srgbClr val="000000"/>
                </a:solidFill>
              </a:rPr>
              <a:t> </a:t>
            </a:r>
            <a:endParaRPr lang="en-US" i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with </a:t>
            </a:r>
            <a:r>
              <a:rPr lang="cs-CZ" i="1">
                <a:solidFill>
                  <a:srgbClr val="000000"/>
                </a:solidFill>
                <a:sym typeface="Symbol" pitchFamily="18" charset="2"/>
              </a:rPr>
              <a:t>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transitions removed</a:t>
            </a:r>
            <a:r>
              <a:rPr lang="cs-CZ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63650" name="Group 162"/>
          <p:cNvGrpSpPr>
            <a:grpSpLocks/>
          </p:cNvGrpSpPr>
          <p:nvPr/>
        </p:nvGrpSpPr>
        <p:grpSpPr bwMode="auto">
          <a:xfrm>
            <a:off x="3924300" y="1773238"/>
            <a:ext cx="4608513" cy="3925887"/>
            <a:chOff x="2608" y="1117"/>
            <a:chExt cx="2903" cy="2473"/>
          </a:xfrm>
        </p:grpSpPr>
        <p:sp>
          <p:nvSpPr>
            <p:cNvPr id="63643" name="Freeform 155"/>
            <p:cNvSpPr>
              <a:spLocks/>
            </p:cNvSpPr>
            <p:nvPr/>
          </p:nvSpPr>
          <p:spPr bwMode="auto">
            <a:xfrm>
              <a:off x="2744" y="1525"/>
              <a:ext cx="2653" cy="2065"/>
            </a:xfrm>
            <a:custGeom>
              <a:avLst/>
              <a:gdLst>
                <a:gd name="T0" fmla="*/ 114 w 2653"/>
                <a:gd name="T1" fmla="*/ 0 h 2065"/>
                <a:gd name="T2" fmla="*/ 360 w 2653"/>
                <a:gd name="T3" fmla="*/ 1744 h 2065"/>
                <a:gd name="T4" fmla="*/ 2272 w 2653"/>
                <a:gd name="T5" fmla="*/ 1927 h 2065"/>
                <a:gd name="T6" fmla="*/ 2649 w 2653"/>
                <a:gd name="T7" fmla="*/ 1744 h 2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3" h="2065">
                  <a:moveTo>
                    <a:pt x="114" y="0"/>
                  </a:moveTo>
                  <a:cubicBezTo>
                    <a:pt x="155" y="291"/>
                    <a:pt x="0" y="1423"/>
                    <a:pt x="360" y="1744"/>
                  </a:cubicBezTo>
                  <a:cubicBezTo>
                    <a:pt x="720" y="2065"/>
                    <a:pt x="1891" y="1927"/>
                    <a:pt x="2272" y="1927"/>
                  </a:cubicBezTo>
                  <a:cubicBezTo>
                    <a:pt x="2653" y="1927"/>
                    <a:pt x="2570" y="1782"/>
                    <a:pt x="2649" y="174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grpSp>
          <p:nvGrpSpPr>
            <p:cNvPr id="63649" name="Group 161"/>
            <p:cNvGrpSpPr>
              <a:grpSpLocks/>
            </p:cNvGrpSpPr>
            <p:nvPr/>
          </p:nvGrpSpPr>
          <p:grpSpPr bwMode="auto">
            <a:xfrm>
              <a:off x="2608" y="1117"/>
              <a:ext cx="2903" cy="2306"/>
              <a:chOff x="2471" y="1117"/>
              <a:chExt cx="2903" cy="2306"/>
            </a:xfrm>
          </p:grpSpPr>
          <p:sp>
            <p:nvSpPr>
              <p:cNvPr id="63645" name="Freeform 157"/>
              <p:cNvSpPr>
                <a:spLocks/>
              </p:cNvSpPr>
              <p:nvPr/>
            </p:nvSpPr>
            <p:spPr bwMode="auto">
              <a:xfrm>
                <a:off x="3379" y="2070"/>
                <a:ext cx="1814" cy="1353"/>
              </a:xfrm>
              <a:custGeom>
                <a:avLst/>
                <a:gdLst>
                  <a:gd name="T0" fmla="*/ 0 w 1814"/>
                  <a:gd name="T1" fmla="*/ 0 h 1353"/>
                  <a:gd name="T2" fmla="*/ 192 w 1814"/>
                  <a:gd name="T3" fmla="*/ 1145 h 1353"/>
                  <a:gd name="T4" fmla="*/ 1066 w 1814"/>
                  <a:gd name="T5" fmla="*/ 1249 h 1353"/>
                  <a:gd name="T6" fmla="*/ 1814 w 1814"/>
                  <a:gd name="T7" fmla="*/ 1179 h 1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4" h="1353">
                    <a:moveTo>
                      <a:pt x="0" y="0"/>
                    </a:moveTo>
                    <a:cubicBezTo>
                      <a:pt x="32" y="191"/>
                      <a:pt x="14" y="937"/>
                      <a:pt x="192" y="1145"/>
                    </a:cubicBezTo>
                    <a:cubicBezTo>
                      <a:pt x="370" y="1353"/>
                      <a:pt x="796" y="1243"/>
                      <a:pt x="1066" y="1249"/>
                    </a:cubicBezTo>
                    <a:cubicBezTo>
                      <a:pt x="1336" y="1255"/>
                      <a:pt x="1658" y="1194"/>
                      <a:pt x="1814" y="1179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63641" name="Freeform 153"/>
              <p:cNvSpPr>
                <a:spLocks/>
              </p:cNvSpPr>
              <p:nvPr/>
            </p:nvSpPr>
            <p:spPr bwMode="auto">
              <a:xfrm>
                <a:off x="2757" y="1526"/>
                <a:ext cx="1827" cy="1509"/>
              </a:xfrm>
              <a:custGeom>
                <a:avLst/>
                <a:gdLst>
                  <a:gd name="T0" fmla="*/ 0 w 1827"/>
                  <a:gd name="T1" fmla="*/ 0 h 1509"/>
                  <a:gd name="T2" fmla="*/ 377 w 1827"/>
                  <a:gd name="T3" fmla="*/ 1262 h 1509"/>
                  <a:gd name="T4" fmla="*/ 1360 w 1827"/>
                  <a:gd name="T5" fmla="*/ 1481 h 1509"/>
                  <a:gd name="T6" fmla="*/ 1827 w 1827"/>
                  <a:gd name="T7" fmla="*/ 1198 h 1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27" h="1509">
                    <a:moveTo>
                      <a:pt x="0" y="0"/>
                    </a:moveTo>
                    <a:cubicBezTo>
                      <a:pt x="63" y="210"/>
                      <a:pt x="150" y="1015"/>
                      <a:pt x="377" y="1262"/>
                    </a:cubicBezTo>
                    <a:cubicBezTo>
                      <a:pt x="604" y="1509"/>
                      <a:pt x="1118" y="1492"/>
                      <a:pt x="1360" y="1481"/>
                    </a:cubicBezTo>
                    <a:cubicBezTo>
                      <a:pt x="1602" y="1470"/>
                      <a:pt x="1730" y="1257"/>
                      <a:pt x="1827" y="1198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63638" name="Line 150"/>
              <p:cNvSpPr>
                <a:spLocks noChangeShapeType="1"/>
              </p:cNvSpPr>
              <p:nvPr/>
            </p:nvSpPr>
            <p:spPr bwMode="auto">
              <a:xfrm>
                <a:off x="4014" y="2614"/>
                <a:ext cx="1179" cy="4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63635" name="Line 147"/>
              <p:cNvSpPr>
                <a:spLocks noChangeShapeType="1"/>
              </p:cNvSpPr>
              <p:nvPr/>
            </p:nvSpPr>
            <p:spPr bwMode="auto">
              <a:xfrm>
                <a:off x="2744" y="1526"/>
                <a:ext cx="1179" cy="4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63637" name="Line 149"/>
              <p:cNvSpPr>
                <a:spLocks noChangeShapeType="1"/>
              </p:cNvSpPr>
              <p:nvPr/>
            </p:nvSpPr>
            <p:spPr bwMode="auto">
              <a:xfrm>
                <a:off x="3379" y="2070"/>
                <a:ext cx="1179" cy="4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63516" name="Text Box 28"/>
              <p:cNvSpPr txBox="1">
                <a:spLocks noChangeArrowheads="1"/>
              </p:cNvSpPr>
              <p:nvPr/>
            </p:nvSpPr>
            <p:spPr bwMode="auto">
              <a:xfrm>
                <a:off x="2744" y="1117"/>
                <a:ext cx="182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cs-CZ" sz="1600" b="1" i="1">
                    <a:solidFill>
                      <a:srgbClr val="000000"/>
                    </a:solidFill>
                  </a:rPr>
                  <a:t>A</a:t>
                </a:r>
                <a:endParaRPr lang="cs-CZ" b="1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517" name="Arc 29"/>
              <p:cNvSpPr>
                <a:spLocks/>
              </p:cNvSpPr>
              <p:nvPr/>
            </p:nvSpPr>
            <p:spPr bwMode="auto">
              <a:xfrm rot="5400000" flipH="1">
                <a:off x="2598" y="1263"/>
                <a:ext cx="245" cy="136"/>
              </a:xfrm>
              <a:custGeom>
                <a:avLst/>
                <a:gdLst>
                  <a:gd name="G0" fmla="+- 21599 0 0"/>
                  <a:gd name="G1" fmla="+- 21600 0 0"/>
                  <a:gd name="G2" fmla="+- 21600 0 0"/>
                  <a:gd name="T0" fmla="*/ 4389 w 43199"/>
                  <a:gd name="T1" fmla="*/ 8547 h 43200"/>
                  <a:gd name="T2" fmla="*/ 0 w 43199"/>
                  <a:gd name="T3" fmla="*/ 21777 h 43200"/>
                  <a:gd name="T4" fmla="*/ 21599 w 43199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9" h="43200" fill="none" extrusionOk="0">
                    <a:moveTo>
                      <a:pt x="4389" y="8547"/>
                    </a:moveTo>
                    <a:cubicBezTo>
                      <a:pt x="8472" y="3162"/>
                      <a:pt x="14841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33529"/>
                      <a:pt x="33528" y="43200"/>
                      <a:pt x="21599" y="43200"/>
                    </a:cubicBezTo>
                    <a:cubicBezTo>
                      <a:pt x="9738" y="43200"/>
                      <a:pt x="96" y="33636"/>
                      <a:pt x="-1" y="21777"/>
                    </a:cubicBezTo>
                  </a:path>
                  <a:path w="43199" h="43200" stroke="0" extrusionOk="0">
                    <a:moveTo>
                      <a:pt x="4389" y="8547"/>
                    </a:moveTo>
                    <a:cubicBezTo>
                      <a:pt x="8472" y="3162"/>
                      <a:pt x="14841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33529"/>
                      <a:pt x="33528" y="43200"/>
                      <a:pt x="21599" y="43200"/>
                    </a:cubicBezTo>
                    <a:cubicBezTo>
                      <a:pt x="9738" y="43200"/>
                      <a:pt x="96" y="33636"/>
                      <a:pt x="-1" y="21777"/>
                    </a:cubicBezTo>
                    <a:lnTo>
                      <a:pt x="21599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triangl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63532" name="Oval 44"/>
              <p:cNvSpPr>
                <a:spLocks noChangeArrowheads="1"/>
              </p:cNvSpPr>
              <p:nvPr/>
            </p:nvSpPr>
            <p:spPr bwMode="auto">
              <a:xfrm>
                <a:off x="2652" y="1435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>
                    <a:solidFill>
                      <a:srgbClr val="000000"/>
                    </a:solidFill>
                  </a:rPr>
                  <a:t>0</a:t>
                </a:r>
                <a:endParaRPr lang="cs-CZ" sz="1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3533" name="Text Box 45"/>
              <p:cNvSpPr txBox="1">
                <a:spLocks noChangeArrowheads="1"/>
              </p:cNvSpPr>
              <p:nvPr/>
            </p:nvSpPr>
            <p:spPr bwMode="auto">
              <a:xfrm>
                <a:off x="2925" y="1344"/>
                <a:ext cx="182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cs-CZ" sz="1600" b="1" i="1">
                    <a:solidFill>
                      <a:srgbClr val="000000"/>
                    </a:solidFill>
                  </a:rPr>
                  <a:t>p</a:t>
                </a:r>
                <a:r>
                  <a:rPr lang="cs-CZ" b="1" baseline="-250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63534" name="Line 46"/>
              <p:cNvSpPr>
                <a:spLocks noChangeShapeType="1"/>
              </p:cNvSpPr>
              <p:nvPr/>
            </p:nvSpPr>
            <p:spPr bwMode="auto">
              <a:xfrm>
                <a:off x="2834" y="1525"/>
                <a:ext cx="45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63536" name="Text Box 48"/>
              <p:cNvSpPr txBox="1">
                <a:spLocks noChangeArrowheads="1"/>
              </p:cNvSpPr>
              <p:nvPr/>
            </p:nvSpPr>
            <p:spPr bwMode="auto">
              <a:xfrm>
                <a:off x="3560" y="1344"/>
                <a:ext cx="182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cs-CZ" sz="1600" b="1" i="1">
                    <a:solidFill>
                      <a:srgbClr val="000000"/>
                    </a:solidFill>
                  </a:rPr>
                  <a:t>p</a:t>
                </a:r>
                <a:r>
                  <a:rPr lang="cs-CZ" b="1" baseline="-250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63537" name="Line 49"/>
              <p:cNvSpPr>
                <a:spLocks noChangeShapeType="1"/>
              </p:cNvSpPr>
              <p:nvPr/>
            </p:nvSpPr>
            <p:spPr bwMode="auto">
              <a:xfrm>
                <a:off x="3470" y="1526"/>
                <a:ext cx="45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63539" name="Text Box 51"/>
              <p:cNvSpPr txBox="1">
                <a:spLocks noChangeArrowheads="1"/>
              </p:cNvSpPr>
              <p:nvPr/>
            </p:nvSpPr>
            <p:spPr bwMode="auto">
              <a:xfrm>
                <a:off x="4195" y="1344"/>
                <a:ext cx="182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cs-CZ" sz="1600" b="1" i="1">
                    <a:solidFill>
                      <a:srgbClr val="000000"/>
                    </a:solidFill>
                  </a:rPr>
                  <a:t>p</a:t>
                </a:r>
                <a:r>
                  <a:rPr lang="cs-CZ" b="1" baseline="-2500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63540" name="Line 52"/>
              <p:cNvSpPr>
                <a:spLocks noChangeShapeType="1"/>
              </p:cNvSpPr>
              <p:nvPr/>
            </p:nvSpPr>
            <p:spPr bwMode="auto">
              <a:xfrm>
                <a:off x="4105" y="1526"/>
                <a:ext cx="45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63542" name="Text Box 54"/>
              <p:cNvSpPr txBox="1">
                <a:spLocks noChangeArrowheads="1"/>
              </p:cNvSpPr>
              <p:nvPr/>
            </p:nvSpPr>
            <p:spPr bwMode="auto">
              <a:xfrm>
                <a:off x="4830" y="1344"/>
                <a:ext cx="182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cs-CZ" sz="1600" b="1" i="1">
                    <a:solidFill>
                      <a:srgbClr val="000000"/>
                    </a:solidFill>
                  </a:rPr>
                  <a:t>p</a:t>
                </a:r>
                <a:r>
                  <a:rPr lang="cs-CZ" b="1" baseline="-2500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63543" name="Line 55"/>
              <p:cNvSpPr>
                <a:spLocks noChangeShapeType="1"/>
              </p:cNvSpPr>
              <p:nvPr/>
            </p:nvSpPr>
            <p:spPr bwMode="auto">
              <a:xfrm>
                <a:off x="4740" y="1526"/>
                <a:ext cx="45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3544" name="Group 56"/>
              <p:cNvGrpSpPr>
                <a:grpSpLocks/>
              </p:cNvGrpSpPr>
              <p:nvPr/>
            </p:nvGrpSpPr>
            <p:grpSpPr bwMode="auto">
              <a:xfrm>
                <a:off x="5193" y="1435"/>
                <a:ext cx="181" cy="181"/>
                <a:chOff x="3334" y="799"/>
                <a:chExt cx="454" cy="453"/>
              </a:xfrm>
            </p:grpSpPr>
            <p:sp>
              <p:nvSpPr>
                <p:cNvPr id="63545" name="Oval 57"/>
                <p:cNvSpPr>
                  <a:spLocks noChangeArrowheads="1"/>
                </p:cNvSpPr>
                <p:nvPr/>
              </p:nvSpPr>
              <p:spPr bwMode="auto">
                <a:xfrm>
                  <a:off x="3334" y="799"/>
                  <a:ext cx="454" cy="45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cs-CZ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546" name="Oval 58"/>
                <p:cNvSpPr>
                  <a:spLocks noChangeArrowheads="1"/>
                </p:cNvSpPr>
                <p:nvPr/>
              </p:nvSpPr>
              <p:spPr bwMode="auto">
                <a:xfrm>
                  <a:off x="3379" y="845"/>
                  <a:ext cx="363" cy="36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>
                      <a:solidFill>
                        <a:srgbClr val="000000"/>
                      </a:solidFill>
                    </a:rPr>
                    <a:t>4</a:t>
                  </a:r>
                  <a:endParaRPr lang="cs-CZ" sz="1200" b="1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3547" name="Oval 59"/>
              <p:cNvSpPr>
                <a:spLocks noChangeArrowheads="1"/>
              </p:cNvSpPr>
              <p:nvPr/>
            </p:nvSpPr>
            <p:spPr bwMode="auto">
              <a:xfrm>
                <a:off x="3287" y="197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>
                    <a:solidFill>
                      <a:srgbClr val="000000"/>
                    </a:solidFill>
                  </a:rPr>
                  <a:t>5</a:t>
                </a:r>
                <a:endParaRPr lang="cs-CZ" sz="1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3548" name="Text Box 60"/>
              <p:cNvSpPr txBox="1">
                <a:spLocks noChangeArrowheads="1"/>
              </p:cNvSpPr>
              <p:nvPr/>
            </p:nvSpPr>
            <p:spPr bwMode="auto">
              <a:xfrm>
                <a:off x="3560" y="1888"/>
                <a:ext cx="182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cs-CZ" sz="1600" b="1" i="1">
                    <a:solidFill>
                      <a:srgbClr val="000000"/>
                    </a:solidFill>
                  </a:rPr>
                  <a:t>p</a:t>
                </a:r>
                <a:r>
                  <a:rPr lang="cs-CZ" b="1" baseline="-250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63549" name="Line 61"/>
              <p:cNvSpPr>
                <a:spLocks noChangeShapeType="1"/>
              </p:cNvSpPr>
              <p:nvPr/>
            </p:nvSpPr>
            <p:spPr bwMode="auto">
              <a:xfrm>
                <a:off x="3470" y="2070"/>
                <a:ext cx="45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63551" name="Text Box 63"/>
              <p:cNvSpPr txBox="1">
                <a:spLocks noChangeArrowheads="1"/>
              </p:cNvSpPr>
              <p:nvPr/>
            </p:nvSpPr>
            <p:spPr bwMode="auto">
              <a:xfrm>
                <a:off x="4195" y="1888"/>
                <a:ext cx="182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cs-CZ" sz="1600" b="1" i="1">
                    <a:solidFill>
                      <a:srgbClr val="000000"/>
                    </a:solidFill>
                  </a:rPr>
                  <a:t>p</a:t>
                </a:r>
                <a:r>
                  <a:rPr lang="cs-CZ" b="1" baseline="-2500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63552" name="Line 64"/>
              <p:cNvSpPr>
                <a:spLocks noChangeShapeType="1"/>
              </p:cNvSpPr>
              <p:nvPr/>
            </p:nvSpPr>
            <p:spPr bwMode="auto">
              <a:xfrm>
                <a:off x="4105" y="2070"/>
                <a:ext cx="45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63554" name="Text Box 66"/>
              <p:cNvSpPr txBox="1">
                <a:spLocks noChangeArrowheads="1"/>
              </p:cNvSpPr>
              <p:nvPr/>
            </p:nvSpPr>
            <p:spPr bwMode="auto">
              <a:xfrm>
                <a:off x="4830" y="1888"/>
                <a:ext cx="182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cs-CZ" sz="1600" b="1" i="1">
                    <a:solidFill>
                      <a:srgbClr val="000000"/>
                    </a:solidFill>
                  </a:rPr>
                  <a:t>p</a:t>
                </a:r>
                <a:r>
                  <a:rPr lang="cs-CZ" b="1" baseline="-2500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63555" name="Line 67"/>
              <p:cNvSpPr>
                <a:spLocks noChangeShapeType="1"/>
              </p:cNvSpPr>
              <p:nvPr/>
            </p:nvSpPr>
            <p:spPr bwMode="auto">
              <a:xfrm>
                <a:off x="4740" y="2070"/>
                <a:ext cx="45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3556" name="Group 68"/>
              <p:cNvGrpSpPr>
                <a:grpSpLocks/>
              </p:cNvGrpSpPr>
              <p:nvPr/>
            </p:nvGrpSpPr>
            <p:grpSpPr bwMode="auto">
              <a:xfrm>
                <a:off x="5193" y="1979"/>
                <a:ext cx="181" cy="181"/>
                <a:chOff x="3334" y="799"/>
                <a:chExt cx="454" cy="453"/>
              </a:xfrm>
            </p:grpSpPr>
            <p:sp>
              <p:nvSpPr>
                <p:cNvPr id="63557" name="Oval 69"/>
                <p:cNvSpPr>
                  <a:spLocks noChangeArrowheads="1"/>
                </p:cNvSpPr>
                <p:nvPr/>
              </p:nvSpPr>
              <p:spPr bwMode="auto">
                <a:xfrm>
                  <a:off x="3334" y="799"/>
                  <a:ext cx="454" cy="45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cs-CZ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558" name="Oval 70"/>
                <p:cNvSpPr>
                  <a:spLocks noChangeArrowheads="1"/>
                </p:cNvSpPr>
                <p:nvPr/>
              </p:nvSpPr>
              <p:spPr bwMode="auto">
                <a:xfrm>
                  <a:off x="3379" y="845"/>
                  <a:ext cx="363" cy="36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>
                      <a:solidFill>
                        <a:srgbClr val="000000"/>
                      </a:solidFill>
                    </a:rPr>
                    <a:t>8</a:t>
                  </a:r>
                  <a:endParaRPr lang="cs-CZ" sz="1200" b="1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3563" name="Oval 75"/>
              <p:cNvSpPr>
                <a:spLocks noChangeArrowheads="1"/>
              </p:cNvSpPr>
              <p:nvPr/>
            </p:nvSpPr>
            <p:spPr bwMode="auto">
              <a:xfrm>
                <a:off x="3923" y="2524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>
                    <a:solidFill>
                      <a:srgbClr val="000000"/>
                    </a:solidFill>
                  </a:rPr>
                  <a:t>9</a:t>
                </a:r>
                <a:endParaRPr lang="cs-CZ" sz="1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3564" name="Text Box 76"/>
              <p:cNvSpPr txBox="1">
                <a:spLocks noChangeArrowheads="1"/>
              </p:cNvSpPr>
              <p:nvPr/>
            </p:nvSpPr>
            <p:spPr bwMode="auto">
              <a:xfrm>
                <a:off x="4135" y="2453"/>
                <a:ext cx="182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cs-CZ" sz="1600" b="1" i="1">
                    <a:solidFill>
                      <a:srgbClr val="000000"/>
                    </a:solidFill>
                  </a:rPr>
                  <a:t>p</a:t>
                </a:r>
                <a:r>
                  <a:rPr lang="cs-CZ" b="1" baseline="-2500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63565" name="Line 77"/>
              <p:cNvSpPr>
                <a:spLocks noChangeShapeType="1"/>
              </p:cNvSpPr>
              <p:nvPr/>
            </p:nvSpPr>
            <p:spPr bwMode="auto">
              <a:xfrm>
                <a:off x="4105" y="2614"/>
                <a:ext cx="45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63567" name="Text Box 79"/>
              <p:cNvSpPr txBox="1">
                <a:spLocks noChangeArrowheads="1"/>
              </p:cNvSpPr>
              <p:nvPr/>
            </p:nvSpPr>
            <p:spPr bwMode="auto">
              <a:xfrm>
                <a:off x="4831" y="2433"/>
                <a:ext cx="182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cs-CZ" sz="1600" b="1" i="1">
                    <a:solidFill>
                      <a:srgbClr val="000000"/>
                    </a:solidFill>
                  </a:rPr>
                  <a:t>p</a:t>
                </a:r>
                <a:r>
                  <a:rPr lang="cs-CZ" b="1" baseline="-2500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63568" name="Line 80"/>
              <p:cNvSpPr>
                <a:spLocks noChangeShapeType="1"/>
              </p:cNvSpPr>
              <p:nvPr/>
            </p:nvSpPr>
            <p:spPr bwMode="auto">
              <a:xfrm>
                <a:off x="4741" y="2615"/>
                <a:ext cx="45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63569" name="Oval 81"/>
              <p:cNvSpPr>
                <a:spLocks noChangeArrowheads="1"/>
              </p:cNvSpPr>
              <p:nvPr/>
            </p:nvSpPr>
            <p:spPr bwMode="auto">
              <a:xfrm>
                <a:off x="4559" y="306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>
                    <a:solidFill>
                      <a:srgbClr val="000000"/>
                    </a:solidFill>
                  </a:rPr>
                  <a:t>12</a:t>
                </a:r>
                <a:endParaRPr lang="cs-CZ" sz="1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3570" name="Text Box 82"/>
              <p:cNvSpPr txBox="1">
                <a:spLocks noChangeArrowheads="1"/>
              </p:cNvSpPr>
              <p:nvPr/>
            </p:nvSpPr>
            <p:spPr bwMode="auto">
              <a:xfrm>
                <a:off x="4785" y="2977"/>
                <a:ext cx="182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cs-CZ" sz="1600" b="1" i="1">
                    <a:solidFill>
                      <a:srgbClr val="000000"/>
                    </a:solidFill>
                  </a:rPr>
                  <a:t>p</a:t>
                </a:r>
                <a:r>
                  <a:rPr lang="cs-CZ" b="1" baseline="-2500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63571" name="Line 83"/>
              <p:cNvSpPr>
                <a:spLocks noChangeShapeType="1"/>
              </p:cNvSpPr>
              <p:nvPr/>
            </p:nvSpPr>
            <p:spPr bwMode="auto">
              <a:xfrm>
                <a:off x="4741" y="3159"/>
                <a:ext cx="45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3572" name="Group 84"/>
              <p:cNvGrpSpPr>
                <a:grpSpLocks/>
              </p:cNvGrpSpPr>
              <p:nvPr/>
            </p:nvGrpSpPr>
            <p:grpSpPr bwMode="auto">
              <a:xfrm>
                <a:off x="5193" y="2524"/>
                <a:ext cx="181" cy="181"/>
                <a:chOff x="3334" y="799"/>
                <a:chExt cx="454" cy="453"/>
              </a:xfrm>
            </p:grpSpPr>
            <p:sp>
              <p:nvSpPr>
                <p:cNvPr id="63573" name="Oval 85"/>
                <p:cNvSpPr>
                  <a:spLocks noChangeArrowheads="1"/>
                </p:cNvSpPr>
                <p:nvPr/>
              </p:nvSpPr>
              <p:spPr bwMode="auto">
                <a:xfrm>
                  <a:off x="3334" y="799"/>
                  <a:ext cx="454" cy="45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cs-CZ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574" name="Oval 86"/>
                <p:cNvSpPr>
                  <a:spLocks noChangeArrowheads="1"/>
                </p:cNvSpPr>
                <p:nvPr/>
              </p:nvSpPr>
              <p:spPr bwMode="auto">
                <a:xfrm>
                  <a:off x="3379" y="845"/>
                  <a:ext cx="363" cy="36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>
                      <a:solidFill>
                        <a:srgbClr val="000000"/>
                      </a:solidFill>
                    </a:rPr>
                    <a:t>11</a:t>
                  </a:r>
                  <a:endParaRPr lang="cs-CZ" sz="12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3575" name="Group 87"/>
              <p:cNvGrpSpPr>
                <a:grpSpLocks/>
              </p:cNvGrpSpPr>
              <p:nvPr/>
            </p:nvGrpSpPr>
            <p:grpSpPr bwMode="auto">
              <a:xfrm>
                <a:off x="5193" y="3068"/>
                <a:ext cx="181" cy="181"/>
                <a:chOff x="3334" y="799"/>
                <a:chExt cx="454" cy="453"/>
              </a:xfrm>
            </p:grpSpPr>
            <p:sp>
              <p:nvSpPr>
                <p:cNvPr id="63576" name="Oval 88"/>
                <p:cNvSpPr>
                  <a:spLocks noChangeArrowheads="1"/>
                </p:cNvSpPr>
                <p:nvPr/>
              </p:nvSpPr>
              <p:spPr bwMode="auto">
                <a:xfrm>
                  <a:off x="3334" y="799"/>
                  <a:ext cx="454" cy="45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cs-CZ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577" name="Oval 89"/>
                <p:cNvSpPr>
                  <a:spLocks noChangeArrowheads="1"/>
                </p:cNvSpPr>
                <p:nvPr/>
              </p:nvSpPr>
              <p:spPr bwMode="auto">
                <a:xfrm>
                  <a:off x="3379" y="845"/>
                  <a:ext cx="363" cy="36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>
                      <a:solidFill>
                        <a:srgbClr val="000000"/>
                      </a:solidFill>
                    </a:rPr>
                    <a:t>1</a:t>
                  </a:r>
                  <a:r>
                    <a:rPr lang="cs-CZ" sz="1200" b="1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</p:grpSp>
          <p:sp>
            <p:nvSpPr>
              <p:cNvPr id="63578" name="Arc 90"/>
              <p:cNvSpPr>
                <a:spLocks/>
              </p:cNvSpPr>
              <p:nvPr/>
            </p:nvSpPr>
            <p:spPr bwMode="auto">
              <a:xfrm flipH="1" flipV="1">
                <a:off x="2471" y="1435"/>
                <a:ext cx="182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triangle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3579" name="Group 91"/>
              <p:cNvGrpSpPr>
                <a:grpSpLocks/>
              </p:cNvGrpSpPr>
              <p:nvPr/>
            </p:nvGrpSpPr>
            <p:grpSpPr bwMode="auto">
              <a:xfrm>
                <a:off x="3287" y="1435"/>
                <a:ext cx="181" cy="181"/>
                <a:chOff x="3334" y="799"/>
                <a:chExt cx="454" cy="453"/>
              </a:xfrm>
            </p:grpSpPr>
            <p:sp>
              <p:nvSpPr>
                <p:cNvPr id="63580" name="Oval 92"/>
                <p:cNvSpPr>
                  <a:spLocks noChangeArrowheads="1"/>
                </p:cNvSpPr>
                <p:nvPr/>
              </p:nvSpPr>
              <p:spPr bwMode="auto">
                <a:xfrm>
                  <a:off x="3334" y="799"/>
                  <a:ext cx="454" cy="45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cs-CZ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581" name="Oval 93"/>
                <p:cNvSpPr>
                  <a:spLocks noChangeArrowheads="1"/>
                </p:cNvSpPr>
                <p:nvPr/>
              </p:nvSpPr>
              <p:spPr bwMode="auto">
                <a:xfrm>
                  <a:off x="3379" y="845"/>
                  <a:ext cx="363" cy="36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>
                      <a:solidFill>
                        <a:srgbClr val="000000"/>
                      </a:solidFill>
                    </a:rPr>
                    <a:t>1</a:t>
                  </a:r>
                  <a:endParaRPr lang="cs-CZ" sz="12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3582" name="Group 94"/>
              <p:cNvGrpSpPr>
                <a:grpSpLocks/>
              </p:cNvGrpSpPr>
              <p:nvPr/>
            </p:nvGrpSpPr>
            <p:grpSpPr bwMode="auto">
              <a:xfrm>
                <a:off x="3922" y="1435"/>
                <a:ext cx="181" cy="181"/>
                <a:chOff x="3334" y="799"/>
                <a:chExt cx="454" cy="453"/>
              </a:xfrm>
            </p:grpSpPr>
            <p:sp>
              <p:nvSpPr>
                <p:cNvPr id="63583" name="Oval 95"/>
                <p:cNvSpPr>
                  <a:spLocks noChangeArrowheads="1"/>
                </p:cNvSpPr>
                <p:nvPr/>
              </p:nvSpPr>
              <p:spPr bwMode="auto">
                <a:xfrm>
                  <a:off x="3334" y="799"/>
                  <a:ext cx="454" cy="45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cs-CZ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584" name="Oval 96"/>
                <p:cNvSpPr>
                  <a:spLocks noChangeArrowheads="1"/>
                </p:cNvSpPr>
                <p:nvPr/>
              </p:nvSpPr>
              <p:spPr bwMode="auto">
                <a:xfrm>
                  <a:off x="3379" y="845"/>
                  <a:ext cx="363" cy="36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>
                      <a:solidFill>
                        <a:srgbClr val="000000"/>
                      </a:solidFill>
                    </a:rPr>
                    <a:t>2</a:t>
                  </a:r>
                  <a:endParaRPr lang="cs-CZ" sz="12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3585" name="Group 97"/>
              <p:cNvGrpSpPr>
                <a:grpSpLocks/>
              </p:cNvGrpSpPr>
              <p:nvPr/>
            </p:nvGrpSpPr>
            <p:grpSpPr bwMode="auto">
              <a:xfrm>
                <a:off x="4558" y="1435"/>
                <a:ext cx="181" cy="181"/>
                <a:chOff x="3334" y="799"/>
                <a:chExt cx="454" cy="453"/>
              </a:xfrm>
            </p:grpSpPr>
            <p:sp>
              <p:nvSpPr>
                <p:cNvPr id="63586" name="Oval 98"/>
                <p:cNvSpPr>
                  <a:spLocks noChangeArrowheads="1"/>
                </p:cNvSpPr>
                <p:nvPr/>
              </p:nvSpPr>
              <p:spPr bwMode="auto">
                <a:xfrm>
                  <a:off x="3334" y="799"/>
                  <a:ext cx="454" cy="45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cs-CZ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587" name="Oval 99"/>
                <p:cNvSpPr>
                  <a:spLocks noChangeArrowheads="1"/>
                </p:cNvSpPr>
                <p:nvPr/>
              </p:nvSpPr>
              <p:spPr bwMode="auto">
                <a:xfrm>
                  <a:off x="3379" y="845"/>
                  <a:ext cx="363" cy="36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>
                      <a:solidFill>
                        <a:srgbClr val="000000"/>
                      </a:solidFill>
                    </a:rPr>
                    <a:t>3</a:t>
                  </a:r>
                  <a:endParaRPr lang="cs-CZ" sz="12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3588" name="Group 100"/>
              <p:cNvGrpSpPr>
                <a:grpSpLocks/>
              </p:cNvGrpSpPr>
              <p:nvPr/>
            </p:nvGrpSpPr>
            <p:grpSpPr bwMode="auto">
              <a:xfrm>
                <a:off x="4558" y="1979"/>
                <a:ext cx="181" cy="181"/>
                <a:chOff x="3334" y="799"/>
                <a:chExt cx="454" cy="453"/>
              </a:xfrm>
            </p:grpSpPr>
            <p:sp>
              <p:nvSpPr>
                <p:cNvPr id="63589" name="Oval 101"/>
                <p:cNvSpPr>
                  <a:spLocks noChangeArrowheads="1"/>
                </p:cNvSpPr>
                <p:nvPr/>
              </p:nvSpPr>
              <p:spPr bwMode="auto">
                <a:xfrm>
                  <a:off x="3334" y="799"/>
                  <a:ext cx="454" cy="45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cs-CZ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590" name="Oval 102"/>
                <p:cNvSpPr>
                  <a:spLocks noChangeArrowheads="1"/>
                </p:cNvSpPr>
                <p:nvPr/>
              </p:nvSpPr>
              <p:spPr bwMode="auto">
                <a:xfrm>
                  <a:off x="3379" y="845"/>
                  <a:ext cx="363" cy="36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>
                      <a:solidFill>
                        <a:srgbClr val="000000"/>
                      </a:solidFill>
                    </a:rPr>
                    <a:t>7</a:t>
                  </a:r>
                  <a:endParaRPr lang="cs-CZ" sz="12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3591" name="Group 103"/>
              <p:cNvGrpSpPr>
                <a:grpSpLocks/>
              </p:cNvGrpSpPr>
              <p:nvPr/>
            </p:nvGrpSpPr>
            <p:grpSpPr bwMode="auto">
              <a:xfrm>
                <a:off x="3922" y="1979"/>
                <a:ext cx="181" cy="181"/>
                <a:chOff x="3334" y="799"/>
                <a:chExt cx="454" cy="453"/>
              </a:xfrm>
            </p:grpSpPr>
            <p:sp>
              <p:nvSpPr>
                <p:cNvPr id="63592" name="Oval 104"/>
                <p:cNvSpPr>
                  <a:spLocks noChangeArrowheads="1"/>
                </p:cNvSpPr>
                <p:nvPr/>
              </p:nvSpPr>
              <p:spPr bwMode="auto">
                <a:xfrm>
                  <a:off x="3334" y="799"/>
                  <a:ext cx="454" cy="45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cs-CZ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593" name="Oval 105"/>
                <p:cNvSpPr>
                  <a:spLocks noChangeArrowheads="1"/>
                </p:cNvSpPr>
                <p:nvPr/>
              </p:nvSpPr>
              <p:spPr bwMode="auto">
                <a:xfrm>
                  <a:off x="3379" y="845"/>
                  <a:ext cx="363" cy="36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>
                      <a:solidFill>
                        <a:srgbClr val="000000"/>
                      </a:solidFill>
                    </a:rPr>
                    <a:t>6</a:t>
                  </a:r>
                  <a:endParaRPr lang="cs-CZ" sz="12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3594" name="Group 106"/>
              <p:cNvGrpSpPr>
                <a:grpSpLocks/>
              </p:cNvGrpSpPr>
              <p:nvPr/>
            </p:nvGrpSpPr>
            <p:grpSpPr bwMode="auto">
              <a:xfrm>
                <a:off x="4558" y="2523"/>
                <a:ext cx="181" cy="181"/>
                <a:chOff x="3334" y="799"/>
                <a:chExt cx="454" cy="453"/>
              </a:xfrm>
            </p:grpSpPr>
            <p:sp>
              <p:nvSpPr>
                <p:cNvPr id="63595" name="Oval 107"/>
                <p:cNvSpPr>
                  <a:spLocks noChangeArrowheads="1"/>
                </p:cNvSpPr>
                <p:nvPr/>
              </p:nvSpPr>
              <p:spPr bwMode="auto">
                <a:xfrm>
                  <a:off x="3334" y="799"/>
                  <a:ext cx="454" cy="45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cs-CZ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596" name="Oval 108"/>
                <p:cNvSpPr>
                  <a:spLocks noChangeArrowheads="1"/>
                </p:cNvSpPr>
                <p:nvPr/>
              </p:nvSpPr>
              <p:spPr bwMode="auto">
                <a:xfrm>
                  <a:off x="3379" y="845"/>
                  <a:ext cx="363" cy="36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>
                      <a:solidFill>
                        <a:srgbClr val="000000"/>
                      </a:solidFill>
                    </a:rPr>
                    <a:t>10</a:t>
                  </a:r>
                  <a:endParaRPr lang="cs-CZ" sz="1200" b="1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3636" name="Text Box 148"/>
              <p:cNvSpPr txBox="1">
                <a:spLocks noChangeArrowheads="1"/>
              </p:cNvSpPr>
              <p:nvPr/>
            </p:nvSpPr>
            <p:spPr bwMode="auto">
              <a:xfrm>
                <a:off x="3470" y="1662"/>
                <a:ext cx="182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cs-CZ" sz="1600" b="1" i="1">
                    <a:solidFill>
                      <a:srgbClr val="000000"/>
                    </a:solidFill>
                  </a:rPr>
                  <a:t>p</a:t>
                </a:r>
                <a:r>
                  <a:rPr lang="cs-CZ" b="1" baseline="-250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63639" name="Text Box 151"/>
              <p:cNvSpPr txBox="1">
                <a:spLocks noChangeArrowheads="1"/>
              </p:cNvSpPr>
              <p:nvPr/>
            </p:nvSpPr>
            <p:spPr bwMode="auto">
              <a:xfrm>
                <a:off x="4105" y="2206"/>
                <a:ext cx="182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cs-CZ" sz="1600" b="1" i="1">
                    <a:solidFill>
                      <a:srgbClr val="000000"/>
                    </a:solidFill>
                  </a:rPr>
                  <a:t>p</a:t>
                </a:r>
                <a:r>
                  <a:rPr lang="cs-CZ" b="1" baseline="-2500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63640" name="Text Box 152"/>
              <p:cNvSpPr txBox="1">
                <a:spLocks noChangeArrowheads="1"/>
              </p:cNvSpPr>
              <p:nvPr/>
            </p:nvSpPr>
            <p:spPr bwMode="auto">
              <a:xfrm>
                <a:off x="4740" y="2750"/>
                <a:ext cx="182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cs-CZ" sz="1600" b="1" i="1">
                    <a:solidFill>
                      <a:srgbClr val="000000"/>
                    </a:solidFill>
                  </a:rPr>
                  <a:t>p</a:t>
                </a:r>
                <a:r>
                  <a:rPr lang="cs-CZ" b="1" baseline="-2500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63644" name="Text Box 156"/>
              <p:cNvSpPr txBox="1">
                <a:spLocks noChangeArrowheads="1"/>
              </p:cNvSpPr>
              <p:nvPr/>
            </p:nvSpPr>
            <p:spPr bwMode="auto">
              <a:xfrm>
                <a:off x="3107" y="3159"/>
                <a:ext cx="182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cs-CZ" sz="1600" b="1" i="1">
                    <a:solidFill>
                      <a:srgbClr val="000000"/>
                    </a:solidFill>
                  </a:rPr>
                  <a:t>p</a:t>
                </a:r>
                <a:r>
                  <a:rPr lang="cs-CZ" b="1" baseline="-2500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63646" name="Text Box 158"/>
              <p:cNvSpPr txBox="1">
                <a:spLocks noChangeArrowheads="1"/>
              </p:cNvSpPr>
              <p:nvPr/>
            </p:nvSpPr>
            <p:spPr bwMode="auto">
              <a:xfrm>
                <a:off x="3061" y="2569"/>
                <a:ext cx="182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cs-CZ" sz="1600" b="1" i="1">
                    <a:solidFill>
                      <a:srgbClr val="000000"/>
                    </a:solidFill>
                  </a:rPr>
                  <a:t>p</a:t>
                </a:r>
                <a:r>
                  <a:rPr lang="cs-CZ" b="1" baseline="-2500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63647" name="Text Box 159"/>
              <p:cNvSpPr txBox="1">
                <a:spLocks noChangeArrowheads="1"/>
              </p:cNvSpPr>
              <p:nvPr/>
            </p:nvSpPr>
            <p:spPr bwMode="auto">
              <a:xfrm>
                <a:off x="3424" y="2388"/>
                <a:ext cx="182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cs-CZ" sz="1600" b="1" i="1">
                    <a:solidFill>
                      <a:srgbClr val="000000"/>
                    </a:solidFill>
                  </a:rPr>
                  <a:t>p</a:t>
                </a:r>
                <a:r>
                  <a:rPr lang="cs-CZ" b="1" baseline="-25000">
                    <a:solidFill>
                      <a:srgbClr val="000000"/>
                    </a:solidFill>
                  </a:rPr>
                  <a:t>4</a:t>
                </a:r>
              </a:p>
            </p:txBody>
          </p:sp>
        </p:grpSp>
      </p:grpSp>
      <p:sp>
        <p:nvSpPr>
          <p:cNvPr id="63648" name="AutoShape 160"/>
          <p:cNvSpPr>
            <a:spLocks noChangeArrowheads="1"/>
          </p:cNvSpPr>
          <p:nvPr/>
        </p:nvSpPr>
        <p:spPr bwMode="auto">
          <a:xfrm>
            <a:off x="179512" y="4293096"/>
            <a:ext cx="4032448" cy="1584325"/>
          </a:xfrm>
          <a:prstGeom prst="roundRect">
            <a:avLst>
              <a:gd name="adj" fmla="val 4806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States 5, 9, 12 are unreachable.</a:t>
            </a:r>
            <a:endParaRPr lang="cs-CZ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Transformation algorithm NFA -&gt; DFA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if applied, will neglect them.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96" name="AutoShape 627"/>
          <p:cNvSpPr>
            <a:spLocks noChangeArrowheads="1"/>
          </p:cNvSpPr>
          <p:nvPr/>
        </p:nvSpPr>
        <p:spPr bwMode="auto">
          <a:xfrm>
            <a:off x="179388" y="115888"/>
            <a:ext cx="4032572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Epsilon Transitions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97" name="AutoShape 628"/>
          <p:cNvSpPr>
            <a:spLocks noChangeArrowheads="1"/>
          </p:cNvSpPr>
          <p:nvPr/>
        </p:nvSpPr>
        <p:spPr bwMode="auto">
          <a:xfrm>
            <a:off x="4211960" y="115888"/>
            <a:ext cx="4463728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98" name="Group 629"/>
          <p:cNvGrpSpPr>
            <a:grpSpLocks/>
          </p:cNvGrpSpPr>
          <p:nvPr/>
        </p:nvGrpSpPr>
        <p:grpSpPr bwMode="auto">
          <a:xfrm>
            <a:off x="4067944" y="116632"/>
            <a:ext cx="217488" cy="217487"/>
            <a:chOff x="2290" y="73"/>
            <a:chExt cx="137" cy="137"/>
          </a:xfrm>
        </p:grpSpPr>
        <p:grpSp>
          <p:nvGrpSpPr>
            <p:cNvPr id="99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101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0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103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4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105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106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108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7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110" name="AutoShape 641"/>
          <p:cNvSpPr>
            <a:spLocks noChangeArrowheads="1"/>
          </p:cNvSpPr>
          <p:nvPr/>
        </p:nvSpPr>
        <p:spPr bwMode="auto">
          <a:xfrm>
            <a:off x="5940152" y="188913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Application cont.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11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30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11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17" name="AutoShape 1145"/>
          <p:cNvSpPr>
            <a:spLocks noChangeArrowheads="1"/>
          </p:cNvSpPr>
          <p:nvPr/>
        </p:nvSpPr>
        <p:spPr bwMode="auto">
          <a:xfrm>
            <a:off x="250825" y="836613"/>
            <a:ext cx="8642350" cy="3530600"/>
          </a:xfrm>
          <a:prstGeom prst="roundRect">
            <a:avLst>
              <a:gd name="adj" fmla="val 3167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graphicFrame>
        <p:nvGraphicFramePr>
          <p:cNvPr id="81022" name="Group 1150"/>
          <p:cNvGraphicFramePr>
            <a:graphicFrameLocks noGrp="1"/>
          </p:cNvGraphicFramePr>
          <p:nvPr/>
        </p:nvGraphicFramePr>
        <p:xfrm>
          <a:off x="395288" y="979488"/>
          <a:ext cx="2736850" cy="3262631"/>
        </p:xfrm>
        <a:graphic>
          <a:graphicData uri="http://schemas.openxmlformats.org/drawingml/2006/table">
            <a:tbl>
              <a:tblPr/>
              <a:tblGrid>
                <a:gridCol w="368300"/>
                <a:gridCol w="446087"/>
                <a:gridCol w="442913"/>
                <a:gridCol w="517525"/>
                <a:gridCol w="457200"/>
                <a:gridCol w="241300"/>
                <a:gridCol w="2635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  <a:endParaRPr kumimoji="0" lang="cs-CZ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,13 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1015" name="Group 1143"/>
          <p:cNvGraphicFramePr>
            <a:graphicFrameLocks noGrp="1"/>
          </p:cNvGraphicFramePr>
          <p:nvPr/>
        </p:nvGraphicFramePr>
        <p:xfrm>
          <a:off x="3348038" y="1555750"/>
          <a:ext cx="5040312" cy="2677163"/>
        </p:xfrm>
        <a:graphic>
          <a:graphicData uri="http://schemas.openxmlformats.org/drawingml/2006/table">
            <a:tbl>
              <a:tblPr/>
              <a:tblGrid>
                <a:gridCol w="1127125"/>
                <a:gridCol w="525462"/>
                <a:gridCol w="708025"/>
                <a:gridCol w="874713"/>
                <a:gridCol w="1203325"/>
                <a:gridCol w="301625"/>
                <a:gridCol w="300037"/>
              </a:tblGrid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  <a:endParaRPr kumimoji="0" lang="cs-CZ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0.2.6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0.7.10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0.2.6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18000" marR="18000" marT="0" marB="0" anchor="ctr" anchorCtr="1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0.3.7.10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0.7.10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18000" marR="18000" marT="0" marB="0" anchor="ctr" anchorCtr="1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0.8.11.13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0.11.13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18000" marR="18000" marT="0" marB="0" anchor="ctr" anchorCtr="1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0.3.7.10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18000" marR="18000" marT="0" marB="0" anchor="ctr" anchorCtr="1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0.4.8.11.13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0.8.11.13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18000" marR="18000" marT="0" marB="0" anchor="ctr" anchorCtr="1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0.4.8.11.13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18000" marR="18000" marT="0" marB="0" anchor="ctr" anchorCtr="1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930" name="AutoShape 1058"/>
          <p:cNvSpPr>
            <a:spLocks noChangeArrowheads="1"/>
          </p:cNvSpPr>
          <p:nvPr/>
        </p:nvSpPr>
        <p:spPr bwMode="auto">
          <a:xfrm>
            <a:off x="250825" y="4581525"/>
            <a:ext cx="3384550" cy="792163"/>
          </a:xfrm>
          <a:prstGeom prst="roundRect">
            <a:avLst>
              <a:gd name="adj" fmla="val 11824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Transition table of NFA above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without </a:t>
            </a:r>
            <a:r>
              <a:rPr lang="cs-CZ" i="1">
                <a:solidFill>
                  <a:srgbClr val="000000"/>
                </a:solidFill>
                <a:sym typeface="Symbol" pitchFamily="18" charset="2"/>
              </a:rPr>
              <a:t>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transitions.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80932" name="AutoShape 1060"/>
          <p:cNvSpPr>
            <a:spLocks noChangeArrowheads="1"/>
          </p:cNvSpPr>
          <p:nvPr/>
        </p:nvSpPr>
        <p:spPr bwMode="auto">
          <a:xfrm>
            <a:off x="4572000" y="4581525"/>
            <a:ext cx="4104456" cy="792163"/>
          </a:xfrm>
          <a:prstGeom prst="roundRect">
            <a:avLst>
              <a:gd name="adj" fmla="val 10819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Transition table of </a:t>
            </a:r>
            <a:r>
              <a:rPr lang="cs-CZ">
                <a:solidFill>
                  <a:srgbClr val="000000"/>
                </a:solidFill>
              </a:rPr>
              <a:t> D</a:t>
            </a:r>
            <a:r>
              <a:rPr lang="en-US">
                <a:solidFill>
                  <a:srgbClr val="000000"/>
                </a:solidFill>
              </a:rPr>
              <a:t>FA which is</a:t>
            </a:r>
            <a:r>
              <a:rPr lang="cs-CZ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equivalent to previous NFA.</a:t>
            </a:r>
            <a:endParaRPr lang="cs-CZ" baseline="-25000">
              <a:solidFill>
                <a:srgbClr val="000000"/>
              </a:solidFill>
            </a:endParaRPr>
          </a:p>
        </p:txBody>
      </p:sp>
      <p:sp>
        <p:nvSpPr>
          <p:cNvPr id="81016" name="AutoShape 1144"/>
          <p:cNvSpPr>
            <a:spLocks noChangeArrowheads="1"/>
          </p:cNvSpPr>
          <p:nvPr/>
        </p:nvSpPr>
        <p:spPr bwMode="auto">
          <a:xfrm>
            <a:off x="250825" y="5589588"/>
            <a:ext cx="8642350" cy="792162"/>
          </a:xfrm>
          <a:prstGeom prst="roundRect">
            <a:avLst>
              <a:gd name="adj" fmla="val 6815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DFA in this case has less 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states than the equivalent NFA.</a:t>
            </a:r>
            <a:endParaRPr lang="cs-CZ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Q</a:t>
            </a:r>
            <a:r>
              <a:rPr lang="cs-CZ">
                <a:solidFill>
                  <a:srgbClr val="000000"/>
                </a:solidFill>
              </a:rPr>
              <a:t>: </a:t>
            </a:r>
            <a:r>
              <a:rPr lang="en-US">
                <a:solidFill>
                  <a:srgbClr val="000000"/>
                </a:solidFill>
              </a:rPr>
              <a:t>Does it hold for any automaton of this type?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Proof</a:t>
            </a:r>
            <a:r>
              <a:rPr lang="cs-CZ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329" name="AutoShape 627"/>
          <p:cNvSpPr>
            <a:spLocks noChangeArrowheads="1"/>
          </p:cNvSpPr>
          <p:nvPr/>
        </p:nvSpPr>
        <p:spPr bwMode="auto">
          <a:xfrm>
            <a:off x="179388" y="115888"/>
            <a:ext cx="4032572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Epsilon Transitions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30" name="AutoShape 628"/>
          <p:cNvSpPr>
            <a:spLocks noChangeArrowheads="1"/>
          </p:cNvSpPr>
          <p:nvPr/>
        </p:nvSpPr>
        <p:spPr bwMode="auto">
          <a:xfrm>
            <a:off x="4211960" y="115888"/>
            <a:ext cx="4463728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331" name="Group 629"/>
          <p:cNvGrpSpPr>
            <a:grpSpLocks/>
          </p:cNvGrpSpPr>
          <p:nvPr/>
        </p:nvGrpSpPr>
        <p:grpSpPr bwMode="auto">
          <a:xfrm>
            <a:off x="4067944" y="116632"/>
            <a:ext cx="217488" cy="217487"/>
            <a:chOff x="2290" y="73"/>
            <a:chExt cx="137" cy="137"/>
          </a:xfrm>
        </p:grpSpPr>
        <p:grpSp>
          <p:nvGrpSpPr>
            <p:cNvPr id="332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334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335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33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336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37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338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339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341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342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40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343" name="AutoShape 641"/>
          <p:cNvSpPr>
            <a:spLocks noChangeArrowheads="1"/>
          </p:cNvSpPr>
          <p:nvPr/>
        </p:nvSpPr>
        <p:spPr bwMode="auto">
          <a:xfrm>
            <a:off x="5940152" y="188913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Removed / DFA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44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31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2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467544" y="1772816"/>
            <a:ext cx="8280400" cy="4608512"/>
          </a:xfrm>
          <a:prstGeom prst="roundRect">
            <a:avLst>
              <a:gd name="adj" fmla="val 3458"/>
            </a:avLst>
          </a:prstGeom>
          <a:solidFill>
            <a:schemeClr val="bg1"/>
          </a:solidFill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SetOfStates S = eps_CLOSURE(q0), S_tmp; </a:t>
            </a:r>
          </a:p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u="sng">
                <a:solidFill>
                  <a:srgbClr val="0000CC"/>
                </a:solidFill>
                <a:latin typeface="Courier New" pitchFamily="49" charset="0"/>
              </a:rPr>
              <a:t>int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i = 1;  </a:t>
            </a:r>
            <a:r>
              <a:rPr lang="cs-CZ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    </a:t>
            </a:r>
            <a:endParaRPr lang="en-US" b="1" u="sng">
              <a:solidFill>
                <a:srgbClr val="000000"/>
              </a:solidFill>
              <a:latin typeface="Courier New" pitchFamily="49" charset="0"/>
            </a:endParaRPr>
          </a:p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u="sng">
                <a:solidFill>
                  <a:srgbClr val="0000CC"/>
                </a:solidFill>
                <a:latin typeface="Courier New" pitchFamily="49" charset="0"/>
              </a:rPr>
              <a:t>while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((i &lt;= </a:t>
            </a:r>
            <a:r>
              <a:rPr lang="cs-CZ" b="1">
                <a:solidFill>
                  <a:srgbClr val="000000"/>
                </a:solidFill>
                <a:latin typeface="Courier New" pitchFamily="49" charset="0"/>
              </a:rPr>
              <a:t>t.length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) &amp;&amp; (!S.empty())) {</a:t>
            </a:r>
            <a:endParaRPr lang="cs-CZ" b="1">
              <a:solidFill>
                <a:srgbClr val="000000"/>
              </a:solidFill>
              <a:latin typeface="Courier New" pitchFamily="49" charset="0"/>
            </a:endParaRPr>
          </a:p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 u="sng">
                <a:solidFill>
                  <a:srgbClr val="0000CC"/>
                </a:solidFill>
                <a:latin typeface="Courier New" pitchFamily="49" charset="0"/>
              </a:rPr>
              <a:t>for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(q in S)                     </a:t>
            </a:r>
            <a:r>
              <a:rPr lang="en-US" b="1" i="1">
                <a:solidFill>
                  <a:srgbClr val="FFFFFF">
                    <a:lumMod val="50000"/>
                  </a:srgbClr>
                </a:solidFill>
                <a:latin typeface="Courier New" pitchFamily="49" charset="0"/>
              </a:rPr>
              <a:t>// for each state in S</a:t>
            </a:r>
          </a:p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b="1" u="sng">
                <a:solidFill>
                  <a:srgbClr val="0000CC"/>
                </a:solidFill>
                <a:latin typeface="Courier New" pitchFamily="49" charset="0"/>
              </a:rPr>
              <a:t>if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(q.isFinal)</a:t>
            </a:r>
          </a:p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    print(q.final_state_info);   </a:t>
            </a:r>
            <a:r>
              <a:rPr lang="en-US" b="1" i="1">
                <a:solidFill>
                  <a:srgbClr val="FFFFFF">
                    <a:lumMod val="50000"/>
                  </a:srgbClr>
                </a:solidFill>
                <a:latin typeface="Courier New" pitchFamily="49" charset="0"/>
              </a:rPr>
              <a:t>// pattern found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   </a:t>
            </a:r>
          </a:p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</a:t>
            </a:r>
          </a:p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S_tmp = Set.empty();             </a:t>
            </a:r>
            <a:r>
              <a:rPr lang="en-US" b="1" i="1">
                <a:solidFill>
                  <a:srgbClr val="FFFFFF">
                    <a:lumMod val="50000"/>
                  </a:srgbClr>
                </a:solidFill>
                <a:latin typeface="Courier New" pitchFamily="49" charset="0"/>
              </a:rPr>
              <a:t>// transiton to next</a:t>
            </a:r>
            <a:endParaRPr lang="en-US" b="1">
              <a:solidFill>
                <a:srgbClr val="000000"/>
              </a:solidFill>
              <a:latin typeface="Courier New" pitchFamily="49" charset="0"/>
            </a:endParaRPr>
          </a:p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CC"/>
                </a:solidFill>
                <a:latin typeface="Courier New" pitchFamily="49" charset="0"/>
              </a:rPr>
              <a:t>  </a:t>
            </a:r>
            <a:r>
              <a:rPr lang="en-US" b="1" u="sng">
                <a:solidFill>
                  <a:srgbClr val="0000CC"/>
                </a:solidFill>
                <a:latin typeface="Courier New" pitchFamily="49" charset="0"/>
              </a:rPr>
              <a:t>for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(q in S)                     </a:t>
            </a:r>
            <a:r>
              <a:rPr lang="en-US" b="1" i="1">
                <a:solidFill>
                  <a:srgbClr val="FFFFFF">
                    <a:lumMod val="50000"/>
                  </a:srgbClr>
                </a:solidFill>
                <a:latin typeface="Courier New" pitchFamily="49" charset="0"/>
              </a:rPr>
              <a:t>// set of states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  </a:t>
            </a:r>
          </a:p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  S_tmp.union(eps_CLOSURE(delta(q, t[i])));   </a:t>
            </a:r>
          </a:p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S = S_tmp;</a:t>
            </a:r>
          </a:p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i++;                             </a:t>
            </a:r>
            <a:r>
              <a:rPr lang="en-US" b="1" i="1">
                <a:solidFill>
                  <a:srgbClr val="FFFFFF">
                    <a:lumMod val="50000"/>
                  </a:srgbClr>
                </a:solidFill>
                <a:latin typeface="Courier New" pitchFamily="49" charset="0"/>
              </a:rPr>
              <a:t>// next char in text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 </a:t>
            </a:r>
          </a:p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endParaRPr lang="en-US" b="1" u="sng">
              <a:solidFill>
                <a:srgbClr val="000000"/>
              </a:solidFill>
              <a:latin typeface="Courier New" pitchFamily="49" charset="0"/>
            </a:endParaRPr>
          </a:p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u="sng">
                <a:solidFill>
                  <a:srgbClr val="0000CC"/>
                </a:solidFill>
                <a:latin typeface="Courier New" pitchFamily="49" charset="0"/>
              </a:rPr>
              <a:t>return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S.containsFinalState();     </a:t>
            </a:r>
            <a:r>
              <a:rPr lang="en-US" b="1" i="1">
                <a:solidFill>
                  <a:srgbClr val="FFFFFF">
                    <a:lumMod val="50000"/>
                  </a:srgbClr>
                </a:solidFill>
                <a:latin typeface="Courier New" pitchFamily="49" charset="0"/>
              </a:rPr>
              <a:t>// true or false</a:t>
            </a:r>
          </a:p>
        </p:txBody>
      </p:sp>
      <p:sp>
        <p:nvSpPr>
          <p:cNvPr id="26627" name="AutoShape 4"/>
          <p:cNvSpPr>
            <a:spLocks noChangeArrowheads="1"/>
          </p:cNvSpPr>
          <p:nvPr/>
        </p:nvSpPr>
        <p:spPr bwMode="auto">
          <a:xfrm>
            <a:off x="395288" y="1125539"/>
            <a:ext cx="8351837" cy="431253"/>
          </a:xfrm>
          <a:prstGeom prst="roundRect">
            <a:avLst>
              <a:gd name="adj" fmla="val 14153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Input</a:t>
            </a:r>
            <a:r>
              <a:rPr lang="cs-CZ">
                <a:solidFill>
                  <a:srgbClr val="000000"/>
                </a:solidFill>
              </a:rPr>
              <a:t>:   </a:t>
            </a:r>
            <a:r>
              <a:rPr lang="en-US">
                <a:solidFill>
                  <a:srgbClr val="000000"/>
                </a:solidFill>
              </a:rPr>
              <a:t>NFA </a:t>
            </a:r>
            <a:r>
              <a:rPr lang="cs-CZ">
                <a:solidFill>
                  <a:srgbClr val="000000"/>
                </a:solidFill>
              </a:rPr>
              <a:t>, </a:t>
            </a:r>
            <a:r>
              <a:rPr lang="en-US">
                <a:solidFill>
                  <a:srgbClr val="000000"/>
                </a:solidFill>
              </a:rPr>
              <a:t>text in array </a:t>
            </a:r>
            <a:r>
              <a:rPr lang="cs-CZ">
                <a:solidFill>
                  <a:srgbClr val="000000"/>
                </a:solidFill>
              </a:rPr>
              <a:t>t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cs-CZ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6628" name="AutoShape 5"/>
          <p:cNvSpPr>
            <a:spLocks noChangeArrowheads="1"/>
          </p:cNvSpPr>
          <p:nvPr/>
        </p:nvSpPr>
        <p:spPr bwMode="auto">
          <a:xfrm>
            <a:off x="971550" y="692150"/>
            <a:ext cx="7200900" cy="360363"/>
          </a:xfrm>
          <a:prstGeom prst="roundRect">
            <a:avLst>
              <a:gd name="adj" fmla="val 1433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Text search using </a:t>
            </a:r>
            <a:r>
              <a:rPr lang="cs-CZ" b="1">
                <a:solidFill>
                  <a:srgbClr val="000000"/>
                </a:solidFill>
              </a:rPr>
              <a:t>N</a:t>
            </a:r>
            <a:r>
              <a:rPr lang="en-US" b="1">
                <a:solidFill>
                  <a:srgbClr val="000000"/>
                </a:solidFill>
              </a:rPr>
              <a:t>F</a:t>
            </a:r>
            <a:r>
              <a:rPr lang="cs-CZ" b="1">
                <a:solidFill>
                  <a:srgbClr val="000000"/>
                </a:solidFill>
              </a:rPr>
              <a:t>A</a:t>
            </a:r>
            <a:r>
              <a:rPr lang="en-US" b="1">
                <a:solidFill>
                  <a:srgbClr val="000000"/>
                </a:solidFill>
              </a:rPr>
              <a:t> simulation without transform to </a:t>
            </a:r>
            <a:r>
              <a:rPr lang="cs-CZ" b="1">
                <a:solidFill>
                  <a:srgbClr val="000000"/>
                </a:solidFill>
              </a:rPr>
              <a:t> D</a:t>
            </a:r>
            <a:r>
              <a:rPr lang="en-US" b="1">
                <a:solidFill>
                  <a:srgbClr val="000000"/>
                </a:solidFill>
              </a:rPr>
              <a:t>FA</a:t>
            </a:r>
            <a:r>
              <a:rPr lang="cs-CZ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6630" name="AutoShape 7"/>
          <p:cNvSpPr>
            <a:spLocks noChangeArrowheads="1"/>
          </p:cNvSpPr>
          <p:nvPr/>
        </p:nvSpPr>
        <p:spPr bwMode="auto">
          <a:xfrm>
            <a:off x="179388" y="115888"/>
            <a:ext cx="3600450" cy="360362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Text Search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6631" name="AutoShape 8"/>
          <p:cNvSpPr>
            <a:spLocks noChangeArrowheads="1"/>
          </p:cNvSpPr>
          <p:nvPr/>
        </p:nvSpPr>
        <p:spPr bwMode="auto">
          <a:xfrm>
            <a:off x="3708400" y="115888"/>
            <a:ext cx="4967288" cy="144462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6632" name="Group 9"/>
          <p:cNvGrpSpPr>
            <a:grpSpLocks/>
          </p:cNvGrpSpPr>
          <p:nvPr/>
        </p:nvGrpSpPr>
        <p:grpSpPr bwMode="auto">
          <a:xfrm>
            <a:off x="3635375" y="115888"/>
            <a:ext cx="217488" cy="217487"/>
            <a:chOff x="2290" y="73"/>
            <a:chExt cx="137" cy="137"/>
          </a:xfrm>
        </p:grpSpPr>
        <p:grpSp>
          <p:nvGrpSpPr>
            <p:cNvPr id="26642" name="Group 1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6644" name="Rectangle 1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5" name="Line 1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643" name="Arc 1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26633" name="AutoShape 1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6634" name="AutoShape 1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6635" name="Group 1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26638" name="Group 1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6640" name="Rectangle 1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1" name="Line 1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639" name="Arc 2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26636" name="AutoShape 21"/>
          <p:cNvSpPr>
            <a:spLocks noChangeArrowheads="1"/>
          </p:cNvSpPr>
          <p:nvPr/>
        </p:nvSpPr>
        <p:spPr bwMode="auto">
          <a:xfrm>
            <a:off x="5796137" y="188913"/>
            <a:ext cx="2592214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with epsilon transitions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6637" name="Text Box 22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32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032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323528" y="764704"/>
            <a:ext cx="8496944" cy="1296144"/>
          </a:xfrm>
          <a:prstGeom prst="roundRect">
            <a:avLst>
              <a:gd name="adj" fmla="val 18246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Search NFA can search for more than one pattern simultaneously.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The number of patterns can be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finite       </a:t>
            </a:r>
            <a:r>
              <a:rPr lang="en-US">
                <a:solidFill>
                  <a:srgbClr val="000000"/>
                </a:solidFill>
              </a:rPr>
              <a:t>-- this leads also to a dictionary automaton (we will meet it later)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or infinite</a:t>
            </a:r>
            <a:r>
              <a:rPr lang="en-US">
                <a:solidFill>
                  <a:srgbClr val="000000"/>
                </a:solidFill>
              </a:rPr>
              <a:t>  -- this leads to a regular language. </a:t>
            </a: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323528" y="2492896"/>
            <a:ext cx="8424936" cy="2376264"/>
          </a:xfrm>
          <a:prstGeom prst="roundRect">
            <a:avLst>
              <a:gd name="adj" fmla="val 575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Grammar</a:t>
            </a:r>
            <a:r>
              <a:rPr lang="en-US">
                <a:solidFill>
                  <a:srgbClr val="000000"/>
                </a:solidFill>
              </a:rPr>
              <a:t>  </a:t>
            </a:r>
            <a:r>
              <a:rPr lang="en-US" b="1">
                <a:solidFill>
                  <a:srgbClr val="000000"/>
                </a:solidFill>
              </a:rPr>
              <a:t>Language</a:t>
            </a:r>
            <a:r>
              <a:rPr lang="en-US">
                <a:solidFill>
                  <a:srgbClr val="000000"/>
                </a:solidFill>
              </a:rPr>
              <a:t>	                   </a:t>
            </a:r>
            <a:r>
              <a:rPr lang="en-US" b="1">
                <a:solidFill>
                  <a:srgbClr val="000000"/>
                </a:solidFill>
              </a:rPr>
              <a:t>Automaton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Type-0 	   Recursively enumerable     Turing machine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Type-1 	   Context-sensitive                 Linear-bounded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                                                           non-deterministic Turing machine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Type-2 	   Context-free                         Non-deterministic pushdown automaton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3366FF"/>
                </a:solidFill>
              </a:rPr>
              <a:t>Type-3 	   Regular                                Finite state automaton (NFA or DFA)</a:t>
            </a:r>
          </a:p>
        </p:txBody>
      </p:sp>
      <p:sp>
        <p:nvSpPr>
          <p:cNvPr id="28" name="AutoShape 642"/>
          <p:cNvSpPr>
            <a:spLocks noChangeArrowheads="1"/>
          </p:cNvSpPr>
          <p:nvPr/>
        </p:nvSpPr>
        <p:spPr bwMode="auto">
          <a:xfrm>
            <a:off x="539552" y="2204864"/>
            <a:ext cx="4104456" cy="360040"/>
          </a:xfrm>
          <a:prstGeom prst="roundRect">
            <a:avLst>
              <a:gd name="adj" fmla="val 18816"/>
            </a:avLst>
          </a:prstGeom>
          <a:solidFill>
            <a:srgbClr val="D5DAFF"/>
          </a:soli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Chomsky language hierarchy remainder 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323528" y="5085184"/>
            <a:ext cx="8568952" cy="1368152"/>
          </a:xfrm>
          <a:prstGeom prst="roundRect">
            <a:avLst>
              <a:gd name="adj" fmla="val 18246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Only regular languages can be processed by NFA/DFA. More complex languages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cannot. For example, any language containing </a:t>
            </a:r>
            <a:r>
              <a:rPr lang="en-US" i="1">
                <a:solidFill>
                  <a:srgbClr val="000000"/>
                </a:solidFill>
              </a:rPr>
              <a:t>w</a:t>
            </a:r>
            <a:r>
              <a:rPr lang="cs-CZ" i="1">
                <a:solidFill>
                  <a:srgbClr val="000000"/>
                </a:solidFill>
              </a:rPr>
              <a:t>ell-formed parentheses</a:t>
            </a:r>
            <a:r>
              <a:rPr lang="en-US">
                <a:solidFill>
                  <a:srgbClr val="000000"/>
                </a:solidFill>
              </a:rPr>
              <a:t>  </a:t>
            </a:r>
            <a:endParaRPr lang="cs-CZ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is context-free and not regular and cannot be recognized by NFA/DFA. </a:t>
            </a:r>
          </a:p>
        </p:txBody>
      </p:sp>
      <p:sp>
        <p:nvSpPr>
          <p:cNvPr id="30" name="AutoShape 627"/>
          <p:cNvSpPr>
            <a:spLocks noChangeArrowheads="1"/>
          </p:cNvSpPr>
          <p:nvPr/>
        </p:nvSpPr>
        <p:spPr bwMode="auto">
          <a:xfrm>
            <a:off x="179388" y="115888"/>
            <a:ext cx="4032572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  Languages Hierarchy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1" name="AutoShape 628"/>
          <p:cNvSpPr>
            <a:spLocks noChangeArrowheads="1"/>
          </p:cNvSpPr>
          <p:nvPr/>
        </p:nvSpPr>
        <p:spPr bwMode="auto">
          <a:xfrm>
            <a:off x="4211960" y="115888"/>
            <a:ext cx="4463728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33" name="Group 629"/>
          <p:cNvGrpSpPr>
            <a:grpSpLocks/>
          </p:cNvGrpSpPr>
          <p:nvPr/>
        </p:nvGrpSpPr>
        <p:grpSpPr bwMode="auto">
          <a:xfrm>
            <a:off x="4067944" y="116632"/>
            <a:ext cx="217488" cy="217487"/>
            <a:chOff x="2290" y="73"/>
            <a:chExt cx="137" cy="137"/>
          </a:xfrm>
        </p:grpSpPr>
        <p:grpSp>
          <p:nvGrpSpPr>
            <p:cNvPr id="34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36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5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38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9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40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41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43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2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45" name="AutoShape 641"/>
          <p:cNvSpPr>
            <a:spLocks noChangeArrowheads="1"/>
          </p:cNvSpPr>
          <p:nvPr/>
        </p:nvSpPr>
        <p:spPr bwMode="auto">
          <a:xfrm>
            <a:off x="5940152" y="188913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Wider picture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46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33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96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323528" y="908720"/>
            <a:ext cx="8568952" cy="5688632"/>
          </a:xfrm>
          <a:prstGeom prst="roundRect">
            <a:avLst>
              <a:gd name="adj" fmla="val 2145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Let 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and 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be any languages. Then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sym typeface="Symbol"/>
              </a:rPr>
              <a:t>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 is </a:t>
            </a:r>
            <a:r>
              <a:rPr lang="en-US" b="1">
                <a:solidFill>
                  <a:srgbClr val="000000"/>
                </a:solidFill>
                <a:sym typeface="Symbol" pitchFamily="18" charset="2"/>
              </a:rPr>
              <a:t>union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of 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and 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. It is a set of all words which are in 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or in 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.L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2      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is </a:t>
            </a:r>
            <a:r>
              <a:rPr lang="en-US" b="1">
                <a:solidFill>
                  <a:srgbClr val="000000"/>
                </a:solidFill>
                <a:sym typeface="Symbol" pitchFamily="18" charset="2"/>
              </a:rPr>
              <a:t>concatenation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of 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and 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. It is a set of all words w for which holds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               w = w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w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(concatenation of words w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and w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), where  w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sym typeface="Symbol"/>
              </a:rPr>
              <a:t>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and w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2 </a:t>
            </a:r>
            <a:r>
              <a:rPr lang="en-US">
                <a:solidFill>
                  <a:srgbClr val="000000"/>
                </a:solidFill>
                <a:sym typeface="Symbol"/>
              </a:rPr>
              <a:t>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b="1" baseline="30000">
                <a:solidFill>
                  <a:srgbClr val="000000"/>
                </a:solidFill>
                <a:sym typeface="Symbol" pitchFamily="18" charset="2"/>
              </a:rPr>
              <a:t>*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         is </a:t>
            </a:r>
            <a:r>
              <a:rPr lang="en-US" b="1">
                <a:solidFill>
                  <a:srgbClr val="000000"/>
                </a:solidFill>
                <a:sym typeface="Symbol" pitchFamily="18" charset="2"/>
              </a:rPr>
              <a:t>Kleene star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or Kleene closure of language 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. It is a set of all words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              which are concatenations of any number (incl. zero) of any words of 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              in any order.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sym typeface="Symbol" pitchFamily="18" charset="2"/>
              </a:rPr>
              <a:t>Closure property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Whenever 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and 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are regular languages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      then          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sym typeface="Symbol"/>
              </a:rPr>
              <a:t>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,      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.L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,         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baseline="30000">
                <a:solidFill>
                  <a:srgbClr val="000000"/>
                </a:solidFill>
                <a:sym typeface="Symbol" pitchFamily="18" charset="2"/>
              </a:rPr>
              <a:t>*       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are  regular languages too.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sym typeface="Symbol" pitchFamily="18" charset="2"/>
              </a:rPr>
              <a:t>Example   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= {001, 0001, 00001, ...}, 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= {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110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1110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11110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, ...}.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sym typeface="Symbol"/>
              </a:rPr>
              <a:t>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= {001, 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110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, 0001, 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1110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, 0001, 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1110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, ...}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sym typeface="Symbol"/>
              </a:rPr>
              <a:t>.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sz="140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  = {001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110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, 001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1110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, 001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11110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, ..., 0001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110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, 0001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1110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, 0001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11110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, ... }</a:t>
            </a:r>
            <a:endParaRPr lang="en-US" b="1">
              <a:solidFill>
                <a:srgbClr val="000000"/>
              </a:solidFill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baseline="30000">
                <a:solidFill>
                  <a:srgbClr val="000000"/>
                </a:solidFill>
                <a:sym typeface="Symbol" pitchFamily="18" charset="2"/>
              </a:rPr>
              <a:t>*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       = {</a:t>
            </a:r>
            <a:r>
              <a:rPr lang="cs-CZ" i="1">
                <a:solidFill>
                  <a:srgbClr val="000000"/>
                </a:solidFill>
                <a:sym typeface="Symbol" pitchFamily="18" charset="2"/>
              </a:rPr>
              <a:t>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,</a:t>
            </a:r>
            <a:r>
              <a:rPr lang="en-US" i="1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001, 001001, 001001001, ...  0010001, 00100010001, ...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                ..., 00100001, 001000001, ... } </a:t>
            </a:r>
            <a:r>
              <a:rPr lang="en-US" sz="1600">
                <a:solidFill>
                  <a:srgbClr val="FFFFFF">
                    <a:lumMod val="50000"/>
                  </a:srgbClr>
                </a:solidFill>
                <a:sym typeface="Symbol" pitchFamily="18" charset="2"/>
              </a:rPr>
              <a:t>// this one is not easy to list nicely... or is it?</a:t>
            </a:r>
            <a:endParaRPr lang="en-US">
              <a:solidFill>
                <a:srgbClr val="000000"/>
              </a:solidFill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22" name="AutoShape 627"/>
          <p:cNvSpPr>
            <a:spLocks noChangeArrowheads="1"/>
          </p:cNvSpPr>
          <p:nvPr/>
        </p:nvSpPr>
        <p:spPr bwMode="auto">
          <a:xfrm>
            <a:off x="179388" y="115888"/>
            <a:ext cx="4032572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Regular Languages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3" name="AutoShape 628"/>
          <p:cNvSpPr>
            <a:spLocks noChangeArrowheads="1"/>
          </p:cNvSpPr>
          <p:nvPr/>
        </p:nvSpPr>
        <p:spPr bwMode="auto">
          <a:xfrm>
            <a:off x="4211960" y="115888"/>
            <a:ext cx="4463728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4" name="Group 629"/>
          <p:cNvGrpSpPr>
            <a:grpSpLocks/>
          </p:cNvGrpSpPr>
          <p:nvPr/>
        </p:nvGrpSpPr>
        <p:grpSpPr bwMode="auto">
          <a:xfrm>
            <a:off x="4067944" y="116632"/>
            <a:ext cx="217488" cy="217487"/>
            <a:chOff x="2290" y="73"/>
            <a:chExt cx="137" cy="137"/>
          </a:xfrm>
        </p:grpSpPr>
        <p:grpSp>
          <p:nvGrpSpPr>
            <p:cNvPr id="25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8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30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1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33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34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36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5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38" name="AutoShape 641"/>
          <p:cNvSpPr>
            <a:spLocks noChangeArrowheads="1"/>
          </p:cNvSpPr>
          <p:nvPr/>
        </p:nvSpPr>
        <p:spPr bwMode="auto">
          <a:xfrm>
            <a:off x="5940152" y="188640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A reminder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9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34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9" name="AutoShape 642"/>
          <p:cNvSpPr>
            <a:spLocks noChangeArrowheads="1"/>
          </p:cNvSpPr>
          <p:nvPr/>
        </p:nvSpPr>
        <p:spPr bwMode="auto">
          <a:xfrm>
            <a:off x="539552" y="620688"/>
            <a:ext cx="3456384" cy="360040"/>
          </a:xfrm>
          <a:prstGeom prst="roundRect">
            <a:avLst>
              <a:gd name="adj" fmla="val 18816"/>
            </a:avLst>
          </a:prstGeom>
          <a:solidFill>
            <a:srgbClr val="D5DAFF"/>
          </a:soli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Operations on regular languages </a:t>
            </a:r>
            <a:endParaRPr lang="cs-CZ" sz="16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2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AutoShape 57"/>
          <p:cNvSpPr>
            <a:spLocks noChangeArrowheads="1"/>
          </p:cNvSpPr>
          <p:nvPr/>
        </p:nvSpPr>
        <p:spPr bwMode="auto">
          <a:xfrm>
            <a:off x="179512" y="116632"/>
            <a:ext cx="3600450" cy="360362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Finite Automata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510" name="AutoShape 58"/>
          <p:cNvSpPr>
            <a:spLocks noChangeArrowheads="1"/>
          </p:cNvSpPr>
          <p:nvPr/>
        </p:nvSpPr>
        <p:spPr bwMode="auto">
          <a:xfrm>
            <a:off x="3708400" y="115888"/>
            <a:ext cx="4967288" cy="144462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1511" name="Group 59"/>
          <p:cNvGrpSpPr>
            <a:grpSpLocks/>
          </p:cNvGrpSpPr>
          <p:nvPr/>
        </p:nvGrpSpPr>
        <p:grpSpPr bwMode="auto">
          <a:xfrm>
            <a:off x="3635375" y="115888"/>
            <a:ext cx="217488" cy="217487"/>
            <a:chOff x="2290" y="73"/>
            <a:chExt cx="137" cy="137"/>
          </a:xfrm>
        </p:grpSpPr>
        <p:grpSp>
          <p:nvGrpSpPr>
            <p:cNvPr id="21521" name="Group 6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1523" name="Rectangle 6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4" name="Line 6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22" name="Arc 6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1512" name="AutoShape 6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513" name="AutoShape 6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1514" name="Group 6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21517" name="Group 6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1519" name="Rectangle 6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0" name="Line 6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18" name="Arc 7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1515" name="AutoShape 71"/>
          <p:cNvSpPr>
            <a:spLocks noChangeArrowheads="1"/>
          </p:cNvSpPr>
          <p:nvPr/>
        </p:nvSpPr>
        <p:spPr bwMode="auto">
          <a:xfrm>
            <a:off x="6227763" y="188913"/>
            <a:ext cx="22320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Easy Examples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516" name="Text Box 72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35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755576" y="1844824"/>
            <a:ext cx="7705725" cy="1440160"/>
          </a:xfrm>
          <a:prstGeom prst="roundRect">
            <a:avLst>
              <a:gd name="adj" fmla="val 345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00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339752" y="1916832"/>
            <a:ext cx="4320480" cy="1152128"/>
            <a:chOff x="1258938" y="2205064"/>
            <a:chExt cx="4320480" cy="1152128"/>
          </a:xfrm>
        </p:grpSpPr>
        <p:sp>
          <p:nvSpPr>
            <p:cNvPr id="23" name="Arc 102"/>
            <p:cNvSpPr>
              <a:spLocks/>
            </p:cNvSpPr>
            <p:nvPr/>
          </p:nvSpPr>
          <p:spPr bwMode="auto">
            <a:xfrm flipH="1" flipV="1">
              <a:off x="1259632" y="2780928"/>
              <a:ext cx="288925" cy="146050"/>
            </a:xfrm>
            <a:custGeom>
              <a:avLst/>
              <a:gdLst>
                <a:gd name="T0" fmla="*/ 0 w 21600"/>
                <a:gd name="T1" fmla="*/ 0 h 21600"/>
                <a:gd name="T2" fmla="*/ 288925 w 21600"/>
                <a:gd name="T3" fmla="*/ 146050 h 21600"/>
                <a:gd name="T4" fmla="*/ 0 w 21600"/>
                <a:gd name="T5" fmla="*/ 14605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4" name="Oval 80"/>
            <p:cNvSpPr>
              <a:spLocks noChangeArrowheads="1"/>
            </p:cNvSpPr>
            <p:nvPr/>
          </p:nvSpPr>
          <p:spPr bwMode="auto">
            <a:xfrm>
              <a:off x="1547664" y="2780928"/>
              <a:ext cx="288925" cy="2873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0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5" name="Oval 80"/>
            <p:cNvSpPr>
              <a:spLocks noChangeArrowheads="1"/>
            </p:cNvSpPr>
            <p:nvPr/>
          </p:nvSpPr>
          <p:spPr bwMode="auto">
            <a:xfrm>
              <a:off x="2483768" y="2780928"/>
              <a:ext cx="288925" cy="2873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14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6" name="Oval 93"/>
            <p:cNvSpPr>
              <a:spLocks noChangeArrowheads="1"/>
            </p:cNvSpPr>
            <p:nvPr/>
          </p:nvSpPr>
          <p:spPr bwMode="auto">
            <a:xfrm>
              <a:off x="4355976" y="2780928"/>
              <a:ext cx="288925" cy="2873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3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7" name="Line 95"/>
            <p:cNvSpPr>
              <a:spLocks noChangeShapeType="1"/>
            </p:cNvSpPr>
            <p:nvPr/>
          </p:nvSpPr>
          <p:spPr bwMode="auto">
            <a:xfrm>
              <a:off x="1835696" y="2924944"/>
              <a:ext cx="6480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8" name="Line 95"/>
            <p:cNvSpPr>
              <a:spLocks noChangeShapeType="1"/>
            </p:cNvSpPr>
            <p:nvPr/>
          </p:nvSpPr>
          <p:spPr bwMode="auto">
            <a:xfrm>
              <a:off x="2771800" y="2924944"/>
              <a:ext cx="6480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9" name="Line 95"/>
            <p:cNvSpPr>
              <a:spLocks noChangeShapeType="1"/>
            </p:cNvSpPr>
            <p:nvPr/>
          </p:nvSpPr>
          <p:spPr bwMode="auto">
            <a:xfrm>
              <a:off x="3707904" y="2924944"/>
              <a:ext cx="6480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0" name="Line 95"/>
            <p:cNvSpPr>
              <a:spLocks noChangeShapeType="1"/>
            </p:cNvSpPr>
            <p:nvPr/>
          </p:nvSpPr>
          <p:spPr bwMode="auto">
            <a:xfrm>
              <a:off x="4644008" y="2924944"/>
              <a:ext cx="6480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1" name="Arc 101"/>
            <p:cNvSpPr>
              <a:spLocks/>
            </p:cNvSpPr>
            <p:nvPr/>
          </p:nvSpPr>
          <p:spPr bwMode="auto">
            <a:xfrm rot="16200000">
              <a:off x="3816440" y="1376248"/>
              <a:ext cx="504252" cy="2593531"/>
            </a:xfrm>
            <a:custGeom>
              <a:avLst/>
              <a:gdLst>
                <a:gd name="T0" fmla="*/ 130646 w 21600"/>
                <a:gd name="T1" fmla="*/ 0 h 42451"/>
                <a:gd name="T2" fmla="*/ 75714 w 21600"/>
                <a:gd name="T3" fmla="*/ 2449513 h 42451"/>
                <a:gd name="T4" fmla="*/ 0 w 21600"/>
                <a:gd name="T5" fmla="*/ 1213937 h 424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451" fill="none" extrusionOk="0">
                  <a:moveTo>
                    <a:pt x="4896" y="0"/>
                  </a:moveTo>
                  <a:cubicBezTo>
                    <a:pt x="14678" y="2277"/>
                    <a:pt x="21600" y="10995"/>
                    <a:pt x="21600" y="21038"/>
                  </a:cubicBezTo>
                  <a:cubicBezTo>
                    <a:pt x="21600" y="31870"/>
                    <a:pt x="13576" y="41027"/>
                    <a:pt x="2837" y="42450"/>
                  </a:cubicBezTo>
                </a:path>
                <a:path w="21600" h="42451" stroke="0" extrusionOk="0">
                  <a:moveTo>
                    <a:pt x="4896" y="0"/>
                  </a:moveTo>
                  <a:cubicBezTo>
                    <a:pt x="14678" y="2277"/>
                    <a:pt x="21600" y="10995"/>
                    <a:pt x="21600" y="21038"/>
                  </a:cubicBezTo>
                  <a:cubicBezTo>
                    <a:pt x="21600" y="31870"/>
                    <a:pt x="13576" y="41027"/>
                    <a:pt x="2837" y="42450"/>
                  </a:cubicBezTo>
                  <a:lnTo>
                    <a:pt x="0" y="21038"/>
                  </a:lnTo>
                  <a:lnTo>
                    <a:pt x="4896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2" name="Arc 101"/>
            <p:cNvSpPr>
              <a:spLocks/>
            </p:cNvSpPr>
            <p:nvPr/>
          </p:nvSpPr>
          <p:spPr bwMode="auto">
            <a:xfrm rot="16200000" flipH="1" flipV="1">
              <a:off x="2879712" y="1880928"/>
              <a:ext cx="360240" cy="2592288"/>
            </a:xfrm>
            <a:custGeom>
              <a:avLst/>
              <a:gdLst>
                <a:gd name="T0" fmla="*/ 130646 w 21600"/>
                <a:gd name="T1" fmla="*/ 0 h 42451"/>
                <a:gd name="T2" fmla="*/ 75714 w 21600"/>
                <a:gd name="T3" fmla="*/ 2449513 h 42451"/>
                <a:gd name="T4" fmla="*/ 0 w 21600"/>
                <a:gd name="T5" fmla="*/ 1213937 h 424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451" fill="none" extrusionOk="0">
                  <a:moveTo>
                    <a:pt x="4896" y="0"/>
                  </a:moveTo>
                  <a:cubicBezTo>
                    <a:pt x="14678" y="2277"/>
                    <a:pt x="21600" y="10995"/>
                    <a:pt x="21600" y="21038"/>
                  </a:cubicBezTo>
                  <a:cubicBezTo>
                    <a:pt x="21600" y="31870"/>
                    <a:pt x="13576" y="41027"/>
                    <a:pt x="2837" y="42450"/>
                  </a:cubicBezTo>
                </a:path>
                <a:path w="21600" h="42451" stroke="0" extrusionOk="0">
                  <a:moveTo>
                    <a:pt x="4896" y="0"/>
                  </a:moveTo>
                  <a:cubicBezTo>
                    <a:pt x="14678" y="2277"/>
                    <a:pt x="21600" y="10995"/>
                    <a:pt x="21600" y="21038"/>
                  </a:cubicBezTo>
                  <a:cubicBezTo>
                    <a:pt x="21600" y="31870"/>
                    <a:pt x="13576" y="41027"/>
                    <a:pt x="2837" y="42450"/>
                  </a:cubicBezTo>
                  <a:lnTo>
                    <a:pt x="0" y="21038"/>
                  </a:lnTo>
                  <a:lnTo>
                    <a:pt x="4896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3" name="Text Box 139"/>
            <p:cNvSpPr txBox="1">
              <a:spLocks noChangeArrowheads="1"/>
            </p:cNvSpPr>
            <p:nvPr/>
          </p:nvSpPr>
          <p:spPr bwMode="auto">
            <a:xfrm>
              <a:off x="1979712" y="2636912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 smtClean="0">
                  <a:solidFill>
                    <a:srgbClr val="000000"/>
                  </a:solidFill>
                </a:rPr>
                <a:t>0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34" name="Text Box 135"/>
            <p:cNvSpPr txBox="1">
              <a:spLocks noChangeArrowheads="1"/>
            </p:cNvSpPr>
            <p:nvPr/>
          </p:nvSpPr>
          <p:spPr bwMode="auto">
            <a:xfrm>
              <a:off x="2987824" y="2636912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0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35" name="Text Box 135"/>
            <p:cNvSpPr txBox="1">
              <a:spLocks noChangeArrowheads="1"/>
            </p:cNvSpPr>
            <p:nvPr/>
          </p:nvSpPr>
          <p:spPr bwMode="auto">
            <a:xfrm>
              <a:off x="3851920" y="2636912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 smtClean="0">
                  <a:solidFill>
                    <a:srgbClr val="000000"/>
                  </a:solidFill>
                </a:rPr>
                <a:t>1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36" name="Text Box 135"/>
            <p:cNvSpPr txBox="1">
              <a:spLocks noChangeArrowheads="1"/>
            </p:cNvSpPr>
            <p:nvPr/>
          </p:nvSpPr>
          <p:spPr bwMode="auto">
            <a:xfrm>
              <a:off x="4788024" y="2636912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 smtClean="0">
                  <a:solidFill>
                    <a:srgbClr val="000000"/>
                  </a:solidFill>
                </a:rPr>
                <a:t>1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37" name="Text Box 137"/>
            <p:cNvSpPr txBox="1">
              <a:spLocks noChangeArrowheads="1"/>
            </p:cNvSpPr>
            <p:nvPr/>
          </p:nvSpPr>
          <p:spPr bwMode="auto">
            <a:xfrm>
              <a:off x="4860032" y="2276872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 smtClean="0">
                  <a:solidFill>
                    <a:srgbClr val="000000"/>
                  </a:solidFill>
                </a:rPr>
                <a:t>0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grpSp>
          <p:nvGrpSpPr>
            <p:cNvPr id="38" name="Group 140"/>
            <p:cNvGrpSpPr>
              <a:grpSpLocks/>
            </p:cNvGrpSpPr>
            <p:nvPr/>
          </p:nvGrpSpPr>
          <p:grpSpPr bwMode="auto">
            <a:xfrm>
              <a:off x="3419872" y="2780928"/>
              <a:ext cx="287338" cy="287337"/>
              <a:chOff x="3334" y="799"/>
              <a:chExt cx="454" cy="453"/>
            </a:xfrm>
          </p:grpSpPr>
          <p:sp>
            <p:nvSpPr>
              <p:cNvPr id="44" name="Oval 141"/>
              <p:cNvSpPr>
                <a:spLocks noChangeArrowheads="1"/>
              </p:cNvSpPr>
              <p:nvPr/>
            </p:nvSpPr>
            <p:spPr bwMode="auto">
              <a:xfrm>
                <a:off x="3334" y="799"/>
                <a:ext cx="454" cy="45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cs-CZ" sz="1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Oval 142"/>
              <p:cNvSpPr>
                <a:spLocks noChangeArrowheads="1"/>
              </p:cNvSpPr>
              <p:nvPr/>
            </p:nvSpPr>
            <p:spPr bwMode="auto">
              <a:xfrm>
                <a:off x="3379" y="845"/>
                <a:ext cx="363" cy="36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</a:rPr>
                  <a:t>2</a:t>
                </a:r>
                <a:endParaRPr lang="cs-CZ" sz="14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9" name="Group 140"/>
            <p:cNvGrpSpPr>
              <a:grpSpLocks/>
            </p:cNvGrpSpPr>
            <p:nvPr/>
          </p:nvGrpSpPr>
          <p:grpSpPr bwMode="auto">
            <a:xfrm>
              <a:off x="5292080" y="2780928"/>
              <a:ext cx="287338" cy="287337"/>
              <a:chOff x="3334" y="799"/>
              <a:chExt cx="454" cy="453"/>
            </a:xfrm>
          </p:grpSpPr>
          <p:sp>
            <p:nvSpPr>
              <p:cNvPr id="42" name="Oval 141"/>
              <p:cNvSpPr>
                <a:spLocks noChangeArrowheads="1"/>
              </p:cNvSpPr>
              <p:nvPr/>
            </p:nvSpPr>
            <p:spPr bwMode="auto">
              <a:xfrm>
                <a:off x="3334" y="799"/>
                <a:ext cx="454" cy="45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cs-CZ" sz="1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Oval 142"/>
              <p:cNvSpPr>
                <a:spLocks noChangeArrowheads="1"/>
              </p:cNvSpPr>
              <p:nvPr/>
            </p:nvSpPr>
            <p:spPr bwMode="auto">
              <a:xfrm>
                <a:off x="3379" y="845"/>
                <a:ext cx="363" cy="36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</a:rPr>
                  <a:t>4</a:t>
                </a:r>
                <a:endParaRPr lang="cs-CZ" sz="14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0" name="Text Box 137"/>
            <p:cNvSpPr txBox="1">
              <a:spLocks noChangeArrowheads="1"/>
            </p:cNvSpPr>
            <p:nvPr/>
          </p:nvSpPr>
          <p:spPr bwMode="auto">
            <a:xfrm>
              <a:off x="2915816" y="3068960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1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41" name="Text Box 132"/>
            <p:cNvSpPr txBox="1">
              <a:spLocks noChangeArrowheads="1"/>
            </p:cNvSpPr>
            <p:nvPr/>
          </p:nvSpPr>
          <p:spPr bwMode="auto">
            <a:xfrm>
              <a:off x="1258938" y="2205064"/>
              <a:ext cx="288925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 i="1" smtClean="0">
                  <a:solidFill>
                    <a:srgbClr val="000000"/>
                  </a:solidFill>
                </a:rPr>
                <a:t>C</a:t>
              </a:r>
              <a:r>
                <a:rPr lang="en-US" sz="1600" b="1" i="1" baseline="-25000" smtClean="0">
                  <a:solidFill>
                    <a:srgbClr val="000000"/>
                  </a:solidFill>
                </a:rPr>
                <a:t>1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</p:grpSp>
      <p:sp>
        <p:nvSpPr>
          <p:cNvPr id="46" name="AutoShape 3"/>
          <p:cNvSpPr>
            <a:spLocks noChangeArrowheads="1"/>
          </p:cNvSpPr>
          <p:nvPr/>
        </p:nvSpPr>
        <p:spPr bwMode="auto">
          <a:xfrm>
            <a:off x="755576" y="620688"/>
            <a:ext cx="7705725" cy="1080120"/>
          </a:xfrm>
          <a:prstGeom prst="roundRect">
            <a:avLst>
              <a:gd name="adj" fmla="val 345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Automaton C</a:t>
            </a:r>
            <a:r>
              <a:rPr lang="en-US" b="1" baseline="-25000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</a:rPr>
              <a:t> accepts union of sets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L</a:t>
            </a:r>
            <a:r>
              <a:rPr lang="en-US" b="1" baseline="-25000">
                <a:solidFill>
                  <a:srgbClr val="000000"/>
                </a:solidFill>
              </a:rPr>
              <a:t>1 </a:t>
            </a:r>
            <a:r>
              <a:rPr lang="en-US" b="1">
                <a:solidFill>
                  <a:srgbClr val="000000"/>
                </a:solidFill>
              </a:rPr>
              <a:t>=      {00, 0011, 001100, 00110011, 0011001100, ...}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     </a:t>
            </a:r>
            <a:r>
              <a:rPr lang="en-US" b="1">
                <a:solidFill>
                  <a:srgbClr val="000000"/>
                </a:solidFill>
                <a:sym typeface="Symbol"/>
              </a:rPr>
              <a:t> </a:t>
            </a:r>
            <a:r>
              <a:rPr lang="en-US" b="1">
                <a:solidFill>
                  <a:srgbClr val="000000"/>
                </a:solidFill>
              </a:rPr>
              <a:t>{11, 1100, 110011, 11001100, 1100110011, ...}.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47" name="AutoShape 3"/>
          <p:cNvSpPr>
            <a:spLocks noChangeArrowheads="1"/>
          </p:cNvSpPr>
          <p:nvPr/>
        </p:nvSpPr>
        <p:spPr bwMode="auto">
          <a:xfrm>
            <a:off x="755576" y="4941168"/>
            <a:ext cx="7705725" cy="1440160"/>
          </a:xfrm>
          <a:prstGeom prst="roundRect">
            <a:avLst>
              <a:gd name="adj" fmla="val 345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72" name="AutoShape 3"/>
          <p:cNvSpPr>
            <a:spLocks noChangeArrowheads="1"/>
          </p:cNvSpPr>
          <p:nvPr/>
        </p:nvSpPr>
        <p:spPr bwMode="auto">
          <a:xfrm>
            <a:off x="395536" y="3717032"/>
            <a:ext cx="8352928" cy="1080120"/>
          </a:xfrm>
          <a:prstGeom prst="roundRect">
            <a:avLst>
              <a:gd name="adj" fmla="val 345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Automaton C</a:t>
            </a:r>
            <a:r>
              <a:rPr lang="en-US" b="1" baseline="-25000">
                <a:solidFill>
                  <a:srgbClr val="000000"/>
                </a:solidFill>
              </a:rPr>
              <a:t>2</a:t>
            </a:r>
            <a:r>
              <a:rPr lang="en-US" b="1">
                <a:solidFill>
                  <a:srgbClr val="000000"/>
                </a:solidFill>
              </a:rPr>
              <a:t> accepts language L</a:t>
            </a:r>
            <a:r>
              <a:rPr lang="en-US" b="1" baseline="-25000">
                <a:solidFill>
                  <a:srgbClr val="000000"/>
                </a:solidFill>
              </a:rPr>
              <a:t>2</a:t>
            </a:r>
            <a:r>
              <a:rPr lang="en-US" b="1">
                <a:solidFill>
                  <a:srgbClr val="000000"/>
                </a:solidFill>
              </a:rPr>
              <a:t> over </a:t>
            </a:r>
            <a:r>
              <a:rPr lang="en-US" b="1" i="1">
                <a:solidFill>
                  <a:srgbClr val="000000"/>
                </a:solidFill>
                <a:sym typeface="Symbol"/>
              </a:rPr>
              <a:t></a:t>
            </a:r>
            <a:r>
              <a:rPr lang="en-US" b="1">
                <a:solidFill>
                  <a:srgbClr val="000000"/>
                </a:solidFill>
              </a:rPr>
              <a:t>  = {0, 1}, in each word of  L</a:t>
            </a:r>
            <a:r>
              <a:rPr lang="en-US" b="1" baseline="-25000">
                <a:solidFill>
                  <a:srgbClr val="000000"/>
                </a:solidFill>
              </a:rPr>
              <a:t>2</a:t>
            </a:r>
            <a:r>
              <a:rPr lang="en-US" b="1">
                <a:solidFill>
                  <a:srgbClr val="000000"/>
                </a:solidFill>
              </a:rPr>
              <a:t> 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--  there is at least one symbol 1,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-- each symbol 1 is followed by exactly two or three symbols 0.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483768" y="5229895"/>
            <a:ext cx="4464496" cy="863401"/>
            <a:chOff x="1331640" y="3861048"/>
            <a:chExt cx="4464496" cy="863401"/>
          </a:xfrm>
        </p:grpSpPr>
        <p:sp>
          <p:nvSpPr>
            <p:cNvPr id="74" name="Arc 102"/>
            <p:cNvSpPr>
              <a:spLocks/>
            </p:cNvSpPr>
            <p:nvPr/>
          </p:nvSpPr>
          <p:spPr bwMode="auto">
            <a:xfrm flipH="1" flipV="1">
              <a:off x="1476350" y="4437112"/>
              <a:ext cx="288925" cy="146050"/>
            </a:xfrm>
            <a:custGeom>
              <a:avLst/>
              <a:gdLst>
                <a:gd name="T0" fmla="*/ 0 w 21600"/>
                <a:gd name="T1" fmla="*/ 0 h 21600"/>
                <a:gd name="T2" fmla="*/ 288925 w 21600"/>
                <a:gd name="T3" fmla="*/ 146050 h 21600"/>
                <a:gd name="T4" fmla="*/ 0 w 21600"/>
                <a:gd name="T5" fmla="*/ 14605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75" name="Arc 128"/>
            <p:cNvSpPr>
              <a:spLocks/>
            </p:cNvSpPr>
            <p:nvPr/>
          </p:nvSpPr>
          <p:spPr bwMode="auto">
            <a:xfrm rot="5400000" flipH="1">
              <a:off x="1749871" y="4163591"/>
              <a:ext cx="388938" cy="215900"/>
            </a:xfrm>
            <a:custGeom>
              <a:avLst/>
              <a:gdLst>
                <a:gd name="T0" fmla="*/ 39516 w 43199"/>
                <a:gd name="T1" fmla="*/ 42715 h 43200"/>
                <a:gd name="T2" fmla="*/ 0 w 43199"/>
                <a:gd name="T3" fmla="*/ 108835 h 43200"/>
                <a:gd name="T4" fmla="*/ 194464 w 43199"/>
                <a:gd name="T5" fmla="*/ 10795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99" h="43200" fill="none" extrusionOk="0">
                  <a:moveTo>
                    <a:pt x="4389" y="8547"/>
                  </a:moveTo>
                  <a:cubicBezTo>
                    <a:pt x="8472" y="3162"/>
                    <a:pt x="148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cubicBezTo>
                    <a:pt x="43199" y="33529"/>
                    <a:pt x="33528" y="43200"/>
                    <a:pt x="21599" y="43200"/>
                  </a:cubicBezTo>
                  <a:cubicBezTo>
                    <a:pt x="9738" y="43200"/>
                    <a:pt x="96" y="33636"/>
                    <a:pt x="-1" y="21777"/>
                  </a:cubicBezTo>
                </a:path>
                <a:path w="43199" h="43200" stroke="0" extrusionOk="0">
                  <a:moveTo>
                    <a:pt x="4389" y="8547"/>
                  </a:moveTo>
                  <a:cubicBezTo>
                    <a:pt x="8472" y="3162"/>
                    <a:pt x="148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cubicBezTo>
                    <a:pt x="43199" y="33529"/>
                    <a:pt x="33528" y="43200"/>
                    <a:pt x="21599" y="43200"/>
                  </a:cubicBezTo>
                  <a:cubicBezTo>
                    <a:pt x="9738" y="43200"/>
                    <a:pt x="96" y="33636"/>
                    <a:pt x="-1" y="21777"/>
                  </a:cubicBezTo>
                  <a:lnTo>
                    <a:pt x="21599" y="21600"/>
                  </a:lnTo>
                  <a:lnTo>
                    <a:pt x="4389" y="854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76" name="Oval 80"/>
            <p:cNvSpPr>
              <a:spLocks noChangeArrowheads="1"/>
            </p:cNvSpPr>
            <p:nvPr/>
          </p:nvSpPr>
          <p:spPr bwMode="auto">
            <a:xfrm>
              <a:off x="1764382" y="4437112"/>
              <a:ext cx="288925" cy="2873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0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77" name="Oval 80"/>
            <p:cNvSpPr>
              <a:spLocks noChangeArrowheads="1"/>
            </p:cNvSpPr>
            <p:nvPr/>
          </p:nvSpPr>
          <p:spPr bwMode="auto">
            <a:xfrm>
              <a:off x="2700486" y="4437112"/>
              <a:ext cx="288925" cy="2873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14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8" name="Oval 93"/>
            <p:cNvSpPr>
              <a:spLocks noChangeArrowheads="1"/>
            </p:cNvSpPr>
            <p:nvPr/>
          </p:nvSpPr>
          <p:spPr bwMode="auto">
            <a:xfrm>
              <a:off x="3636590" y="4437112"/>
              <a:ext cx="288925" cy="2873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2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79" name="Line 95"/>
            <p:cNvSpPr>
              <a:spLocks noChangeShapeType="1"/>
            </p:cNvSpPr>
            <p:nvPr/>
          </p:nvSpPr>
          <p:spPr bwMode="auto">
            <a:xfrm>
              <a:off x="2052414" y="4581128"/>
              <a:ext cx="6480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80" name="Line 95"/>
            <p:cNvSpPr>
              <a:spLocks noChangeShapeType="1"/>
            </p:cNvSpPr>
            <p:nvPr/>
          </p:nvSpPr>
          <p:spPr bwMode="auto">
            <a:xfrm>
              <a:off x="2988518" y="4581128"/>
              <a:ext cx="6480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81" name="Line 95"/>
            <p:cNvSpPr>
              <a:spLocks noChangeShapeType="1"/>
            </p:cNvSpPr>
            <p:nvPr/>
          </p:nvSpPr>
          <p:spPr bwMode="auto">
            <a:xfrm>
              <a:off x="3924622" y="4581128"/>
              <a:ext cx="6480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82" name="Line 95"/>
            <p:cNvSpPr>
              <a:spLocks noChangeShapeType="1"/>
            </p:cNvSpPr>
            <p:nvPr/>
          </p:nvSpPr>
          <p:spPr bwMode="auto">
            <a:xfrm>
              <a:off x="4860726" y="4581128"/>
              <a:ext cx="6480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83" name="Arc 101"/>
            <p:cNvSpPr>
              <a:spLocks/>
            </p:cNvSpPr>
            <p:nvPr/>
          </p:nvSpPr>
          <p:spPr bwMode="auto">
            <a:xfrm rot="16200000">
              <a:off x="3889141" y="2888417"/>
              <a:ext cx="648270" cy="2737545"/>
            </a:xfrm>
            <a:custGeom>
              <a:avLst/>
              <a:gdLst>
                <a:gd name="T0" fmla="*/ 130646 w 21600"/>
                <a:gd name="T1" fmla="*/ 0 h 42451"/>
                <a:gd name="T2" fmla="*/ 75714 w 21600"/>
                <a:gd name="T3" fmla="*/ 2449513 h 42451"/>
                <a:gd name="T4" fmla="*/ 0 w 21600"/>
                <a:gd name="T5" fmla="*/ 1213937 h 424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451" fill="none" extrusionOk="0">
                  <a:moveTo>
                    <a:pt x="4896" y="0"/>
                  </a:moveTo>
                  <a:cubicBezTo>
                    <a:pt x="14678" y="2277"/>
                    <a:pt x="21600" y="10995"/>
                    <a:pt x="21600" y="21038"/>
                  </a:cubicBezTo>
                  <a:cubicBezTo>
                    <a:pt x="21600" y="31870"/>
                    <a:pt x="13576" y="41027"/>
                    <a:pt x="2837" y="42450"/>
                  </a:cubicBezTo>
                </a:path>
                <a:path w="21600" h="42451" stroke="0" extrusionOk="0">
                  <a:moveTo>
                    <a:pt x="4896" y="0"/>
                  </a:moveTo>
                  <a:cubicBezTo>
                    <a:pt x="14678" y="2277"/>
                    <a:pt x="21600" y="10995"/>
                    <a:pt x="21600" y="21038"/>
                  </a:cubicBezTo>
                  <a:cubicBezTo>
                    <a:pt x="21600" y="31870"/>
                    <a:pt x="13576" y="41027"/>
                    <a:pt x="2837" y="42450"/>
                  </a:cubicBezTo>
                  <a:lnTo>
                    <a:pt x="0" y="21038"/>
                  </a:lnTo>
                  <a:lnTo>
                    <a:pt x="4896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84" name="Arc 101"/>
            <p:cNvSpPr>
              <a:spLocks/>
            </p:cNvSpPr>
            <p:nvPr/>
          </p:nvSpPr>
          <p:spPr bwMode="auto">
            <a:xfrm rot="16200000">
              <a:off x="3637112" y="3500486"/>
              <a:ext cx="360240" cy="1657428"/>
            </a:xfrm>
            <a:custGeom>
              <a:avLst/>
              <a:gdLst>
                <a:gd name="T0" fmla="*/ 130646 w 21600"/>
                <a:gd name="T1" fmla="*/ 0 h 42451"/>
                <a:gd name="T2" fmla="*/ 75714 w 21600"/>
                <a:gd name="T3" fmla="*/ 2449513 h 42451"/>
                <a:gd name="T4" fmla="*/ 0 w 21600"/>
                <a:gd name="T5" fmla="*/ 1213937 h 424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451" fill="none" extrusionOk="0">
                  <a:moveTo>
                    <a:pt x="4896" y="0"/>
                  </a:moveTo>
                  <a:cubicBezTo>
                    <a:pt x="14678" y="2277"/>
                    <a:pt x="21600" y="10995"/>
                    <a:pt x="21600" y="21038"/>
                  </a:cubicBezTo>
                  <a:cubicBezTo>
                    <a:pt x="21600" y="31870"/>
                    <a:pt x="13576" y="41027"/>
                    <a:pt x="2837" y="42450"/>
                  </a:cubicBezTo>
                </a:path>
                <a:path w="21600" h="42451" stroke="0" extrusionOk="0">
                  <a:moveTo>
                    <a:pt x="4896" y="0"/>
                  </a:moveTo>
                  <a:cubicBezTo>
                    <a:pt x="14678" y="2277"/>
                    <a:pt x="21600" y="10995"/>
                    <a:pt x="21600" y="21038"/>
                  </a:cubicBezTo>
                  <a:cubicBezTo>
                    <a:pt x="21600" y="31870"/>
                    <a:pt x="13576" y="41027"/>
                    <a:pt x="2837" y="42450"/>
                  </a:cubicBezTo>
                  <a:lnTo>
                    <a:pt x="0" y="21038"/>
                  </a:lnTo>
                  <a:lnTo>
                    <a:pt x="4896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85" name="Text Box 135"/>
            <p:cNvSpPr txBox="1">
              <a:spLocks noChangeArrowheads="1"/>
            </p:cNvSpPr>
            <p:nvPr/>
          </p:nvSpPr>
          <p:spPr bwMode="auto">
            <a:xfrm>
              <a:off x="1980406" y="3933056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0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86" name="Text Box 139"/>
            <p:cNvSpPr txBox="1">
              <a:spLocks noChangeArrowheads="1"/>
            </p:cNvSpPr>
            <p:nvPr/>
          </p:nvSpPr>
          <p:spPr bwMode="auto">
            <a:xfrm>
              <a:off x="2196430" y="4293096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1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87" name="Text Box 135"/>
            <p:cNvSpPr txBox="1">
              <a:spLocks noChangeArrowheads="1"/>
            </p:cNvSpPr>
            <p:nvPr/>
          </p:nvSpPr>
          <p:spPr bwMode="auto">
            <a:xfrm>
              <a:off x="3204542" y="4293096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0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88" name="Text Box 135"/>
            <p:cNvSpPr txBox="1">
              <a:spLocks noChangeArrowheads="1"/>
            </p:cNvSpPr>
            <p:nvPr/>
          </p:nvSpPr>
          <p:spPr bwMode="auto">
            <a:xfrm>
              <a:off x="4068638" y="4293096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0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89" name="Text Box 135"/>
            <p:cNvSpPr txBox="1">
              <a:spLocks noChangeArrowheads="1"/>
            </p:cNvSpPr>
            <p:nvPr/>
          </p:nvSpPr>
          <p:spPr bwMode="auto">
            <a:xfrm>
              <a:off x="5004742" y="4293096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0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90" name="Text Box 137"/>
            <p:cNvSpPr txBox="1">
              <a:spLocks noChangeArrowheads="1"/>
            </p:cNvSpPr>
            <p:nvPr/>
          </p:nvSpPr>
          <p:spPr bwMode="auto">
            <a:xfrm>
              <a:off x="4356670" y="4005064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1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91" name="Text Box 137"/>
            <p:cNvSpPr txBox="1">
              <a:spLocks noChangeArrowheads="1"/>
            </p:cNvSpPr>
            <p:nvPr/>
          </p:nvSpPr>
          <p:spPr bwMode="auto">
            <a:xfrm>
              <a:off x="5148758" y="3861048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1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grpSp>
          <p:nvGrpSpPr>
            <p:cNvPr id="92" name="Group 140"/>
            <p:cNvGrpSpPr>
              <a:grpSpLocks/>
            </p:cNvGrpSpPr>
            <p:nvPr/>
          </p:nvGrpSpPr>
          <p:grpSpPr bwMode="auto">
            <a:xfrm>
              <a:off x="4572694" y="4437112"/>
              <a:ext cx="287338" cy="287337"/>
              <a:chOff x="3334" y="799"/>
              <a:chExt cx="454" cy="453"/>
            </a:xfrm>
          </p:grpSpPr>
          <p:sp>
            <p:nvSpPr>
              <p:cNvPr id="97" name="Oval 141"/>
              <p:cNvSpPr>
                <a:spLocks noChangeArrowheads="1"/>
              </p:cNvSpPr>
              <p:nvPr/>
            </p:nvSpPr>
            <p:spPr bwMode="auto">
              <a:xfrm>
                <a:off x="3334" y="799"/>
                <a:ext cx="454" cy="45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cs-CZ" sz="1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Oval 142"/>
              <p:cNvSpPr>
                <a:spLocks noChangeArrowheads="1"/>
              </p:cNvSpPr>
              <p:nvPr/>
            </p:nvSpPr>
            <p:spPr bwMode="auto">
              <a:xfrm>
                <a:off x="3379" y="845"/>
                <a:ext cx="363" cy="36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</a:rPr>
                  <a:t>3</a:t>
                </a:r>
                <a:endParaRPr lang="cs-CZ" sz="14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3" name="Group 140"/>
            <p:cNvGrpSpPr>
              <a:grpSpLocks/>
            </p:cNvGrpSpPr>
            <p:nvPr/>
          </p:nvGrpSpPr>
          <p:grpSpPr bwMode="auto">
            <a:xfrm>
              <a:off x="5508798" y="4437112"/>
              <a:ext cx="287338" cy="287337"/>
              <a:chOff x="3334" y="799"/>
              <a:chExt cx="454" cy="453"/>
            </a:xfrm>
          </p:grpSpPr>
          <p:sp>
            <p:nvSpPr>
              <p:cNvPr id="95" name="Oval 141"/>
              <p:cNvSpPr>
                <a:spLocks noChangeArrowheads="1"/>
              </p:cNvSpPr>
              <p:nvPr/>
            </p:nvSpPr>
            <p:spPr bwMode="auto">
              <a:xfrm>
                <a:off x="3334" y="799"/>
                <a:ext cx="454" cy="45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cs-CZ" sz="1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Oval 142"/>
              <p:cNvSpPr>
                <a:spLocks noChangeArrowheads="1"/>
              </p:cNvSpPr>
              <p:nvPr/>
            </p:nvSpPr>
            <p:spPr bwMode="auto">
              <a:xfrm>
                <a:off x="3379" y="845"/>
                <a:ext cx="363" cy="36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</a:rPr>
                  <a:t>4</a:t>
                </a:r>
                <a:endParaRPr lang="cs-CZ" sz="14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4" name="Text Box 132"/>
            <p:cNvSpPr txBox="1">
              <a:spLocks noChangeArrowheads="1"/>
            </p:cNvSpPr>
            <p:nvPr/>
          </p:nvSpPr>
          <p:spPr bwMode="auto">
            <a:xfrm>
              <a:off x="1331640" y="3933056"/>
              <a:ext cx="288925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 i="1" smtClean="0">
                  <a:solidFill>
                    <a:srgbClr val="000000"/>
                  </a:solidFill>
                </a:rPr>
                <a:t>C</a:t>
              </a:r>
              <a:r>
                <a:rPr lang="en-US" sz="1600" b="1" i="1" baseline="-25000" smtClean="0">
                  <a:solidFill>
                    <a:srgbClr val="000000"/>
                  </a:solidFill>
                </a:rPr>
                <a:t>2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291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AutoShape 57"/>
          <p:cNvSpPr>
            <a:spLocks noChangeArrowheads="1"/>
          </p:cNvSpPr>
          <p:nvPr/>
        </p:nvSpPr>
        <p:spPr bwMode="auto">
          <a:xfrm>
            <a:off x="179512" y="116632"/>
            <a:ext cx="3600450" cy="360362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Finite Automata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510" name="AutoShape 58"/>
          <p:cNvSpPr>
            <a:spLocks noChangeArrowheads="1"/>
          </p:cNvSpPr>
          <p:nvPr/>
        </p:nvSpPr>
        <p:spPr bwMode="auto">
          <a:xfrm>
            <a:off x="3708400" y="115888"/>
            <a:ext cx="4967288" cy="144462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1511" name="Group 59"/>
          <p:cNvGrpSpPr>
            <a:grpSpLocks/>
          </p:cNvGrpSpPr>
          <p:nvPr/>
        </p:nvGrpSpPr>
        <p:grpSpPr bwMode="auto">
          <a:xfrm>
            <a:off x="3635375" y="115888"/>
            <a:ext cx="217488" cy="217487"/>
            <a:chOff x="2290" y="73"/>
            <a:chExt cx="137" cy="137"/>
          </a:xfrm>
        </p:grpSpPr>
        <p:grpSp>
          <p:nvGrpSpPr>
            <p:cNvPr id="21521" name="Group 6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1523" name="Rectangle 6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4" name="Line 6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22" name="Arc 6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1512" name="AutoShape 6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513" name="AutoShape 6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1514" name="Group 6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21517" name="Group 6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1519" name="Rectangle 6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0" name="Line 6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18" name="Arc 7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1515" name="AutoShape 71"/>
          <p:cNvSpPr>
            <a:spLocks noChangeArrowheads="1"/>
          </p:cNvSpPr>
          <p:nvPr/>
        </p:nvSpPr>
        <p:spPr bwMode="auto">
          <a:xfrm>
            <a:off x="6227763" y="188913"/>
            <a:ext cx="22320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Easy Examples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516" name="Text Box 72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36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755576" y="1844824"/>
            <a:ext cx="7705725" cy="1440160"/>
          </a:xfrm>
          <a:prstGeom prst="roundRect">
            <a:avLst>
              <a:gd name="adj" fmla="val 345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46" name="AutoShape 3"/>
          <p:cNvSpPr>
            <a:spLocks noChangeArrowheads="1"/>
          </p:cNvSpPr>
          <p:nvPr/>
        </p:nvSpPr>
        <p:spPr bwMode="auto">
          <a:xfrm>
            <a:off x="755576" y="620688"/>
            <a:ext cx="7705725" cy="1080120"/>
          </a:xfrm>
          <a:prstGeom prst="roundRect">
            <a:avLst>
              <a:gd name="adj" fmla="val 345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Automaton C</a:t>
            </a:r>
            <a:r>
              <a:rPr lang="en-US" b="1" baseline="-25000">
                <a:solidFill>
                  <a:srgbClr val="000000"/>
                </a:solidFill>
              </a:rPr>
              <a:t>3</a:t>
            </a:r>
            <a:r>
              <a:rPr lang="en-US" b="1">
                <a:solidFill>
                  <a:srgbClr val="000000"/>
                </a:solidFill>
              </a:rPr>
              <a:t> accepts all binary nonnegative integers divisible by 3,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any number of leading zeros may be included.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47" name="AutoShape 3"/>
          <p:cNvSpPr>
            <a:spLocks noChangeArrowheads="1"/>
          </p:cNvSpPr>
          <p:nvPr/>
        </p:nvSpPr>
        <p:spPr bwMode="auto">
          <a:xfrm>
            <a:off x="755576" y="4797152"/>
            <a:ext cx="7705725" cy="1584176"/>
          </a:xfrm>
          <a:prstGeom prst="roundRect">
            <a:avLst>
              <a:gd name="adj" fmla="val 345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72" name="AutoShape 3"/>
          <p:cNvSpPr>
            <a:spLocks noChangeArrowheads="1"/>
          </p:cNvSpPr>
          <p:nvPr/>
        </p:nvSpPr>
        <p:spPr bwMode="auto">
          <a:xfrm>
            <a:off x="755576" y="3717032"/>
            <a:ext cx="7705725" cy="936104"/>
          </a:xfrm>
          <a:prstGeom prst="roundRect">
            <a:avLst>
              <a:gd name="adj" fmla="val 345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Automaton C</a:t>
            </a:r>
            <a:r>
              <a:rPr lang="en-US" b="1" baseline="-25000">
                <a:solidFill>
                  <a:srgbClr val="000000"/>
                </a:solidFill>
              </a:rPr>
              <a:t>4</a:t>
            </a:r>
            <a:r>
              <a:rPr lang="en-US" b="1">
                <a:solidFill>
                  <a:srgbClr val="000000"/>
                </a:solidFill>
              </a:rPr>
              <a:t> accepts all binary positive integers divisible by 3,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no leading zeros are allowed.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9" name="Arc 130"/>
          <p:cNvSpPr>
            <a:spLocks/>
          </p:cNvSpPr>
          <p:nvPr/>
        </p:nvSpPr>
        <p:spPr bwMode="auto">
          <a:xfrm rot="5400000" flipV="1">
            <a:off x="3925888" y="2564135"/>
            <a:ext cx="215900" cy="793750"/>
          </a:xfrm>
          <a:custGeom>
            <a:avLst/>
            <a:gdLst>
              <a:gd name="T0" fmla="*/ 48947 w 21600"/>
              <a:gd name="T1" fmla="*/ 0 h 42451"/>
              <a:gd name="T2" fmla="*/ 28367 w 21600"/>
              <a:gd name="T3" fmla="*/ 793750 h 42451"/>
              <a:gd name="T4" fmla="*/ 0 w 21600"/>
              <a:gd name="T5" fmla="*/ 39336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0" name="Arc 131"/>
          <p:cNvSpPr>
            <a:spLocks/>
          </p:cNvSpPr>
          <p:nvPr/>
        </p:nvSpPr>
        <p:spPr bwMode="auto">
          <a:xfrm rot="5400000" flipV="1">
            <a:off x="4860925" y="2564135"/>
            <a:ext cx="215900" cy="793750"/>
          </a:xfrm>
          <a:custGeom>
            <a:avLst/>
            <a:gdLst>
              <a:gd name="T0" fmla="*/ 48947 w 21600"/>
              <a:gd name="T1" fmla="*/ 0 h 42451"/>
              <a:gd name="T2" fmla="*/ 28367 w 21600"/>
              <a:gd name="T3" fmla="*/ 793750 h 42451"/>
              <a:gd name="T4" fmla="*/ 0 w 21600"/>
              <a:gd name="T5" fmla="*/ 39336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1" name="Arc 128"/>
          <p:cNvSpPr>
            <a:spLocks/>
          </p:cNvSpPr>
          <p:nvPr/>
        </p:nvSpPr>
        <p:spPr bwMode="auto">
          <a:xfrm rot="5400000" flipH="1">
            <a:off x="3332311" y="2363192"/>
            <a:ext cx="388938" cy="215900"/>
          </a:xfrm>
          <a:custGeom>
            <a:avLst/>
            <a:gdLst>
              <a:gd name="T0" fmla="*/ 39516 w 43199"/>
              <a:gd name="T1" fmla="*/ 42715 h 43200"/>
              <a:gd name="T2" fmla="*/ 0 w 43199"/>
              <a:gd name="T3" fmla="*/ 108835 h 43200"/>
              <a:gd name="T4" fmla="*/ 194464 w 43199"/>
              <a:gd name="T5" fmla="*/ 1079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lnTo>
                  <a:pt x="4389" y="8547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2" name="Arc 129"/>
          <p:cNvSpPr>
            <a:spLocks/>
          </p:cNvSpPr>
          <p:nvPr/>
        </p:nvSpPr>
        <p:spPr bwMode="auto">
          <a:xfrm flipH="1" flipV="1">
            <a:off x="3131493" y="2637036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288925 w 21600"/>
              <a:gd name="T3" fmla="*/ 146050 h 21600"/>
              <a:gd name="T4" fmla="*/ 0 w 21600"/>
              <a:gd name="T5" fmla="*/ 1460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3" name="Arc 130"/>
          <p:cNvSpPr>
            <a:spLocks/>
          </p:cNvSpPr>
          <p:nvPr/>
        </p:nvSpPr>
        <p:spPr bwMode="auto">
          <a:xfrm rot="5400000" flipH="1">
            <a:off x="3925243" y="2203648"/>
            <a:ext cx="215900" cy="793750"/>
          </a:xfrm>
          <a:custGeom>
            <a:avLst/>
            <a:gdLst>
              <a:gd name="T0" fmla="*/ 48947 w 21600"/>
              <a:gd name="T1" fmla="*/ 0 h 42451"/>
              <a:gd name="T2" fmla="*/ 28367 w 21600"/>
              <a:gd name="T3" fmla="*/ 793750 h 42451"/>
              <a:gd name="T4" fmla="*/ 0 w 21600"/>
              <a:gd name="T5" fmla="*/ 39336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" name="Arc 131"/>
          <p:cNvSpPr>
            <a:spLocks/>
          </p:cNvSpPr>
          <p:nvPr/>
        </p:nvSpPr>
        <p:spPr bwMode="auto">
          <a:xfrm rot="5400000" flipH="1">
            <a:off x="4860280" y="2203648"/>
            <a:ext cx="215900" cy="793750"/>
          </a:xfrm>
          <a:custGeom>
            <a:avLst/>
            <a:gdLst>
              <a:gd name="T0" fmla="*/ 48947 w 21600"/>
              <a:gd name="T1" fmla="*/ 0 h 42451"/>
              <a:gd name="T2" fmla="*/ 28367 w 21600"/>
              <a:gd name="T3" fmla="*/ 793750 h 42451"/>
              <a:gd name="T4" fmla="*/ 0 w 21600"/>
              <a:gd name="T5" fmla="*/ 39336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" name="Oval 132"/>
          <p:cNvSpPr>
            <a:spLocks noChangeArrowheads="1"/>
          </p:cNvSpPr>
          <p:nvPr/>
        </p:nvSpPr>
        <p:spPr bwMode="auto">
          <a:xfrm>
            <a:off x="4355455" y="2637036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6" name="Text Box 134"/>
          <p:cNvSpPr txBox="1">
            <a:spLocks noChangeArrowheads="1"/>
          </p:cNvSpPr>
          <p:nvPr/>
        </p:nvSpPr>
        <p:spPr bwMode="auto">
          <a:xfrm>
            <a:off x="3563888" y="2060972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07" name="Text Box 135"/>
          <p:cNvSpPr txBox="1">
            <a:spLocks noChangeArrowheads="1"/>
          </p:cNvSpPr>
          <p:nvPr/>
        </p:nvSpPr>
        <p:spPr bwMode="auto">
          <a:xfrm>
            <a:off x="4860280" y="2205236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08" name="Text Box 137"/>
          <p:cNvSpPr txBox="1">
            <a:spLocks noChangeArrowheads="1"/>
          </p:cNvSpPr>
          <p:nvPr/>
        </p:nvSpPr>
        <p:spPr bwMode="auto">
          <a:xfrm>
            <a:off x="3923655" y="2205236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09" name="Text Box 138"/>
          <p:cNvSpPr txBox="1">
            <a:spLocks noChangeArrowheads="1"/>
          </p:cNvSpPr>
          <p:nvPr/>
        </p:nvSpPr>
        <p:spPr bwMode="auto">
          <a:xfrm>
            <a:off x="3923928" y="2781052"/>
            <a:ext cx="2889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10" name="Text Box 139"/>
          <p:cNvSpPr txBox="1">
            <a:spLocks noChangeArrowheads="1"/>
          </p:cNvSpPr>
          <p:nvPr/>
        </p:nvSpPr>
        <p:spPr bwMode="auto">
          <a:xfrm>
            <a:off x="5580112" y="2276996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grpSp>
        <p:nvGrpSpPr>
          <p:cNvPr id="111" name="Group 140"/>
          <p:cNvGrpSpPr>
            <a:grpSpLocks/>
          </p:cNvGrpSpPr>
          <p:nvPr/>
        </p:nvGrpSpPr>
        <p:grpSpPr bwMode="auto">
          <a:xfrm>
            <a:off x="3420418" y="2637036"/>
            <a:ext cx="287337" cy="287337"/>
            <a:chOff x="3334" y="799"/>
            <a:chExt cx="454" cy="453"/>
          </a:xfrm>
        </p:grpSpPr>
        <p:sp>
          <p:nvSpPr>
            <p:cNvPr id="112" name="Oval 141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113" name="Oval 142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1200" b="1">
                  <a:solidFill>
                    <a:srgbClr val="000000"/>
                  </a:solidFill>
                </a:rPr>
                <a:t>0</a:t>
              </a:r>
            </a:p>
          </p:txBody>
        </p:sp>
      </p:grpSp>
      <p:sp>
        <p:nvSpPr>
          <p:cNvPr id="114" name="Arc 128"/>
          <p:cNvSpPr>
            <a:spLocks/>
          </p:cNvSpPr>
          <p:nvPr/>
        </p:nvSpPr>
        <p:spPr bwMode="auto">
          <a:xfrm rot="5400000" flipH="1">
            <a:off x="5349577" y="2435523"/>
            <a:ext cx="388938" cy="215900"/>
          </a:xfrm>
          <a:custGeom>
            <a:avLst/>
            <a:gdLst>
              <a:gd name="T0" fmla="*/ 39516 w 43199"/>
              <a:gd name="T1" fmla="*/ 42715 h 43200"/>
              <a:gd name="T2" fmla="*/ 0 w 43199"/>
              <a:gd name="T3" fmla="*/ 108835 h 43200"/>
              <a:gd name="T4" fmla="*/ 194464 w 43199"/>
              <a:gd name="T5" fmla="*/ 1079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lnTo>
                  <a:pt x="4389" y="8547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5" name="Oval 133"/>
          <p:cNvSpPr>
            <a:spLocks noChangeArrowheads="1"/>
          </p:cNvSpPr>
          <p:nvPr/>
        </p:nvSpPr>
        <p:spPr bwMode="auto">
          <a:xfrm>
            <a:off x="5292080" y="2637036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6" name="Text Box 135"/>
          <p:cNvSpPr txBox="1">
            <a:spLocks noChangeArrowheads="1"/>
          </p:cNvSpPr>
          <p:nvPr/>
        </p:nvSpPr>
        <p:spPr bwMode="auto">
          <a:xfrm>
            <a:off x="4860032" y="2781052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17" name="Text Box 132"/>
          <p:cNvSpPr txBox="1">
            <a:spLocks noChangeArrowheads="1"/>
          </p:cNvSpPr>
          <p:nvPr/>
        </p:nvSpPr>
        <p:spPr bwMode="auto">
          <a:xfrm>
            <a:off x="2843808" y="213298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1" smtClean="0">
                <a:solidFill>
                  <a:srgbClr val="000000"/>
                </a:solidFill>
              </a:rPr>
              <a:t>C</a:t>
            </a:r>
            <a:r>
              <a:rPr lang="cs-CZ" sz="1600" b="1" i="1" baseline="-25000" smtClean="0">
                <a:solidFill>
                  <a:srgbClr val="000000"/>
                </a:solidFill>
              </a:rPr>
              <a:t>3</a:t>
            </a:r>
            <a:endParaRPr lang="cs-CZ" b="1" baseline="-2500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27784" y="5013176"/>
            <a:ext cx="3457277" cy="1152004"/>
            <a:chOff x="1547664" y="3789040"/>
            <a:chExt cx="3457277" cy="1152004"/>
          </a:xfrm>
        </p:grpSpPr>
        <p:sp>
          <p:nvSpPr>
            <p:cNvPr id="118" name="Arc 130"/>
            <p:cNvSpPr>
              <a:spLocks/>
            </p:cNvSpPr>
            <p:nvPr/>
          </p:nvSpPr>
          <p:spPr bwMode="auto">
            <a:xfrm rot="5400000" flipV="1">
              <a:off x="3061792" y="4436219"/>
              <a:ext cx="215900" cy="793750"/>
            </a:xfrm>
            <a:custGeom>
              <a:avLst/>
              <a:gdLst>
                <a:gd name="T0" fmla="*/ 48947 w 21600"/>
                <a:gd name="T1" fmla="*/ 0 h 42451"/>
                <a:gd name="T2" fmla="*/ 28367 w 21600"/>
                <a:gd name="T3" fmla="*/ 793750 h 42451"/>
                <a:gd name="T4" fmla="*/ 0 w 21600"/>
                <a:gd name="T5" fmla="*/ 393369 h 424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451" fill="none" extrusionOk="0">
                  <a:moveTo>
                    <a:pt x="4896" y="0"/>
                  </a:moveTo>
                  <a:cubicBezTo>
                    <a:pt x="14678" y="2277"/>
                    <a:pt x="21600" y="10995"/>
                    <a:pt x="21600" y="21038"/>
                  </a:cubicBezTo>
                  <a:cubicBezTo>
                    <a:pt x="21600" y="31870"/>
                    <a:pt x="13576" y="41027"/>
                    <a:pt x="2837" y="42450"/>
                  </a:cubicBezTo>
                </a:path>
                <a:path w="21600" h="42451" stroke="0" extrusionOk="0">
                  <a:moveTo>
                    <a:pt x="4896" y="0"/>
                  </a:moveTo>
                  <a:cubicBezTo>
                    <a:pt x="14678" y="2277"/>
                    <a:pt x="21600" y="10995"/>
                    <a:pt x="21600" y="21038"/>
                  </a:cubicBezTo>
                  <a:cubicBezTo>
                    <a:pt x="21600" y="31870"/>
                    <a:pt x="13576" y="41027"/>
                    <a:pt x="2837" y="42450"/>
                  </a:cubicBezTo>
                  <a:lnTo>
                    <a:pt x="0" y="21038"/>
                  </a:lnTo>
                  <a:lnTo>
                    <a:pt x="4896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19" name="Arc 131"/>
            <p:cNvSpPr>
              <a:spLocks/>
            </p:cNvSpPr>
            <p:nvPr/>
          </p:nvSpPr>
          <p:spPr bwMode="auto">
            <a:xfrm rot="5400000" flipV="1">
              <a:off x="3996829" y="4436219"/>
              <a:ext cx="215900" cy="793750"/>
            </a:xfrm>
            <a:custGeom>
              <a:avLst/>
              <a:gdLst>
                <a:gd name="T0" fmla="*/ 48947 w 21600"/>
                <a:gd name="T1" fmla="*/ 0 h 42451"/>
                <a:gd name="T2" fmla="*/ 28367 w 21600"/>
                <a:gd name="T3" fmla="*/ 793750 h 42451"/>
                <a:gd name="T4" fmla="*/ 0 w 21600"/>
                <a:gd name="T5" fmla="*/ 393369 h 424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451" fill="none" extrusionOk="0">
                  <a:moveTo>
                    <a:pt x="4896" y="0"/>
                  </a:moveTo>
                  <a:cubicBezTo>
                    <a:pt x="14678" y="2277"/>
                    <a:pt x="21600" y="10995"/>
                    <a:pt x="21600" y="21038"/>
                  </a:cubicBezTo>
                  <a:cubicBezTo>
                    <a:pt x="21600" y="31870"/>
                    <a:pt x="13576" y="41027"/>
                    <a:pt x="2837" y="42450"/>
                  </a:cubicBezTo>
                </a:path>
                <a:path w="21600" h="42451" stroke="0" extrusionOk="0">
                  <a:moveTo>
                    <a:pt x="4896" y="0"/>
                  </a:moveTo>
                  <a:cubicBezTo>
                    <a:pt x="14678" y="2277"/>
                    <a:pt x="21600" y="10995"/>
                    <a:pt x="21600" y="21038"/>
                  </a:cubicBezTo>
                  <a:cubicBezTo>
                    <a:pt x="21600" y="31870"/>
                    <a:pt x="13576" y="41027"/>
                    <a:pt x="2837" y="42450"/>
                  </a:cubicBezTo>
                  <a:lnTo>
                    <a:pt x="0" y="21038"/>
                  </a:lnTo>
                  <a:lnTo>
                    <a:pt x="4896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20" name="Arc 128"/>
            <p:cNvSpPr>
              <a:spLocks/>
            </p:cNvSpPr>
            <p:nvPr/>
          </p:nvSpPr>
          <p:spPr bwMode="auto">
            <a:xfrm rot="5400000" flipH="1">
              <a:off x="2468215" y="4235276"/>
              <a:ext cx="388938" cy="215900"/>
            </a:xfrm>
            <a:custGeom>
              <a:avLst/>
              <a:gdLst>
                <a:gd name="T0" fmla="*/ 39516 w 43199"/>
                <a:gd name="T1" fmla="*/ 42715 h 43200"/>
                <a:gd name="T2" fmla="*/ 0 w 43199"/>
                <a:gd name="T3" fmla="*/ 108835 h 43200"/>
                <a:gd name="T4" fmla="*/ 194464 w 43199"/>
                <a:gd name="T5" fmla="*/ 10795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99" h="43200" fill="none" extrusionOk="0">
                  <a:moveTo>
                    <a:pt x="4389" y="8547"/>
                  </a:moveTo>
                  <a:cubicBezTo>
                    <a:pt x="8472" y="3162"/>
                    <a:pt x="148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cubicBezTo>
                    <a:pt x="43199" y="33529"/>
                    <a:pt x="33528" y="43200"/>
                    <a:pt x="21599" y="43200"/>
                  </a:cubicBezTo>
                  <a:cubicBezTo>
                    <a:pt x="9738" y="43200"/>
                    <a:pt x="96" y="33636"/>
                    <a:pt x="-1" y="21777"/>
                  </a:cubicBezTo>
                </a:path>
                <a:path w="43199" h="43200" stroke="0" extrusionOk="0">
                  <a:moveTo>
                    <a:pt x="4389" y="8547"/>
                  </a:moveTo>
                  <a:cubicBezTo>
                    <a:pt x="8472" y="3162"/>
                    <a:pt x="148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cubicBezTo>
                    <a:pt x="43199" y="33529"/>
                    <a:pt x="33528" y="43200"/>
                    <a:pt x="21599" y="43200"/>
                  </a:cubicBezTo>
                  <a:cubicBezTo>
                    <a:pt x="9738" y="43200"/>
                    <a:pt x="96" y="33636"/>
                    <a:pt x="-1" y="21777"/>
                  </a:cubicBezTo>
                  <a:lnTo>
                    <a:pt x="21599" y="21600"/>
                  </a:lnTo>
                  <a:lnTo>
                    <a:pt x="4389" y="854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21" name="Arc 129"/>
            <p:cNvSpPr>
              <a:spLocks/>
            </p:cNvSpPr>
            <p:nvPr/>
          </p:nvSpPr>
          <p:spPr bwMode="auto">
            <a:xfrm flipH="1" flipV="1">
              <a:off x="1547664" y="4509120"/>
              <a:ext cx="288925" cy="146050"/>
            </a:xfrm>
            <a:custGeom>
              <a:avLst/>
              <a:gdLst>
                <a:gd name="T0" fmla="*/ 0 w 21600"/>
                <a:gd name="T1" fmla="*/ 0 h 21600"/>
                <a:gd name="T2" fmla="*/ 288925 w 21600"/>
                <a:gd name="T3" fmla="*/ 146050 h 21600"/>
                <a:gd name="T4" fmla="*/ 0 w 21600"/>
                <a:gd name="T5" fmla="*/ 14605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22" name="Arc 130"/>
            <p:cNvSpPr>
              <a:spLocks/>
            </p:cNvSpPr>
            <p:nvPr/>
          </p:nvSpPr>
          <p:spPr bwMode="auto">
            <a:xfrm rot="5400000" flipH="1">
              <a:off x="3061147" y="4075732"/>
              <a:ext cx="215900" cy="793750"/>
            </a:xfrm>
            <a:custGeom>
              <a:avLst/>
              <a:gdLst>
                <a:gd name="T0" fmla="*/ 48947 w 21600"/>
                <a:gd name="T1" fmla="*/ 0 h 42451"/>
                <a:gd name="T2" fmla="*/ 28367 w 21600"/>
                <a:gd name="T3" fmla="*/ 793750 h 42451"/>
                <a:gd name="T4" fmla="*/ 0 w 21600"/>
                <a:gd name="T5" fmla="*/ 393369 h 424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451" fill="none" extrusionOk="0">
                  <a:moveTo>
                    <a:pt x="4896" y="0"/>
                  </a:moveTo>
                  <a:cubicBezTo>
                    <a:pt x="14678" y="2277"/>
                    <a:pt x="21600" y="10995"/>
                    <a:pt x="21600" y="21038"/>
                  </a:cubicBezTo>
                  <a:cubicBezTo>
                    <a:pt x="21600" y="31870"/>
                    <a:pt x="13576" y="41027"/>
                    <a:pt x="2837" y="42450"/>
                  </a:cubicBezTo>
                </a:path>
                <a:path w="21600" h="42451" stroke="0" extrusionOk="0">
                  <a:moveTo>
                    <a:pt x="4896" y="0"/>
                  </a:moveTo>
                  <a:cubicBezTo>
                    <a:pt x="14678" y="2277"/>
                    <a:pt x="21600" y="10995"/>
                    <a:pt x="21600" y="21038"/>
                  </a:cubicBezTo>
                  <a:cubicBezTo>
                    <a:pt x="21600" y="31870"/>
                    <a:pt x="13576" y="41027"/>
                    <a:pt x="2837" y="42450"/>
                  </a:cubicBezTo>
                  <a:lnTo>
                    <a:pt x="0" y="21038"/>
                  </a:lnTo>
                  <a:lnTo>
                    <a:pt x="4896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23" name="Arc 131"/>
            <p:cNvSpPr>
              <a:spLocks/>
            </p:cNvSpPr>
            <p:nvPr/>
          </p:nvSpPr>
          <p:spPr bwMode="auto">
            <a:xfrm rot="5400000" flipH="1">
              <a:off x="3996184" y="4075732"/>
              <a:ext cx="215900" cy="793750"/>
            </a:xfrm>
            <a:custGeom>
              <a:avLst/>
              <a:gdLst>
                <a:gd name="T0" fmla="*/ 48947 w 21600"/>
                <a:gd name="T1" fmla="*/ 0 h 42451"/>
                <a:gd name="T2" fmla="*/ 28367 w 21600"/>
                <a:gd name="T3" fmla="*/ 793750 h 42451"/>
                <a:gd name="T4" fmla="*/ 0 w 21600"/>
                <a:gd name="T5" fmla="*/ 393369 h 424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451" fill="none" extrusionOk="0">
                  <a:moveTo>
                    <a:pt x="4896" y="0"/>
                  </a:moveTo>
                  <a:cubicBezTo>
                    <a:pt x="14678" y="2277"/>
                    <a:pt x="21600" y="10995"/>
                    <a:pt x="21600" y="21038"/>
                  </a:cubicBezTo>
                  <a:cubicBezTo>
                    <a:pt x="21600" y="31870"/>
                    <a:pt x="13576" y="41027"/>
                    <a:pt x="2837" y="42450"/>
                  </a:cubicBezTo>
                </a:path>
                <a:path w="21600" h="42451" stroke="0" extrusionOk="0">
                  <a:moveTo>
                    <a:pt x="4896" y="0"/>
                  </a:moveTo>
                  <a:cubicBezTo>
                    <a:pt x="14678" y="2277"/>
                    <a:pt x="21600" y="10995"/>
                    <a:pt x="21600" y="21038"/>
                  </a:cubicBezTo>
                  <a:cubicBezTo>
                    <a:pt x="21600" y="31870"/>
                    <a:pt x="13576" y="41027"/>
                    <a:pt x="2837" y="42450"/>
                  </a:cubicBezTo>
                  <a:lnTo>
                    <a:pt x="0" y="21038"/>
                  </a:lnTo>
                  <a:lnTo>
                    <a:pt x="4896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24" name="Oval 132"/>
            <p:cNvSpPr>
              <a:spLocks noChangeArrowheads="1"/>
            </p:cNvSpPr>
            <p:nvPr/>
          </p:nvSpPr>
          <p:spPr bwMode="auto">
            <a:xfrm>
              <a:off x="3491359" y="4509120"/>
              <a:ext cx="288925" cy="2873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2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125" name="Text Box 134"/>
            <p:cNvSpPr txBox="1">
              <a:spLocks noChangeArrowheads="1"/>
            </p:cNvSpPr>
            <p:nvPr/>
          </p:nvSpPr>
          <p:spPr bwMode="auto">
            <a:xfrm>
              <a:off x="2699792" y="4005064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0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26" name="Text Box 135"/>
            <p:cNvSpPr txBox="1">
              <a:spLocks noChangeArrowheads="1"/>
            </p:cNvSpPr>
            <p:nvPr/>
          </p:nvSpPr>
          <p:spPr bwMode="auto">
            <a:xfrm>
              <a:off x="3996184" y="4077320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0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27" name="Text Box 137"/>
            <p:cNvSpPr txBox="1">
              <a:spLocks noChangeArrowheads="1"/>
            </p:cNvSpPr>
            <p:nvPr/>
          </p:nvSpPr>
          <p:spPr bwMode="auto">
            <a:xfrm>
              <a:off x="3059559" y="4077320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1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28" name="Text Box 138"/>
            <p:cNvSpPr txBox="1">
              <a:spLocks noChangeArrowheads="1"/>
            </p:cNvSpPr>
            <p:nvPr/>
          </p:nvSpPr>
          <p:spPr bwMode="auto">
            <a:xfrm>
              <a:off x="3059832" y="4653136"/>
              <a:ext cx="288925" cy="287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1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29" name="Text Box 139"/>
            <p:cNvSpPr txBox="1">
              <a:spLocks noChangeArrowheads="1"/>
            </p:cNvSpPr>
            <p:nvPr/>
          </p:nvSpPr>
          <p:spPr bwMode="auto">
            <a:xfrm>
              <a:off x="4716016" y="4149080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1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grpSp>
          <p:nvGrpSpPr>
            <p:cNvPr id="130" name="Group 140"/>
            <p:cNvGrpSpPr>
              <a:grpSpLocks/>
            </p:cNvGrpSpPr>
            <p:nvPr/>
          </p:nvGrpSpPr>
          <p:grpSpPr bwMode="auto">
            <a:xfrm>
              <a:off x="2556322" y="4509120"/>
              <a:ext cx="287337" cy="287337"/>
              <a:chOff x="3334" y="799"/>
              <a:chExt cx="454" cy="453"/>
            </a:xfrm>
          </p:grpSpPr>
          <p:sp>
            <p:nvSpPr>
              <p:cNvPr id="131" name="Oval 141"/>
              <p:cNvSpPr>
                <a:spLocks noChangeArrowheads="1"/>
              </p:cNvSpPr>
              <p:nvPr/>
            </p:nvSpPr>
            <p:spPr bwMode="auto">
              <a:xfrm>
                <a:off x="3334" y="799"/>
                <a:ext cx="454" cy="45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cs-CZ" sz="1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Oval 142"/>
              <p:cNvSpPr>
                <a:spLocks noChangeArrowheads="1"/>
              </p:cNvSpPr>
              <p:nvPr/>
            </p:nvSpPr>
            <p:spPr bwMode="auto">
              <a:xfrm>
                <a:off x="3379" y="845"/>
                <a:ext cx="363" cy="36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200" b="1">
                    <a:solidFill>
                      <a:srgbClr val="000000"/>
                    </a:solidFill>
                  </a:rPr>
                  <a:t>1</a:t>
                </a:r>
                <a:endParaRPr lang="cs-CZ" sz="12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3" name="Arc 128"/>
            <p:cNvSpPr>
              <a:spLocks/>
            </p:cNvSpPr>
            <p:nvPr/>
          </p:nvSpPr>
          <p:spPr bwMode="auto">
            <a:xfrm rot="5400000" flipH="1">
              <a:off x="4485481" y="4307607"/>
              <a:ext cx="388938" cy="215900"/>
            </a:xfrm>
            <a:custGeom>
              <a:avLst/>
              <a:gdLst>
                <a:gd name="T0" fmla="*/ 39516 w 43199"/>
                <a:gd name="T1" fmla="*/ 42715 h 43200"/>
                <a:gd name="T2" fmla="*/ 0 w 43199"/>
                <a:gd name="T3" fmla="*/ 108835 h 43200"/>
                <a:gd name="T4" fmla="*/ 194464 w 43199"/>
                <a:gd name="T5" fmla="*/ 10795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99" h="43200" fill="none" extrusionOk="0">
                  <a:moveTo>
                    <a:pt x="4389" y="8547"/>
                  </a:moveTo>
                  <a:cubicBezTo>
                    <a:pt x="8472" y="3162"/>
                    <a:pt x="148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cubicBezTo>
                    <a:pt x="43199" y="33529"/>
                    <a:pt x="33528" y="43200"/>
                    <a:pt x="21599" y="43200"/>
                  </a:cubicBezTo>
                  <a:cubicBezTo>
                    <a:pt x="9738" y="43200"/>
                    <a:pt x="96" y="33636"/>
                    <a:pt x="-1" y="21777"/>
                  </a:cubicBezTo>
                </a:path>
                <a:path w="43199" h="43200" stroke="0" extrusionOk="0">
                  <a:moveTo>
                    <a:pt x="4389" y="8547"/>
                  </a:moveTo>
                  <a:cubicBezTo>
                    <a:pt x="8472" y="3162"/>
                    <a:pt x="148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cubicBezTo>
                    <a:pt x="43199" y="33529"/>
                    <a:pt x="33528" y="43200"/>
                    <a:pt x="21599" y="43200"/>
                  </a:cubicBezTo>
                  <a:cubicBezTo>
                    <a:pt x="9738" y="43200"/>
                    <a:pt x="96" y="33636"/>
                    <a:pt x="-1" y="21777"/>
                  </a:cubicBezTo>
                  <a:lnTo>
                    <a:pt x="21599" y="21600"/>
                  </a:lnTo>
                  <a:lnTo>
                    <a:pt x="4389" y="854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34" name="Oval 133"/>
            <p:cNvSpPr>
              <a:spLocks noChangeArrowheads="1"/>
            </p:cNvSpPr>
            <p:nvPr/>
          </p:nvSpPr>
          <p:spPr bwMode="auto">
            <a:xfrm>
              <a:off x="4427984" y="4509120"/>
              <a:ext cx="288925" cy="2873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3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135" name="Text Box 135"/>
            <p:cNvSpPr txBox="1">
              <a:spLocks noChangeArrowheads="1"/>
            </p:cNvSpPr>
            <p:nvPr/>
          </p:nvSpPr>
          <p:spPr bwMode="auto">
            <a:xfrm>
              <a:off x="3995936" y="4653136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0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36" name="Text Box 132"/>
            <p:cNvSpPr txBox="1">
              <a:spLocks noChangeArrowheads="1"/>
            </p:cNvSpPr>
            <p:nvPr/>
          </p:nvSpPr>
          <p:spPr bwMode="auto">
            <a:xfrm>
              <a:off x="1547664" y="3861048"/>
              <a:ext cx="288925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 i="1" smtClean="0">
                  <a:solidFill>
                    <a:srgbClr val="000000"/>
                  </a:solidFill>
                </a:rPr>
                <a:t>C</a:t>
              </a:r>
              <a:r>
                <a:rPr lang="en-US" sz="1600" b="1" i="1" baseline="-25000" smtClean="0">
                  <a:solidFill>
                    <a:srgbClr val="000000"/>
                  </a:solidFill>
                </a:rPr>
                <a:t>4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37" name="Arc 130"/>
            <p:cNvSpPr>
              <a:spLocks/>
            </p:cNvSpPr>
            <p:nvPr/>
          </p:nvSpPr>
          <p:spPr bwMode="auto">
            <a:xfrm rot="5400000" flipH="1">
              <a:off x="2411822" y="3428938"/>
              <a:ext cx="791964" cy="1656184"/>
            </a:xfrm>
            <a:custGeom>
              <a:avLst/>
              <a:gdLst>
                <a:gd name="T0" fmla="*/ 48947 w 21600"/>
                <a:gd name="T1" fmla="*/ 0 h 42451"/>
                <a:gd name="T2" fmla="*/ 28367 w 21600"/>
                <a:gd name="T3" fmla="*/ 793750 h 42451"/>
                <a:gd name="T4" fmla="*/ 0 w 21600"/>
                <a:gd name="T5" fmla="*/ 393369 h 424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451" fill="none" extrusionOk="0">
                  <a:moveTo>
                    <a:pt x="4896" y="0"/>
                  </a:moveTo>
                  <a:cubicBezTo>
                    <a:pt x="14678" y="2277"/>
                    <a:pt x="21600" y="10995"/>
                    <a:pt x="21600" y="21038"/>
                  </a:cubicBezTo>
                  <a:cubicBezTo>
                    <a:pt x="21600" y="31870"/>
                    <a:pt x="13576" y="41027"/>
                    <a:pt x="2837" y="42450"/>
                  </a:cubicBezTo>
                </a:path>
                <a:path w="21600" h="42451" stroke="0" extrusionOk="0">
                  <a:moveTo>
                    <a:pt x="4896" y="0"/>
                  </a:moveTo>
                  <a:cubicBezTo>
                    <a:pt x="14678" y="2277"/>
                    <a:pt x="21600" y="10995"/>
                    <a:pt x="21600" y="21038"/>
                  </a:cubicBezTo>
                  <a:cubicBezTo>
                    <a:pt x="21600" y="31870"/>
                    <a:pt x="13576" y="41027"/>
                    <a:pt x="2837" y="42450"/>
                  </a:cubicBezTo>
                  <a:lnTo>
                    <a:pt x="0" y="21038"/>
                  </a:lnTo>
                  <a:lnTo>
                    <a:pt x="4896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38" name="Oval 132"/>
            <p:cNvSpPr>
              <a:spLocks noChangeArrowheads="1"/>
            </p:cNvSpPr>
            <p:nvPr/>
          </p:nvSpPr>
          <p:spPr bwMode="auto">
            <a:xfrm>
              <a:off x="1835696" y="4509120"/>
              <a:ext cx="288925" cy="2873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0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139" name="Text Box 137"/>
            <p:cNvSpPr txBox="1">
              <a:spLocks noChangeArrowheads="1"/>
            </p:cNvSpPr>
            <p:nvPr/>
          </p:nvSpPr>
          <p:spPr bwMode="auto">
            <a:xfrm>
              <a:off x="2051720" y="3789040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1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66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74" name="Group 52"/>
          <p:cNvGrpSpPr>
            <a:grpSpLocks/>
          </p:cNvGrpSpPr>
          <p:nvPr/>
        </p:nvGrpSpPr>
        <p:grpSpPr bwMode="auto">
          <a:xfrm>
            <a:off x="6804348" y="1051918"/>
            <a:ext cx="288925" cy="288925"/>
            <a:chOff x="3878" y="1253"/>
            <a:chExt cx="182" cy="182"/>
          </a:xfrm>
        </p:grpSpPr>
        <p:sp>
          <p:nvSpPr>
            <p:cNvPr id="23608" name="Oval 53"/>
            <p:cNvSpPr>
              <a:spLocks noChangeArrowheads="1"/>
            </p:cNvSpPr>
            <p:nvPr/>
          </p:nvSpPr>
          <p:spPr bwMode="auto">
            <a:xfrm>
              <a:off x="3878" y="1253"/>
              <a:ext cx="182" cy="182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23609" name="Oval 54"/>
            <p:cNvSpPr>
              <a:spLocks noChangeArrowheads="1"/>
            </p:cNvSpPr>
            <p:nvPr/>
          </p:nvSpPr>
          <p:spPr bwMode="auto">
            <a:xfrm>
              <a:off x="3901" y="1276"/>
              <a:ext cx="136" cy="136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cs-CZ" sz="1800">
                  <a:solidFill>
                    <a:srgbClr val="000000"/>
                  </a:solidFill>
                </a:rPr>
                <a:t>4</a:t>
              </a:r>
            </a:p>
          </p:txBody>
        </p:sp>
      </p:grpSp>
      <p:sp>
        <p:nvSpPr>
          <p:cNvPr id="23575" name="Oval 55"/>
          <p:cNvSpPr>
            <a:spLocks noChangeArrowheads="1"/>
          </p:cNvSpPr>
          <p:nvPr/>
        </p:nvSpPr>
        <p:spPr bwMode="auto">
          <a:xfrm>
            <a:off x="5364485" y="1051918"/>
            <a:ext cx="287338" cy="287338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8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3576" name="Line 56"/>
          <p:cNvSpPr>
            <a:spLocks noChangeShapeType="1"/>
          </p:cNvSpPr>
          <p:nvPr/>
        </p:nvSpPr>
        <p:spPr bwMode="auto">
          <a:xfrm>
            <a:off x="5651823" y="1196380"/>
            <a:ext cx="1152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sz="20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77" name="Oval 57"/>
          <p:cNvSpPr>
            <a:spLocks noChangeArrowheads="1"/>
          </p:cNvSpPr>
          <p:nvPr/>
        </p:nvSpPr>
        <p:spPr bwMode="auto">
          <a:xfrm>
            <a:off x="3924623" y="1629768"/>
            <a:ext cx="287338" cy="28892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8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3578" name="Arc 58"/>
          <p:cNvSpPr>
            <a:spLocks/>
          </p:cNvSpPr>
          <p:nvPr/>
        </p:nvSpPr>
        <p:spPr bwMode="auto">
          <a:xfrm>
            <a:off x="1168723" y="837605"/>
            <a:ext cx="2755900" cy="279400"/>
          </a:xfrm>
          <a:custGeom>
            <a:avLst/>
            <a:gdLst>
              <a:gd name="T0" fmla="*/ 0 w 42822"/>
              <a:gd name="T1" fmla="*/ 146 h 21600"/>
              <a:gd name="T2" fmla="*/ 1736 w 42822"/>
              <a:gd name="T3" fmla="*/ 162 h 21600"/>
              <a:gd name="T4" fmla="*/ 863 w 42822"/>
              <a:gd name="T5" fmla="*/ 17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822" h="21600" fill="none" extrusionOk="0">
                <a:moveTo>
                  <a:pt x="0" y="17947"/>
                </a:moveTo>
                <a:cubicBezTo>
                  <a:pt x="1779" y="7578"/>
                  <a:pt x="10769" y="-1"/>
                  <a:pt x="21289" y="0"/>
                </a:cubicBezTo>
                <a:cubicBezTo>
                  <a:pt x="32559" y="0"/>
                  <a:pt x="41935" y="8664"/>
                  <a:pt x="42821" y="19900"/>
                </a:cubicBezTo>
              </a:path>
              <a:path w="42822" h="21600" stroke="0" extrusionOk="0">
                <a:moveTo>
                  <a:pt x="0" y="17947"/>
                </a:moveTo>
                <a:cubicBezTo>
                  <a:pt x="1779" y="7578"/>
                  <a:pt x="10769" y="-1"/>
                  <a:pt x="21289" y="0"/>
                </a:cubicBezTo>
                <a:cubicBezTo>
                  <a:pt x="32559" y="0"/>
                  <a:pt x="41935" y="8664"/>
                  <a:pt x="42821" y="19900"/>
                </a:cubicBezTo>
                <a:lnTo>
                  <a:pt x="21289" y="21600"/>
                </a:lnTo>
                <a:lnTo>
                  <a:pt x="0" y="17947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sz="20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79" name="Line 59"/>
          <p:cNvSpPr>
            <a:spLocks noChangeShapeType="1"/>
          </p:cNvSpPr>
          <p:nvPr/>
        </p:nvSpPr>
        <p:spPr bwMode="auto">
          <a:xfrm>
            <a:off x="1332235" y="1267818"/>
            <a:ext cx="2592388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sz="20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80" name="Arc 60"/>
          <p:cNvSpPr>
            <a:spLocks/>
          </p:cNvSpPr>
          <p:nvPr/>
        </p:nvSpPr>
        <p:spPr bwMode="auto">
          <a:xfrm flipH="1">
            <a:off x="3996060" y="691555"/>
            <a:ext cx="215900" cy="369888"/>
          </a:xfrm>
          <a:custGeom>
            <a:avLst/>
            <a:gdLst>
              <a:gd name="T0" fmla="*/ 42 w 43200"/>
              <a:gd name="T1" fmla="*/ 233 h 41602"/>
              <a:gd name="T2" fmla="*/ 97 w 43200"/>
              <a:gd name="T3" fmla="*/ 231 h 41602"/>
              <a:gd name="T4" fmla="*/ 68 w 43200"/>
              <a:gd name="T5" fmla="*/ 121 h 4160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1602" fill="none" extrusionOk="0">
                <a:moveTo>
                  <a:pt x="13446" y="41602"/>
                </a:moveTo>
                <a:cubicBezTo>
                  <a:pt x="5315" y="38287"/>
                  <a:pt x="0" y="303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985"/>
                  <a:pt x="38347" y="37612"/>
                  <a:pt x="30751" y="41165"/>
                </a:cubicBezTo>
              </a:path>
              <a:path w="43200" h="41602" stroke="0" extrusionOk="0">
                <a:moveTo>
                  <a:pt x="13446" y="41602"/>
                </a:moveTo>
                <a:cubicBezTo>
                  <a:pt x="5315" y="38287"/>
                  <a:pt x="0" y="303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985"/>
                  <a:pt x="38347" y="37612"/>
                  <a:pt x="30751" y="41165"/>
                </a:cubicBezTo>
                <a:lnTo>
                  <a:pt x="21600" y="21600"/>
                </a:lnTo>
                <a:lnTo>
                  <a:pt x="13446" y="41602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sz="20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81" name="Oval 61"/>
          <p:cNvSpPr>
            <a:spLocks noChangeArrowheads="1"/>
          </p:cNvSpPr>
          <p:nvPr/>
        </p:nvSpPr>
        <p:spPr bwMode="auto">
          <a:xfrm>
            <a:off x="1043310" y="1051918"/>
            <a:ext cx="287338" cy="287338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8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3582" name="Line 62"/>
          <p:cNvSpPr>
            <a:spLocks noChangeShapeType="1"/>
          </p:cNvSpPr>
          <p:nvPr/>
        </p:nvSpPr>
        <p:spPr bwMode="auto">
          <a:xfrm>
            <a:off x="1332235" y="1196380"/>
            <a:ext cx="1077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sz="20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83" name="Oval 63"/>
          <p:cNvSpPr>
            <a:spLocks noChangeArrowheads="1"/>
          </p:cNvSpPr>
          <p:nvPr/>
        </p:nvSpPr>
        <p:spPr bwMode="auto">
          <a:xfrm>
            <a:off x="2411735" y="1051918"/>
            <a:ext cx="287338" cy="28892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8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3584" name="Line 64"/>
          <p:cNvSpPr>
            <a:spLocks noChangeShapeType="1"/>
          </p:cNvSpPr>
          <p:nvPr/>
        </p:nvSpPr>
        <p:spPr bwMode="auto">
          <a:xfrm>
            <a:off x="2699073" y="1196380"/>
            <a:ext cx="1225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sz="20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85" name="Line 65"/>
          <p:cNvSpPr>
            <a:spLocks noChangeShapeType="1"/>
          </p:cNvSpPr>
          <p:nvPr/>
        </p:nvSpPr>
        <p:spPr bwMode="auto">
          <a:xfrm>
            <a:off x="4211960" y="1196380"/>
            <a:ext cx="1152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sz="20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86" name="Text Box 66"/>
          <p:cNvSpPr txBox="1">
            <a:spLocks noChangeArrowheads="1"/>
          </p:cNvSpPr>
          <p:nvPr/>
        </p:nvSpPr>
        <p:spPr bwMode="auto">
          <a:xfrm>
            <a:off x="1647983" y="907455"/>
            <a:ext cx="36228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800" smtClean="0">
                <a:solidFill>
                  <a:srgbClr val="000000"/>
                </a:solidFill>
              </a:rPr>
              <a:t>+,</a:t>
            </a:r>
            <a:r>
              <a:rPr lang="en-US" sz="1800" i="1">
                <a:latin typeface="Arial" charset="0"/>
              </a:rPr>
              <a:t>─</a:t>
            </a:r>
            <a:endParaRPr lang="cs-CZ" sz="1800" baseline="-25000"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cs-CZ" sz="1800">
              <a:solidFill>
                <a:srgbClr val="000000"/>
              </a:solidFill>
            </a:endParaRPr>
          </a:p>
        </p:txBody>
      </p:sp>
      <p:sp>
        <p:nvSpPr>
          <p:cNvPr id="23587" name="Text Box 67"/>
          <p:cNvSpPr txBox="1">
            <a:spLocks noChangeArrowheads="1"/>
          </p:cNvSpPr>
          <p:nvPr/>
        </p:nvSpPr>
        <p:spPr bwMode="auto">
          <a:xfrm>
            <a:off x="4427860" y="693143"/>
            <a:ext cx="101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320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23588" name="Group 68"/>
          <p:cNvGrpSpPr>
            <a:grpSpLocks/>
          </p:cNvGrpSpPr>
          <p:nvPr/>
        </p:nvGrpSpPr>
        <p:grpSpPr bwMode="auto">
          <a:xfrm>
            <a:off x="3924623" y="1051918"/>
            <a:ext cx="288925" cy="288925"/>
            <a:chOff x="3878" y="1253"/>
            <a:chExt cx="182" cy="182"/>
          </a:xfrm>
        </p:grpSpPr>
        <p:sp>
          <p:nvSpPr>
            <p:cNvPr id="23606" name="Oval 69"/>
            <p:cNvSpPr>
              <a:spLocks noChangeArrowheads="1"/>
            </p:cNvSpPr>
            <p:nvPr/>
          </p:nvSpPr>
          <p:spPr bwMode="auto">
            <a:xfrm>
              <a:off x="3878" y="1253"/>
              <a:ext cx="182" cy="182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23607" name="Oval 70"/>
            <p:cNvSpPr>
              <a:spLocks noChangeArrowheads="1"/>
            </p:cNvSpPr>
            <p:nvPr/>
          </p:nvSpPr>
          <p:spPr bwMode="auto">
            <a:xfrm>
              <a:off x="3901" y="1276"/>
              <a:ext cx="136" cy="136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cs-CZ" sz="1800">
                  <a:solidFill>
                    <a:srgbClr val="000000"/>
                  </a:solidFill>
                </a:rPr>
                <a:t>2</a:t>
              </a:r>
            </a:p>
          </p:txBody>
        </p:sp>
      </p:grpSp>
      <p:sp>
        <p:nvSpPr>
          <p:cNvPr id="23589" name="Text Box 71"/>
          <p:cNvSpPr txBox="1">
            <a:spLocks noChangeArrowheads="1"/>
          </p:cNvSpPr>
          <p:nvPr/>
        </p:nvSpPr>
        <p:spPr bwMode="auto">
          <a:xfrm>
            <a:off x="2195835" y="548680"/>
            <a:ext cx="681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600">
                <a:solidFill>
                  <a:srgbClr val="000000"/>
                </a:solidFill>
              </a:rPr>
              <a:t>0,1,...,9</a:t>
            </a:r>
          </a:p>
        </p:txBody>
      </p:sp>
      <p:sp>
        <p:nvSpPr>
          <p:cNvPr id="23590" name="Text Box 72"/>
          <p:cNvSpPr txBox="1">
            <a:spLocks noChangeArrowheads="1"/>
          </p:cNvSpPr>
          <p:nvPr/>
        </p:nvSpPr>
        <p:spPr bwMode="auto">
          <a:xfrm>
            <a:off x="2816548" y="931268"/>
            <a:ext cx="681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600">
                <a:solidFill>
                  <a:srgbClr val="000000"/>
                </a:solidFill>
              </a:rPr>
              <a:t>0,1,...,9</a:t>
            </a:r>
          </a:p>
        </p:txBody>
      </p:sp>
      <p:sp>
        <p:nvSpPr>
          <p:cNvPr id="23591" name="Text Box 73"/>
          <p:cNvSpPr txBox="1">
            <a:spLocks noChangeArrowheads="1"/>
          </p:cNvSpPr>
          <p:nvPr/>
        </p:nvSpPr>
        <p:spPr bwMode="auto">
          <a:xfrm>
            <a:off x="5835973" y="859830"/>
            <a:ext cx="681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600">
                <a:solidFill>
                  <a:srgbClr val="000000"/>
                </a:solidFill>
              </a:rPr>
              <a:t>0,1,...,9</a:t>
            </a:r>
          </a:p>
        </p:txBody>
      </p:sp>
      <p:sp>
        <p:nvSpPr>
          <p:cNvPr id="23592" name="Arc 74"/>
          <p:cNvSpPr>
            <a:spLocks/>
          </p:cNvSpPr>
          <p:nvPr/>
        </p:nvSpPr>
        <p:spPr bwMode="auto">
          <a:xfrm flipH="1">
            <a:off x="6875785" y="693143"/>
            <a:ext cx="214313" cy="368300"/>
          </a:xfrm>
          <a:custGeom>
            <a:avLst/>
            <a:gdLst>
              <a:gd name="T0" fmla="*/ 42 w 43200"/>
              <a:gd name="T1" fmla="*/ 232 h 41602"/>
              <a:gd name="T2" fmla="*/ 96 w 43200"/>
              <a:gd name="T3" fmla="*/ 230 h 41602"/>
              <a:gd name="T4" fmla="*/ 68 w 43200"/>
              <a:gd name="T5" fmla="*/ 120 h 4160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1602" fill="none" extrusionOk="0">
                <a:moveTo>
                  <a:pt x="13446" y="41602"/>
                </a:moveTo>
                <a:cubicBezTo>
                  <a:pt x="5315" y="38287"/>
                  <a:pt x="0" y="303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985"/>
                  <a:pt x="38347" y="37612"/>
                  <a:pt x="30751" y="41165"/>
                </a:cubicBezTo>
              </a:path>
              <a:path w="43200" h="41602" stroke="0" extrusionOk="0">
                <a:moveTo>
                  <a:pt x="13446" y="41602"/>
                </a:moveTo>
                <a:cubicBezTo>
                  <a:pt x="5315" y="38287"/>
                  <a:pt x="0" y="303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985"/>
                  <a:pt x="38347" y="37612"/>
                  <a:pt x="30751" y="41165"/>
                </a:cubicBezTo>
                <a:lnTo>
                  <a:pt x="21600" y="21600"/>
                </a:lnTo>
                <a:lnTo>
                  <a:pt x="13446" y="41602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sz="20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93" name="Line 75"/>
          <p:cNvSpPr>
            <a:spLocks noChangeShapeType="1"/>
          </p:cNvSpPr>
          <p:nvPr/>
        </p:nvSpPr>
        <p:spPr bwMode="auto">
          <a:xfrm>
            <a:off x="2627635" y="1340843"/>
            <a:ext cx="1296988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sz="20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94" name="Line 76"/>
          <p:cNvSpPr>
            <a:spLocks noChangeShapeType="1"/>
          </p:cNvSpPr>
          <p:nvPr/>
        </p:nvSpPr>
        <p:spPr bwMode="auto">
          <a:xfrm>
            <a:off x="4067498" y="1340843"/>
            <a:ext cx="1588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sz="20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95" name="Line 77"/>
          <p:cNvSpPr>
            <a:spLocks noChangeShapeType="1"/>
          </p:cNvSpPr>
          <p:nvPr/>
        </p:nvSpPr>
        <p:spPr bwMode="auto">
          <a:xfrm flipH="1">
            <a:off x="4211960" y="1267818"/>
            <a:ext cx="2592388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sz="20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96" name="Line 78"/>
          <p:cNvSpPr>
            <a:spLocks noChangeShapeType="1"/>
          </p:cNvSpPr>
          <p:nvPr/>
        </p:nvSpPr>
        <p:spPr bwMode="auto">
          <a:xfrm flipH="1">
            <a:off x="4211960" y="1340843"/>
            <a:ext cx="1296988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sz="20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97" name="Text Box 79"/>
          <p:cNvSpPr txBox="1">
            <a:spLocks noChangeArrowheads="1"/>
          </p:cNvSpPr>
          <p:nvPr/>
        </p:nvSpPr>
        <p:spPr bwMode="auto">
          <a:xfrm>
            <a:off x="1792610" y="1413868"/>
            <a:ext cx="3444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>
                <a:solidFill>
                  <a:srgbClr val="000000"/>
                </a:solidFill>
              </a:rPr>
              <a:t>else</a:t>
            </a:r>
          </a:p>
        </p:txBody>
      </p:sp>
      <p:sp>
        <p:nvSpPr>
          <p:cNvPr id="23598" name="Text Box 80"/>
          <p:cNvSpPr txBox="1">
            <a:spLocks noChangeArrowheads="1"/>
          </p:cNvSpPr>
          <p:nvPr/>
        </p:nvSpPr>
        <p:spPr bwMode="auto">
          <a:xfrm>
            <a:off x="7093273" y="621705"/>
            <a:ext cx="681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600">
                <a:solidFill>
                  <a:srgbClr val="000000"/>
                </a:solidFill>
              </a:rPr>
              <a:t>0,1,...,9</a:t>
            </a:r>
          </a:p>
        </p:txBody>
      </p:sp>
      <p:sp>
        <p:nvSpPr>
          <p:cNvPr id="23599" name="Text Box 81"/>
          <p:cNvSpPr txBox="1">
            <a:spLocks noChangeArrowheads="1"/>
          </p:cNvSpPr>
          <p:nvPr/>
        </p:nvSpPr>
        <p:spPr bwMode="auto">
          <a:xfrm>
            <a:off x="4211960" y="621705"/>
            <a:ext cx="681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600">
                <a:solidFill>
                  <a:srgbClr val="000000"/>
                </a:solidFill>
              </a:rPr>
              <a:t>0,1,...,9</a:t>
            </a:r>
          </a:p>
        </p:txBody>
      </p:sp>
      <p:sp>
        <p:nvSpPr>
          <p:cNvPr id="23600" name="Arc 82"/>
          <p:cNvSpPr>
            <a:spLocks/>
          </p:cNvSpPr>
          <p:nvPr/>
        </p:nvSpPr>
        <p:spPr bwMode="auto">
          <a:xfrm flipH="1" flipV="1">
            <a:off x="3708723" y="1905993"/>
            <a:ext cx="647700" cy="227013"/>
          </a:xfrm>
          <a:custGeom>
            <a:avLst/>
            <a:gdLst>
              <a:gd name="T0" fmla="*/ 127 w 43200"/>
              <a:gd name="T1" fmla="*/ 138 h 42994"/>
              <a:gd name="T2" fmla="*/ 232 w 43200"/>
              <a:gd name="T3" fmla="*/ 143 h 42994"/>
              <a:gd name="T4" fmla="*/ 204 w 43200"/>
              <a:gd name="T5" fmla="*/ 72 h 429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2994" fill="none" extrusionOk="0">
                <a:moveTo>
                  <a:pt x="13446" y="41602"/>
                </a:moveTo>
                <a:cubicBezTo>
                  <a:pt x="5315" y="38287"/>
                  <a:pt x="0" y="303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379"/>
                  <a:pt x="35252" y="41509"/>
                  <a:pt x="24575" y="42994"/>
                </a:cubicBezTo>
              </a:path>
              <a:path w="43200" h="42994" stroke="0" extrusionOk="0">
                <a:moveTo>
                  <a:pt x="13446" y="41602"/>
                </a:moveTo>
                <a:cubicBezTo>
                  <a:pt x="5315" y="38287"/>
                  <a:pt x="0" y="303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379"/>
                  <a:pt x="35252" y="41509"/>
                  <a:pt x="24575" y="42994"/>
                </a:cubicBezTo>
                <a:lnTo>
                  <a:pt x="21600" y="21600"/>
                </a:lnTo>
                <a:lnTo>
                  <a:pt x="13446" y="41602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sz="20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601" name="Text Box 83"/>
          <p:cNvSpPr txBox="1">
            <a:spLocks noChangeArrowheads="1"/>
          </p:cNvSpPr>
          <p:nvPr/>
        </p:nvSpPr>
        <p:spPr bwMode="auto">
          <a:xfrm>
            <a:off x="4427984" y="1916832"/>
            <a:ext cx="9747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>
                <a:solidFill>
                  <a:srgbClr val="000000"/>
                </a:solidFill>
              </a:rPr>
              <a:t>any symbol</a:t>
            </a:r>
          </a:p>
        </p:txBody>
      </p:sp>
      <p:sp>
        <p:nvSpPr>
          <p:cNvPr id="23602" name="Text Box 84"/>
          <p:cNvSpPr txBox="1">
            <a:spLocks noChangeArrowheads="1"/>
          </p:cNvSpPr>
          <p:nvPr/>
        </p:nvSpPr>
        <p:spPr bwMode="auto">
          <a:xfrm>
            <a:off x="3348360" y="1340843"/>
            <a:ext cx="3444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>
                <a:solidFill>
                  <a:srgbClr val="000000"/>
                </a:solidFill>
              </a:rPr>
              <a:t>else</a:t>
            </a:r>
          </a:p>
        </p:txBody>
      </p:sp>
      <p:sp>
        <p:nvSpPr>
          <p:cNvPr id="23603" name="Text Box 85"/>
          <p:cNvSpPr txBox="1">
            <a:spLocks noChangeArrowheads="1"/>
          </p:cNvSpPr>
          <p:nvPr/>
        </p:nvSpPr>
        <p:spPr bwMode="auto">
          <a:xfrm>
            <a:off x="4140523" y="1340843"/>
            <a:ext cx="3444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>
                <a:solidFill>
                  <a:srgbClr val="000000"/>
                </a:solidFill>
              </a:rPr>
              <a:t>else</a:t>
            </a:r>
          </a:p>
        </p:txBody>
      </p:sp>
      <p:sp>
        <p:nvSpPr>
          <p:cNvPr id="23604" name="Text Box 86"/>
          <p:cNvSpPr txBox="1">
            <a:spLocks noChangeArrowheads="1"/>
          </p:cNvSpPr>
          <p:nvPr/>
        </p:nvSpPr>
        <p:spPr bwMode="auto">
          <a:xfrm>
            <a:off x="4645348" y="1269405"/>
            <a:ext cx="3444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>
                <a:solidFill>
                  <a:srgbClr val="000000"/>
                </a:solidFill>
              </a:rPr>
              <a:t>else</a:t>
            </a:r>
          </a:p>
        </p:txBody>
      </p:sp>
      <p:sp>
        <p:nvSpPr>
          <p:cNvPr id="23605" name="Text Box 87"/>
          <p:cNvSpPr txBox="1">
            <a:spLocks noChangeArrowheads="1"/>
          </p:cNvSpPr>
          <p:nvPr/>
        </p:nvSpPr>
        <p:spPr bwMode="auto">
          <a:xfrm>
            <a:off x="6040760" y="1413868"/>
            <a:ext cx="3444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>
                <a:solidFill>
                  <a:srgbClr val="000000"/>
                </a:solidFill>
              </a:rPr>
              <a:t>else</a:t>
            </a:r>
          </a:p>
        </p:txBody>
      </p:sp>
      <p:sp>
        <p:nvSpPr>
          <p:cNvPr id="23558" name="AutoShape 47"/>
          <p:cNvSpPr>
            <a:spLocks noChangeArrowheads="1"/>
          </p:cNvSpPr>
          <p:nvPr/>
        </p:nvSpPr>
        <p:spPr bwMode="auto">
          <a:xfrm>
            <a:off x="179388" y="115888"/>
            <a:ext cx="3600450" cy="360362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cs-CZ" smtClean="0">
                <a:solidFill>
                  <a:srgbClr val="FFFFFF"/>
                </a:solidFill>
                <a:latin typeface="Arial Black" pitchFamily="34" charset="0"/>
              </a:rPr>
              <a:t>   </a:t>
            </a:r>
            <a:r>
              <a:rPr lang="cs-CZ" altLang="cs-CZ" smtClean="0">
                <a:solidFill>
                  <a:srgbClr val="FFFFFF"/>
                </a:solidFill>
                <a:latin typeface="Arial Black" pitchFamily="34" charset="0"/>
              </a:rPr>
              <a:t>Finite </a:t>
            </a:r>
            <a:r>
              <a:rPr lang="cs-CZ" altLang="cs-CZ">
                <a:solidFill>
                  <a:srgbClr val="FFFFFF"/>
                </a:solidFill>
                <a:latin typeface="Arial Black" pitchFamily="34" charset="0"/>
              </a:rPr>
              <a:t>Automata</a:t>
            </a:r>
          </a:p>
        </p:txBody>
      </p:sp>
      <p:sp>
        <p:nvSpPr>
          <p:cNvPr id="23559" name="AutoShape 48"/>
          <p:cNvSpPr>
            <a:spLocks noChangeArrowheads="1"/>
          </p:cNvSpPr>
          <p:nvPr/>
        </p:nvSpPr>
        <p:spPr bwMode="auto">
          <a:xfrm>
            <a:off x="3708400" y="115888"/>
            <a:ext cx="4967288" cy="144462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cs-CZ" altLang="cs-CZ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3560" name="Group 49"/>
          <p:cNvGrpSpPr>
            <a:grpSpLocks/>
          </p:cNvGrpSpPr>
          <p:nvPr/>
        </p:nvGrpSpPr>
        <p:grpSpPr bwMode="auto">
          <a:xfrm>
            <a:off x="3635375" y="115888"/>
            <a:ext cx="217488" cy="217487"/>
            <a:chOff x="2290" y="73"/>
            <a:chExt cx="137" cy="137"/>
          </a:xfrm>
        </p:grpSpPr>
        <p:grpSp>
          <p:nvGrpSpPr>
            <p:cNvPr id="23570" name="Group 5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3572" name="Rectangle 5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3573" name="Line 5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cs-CZ" sz="2000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23571" name="Arc 5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46 w 21600"/>
                <a:gd name="T3" fmla="*/ 45 h 21600"/>
                <a:gd name="T4" fmla="*/ 0 w 21600"/>
                <a:gd name="T5" fmla="*/ 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cs-CZ" sz="20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3561" name="AutoShape 5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cs-CZ" altLang="cs-CZ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3562" name="AutoShape 5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cs-CZ" altLang="cs-CZ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3563" name="Group 5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23566" name="Group 5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3568" name="Rectangle 5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3569" name="Line 5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cs-CZ" sz="2000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23567" name="Arc 6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46 w 21600"/>
                <a:gd name="T3" fmla="*/ 45 h 21600"/>
                <a:gd name="T4" fmla="*/ 0 w 21600"/>
                <a:gd name="T5" fmla="*/ 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cs-CZ" sz="20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3564" name="AutoShape 61"/>
          <p:cNvSpPr>
            <a:spLocks noChangeArrowheads="1"/>
          </p:cNvSpPr>
          <p:nvPr/>
        </p:nvSpPr>
        <p:spPr bwMode="auto">
          <a:xfrm>
            <a:off x="6156325" y="188913"/>
            <a:ext cx="22320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altLang="cs-CZ" sz="1400">
                <a:solidFill>
                  <a:srgbClr val="FFFFFF"/>
                </a:solidFill>
                <a:latin typeface="Arial Black" pitchFamily="34" charset="0"/>
              </a:rPr>
              <a:t>Implementation</a:t>
            </a:r>
          </a:p>
        </p:txBody>
      </p:sp>
      <p:sp>
        <p:nvSpPr>
          <p:cNvPr id="23565" name="Text Box 6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cs-CZ" sz="1600" smtClean="0">
                <a:solidFill>
                  <a:srgbClr val="FFFFFF"/>
                </a:solidFill>
                <a:latin typeface="Arial Black" pitchFamily="34" charset="0"/>
              </a:rPr>
              <a:t>3</a:t>
            </a:r>
            <a:endParaRPr lang="cs-CZ" altLang="cs-CZ" sz="1600">
              <a:solidFill>
                <a:srgbClr val="FFFFFF"/>
              </a:solidFill>
              <a:latin typeface="Arial Black" pitchFamily="34" charset="0"/>
            </a:endParaRPr>
          </a:p>
        </p:txBody>
      </p:sp>
      <p:graphicFrame>
        <p:nvGraphicFramePr>
          <p:cNvPr id="54" name="Group 5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090283"/>
              </p:ext>
            </p:extLst>
          </p:nvPr>
        </p:nvGraphicFramePr>
        <p:xfrm>
          <a:off x="539552" y="2374608"/>
          <a:ext cx="5904664" cy="1852228"/>
        </p:xfrm>
        <a:graphic>
          <a:graphicData uri="http://schemas.openxmlformats.org/drawingml/2006/table">
            <a:tbl>
              <a:tblPr/>
              <a:tblGrid>
                <a:gridCol w="263225"/>
                <a:gridCol w="262284"/>
                <a:gridCol w="262284"/>
                <a:gridCol w="262284"/>
                <a:gridCol w="262284"/>
                <a:gridCol w="263226"/>
                <a:gridCol w="263226"/>
                <a:gridCol w="319714"/>
                <a:gridCol w="230927"/>
                <a:gridCol w="230927"/>
                <a:gridCol w="239035"/>
                <a:gridCol w="263225"/>
                <a:gridCol w="263225"/>
                <a:gridCol w="263225"/>
                <a:gridCol w="263225"/>
                <a:gridCol w="263225"/>
                <a:gridCol w="263225"/>
                <a:gridCol w="263225"/>
                <a:gridCol w="263225"/>
                <a:gridCol w="263225"/>
                <a:gridCol w="263225"/>
                <a:gridCol w="263225"/>
                <a:gridCol w="149773"/>
              </a:tblGrid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!</a:t>
                      </a:r>
                      <a:endParaRPr kumimoji="0" lang="cs-CZ" sz="1500" b="1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...</a:t>
                      </a:r>
                      <a:endParaRPr kumimoji="0" lang="cs-CZ" sz="1500" b="1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+</a:t>
                      </a:r>
                      <a:endParaRPr kumimoji="0" lang="cs-CZ" sz="1500" b="1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,</a:t>
                      </a:r>
                      <a:endParaRPr kumimoji="0" lang="cs-CZ" sz="1500" b="1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─</a:t>
                      </a:r>
                      <a:endParaRPr kumimoji="0" lang="cs-CZ" sz="1500" b="1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cs-CZ" sz="1400" smtClean="0">
                          <a:solidFill>
                            <a:srgbClr val="000000"/>
                          </a:solidFill>
                          <a:latin typeface="Times New Roman" pitchFamily="18" charset="0"/>
                          <a:sym typeface="Symbol"/>
                        </a:rPr>
                        <a:t></a:t>
                      </a:r>
                      <a:endParaRPr lang="en-US" altLang="cs-CZ" sz="14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/</a:t>
                      </a:r>
                      <a:endParaRPr kumimoji="0" lang="cs-CZ" sz="1500" b="1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altLang="cs-CZ" sz="15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  <a:endParaRPr kumimoji="0" lang="en-US" altLang="cs-CZ" sz="15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</a:t>
                      </a:r>
                      <a:endParaRPr kumimoji="0" lang="en-US" altLang="cs-CZ" sz="15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</a:t>
                      </a:r>
                      <a:endParaRPr kumimoji="0" lang="en-US" altLang="cs-CZ" sz="15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</a:t>
                      </a:r>
                      <a:endParaRPr kumimoji="0" lang="en-US" altLang="cs-CZ" sz="15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</a:t>
                      </a:r>
                      <a:endParaRPr kumimoji="0" lang="en-US" altLang="cs-CZ" sz="15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</a:t>
                      </a:r>
                      <a:endParaRPr kumimoji="0" lang="en-US" altLang="cs-CZ" sz="15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</a:t>
                      </a:r>
                      <a:endParaRPr kumimoji="0" lang="en-US" altLang="cs-CZ" sz="15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</a:t>
                      </a:r>
                      <a:endParaRPr kumimoji="0" lang="en-US" altLang="cs-CZ" sz="15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</a:t>
                      </a:r>
                      <a:endParaRPr kumimoji="0" lang="en-US" altLang="cs-CZ" sz="15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:</a:t>
                      </a:r>
                      <a:endParaRPr kumimoji="0" lang="en-US" altLang="cs-CZ" sz="15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...</a:t>
                      </a:r>
                      <a:endParaRPr kumimoji="0" lang="en-US" altLang="cs-CZ" sz="15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~</a:t>
                      </a:r>
                      <a:endParaRPr kumimoji="0" lang="en-US" altLang="cs-CZ" sz="15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" name="Arc 5"/>
          <p:cNvSpPr>
            <a:spLocks/>
          </p:cNvSpPr>
          <p:nvPr/>
        </p:nvSpPr>
        <p:spPr bwMode="auto">
          <a:xfrm flipH="1" flipV="1">
            <a:off x="755576" y="1052364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3864706 w 21600"/>
              <a:gd name="T3" fmla="*/ 987528 h 21600"/>
              <a:gd name="T4" fmla="*/ 0 w 21600"/>
              <a:gd name="T5" fmla="*/ 98752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graphicFrame>
        <p:nvGraphicFramePr>
          <p:cNvPr id="59" name="Group 5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168544"/>
              </p:ext>
            </p:extLst>
          </p:nvPr>
        </p:nvGraphicFramePr>
        <p:xfrm>
          <a:off x="6012160" y="2374608"/>
          <a:ext cx="1656184" cy="1852228"/>
        </p:xfrm>
        <a:graphic>
          <a:graphicData uri="http://schemas.openxmlformats.org/drawingml/2006/table">
            <a:tbl>
              <a:tblPr/>
              <a:tblGrid>
                <a:gridCol w="673651"/>
                <a:gridCol w="671238"/>
                <a:gridCol w="311295"/>
              </a:tblGrid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isFinal</a:t>
                      </a:r>
                      <a:endParaRPr kumimoji="0" lang="cs-CZ" sz="15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323528" y="4390832"/>
            <a:ext cx="8496944" cy="2350536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72000">
            <a:no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 u="sng" smtClean="0">
                <a:solidFill>
                  <a:schemeClr val="accent2"/>
                </a:solidFill>
                <a:latin typeface="Courier New" pitchFamily="49" charset="0"/>
              </a:rPr>
              <a:t>boolean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isDecimal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(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char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[]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text,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[][]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DFA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altLang="cs-CZ" sz="1400" u="sng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altLang="cs-CZ" sz="140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[] isFinal )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{  </a:t>
            </a:r>
            <a:endParaRPr lang="en-US" altLang="cs-CZ" sz="1400">
              <a:solidFill>
                <a:srgbClr val="000000"/>
              </a:solidFill>
              <a:latin typeface="Courier New" pitchFamily="49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state = 0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;  </a:t>
            </a:r>
            <a:r>
              <a:rPr lang="en-US" altLang="cs-CZ" sz="1400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</a:rPr>
              <a:t>// start state</a:t>
            </a:r>
            <a:endParaRPr lang="en-US" altLang="cs-CZ" sz="1400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cs-CZ" sz="1400">
              <a:solidFill>
                <a:srgbClr val="000000"/>
              </a:solidFill>
              <a:latin typeface="Courier New" pitchFamily="49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for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(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i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= 0; i &lt;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text.length();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++ )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{  </a:t>
            </a:r>
            <a:r>
              <a:rPr lang="en-US" altLang="cs-CZ" sz="1400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</a:rPr>
              <a:t>// check each symbol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char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tc = text[i]; </a:t>
            </a:r>
            <a:endParaRPr lang="en-US" altLang="cs-CZ" sz="140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( tc &lt; ascii(32) || tc &gt; ascii(126)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altLang="cs-CZ" sz="140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false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state = DFA[state][(int)tc-32];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} </a:t>
            </a:r>
            <a:endParaRPr lang="en-US" altLang="cs-CZ" sz="140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isFinal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[state] == 1; </a:t>
            </a:r>
            <a:endParaRPr lang="en-US" altLang="cs-CZ" sz="1400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33746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683568" y="4221088"/>
            <a:ext cx="7848872" cy="2088232"/>
          </a:xfrm>
          <a:prstGeom prst="roundRect">
            <a:avLst>
              <a:gd name="adj" fmla="val 8759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. 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21506" name="AutoShape 3"/>
          <p:cNvSpPr>
            <a:spLocks noChangeArrowheads="1"/>
          </p:cNvSpPr>
          <p:nvPr/>
        </p:nvSpPr>
        <p:spPr bwMode="auto">
          <a:xfrm>
            <a:off x="611560" y="692696"/>
            <a:ext cx="7848872" cy="792088"/>
          </a:xfrm>
          <a:prstGeom prst="roundRect">
            <a:avLst>
              <a:gd name="adj" fmla="val 345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Automaton A</a:t>
            </a:r>
            <a:r>
              <a:rPr lang="en-US" b="1" baseline="-25000">
                <a:solidFill>
                  <a:srgbClr val="000000"/>
                </a:solidFill>
              </a:rPr>
              <a:t>3</a:t>
            </a:r>
            <a:r>
              <a:rPr lang="en-US" b="1">
                <a:solidFill>
                  <a:srgbClr val="000000"/>
                </a:solidFill>
              </a:rPr>
              <a:t> accepting union of two regular languages </a:t>
            </a:r>
            <a:r>
              <a:rPr lang="en-US" b="1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 b="1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b="1">
                <a:solidFill>
                  <a:srgbClr val="000000"/>
                </a:solidFill>
                <a:sym typeface="Symbol" pitchFamily="18" charset="2"/>
              </a:rPr>
              <a:t> , L</a:t>
            </a:r>
            <a:r>
              <a:rPr lang="en-US" b="1" baseline="-2500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b="1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accpted by automata A</a:t>
            </a:r>
            <a:r>
              <a:rPr lang="en-US" b="1" baseline="-25000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</a:rPr>
              <a:t>, A</a:t>
            </a:r>
            <a:r>
              <a:rPr lang="en-US" b="1" baseline="-25000">
                <a:solidFill>
                  <a:srgbClr val="000000"/>
                </a:solidFill>
              </a:rPr>
              <a:t>2</a:t>
            </a:r>
            <a:r>
              <a:rPr lang="en-US" b="1">
                <a:solidFill>
                  <a:srgbClr val="000000"/>
                </a:solidFill>
              </a:rPr>
              <a:t> respectively.</a:t>
            </a:r>
          </a:p>
        </p:txBody>
      </p:sp>
      <p:sp>
        <p:nvSpPr>
          <p:cNvPr id="21509" name="AutoShape 57"/>
          <p:cNvSpPr>
            <a:spLocks noChangeArrowheads="1"/>
          </p:cNvSpPr>
          <p:nvPr/>
        </p:nvSpPr>
        <p:spPr bwMode="auto">
          <a:xfrm>
            <a:off x="179512" y="116632"/>
            <a:ext cx="3600450" cy="360362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Language operations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510" name="AutoShape 58"/>
          <p:cNvSpPr>
            <a:spLocks noChangeArrowheads="1"/>
          </p:cNvSpPr>
          <p:nvPr/>
        </p:nvSpPr>
        <p:spPr bwMode="auto">
          <a:xfrm>
            <a:off x="3708400" y="115888"/>
            <a:ext cx="4967288" cy="144462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1511" name="Group 59"/>
          <p:cNvGrpSpPr>
            <a:grpSpLocks/>
          </p:cNvGrpSpPr>
          <p:nvPr/>
        </p:nvGrpSpPr>
        <p:grpSpPr bwMode="auto">
          <a:xfrm>
            <a:off x="3635375" y="115888"/>
            <a:ext cx="217488" cy="217487"/>
            <a:chOff x="2290" y="73"/>
            <a:chExt cx="137" cy="137"/>
          </a:xfrm>
        </p:grpSpPr>
        <p:grpSp>
          <p:nvGrpSpPr>
            <p:cNvPr id="21521" name="Group 6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1523" name="Rectangle 6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4" name="Line 6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22" name="Arc 6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1512" name="AutoShape 6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513" name="AutoShape 6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1514" name="Group 6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21517" name="Group 6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1519" name="Rectangle 6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0" name="Line 6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18" name="Arc 7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1515" name="AutoShape 71"/>
          <p:cNvSpPr>
            <a:spLocks noChangeArrowheads="1"/>
          </p:cNvSpPr>
          <p:nvPr/>
        </p:nvSpPr>
        <p:spPr bwMode="auto">
          <a:xfrm>
            <a:off x="6227763" y="188913"/>
            <a:ext cx="22320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Union 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516" name="Text Box 72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37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683568" y="1700808"/>
            <a:ext cx="7776864" cy="2232248"/>
          </a:xfrm>
          <a:prstGeom prst="roundRect">
            <a:avLst>
              <a:gd name="adj" fmla="val 6350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Automaton A</a:t>
            </a:r>
            <a:r>
              <a:rPr lang="en-US" baseline="-25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 is constructed using A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 and A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Do not change A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 and A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Create new aditional start state S</a:t>
            </a:r>
            <a:r>
              <a:rPr lang="en-US" baseline="-25000">
                <a:solidFill>
                  <a:srgbClr val="000000"/>
                </a:solidFill>
              </a:rPr>
              <a:t>0</a:t>
            </a:r>
            <a:r>
              <a:rPr lang="en-US">
                <a:solidFill>
                  <a:srgbClr val="000000"/>
                </a:solidFill>
              </a:rPr>
              <a:t>, add </a:t>
            </a:r>
            <a:r>
              <a:rPr lang="cs-CZ" sz="2000" i="1">
                <a:solidFill>
                  <a:srgbClr val="000000"/>
                </a:solidFill>
                <a:sym typeface="Symbol" pitchFamily="18" charset="2"/>
              </a:rPr>
              <a:t></a:t>
            </a:r>
            <a:r>
              <a:rPr lang="en-US" sz="2000" i="1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- transitions from </a:t>
            </a:r>
            <a:r>
              <a:rPr lang="en-US">
                <a:solidFill>
                  <a:srgbClr val="000000"/>
                </a:solidFill>
              </a:rPr>
              <a:t>S</a:t>
            </a:r>
            <a:r>
              <a:rPr lang="en-US" baseline="-25000">
                <a:solidFill>
                  <a:srgbClr val="000000"/>
                </a:solidFill>
              </a:rPr>
              <a:t>0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to start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states  S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 and S</a:t>
            </a:r>
            <a:r>
              <a:rPr lang="en-US" baseline="-25000">
                <a:solidFill>
                  <a:srgbClr val="000000"/>
                </a:solidFill>
              </a:rPr>
              <a:t>2 </a:t>
            </a:r>
            <a:r>
              <a:rPr lang="en-US">
                <a:solidFill>
                  <a:srgbClr val="000000"/>
                </a:solidFill>
              </a:rPr>
              <a:t> of A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 and A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respectively.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Define set of final states of  A</a:t>
            </a:r>
            <a:r>
              <a:rPr lang="en-US" baseline="-25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 as union of final states of A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 and A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. 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992157" y="4653136"/>
            <a:ext cx="1584176" cy="1152128"/>
          </a:xfrm>
          <a:custGeom>
            <a:avLst/>
            <a:gdLst>
              <a:gd name="connsiteX0" fmla="*/ 932567 w 1854383"/>
              <a:gd name="connsiteY0" fmla="*/ 474019 h 1603954"/>
              <a:gd name="connsiteX1" fmla="*/ 638278 w 1854383"/>
              <a:gd name="connsiteY1" fmla="*/ 284833 h 1603954"/>
              <a:gd name="connsiteX2" fmla="*/ 354499 w 1854383"/>
              <a:gd name="connsiteY2" fmla="*/ 463509 h 1603954"/>
              <a:gd name="connsiteX3" fmla="*/ 354499 w 1854383"/>
              <a:gd name="connsiteY3" fmla="*/ 999536 h 1603954"/>
              <a:gd name="connsiteX4" fmla="*/ 28678 w 1854383"/>
              <a:gd name="connsiteY4" fmla="*/ 1010047 h 1603954"/>
              <a:gd name="connsiteX5" fmla="*/ 175823 w 1854383"/>
              <a:gd name="connsiteY5" fmla="*/ 1241274 h 1603954"/>
              <a:gd name="connsiteX6" fmla="*/ 1437064 w 1854383"/>
              <a:gd name="connsiteY6" fmla="*/ 1178212 h 1603954"/>
              <a:gd name="connsiteX7" fmla="*/ 1521147 w 1854383"/>
              <a:gd name="connsiteY7" fmla="*/ 1598626 h 1603954"/>
              <a:gd name="connsiteX8" fmla="*/ 1794416 w 1854383"/>
              <a:gd name="connsiteY8" fmla="*/ 1346378 h 1603954"/>
              <a:gd name="connsiteX9" fmla="*/ 1836457 w 1854383"/>
              <a:gd name="connsiteY9" fmla="*/ 410957 h 1603954"/>
              <a:gd name="connsiteX10" fmla="*/ 1563188 w 1854383"/>
              <a:gd name="connsiteY10" fmla="*/ 684226 h 1603954"/>
              <a:gd name="connsiteX11" fmla="*/ 1416043 w 1854383"/>
              <a:gd name="connsiteY11" fmla="*/ 211261 h 1603954"/>
              <a:gd name="connsiteX12" fmla="*/ 1247878 w 1854383"/>
              <a:gd name="connsiteY12" fmla="*/ 684226 h 1603954"/>
              <a:gd name="connsiteX13" fmla="*/ 974609 w 1854383"/>
              <a:gd name="connsiteY13" fmla="*/ 1054 h 1603954"/>
              <a:gd name="connsiteX14" fmla="*/ 995630 w 1854383"/>
              <a:gd name="connsiteY14" fmla="*/ 526571 h 1603954"/>
              <a:gd name="connsiteX15" fmla="*/ 932567 w 1854383"/>
              <a:gd name="connsiteY15" fmla="*/ 474019 h 160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54383" h="1603954">
                <a:moveTo>
                  <a:pt x="932567" y="474019"/>
                </a:moveTo>
                <a:cubicBezTo>
                  <a:pt x="873008" y="433729"/>
                  <a:pt x="734623" y="286585"/>
                  <a:pt x="638278" y="284833"/>
                </a:cubicBezTo>
                <a:cubicBezTo>
                  <a:pt x="541933" y="283081"/>
                  <a:pt x="401795" y="344392"/>
                  <a:pt x="354499" y="463509"/>
                </a:cubicBezTo>
                <a:cubicBezTo>
                  <a:pt x="307202" y="582626"/>
                  <a:pt x="408802" y="908446"/>
                  <a:pt x="354499" y="999536"/>
                </a:cubicBezTo>
                <a:cubicBezTo>
                  <a:pt x="300195" y="1090626"/>
                  <a:pt x="58457" y="969757"/>
                  <a:pt x="28678" y="1010047"/>
                </a:cubicBezTo>
                <a:cubicBezTo>
                  <a:pt x="-1101" y="1050337"/>
                  <a:pt x="-58908" y="1213247"/>
                  <a:pt x="175823" y="1241274"/>
                </a:cubicBezTo>
                <a:cubicBezTo>
                  <a:pt x="410554" y="1269301"/>
                  <a:pt x="1212843" y="1118653"/>
                  <a:pt x="1437064" y="1178212"/>
                </a:cubicBezTo>
                <a:cubicBezTo>
                  <a:pt x="1661285" y="1237771"/>
                  <a:pt x="1461588" y="1570598"/>
                  <a:pt x="1521147" y="1598626"/>
                </a:cubicBezTo>
                <a:cubicBezTo>
                  <a:pt x="1580706" y="1626654"/>
                  <a:pt x="1741864" y="1544323"/>
                  <a:pt x="1794416" y="1346378"/>
                </a:cubicBezTo>
                <a:cubicBezTo>
                  <a:pt x="1846968" y="1148433"/>
                  <a:pt x="1874995" y="521316"/>
                  <a:pt x="1836457" y="410957"/>
                </a:cubicBezTo>
                <a:cubicBezTo>
                  <a:pt x="1797919" y="300598"/>
                  <a:pt x="1633257" y="717509"/>
                  <a:pt x="1563188" y="684226"/>
                </a:cubicBezTo>
                <a:cubicBezTo>
                  <a:pt x="1493119" y="650943"/>
                  <a:pt x="1468595" y="211261"/>
                  <a:pt x="1416043" y="211261"/>
                </a:cubicBezTo>
                <a:cubicBezTo>
                  <a:pt x="1363491" y="211261"/>
                  <a:pt x="1321450" y="719260"/>
                  <a:pt x="1247878" y="684226"/>
                </a:cubicBezTo>
                <a:cubicBezTo>
                  <a:pt x="1174306" y="649192"/>
                  <a:pt x="1016650" y="27330"/>
                  <a:pt x="974609" y="1054"/>
                </a:cubicBezTo>
                <a:cubicBezTo>
                  <a:pt x="932568" y="-25222"/>
                  <a:pt x="1002637" y="447744"/>
                  <a:pt x="995630" y="526571"/>
                </a:cubicBezTo>
                <a:cubicBezTo>
                  <a:pt x="988623" y="605398"/>
                  <a:pt x="992126" y="514309"/>
                  <a:pt x="932567" y="47401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 flipH="1">
            <a:off x="5440428" y="4581128"/>
            <a:ext cx="1368152" cy="1224136"/>
          </a:xfrm>
          <a:custGeom>
            <a:avLst/>
            <a:gdLst>
              <a:gd name="connsiteX0" fmla="*/ 1292583 w 1883689"/>
              <a:gd name="connsiteY0" fmla="*/ 683241 h 1650886"/>
              <a:gd name="connsiteX1" fmla="*/ 756556 w 1883689"/>
              <a:gd name="connsiteY1" fmla="*/ 420482 h 1650886"/>
              <a:gd name="connsiteX2" fmla="*/ 430735 w 1883689"/>
              <a:gd name="connsiteY2" fmla="*/ 893447 h 1650886"/>
              <a:gd name="connsiteX3" fmla="*/ 41852 w 1883689"/>
              <a:gd name="connsiteY3" fmla="*/ 882937 h 1650886"/>
              <a:gd name="connsiteX4" fmla="*/ 62873 w 1883689"/>
              <a:gd name="connsiteY4" fmla="*/ 1324372 h 1650886"/>
              <a:gd name="connsiteX5" fmla="*/ 504308 w 1883689"/>
              <a:gd name="connsiteY5" fmla="*/ 1177227 h 1650886"/>
              <a:gd name="connsiteX6" fmla="*/ 609411 w 1883689"/>
              <a:gd name="connsiteY6" fmla="*/ 1503047 h 1650886"/>
              <a:gd name="connsiteX7" fmla="*/ 1082377 w 1883689"/>
              <a:gd name="connsiteY7" fmla="*/ 1166716 h 1650886"/>
              <a:gd name="connsiteX8" fmla="*/ 1439728 w 1883689"/>
              <a:gd name="connsiteY8" fmla="*/ 1639682 h 1650886"/>
              <a:gd name="connsiteX9" fmla="*/ 1776059 w 1883689"/>
              <a:gd name="connsiteY9" fmla="*/ 1429475 h 1650886"/>
              <a:gd name="connsiteX10" fmla="*/ 1881163 w 1883689"/>
              <a:gd name="connsiteY10" fmla="*/ 641199 h 1650886"/>
              <a:gd name="connsiteX11" fmla="*/ 1691977 w 1883689"/>
              <a:gd name="connsiteY11" fmla="*/ 68 h 1650886"/>
              <a:gd name="connsiteX12" fmla="*/ 1555342 w 1883689"/>
              <a:gd name="connsiteY12" fmla="*/ 599158 h 1650886"/>
              <a:gd name="connsiteX13" fmla="*/ 1345135 w 1883689"/>
              <a:gd name="connsiteY13" fmla="*/ 430992 h 1650886"/>
              <a:gd name="connsiteX14" fmla="*/ 1292583 w 1883689"/>
              <a:gd name="connsiteY14" fmla="*/ 683241 h 165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83689" h="1650886">
                <a:moveTo>
                  <a:pt x="1292583" y="683241"/>
                </a:moveTo>
                <a:cubicBezTo>
                  <a:pt x="1194486" y="681489"/>
                  <a:pt x="900197" y="385448"/>
                  <a:pt x="756556" y="420482"/>
                </a:cubicBezTo>
                <a:cubicBezTo>
                  <a:pt x="612915" y="455516"/>
                  <a:pt x="549852" y="816371"/>
                  <a:pt x="430735" y="893447"/>
                </a:cubicBezTo>
                <a:cubicBezTo>
                  <a:pt x="311618" y="970523"/>
                  <a:pt x="103162" y="811116"/>
                  <a:pt x="41852" y="882937"/>
                </a:cubicBezTo>
                <a:cubicBezTo>
                  <a:pt x="-19458" y="954758"/>
                  <a:pt x="-14203" y="1275324"/>
                  <a:pt x="62873" y="1324372"/>
                </a:cubicBezTo>
                <a:cubicBezTo>
                  <a:pt x="139949" y="1373420"/>
                  <a:pt x="413218" y="1147448"/>
                  <a:pt x="504308" y="1177227"/>
                </a:cubicBezTo>
                <a:cubicBezTo>
                  <a:pt x="595398" y="1207006"/>
                  <a:pt x="513066" y="1504799"/>
                  <a:pt x="609411" y="1503047"/>
                </a:cubicBezTo>
                <a:cubicBezTo>
                  <a:pt x="705756" y="1501295"/>
                  <a:pt x="943991" y="1143944"/>
                  <a:pt x="1082377" y="1166716"/>
                </a:cubicBezTo>
                <a:cubicBezTo>
                  <a:pt x="1220763" y="1189489"/>
                  <a:pt x="1324114" y="1595889"/>
                  <a:pt x="1439728" y="1639682"/>
                </a:cubicBezTo>
                <a:cubicBezTo>
                  <a:pt x="1555342" y="1683475"/>
                  <a:pt x="1702487" y="1595889"/>
                  <a:pt x="1776059" y="1429475"/>
                </a:cubicBezTo>
                <a:cubicBezTo>
                  <a:pt x="1849631" y="1263061"/>
                  <a:pt x="1895177" y="879433"/>
                  <a:pt x="1881163" y="641199"/>
                </a:cubicBezTo>
                <a:cubicBezTo>
                  <a:pt x="1867149" y="402965"/>
                  <a:pt x="1746281" y="7075"/>
                  <a:pt x="1691977" y="68"/>
                </a:cubicBezTo>
                <a:cubicBezTo>
                  <a:pt x="1637674" y="-6939"/>
                  <a:pt x="1613149" y="527337"/>
                  <a:pt x="1555342" y="599158"/>
                </a:cubicBezTo>
                <a:cubicBezTo>
                  <a:pt x="1497535" y="670979"/>
                  <a:pt x="1385425" y="416978"/>
                  <a:pt x="1345135" y="430992"/>
                </a:cubicBezTo>
                <a:cubicBezTo>
                  <a:pt x="1304845" y="445006"/>
                  <a:pt x="1390680" y="684993"/>
                  <a:pt x="1292583" y="68324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5" name="Oval 115"/>
          <p:cNvSpPr>
            <a:spLocks noChangeArrowheads="1"/>
          </p:cNvSpPr>
          <p:nvPr/>
        </p:nvSpPr>
        <p:spPr bwMode="auto">
          <a:xfrm>
            <a:off x="3352196" y="5157192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S1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26" name="Oval 115"/>
          <p:cNvSpPr>
            <a:spLocks noChangeArrowheads="1"/>
          </p:cNvSpPr>
          <p:nvPr/>
        </p:nvSpPr>
        <p:spPr bwMode="auto">
          <a:xfrm>
            <a:off x="5512436" y="5157192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S2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27" name="Arc 131"/>
          <p:cNvSpPr>
            <a:spLocks/>
          </p:cNvSpPr>
          <p:nvPr/>
        </p:nvSpPr>
        <p:spPr bwMode="auto">
          <a:xfrm rot="5400000" flipH="1">
            <a:off x="2884206" y="4689078"/>
            <a:ext cx="143892" cy="936104"/>
          </a:xfrm>
          <a:custGeom>
            <a:avLst/>
            <a:gdLst>
              <a:gd name="T0" fmla="*/ 48947 w 21600"/>
              <a:gd name="T1" fmla="*/ 0 h 42451"/>
              <a:gd name="T2" fmla="*/ 28367 w 21600"/>
              <a:gd name="T3" fmla="*/ 793750 h 42451"/>
              <a:gd name="T4" fmla="*/ 0 w 21600"/>
              <a:gd name="T5" fmla="*/ 39336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8" name="Arc 131"/>
          <p:cNvSpPr>
            <a:spLocks/>
          </p:cNvSpPr>
          <p:nvPr/>
        </p:nvSpPr>
        <p:spPr bwMode="auto">
          <a:xfrm rot="5400000" flipH="1">
            <a:off x="3676232" y="3392996"/>
            <a:ext cx="648072" cy="3168352"/>
          </a:xfrm>
          <a:custGeom>
            <a:avLst/>
            <a:gdLst>
              <a:gd name="T0" fmla="*/ 48947 w 21600"/>
              <a:gd name="T1" fmla="*/ 0 h 42451"/>
              <a:gd name="T2" fmla="*/ 28367 w 21600"/>
              <a:gd name="T3" fmla="*/ 793750 h 42451"/>
              <a:gd name="T4" fmla="*/ 0 w 21600"/>
              <a:gd name="T5" fmla="*/ 39336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9" name="Oval 115"/>
          <p:cNvSpPr>
            <a:spLocks noChangeArrowheads="1"/>
          </p:cNvSpPr>
          <p:nvPr/>
        </p:nvSpPr>
        <p:spPr bwMode="auto">
          <a:xfrm>
            <a:off x="2272076" y="508518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S0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30" name="Text Box 131"/>
          <p:cNvSpPr txBox="1">
            <a:spLocks noChangeArrowheads="1"/>
          </p:cNvSpPr>
          <p:nvPr/>
        </p:nvSpPr>
        <p:spPr bwMode="auto">
          <a:xfrm>
            <a:off x="3856252" y="515719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1" smtClean="0">
                <a:solidFill>
                  <a:srgbClr val="000000"/>
                </a:solidFill>
              </a:rPr>
              <a:t>A</a:t>
            </a:r>
            <a:r>
              <a:rPr lang="en-US" sz="1600" b="1" i="1" baseline="-25000" smtClean="0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31" name="Text Box 131"/>
          <p:cNvSpPr txBox="1">
            <a:spLocks noChangeArrowheads="1"/>
          </p:cNvSpPr>
          <p:nvPr/>
        </p:nvSpPr>
        <p:spPr bwMode="auto">
          <a:xfrm>
            <a:off x="6088500" y="5085184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1" smtClean="0">
                <a:solidFill>
                  <a:srgbClr val="000000"/>
                </a:solidFill>
              </a:rPr>
              <a:t>A</a:t>
            </a:r>
            <a:r>
              <a:rPr lang="en-US" sz="1600" b="1" i="1" baseline="-25000" smtClean="0">
                <a:solidFill>
                  <a:srgbClr val="000000"/>
                </a:solidFill>
              </a:rPr>
              <a:t>2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33" name="Text Box 131"/>
          <p:cNvSpPr txBox="1">
            <a:spLocks noChangeArrowheads="1"/>
          </p:cNvSpPr>
          <p:nvPr/>
        </p:nvSpPr>
        <p:spPr bwMode="auto">
          <a:xfrm>
            <a:off x="2200068" y="450912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1" smtClean="0">
                <a:solidFill>
                  <a:srgbClr val="000000"/>
                </a:solidFill>
              </a:rPr>
              <a:t>A</a:t>
            </a:r>
            <a:r>
              <a:rPr lang="en-US" sz="1600" b="1" i="1" baseline="-25000" smtClean="0">
                <a:solidFill>
                  <a:srgbClr val="000000"/>
                </a:solidFill>
              </a:rPr>
              <a:t>3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5816" y="472514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1">
                <a:solidFill>
                  <a:srgbClr val="000000"/>
                </a:solidFill>
                <a:sym typeface="Symbol" pitchFamily="18" charset="2"/>
              </a:rPr>
              <a:t>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275856" y="436510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1">
                <a:solidFill>
                  <a:srgbClr val="000000"/>
                </a:solidFill>
                <a:sym typeface="Symbol" pitchFamily="18" charset="2"/>
              </a:rPr>
              <a:t>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36" name="Arc 8"/>
          <p:cNvSpPr>
            <a:spLocks/>
          </p:cNvSpPr>
          <p:nvPr/>
        </p:nvSpPr>
        <p:spPr bwMode="auto">
          <a:xfrm flipH="1" flipV="1">
            <a:off x="1979712" y="5085184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288925 w 21600"/>
              <a:gd name="T3" fmla="*/ 146050 h 21600"/>
              <a:gd name="T4" fmla="*/ 0 w 21600"/>
              <a:gd name="T5" fmla="*/ 1460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7" name="AutoShape 71"/>
          <p:cNvSpPr>
            <a:spLocks noChangeArrowheads="1"/>
          </p:cNvSpPr>
          <p:nvPr/>
        </p:nvSpPr>
        <p:spPr bwMode="auto">
          <a:xfrm>
            <a:off x="1115617" y="4077072"/>
            <a:ext cx="1368152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Scheme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86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AutoShape 57"/>
          <p:cNvSpPr>
            <a:spLocks noChangeArrowheads="1"/>
          </p:cNvSpPr>
          <p:nvPr/>
        </p:nvSpPr>
        <p:spPr bwMode="auto">
          <a:xfrm>
            <a:off x="179512" y="116632"/>
            <a:ext cx="3600450" cy="360362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Union automaton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510" name="AutoShape 58"/>
          <p:cNvSpPr>
            <a:spLocks noChangeArrowheads="1"/>
          </p:cNvSpPr>
          <p:nvPr/>
        </p:nvSpPr>
        <p:spPr bwMode="auto">
          <a:xfrm>
            <a:off x="3708400" y="115888"/>
            <a:ext cx="4967288" cy="144462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1511" name="Group 59"/>
          <p:cNvGrpSpPr>
            <a:grpSpLocks/>
          </p:cNvGrpSpPr>
          <p:nvPr/>
        </p:nvGrpSpPr>
        <p:grpSpPr bwMode="auto">
          <a:xfrm>
            <a:off x="3635375" y="115888"/>
            <a:ext cx="217488" cy="217487"/>
            <a:chOff x="2290" y="73"/>
            <a:chExt cx="137" cy="137"/>
          </a:xfrm>
        </p:grpSpPr>
        <p:grpSp>
          <p:nvGrpSpPr>
            <p:cNvPr id="21521" name="Group 6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1523" name="Rectangle 6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4" name="Line 6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22" name="Arc 6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1512" name="AutoShape 6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513" name="AutoShape 6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1514" name="Group 6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21517" name="Group 6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1519" name="Rectangle 6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0" name="Line 6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18" name="Arc 7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1515" name="AutoShape 71"/>
          <p:cNvSpPr>
            <a:spLocks noChangeArrowheads="1"/>
          </p:cNvSpPr>
          <p:nvPr/>
        </p:nvSpPr>
        <p:spPr bwMode="auto">
          <a:xfrm>
            <a:off x="6227763" y="188913"/>
            <a:ext cx="22320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Example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516" name="Text Box 72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38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251520" y="692696"/>
            <a:ext cx="8568952" cy="1368152"/>
          </a:xfrm>
          <a:prstGeom prst="roundRect">
            <a:avLst>
              <a:gd name="adj" fmla="val 9060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24" name="Arc 102"/>
          <p:cNvSpPr>
            <a:spLocks/>
          </p:cNvSpPr>
          <p:nvPr/>
        </p:nvSpPr>
        <p:spPr bwMode="auto">
          <a:xfrm flipH="1" flipV="1">
            <a:off x="611551" y="1268138"/>
            <a:ext cx="264848" cy="127794"/>
          </a:xfrm>
          <a:custGeom>
            <a:avLst/>
            <a:gdLst>
              <a:gd name="T0" fmla="*/ 0 w 21600"/>
              <a:gd name="T1" fmla="*/ 0 h 21600"/>
              <a:gd name="T2" fmla="*/ 288925 w 21600"/>
              <a:gd name="T3" fmla="*/ 146050 h 21600"/>
              <a:gd name="T4" fmla="*/ 0 w 21600"/>
              <a:gd name="T5" fmla="*/ 1460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5" name="Oval 80"/>
          <p:cNvSpPr>
            <a:spLocks noChangeArrowheads="1"/>
          </p:cNvSpPr>
          <p:nvPr/>
        </p:nvSpPr>
        <p:spPr bwMode="auto">
          <a:xfrm>
            <a:off x="875581" y="1268138"/>
            <a:ext cx="264848" cy="25142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0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26" name="Oval 80"/>
          <p:cNvSpPr>
            <a:spLocks noChangeArrowheads="1"/>
          </p:cNvSpPr>
          <p:nvPr/>
        </p:nvSpPr>
        <p:spPr bwMode="auto">
          <a:xfrm>
            <a:off x="1733676" y="1268138"/>
            <a:ext cx="264848" cy="25142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" name="Oval 93"/>
          <p:cNvSpPr>
            <a:spLocks noChangeArrowheads="1"/>
          </p:cNvSpPr>
          <p:nvPr/>
        </p:nvSpPr>
        <p:spPr bwMode="auto">
          <a:xfrm>
            <a:off x="3449866" y="1268138"/>
            <a:ext cx="264848" cy="25142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3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28" name="Line 95"/>
          <p:cNvSpPr>
            <a:spLocks noChangeShapeType="1"/>
          </p:cNvSpPr>
          <p:nvPr/>
        </p:nvSpPr>
        <p:spPr bwMode="auto">
          <a:xfrm>
            <a:off x="1139610" y="1394152"/>
            <a:ext cx="59406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9" name="Line 95"/>
          <p:cNvSpPr>
            <a:spLocks noChangeShapeType="1"/>
          </p:cNvSpPr>
          <p:nvPr/>
        </p:nvSpPr>
        <p:spPr bwMode="auto">
          <a:xfrm>
            <a:off x="1997705" y="1394152"/>
            <a:ext cx="59406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" name="Line 95"/>
          <p:cNvSpPr>
            <a:spLocks noChangeShapeType="1"/>
          </p:cNvSpPr>
          <p:nvPr/>
        </p:nvSpPr>
        <p:spPr bwMode="auto">
          <a:xfrm>
            <a:off x="2855801" y="1394152"/>
            <a:ext cx="59406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" name="Line 95"/>
          <p:cNvSpPr>
            <a:spLocks noChangeShapeType="1"/>
          </p:cNvSpPr>
          <p:nvPr/>
        </p:nvSpPr>
        <p:spPr bwMode="auto">
          <a:xfrm>
            <a:off x="3713896" y="1394152"/>
            <a:ext cx="59406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2" name="Arc 101"/>
          <p:cNvSpPr>
            <a:spLocks/>
          </p:cNvSpPr>
          <p:nvPr/>
        </p:nvSpPr>
        <p:spPr bwMode="auto">
          <a:xfrm rot="16200000">
            <a:off x="2965797" y="-14989"/>
            <a:ext cx="441221" cy="2377403"/>
          </a:xfrm>
          <a:custGeom>
            <a:avLst/>
            <a:gdLst>
              <a:gd name="T0" fmla="*/ 130646 w 21600"/>
              <a:gd name="T1" fmla="*/ 0 h 42451"/>
              <a:gd name="T2" fmla="*/ 75714 w 21600"/>
              <a:gd name="T3" fmla="*/ 2449513 h 42451"/>
              <a:gd name="T4" fmla="*/ 0 w 21600"/>
              <a:gd name="T5" fmla="*/ 1213937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3" name="Arc 101"/>
          <p:cNvSpPr>
            <a:spLocks/>
          </p:cNvSpPr>
          <p:nvPr/>
        </p:nvSpPr>
        <p:spPr bwMode="auto">
          <a:xfrm rot="16200000" flipH="1" flipV="1">
            <a:off x="2104130" y="426632"/>
            <a:ext cx="315210" cy="2376264"/>
          </a:xfrm>
          <a:custGeom>
            <a:avLst/>
            <a:gdLst>
              <a:gd name="T0" fmla="*/ 130646 w 21600"/>
              <a:gd name="T1" fmla="*/ 0 h 42451"/>
              <a:gd name="T2" fmla="*/ 75714 w 21600"/>
              <a:gd name="T3" fmla="*/ 2449513 h 42451"/>
              <a:gd name="T4" fmla="*/ 0 w 21600"/>
              <a:gd name="T5" fmla="*/ 1213937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4" name="Text Box 139"/>
          <p:cNvSpPr txBox="1">
            <a:spLocks noChangeArrowheads="1"/>
          </p:cNvSpPr>
          <p:nvPr/>
        </p:nvSpPr>
        <p:spPr bwMode="auto">
          <a:xfrm>
            <a:off x="1271625" y="1142124"/>
            <a:ext cx="264848" cy="2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smtClean="0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35" name="Text Box 135"/>
          <p:cNvSpPr txBox="1">
            <a:spLocks noChangeArrowheads="1"/>
          </p:cNvSpPr>
          <p:nvPr/>
        </p:nvSpPr>
        <p:spPr bwMode="auto">
          <a:xfrm>
            <a:off x="2195727" y="1142124"/>
            <a:ext cx="264848" cy="2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36" name="Text Box 135"/>
          <p:cNvSpPr txBox="1">
            <a:spLocks noChangeArrowheads="1"/>
          </p:cNvSpPr>
          <p:nvPr/>
        </p:nvSpPr>
        <p:spPr bwMode="auto">
          <a:xfrm>
            <a:off x="2987815" y="1142124"/>
            <a:ext cx="264848" cy="2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smtClean="0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37" name="Text Box 135"/>
          <p:cNvSpPr txBox="1">
            <a:spLocks noChangeArrowheads="1"/>
          </p:cNvSpPr>
          <p:nvPr/>
        </p:nvSpPr>
        <p:spPr bwMode="auto">
          <a:xfrm>
            <a:off x="3845910" y="1142124"/>
            <a:ext cx="264848" cy="2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smtClean="0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38" name="Text Box 137"/>
          <p:cNvSpPr txBox="1">
            <a:spLocks noChangeArrowheads="1"/>
          </p:cNvSpPr>
          <p:nvPr/>
        </p:nvSpPr>
        <p:spPr bwMode="auto">
          <a:xfrm>
            <a:off x="3911918" y="827089"/>
            <a:ext cx="264848" cy="2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smtClean="0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grpSp>
        <p:nvGrpSpPr>
          <p:cNvPr id="39" name="Group 140"/>
          <p:cNvGrpSpPr>
            <a:grpSpLocks/>
          </p:cNvGrpSpPr>
          <p:nvPr/>
        </p:nvGrpSpPr>
        <p:grpSpPr bwMode="auto">
          <a:xfrm>
            <a:off x="2591771" y="1268138"/>
            <a:ext cx="263393" cy="251420"/>
            <a:chOff x="3334" y="799"/>
            <a:chExt cx="454" cy="453"/>
          </a:xfrm>
        </p:grpSpPr>
        <p:sp>
          <p:nvSpPr>
            <p:cNvPr id="45" name="Oval 141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46" name="Oval 142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2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40" name="Group 140"/>
          <p:cNvGrpSpPr>
            <a:grpSpLocks/>
          </p:cNvGrpSpPr>
          <p:nvPr/>
        </p:nvGrpSpPr>
        <p:grpSpPr bwMode="auto">
          <a:xfrm>
            <a:off x="4307962" y="1268138"/>
            <a:ext cx="263393" cy="251420"/>
            <a:chOff x="3334" y="799"/>
            <a:chExt cx="454" cy="453"/>
          </a:xfrm>
        </p:grpSpPr>
        <p:sp>
          <p:nvSpPr>
            <p:cNvPr id="43" name="Oval 141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44" name="Oval 142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4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</p:grpSp>
      <p:sp>
        <p:nvSpPr>
          <p:cNvPr id="41" name="Text Box 137"/>
          <p:cNvSpPr txBox="1">
            <a:spLocks noChangeArrowheads="1"/>
          </p:cNvSpPr>
          <p:nvPr/>
        </p:nvSpPr>
        <p:spPr bwMode="auto">
          <a:xfrm>
            <a:off x="2129720" y="1520166"/>
            <a:ext cx="264848" cy="2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42" name="Text Box 132"/>
          <p:cNvSpPr txBox="1">
            <a:spLocks noChangeArrowheads="1"/>
          </p:cNvSpPr>
          <p:nvPr/>
        </p:nvSpPr>
        <p:spPr bwMode="auto">
          <a:xfrm>
            <a:off x="610915" y="980281"/>
            <a:ext cx="264848" cy="25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1" smtClean="0">
                <a:solidFill>
                  <a:srgbClr val="000000"/>
                </a:solidFill>
              </a:rPr>
              <a:t>C</a:t>
            </a:r>
            <a:r>
              <a:rPr lang="en-US" sz="1600" b="1" baseline="-25000" smtClean="0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47" name="Arc 130"/>
          <p:cNvSpPr>
            <a:spLocks/>
          </p:cNvSpPr>
          <p:nvPr/>
        </p:nvSpPr>
        <p:spPr bwMode="auto">
          <a:xfrm rot="5400000" flipV="1">
            <a:off x="6158136" y="1339875"/>
            <a:ext cx="215900" cy="793750"/>
          </a:xfrm>
          <a:custGeom>
            <a:avLst/>
            <a:gdLst>
              <a:gd name="T0" fmla="*/ 48947 w 21600"/>
              <a:gd name="T1" fmla="*/ 0 h 42451"/>
              <a:gd name="T2" fmla="*/ 28367 w 21600"/>
              <a:gd name="T3" fmla="*/ 793750 h 42451"/>
              <a:gd name="T4" fmla="*/ 0 w 21600"/>
              <a:gd name="T5" fmla="*/ 39336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8" name="Arc 131"/>
          <p:cNvSpPr>
            <a:spLocks/>
          </p:cNvSpPr>
          <p:nvPr/>
        </p:nvSpPr>
        <p:spPr bwMode="auto">
          <a:xfrm rot="5400000" flipV="1">
            <a:off x="7093173" y="1339875"/>
            <a:ext cx="215900" cy="793750"/>
          </a:xfrm>
          <a:custGeom>
            <a:avLst/>
            <a:gdLst>
              <a:gd name="T0" fmla="*/ 48947 w 21600"/>
              <a:gd name="T1" fmla="*/ 0 h 42451"/>
              <a:gd name="T2" fmla="*/ 28367 w 21600"/>
              <a:gd name="T3" fmla="*/ 793750 h 42451"/>
              <a:gd name="T4" fmla="*/ 0 w 21600"/>
              <a:gd name="T5" fmla="*/ 39336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9" name="Arc 128"/>
          <p:cNvSpPr>
            <a:spLocks/>
          </p:cNvSpPr>
          <p:nvPr/>
        </p:nvSpPr>
        <p:spPr bwMode="auto">
          <a:xfrm rot="5400000" flipH="1">
            <a:off x="5564559" y="1138932"/>
            <a:ext cx="388938" cy="215900"/>
          </a:xfrm>
          <a:custGeom>
            <a:avLst/>
            <a:gdLst>
              <a:gd name="T0" fmla="*/ 39516 w 43199"/>
              <a:gd name="T1" fmla="*/ 42715 h 43200"/>
              <a:gd name="T2" fmla="*/ 0 w 43199"/>
              <a:gd name="T3" fmla="*/ 108835 h 43200"/>
              <a:gd name="T4" fmla="*/ 194464 w 43199"/>
              <a:gd name="T5" fmla="*/ 1079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lnTo>
                  <a:pt x="4389" y="8547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0" name="Arc 129"/>
          <p:cNvSpPr>
            <a:spLocks/>
          </p:cNvSpPr>
          <p:nvPr/>
        </p:nvSpPr>
        <p:spPr bwMode="auto">
          <a:xfrm flipH="1" flipV="1">
            <a:off x="5363741" y="1412776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288925 w 21600"/>
              <a:gd name="T3" fmla="*/ 146050 h 21600"/>
              <a:gd name="T4" fmla="*/ 0 w 21600"/>
              <a:gd name="T5" fmla="*/ 1460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1" name="Arc 130"/>
          <p:cNvSpPr>
            <a:spLocks/>
          </p:cNvSpPr>
          <p:nvPr/>
        </p:nvSpPr>
        <p:spPr bwMode="auto">
          <a:xfrm rot="5400000" flipH="1">
            <a:off x="6157491" y="979388"/>
            <a:ext cx="215900" cy="793750"/>
          </a:xfrm>
          <a:custGeom>
            <a:avLst/>
            <a:gdLst>
              <a:gd name="T0" fmla="*/ 48947 w 21600"/>
              <a:gd name="T1" fmla="*/ 0 h 42451"/>
              <a:gd name="T2" fmla="*/ 28367 w 21600"/>
              <a:gd name="T3" fmla="*/ 793750 h 42451"/>
              <a:gd name="T4" fmla="*/ 0 w 21600"/>
              <a:gd name="T5" fmla="*/ 39336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2" name="Arc 131"/>
          <p:cNvSpPr>
            <a:spLocks/>
          </p:cNvSpPr>
          <p:nvPr/>
        </p:nvSpPr>
        <p:spPr bwMode="auto">
          <a:xfrm rot="5400000" flipH="1">
            <a:off x="7092528" y="979388"/>
            <a:ext cx="215900" cy="793750"/>
          </a:xfrm>
          <a:custGeom>
            <a:avLst/>
            <a:gdLst>
              <a:gd name="T0" fmla="*/ 48947 w 21600"/>
              <a:gd name="T1" fmla="*/ 0 h 42451"/>
              <a:gd name="T2" fmla="*/ 28367 w 21600"/>
              <a:gd name="T3" fmla="*/ 793750 h 42451"/>
              <a:gd name="T4" fmla="*/ 0 w 21600"/>
              <a:gd name="T5" fmla="*/ 39336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3" name="Oval 132"/>
          <p:cNvSpPr>
            <a:spLocks noChangeArrowheads="1"/>
          </p:cNvSpPr>
          <p:nvPr/>
        </p:nvSpPr>
        <p:spPr bwMode="auto">
          <a:xfrm>
            <a:off x="6587703" y="1412776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4" name="Text Box 134"/>
          <p:cNvSpPr txBox="1">
            <a:spLocks noChangeArrowheads="1"/>
          </p:cNvSpPr>
          <p:nvPr/>
        </p:nvSpPr>
        <p:spPr bwMode="auto">
          <a:xfrm>
            <a:off x="5796136" y="836712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55" name="Text Box 135"/>
          <p:cNvSpPr txBox="1">
            <a:spLocks noChangeArrowheads="1"/>
          </p:cNvSpPr>
          <p:nvPr/>
        </p:nvSpPr>
        <p:spPr bwMode="auto">
          <a:xfrm>
            <a:off x="7092528" y="980976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56" name="Text Box 137"/>
          <p:cNvSpPr txBox="1">
            <a:spLocks noChangeArrowheads="1"/>
          </p:cNvSpPr>
          <p:nvPr/>
        </p:nvSpPr>
        <p:spPr bwMode="auto">
          <a:xfrm>
            <a:off x="6155903" y="980976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57" name="Text Box 138"/>
          <p:cNvSpPr txBox="1">
            <a:spLocks noChangeArrowheads="1"/>
          </p:cNvSpPr>
          <p:nvPr/>
        </p:nvSpPr>
        <p:spPr bwMode="auto">
          <a:xfrm>
            <a:off x="6156176" y="1556792"/>
            <a:ext cx="2889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58" name="Text Box 139"/>
          <p:cNvSpPr txBox="1">
            <a:spLocks noChangeArrowheads="1"/>
          </p:cNvSpPr>
          <p:nvPr/>
        </p:nvSpPr>
        <p:spPr bwMode="auto">
          <a:xfrm>
            <a:off x="7812360" y="1052736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grpSp>
        <p:nvGrpSpPr>
          <p:cNvPr id="59" name="Group 140"/>
          <p:cNvGrpSpPr>
            <a:grpSpLocks/>
          </p:cNvGrpSpPr>
          <p:nvPr/>
        </p:nvGrpSpPr>
        <p:grpSpPr bwMode="auto">
          <a:xfrm>
            <a:off x="5652666" y="1412776"/>
            <a:ext cx="287337" cy="287337"/>
            <a:chOff x="3334" y="799"/>
            <a:chExt cx="454" cy="453"/>
          </a:xfrm>
        </p:grpSpPr>
        <p:sp>
          <p:nvSpPr>
            <p:cNvPr id="60" name="Oval 141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61" name="Oval 142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1200" b="1">
                  <a:solidFill>
                    <a:srgbClr val="000000"/>
                  </a:solidFill>
                </a:rPr>
                <a:t>0</a:t>
              </a:r>
            </a:p>
          </p:txBody>
        </p:sp>
      </p:grpSp>
      <p:sp>
        <p:nvSpPr>
          <p:cNvPr id="62" name="Arc 128"/>
          <p:cNvSpPr>
            <a:spLocks/>
          </p:cNvSpPr>
          <p:nvPr/>
        </p:nvSpPr>
        <p:spPr bwMode="auto">
          <a:xfrm rot="5400000" flipH="1">
            <a:off x="7581825" y="1211263"/>
            <a:ext cx="388938" cy="215900"/>
          </a:xfrm>
          <a:custGeom>
            <a:avLst/>
            <a:gdLst>
              <a:gd name="T0" fmla="*/ 39516 w 43199"/>
              <a:gd name="T1" fmla="*/ 42715 h 43200"/>
              <a:gd name="T2" fmla="*/ 0 w 43199"/>
              <a:gd name="T3" fmla="*/ 108835 h 43200"/>
              <a:gd name="T4" fmla="*/ 194464 w 43199"/>
              <a:gd name="T5" fmla="*/ 1079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lnTo>
                  <a:pt x="4389" y="8547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3" name="Oval 133"/>
          <p:cNvSpPr>
            <a:spLocks noChangeArrowheads="1"/>
          </p:cNvSpPr>
          <p:nvPr/>
        </p:nvSpPr>
        <p:spPr bwMode="auto">
          <a:xfrm>
            <a:off x="7524328" y="1412776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4" name="Text Box 135"/>
          <p:cNvSpPr txBox="1">
            <a:spLocks noChangeArrowheads="1"/>
          </p:cNvSpPr>
          <p:nvPr/>
        </p:nvSpPr>
        <p:spPr bwMode="auto">
          <a:xfrm>
            <a:off x="7092280" y="1556792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65" name="Text Box 132"/>
          <p:cNvSpPr txBox="1">
            <a:spLocks noChangeArrowheads="1"/>
          </p:cNvSpPr>
          <p:nvPr/>
        </p:nvSpPr>
        <p:spPr bwMode="auto">
          <a:xfrm>
            <a:off x="5075411" y="980281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1" smtClean="0">
                <a:solidFill>
                  <a:srgbClr val="000000"/>
                </a:solidFill>
              </a:rPr>
              <a:t>C</a:t>
            </a:r>
            <a:r>
              <a:rPr lang="en-US" sz="1600" b="1" baseline="-25000" smtClean="0">
                <a:solidFill>
                  <a:srgbClr val="000000"/>
                </a:solidFill>
              </a:rPr>
              <a:t>3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66" name="AutoShape 3"/>
          <p:cNvSpPr>
            <a:spLocks noChangeArrowheads="1"/>
          </p:cNvSpPr>
          <p:nvPr/>
        </p:nvSpPr>
        <p:spPr bwMode="auto">
          <a:xfrm>
            <a:off x="323528" y="4365104"/>
            <a:ext cx="8568952" cy="1728192"/>
          </a:xfrm>
          <a:prstGeom prst="roundRect">
            <a:avLst>
              <a:gd name="adj" fmla="val 9060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9" name="Oval 80"/>
          <p:cNvSpPr>
            <a:spLocks noChangeArrowheads="1"/>
          </p:cNvSpPr>
          <p:nvPr/>
        </p:nvSpPr>
        <p:spPr bwMode="auto">
          <a:xfrm>
            <a:off x="1619672" y="5229025"/>
            <a:ext cx="264890" cy="25142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0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70" name="Oval 80"/>
          <p:cNvSpPr>
            <a:spLocks noChangeArrowheads="1"/>
          </p:cNvSpPr>
          <p:nvPr/>
        </p:nvSpPr>
        <p:spPr bwMode="auto">
          <a:xfrm>
            <a:off x="2477905" y="5229025"/>
            <a:ext cx="264890" cy="25142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1" name="Oval 93"/>
          <p:cNvSpPr>
            <a:spLocks noChangeArrowheads="1"/>
          </p:cNvSpPr>
          <p:nvPr/>
        </p:nvSpPr>
        <p:spPr bwMode="auto">
          <a:xfrm>
            <a:off x="4194371" y="5229025"/>
            <a:ext cx="264890" cy="25142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3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72" name="Line 95"/>
          <p:cNvSpPr>
            <a:spLocks noChangeShapeType="1"/>
          </p:cNvSpPr>
          <p:nvPr/>
        </p:nvSpPr>
        <p:spPr bwMode="auto">
          <a:xfrm>
            <a:off x="1883744" y="5355039"/>
            <a:ext cx="5941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3" name="Line 95"/>
          <p:cNvSpPr>
            <a:spLocks noChangeShapeType="1"/>
          </p:cNvSpPr>
          <p:nvPr/>
        </p:nvSpPr>
        <p:spPr bwMode="auto">
          <a:xfrm>
            <a:off x="2741977" y="5355039"/>
            <a:ext cx="5941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4" name="Line 95"/>
          <p:cNvSpPr>
            <a:spLocks noChangeShapeType="1"/>
          </p:cNvSpPr>
          <p:nvPr/>
        </p:nvSpPr>
        <p:spPr bwMode="auto">
          <a:xfrm>
            <a:off x="3600210" y="5355039"/>
            <a:ext cx="5941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5" name="Line 95"/>
          <p:cNvSpPr>
            <a:spLocks noChangeShapeType="1"/>
          </p:cNvSpPr>
          <p:nvPr/>
        </p:nvSpPr>
        <p:spPr bwMode="auto">
          <a:xfrm>
            <a:off x="4458443" y="5355039"/>
            <a:ext cx="5941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6" name="Arc 101"/>
          <p:cNvSpPr>
            <a:spLocks/>
          </p:cNvSpPr>
          <p:nvPr/>
        </p:nvSpPr>
        <p:spPr bwMode="auto">
          <a:xfrm rot="16200000">
            <a:off x="3710260" y="3945707"/>
            <a:ext cx="441221" cy="2377785"/>
          </a:xfrm>
          <a:custGeom>
            <a:avLst/>
            <a:gdLst>
              <a:gd name="T0" fmla="*/ 130646 w 21600"/>
              <a:gd name="T1" fmla="*/ 0 h 42451"/>
              <a:gd name="T2" fmla="*/ 75714 w 21600"/>
              <a:gd name="T3" fmla="*/ 2449513 h 42451"/>
              <a:gd name="T4" fmla="*/ 0 w 21600"/>
              <a:gd name="T5" fmla="*/ 1213937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7" name="Arc 101"/>
          <p:cNvSpPr>
            <a:spLocks/>
          </p:cNvSpPr>
          <p:nvPr/>
        </p:nvSpPr>
        <p:spPr bwMode="auto">
          <a:xfrm rot="16200000" flipH="1" flipV="1">
            <a:off x="2848444" y="4387328"/>
            <a:ext cx="315210" cy="2376646"/>
          </a:xfrm>
          <a:custGeom>
            <a:avLst/>
            <a:gdLst>
              <a:gd name="T0" fmla="*/ 130646 w 21600"/>
              <a:gd name="T1" fmla="*/ 0 h 42451"/>
              <a:gd name="T2" fmla="*/ 75714 w 21600"/>
              <a:gd name="T3" fmla="*/ 2449513 h 42451"/>
              <a:gd name="T4" fmla="*/ 0 w 21600"/>
              <a:gd name="T5" fmla="*/ 1213937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8" name="Text Box 139"/>
          <p:cNvSpPr txBox="1">
            <a:spLocks noChangeArrowheads="1"/>
          </p:cNvSpPr>
          <p:nvPr/>
        </p:nvSpPr>
        <p:spPr bwMode="auto">
          <a:xfrm>
            <a:off x="2015780" y="5103011"/>
            <a:ext cx="264890" cy="2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smtClean="0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79" name="Text Box 135"/>
          <p:cNvSpPr txBox="1">
            <a:spLocks noChangeArrowheads="1"/>
          </p:cNvSpPr>
          <p:nvPr/>
        </p:nvSpPr>
        <p:spPr bwMode="auto">
          <a:xfrm>
            <a:off x="2940031" y="5103011"/>
            <a:ext cx="264890" cy="2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80" name="Text Box 135"/>
          <p:cNvSpPr txBox="1">
            <a:spLocks noChangeArrowheads="1"/>
          </p:cNvSpPr>
          <p:nvPr/>
        </p:nvSpPr>
        <p:spPr bwMode="auto">
          <a:xfrm>
            <a:off x="3732246" y="5103011"/>
            <a:ext cx="264890" cy="2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smtClean="0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81" name="Text Box 135"/>
          <p:cNvSpPr txBox="1">
            <a:spLocks noChangeArrowheads="1"/>
          </p:cNvSpPr>
          <p:nvPr/>
        </p:nvSpPr>
        <p:spPr bwMode="auto">
          <a:xfrm>
            <a:off x="4590479" y="5103011"/>
            <a:ext cx="264890" cy="2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smtClean="0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82" name="Text Box 137"/>
          <p:cNvSpPr txBox="1">
            <a:spLocks noChangeArrowheads="1"/>
          </p:cNvSpPr>
          <p:nvPr/>
        </p:nvSpPr>
        <p:spPr bwMode="auto">
          <a:xfrm>
            <a:off x="4656497" y="4787976"/>
            <a:ext cx="264890" cy="2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smtClean="0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grpSp>
        <p:nvGrpSpPr>
          <p:cNvPr id="83" name="Group 140"/>
          <p:cNvGrpSpPr>
            <a:grpSpLocks/>
          </p:cNvGrpSpPr>
          <p:nvPr/>
        </p:nvGrpSpPr>
        <p:grpSpPr bwMode="auto">
          <a:xfrm>
            <a:off x="3336138" y="5229025"/>
            <a:ext cx="263435" cy="251420"/>
            <a:chOff x="3334" y="799"/>
            <a:chExt cx="454" cy="453"/>
          </a:xfrm>
        </p:grpSpPr>
        <p:sp>
          <p:nvSpPr>
            <p:cNvPr id="89" name="Oval 141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90" name="Oval 142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2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84" name="Group 140"/>
          <p:cNvGrpSpPr>
            <a:grpSpLocks/>
          </p:cNvGrpSpPr>
          <p:nvPr/>
        </p:nvGrpSpPr>
        <p:grpSpPr bwMode="auto">
          <a:xfrm>
            <a:off x="5052605" y="5229025"/>
            <a:ext cx="263435" cy="251420"/>
            <a:chOff x="3334" y="799"/>
            <a:chExt cx="454" cy="453"/>
          </a:xfrm>
        </p:grpSpPr>
        <p:sp>
          <p:nvSpPr>
            <p:cNvPr id="87" name="Oval 141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88" name="Oval 142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4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</p:grpSp>
      <p:sp>
        <p:nvSpPr>
          <p:cNvPr id="85" name="Text Box 137"/>
          <p:cNvSpPr txBox="1">
            <a:spLocks noChangeArrowheads="1"/>
          </p:cNvSpPr>
          <p:nvPr/>
        </p:nvSpPr>
        <p:spPr bwMode="auto">
          <a:xfrm>
            <a:off x="2874013" y="5481053"/>
            <a:ext cx="264890" cy="2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91" name="Arc 130"/>
          <p:cNvSpPr>
            <a:spLocks/>
          </p:cNvSpPr>
          <p:nvPr/>
        </p:nvSpPr>
        <p:spPr bwMode="auto">
          <a:xfrm rot="5400000" flipV="1">
            <a:off x="6518176" y="5228307"/>
            <a:ext cx="215900" cy="793750"/>
          </a:xfrm>
          <a:custGeom>
            <a:avLst/>
            <a:gdLst>
              <a:gd name="T0" fmla="*/ 48947 w 21600"/>
              <a:gd name="T1" fmla="*/ 0 h 42451"/>
              <a:gd name="T2" fmla="*/ 28367 w 21600"/>
              <a:gd name="T3" fmla="*/ 793750 h 42451"/>
              <a:gd name="T4" fmla="*/ 0 w 21600"/>
              <a:gd name="T5" fmla="*/ 39336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2" name="Arc 131"/>
          <p:cNvSpPr>
            <a:spLocks/>
          </p:cNvSpPr>
          <p:nvPr/>
        </p:nvSpPr>
        <p:spPr bwMode="auto">
          <a:xfrm rot="5400000" flipV="1">
            <a:off x="7453213" y="5228307"/>
            <a:ext cx="215900" cy="793750"/>
          </a:xfrm>
          <a:custGeom>
            <a:avLst/>
            <a:gdLst>
              <a:gd name="T0" fmla="*/ 48947 w 21600"/>
              <a:gd name="T1" fmla="*/ 0 h 42451"/>
              <a:gd name="T2" fmla="*/ 28367 w 21600"/>
              <a:gd name="T3" fmla="*/ 793750 h 42451"/>
              <a:gd name="T4" fmla="*/ 0 w 21600"/>
              <a:gd name="T5" fmla="*/ 39336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3" name="Arc 128"/>
          <p:cNvSpPr>
            <a:spLocks/>
          </p:cNvSpPr>
          <p:nvPr/>
        </p:nvSpPr>
        <p:spPr bwMode="auto">
          <a:xfrm rot="5400000" flipH="1">
            <a:off x="5924599" y="5027364"/>
            <a:ext cx="388938" cy="215900"/>
          </a:xfrm>
          <a:custGeom>
            <a:avLst/>
            <a:gdLst>
              <a:gd name="T0" fmla="*/ 39516 w 43199"/>
              <a:gd name="T1" fmla="*/ 42715 h 43200"/>
              <a:gd name="T2" fmla="*/ 0 w 43199"/>
              <a:gd name="T3" fmla="*/ 108835 h 43200"/>
              <a:gd name="T4" fmla="*/ 194464 w 43199"/>
              <a:gd name="T5" fmla="*/ 1079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lnTo>
                  <a:pt x="4389" y="8547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5" name="Arc 130"/>
          <p:cNvSpPr>
            <a:spLocks/>
          </p:cNvSpPr>
          <p:nvPr/>
        </p:nvSpPr>
        <p:spPr bwMode="auto">
          <a:xfrm rot="5400000" flipH="1">
            <a:off x="6517531" y="4867820"/>
            <a:ext cx="215900" cy="793750"/>
          </a:xfrm>
          <a:custGeom>
            <a:avLst/>
            <a:gdLst>
              <a:gd name="T0" fmla="*/ 48947 w 21600"/>
              <a:gd name="T1" fmla="*/ 0 h 42451"/>
              <a:gd name="T2" fmla="*/ 28367 w 21600"/>
              <a:gd name="T3" fmla="*/ 793750 h 42451"/>
              <a:gd name="T4" fmla="*/ 0 w 21600"/>
              <a:gd name="T5" fmla="*/ 39336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6" name="Arc 131"/>
          <p:cNvSpPr>
            <a:spLocks/>
          </p:cNvSpPr>
          <p:nvPr/>
        </p:nvSpPr>
        <p:spPr bwMode="auto">
          <a:xfrm rot="5400000" flipH="1">
            <a:off x="7452568" y="4867820"/>
            <a:ext cx="215900" cy="793750"/>
          </a:xfrm>
          <a:custGeom>
            <a:avLst/>
            <a:gdLst>
              <a:gd name="T0" fmla="*/ 48947 w 21600"/>
              <a:gd name="T1" fmla="*/ 0 h 42451"/>
              <a:gd name="T2" fmla="*/ 28367 w 21600"/>
              <a:gd name="T3" fmla="*/ 793750 h 42451"/>
              <a:gd name="T4" fmla="*/ 0 w 21600"/>
              <a:gd name="T5" fmla="*/ 39336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7" name="Oval 132"/>
          <p:cNvSpPr>
            <a:spLocks noChangeArrowheads="1"/>
          </p:cNvSpPr>
          <p:nvPr/>
        </p:nvSpPr>
        <p:spPr bwMode="auto">
          <a:xfrm>
            <a:off x="6947743" y="530120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8" name="Text Box 134"/>
          <p:cNvSpPr txBox="1">
            <a:spLocks noChangeArrowheads="1"/>
          </p:cNvSpPr>
          <p:nvPr/>
        </p:nvSpPr>
        <p:spPr bwMode="auto">
          <a:xfrm>
            <a:off x="6156176" y="4725144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99" name="Text Box 135"/>
          <p:cNvSpPr txBox="1">
            <a:spLocks noChangeArrowheads="1"/>
          </p:cNvSpPr>
          <p:nvPr/>
        </p:nvSpPr>
        <p:spPr bwMode="auto">
          <a:xfrm>
            <a:off x="7452568" y="4869408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00" name="Text Box 137"/>
          <p:cNvSpPr txBox="1">
            <a:spLocks noChangeArrowheads="1"/>
          </p:cNvSpPr>
          <p:nvPr/>
        </p:nvSpPr>
        <p:spPr bwMode="auto">
          <a:xfrm>
            <a:off x="6515943" y="4869408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01" name="Text Box 138"/>
          <p:cNvSpPr txBox="1">
            <a:spLocks noChangeArrowheads="1"/>
          </p:cNvSpPr>
          <p:nvPr/>
        </p:nvSpPr>
        <p:spPr bwMode="auto">
          <a:xfrm>
            <a:off x="6516216" y="5445224"/>
            <a:ext cx="2889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02" name="Text Box 139"/>
          <p:cNvSpPr txBox="1">
            <a:spLocks noChangeArrowheads="1"/>
          </p:cNvSpPr>
          <p:nvPr/>
        </p:nvSpPr>
        <p:spPr bwMode="auto">
          <a:xfrm>
            <a:off x="8172400" y="4941168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grpSp>
        <p:nvGrpSpPr>
          <p:cNvPr id="103" name="Group 140"/>
          <p:cNvGrpSpPr>
            <a:grpSpLocks/>
          </p:cNvGrpSpPr>
          <p:nvPr/>
        </p:nvGrpSpPr>
        <p:grpSpPr bwMode="auto">
          <a:xfrm>
            <a:off x="6012706" y="5301208"/>
            <a:ext cx="287337" cy="287337"/>
            <a:chOff x="3334" y="799"/>
            <a:chExt cx="454" cy="453"/>
          </a:xfrm>
        </p:grpSpPr>
        <p:sp>
          <p:nvSpPr>
            <p:cNvPr id="104" name="Oval 141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105" name="Oval 142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1200" b="1">
                  <a:solidFill>
                    <a:srgbClr val="000000"/>
                  </a:solidFill>
                </a:rPr>
                <a:t>0</a:t>
              </a:r>
            </a:p>
          </p:txBody>
        </p:sp>
      </p:grpSp>
      <p:sp>
        <p:nvSpPr>
          <p:cNvPr id="106" name="Arc 128"/>
          <p:cNvSpPr>
            <a:spLocks/>
          </p:cNvSpPr>
          <p:nvPr/>
        </p:nvSpPr>
        <p:spPr bwMode="auto">
          <a:xfrm rot="5400000" flipH="1">
            <a:off x="7941865" y="5099695"/>
            <a:ext cx="388938" cy="215900"/>
          </a:xfrm>
          <a:custGeom>
            <a:avLst/>
            <a:gdLst>
              <a:gd name="T0" fmla="*/ 39516 w 43199"/>
              <a:gd name="T1" fmla="*/ 42715 h 43200"/>
              <a:gd name="T2" fmla="*/ 0 w 43199"/>
              <a:gd name="T3" fmla="*/ 108835 h 43200"/>
              <a:gd name="T4" fmla="*/ 194464 w 43199"/>
              <a:gd name="T5" fmla="*/ 1079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lnTo>
                  <a:pt x="4389" y="8547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" name="Oval 133"/>
          <p:cNvSpPr>
            <a:spLocks noChangeArrowheads="1"/>
          </p:cNvSpPr>
          <p:nvPr/>
        </p:nvSpPr>
        <p:spPr bwMode="auto">
          <a:xfrm>
            <a:off x="7884368" y="530120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8" name="Text Box 135"/>
          <p:cNvSpPr txBox="1">
            <a:spLocks noChangeArrowheads="1"/>
          </p:cNvSpPr>
          <p:nvPr/>
        </p:nvSpPr>
        <p:spPr bwMode="auto">
          <a:xfrm>
            <a:off x="7452320" y="5445224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10" name="Text Box 132"/>
          <p:cNvSpPr txBox="1">
            <a:spLocks noChangeArrowheads="1"/>
          </p:cNvSpPr>
          <p:nvPr/>
        </p:nvSpPr>
        <p:spPr bwMode="auto">
          <a:xfrm>
            <a:off x="683568" y="4581128"/>
            <a:ext cx="264848" cy="25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1" smtClean="0">
                <a:solidFill>
                  <a:srgbClr val="000000"/>
                </a:solidFill>
              </a:rPr>
              <a:t>B</a:t>
            </a:r>
            <a:r>
              <a:rPr lang="en-US" sz="1600" b="1" baseline="-25000" smtClean="0">
                <a:solidFill>
                  <a:srgbClr val="000000"/>
                </a:solidFill>
              </a:rPr>
              <a:t>3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12" name="Arc 102"/>
          <p:cNvSpPr>
            <a:spLocks/>
          </p:cNvSpPr>
          <p:nvPr/>
        </p:nvSpPr>
        <p:spPr bwMode="auto">
          <a:xfrm flipH="1" flipV="1">
            <a:off x="467544" y="5229200"/>
            <a:ext cx="264848" cy="127794"/>
          </a:xfrm>
          <a:custGeom>
            <a:avLst/>
            <a:gdLst>
              <a:gd name="T0" fmla="*/ 0 w 21600"/>
              <a:gd name="T1" fmla="*/ 0 h 21600"/>
              <a:gd name="T2" fmla="*/ 288925 w 21600"/>
              <a:gd name="T3" fmla="*/ 146050 h 21600"/>
              <a:gd name="T4" fmla="*/ 0 w 21600"/>
              <a:gd name="T5" fmla="*/ 1460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3" name="Line 95"/>
          <p:cNvSpPr>
            <a:spLocks noChangeShapeType="1"/>
          </p:cNvSpPr>
          <p:nvPr/>
        </p:nvSpPr>
        <p:spPr bwMode="auto">
          <a:xfrm>
            <a:off x="1043608" y="5373216"/>
            <a:ext cx="594161" cy="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1115616" y="5013176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1">
                <a:solidFill>
                  <a:srgbClr val="000000"/>
                </a:solidFill>
                <a:sym typeface="Symbol" pitchFamily="18" charset="2"/>
              </a:rPr>
              <a:t>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116" name="Arc 46"/>
          <p:cNvSpPr>
            <a:spLocks/>
          </p:cNvSpPr>
          <p:nvPr/>
        </p:nvSpPr>
        <p:spPr bwMode="auto">
          <a:xfrm rot="5400000" flipH="1">
            <a:off x="2987501" y="2493218"/>
            <a:ext cx="864741" cy="5040560"/>
          </a:xfrm>
          <a:custGeom>
            <a:avLst/>
            <a:gdLst>
              <a:gd name="T0" fmla="*/ 100334 w 21600"/>
              <a:gd name="T1" fmla="*/ 0 h 42803"/>
              <a:gd name="T2" fmla="*/ 94695 w 21600"/>
              <a:gd name="T3" fmla="*/ 3776663 h 42803"/>
              <a:gd name="T4" fmla="*/ 0 w 21600"/>
              <a:gd name="T5" fmla="*/ 1887317 h 4280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803" fill="none" extrusionOk="0">
                <a:moveTo>
                  <a:pt x="3006" y="0"/>
                </a:moveTo>
                <a:cubicBezTo>
                  <a:pt x="13669" y="1499"/>
                  <a:pt x="21600" y="10622"/>
                  <a:pt x="21600" y="21390"/>
                </a:cubicBezTo>
                <a:cubicBezTo>
                  <a:pt x="21600" y="32222"/>
                  <a:pt x="13576" y="41379"/>
                  <a:pt x="2837" y="42802"/>
                </a:cubicBezTo>
              </a:path>
              <a:path w="21600" h="42803" stroke="0" extrusionOk="0">
                <a:moveTo>
                  <a:pt x="3006" y="0"/>
                </a:moveTo>
                <a:cubicBezTo>
                  <a:pt x="13669" y="1499"/>
                  <a:pt x="21600" y="10622"/>
                  <a:pt x="21600" y="21390"/>
                </a:cubicBezTo>
                <a:cubicBezTo>
                  <a:pt x="21600" y="32222"/>
                  <a:pt x="13576" y="41379"/>
                  <a:pt x="2837" y="42802"/>
                </a:cubicBezTo>
                <a:lnTo>
                  <a:pt x="0" y="21390"/>
                </a:lnTo>
                <a:lnTo>
                  <a:pt x="3006" y="0"/>
                </a:lnTo>
                <a:close/>
              </a:path>
            </a:pathLst>
          </a:custGeom>
          <a:noFill/>
          <a:ln w="57150">
            <a:solidFill>
              <a:srgbClr val="0070C0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" name="Oval 80"/>
          <p:cNvSpPr>
            <a:spLocks noChangeArrowheads="1"/>
          </p:cNvSpPr>
          <p:nvPr/>
        </p:nvSpPr>
        <p:spPr bwMode="auto">
          <a:xfrm>
            <a:off x="755576" y="5229200"/>
            <a:ext cx="264848" cy="25142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0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475656" y="4437112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1">
                <a:solidFill>
                  <a:srgbClr val="000000"/>
                </a:solidFill>
                <a:sym typeface="Symbol" pitchFamily="18" charset="2"/>
              </a:rPr>
              <a:t>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118" name="AutoShape 3"/>
          <p:cNvSpPr>
            <a:spLocks noChangeArrowheads="1"/>
          </p:cNvSpPr>
          <p:nvPr/>
        </p:nvSpPr>
        <p:spPr bwMode="auto">
          <a:xfrm>
            <a:off x="683568" y="2204864"/>
            <a:ext cx="7705725" cy="1944216"/>
          </a:xfrm>
          <a:prstGeom prst="roundRect">
            <a:avLst>
              <a:gd name="adj" fmla="val 899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Automaton B</a:t>
            </a:r>
            <a:r>
              <a:rPr lang="en-US" baseline="-25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 accepts any word from sets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{00, 0011, 001100, 00110011, 0011001100, ...}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{11, 1100, 110011, 11001100, 1100110011, ...}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and also any binary nonnegative integer divisible by 3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with any number of leading zeros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0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683568" y="4149080"/>
            <a:ext cx="7848872" cy="2088232"/>
          </a:xfrm>
          <a:prstGeom prst="roundRect">
            <a:avLst>
              <a:gd name="adj" fmla="val 8759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. 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21506" name="AutoShape 3"/>
          <p:cNvSpPr>
            <a:spLocks noChangeArrowheads="1"/>
          </p:cNvSpPr>
          <p:nvPr/>
        </p:nvSpPr>
        <p:spPr bwMode="auto">
          <a:xfrm>
            <a:off x="467544" y="692696"/>
            <a:ext cx="8208912" cy="792088"/>
          </a:xfrm>
          <a:prstGeom prst="roundRect">
            <a:avLst>
              <a:gd name="adj" fmla="val 345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Automaton A</a:t>
            </a:r>
            <a:r>
              <a:rPr lang="en-US" b="1" baseline="-25000">
                <a:solidFill>
                  <a:srgbClr val="000000"/>
                </a:solidFill>
              </a:rPr>
              <a:t>5</a:t>
            </a:r>
            <a:r>
              <a:rPr lang="en-US" b="1">
                <a:solidFill>
                  <a:srgbClr val="000000"/>
                </a:solidFill>
              </a:rPr>
              <a:t> accepting concatenation of two regular languages </a:t>
            </a:r>
            <a:r>
              <a:rPr lang="en-US" b="1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 b="1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b="1">
                <a:solidFill>
                  <a:srgbClr val="000000"/>
                </a:solidFill>
                <a:sym typeface="Symbol" pitchFamily="18" charset="2"/>
              </a:rPr>
              <a:t> , L</a:t>
            </a:r>
            <a:r>
              <a:rPr lang="en-US" b="1" baseline="-2500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b="1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accepted by automata A</a:t>
            </a:r>
            <a:r>
              <a:rPr lang="en-US" b="1" baseline="-25000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</a:rPr>
              <a:t>, A</a:t>
            </a:r>
            <a:r>
              <a:rPr lang="en-US" b="1" baseline="-25000">
                <a:solidFill>
                  <a:srgbClr val="000000"/>
                </a:solidFill>
              </a:rPr>
              <a:t>2</a:t>
            </a:r>
            <a:r>
              <a:rPr lang="en-US" b="1">
                <a:solidFill>
                  <a:srgbClr val="000000"/>
                </a:solidFill>
              </a:rPr>
              <a:t> respectively.</a:t>
            </a:r>
          </a:p>
        </p:txBody>
      </p:sp>
      <p:sp>
        <p:nvSpPr>
          <p:cNvPr id="21509" name="AutoShape 57"/>
          <p:cNvSpPr>
            <a:spLocks noChangeArrowheads="1"/>
          </p:cNvSpPr>
          <p:nvPr/>
        </p:nvSpPr>
        <p:spPr bwMode="auto">
          <a:xfrm>
            <a:off x="179512" y="116632"/>
            <a:ext cx="3600450" cy="360362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Language operations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510" name="AutoShape 58"/>
          <p:cNvSpPr>
            <a:spLocks noChangeArrowheads="1"/>
          </p:cNvSpPr>
          <p:nvPr/>
        </p:nvSpPr>
        <p:spPr bwMode="auto">
          <a:xfrm>
            <a:off x="3708400" y="115888"/>
            <a:ext cx="4967288" cy="144462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1511" name="Group 59"/>
          <p:cNvGrpSpPr>
            <a:grpSpLocks/>
          </p:cNvGrpSpPr>
          <p:nvPr/>
        </p:nvGrpSpPr>
        <p:grpSpPr bwMode="auto">
          <a:xfrm>
            <a:off x="3635375" y="115888"/>
            <a:ext cx="217488" cy="217487"/>
            <a:chOff x="2290" y="73"/>
            <a:chExt cx="137" cy="137"/>
          </a:xfrm>
        </p:grpSpPr>
        <p:grpSp>
          <p:nvGrpSpPr>
            <p:cNvPr id="21521" name="Group 6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1523" name="Rectangle 6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4" name="Line 6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22" name="Arc 6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1512" name="AutoShape 6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513" name="AutoShape 6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1514" name="Group 6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21517" name="Group 6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1519" name="Rectangle 6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0" name="Line 6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18" name="Arc 7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1515" name="AutoShape 71"/>
          <p:cNvSpPr>
            <a:spLocks noChangeArrowheads="1"/>
          </p:cNvSpPr>
          <p:nvPr/>
        </p:nvSpPr>
        <p:spPr bwMode="auto">
          <a:xfrm>
            <a:off x="6227763" y="188913"/>
            <a:ext cx="22320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Concatenation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516" name="Text Box 72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39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683568" y="1700808"/>
            <a:ext cx="7776864" cy="2232248"/>
          </a:xfrm>
          <a:prstGeom prst="roundRect">
            <a:avLst>
              <a:gd name="adj" fmla="val 6350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Automaton A</a:t>
            </a:r>
            <a:r>
              <a:rPr lang="en-US" baseline="-25000">
                <a:solidFill>
                  <a:srgbClr val="000000"/>
                </a:solidFill>
              </a:rPr>
              <a:t>5</a:t>
            </a:r>
            <a:r>
              <a:rPr lang="en-US">
                <a:solidFill>
                  <a:srgbClr val="000000"/>
                </a:solidFill>
              </a:rPr>
              <a:t> is constructed using A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 and A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Do not change A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 and A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Add </a:t>
            </a:r>
            <a:r>
              <a:rPr lang="cs-CZ" sz="2000" i="1">
                <a:solidFill>
                  <a:srgbClr val="000000"/>
                </a:solidFill>
                <a:sym typeface="Symbol" pitchFamily="18" charset="2"/>
              </a:rPr>
              <a:t></a:t>
            </a:r>
            <a:r>
              <a:rPr lang="en-US" sz="2000" i="1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- transitions from each final state F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of </a:t>
            </a:r>
            <a:r>
              <a:rPr lang="en-US">
                <a:solidFill>
                  <a:srgbClr val="000000"/>
                </a:solidFill>
              </a:rPr>
              <a:t>A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 to the start  state</a:t>
            </a:r>
            <a:r>
              <a:rPr lang="en-US">
                <a:solidFill>
                  <a:srgbClr val="000000"/>
                </a:solidFill>
              </a:rPr>
              <a:t> S</a:t>
            </a:r>
            <a:r>
              <a:rPr lang="en-US" baseline="-25000">
                <a:solidFill>
                  <a:srgbClr val="000000"/>
                </a:solidFill>
              </a:rPr>
              <a:t>2 </a:t>
            </a:r>
            <a:r>
              <a:rPr lang="en-US">
                <a:solidFill>
                  <a:srgbClr val="000000"/>
                </a:solidFill>
              </a:rPr>
              <a:t> of  A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Define start state of A</a:t>
            </a:r>
            <a:r>
              <a:rPr lang="en-US" baseline="-25000">
                <a:solidFill>
                  <a:srgbClr val="000000"/>
                </a:solidFill>
              </a:rPr>
              <a:t>5</a:t>
            </a:r>
            <a:r>
              <a:rPr lang="en-US">
                <a:solidFill>
                  <a:srgbClr val="000000"/>
                </a:solidFill>
              </a:rPr>
              <a:t> to be equal to the start state of A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Define set of final states of  A</a:t>
            </a:r>
            <a:r>
              <a:rPr lang="en-US" baseline="-25000">
                <a:solidFill>
                  <a:srgbClr val="000000"/>
                </a:solidFill>
              </a:rPr>
              <a:t>5</a:t>
            </a:r>
            <a:r>
              <a:rPr lang="en-US">
                <a:solidFill>
                  <a:srgbClr val="000000"/>
                </a:solidFill>
              </a:rPr>
              <a:t> to be equal to the set of final states of  A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. 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 flipV="1">
            <a:off x="2267744" y="4509120"/>
            <a:ext cx="2736303" cy="1152128"/>
          </a:xfrm>
          <a:custGeom>
            <a:avLst/>
            <a:gdLst>
              <a:gd name="connsiteX0" fmla="*/ 932567 w 1854383"/>
              <a:gd name="connsiteY0" fmla="*/ 474019 h 1603954"/>
              <a:gd name="connsiteX1" fmla="*/ 638278 w 1854383"/>
              <a:gd name="connsiteY1" fmla="*/ 284833 h 1603954"/>
              <a:gd name="connsiteX2" fmla="*/ 354499 w 1854383"/>
              <a:gd name="connsiteY2" fmla="*/ 463509 h 1603954"/>
              <a:gd name="connsiteX3" fmla="*/ 354499 w 1854383"/>
              <a:gd name="connsiteY3" fmla="*/ 999536 h 1603954"/>
              <a:gd name="connsiteX4" fmla="*/ 28678 w 1854383"/>
              <a:gd name="connsiteY4" fmla="*/ 1010047 h 1603954"/>
              <a:gd name="connsiteX5" fmla="*/ 175823 w 1854383"/>
              <a:gd name="connsiteY5" fmla="*/ 1241274 h 1603954"/>
              <a:gd name="connsiteX6" fmla="*/ 1437064 w 1854383"/>
              <a:gd name="connsiteY6" fmla="*/ 1178212 h 1603954"/>
              <a:gd name="connsiteX7" fmla="*/ 1521147 w 1854383"/>
              <a:gd name="connsiteY7" fmla="*/ 1598626 h 1603954"/>
              <a:gd name="connsiteX8" fmla="*/ 1794416 w 1854383"/>
              <a:gd name="connsiteY8" fmla="*/ 1346378 h 1603954"/>
              <a:gd name="connsiteX9" fmla="*/ 1836457 w 1854383"/>
              <a:gd name="connsiteY9" fmla="*/ 410957 h 1603954"/>
              <a:gd name="connsiteX10" fmla="*/ 1563188 w 1854383"/>
              <a:gd name="connsiteY10" fmla="*/ 684226 h 1603954"/>
              <a:gd name="connsiteX11" fmla="*/ 1416043 w 1854383"/>
              <a:gd name="connsiteY11" fmla="*/ 211261 h 1603954"/>
              <a:gd name="connsiteX12" fmla="*/ 1247878 w 1854383"/>
              <a:gd name="connsiteY12" fmla="*/ 684226 h 1603954"/>
              <a:gd name="connsiteX13" fmla="*/ 974609 w 1854383"/>
              <a:gd name="connsiteY13" fmla="*/ 1054 h 1603954"/>
              <a:gd name="connsiteX14" fmla="*/ 995630 w 1854383"/>
              <a:gd name="connsiteY14" fmla="*/ 526571 h 1603954"/>
              <a:gd name="connsiteX15" fmla="*/ 932567 w 1854383"/>
              <a:gd name="connsiteY15" fmla="*/ 474019 h 160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54383" h="1603954">
                <a:moveTo>
                  <a:pt x="932567" y="474019"/>
                </a:moveTo>
                <a:cubicBezTo>
                  <a:pt x="873008" y="433729"/>
                  <a:pt x="734623" y="286585"/>
                  <a:pt x="638278" y="284833"/>
                </a:cubicBezTo>
                <a:cubicBezTo>
                  <a:pt x="541933" y="283081"/>
                  <a:pt x="401795" y="344392"/>
                  <a:pt x="354499" y="463509"/>
                </a:cubicBezTo>
                <a:cubicBezTo>
                  <a:pt x="307202" y="582626"/>
                  <a:pt x="408802" y="908446"/>
                  <a:pt x="354499" y="999536"/>
                </a:cubicBezTo>
                <a:cubicBezTo>
                  <a:pt x="300195" y="1090626"/>
                  <a:pt x="58457" y="969757"/>
                  <a:pt x="28678" y="1010047"/>
                </a:cubicBezTo>
                <a:cubicBezTo>
                  <a:pt x="-1101" y="1050337"/>
                  <a:pt x="-58908" y="1213247"/>
                  <a:pt x="175823" y="1241274"/>
                </a:cubicBezTo>
                <a:cubicBezTo>
                  <a:pt x="410554" y="1269301"/>
                  <a:pt x="1212843" y="1118653"/>
                  <a:pt x="1437064" y="1178212"/>
                </a:cubicBezTo>
                <a:cubicBezTo>
                  <a:pt x="1661285" y="1237771"/>
                  <a:pt x="1461588" y="1570598"/>
                  <a:pt x="1521147" y="1598626"/>
                </a:cubicBezTo>
                <a:cubicBezTo>
                  <a:pt x="1580706" y="1626654"/>
                  <a:pt x="1741864" y="1544323"/>
                  <a:pt x="1794416" y="1346378"/>
                </a:cubicBezTo>
                <a:cubicBezTo>
                  <a:pt x="1846968" y="1148433"/>
                  <a:pt x="1874995" y="521316"/>
                  <a:pt x="1836457" y="410957"/>
                </a:cubicBezTo>
                <a:cubicBezTo>
                  <a:pt x="1797919" y="300598"/>
                  <a:pt x="1633257" y="717509"/>
                  <a:pt x="1563188" y="684226"/>
                </a:cubicBezTo>
                <a:cubicBezTo>
                  <a:pt x="1493119" y="650943"/>
                  <a:pt x="1468595" y="211261"/>
                  <a:pt x="1416043" y="211261"/>
                </a:cubicBezTo>
                <a:cubicBezTo>
                  <a:pt x="1363491" y="211261"/>
                  <a:pt x="1321450" y="719260"/>
                  <a:pt x="1247878" y="684226"/>
                </a:cubicBezTo>
                <a:cubicBezTo>
                  <a:pt x="1174306" y="649192"/>
                  <a:pt x="1016650" y="27330"/>
                  <a:pt x="974609" y="1054"/>
                </a:cubicBezTo>
                <a:cubicBezTo>
                  <a:pt x="932568" y="-25222"/>
                  <a:pt x="1002637" y="447744"/>
                  <a:pt x="995630" y="526571"/>
                </a:cubicBezTo>
                <a:cubicBezTo>
                  <a:pt x="988623" y="605398"/>
                  <a:pt x="992126" y="514309"/>
                  <a:pt x="932567" y="47401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 flipH="1">
            <a:off x="5440428" y="4437112"/>
            <a:ext cx="1795868" cy="1440160"/>
          </a:xfrm>
          <a:custGeom>
            <a:avLst/>
            <a:gdLst>
              <a:gd name="connsiteX0" fmla="*/ 1292583 w 1883689"/>
              <a:gd name="connsiteY0" fmla="*/ 683241 h 1650886"/>
              <a:gd name="connsiteX1" fmla="*/ 756556 w 1883689"/>
              <a:gd name="connsiteY1" fmla="*/ 420482 h 1650886"/>
              <a:gd name="connsiteX2" fmla="*/ 430735 w 1883689"/>
              <a:gd name="connsiteY2" fmla="*/ 893447 h 1650886"/>
              <a:gd name="connsiteX3" fmla="*/ 41852 w 1883689"/>
              <a:gd name="connsiteY3" fmla="*/ 882937 h 1650886"/>
              <a:gd name="connsiteX4" fmla="*/ 62873 w 1883689"/>
              <a:gd name="connsiteY4" fmla="*/ 1324372 h 1650886"/>
              <a:gd name="connsiteX5" fmla="*/ 504308 w 1883689"/>
              <a:gd name="connsiteY5" fmla="*/ 1177227 h 1650886"/>
              <a:gd name="connsiteX6" fmla="*/ 609411 w 1883689"/>
              <a:gd name="connsiteY6" fmla="*/ 1503047 h 1650886"/>
              <a:gd name="connsiteX7" fmla="*/ 1082377 w 1883689"/>
              <a:gd name="connsiteY7" fmla="*/ 1166716 h 1650886"/>
              <a:gd name="connsiteX8" fmla="*/ 1439728 w 1883689"/>
              <a:gd name="connsiteY8" fmla="*/ 1639682 h 1650886"/>
              <a:gd name="connsiteX9" fmla="*/ 1776059 w 1883689"/>
              <a:gd name="connsiteY9" fmla="*/ 1429475 h 1650886"/>
              <a:gd name="connsiteX10" fmla="*/ 1881163 w 1883689"/>
              <a:gd name="connsiteY10" fmla="*/ 641199 h 1650886"/>
              <a:gd name="connsiteX11" fmla="*/ 1691977 w 1883689"/>
              <a:gd name="connsiteY11" fmla="*/ 68 h 1650886"/>
              <a:gd name="connsiteX12" fmla="*/ 1555342 w 1883689"/>
              <a:gd name="connsiteY12" fmla="*/ 599158 h 1650886"/>
              <a:gd name="connsiteX13" fmla="*/ 1345135 w 1883689"/>
              <a:gd name="connsiteY13" fmla="*/ 430992 h 1650886"/>
              <a:gd name="connsiteX14" fmla="*/ 1292583 w 1883689"/>
              <a:gd name="connsiteY14" fmla="*/ 683241 h 165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83689" h="1650886">
                <a:moveTo>
                  <a:pt x="1292583" y="683241"/>
                </a:moveTo>
                <a:cubicBezTo>
                  <a:pt x="1194486" y="681489"/>
                  <a:pt x="900197" y="385448"/>
                  <a:pt x="756556" y="420482"/>
                </a:cubicBezTo>
                <a:cubicBezTo>
                  <a:pt x="612915" y="455516"/>
                  <a:pt x="549852" y="816371"/>
                  <a:pt x="430735" y="893447"/>
                </a:cubicBezTo>
                <a:cubicBezTo>
                  <a:pt x="311618" y="970523"/>
                  <a:pt x="103162" y="811116"/>
                  <a:pt x="41852" y="882937"/>
                </a:cubicBezTo>
                <a:cubicBezTo>
                  <a:pt x="-19458" y="954758"/>
                  <a:pt x="-14203" y="1275324"/>
                  <a:pt x="62873" y="1324372"/>
                </a:cubicBezTo>
                <a:cubicBezTo>
                  <a:pt x="139949" y="1373420"/>
                  <a:pt x="413218" y="1147448"/>
                  <a:pt x="504308" y="1177227"/>
                </a:cubicBezTo>
                <a:cubicBezTo>
                  <a:pt x="595398" y="1207006"/>
                  <a:pt x="513066" y="1504799"/>
                  <a:pt x="609411" y="1503047"/>
                </a:cubicBezTo>
                <a:cubicBezTo>
                  <a:pt x="705756" y="1501295"/>
                  <a:pt x="943991" y="1143944"/>
                  <a:pt x="1082377" y="1166716"/>
                </a:cubicBezTo>
                <a:cubicBezTo>
                  <a:pt x="1220763" y="1189489"/>
                  <a:pt x="1324114" y="1595889"/>
                  <a:pt x="1439728" y="1639682"/>
                </a:cubicBezTo>
                <a:cubicBezTo>
                  <a:pt x="1555342" y="1683475"/>
                  <a:pt x="1702487" y="1595889"/>
                  <a:pt x="1776059" y="1429475"/>
                </a:cubicBezTo>
                <a:cubicBezTo>
                  <a:pt x="1849631" y="1263061"/>
                  <a:pt x="1895177" y="879433"/>
                  <a:pt x="1881163" y="641199"/>
                </a:cubicBezTo>
                <a:cubicBezTo>
                  <a:pt x="1867149" y="402965"/>
                  <a:pt x="1746281" y="7075"/>
                  <a:pt x="1691977" y="68"/>
                </a:cubicBezTo>
                <a:cubicBezTo>
                  <a:pt x="1637674" y="-6939"/>
                  <a:pt x="1613149" y="527337"/>
                  <a:pt x="1555342" y="599158"/>
                </a:cubicBezTo>
                <a:cubicBezTo>
                  <a:pt x="1497535" y="670979"/>
                  <a:pt x="1385425" y="416978"/>
                  <a:pt x="1345135" y="430992"/>
                </a:cubicBezTo>
                <a:cubicBezTo>
                  <a:pt x="1304845" y="445006"/>
                  <a:pt x="1390680" y="684993"/>
                  <a:pt x="1292583" y="68324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6" name="Oval 115"/>
          <p:cNvSpPr>
            <a:spLocks noChangeArrowheads="1"/>
          </p:cNvSpPr>
          <p:nvPr/>
        </p:nvSpPr>
        <p:spPr bwMode="auto">
          <a:xfrm>
            <a:off x="5512436" y="5013176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S2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27" name="Arc 131"/>
          <p:cNvSpPr>
            <a:spLocks/>
          </p:cNvSpPr>
          <p:nvPr/>
        </p:nvSpPr>
        <p:spPr bwMode="auto">
          <a:xfrm rot="6739538" flipH="1">
            <a:off x="5106760" y="4364163"/>
            <a:ext cx="134811" cy="822323"/>
          </a:xfrm>
          <a:custGeom>
            <a:avLst/>
            <a:gdLst>
              <a:gd name="T0" fmla="*/ 48947 w 21600"/>
              <a:gd name="T1" fmla="*/ 0 h 42451"/>
              <a:gd name="T2" fmla="*/ 28367 w 21600"/>
              <a:gd name="T3" fmla="*/ 793750 h 42451"/>
              <a:gd name="T4" fmla="*/ 0 w 21600"/>
              <a:gd name="T5" fmla="*/ 39336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9" name="Oval 115"/>
          <p:cNvSpPr>
            <a:spLocks noChangeArrowheads="1"/>
          </p:cNvSpPr>
          <p:nvPr/>
        </p:nvSpPr>
        <p:spPr bwMode="auto">
          <a:xfrm>
            <a:off x="2771800" y="508518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S1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30" name="Text Box 131"/>
          <p:cNvSpPr txBox="1">
            <a:spLocks noChangeArrowheads="1"/>
          </p:cNvSpPr>
          <p:nvPr/>
        </p:nvSpPr>
        <p:spPr bwMode="auto">
          <a:xfrm>
            <a:off x="3707904" y="494116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1" smtClean="0">
                <a:solidFill>
                  <a:srgbClr val="000000"/>
                </a:solidFill>
              </a:rPr>
              <a:t>A</a:t>
            </a:r>
            <a:r>
              <a:rPr lang="en-US" sz="1600" b="1" i="1" baseline="-25000" smtClean="0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31" name="Text Box 131"/>
          <p:cNvSpPr txBox="1">
            <a:spLocks noChangeArrowheads="1"/>
          </p:cNvSpPr>
          <p:nvPr/>
        </p:nvSpPr>
        <p:spPr bwMode="auto">
          <a:xfrm>
            <a:off x="6156176" y="5013176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1" smtClean="0">
                <a:solidFill>
                  <a:srgbClr val="000000"/>
                </a:solidFill>
              </a:rPr>
              <a:t>A</a:t>
            </a:r>
            <a:r>
              <a:rPr lang="en-US" sz="1600" b="1" i="1" baseline="-25000" smtClean="0">
                <a:solidFill>
                  <a:srgbClr val="000000"/>
                </a:solidFill>
              </a:rPr>
              <a:t>2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33" name="Text Box 131"/>
          <p:cNvSpPr txBox="1">
            <a:spLocks noChangeArrowheads="1"/>
          </p:cNvSpPr>
          <p:nvPr/>
        </p:nvSpPr>
        <p:spPr bwMode="auto">
          <a:xfrm>
            <a:off x="2200068" y="4365104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1" smtClean="0">
                <a:solidFill>
                  <a:srgbClr val="000000"/>
                </a:solidFill>
              </a:rPr>
              <a:t>A</a:t>
            </a:r>
            <a:r>
              <a:rPr lang="en-US" sz="1600" b="1" i="1" baseline="-25000" smtClean="0">
                <a:solidFill>
                  <a:srgbClr val="000000"/>
                </a:solidFill>
              </a:rPr>
              <a:t>5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37" name="Arc 8"/>
          <p:cNvSpPr>
            <a:spLocks/>
          </p:cNvSpPr>
          <p:nvPr/>
        </p:nvSpPr>
        <p:spPr bwMode="auto">
          <a:xfrm flipH="1" flipV="1">
            <a:off x="2483768" y="5085184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288925 w 21600"/>
              <a:gd name="T3" fmla="*/ 146050 h 21600"/>
              <a:gd name="T4" fmla="*/ 0 w 21600"/>
              <a:gd name="T5" fmla="*/ 1460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076056" y="436510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1">
                <a:solidFill>
                  <a:srgbClr val="000000"/>
                </a:solidFill>
                <a:sym typeface="Symbol" pitchFamily="18" charset="2"/>
              </a:rPr>
              <a:t>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40" name="Arc 131"/>
          <p:cNvSpPr>
            <a:spLocks/>
          </p:cNvSpPr>
          <p:nvPr/>
        </p:nvSpPr>
        <p:spPr bwMode="auto">
          <a:xfrm rot="16200000" flipH="1" flipV="1">
            <a:off x="5004047" y="5013179"/>
            <a:ext cx="432049" cy="720080"/>
          </a:xfrm>
          <a:custGeom>
            <a:avLst/>
            <a:gdLst>
              <a:gd name="T0" fmla="*/ 48947 w 21600"/>
              <a:gd name="T1" fmla="*/ 0 h 42451"/>
              <a:gd name="T2" fmla="*/ 28367 w 21600"/>
              <a:gd name="T3" fmla="*/ 793750 h 42451"/>
              <a:gd name="T4" fmla="*/ 0 w 21600"/>
              <a:gd name="T5" fmla="*/ 39336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6" name="Oval 115"/>
          <p:cNvSpPr>
            <a:spLocks noChangeArrowheads="1"/>
          </p:cNvSpPr>
          <p:nvPr/>
        </p:nvSpPr>
        <p:spPr bwMode="auto">
          <a:xfrm>
            <a:off x="4499992" y="458112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F1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38" name="Oval 115"/>
          <p:cNvSpPr>
            <a:spLocks noChangeArrowheads="1"/>
          </p:cNvSpPr>
          <p:nvPr/>
        </p:nvSpPr>
        <p:spPr bwMode="auto">
          <a:xfrm>
            <a:off x="4716016" y="5013176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F2</a:t>
            </a:r>
            <a:endParaRPr lang="cs-CZ" sz="1400" b="1">
              <a:solidFill>
                <a:srgbClr val="000000"/>
              </a:solidFill>
            </a:endParaRPr>
          </a:p>
        </p:txBody>
      </p:sp>
      <p:grpSp>
        <p:nvGrpSpPr>
          <p:cNvPr id="42" name="Group 18"/>
          <p:cNvGrpSpPr>
            <a:grpSpLocks/>
          </p:cNvGrpSpPr>
          <p:nvPr/>
        </p:nvGrpSpPr>
        <p:grpSpPr bwMode="auto">
          <a:xfrm flipH="1">
            <a:off x="6948264" y="5229200"/>
            <a:ext cx="287337" cy="287337"/>
            <a:chOff x="3334" y="799"/>
            <a:chExt cx="454" cy="453"/>
          </a:xfrm>
        </p:grpSpPr>
        <p:sp>
          <p:nvSpPr>
            <p:cNvPr id="43" name="Oval 19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44" name="Oval 20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200" b="1" baseline="-25000">
                <a:solidFill>
                  <a:srgbClr val="000000"/>
                </a:solidFill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5148064" y="5229200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1">
                <a:solidFill>
                  <a:srgbClr val="000000"/>
                </a:solidFill>
                <a:sym typeface="Symbol" pitchFamily="18" charset="2"/>
              </a:rPr>
              <a:t>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46" name="AutoShape 71"/>
          <p:cNvSpPr>
            <a:spLocks noChangeArrowheads="1"/>
          </p:cNvSpPr>
          <p:nvPr/>
        </p:nvSpPr>
        <p:spPr bwMode="auto">
          <a:xfrm>
            <a:off x="1115617" y="4077072"/>
            <a:ext cx="1368152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Scheme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AutoShape 57"/>
          <p:cNvSpPr>
            <a:spLocks noChangeArrowheads="1"/>
          </p:cNvSpPr>
          <p:nvPr/>
        </p:nvSpPr>
        <p:spPr bwMode="auto">
          <a:xfrm>
            <a:off x="251520" y="116632"/>
            <a:ext cx="4176464" cy="360362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Concatenation automaton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510" name="AutoShape 58"/>
          <p:cNvSpPr>
            <a:spLocks noChangeArrowheads="1"/>
          </p:cNvSpPr>
          <p:nvPr/>
        </p:nvSpPr>
        <p:spPr bwMode="auto">
          <a:xfrm>
            <a:off x="4427984" y="116632"/>
            <a:ext cx="4247704" cy="143718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1511" name="Group 59"/>
          <p:cNvGrpSpPr>
            <a:grpSpLocks/>
          </p:cNvGrpSpPr>
          <p:nvPr/>
        </p:nvGrpSpPr>
        <p:grpSpPr bwMode="auto">
          <a:xfrm>
            <a:off x="4283968" y="116632"/>
            <a:ext cx="217488" cy="217487"/>
            <a:chOff x="2290" y="73"/>
            <a:chExt cx="137" cy="137"/>
          </a:xfrm>
        </p:grpSpPr>
        <p:grpSp>
          <p:nvGrpSpPr>
            <p:cNvPr id="21521" name="Group 6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1523" name="Rectangle 6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4" name="Line 6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22" name="Arc 6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1512" name="AutoShape 6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513" name="AutoShape 6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1514" name="Group 6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21517" name="Group 6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1519" name="Rectangle 6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0" name="Line 6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18" name="Arc 7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1515" name="AutoShape 71"/>
          <p:cNvSpPr>
            <a:spLocks noChangeArrowheads="1"/>
          </p:cNvSpPr>
          <p:nvPr/>
        </p:nvSpPr>
        <p:spPr bwMode="auto">
          <a:xfrm>
            <a:off x="6227763" y="188913"/>
            <a:ext cx="22320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Example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516" name="Text Box 72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40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251520" y="692696"/>
            <a:ext cx="8712968" cy="1512168"/>
          </a:xfrm>
          <a:prstGeom prst="roundRect">
            <a:avLst>
              <a:gd name="adj" fmla="val 9060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6" name="AutoShape 3"/>
          <p:cNvSpPr>
            <a:spLocks noChangeArrowheads="1"/>
          </p:cNvSpPr>
          <p:nvPr/>
        </p:nvSpPr>
        <p:spPr bwMode="auto">
          <a:xfrm>
            <a:off x="323528" y="4365104"/>
            <a:ext cx="8568952" cy="1728192"/>
          </a:xfrm>
          <a:prstGeom prst="roundRect">
            <a:avLst>
              <a:gd name="adj" fmla="val 9060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118" name="AutoShape 3"/>
          <p:cNvSpPr>
            <a:spLocks noChangeArrowheads="1"/>
          </p:cNvSpPr>
          <p:nvPr/>
        </p:nvSpPr>
        <p:spPr bwMode="auto">
          <a:xfrm>
            <a:off x="683568" y="2420888"/>
            <a:ext cx="7705725" cy="1728192"/>
          </a:xfrm>
          <a:prstGeom prst="roundRect">
            <a:avLst>
              <a:gd name="adj" fmla="val 899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Automaton B</a:t>
            </a:r>
            <a:r>
              <a:rPr lang="en-US" baseline="-25000">
                <a:solidFill>
                  <a:srgbClr val="000000"/>
                </a:solidFill>
              </a:rPr>
              <a:t>5</a:t>
            </a:r>
            <a:r>
              <a:rPr lang="en-US">
                <a:solidFill>
                  <a:srgbClr val="000000"/>
                </a:solidFill>
              </a:rPr>
              <a:t> accepts any word over {0, 1} which can be split into two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consecutive words w1 and w2, where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word w1 is described by regular expression 0*(100+1000)(100+1000)* 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word w2 represents binary positive integer divisible by 3 w/o leading 0's.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5364088" y="836712"/>
            <a:ext cx="3457277" cy="1152004"/>
            <a:chOff x="1547664" y="3789040"/>
            <a:chExt cx="3457277" cy="1152004"/>
          </a:xfrm>
        </p:grpSpPr>
        <p:sp>
          <p:nvSpPr>
            <p:cNvPr id="115" name="Arc 130"/>
            <p:cNvSpPr>
              <a:spLocks/>
            </p:cNvSpPr>
            <p:nvPr/>
          </p:nvSpPr>
          <p:spPr bwMode="auto">
            <a:xfrm rot="5400000" flipV="1">
              <a:off x="3061792" y="4436219"/>
              <a:ext cx="215900" cy="793750"/>
            </a:xfrm>
            <a:custGeom>
              <a:avLst/>
              <a:gdLst>
                <a:gd name="T0" fmla="*/ 48947 w 21600"/>
                <a:gd name="T1" fmla="*/ 0 h 42451"/>
                <a:gd name="T2" fmla="*/ 28367 w 21600"/>
                <a:gd name="T3" fmla="*/ 793750 h 42451"/>
                <a:gd name="T4" fmla="*/ 0 w 21600"/>
                <a:gd name="T5" fmla="*/ 393369 h 424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451" fill="none" extrusionOk="0">
                  <a:moveTo>
                    <a:pt x="4896" y="0"/>
                  </a:moveTo>
                  <a:cubicBezTo>
                    <a:pt x="14678" y="2277"/>
                    <a:pt x="21600" y="10995"/>
                    <a:pt x="21600" y="21038"/>
                  </a:cubicBezTo>
                  <a:cubicBezTo>
                    <a:pt x="21600" y="31870"/>
                    <a:pt x="13576" y="41027"/>
                    <a:pt x="2837" y="42450"/>
                  </a:cubicBezTo>
                </a:path>
                <a:path w="21600" h="42451" stroke="0" extrusionOk="0">
                  <a:moveTo>
                    <a:pt x="4896" y="0"/>
                  </a:moveTo>
                  <a:cubicBezTo>
                    <a:pt x="14678" y="2277"/>
                    <a:pt x="21600" y="10995"/>
                    <a:pt x="21600" y="21038"/>
                  </a:cubicBezTo>
                  <a:cubicBezTo>
                    <a:pt x="21600" y="31870"/>
                    <a:pt x="13576" y="41027"/>
                    <a:pt x="2837" y="42450"/>
                  </a:cubicBezTo>
                  <a:lnTo>
                    <a:pt x="0" y="21038"/>
                  </a:lnTo>
                  <a:lnTo>
                    <a:pt x="4896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19" name="Arc 131"/>
            <p:cNvSpPr>
              <a:spLocks/>
            </p:cNvSpPr>
            <p:nvPr/>
          </p:nvSpPr>
          <p:spPr bwMode="auto">
            <a:xfrm rot="5400000" flipV="1">
              <a:off x="3996829" y="4436219"/>
              <a:ext cx="215900" cy="793750"/>
            </a:xfrm>
            <a:custGeom>
              <a:avLst/>
              <a:gdLst>
                <a:gd name="T0" fmla="*/ 48947 w 21600"/>
                <a:gd name="T1" fmla="*/ 0 h 42451"/>
                <a:gd name="T2" fmla="*/ 28367 w 21600"/>
                <a:gd name="T3" fmla="*/ 793750 h 42451"/>
                <a:gd name="T4" fmla="*/ 0 w 21600"/>
                <a:gd name="T5" fmla="*/ 393369 h 424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451" fill="none" extrusionOk="0">
                  <a:moveTo>
                    <a:pt x="4896" y="0"/>
                  </a:moveTo>
                  <a:cubicBezTo>
                    <a:pt x="14678" y="2277"/>
                    <a:pt x="21600" y="10995"/>
                    <a:pt x="21600" y="21038"/>
                  </a:cubicBezTo>
                  <a:cubicBezTo>
                    <a:pt x="21600" y="31870"/>
                    <a:pt x="13576" y="41027"/>
                    <a:pt x="2837" y="42450"/>
                  </a:cubicBezTo>
                </a:path>
                <a:path w="21600" h="42451" stroke="0" extrusionOk="0">
                  <a:moveTo>
                    <a:pt x="4896" y="0"/>
                  </a:moveTo>
                  <a:cubicBezTo>
                    <a:pt x="14678" y="2277"/>
                    <a:pt x="21600" y="10995"/>
                    <a:pt x="21600" y="21038"/>
                  </a:cubicBezTo>
                  <a:cubicBezTo>
                    <a:pt x="21600" y="31870"/>
                    <a:pt x="13576" y="41027"/>
                    <a:pt x="2837" y="42450"/>
                  </a:cubicBezTo>
                  <a:lnTo>
                    <a:pt x="0" y="21038"/>
                  </a:lnTo>
                  <a:lnTo>
                    <a:pt x="4896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20" name="Arc 128"/>
            <p:cNvSpPr>
              <a:spLocks/>
            </p:cNvSpPr>
            <p:nvPr/>
          </p:nvSpPr>
          <p:spPr bwMode="auto">
            <a:xfrm rot="5400000" flipH="1">
              <a:off x="2468215" y="4235276"/>
              <a:ext cx="388938" cy="215900"/>
            </a:xfrm>
            <a:custGeom>
              <a:avLst/>
              <a:gdLst>
                <a:gd name="T0" fmla="*/ 39516 w 43199"/>
                <a:gd name="T1" fmla="*/ 42715 h 43200"/>
                <a:gd name="T2" fmla="*/ 0 w 43199"/>
                <a:gd name="T3" fmla="*/ 108835 h 43200"/>
                <a:gd name="T4" fmla="*/ 194464 w 43199"/>
                <a:gd name="T5" fmla="*/ 10795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99" h="43200" fill="none" extrusionOk="0">
                  <a:moveTo>
                    <a:pt x="4389" y="8547"/>
                  </a:moveTo>
                  <a:cubicBezTo>
                    <a:pt x="8472" y="3162"/>
                    <a:pt x="148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cubicBezTo>
                    <a:pt x="43199" y="33529"/>
                    <a:pt x="33528" y="43200"/>
                    <a:pt x="21599" y="43200"/>
                  </a:cubicBezTo>
                  <a:cubicBezTo>
                    <a:pt x="9738" y="43200"/>
                    <a:pt x="96" y="33636"/>
                    <a:pt x="-1" y="21777"/>
                  </a:cubicBezTo>
                </a:path>
                <a:path w="43199" h="43200" stroke="0" extrusionOk="0">
                  <a:moveTo>
                    <a:pt x="4389" y="8547"/>
                  </a:moveTo>
                  <a:cubicBezTo>
                    <a:pt x="8472" y="3162"/>
                    <a:pt x="148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cubicBezTo>
                    <a:pt x="43199" y="33529"/>
                    <a:pt x="33528" y="43200"/>
                    <a:pt x="21599" y="43200"/>
                  </a:cubicBezTo>
                  <a:cubicBezTo>
                    <a:pt x="9738" y="43200"/>
                    <a:pt x="96" y="33636"/>
                    <a:pt x="-1" y="21777"/>
                  </a:cubicBezTo>
                  <a:lnTo>
                    <a:pt x="21599" y="21600"/>
                  </a:lnTo>
                  <a:lnTo>
                    <a:pt x="4389" y="854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21" name="Arc 129"/>
            <p:cNvSpPr>
              <a:spLocks/>
            </p:cNvSpPr>
            <p:nvPr/>
          </p:nvSpPr>
          <p:spPr bwMode="auto">
            <a:xfrm flipH="1" flipV="1">
              <a:off x="1547664" y="4509120"/>
              <a:ext cx="288925" cy="146050"/>
            </a:xfrm>
            <a:custGeom>
              <a:avLst/>
              <a:gdLst>
                <a:gd name="T0" fmla="*/ 0 w 21600"/>
                <a:gd name="T1" fmla="*/ 0 h 21600"/>
                <a:gd name="T2" fmla="*/ 288925 w 21600"/>
                <a:gd name="T3" fmla="*/ 146050 h 21600"/>
                <a:gd name="T4" fmla="*/ 0 w 21600"/>
                <a:gd name="T5" fmla="*/ 14605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22" name="Arc 130"/>
            <p:cNvSpPr>
              <a:spLocks/>
            </p:cNvSpPr>
            <p:nvPr/>
          </p:nvSpPr>
          <p:spPr bwMode="auto">
            <a:xfrm rot="5400000" flipH="1">
              <a:off x="3061147" y="4075732"/>
              <a:ext cx="215900" cy="793750"/>
            </a:xfrm>
            <a:custGeom>
              <a:avLst/>
              <a:gdLst>
                <a:gd name="T0" fmla="*/ 48947 w 21600"/>
                <a:gd name="T1" fmla="*/ 0 h 42451"/>
                <a:gd name="T2" fmla="*/ 28367 w 21600"/>
                <a:gd name="T3" fmla="*/ 793750 h 42451"/>
                <a:gd name="T4" fmla="*/ 0 w 21600"/>
                <a:gd name="T5" fmla="*/ 393369 h 424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451" fill="none" extrusionOk="0">
                  <a:moveTo>
                    <a:pt x="4896" y="0"/>
                  </a:moveTo>
                  <a:cubicBezTo>
                    <a:pt x="14678" y="2277"/>
                    <a:pt x="21600" y="10995"/>
                    <a:pt x="21600" y="21038"/>
                  </a:cubicBezTo>
                  <a:cubicBezTo>
                    <a:pt x="21600" y="31870"/>
                    <a:pt x="13576" y="41027"/>
                    <a:pt x="2837" y="42450"/>
                  </a:cubicBezTo>
                </a:path>
                <a:path w="21600" h="42451" stroke="0" extrusionOk="0">
                  <a:moveTo>
                    <a:pt x="4896" y="0"/>
                  </a:moveTo>
                  <a:cubicBezTo>
                    <a:pt x="14678" y="2277"/>
                    <a:pt x="21600" y="10995"/>
                    <a:pt x="21600" y="21038"/>
                  </a:cubicBezTo>
                  <a:cubicBezTo>
                    <a:pt x="21600" y="31870"/>
                    <a:pt x="13576" y="41027"/>
                    <a:pt x="2837" y="42450"/>
                  </a:cubicBezTo>
                  <a:lnTo>
                    <a:pt x="0" y="21038"/>
                  </a:lnTo>
                  <a:lnTo>
                    <a:pt x="4896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23" name="Arc 131"/>
            <p:cNvSpPr>
              <a:spLocks/>
            </p:cNvSpPr>
            <p:nvPr/>
          </p:nvSpPr>
          <p:spPr bwMode="auto">
            <a:xfrm rot="5400000" flipH="1">
              <a:off x="3996184" y="4075732"/>
              <a:ext cx="215900" cy="793750"/>
            </a:xfrm>
            <a:custGeom>
              <a:avLst/>
              <a:gdLst>
                <a:gd name="T0" fmla="*/ 48947 w 21600"/>
                <a:gd name="T1" fmla="*/ 0 h 42451"/>
                <a:gd name="T2" fmla="*/ 28367 w 21600"/>
                <a:gd name="T3" fmla="*/ 793750 h 42451"/>
                <a:gd name="T4" fmla="*/ 0 w 21600"/>
                <a:gd name="T5" fmla="*/ 393369 h 424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451" fill="none" extrusionOk="0">
                  <a:moveTo>
                    <a:pt x="4896" y="0"/>
                  </a:moveTo>
                  <a:cubicBezTo>
                    <a:pt x="14678" y="2277"/>
                    <a:pt x="21600" y="10995"/>
                    <a:pt x="21600" y="21038"/>
                  </a:cubicBezTo>
                  <a:cubicBezTo>
                    <a:pt x="21600" y="31870"/>
                    <a:pt x="13576" y="41027"/>
                    <a:pt x="2837" y="42450"/>
                  </a:cubicBezTo>
                </a:path>
                <a:path w="21600" h="42451" stroke="0" extrusionOk="0">
                  <a:moveTo>
                    <a:pt x="4896" y="0"/>
                  </a:moveTo>
                  <a:cubicBezTo>
                    <a:pt x="14678" y="2277"/>
                    <a:pt x="21600" y="10995"/>
                    <a:pt x="21600" y="21038"/>
                  </a:cubicBezTo>
                  <a:cubicBezTo>
                    <a:pt x="21600" y="31870"/>
                    <a:pt x="13576" y="41027"/>
                    <a:pt x="2837" y="42450"/>
                  </a:cubicBezTo>
                  <a:lnTo>
                    <a:pt x="0" y="21038"/>
                  </a:lnTo>
                  <a:lnTo>
                    <a:pt x="4896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24" name="Oval 132"/>
            <p:cNvSpPr>
              <a:spLocks noChangeArrowheads="1"/>
            </p:cNvSpPr>
            <p:nvPr/>
          </p:nvSpPr>
          <p:spPr bwMode="auto">
            <a:xfrm>
              <a:off x="3491359" y="4509120"/>
              <a:ext cx="288925" cy="2873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2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125" name="Text Box 134"/>
            <p:cNvSpPr txBox="1">
              <a:spLocks noChangeArrowheads="1"/>
            </p:cNvSpPr>
            <p:nvPr/>
          </p:nvSpPr>
          <p:spPr bwMode="auto">
            <a:xfrm>
              <a:off x="2699792" y="4005064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0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26" name="Text Box 135"/>
            <p:cNvSpPr txBox="1">
              <a:spLocks noChangeArrowheads="1"/>
            </p:cNvSpPr>
            <p:nvPr/>
          </p:nvSpPr>
          <p:spPr bwMode="auto">
            <a:xfrm>
              <a:off x="3996184" y="4077320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0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27" name="Text Box 137"/>
            <p:cNvSpPr txBox="1">
              <a:spLocks noChangeArrowheads="1"/>
            </p:cNvSpPr>
            <p:nvPr/>
          </p:nvSpPr>
          <p:spPr bwMode="auto">
            <a:xfrm>
              <a:off x="3059559" y="4077320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1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28" name="Text Box 138"/>
            <p:cNvSpPr txBox="1">
              <a:spLocks noChangeArrowheads="1"/>
            </p:cNvSpPr>
            <p:nvPr/>
          </p:nvSpPr>
          <p:spPr bwMode="auto">
            <a:xfrm>
              <a:off x="3059832" y="4653136"/>
              <a:ext cx="288925" cy="287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1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29" name="Text Box 139"/>
            <p:cNvSpPr txBox="1">
              <a:spLocks noChangeArrowheads="1"/>
            </p:cNvSpPr>
            <p:nvPr/>
          </p:nvSpPr>
          <p:spPr bwMode="auto">
            <a:xfrm>
              <a:off x="4716016" y="4149080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1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grpSp>
          <p:nvGrpSpPr>
            <p:cNvPr id="130" name="Group 140"/>
            <p:cNvGrpSpPr>
              <a:grpSpLocks/>
            </p:cNvGrpSpPr>
            <p:nvPr/>
          </p:nvGrpSpPr>
          <p:grpSpPr bwMode="auto">
            <a:xfrm>
              <a:off x="2556322" y="4509120"/>
              <a:ext cx="287337" cy="287337"/>
              <a:chOff x="3334" y="799"/>
              <a:chExt cx="454" cy="453"/>
            </a:xfrm>
          </p:grpSpPr>
          <p:sp>
            <p:nvSpPr>
              <p:cNvPr id="138" name="Oval 141"/>
              <p:cNvSpPr>
                <a:spLocks noChangeArrowheads="1"/>
              </p:cNvSpPr>
              <p:nvPr/>
            </p:nvSpPr>
            <p:spPr bwMode="auto">
              <a:xfrm>
                <a:off x="3334" y="799"/>
                <a:ext cx="454" cy="45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cs-CZ" sz="1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Oval 142"/>
              <p:cNvSpPr>
                <a:spLocks noChangeArrowheads="1"/>
              </p:cNvSpPr>
              <p:nvPr/>
            </p:nvSpPr>
            <p:spPr bwMode="auto">
              <a:xfrm>
                <a:off x="3379" y="845"/>
                <a:ext cx="363" cy="36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200" b="1">
                    <a:solidFill>
                      <a:srgbClr val="000000"/>
                    </a:solidFill>
                  </a:rPr>
                  <a:t>1</a:t>
                </a:r>
                <a:endParaRPr lang="cs-CZ" sz="12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1" name="Arc 128"/>
            <p:cNvSpPr>
              <a:spLocks/>
            </p:cNvSpPr>
            <p:nvPr/>
          </p:nvSpPr>
          <p:spPr bwMode="auto">
            <a:xfrm rot="5400000" flipH="1">
              <a:off x="4485481" y="4307607"/>
              <a:ext cx="388938" cy="215900"/>
            </a:xfrm>
            <a:custGeom>
              <a:avLst/>
              <a:gdLst>
                <a:gd name="T0" fmla="*/ 39516 w 43199"/>
                <a:gd name="T1" fmla="*/ 42715 h 43200"/>
                <a:gd name="T2" fmla="*/ 0 w 43199"/>
                <a:gd name="T3" fmla="*/ 108835 h 43200"/>
                <a:gd name="T4" fmla="*/ 194464 w 43199"/>
                <a:gd name="T5" fmla="*/ 10795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99" h="43200" fill="none" extrusionOk="0">
                  <a:moveTo>
                    <a:pt x="4389" y="8547"/>
                  </a:moveTo>
                  <a:cubicBezTo>
                    <a:pt x="8472" y="3162"/>
                    <a:pt x="148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cubicBezTo>
                    <a:pt x="43199" y="33529"/>
                    <a:pt x="33528" y="43200"/>
                    <a:pt x="21599" y="43200"/>
                  </a:cubicBezTo>
                  <a:cubicBezTo>
                    <a:pt x="9738" y="43200"/>
                    <a:pt x="96" y="33636"/>
                    <a:pt x="-1" y="21777"/>
                  </a:cubicBezTo>
                </a:path>
                <a:path w="43199" h="43200" stroke="0" extrusionOk="0">
                  <a:moveTo>
                    <a:pt x="4389" y="8547"/>
                  </a:moveTo>
                  <a:cubicBezTo>
                    <a:pt x="8472" y="3162"/>
                    <a:pt x="148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cubicBezTo>
                    <a:pt x="43199" y="33529"/>
                    <a:pt x="33528" y="43200"/>
                    <a:pt x="21599" y="43200"/>
                  </a:cubicBezTo>
                  <a:cubicBezTo>
                    <a:pt x="9738" y="43200"/>
                    <a:pt x="96" y="33636"/>
                    <a:pt x="-1" y="21777"/>
                  </a:cubicBezTo>
                  <a:lnTo>
                    <a:pt x="21599" y="21600"/>
                  </a:lnTo>
                  <a:lnTo>
                    <a:pt x="4389" y="854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32" name="Oval 131"/>
            <p:cNvSpPr>
              <a:spLocks noChangeArrowheads="1"/>
            </p:cNvSpPr>
            <p:nvPr/>
          </p:nvSpPr>
          <p:spPr bwMode="auto">
            <a:xfrm>
              <a:off x="4427984" y="4509120"/>
              <a:ext cx="288925" cy="2873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3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133" name="Text Box 135"/>
            <p:cNvSpPr txBox="1">
              <a:spLocks noChangeArrowheads="1"/>
            </p:cNvSpPr>
            <p:nvPr/>
          </p:nvSpPr>
          <p:spPr bwMode="auto">
            <a:xfrm>
              <a:off x="3995936" y="4653136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0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34" name="Text Box 132"/>
            <p:cNvSpPr txBox="1">
              <a:spLocks noChangeArrowheads="1"/>
            </p:cNvSpPr>
            <p:nvPr/>
          </p:nvSpPr>
          <p:spPr bwMode="auto">
            <a:xfrm>
              <a:off x="1547664" y="3861048"/>
              <a:ext cx="288925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 i="1" smtClean="0">
                  <a:solidFill>
                    <a:srgbClr val="000000"/>
                  </a:solidFill>
                </a:rPr>
                <a:t>C</a:t>
              </a:r>
              <a:r>
                <a:rPr lang="en-US" sz="1600" b="1" baseline="-25000" smtClean="0">
                  <a:solidFill>
                    <a:srgbClr val="000000"/>
                  </a:solidFill>
                </a:rPr>
                <a:t>4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35" name="Arc 130"/>
            <p:cNvSpPr>
              <a:spLocks/>
            </p:cNvSpPr>
            <p:nvPr/>
          </p:nvSpPr>
          <p:spPr bwMode="auto">
            <a:xfrm rot="5400000" flipH="1">
              <a:off x="2411822" y="3428938"/>
              <a:ext cx="791964" cy="1656184"/>
            </a:xfrm>
            <a:custGeom>
              <a:avLst/>
              <a:gdLst>
                <a:gd name="T0" fmla="*/ 48947 w 21600"/>
                <a:gd name="T1" fmla="*/ 0 h 42451"/>
                <a:gd name="T2" fmla="*/ 28367 w 21600"/>
                <a:gd name="T3" fmla="*/ 793750 h 42451"/>
                <a:gd name="T4" fmla="*/ 0 w 21600"/>
                <a:gd name="T5" fmla="*/ 393369 h 424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451" fill="none" extrusionOk="0">
                  <a:moveTo>
                    <a:pt x="4896" y="0"/>
                  </a:moveTo>
                  <a:cubicBezTo>
                    <a:pt x="14678" y="2277"/>
                    <a:pt x="21600" y="10995"/>
                    <a:pt x="21600" y="21038"/>
                  </a:cubicBezTo>
                  <a:cubicBezTo>
                    <a:pt x="21600" y="31870"/>
                    <a:pt x="13576" y="41027"/>
                    <a:pt x="2837" y="42450"/>
                  </a:cubicBezTo>
                </a:path>
                <a:path w="21600" h="42451" stroke="0" extrusionOk="0">
                  <a:moveTo>
                    <a:pt x="4896" y="0"/>
                  </a:moveTo>
                  <a:cubicBezTo>
                    <a:pt x="14678" y="2277"/>
                    <a:pt x="21600" y="10995"/>
                    <a:pt x="21600" y="21038"/>
                  </a:cubicBezTo>
                  <a:cubicBezTo>
                    <a:pt x="21600" y="31870"/>
                    <a:pt x="13576" y="41027"/>
                    <a:pt x="2837" y="42450"/>
                  </a:cubicBezTo>
                  <a:lnTo>
                    <a:pt x="0" y="21038"/>
                  </a:lnTo>
                  <a:lnTo>
                    <a:pt x="4896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36" name="Oval 132"/>
            <p:cNvSpPr>
              <a:spLocks noChangeArrowheads="1"/>
            </p:cNvSpPr>
            <p:nvPr/>
          </p:nvSpPr>
          <p:spPr bwMode="auto">
            <a:xfrm>
              <a:off x="1835696" y="4509120"/>
              <a:ext cx="288925" cy="2873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0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137" name="Text Box 137"/>
            <p:cNvSpPr txBox="1">
              <a:spLocks noChangeArrowheads="1"/>
            </p:cNvSpPr>
            <p:nvPr/>
          </p:nvSpPr>
          <p:spPr bwMode="auto">
            <a:xfrm>
              <a:off x="2051720" y="3789040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1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467544" y="980728"/>
            <a:ext cx="4464496" cy="863401"/>
            <a:chOff x="1331640" y="3861048"/>
            <a:chExt cx="4464496" cy="863401"/>
          </a:xfrm>
        </p:grpSpPr>
        <p:sp>
          <p:nvSpPr>
            <p:cNvPr id="141" name="Arc 102"/>
            <p:cNvSpPr>
              <a:spLocks/>
            </p:cNvSpPr>
            <p:nvPr/>
          </p:nvSpPr>
          <p:spPr bwMode="auto">
            <a:xfrm flipH="1" flipV="1">
              <a:off x="1476350" y="4437112"/>
              <a:ext cx="288925" cy="146050"/>
            </a:xfrm>
            <a:custGeom>
              <a:avLst/>
              <a:gdLst>
                <a:gd name="T0" fmla="*/ 0 w 21600"/>
                <a:gd name="T1" fmla="*/ 0 h 21600"/>
                <a:gd name="T2" fmla="*/ 288925 w 21600"/>
                <a:gd name="T3" fmla="*/ 146050 h 21600"/>
                <a:gd name="T4" fmla="*/ 0 w 21600"/>
                <a:gd name="T5" fmla="*/ 14605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42" name="Arc 128"/>
            <p:cNvSpPr>
              <a:spLocks/>
            </p:cNvSpPr>
            <p:nvPr/>
          </p:nvSpPr>
          <p:spPr bwMode="auto">
            <a:xfrm rot="5400000" flipH="1">
              <a:off x="1749871" y="4163591"/>
              <a:ext cx="388938" cy="215900"/>
            </a:xfrm>
            <a:custGeom>
              <a:avLst/>
              <a:gdLst>
                <a:gd name="T0" fmla="*/ 39516 w 43199"/>
                <a:gd name="T1" fmla="*/ 42715 h 43200"/>
                <a:gd name="T2" fmla="*/ 0 w 43199"/>
                <a:gd name="T3" fmla="*/ 108835 h 43200"/>
                <a:gd name="T4" fmla="*/ 194464 w 43199"/>
                <a:gd name="T5" fmla="*/ 10795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99" h="43200" fill="none" extrusionOk="0">
                  <a:moveTo>
                    <a:pt x="4389" y="8547"/>
                  </a:moveTo>
                  <a:cubicBezTo>
                    <a:pt x="8472" y="3162"/>
                    <a:pt x="148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cubicBezTo>
                    <a:pt x="43199" y="33529"/>
                    <a:pt x="33528" y="43200"/>
                    <a:pt x="21599" y="43200"/>
                  </a:cubicBezTo>
                  <a:cubicBezTo>
                    <a:pt x="9738" y="43200"/>
                    <a:pt x="96" y="33636"/>
                    <a:pt x="-1" y="21777"/>
                  </a:cubicBezTo>
                </a:path>
                <a:path w="43199" h="43200" stroke="0" extrusionOk="0">
                  <a:moveTo>
                    <a:pt x="4389" y="8547"/>
                  </a:moveTo>
                  <a:cubicBezTo>
                    <a:pt x="8472" y="3162"/>
                    <a:pt x="148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cubicBezTo>
                    <a:pt x="43199" y="33529"/>
                    <a:pt x="33528" y="43200"/>
                    <a:pt x="21599" y="43200"/>
                  </a:cubicBezTo>
                  <a:cubicBezTo>
                    <a:pt x="9738" y="43200"/>
                    <a:pt x="96" y="33636"/>
                    <a:pt x="-1" y="21777"/>
                  </a:cubicBezTo>
                  <a:lnTo>
                    <a:pt x="21599" y="21600"/>
                  </a:lnTo>
                  <a:lnTo>
                    <a:pt x="4389" y="854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43" name="Oval 80"/>
            <p:cNvSpPr>
              <a:spLocks noChangeArrowheads="1"/>
            </p:cNvSpPr>
            <p:nvPr/>
          </p:nvSpPr>
          <p:spPr bwMode="auto">
            <a:xfrm>
              <a:off x="1764382" y="4437112"/>
              <a:ext cx="288925" cy="2873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0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144" name="Oval 80"/>
            <p:cNvSpPr>
              <a:spLocks noChangeArrowheads="1"/>
            </p:cNvSpPr>
            <p:nvPr/>
          </p:nvSpPr>
          <p:spPr bwMode="auto">
            <a:xfrm>
              <a:off x="2700486" y="4437112"/>
              <a:ext cx="288925" cy="2873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14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5" name="Oval 93"/>
            <p:cNvSpPr>
              <a:spLocks noChangeArrowheads="1"/>
            </p:cNvSpPr>
            <p:nvPr/>
          </p:nvSpPr>
          <p:spPr bwMode="auto">
            <a:xfrm>
              <a:off x="3636590" y="4437112"/>
              <a:ext cx="288925" cy="2873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2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146" name="Line 95"/>
            <p:cNvSpPr>
              <a:spLocks noChangeShapeType="1"/>
            </p:cNvSpPr>
            <p:nvPr/>
          </p:nvSpPr>
          <p:spPr bwMode="auto">
            <a:xfrm>
              <a:off x="2052414" y="4581128"/>
              <a:ext cx="6480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47" name="Line 95"/>
            <p:cNvSpPr>
              <a:spLocks noChangeShapeType="1"/>
            </p:cNvSpPr>
            <p:nvPr/>
          </p:nvSpPr>
          <p:spPr bwMode="auto">
            <a:xfrm>
              <a:off x="2988518" y="4581128"/>
              <a:ext cx="6480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48" name="Line 95"/>
            <p:cNvSpPr>
              <a:spLocks noChangeShapeType="1"/>
            </p:cNvSpPr>
            <p:nvPr/>
          </p:nvSpPr>
          <p:spPr bwMode="auto">
            <a:xfrm>
              <a:off x="3924622" y="4581128"/>
              <a:ext cx="6480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49" name="Line 95"/>
            <p:cNvSpPr>
              <a:spLocks noChangeShapeType="1"/>
            </p:cNvSpPr>
            <p:nvPr/>
          </p:nvSpPr>
          <p:spPr bwMode="auto">
            <a:xfrm>
              <a:off x="4860726" y="4581128"/>
              <a:ext cx="6480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50" name="Arc 101"/>
            <p:cNvSpPr>
              <a:spLocks/>
            </p:cNvSpPr>
            <p:nvPr/>
          </p:nvSpPr>
          <p:spPr bwMode="auto">
            <a:xfrm rot="16200000">
              <a:off x="3889141" y="2888417"/>
              <a:ext cx="648270" cy="2737545"/>
            </a:xfrm>
            <a:custGeom>
              <a:avLst/>
              <a:gdLst>
                <a:gd name="T0" fmla="*/ 130646 w 21600"/>
                <a:gd name="T1" fmla="*/ 0 h 42451"/>
                <a:gd name="T2" fmla="*/ 75714 w 21600"/>
                <a:gd name="T3" fmla="*/ 2449513 h 42451"/>
                <a:gd name="T4" fmla="*/ 0 w 21600"/>
                <a:gd name="T5" fmla="*/ 1213937 h 424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451" fill="none" extrusionOk="0">
                  <a:moveTo>
                    <a:pt x="4896" y="0"/>
                  </a:moveTo>
                  <a:cubicBezTo>
                    <a:pt x="14678" y="2277"/>
                    <a:pt x="21600" y="10995"/>
                    <a:pt x="21600" y="21038"/>
                  </a:cubicBezTo>
                  <a:cubicBezTo>
                    <a:pt x="21600" y="31870"/>
                    <a:pt x="13576" y="41027"/>
                    <a:pt x="2837" y="42450"/>
                  </a:cubicBezTo>
                </a:path>
                <a:path w="21600" h="42451" stroke="0" extrusionOk="0">
                  <a:moveTo>
                    <a:pt x="4896" y="0"/>
                  </a:moveTo>
                  <a:cubicBezTo>
                    <a:pt x="14678" y="2277"/>
                    <a:pt x="21600" y="10995"/>
                    <a:pt x="21600" y="21038"/>
                  </a:cubicBezTo>
                  <a:cubicBezTo>
                    <a:pt x="21600" y="31870"/>
                    <a:pt x="13576" y="41027"/>
                    <a:pt x="2837" y="42450"/>
                  </a:cubicBezTo>
                  <a:lnTo>
                    <a:pt x="0" y="21038"/>
                  </a:lnTo>
                  <a:lnTo>
                    <a:pt x="4896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51" name="Arc 101"/>
            <p:cNvSpPr>
              <a:spLocks/>
            </p:cNvSpPr>
            <p:nvPr/>
          </p:nvSpPr>
          <p:spPr bwMode="auto">
            <a:xfrm rot="16200000">
              <a:off x="3637112" y="3500486"/>
              <a:ext cx="360240" cy="1657428"/>
            </a:xfrm>
            <a:custGeom>
              <a:avLst/>
              <a:gdLst>
                <a:gd name="T0" fmla="*/ 130646 w 21600"/>
                <a:gd name="T1" fmla="*/ 0 h 42451"/>
                <a:gd name="T2" fmla="*/ 75714 w 21600"/>
                <a:gd name="T3" fmla="*/ 2449513 h 42451"/>
                <a:gd name="T4" fmla="*/ 0 w 21600"/>
                <a:gd name="T5" fmla="*/ 1213937 h 424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451" fill="none" extrusionOk="0">
                  <a:moveTo>
                    <a:pt x="4896" y="0"/>
                  </a:moveTo>
                  <a:cubicBezTo>
                    <a:pt x="14678" y="2277"/>
                    <a:pt x="21600" y="10995"/>
                    <a:pt x="21600" y="21038"/>
                  </a:cubicBezTo>
                  <a:cubicBezTo>
                    <a:pt x="21600" y="31870"/>
                    <a:pt x="13576" y="41027"/>
                    <a:pt x="2837" y="42450"/>
                  </a:cubicBezTo>
                </a:path>
                <a:path w="21600" h="42451" stroke="0" extrusionOk="0">
                  <a:moveTo>
                    <a:pt x="4896" y="0"/>
                  </a:moveTo>
                  <a:cubicBezTo>
                    <a:pt x="14678" y="2277"/>
                    <a:pt x="21600" y="10995"/>
                    <a:pt x="21600" y="21038"/>
                  </a:cubicBezTo>
                  <a:cubicBezTo>
                    <a:pt x="21600" y="31870"/>
                    <a:pt x="13576" y="41027"/>
                    <a:pt x="2837" y="42450"/>
                  </a:cubicBezTo>
                  <a:lnTo>
                    <a:pt x="0" y="21038"/>
                  </a:lnTo>
                  <a:lnTo>
                    <a:pt x="4896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52" name="Text Box 135"/>
            <p:cNvSpPr txBox="1">
              <a:spLocks noChangeArrowheads="1"/>
            </p:cNvSpPr>
            <p:nvPr/>
          </p:nvSpPr>
          <p:spPr bwMode="auto">
            <a:xfrm>
              <a:off x="1980406" y="3933056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0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53" name="Text Box 139"/>
            <p:cNvSpPr txBox="1">
              <a:spLocks noChangeArrowheads="1"/>
            </p:cNvSpPr>
            <p:nvPr/>
          </p:nvSpPr>
          <p:spPr bwMode="auto">
            <a:xfrm>
              <a:off x="2196430" y="4293096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1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54" name="Text Box 135"/>
            <p:cNvSpPr txBox="1">
              <a:spLocks noChangeArrowheads="1"/>
            </p:cNvSpPr>
            <p:nvPr/>
          </p:nvSpPr>
          <p:spPr bwMode="auto">
            <a:xfrm>
              <a:off x="3204542" y="4293096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0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55" name="Text Box 135"/>
            <p:cNvSpPr txBox="1">
              <a:spLocks noChangeArrowheads="1"/>
            </p:cNvSpPr>
            <p:nvPr/>
          </p:nvSpPr>
          <p:spPr bwMode="auto">
            <a:xfrm>
              <a:off x="4068638" y="4293096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0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56" name="Text Box 135"/>
            <p:cNvSpPr txBox="1">
              <a:spLocks noChangeArrowheads="1"/>
            </p:cNvSpPr>
            <p:nvPr/>
          </p:nvSpPr>
          <p:spPr bwMode="auto">
            <a:xfrm>
              <a:off x="5004742" y="4293096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0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57" name="Text Box 137"/>
            <p:cNvSpPr txBox="1">
              <a:spLocks noChangeArrowheads="1"/>
            </p:cNvSpPr>
            <p:nvPr/>
          </p:nvSpPr>
          <p:spPr bwMode="auto">
            <a:xfrm>
              <a:off x="4356670" y="4005064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1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58" name="Text Box 137"/>
            <p:cNvSpPr txBox="1">
              <a:spLocks noChangeArrowheads="1"/>
            </p:cNvSpPr>
            <p:nvPr/>
          </p:nvSpPr>
          <p:spPr bwMode="auto">
            <a:xfrm>
              <a:off x="5148758" y="3861048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1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grpSp>
          <p:nvGrpSpPr>
            <p:cNvPr id="159" name="Group 140"/>
            <p:cNvGrpSpPr>
              <a:grpSpLocks/>
            </p:cNvGrpSpPr>
            <p:nvPr/>
          </p:nvGrpSpPr>
          <p:grpSpPr bwMode="auto">
            <a:xfrm>
              <a:off x="4572694" y="4437112"/>
              <a:ext cx="287338" cy="287337"/>
              <a:chOff x="3334" y="799"/>
              <a:chExt cx="454" cy="453"/>
            </a:xfrm>
          </p:grpSpPr>
          <p:sp>
            <p:nvSpPr>
              <p:cNvPr id="164" name="Oval 141"/>
              <p:cNvSpPr>
                <a:spLocks noChangeArrowheads="1"/>
              </p:cNvSpPr>
              <p:nvPr/>
            </p:nvSpPr>
            <p:spPr bwMode="auto">
              <a:xfrm>
                <a:off x="3334" y="799"/>
                <a:ext cx="454" cy="45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cs-CZ" sz="1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Oval 142"/>
              <p:cNvSpPr>
                <a:spLocks noChangeArrowheads="1"/>
              </p:cNvSpPr>
              <p:nvPr/>
            </p:nvSpPr>
            <p:spPr bwMode="auto">
              <a:xfrm>
                <a:off x="3379" y="845"/>
                <a:ext cx="363" cy="36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</a:rPr>
                  <a:t>3</a:t>
                </a:r>
                <a:endParaRPr lang="cs-CZ" sz="14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0" name="Group 140"/>
            <p:cNvGrpSpPr>
              <a:grpSpLocks/>
            </p:cNvGrpSpPr>
            <p:nvPr/>
          </p:nvGrpSpPr>
          <p:grpSpPr bwMode="auto">
            <a:xfrm>
              <a:off x="5508798" y="4437112"/>
              <a:ext cx="287338" cy="287337"/>
              <a:chOff x="3334" y="799"/>
              <a:chExt cx="454" cy="453"/>
            </a:xfrm>
          </p:grpSpPr>
          <p:sp>
            <p:nvSpPr>
              <p:cNvPr id="162" name="Oval 141"/>
              <p:cNvSpPr>
                <a:spLocks noChangeArrowheads="1"/>
              </p:cNvSpPr>
              <p:nvPr/>
            </p:nvSpPr>
            <p:spPr bwMode="auto">
              <a:xfrm>
                <a:off x="3334" y="799"/>
                <a:ext cx="454" cy="45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cs-CZ" sz="1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142"/>
              <p:cNvSpPr>
                <a:spLocks noChangeArrowheads="1"/>
              </p:cNvSpPr>
              <p:nvPr/>
            </p:nvSpPr>
            <p:spPr bwMode="auto">
              <a:xfrm>
                <a:off x="3379" y="845"/>
                <a:ext cx="363" cy="36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</a:rPr>
                  <a:t>4</a:t>
                </a:r>
                <a:endParaRPr lang="cs-CZ" sz="14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1" name="Text Box 132"/>
            <p:cNvSpPr txBox="1">
              <a:spLocks noChangeArrowheads="1"/>
            </p:cNvSpPr>
            <p:nvPr/>
          </p:nvSpPr>
          <p:spPr bwMode="auto">
            <a:xfrm>
              <a:off x="1331640" y="3933056"/>
              <a:ext cx="288925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 i="1" smtClean="0">
                  <a:solidFill>
                    <a:srgbClr val="000000"/>
                  </a:solidFill>
                </a:rPr>
                <a:t>C</a:t>
              </a:r>
              <a:r>
                <a:rPr lang="en-US" sz="1600" b="1" baseline="-25000" smtClean="0">
                  <a:solidFill>
                    <a:srgbClr val="000000"/>
                  </a:solidFill>
                </a:rPr>
                <a:t>2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</p:grpSp>
      <p:sp>
        <p:nvSpPr>
          <p:cNvPr id="193" name="Arc 130"/>
          <p:cNvSpPr>
            <a:spLocks/>
          </p:cNvSpPr>
          <p:nvPr/>
        </p:nvSpPr>
        <p:spPr bwMode="auto">
          <a:xfrm rot="5400000" flipV="1">
            <a:off x="6806208" y="5228307"/>
            <a:ext cx="215900" cy="793750"/>
          </a:xfrm>
          <a:custGeom>
            <a:avLst/>
            <a:gdLst>
              <a:gd name="T0" fmla="*/ 48947 w 21600"/>
              <a:gd name="T1" fmla="*/ 0 h 42451"/>
              <a:gd name="T2" fmla="*/ 28367 w 21600"/>
              <a:gd name="T3" fmla="*/ 793750 h 42451"/>
              <a:gd name="T4" fmla="*/ 0 w 21600"/>
              <a:gd name="T5" fmla="*/ 39336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94" name="Arc 131"/>
          <p:cNvSpPr>
            <a:spLocks/>
          </p:cNvSpPr>
          <p:nvPr/>
        </p:nvSpPr>
        <p:spPr bwMode="auto">
          <a:xfrm rot="5400000" flipV="1">
            <a:off x="7741245" y="5228307"/>
            <a:ext cx="215900" cy="793750"/>
          </a:xfrm>
          <a:custGeom>
            <a:avLst/>
            <a:gdLst>
              <a:gd name="T0" fmla="*/ 48947 w 21600"/>
              <a:gd name="T1" fmla="*/ 0 h 42451"/>
              <a:gd name="T2" fmla="*/ 28367 w 21600"/>
              <a:gd name="T3" fmla="*/ 793750 h 42451"/>
              <a:gd name="T4" fmla="*/ 0 w 21600"/>
              <a:gd name="T5" fmla="*/ 39336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95" name="Arc 128"/>
          <p:cNvSpPr>
            <a:spLocks/>
          </p:cNvSpPr>
          <p:nvPr/>
        </p:nvSpPr>
        <p:spPr bwMode="auto">
          <a:xfrm rot="5400000" flipH="1">
            <a:off x="6212631" y="5027364"/>
            <a:ext cx="388938" cy="215900"/>
          </a:xfrm>
          <a:custGeom>
            <a:avLst/>
            <a:gdLst>
              <a:gd name="T0" fmla="*/ 39516 w 43199"/>
              <a:gd name="T1" fmla="*/ 42715 h 43200"/>
              <a:gd name="T2" fmla="*/ 0 w 43199"/>
              <a:gd name="T3" fmla="*/ 108835 h 43200"/>
              <a:gd name="T4" fmla="*/ 194464 w 43199"/>
              <a:gd name="T5" fmla="*/ 1079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lnTo>
                  <a:pt x="4389" y="8547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97" name="Arc 130"/>
          <p:cNvSpPr>
            <a:spLocks/>
          </p:cNvSpPr>
          <p:nvPr/>
        </p:nvSpPr>
        <p:spPr bwMode="auto">
          <a:xfrm rot="5400000" flipH="1">
            <a:off x="6805563" y="4867820"/>
            <a:ext cx="215900" cy="793750"/>
          </a:xfrm>
          <a:custGeom>
            <a:avLst/>
            <a:gdLst>
              <a:gd name="T0" fmla="*/ 48947 w 21600"/>
              <a:gd name="T1" fmla="*/ 0 h 42451"/>
              <a:gd name="T2" fmla="*/ 28367 w 21600"/>
              <a:gd name="T3" fmla="*/ 793750 h 42451"/>
              <a:gd name="T4" fmla="*/ 0 w 21600"/>
              <a:gd name="T5" fmla="*/ 39336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98" name="Arc 131"/>
          <p:cNvSpPr>
            <a:spLocks/>
          </p:cNvSpPr>
          <p:nvPr/>
        </p:nvSpPr>
        <p:spPr bwMode="auto">
          <a:xfrm rot="5400000" flipH="1">
            <a:off x="7740600" y="4867820"/>
            <a:ext cx="215900" cy="793750"/>
          </a:xfrm>
          <a:custGeom>
            <a:avLst/>
            <a:gdLst>
              <a:gd name="T0" fmla="*/ 48947 w 21600"/>
              <a:gd name="T1" fmla="*/ 0 h 42451"/>
              <a:gd name="T2" fmla="*/ 28367 w 21600"/>
              <a:gd name="T3" fmla="*/ 793750 h 42451"/>
              <a:gd name="T4" fmla="*/ 0 w 21600"/>
              <a:gd name="T5" fmla="*/ 39336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99" name="Oval 132"/>
          <p:cNvSpPr>
            <a:spLocks noChangeArrowheads="1"/>
          </p:cNvSpPr>
          <p:nvPr/>
        </p:nvSpPr>
        <p:spPr bwMode="auto">
          <a:xfrm>
            <a:off x="7235775" y="530120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2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200" name="Text Box 134"/>
          <p:cNvSpPr txBox="1">
            <a:spLocks noChangeArrowheads="1"/>
          </p:cNvSpPr>
          <p:nvPr/>
        </p:nvSpPr>
        <p:spPr bwMode="auto">
          <a:xfrm>
            <a:off x="6444208" y="4797152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01" name="Text Box 135"/>
          <p:cNvSpPr txBox="1">
            <a:spLocks noChangeArrowheads="1"/>
          </p:cNvSpPr>
          <p:nvPr/>
        </p:nvSpPr>
        <p:spPr bwMode="auto">
          <a:xfrm>
            <a:off x="7740600" y="4869408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02" name="Text Box 137"/>
          <p:cNvSpPr txBox="1">
            <a:spLocks noChangeArrowheads="1"/>
          </p:cNvSpPr>
          <p:nvPr/>
        </p:nvSpPr>
        <p:spPr bwMode="auto">
          <a:xfrm>
            <a:off x="6803975" y="4869408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03" name="Text Box 138"/>
          <p:cNvSpPr txBox="1">
            <a:spLocks noChangeArrowheads="1"/>
          </p:cNvSpPr>
          <p:nvPr/>
        </p:nvSpPr>
        <p:spPr bwMode="auto">
          <a:xfrm>
            <a:off x="6804248" y="5445224"/>
            <a:ext cx="2889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04" name="Text Box 139"/>
          <p:cNvSpPr txBox="1">
            <a:spLocks noChangeArrowheads="1"/>
          </p:cNvSpPr>
          <p:nvPr/>
        </p:nvSpPr>
        <p:spPr bwMode="auto">
          <a:xfrm>
            <a:off x="8460432" y="4941168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grpSp>
        <p:nvGrpSpPr>
          <p:cNvPr id="205" name="Group 140"/>
          <p:cNvGrpSpPr>
            <a:grpSpLocks/>
          </p:cNvGrpSpPr>
          <p:nvPr/>
        </p:nvGrpSpPr>
        <p:grpSpPr bwMode="auto">
          <a:xfrm>
            <a:off x="6300738" y="5301208"/>
            <a:ext cx="287337" cy="287337"/>
            <a:chOff x="3334" y="799"/>
            <a:chExt cx="454" cy="453"/>
          </a:xfrm>
        </p:grpSpPr>
        <p:sp>
          <p:nvSpPr>
            <p:cNvPr id="213" name="Oval 141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14" name="Oval 142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1</a:t>
              </a:r>
              <a:endParaRPr lang="cs-CZ" sz="1200" b="1">
                <a:solidFill>
                  <a:srgbClr val="000000"/>
                </a:solidFill>
              </a:endParaRPr>
            </a:p>
          </p:txBody>
        </p:sp>
      </p:grpSp>
      <p:sp>
        <p:nvSpPr>
          <p:cNvPr id="206" name="Arc 128"/>
          <p:cNvSpPr>
            <a:spLocks/>
          </p:cNvSpPr>
          <p:nvPr/>
        </p:nvSpPr>
        <p:spPr bwMode="auto">
          <a:xfrm rot="5400000" flipH="1">
            <a:off x="8229897" y="5099695"/>
            <a:ext cx="388938" cy="215900"/>
          </a:xfrm>
          <a:custGeom>
            <a:avLst/>
            <a:gdLst>
              <a:gd name="T0" fmla="*/ 39516 w 43199"/>
              <a:gd name="T1" fmla="*/ 42715 h 43200"/>
              <a:gd name="T2" fmla="*/ 0 w 43199"/>
              <a:gd name="T3" fmla="*/ 108835 h 43200"/>
              <a:gd name="T4" fmla="*/ 194464 w 43199"/>
              <a:gd name="T5" fmla="*/ 1079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lnTo>
                  <a:pt x="4389" y="8547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07" name="Oval 206"/>
          <p:cNvSpPr>
            <a:spLocks noChangeArrowheads="1"/>
          </p:cNvSpPr>
          <p:nvPr/>
        </p:nvSpPr>
        <p:spPr bwMode="auto">
          <a:xfrm>
            <a:off x="8172400" y="530120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3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208" name="Text Box 135"/>
          <p:cNvSpPr txBox="1">
            <a:spLocks noChangeArrowheads="1"/>
          </p:cNvSpPr>
          <p:nvPr/>
        </p:nvSpPr>
        <p:spPr bwMode="auto">
          <a:xfrm>
            <a:off x="7740352" y="5445224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10" name="Arc 130"/>
          <p:cNvSpPr>
            <a:spLocks/>
          </p:cNvSpPr>
          <p:nvPr/>
        </p:nvSpPr>
        <p:spPr bwMode="auto">
          <a:xfrm rot="5400000" flipH="1">
            <a:off x="6156238" y="4221026"/>
            <a:ext cx="791964" cy="1656184"/>
          </a:xfrm>
          <a:custGeom>
            <a:avLst/>
            <a:gdLst>
              <a:gd name="T0" fmla="*/ 48947 w 21600"/>
              <a:gd name="T1" fmla="*/ 0 h 42451"/>
              <a:gd name="T2" fmla="*/ 28367 w 21600"/>
              <a:gd name="T3" fmla="*/ 793750 h 42451"/>
              <a:gd name="T4" fmla="*/ 0 w 21600"/>
              <a:gd name="T5" fmla="*/ 39336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11" name="Oval 132"/>
          <p:cNvSpPr>
            <a:spLocks noChangeArrowheads="1"/>
          </p:cNvSpPr>
          <p:nvPr/>
        </p:nvSpPr>
        <p:spPr bwMode="auto">
          <a:xfrm>
            <a:off x="5580112" y="530120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0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212" name="Text Box 137"/>
          <p:cNvSpPr txBox="1">
            <a:spLocks noChangeArrowheads="1"/>
          </p:cNvSpPr>
          <p:nvPr/>
        </p:nvSpPr>
        <p:spPr bwMode="auto">
          <a:xfrm>
            <a:off x="5796136" y="4581128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15" name="Arc 130"/>
          <p:cNvSpPr>
            <a:spLocks/>
          </p:cNvSpPr>
          <p:nvPr/>
        </p:nvSpPr>
        <p:spPr bwMode="auto">
          <a:xfrm rot="5400000" flipH="1">
            <a:off x="4968106" y="4833094"/>
            <a:ext cx="359916" cy="864096"/>
          </a:xfrm>
          <a:custGeom>
            <a:avLst/>
            <a:gdLst>
              <a:gd name="T0" fmla="*/ 48947 w 21600"/>
              <a:gd name="T1" fmla="*/ 0 h 42451"/>
              <a:gd name="T2" fmla="*/ 28367 w 21600"/>
              <a:gd name="T3" fmla="*/ 793750 h 42451"/>
              <a:gd name="T4" fmla="*/ 0 w 21600"/>
              <a:gd name="T5" fmla="*/ 39336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57150">
            <a:solidFill>
              <a:srgbClr val="0070C0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5076056" y="472514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1">
                <a:solidFill>
                  <a:srgbClr val="000000"/>
                </a:solidFill>
                <a:sym typeface="Symbol" pitchFamily="18" charset="2"/>
              </a:rPr>
              <a:t>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217" name="Arc 130"/>
          <p:cNvSpPr>
            <a:spLocks/>
          </p:cNvSpPr>
          <p:nvPr/>
        </p:nvSpPr>
        <p:spPr bwMode="auto">
          <a:xfrm rot="16200000" flipH="1" flipV="1">
            <a:off x="4505551" y="4741523"/>
            <a:ext cx="363205" cy="1785914"/>
          </a:xfrm>
          <a:custGeom>
            <a:avLst/>
            <a:gdLst>
              <a:gd name="T0" fmla="*/ 48947 w 21600"/>
              <a:gd name="T1" fmla="*/ 0 h 42451"/>
              <a:gd name="T2" fmla="*/ 28367 w 21600"/>
              <a:gd name="T3" fmla="*/ 793750 h 42451"/>
              <a:gd name="T4" fmla="*/ 0 w 21600"/>
              <a:gd name="T5" fmla="*/ 39336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57150">
            <a:solidFill>
              <a:srgbClr val="0070C0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67" name="Arc 102"/>
          <p:cNvSpPr>
            <a:spLocks/>
          </p:cNvSpPr>
          <p:nvPr/>
        </p:nvSpPr>
        <p:spPr bwMode="auto">
          <a:xfrm flipH="1" flipV="1">
            <a:off x="540246" y="5301208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288925 w 21600"/>
              <a:gd name="T3" fmla="*/ 146050 h 21600"/>
              <a:gd name="T4" fmla="*/ 0 w 21600"/>
              <a:gd name="T5" fmla="*/ 1460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68" name="Arc 128"/>
          <p:cNvSpPr>
            <a:spLocks/>
          </p:cNvSpPr>
          <p:nvPr/>
        </p:nvSpPr>
        <p:spPr bwMode="auto">
          <a:xfrm rot="5400000" flipH="1">
            <a:off x="813767" y="5027687"/>
            <a:ext cx="388938" cy="215900"/>
          </a:xfrm>
          <a:custGeom>
            <a:avLst/>
            <a:gdLst>
              <a:gd name="T0" fmla="*/ 39516 w 43199"/>
              <a:gd name="T1" fmla="*/ 42715 h 43200"/>
              <a:gd name="T2" fmla="*/ 0 w 43199"/>
              <a:gd name="T3" fmla="*/ 108835 h 43200"/>
              <a:gd name="T4" fmla="*/ 194464 w 43199"/>
              <a:gd name="T5" fmla="*/ 1079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lnTo>
                  <a:pt x="4389" y="8547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69" name="Oval 80"/>
          <p:cNvSpPr>
            <a:spLocks noChangeArrowheads="1"/>
          </p:cNvSpPr>
          <p:nvPr/>
        </p:nvSpPr>
        <p:spPr bwMode="auto">
          <a:xfrm>
            <a:off x="828278" y="530120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0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70" name="Oval 80"/>
          <p:cNvSpPr>
            <a:spLocks noChangeArrowheads="1"/>
          </p:cNvSpPr>
          <p:nvPr/>
        </p:nvSpPr>
        <p:spPr bwMode="auto">
          <a:xfrm>
            <a:off x="1764382" y="530120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1" name="Oval 93"/>
          <p:cNvSpPr>
            <a:spLocks noChangeArrowheads="1"/>
          </p:cNvSpPr>
          <p:nvPr/>
        </p:nvSpPr>
        <p:spPr bwMode="auto">
          <a:xfrm>
            <a:off x="2700486" y="530120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2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72" name="Line 95"/>
          <p:cNvSpPr>
            <a:spLocks noChangeShapeType="1"/>
          </p:cNvSpPr>
          <p:nvPr/>
        </p:nvSpPr>
        <p:spPr bwMode="auto">
          <a:xfrm>
            <a:off x="1116310" y="5445224"/>
            <a:ext cx="64807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73" name="Line 95"/>
          <p:cNvSpPr>
            <a:spLocks noChangeShapeType="1"/>
          </p:cNvSpPr>
          <p:nvPr/>
        </p:nvSpPr>
        <p:spPr bwMode="auto">
          <a:xfrm>
            <a:off x="2052414" y="5445224"/>
            <a:ext cx="64807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74" name="Line 95"/>
          <p:cNvSpPr>
            <a:spLocks noChangeShapeType="1"/>
          </p:cNvSpPr>
          <p:nvPr/>
        </p:nvSpPr>
        <p:spPr bwMode="auto">
          <a:xfrm>
            <a:off x="2988518" y="5445224"/>
            <a:ext cx="64807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75" name="Line 95"/>
          <p:cNvSpPr>
            <a:spLocks noChangeShapeType="1"/>
          </p:cNvSpPr>
          <p:nvPr/>
        </p:nvSpPr>
        <p:spPr bwMode="auto">
          <a:xfrm>
            <a:off x="3924622" y="5445224"/>
            <a:ext cx="64807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76" name="Arc 101"/>
          <p:cNvSpPr>
            <a:spLocks/>
          </p:cNvSpPr>
          <p:nvPr/>
        </p:nvSpPr>
        <p:spPr bwMode="auto">
          <a:xfrm rot="16200000">
            <a:off x="2953037" y="3752513"/>
            <a:ext cx="648270" cy="2737545"/>
          </a:xfrm>
          <a:custGeom>
            <a:avLst/>
            <a:gdLst>
              <a:gd name="T0" fmla="*/ 130646 w 21600"/>
              <a:gd name="T1" fmla="*/ 0 h 42451"/>
              <a:gd name="T2" fmla="*/ 75714 w 21600"/>
              <a:gd name="T3" fmla="*/ 2449513 h 42451"/>
              <a:gd name="T4" fmla="*/ 0 w 21600"/>
              <a:gd name="T5" fmla="*/ 1213937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77" name="Arc 101"/>
          <p:cNvSpPr>
            <a:spLocks/>
          </p:cNvSpPr>
          <p:nvPr/>
        </p:nvSpPr>
        <p:spPr bwMode="auto">
          <a:xfrm rot="16200000">
            <a:off x="2701008" y="4364582"/>
            <a:ext cx="360240" cy="1657428"/>
          </a:xfrm>
          <a:custGeom>
            <a:avLst/>
            <a:gdLst>
              <a:gd name="T0" fmla="*/ 130646 w 21600"/>
              <a:gd name="T1" fmla="*/ 0 h 42451"/>
              <a:gd name="T2" fmla="*/ 75714 w 21600"/>
              <a:gd name="T3" fmla="*/ 2449513 h 42451"/>
              <a:gd name="T4" fmla="*/ 0 w 21600"/>
              <a:gd name="T5" fmla="*/ 1213937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78" name="Text Box 135"/>
          <p:cNvSpPr txBox="1">
            <a:spLocks noChangeArrowheads="1"/>
          </p:cNvSpPr>
          <p:nvPr/>
        </p:nvSpPr>
        <p:spPr bwMode="auto">
          <a:xfrm>
            <a:off x="1044302" y="4797152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79" name="Text Box 139"/>
          <p:cNvSpPr txBox="1">
            <a:spLocks noChangeArrowheads="1"/>
          </p:cNvSpPr>
          <p:nvPr/>
        </p:nvSpPr>
        <p:spPr bwMode="auto">
          <a:xfrm>
            <a:off x="1260326" y="5157192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80" name="Text Box 135"/>
          <p:cNvSpPr txBox="1">
            <a:spLocks noChangeArrowheads="1"/>
          </p:cNvSpPr>
          <p:nvPr/>
        </p:nvSpPr>
        <p:spPr bwMode="auto">
          <a:xfrm>
            <a:off x="2268438" y="5157192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81" name="Text Box 135"/>
          <p:cNvSpPr txBox="1">
            <a:spLocks noChangeArrowheads="1"/>
          </p:cNvSpPr>
          <p:nvPr/>
        </p:nvSpPr>
        <p:spPr bwMode="auto">
          <a:xfrm>
            <a:off x="3132534" y="5157192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82" name="Text Box 135"/>
          <p:cNvSpPr txBox="1">
            <a:spLocks noChangeArrowheads="1"/>
          </p:cNvSpPr>
          <p:nvPr/>
        </p:nvSpPr>
        <p:spPr bwMode="auto">
          <a:xfrm>
            <a:off x="4068638" y="5157192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83" name="Text Box 137"/>
          <p:cNvSpPr txBox="1">
            <a:spLocks noChangeArrowheads="1"/>
          </p:cNvSpPr>
          <p:nvPr/>
        </p:nvSpPr>
        <p:spPr bwMode="auto">
          <a:xfrm>
            <a:off x="3420566" y="4869160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84" name="Text Box 137"/>
          <p:cNvSpPr txBox="1">
            <a:spLocks noChangeArrowheads="1"/>
          </p:cNvSpPr>
          <p:nvPr/>
        </p:nvSpPr>
        <p:spPr bwMode="auto">
          <a:xfrm>
            <a:off x="4212654" y="4725144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87" name="Text Box 132"/>
          <p:cNvSpPr txBox="1">
            <a:spLocks noChangeArrowheads="1"/>
          </p:cNvSpPr>
          <p:nvPr/>
        </p:nvSpPr>
        <p:spPr bwMode="auto">
          <a:xfrm>
            <a:off x="395536" y="479715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1" smtClean="0">
                <a:solidFill>
                  <a:srgbClr val="000000"/>
                </a:solidFill>
              </a:rPr>
              <a:t>B</a:t>
            </a:r>
            <a:r>
              <a:rPr lang="en-US" sz="1600" b="1" baseline="-25000" smtClean="0">
                <a:solidFill>
                  <a:srgbClr val="000000"/>
                </a:solidFill>
              </a:rPr>
              <a:t>5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4932040" y="544522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1">
                <a:solidFill>
                  <a:srgbClr val="000000"/>
                </a:solidFill>
                <a:sym typeface="Symbol" pitchFamily="18" charset="2"/>
              </a:rPr>
              <a:t>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219" name="Oval 218"/>
          <p:cNvSpPr>
            <a:spLocks noChangeArrowheads="1"/>
          </p:cNvSpPr>
          <p:nvPr/>
        </p:nvSpPr>
        <p:spPr bwMode="auto">
          <a:xfrm>
            <a:off x="3635896" y="530120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3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220" name="Oval 219"/>
          <p:cNvSpPr>
            <a:spLocks noChangeArrowheads="1"/>
          </p:cNvSpPr>
          <p:nvPr/>
        </p:nvSpPr>
        <p:spPr bwMode="auto">
          <a:xfrm>
            <a:off x="4572000" y="530120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4</a:t>
            </a:r>
            <a:endParaRPr lang="cs-CZ" sz="1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9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611560" y="4437112"/>
            <a:ext cx="7848872" cy="2088232"/>
          </a:xfrm>
          <a:prstGeom prst="roundRect">
            <a:avLst>
              <a:gd name="adj" fmla="val 8759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. 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21506" name="AutoShape 3"/>
          <p:cNvSpPr>
            <a:spLocks noChangeArrowheads="1"/>
          </p:cNvSpPr>
          <p:nvPr/>
        </p:nvSpPr>
        <p:spPr bwMode="auto">
          <a:xfrm>
            <a:off x="611560" y="692696"/>
            <a:ext cx="7848872" cy="792088"/>
          </a:xfrm>
          <a:prstGeom prst="roundRect">
            <a:avLst>
              <a:gd name="adj" fmla="val 345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Automaton A</a:t>
            </a:r>
            <a:r>
              <a:rPr lang="en-US" b="1" baseline="-25000">
                <a:solidFill>
                  <a:srgbClr val="000000"/>
                </a:solidFill>
              </a:rPr>
              <a:t>6</a:t>
            </a:r>
            <a:r>
              <a:rPr lang="en-US" b="1">
                <a:solidFill>
                  <a:srgbClr val="000000"/>
                </a:solidFill>
              </a:rPr>
              <a:t> accepting iteration of language </a:t>
            </a:r>
            <a:r>
              <a:rPr lang="en-US" b="1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 b="1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b="1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b="1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accepted by automaton A</a:t>
            </a:r>
            <a:r>
              <a:rPr lang="en-US" b="1" baseline="-25000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1509" name="AutoShape 57"/>
          <p:cNvSpPr>
            <a:spLocks noChangeArrowheads="1"/>
          </p:cNvSpPr>
          <p:nvPr/>
        </p:nvSpPr>
        <p:spPr bwMode="auto">
          <a:xfrm>
            <a:off x="179512" y="116632"/>
            <a:ext cx="3600450" cy="360362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Language operations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510" name="AutoShape 58"/>
          <p:cNvSpPr>
            <a:spLocks noChangeArrowheads="1"/>
          </p:cNvSpPr>
          <p:nvPr/>
        </p:nvSpPr>
        <p:spPr bwMode="auto">
          <a:xfrm>
            <a:off x="3708400" y="115888"/>
            <a:ext cx="4967288" cy="144462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1511" name="Group 59"/>
          <p:cNvGrpSpPr>
            <a:grpSpLocks/>
          </p:cNvGrpSpPr>
          <p:nvPr/>
        </p:nvGrpSpPr>
        <p:grpSpPr bwMode="auto">
          <a:xfrm>
            <a:off x="3635375" y="115888"/>
            <a:ext cx="217488" cy="217487"/>
            <a:chOff x="2290" y="73"/>
            <a:chExt cx="137" cy="137"/>
          </a:xfrm>
        </p:grpSpPr>
        <p:grpSp>
          <p:nvGrpSpPr>
            <p:cNvPr id="21521" name="Group 6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1523" name="Rectangle 6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4" name="Line 6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22" name="Arc 6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1512" name="AutoShape 6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513" name="AutoShape 6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1514" name="Group 6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21517" name="Group 6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1519" name="Rectangle 6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0" name="Line 6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18" name="Arc 7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1515" name="AutoShape 71"/>
          <p:cNvSpPr>
            <a:spLocks noChangeArrowheads="1"/>
          </p:cNvSpPr>
          <p:nvPr/>
        </p:nvSpPr>
        <p:spPr bwMode="auto">
          <a:xfrm>
            <a:off x="6227763" y="188913"/>
            <a:ext cx="22320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Iteration 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516" name="Text Box 72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41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683568" y="1700808"/>
            <a:ext cx="7776864" cy="2448272"/>
          </a:xfrm>
          <a:prstGeom prst="roundRect">
            <a:avLst>
              <a:gd name="adj" fmla="val 6350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Automaton A</a:t>
            </a:r>
            <a:r>
              <a:rPr lang="en-US" baseline="-25000">
                <a:solidFill>
                  <a:srgbClr val="000000"/>
                </a:solidFill>
              </a:rPr>
              <a:t>6</a:t>
            </a:r>
            <a:r>
              <a:rPr lang="en-US">
                <a:solidFill>
                  <a:srgbClr val="000000"/>
                </a:solidFill>
              </a:rPr>
              <a:t> is constructed using A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Do not change A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Create new aditional start state S</a:t>
            </a:r>
            <a:r>
              <a:rPr lang="en-US" baseline="-25000">
                <a:solidFill>
                  <a:srgbClr val="000000"/>
                </a:solidFill>
              </a:rPr>
              <a:t>0 </a:t>
            </a:r>
            <a:r>
              <a:rPr lang="en-US">
                <a:solidFill>
                  <a:srgbClr val="000000"/>
                </a:solidFill>
              </a:rPr>
              <a:t>and add </a:t>
            </a:r>
            <a:r>
              <a:rPr lang="cs-CZ" sz="2000" i="1">
                <a:solidFill>
                  <a:srgbClr val="000000"/>
                </a:solidFill>
                <a:sym typeface="Symbol" pitchFamily="18" charset="2"/>
              </a:rPr>
              <a:t></a:t>
            </a:r>
            <a:r>
              <a:rPr lang="en-US" sz="2000" i="1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- transition from </a:t>
            </a:r>
            <a:r>
              <a:rPr lang="en-US">
                <a:solidFill>
                  <a:srgbClr val="000000"/>
                </a:solidFill>
              </a:rPr>
              <a:t>S</a:t>
            </a:r>
            <a:r>
              <a:rPr lang="en-US" baseline="-25000">
                <a:solidFill>
                  <a:srgbClr val="000000"/>
                </a:solidFill>
              </a:rPr>
              <a:t>0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to start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  state  </a:t>
            </a:r>
            <a:r>
              <a:rPr lang="en-US">
                <a:solidFill>
                  <a:srgbClr val="000000"/>
                </a:solidFill>
              </a:rPr>
              <a:t> S</a:t>
            </a:r>
            <a:r>
              <a:rPr lang="en-US" baseline="-25000">
                <a:solidFill>
                  <a:srgbClr val="000000"/>
                </a:solidFill>
              </a:rPr>
              <a:t>1 </a:t>
            </a:r>
            <a:r>
              <a:rPr lang="en-US">
                <a:solidFill>
                  <a:srgbClr val="000000"/>
                </a:solidFill>
              </a:rPr>
              <a:t> of  A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Add </a:t>
            </a:r>
            <a:r>
              <a:rPr lang="cs-CZ" sz="2000" i="1">
                <a:solidFill>
                  <a:srgbClr val="000000"/>
                </a:solidFill>
                <a:sym typeface="Symbol" pitchFamily="18" charset="2"/>
              </a:rPr>
              <a:t></a:t>
            </a:r>
            <a:r>
              <a:rPr lang="en-US" sz="2000" i="1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- transitions from all final states  F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of </a:t>
            </a:r>
            <a:r>
              <a:rPr lang="en-US">
                <a:solidFill>
                  <a:srgbClr val="000000"/>
                </a:solidFill>
              </a:rPr>
              <a:t>A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 to state</a:t>
            </a:r>
            <a:r>
              <a:rPr lang="en-US">
                <a:solidFill>
                  <a:srgbClr val="000000"/>
                </a:solidFill>
              </a:rPr>
              <a:t> S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Define start state of A</a:t>
            </a:r>
            <a:r>
              <a:rPr lang="en-US" baseline="-25000">
                <a:solidFill>
                  <a:srgbClr val="000000"/>
                </a:solidFill>
              </a:rPr>
              <a:t>6</a:t>
            </a:r>
            <a:r>
              <a:rPr lang="en-US">
                <a:solidFill>
                  <a:srgbClr val="000000"/>
                </a:solidFill>
              </a:rPr>
              <a:t> to be S</a:t>
            </a:r>
            <a:r>
              <a:rPr lang="en-US" baseline="-25000">
                <a:solidFill>
                  <a:srgbClr val="000000"/>
                </a:solidFill>
              </a:rPr>
              <a:t>0</a:t>
            </a:r>
            <a:r>
              <a:rPr lang="en-US">
                <a:solidFill>
                  <a:srgbClr val="000000"/>
                </a:solidFill>
              </a:rPr>
              <a:t>.</a:t>
            </a:r>
            <a:endParaRPr lang="en-US">
              <a:solidFill>
                <a:srgbClr val="000000"/>
              </a:solidFill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Define set of final states of  A</a:t>
            </a:r>
            <a:r>
              <a:rPr lang="en-US" baseline="-25000">
                <a:solidFill>
                  <a:srgbClr val="000000"/>
                </a:solidFill>
              </a:rPr>
              <a:t>6</a:t>
            </a:r>
            <a:r>
              <a:rPr lang="en-US">
                <a:solidFill>
                  <a:srgbClr val="000000"/>
                </a:solidFill>
              </a:rPr>
              <a:t> as union of final states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F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>
                <a:solidFill>
                  <a:srgbClr val="000000"/>
                </a:solidFill>
              </a:rPr>
              <a:t> and S</a:t>
            </a:r>
            <a:r>
              <a:rPr lang="en-US" baseline="-25000">
                <a:solidFill>
                  <a:srgbClr val="000000"/>
                </a:solidFill>
              </a:rPr>
              <a:t>0</a:t>
            </a:r>
            <a:r>
              <a:rPr lang="en-US">
                <a:solidFill>
                  <a:srgbClr val="000000"/>
                </a:solidFill>
              </a:rPr>
              <a:t>. 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203848" y="4653136"/>
            <a:ext cx="3604732" cy="1368152"/>
          </a:xfrm>
          <a:custGeom>
            <a:avLst/>
            <a:gdLst>
              <a:gd name="connsiteX0" fmla="*/ 1292583 w 1883689"/>
              <a:gd name="connsiteY0" fmla="*/ 683241 h 1650886"/>
              <a:gd name="connsiteX1" fmla="*/ 756556 w 1883689"/>
              <a:gd name="connsiteY1" fmla="*/ 420482 h 1650886"/>
              <a:gd name="connsiteX2" fmla="*/ 430735 w 1883689"/>
              <a:gd name="connsiteY2" fmla="*/ 893447 h 1650886"/>
              <a:gd name="connsiteX3" fmla="*/ 41852 w 1883689"/>
              <a:gd name="connsiteY3" fmla="*/ 882937 h 1650886"/>
              <a:gd name="connsiteX4" fmla="*/ 62873 w 1883689"/>
              <a:gd name="connsiteY4" fmla="*/ 1324372 h 1650886"/>
              <a:gd name="connsiteX5" fmla="*/ 504308 w 1883689"/>
              <a:gd name="connsiteY5" fmla="*/ 1177227 h 1650886"/>
              <a:gd name="connsiteX6" fmla="*/ 609411 w 1883689"/>
              <a:gd name="connsiteY6" fmla="*/ 1503047 h 1650886"/>
              <a:gd name="connsiteX7" fmla="*/ 1082377 w 1883689"/>
              <a:gd name="connsiteY7" fmla="*/ 1166716 h 1650886"/>
              <a:gd name="connsiteX8" fmla="*/ 1439728 w 1883689"/>
              <a:gd name="connsiteY8" fmla="*/ 1639682 h 1650886"/>
              <a:gd name="connsiteX9" fmla="*/ 1776059 w 1883689"/>
              <a:gd name="connsiteY9" fmla="*/ 1429475 h 1650886"/>
              <a:gd name="connsiteX10" fmla="*/ 1881163 w 1883689"/>
              <a:gd name="connsiteY10" fmla="*/ 641199 h 1650886"/>
              <a:gd name="connsiteX11" fmla="*/ 1691977 w 1883689"/>
              <a:gd name="connsiteY11" fmla="*/ 68 h 1650886"/>
              <a:gd name="connsiteX12" fmla="*/ 1555342 w 1883689"/>
              <a:gd name="connsiteY12" fmla="*/ 599158 h 1650886"/>
              <a:gd name="connsiteX13" fmla="*/ 1345135 w 1883689"/>
              <a:gd name="connsiteY13" fmla="*/ 430992 h 1650886"/>
              <a:gd name="connsiteX14" fmla="*/ 1292583 w 1883689"/>
              <a:gd name="connsiteY14" fmla="*/ 683241 h 165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83689" h="1650886">
                <a:moveTo>
                  <a:pt x="1292583" y="683241"/>
                </a:moveTo>
                <a:cubicBezTo>
                  <a:pt x="1194486" y="681489"/>
                  <a:pt x="900197" y="385448"/>
                  <a:pt x="756556" y="420482"/>
                </a:cubicBezTo>
                <a:cubicBezTo>
                  <a:pt x="612915" y="455516"/>
                  <a:pt x="549852" y="816371"/>
                  <a:pt x="430735" y="893447"/>
                </a:cubicBezTo>
                <a:cubicBezTo>
                  <a:pt x="311618" y="970523"/>
                  <a:pt x="103162" y="811116"/>
                  <a:pt x="41852" y="882937"/>
                </a:cubicBezTo>
                <a:cubicBezTo>
                  <a:pt x="-19458" y="954758"/>
                  <a:pt x="-14203" y="1275324"/>
                  <a:pt x="62873" y="1324372"/>
                </a:cubicBezTo>
                <a:cubicBezTo>
                  <a:pt x="139949" y="1373420"/>
                  <a:pt x="413218" y="1147448"/>
                  <a:pt x="504308" y="1177227"/>
                </a:cubicBezTo>
                <a:cubicBezTo>
                  <a:pt x="595398" y="1207006"/>
                  <a:pt x="513066" y="1504799"/>
                  <a:pt x="609411" y="1503047"/>
                </a:cubicBezTo>
                <a:cubicBezTo>
                  <a:pt x="705756" y="1501295"/>
                  <a:pt x="943991" y="1143944"/>
                  <a:pt x="1082377" y="1166716"/>
                </a:cubicBezTo>
                <a:cubicBezTo>
                  <a:pt x="1220763" y="1189489"/>
                  <a:pt x="1324114" y="1595889"/>
                  <a:pt x="1439728" y="1639682"/>
                </a:cubicBezTo>
                <a:cubicBezTo>
                  <a:pt x="1555342" y="1683475"/>
                  <a:pt x="1702487" y="1595889"/>
                  <a:pt x="1776059" y="1429475"/>
                </a:cubicBezTo>
                <a:cubicBezTo>
                  <a:pt x="1849631" y="1263061"/>
                  <a:pt x="1895177" y="879433"/>
                  <a:pt x="1881163" y="641199"/>
                </a:cubicBezTo>
                <a:cubicBezTo>
                  <a:pt x="1867149" y="402965"/>
                  <a:pt x="1746281" y="7075"/>
                  <a:pt x="1691977" y="68"/>
                </a:cubicBezTo>
                <a:cubicBezTo>
                  <a:pt x="1637674" y="-6939"/>
                  <a:pt x="1613149" y="527337"/>
                  <a:pt x="1555342" y="599158"/>
                </a:cubicBezTo>
                <a:cubicBezTo>
                  <a:pt x="1497535" y="670979"/>
                  <a:pt x="1385425" y="416978"/>
                  <a:pt x="1345135" y="430992"/>
                </a:cubicBezTo>
                <a:cubicBezTo>
                  <a:pt x="1304845" y="445006"/>
                  <a:pt x="1390680" y="684993"/>
                  <a:pt x="1292583" y="68324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30" name="Text Box 131"/>
          <p:cNvSpPr txBox="1">
            <a:spLocks noChangeArrowheads="1"/>
          </p:cNvSpPr>
          <p:nvPr/>
        </p:nvSpPr>
        <p:spPr bwMode="auto">
          <a:xfrm>
            <a:off x="4860032" y="530120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1" smtClean="0">
                <a:solidFill>
                  <a:srgbClr val="000000"/>
                </a:solidFill>
              </a:rPr>
              <a:t>A</a:t>
            </a:r>
            <a:r>
              <a:rPr lang="en-US" sz="1600" b="1" i="1" baseline="-25000" smtClean="0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33" name="Text Box 131"/>
          <p:cNvSpPr txBox="1">
            <a:spLocks noChangeArrowheads="1"/>
          </p:cNvSpPr>
          <p:nvPr/>
        </p:nvSpPr>
        <p:spPr bwMode="auto">
          <a:xfrm>
            <a:off x="1907704" y="486916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1" smtClean="0">
                <a:solidFill>
                  <a:srgbClr val="000000"/>
                </a:solidFill>
              </a:rPr>
              <a:t>A</a:t>
            </a:r>
            <a:r>
              <a:rPr lang="en-US" sz="1600" b="1" i="1" baseline="-25000" smtClean="0">
                <a:solidFill>
                  <a:srgbClr val="000000"/>
                </a:solidFill>
              </a:rPr>
              <a:t>6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39952" y="4653136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1">
                <a:solidFill>
                  <a:srgbClr val="000000"/>
                </a:solidFill>
                <a:sym typeface="Symbol" pitchFamily="18" charset="2"/>
              </a:rPr>
              <a:t>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36" name="Arc 8"/>
          <p:cNvSpPr>
            <a:spLocks/>
          </p:cNvSpPr>
          <p:nvPr/>
        </p:nvSpPr>
        <p:spPr bwMode="auto">
          <a:xfrm flipH="1" flipV="1">
            <a:off x="2051720" y="5445224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288925 w 21600"/>
              <a:gd name="T3" fmla="*/ 146050 h 21600"/>
              <a:gd name="T4" fmla="*/ 0 w 21600"/>
              <a:gd name="T5" fmla="*/ 1460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7" name="AutoShape 71"/>
          <p:cNvSpPr>
            <a:spLocks noChangeArrowheads="1"/>
          </p:cNvSpPr>
          <p:nvPr/>
        </p:nvSpPr>
        <p:spPr bwMode="auto">
          <a:xfrm>
            <a:off x="1115617" y="4293096"/>
            <a:ext cx="1368152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Scheme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40" name="Arc 131"/>
          <p:cNvSpPr>
            <a:spLocks/>
          </p:cNvSpPr>
          <p:nvPr/>
        </p:nvSpPr>
        <p:spPr bwMode="auto">
          <a:xfrm rot="5400000" flipV="1">
            <a:off x="4788023" y="4365106"/>
            <a:ext cx="432049" cy="3024336"/>
          </a:xfrm>
          <a:custGeom>
            <a:avLst/>
            <a:gdLst>
              <a:gd name="T0" fmla="*/ 48947 w 21600"/>
              <a:gd name="T1" fmla="*/ 0 h 42451"/>
              <a:gd name="T2" fmla="*/ 28367 w 21600"/>
              <a:gd name="T3" fmla="*/ 793750 h 42451"/>
              <a:gd name="T4" fmla="*/ 0 w 21600"/>
              <a:gd name="T5" fmla="*/ 39336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grpSp>
        <p:nvGrpSpPr>
          <p:cNvPr id="44" name="Group 140"/>
          <p:cNvGrpSpPr>
            <a:grpSpLocks/>
          </p:cNvGrpSpPr>
          <p:nvPr/>
        </p:nvGrpSpPr>
        <p:grpSpPr bwMode="auto">
          <a:xfrm>
            <a:off x="6444208" y="5445224"/>
            <a:ext cx="287337" cy="287337"/>
            <a:chOff x="3334" y="799"/>
            <a:chExt cx="454" cy="453"/>
          </a:xfrm>
        </p:grpSpPr>
        <p:sp>
          <p:nvSpPr>
            <p:cNvPr id="45" name="Oval 141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46" name="Oval 142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F2</a:t>
              </a:r>
              <a:endParaRPr lang="cs-CZ" sz="1200" b="1">
                <a:solidFill>
                  <a:srgbClr val="000000"/>
                </a:solidFill>
              </a:endParaRPr>
            </a:p>
          </p:txBody>
        </p:sp>
      </p:grpSp>
      <p:sp>
        <p:nvSpPr>
          <p:cNvPr id="50" name="Arc 131"/>
          <p:cNvSpPr>
            <a:spLocks/>
          </p:cNvSpPr>
          <p:nvPr/>
        </p:nvSpPr>
        <p:spPr bwMode="auto">
          <a:xfrm rot="15486969">
            <a:off x="4800099" y="3519746"/>
            <a:ext cx="432049" cy="3024336"/>
          </a:xfrm>
          <a:custGeom>
            <a:avLst/>
            <a:gdLst>
              <a:gd name="T0" fmla="*/ 48947 w 21600"/>
              <a:gd name="T1" fmla="*/ 0 h 42451"/>
              <a:gd name="T2" fmla="*/ 28367 w 21600"/>
              <a:gd name="T3" fmla="*/ 793750 h 42451"/>
              <a:gd name="T4" fmla="*/ 0 w 21600"/>
              <a:gd name="T5" fmla="*/ 39336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grpSp>
        <p:nvGrpSpPr>
          <p:cNvPr id="41" name="Group 140"/>
          <p:cNvGrpSpPr>
            <a:grpSpLocks/>
          </p:cNvGrpSpPr>
          <p:nvPr/>
        </p:nvGrpSpPr>
        <p:grpSpPr bwMode="auto">
          <a:xfrm>
            <a:off x="6444208" y="4797152"/>
            <a:ext cx="287337" cy="287337"/>
            <a:chOff x="3334" y="799"/>
            <a:chExt cx="454" cy="453"/>
          </a:xfrm>
        </p:grpSpPr>
        <p:sp>
          <p:nvSpPr>
            <p:cNvPr id="42" name="Oval 141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43" name="Oval 142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F1</a:t>
              </a:r>
              <a:endParaRPr lang="cs-CZ" sz="1200" b="1">
                <a:solidFill>
                  <a:srgbClr val="000000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5004048" y="5733256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1">
                <a:solidFill>
                  <a:srgbClr val="000000"/>
                </a:solidFill>
                <a:sym typeface="Symbol" pitchFamily="18" charset="2"/>
              </a:rPr>
              <a:t>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53" name="Oval 142"/>
          <p:cNvSpPr>
            <a:spLocks noChangeArrowheads="1"/>
          </p:cNvSpPr>
          <p:nvPr/>
        </p:nvSpPr>
        <p:spPr bwMode="auto">
          <a:xfrm>
            <a:off x="3275856" y="5445224"/>
            <a:ext cx="229743" cy="22961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000000"/>
                </a:solidFill>
              </a:rPr>
              <a:t>S1</a:t>
            </a:r>
            <a:endParaRPr lang="cs-CZ" sz="1200" b="1">
              <a:solidFill>
                <a:srgbClr val="000000"/>
              </a:solidFill>
            </a:endParaRPr>
          </a:p>
        </p:txBody>
      </p:sp>
      <p:sp>
        <p:nvSpPr>
          <p:cNvPr id="54" name="Arc 131"/>
          <p:cNvSpPr>
            <a:spLocks/>
          </p:cNvSpPr>
          <p:nvPr/>
        </p:nvSpPr>
        <p:spPr bwMode="auto">
          <a:xfrm rot="5400000" flipH="1">
            <a:off x="2807803" y="4977173"/>
            <a:ext cx="216025" cy="864095"/>
          </a:xfrm>
          <a:custGeom>
            <a:avLst/>
            <a:gdLst>
              <a:gd name="T0" fmla="*/ 48947 w 21600"/>
              <a:gd name="T1" fmla="*/ 0 h 42451"/>
              <a:gd name="T2" fmla="*/ 28367 w 21600"/>
              <a:gd name="T3" fmla="*/ 793750 h 42451"/>
              <a:gd name="T4" fmla="*/ 0 w 21600"/>
              <a:gd name="T5" fmla="*/ 39336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67744" y="5373216"/>
            <a:ext cx="287337" cy="287337"/>
            <a:chOff x="2339708" y="5157192"/>
            <a:chExt cx="287337" cy="287337"/>
          </a:xfrm>
        </p:grpSpPr>
        <p:sp>
          <p:nvSpPr>
            <p:cNvPr id="48" name="Oval 141"/>
            <p:cNvSpPr>
              <a:spLocks noChangeArrowheads="1"/>
            </p:cNvSpPr>
            <p:nvPr/>
          </p:nvSpPr>
          <p:spPr bwMode="auto">
            <a:xfrm>
              <a:off x="2339708" y="5157192"/>
              <a:ext cx="287337" cy="2873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49" name="Oval 142"/>
            <p:cNvSpPr>
              <a:spLocks noChangeArrowheads="1"/>
            </p:cNvSpPr>
            <p:nvPr/>
          </p:nvSpPr>
          <p:spPr bwMode="auto">
            <a:xfrm>
              <a:off x="2368189" y="5186370"/>
              <a:ext cx="229743" cy="22961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S0</a:t>
              </a:r>
              <a:endParaRPr lang="cs-CZ" sz="1200" b="1">
                <a:solidFill>
                  <a:srgbClr val="000000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2627784" y="5013176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1">
                <a:solidFill>
                  <a:srgbClr val="000000"/>
                </a:solidFill>
                <a:sym typeface="Symbol" pitchFamily="18" charset="2"/>
              </a:rPr>
              <a:t></a:t>
            </a:r>
            <a:endParaRPr lang="cs-CZ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1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AutoShape 57"/>
          <p:cNvSpPr>
            <a:spLocks noChangeArrowheads="1"/>
          </p:cNvSpPr>
          <p:nvPr/>
        </p:nvSpPr>
        <p:spPr bwMode="auto">
          <a:xfrm>
            <a:off x="179512" y="116632"/>
            <a:ext cx="3600450" cy="360362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Iteration automaton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510" name="AutoShape 58"/>
          <p:cNvSpPr>
            <a:spLocks noChangeArrowheads="1"/>
          </p:cNvSpPr>
          <p:nvPr/>
        </p:nvSpPr>
        <p:spPr bwMode="auto">
          <a:xfrm>
            <a:off x="3708400" y="115888"/>
            <a:ext cx="4967288" cy="144462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1511" name="Group 59"/>
          <p:cNvGrpSpPr>
            <a:grpSpLocks/>
          </p:cNvGrpSpPr>
          <p:nvPr/>
        </p:nvGrpSpPr>
        <p:grpSpPr bwMode="auto">
          <a:xfrm>
            <a:off x="3635375" y="115888"/>
            <a:ext cx="217488" cy="217487"/>
            <a:chOff x="2290" y="73"/>
            <a:chExt cx="137" cy="137"/>
          </a:xfrm>
        </p:grpSpPr>
        <p:grpSp>
          <p:nvGrpSpPr>
            <p:cNvPr id="21521" name="Group 6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1523" name="Rectangle 6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4" name="Line 6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22" name="Arc 6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1512" name="AutoShape 6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513" name="AutoShape 6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1514" name="Group 6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21517" name="Group 6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1519" name="Rectangle 6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0" name="Line 6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18" name="Arc 7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1515" name="AutoShape 71"/>
          <p:cNvSpPr>
            <a:spLocks noChangeArrowheads="1"/>
          </p:cNvSpPr>
          <p:nvPr/>
        </p:nvSpPr>
        <p:spPr bwMode="auto">
          <a:xfrm>
            <a:off x="6227763" y="188913"/>
            <a:ext cx="22320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Example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516" name="Text Box 72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42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251520" y="692696"/>
            <a:ext cx="8568952" cy="1368152"/>
          </a:xfrm>
          <a:prstGeom prst="roundRect">
            <a:avLst>
              <a:gd name="adj" fmla="val 9060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6" name="AutoShape 3"/>
          <p:cNvSpPr>
            <a:spLocks noChangeArrowheads="1"/>
          </p:cNvSpPr>
          <p:nvPr/>
        </p:nvSpPr>
        <p:spPr bwMode="auto">
          <a:xfrm>
            <a:off x="323528" y="3717032"/>
            <a:ext cx="8568952" cy="2016224"/>
          </a:xfrm>
          <a:prstGeom prst="roundRect">
            <a:avLst>
              <a:gd name="adj" fmla="val 9060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3779912" y="4797152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1">
                <a:solidFill>
                  <a:srgbClr val="000000"/>
                </a:solidFill>
                <a:sym typeface="Symbol" pitchFamily="18" charset="2"/>
              </a:rPr>
              <a:t>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118" name="AutoShape 3"/>
          <p:cNvSpPr>
            <a:spLocks noChangeArrowheads="1"/>
          </p:cNvSpPr>
          <p:nvPr/>
        </p:nvSpPr>
        <p:spPr bwMode="auto">
          <a:xfrm>
            <a:off x="683568" y="2204864"/>
            <a:ext cx="7705725" cy="1152128"/>
          </a:xfrm>
          <a:prstGeom prst="roundRect">
            <a:avLst>
              <a:gd name="adj" fmla="val 899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Automaton B</a:t>
            </a:r>
            <a:r>
              <a:rPr lang="en-US" baseline="-25000">
                <a:solidFill>
                  <a:srgbClr val="000000"/>
                </a:solidFill>
              </a:rPr>
              <a:t>6</a:t>
            </a:r>
            <a:r>
              <a:rPr lang="en-US">
                <a:solidFill>
                  <a:srgbClr val="000000"/>
                </a:solidFill>
              </a:rPr>
              <a:t> accepts any word created by concatenation and repetition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of any words accepted by </a:t>
            </a:r>
            <a:r>
              <a:rPr lang="en-US" i="1">
                <a:solidFill>
                  <a:srgbClr val="000000"/>
                </a:solidFill>
              </a:rPr>
              <a:t>C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including empty word.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1907704" y="908720"/>
            <a:ext cx="4464496" cy="863401"/>
            <a:chOff x="1331640" y="3861048"/>
            <a:chExt cx="4464496" cy="863401"/>
          </a:xfrm>
        </p:grpSpPr>
        <p:sp>
          <p:nvSpPr>
            <p:cNvPr id="121" name="Arc 102"/>
            <p:cNvSpPr>
              <a:spLocks/>
            </p:cNvSpPr>
            <p:nvPr/>
          </p:nvSpPr>
          <p:spPr bwMode="auto">
            <a:xfrm flipH="1" flipV="1">
              <a:off x="1476350" y="4437112"/>
              <a:ext cx="288925" cy="146050"/>
            </a:xfrm>
            <a:custGeom>
              <a:avLst/>
              <a:gdLst>
                <a:gd name="T0" fmla="*/ 0 w 21600"/>
                <a:gd name="T1" fmla="*/ 0 h 21600"/>
                <a:gd name="T2" fmla="*/ 288925 w 21600"/>
                <a:gd name="T3" fmla="*/ 146050 h 21600"/>
                <a:gd name="T4" fmla="*/ 0 w 21600"/>
                <a:gd name="T5" fmla="*/ 14605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22" name="Arc 128"/>
            <p:cNvSpPr>
              <a:spLocks/>
            </p:cNvSpPr>
            <p:nvPr/>
          </p:nvSpPr>
          <p:spPr bwMode="auto">
            <a:xfrm rot="5400000" flipH="1">
              <a:off x="1749871" y="4163591"/>
              <a:ext cx="388938" cy="215900"/>
            </a:xfrm>
            <a:custGeom>
              <a:avLst/>
              <a:gdLst>
                <a:gd name="T0" fmla="*/ 39516 w 43199"/>
                <a:gd name="T1" fmla="*/ 42715 h 43200"/>
                <a:gd name="T2" fmla="*/ 0 w 43199"/>
                <a:gd name="T3" fmla="*/ 108835 h 43200"/>
                <a:gd name="T4" fmla="*/ 194464 w 43199"/>
                <a:gd name="T5" fmla="*/ 10795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99" h="43200" fill="none" extrusionOk="0">
                  <a:moveTo>
                    <a:pt x="4389" y="8547"/>
                  </a:moveTo>
                  <a:cubicBezTo>
                    <a:pt x="8472" y="3162"/>
                    <a:pt x="148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cubicBezTo>
                    <a:pt x="43199" y="33529"/>
                    <a:pt x="33528" y="43200"/>
                    <a:pt x="21599" y="43200"/>
                  </a:cubicBezTo>
                  <a:cubicBezTo>
                    <a:pt x="9738" y="43200"/>
                    <a:pt x="96" y="33636"/>
                    <a:pt x="-1" y="21777"/>
                  </a:cubicBezTo>
                </a:path>
                <a:path w="43199" h="43200" stroke="0" extrusionOk="0">
                  <a:moveTo>
                    <a:pt x="4389" y="8547"/>
                  </a:moveTo>
                  <a:cubicBezTo>
                    <a:pt x="8472" y="3162"/>
                    <a:pt x="148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cubicBezTo>
                    <a:pt x="43199" y="33529"/>
                    <a:pt x="33528" y="43200"/>
                    <a:pt x="21599" y="43200"/>
                  </a:cubicBezTo>
                  <a:cubicBezTo>
                    <a:pt x="9738" y="43200"/>
                    <a:pt x="96" y="33636"/>
                    <a:pt x="-1" y="21777"/>
                  </a:cubicBezTo>
                  <a:lnTo>
                    <a:pt x="21599" y="21600"/>
                  </a:lnTo>
                  <a:lnTo>
                    <a:pt x="4389" y="854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23" name="Oval 80"/>
            <p:cNvSpPr>
              <a:spLocks noChangeArrowheads="1"/>
            </p:cNvSpPr>
            <p:nvPr/>
          </p:nvSpPr>
          <p:spPr bwMode="auto">
            <a:xfrm>
              <a:off x="1764382" y="4437112"/>
              <a:ext cx="288925" cy="2873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0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124" name="Oval 80"/>
            <p:cNvSpPr>
              <a:spLocks noChangeArrowheads="1"/>
            </p:cNvSpPr>
            <p:nvPr/>
          </p:nvSpPr>
          <p:spPr bwMode="auto">
            <a:xfrm>
              <a:off x="2700486" y="4437112"/>
              <a:ext cx="288925" cy="2873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14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25" name="Oval 93"/>
            <p:cNvSpPr>
              <a:spLocks noChangeArrowheads="1"/>
            </p:cNvSpPr>
            <p:nvPr/>
          </p:nvSpPr>
          <p:spPr bwMode="auto">
            <a:xfrm>
              <a:off x="3636590" y="4437112"/>
              <a:ext cx="288925" cy="2873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2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126" name="Line 95"/>
            <p:cNvSpPr>
              <a:spLocks noChangeShapeType="1"/>
            </p:cNvSpPr>
            <p:nvPr/>
          </p:nvSpPr>
          <p:spPr bwMode="auto">
            <a:xfrm>
              <a:off x="2052414" y="4581128"/>
              <a:ext cx="6480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27" name="Line 95"/>
            <p:cNvSpPr>
              <a:spLocks noChangeShapeType="1"/>
            </p:cNvSpPr>
            <p:nvPr/>
          </p:nvSpPr>
          <p:spPr bwMode="auto">
            <a:xfrm>
              <a:off x="2988518" y="4581128"/>
              <a:ext cx="6480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28" name="Line 95"/>
            <p:cNvSpPr>
              <a:spLocks noChangeShapeType="1"/>
            </p:cNvSpPr>
            <p:nvPr/>
          </p:nvSpPr>
          <p:spPr bwMode="auto">
            <a:xfrm>
              <a:off x="3924622" y="4581128"/>
              <a:ext cx="6480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29" name="Line 95"/>
            <p:cNvSpPr>
              <a:spLocks noChangeShapeType="1"/>
            </p:cNvSpPr>
            <p:nvPr/>
          </p:nvSpPr>
          <p:spPr bwMode="auto">
            <a:xfrm>
              <a:off x="4860726" y="4581128"/>
              <a:ext cx="6480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30" name="Arc 101"/>
            <p:cNvSpPr>
              <a:spLocks/>
            </p:cNvSpPr>
            <p:nvPr/>
          </p:nvSpPr>
          <p:spPr bwMode="auto">
            <a:xfrm rot="16200000">
              <a:off x="3889141" y="2888417"/>
              <a:ext cx="648270" cy="2737545"/>
            </a:xfrm>
            <a:custGeom>
              <a:avLst/>
              <a:gdLst>
                <a:gd name="T0" fmla="*/ 130646 w 21600"/>
                <a:gd name="T1" fmla="*/ 0 h 42451"/>
                <a:gd name="T2" fmla="*/ 75714 w 21600"/>
                <a:gd name="T3" fmla="*/ 2449513 h 42451"/>
                <a:gd name="T4" fmla="*/ 0 w 21600"/>
                <a:gd name="T5" fmla="*/ 1213937 h 424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451" fill="none" extrusionOk="0">
                  <a:moveTo>
                    <a:pt x="4896" y="0"/>
                  </a:moveTo>
                  <a:cubicBezTo>
                    <a:pt x="14678" y="2277"/>
                    <a:pt x="21600" y="10995"/>
                    <a:pt x="21600" y="21038"/>
                  </a:cubicBezTo>
                  <a:cubicBezTo>
                    <a:pt x="21600" y="31870"/>
                    <a:pt x="13576" y="41027"/>
                    <a:pt x="2837" y="42450"/>
                  </a:cubicBezTo>
                </a:path>
                <a:path w="21600" h="42451" stroke="0" extrusionOk="0">
                  <a:moveTo>
                    <a:pt x="4896" y="0"/>
                  </a:moveTo>
                  <a:cubicBezTo>
                    <a:pt x="14678" y="2277"/>
                    <a:pt x="21600" y="10995"/>
                    <a:pt x="21600" y="21038"/>
                  </a:cubicBezTo>
                  <a:cubicBezTo>
                    <a:pt x="21600" y="31870"/>
                    <a:pt x="13576" y="41027"/>
                    <a:pt x="2837" y="42450"/>
                  </a:cubicBezTo>
                  <a:lnTo>
                    <a:pt x="0" y="21038"/>
                  </a:lnTo>
                  <a:lnTo>
                    <a:pt x="4896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31" name="Arc 101"/>
            <p:cNvSpPr>
              <a:spLocks/>
            </p:cNvSpPr>
            <p:nvPr/>
          </p:nvSpPr>
          <p:spPr bwMode="auto">
            <a:xfrm rot="16200000">
              <a:off x="3637112" y="3500486"/>
              <a:ext cx="360240" cy="1657428"/>
            </a:xfrm>
            <a:custGeom>
              <a:avLst/>
              <a:gdLst>
                <a:gd name="T0" fmla="*/ 130646 w 21600"/>
                <a:gd name="T1" fmla="*/ 0 h 42451"/>
                <a:gd name="T2" fmla="*/ 75714 w 21600"/>
                <a:gd name="T3" fmla="*/ 2449513 h 42451"/>
                <a:gd name="T4" fmla="*/ 0 w 21600"/>
                <a:gd name="T5" fmla="*/ 1213937 h 424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451" fill="none" extrusionOk="0">
                  <a:moveTo>
                    <a:pt x="4896" y="0"/>
                  </a:moveTo>
                  <a:cubicBezTo>
                    <a:pt x="14678" y="2277"/>
                    <a:pt x="21600" y="10995"/>
                    <a:pt x="21600" y="21038"/>
                  </a:cubicBezTo>
                  <a:cubicBezTo>
                    <a:pt x="21600" y="31870"/>
                    <a:pt x="13576" y="41027"/>
                    <a:pt x="2837" y="42450"/>
                  </a:cubicBezTo>
                </a:path>
                <a:path w="21600" h="42451" stroke="0" extrusionOk="0">
                  <a:moveTo>
                    <a:pt x="4896" y="0"/>
                  </a:moveTo>
                  <a:cubicBezTo>
                    <a:pt x="14678" y="2277"/>
                    <a:pt x="21600" y="10995"/>
                    <a:pt x="21600" y="21038"/>
                  </a:cubicBezTo>
                  <a:cubicBezTo>
                    <a:pt x="21600" y="31870"/>
                    <a:pt x="13576" y="41027"/>
                    <a:pt x="2837" y="42450"/>
                  </a:cubicBezTo>
                  <a:lnTo>
                    <a:pt x="0" y="21038"/>
                  </a:lnTo>
                  <a:lnTo>
                    <a:pt x="4896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32" name="Text Box 135"/>
            <p:cNvSpPr txBox="1">
              <a:spLocks noChangeArrowheads="1"/>
            </p:cNvSpPr>
            <p:nvPr/>
          </p:nvSpPr>
          <p:spPr bwMode="auto">
            <a:xfrm>
              <a:off x="1980406" y="3933056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0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33" name="Text Box 139"/>
            <p:cNvSpPr txBox="1">
              <a:spLocks noChangeArrowheads="1"/>
            </p:cNvSpPr>
            <p:nvPr/>
          </p:nvSpPr>
          <p:spPr bwMode="auto">
            <a:xfrm>
              <a:off x="2196430" y="4293096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1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34" name="Text Box 135"/>
            <p:cNvSpPr txBox="1">
              <a:spLocks noChangeArrowheads="1"/>
            </p:cNvSpPr>
            <p:nvPr/>
          </p:nvSpPr>
          <p:spPr bwMode="auto">
            <a:xfrm>
              <a:off x="3204542" y="4293096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0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35" name="Text Box 135"/>
            <p:cNvSpPr txBox="1">
              <a:spLocks noChangeArrowheads="1"/>
            </p:cNvSpPr>
            <p:nvPr/>
          </p:nvSpPr>
          <p:spPr bwMode="auto">
            <a:xfrm>
              <a:off x="4068638" y="4293096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0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36" name="Text Box 135"/>
            <p:cNvSpPr txBox="1">
              <a:spLocks noChangeArrowheads="1"/>
            </p:cNvSpPr>
            <p:nvPr/>
          </p:nvSpPr>
          <p:spPr bwMode="auto">
            <a:xfrm>
              <a:off x="5004742" y="4293096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0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37" name="Text Box 137"/>
            <p:cNvSpPr txBox="1">
              <a:spLocks noChangeArrowheads="1"/>
            </p:cNvSpPr>
            <p:nvPr/>
          </p:nvSpPr>
          <p:spPr bwMode="auto">
            <a:xfrm>
              <a:off x="4356670" y="4005064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1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38" name="Text Box 137"/>
            <p:cNvSpPr txBox="1">
              <a:spLocks noChangeArrowheads="1"/>
            </p:cNvSpPr>
            <p:nvPr/>
          </p:nvSpPr>
          <p:spPr bwMode="auto">
            <a:xfrm>
              <a:off x="5148758" y="3861048"/>
              <a:ext cx="28892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1600" b="1">
                  <a:solidFill>
                    <a:srgbClr val="000000"/>
                  </a:solidFill>
                </a:rPr>
                <a:t>1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  <p:grpSp>
          <p:nvGrpSpPr>
            <p:cNvPr id="139" name="Group 140"/>
            <p:cNvGrpSpPr>
              <a:grpSpLocks/>
            </p:cNvGrpSpPr>
            <p:nvPr/>
          </p:nvGrpSpPr>
          <p:grpSpPr bwMode="auto">
            <a:xfrm>
              <a:off x="4572694" y="4437112"/>
              <a:ext cx="287338" cy="287337"/>
              <a:chOff x="3334" y="799"/>
              <a:chExt cx="454" cy="453"/>
            </a:xfrm>
          </p:grpSpPr>
          <p:sp>
            <p:nvSpPr>
              <p:cNvPr id="144" name="Oval 141"/>
              <p:cNvSpPr>
                <a:spLocks noChangeArrowheads="1"/>
              </p:cNvSpPr>
              <p:nvPr/>
            </p:nvSpPr>
            <p:spPr bwMode="auto">
              <a:xfrm>
                <a:off x="3334" y="799"/>
                <a:ext cx="454" cy="45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cs-CZ" sz="1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142"/>
              <p:cNvSpPr>
                <a:spLocks noChangeArrowheads="1"/>
              </p:cNvSpPr>
              <p:nvPr/>
            </p:nvSpPr>
            <p:spPr bwMode="auto">
              <a:xfrm>
                <a:off x="3379" y="845"/>
                <a:ext cx="363" cy="36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</a:rPr>
                  <a:t>3</a:t>
                </a:r>
                <a:endParaRPr lang="cs-CZ" sz="14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0" name="Group 140"/>
            <p:cNvGrpSpPr>
              <a:grpSpLocks/>
            </p:cNvGrpSpPr>
            <p:nvPr/>
          </p:nvGrpSpPr>
          <p:grpSpPr bwMode="auto">
            <a:xfrm>
              <a:off x="5508798" y="4437112"/>
              <a:ext cx="287338" cy="287337"/>
              <a:chOff x="3334" y="799"/>
              <a:chExt cx="454" cy="453"/>
            </a:xfrm>
          </p:grpSpPr>
          <p:sp>
            <p:nvSpPr>
              <p:cNvPr id="142" name="Oval 141"/>
              <p:cNvSpPr>
                <a:spLocks noChangeArrowheads="1"/>
              </p:cNvSpPr>
              <p:nvPr/>
            </p:nvSpPr>
            <p:spPr bwMode="auto">
              <a:xfrm>
                <a:off x="3334" y="799"/>
                <a:ext cx="454" cy="45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cs-CZ" sz="1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Oval 142"/>
              <p:cNvSpPr>
                <a:spLocks noChangeArrowheads="1"/>
              </p:cNvSpPr>
              <p:nvPr/>
            </p:nvSpPr>
            <p:spPr bwMode="auto">
              <a:xfrm>
                <a:off x="3379" y="845"/>
                <a:ext cx="363" cy="36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</a:rPr>
                  <a:t>4</a:t>
                </a:r>
                <a:endParaRPr lang="cs-CZ" sz="14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1" name="Text Box 132"/>
            <p:cNvSpPr txBox="1">
              <a:spLocks noChangeArrowheads="1"/>
            </p:cNvSpPr>
            <p:nvPr/>
          </p:nvSpPr>
          <p:spPr bwMode="auto">
            <a:xfrm>
              <a:off x="1331640" y="3933056"/>
              <a:ext cx="288925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 i="1" smtClean="0">
                  <a:solidFill>
                    <a:srgbClr val="000000"/>
                  </a:solidFill>
                </a:rPr>
                <a:t>C</a:t>
              </a:r>
              <a:r>
                <a:rPr lang="en-US" sz="1600" b="1" baseline="-25000" smtClean="0">
                  <a:solidFill>
                    <a:srgbClr val="000000"/>
                  </a:solidFill>
                </a:rPr>
                <a:t>2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</p:grpSp>
      <p:sp>
        <p:nvSpPr>
          <p:cNvPr id="147" name="Arc 102"/>
          <p:cNvSpPr>
            <a:spLocks/>
          </p:cNvSpPr>
          <p:nvPr/>
        </p:nvSpPr>
        <p:spPr bwMode="auto">
          <a:xfrm flipH="1" flipV="1">
            <a:off x="971600" y="4653136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288925 w 21600"/>
              <a:gd name="T3" fmla="*/ 146050 h 21600"/>
              <a:gd name="T4" fmla="*/ 0 w 21600"/>
              <a:gd name="T5" fmla="*/ 1460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48" name="Arc 128"/>
          <p:cNvSpPr>
            <a:spLocks/>
          </p:cNvSpPr>
          <p:nvPr/>
        </p:nvSpPr>
        <p:spPr bwMode="auto">
          <a:xfrm rot="5400000" flipH="1">
            <a:off x="2325935" y="4379615"/>
            <a:ext cx="388938" cy="215900"/>
          </a:xfrm>
          <a:custGeom>
            <a:avLst/>
            <a:gdLst>
              <a:gd name="T0" fmla="*/ 39516 w 43199"/>
              <a:gd name="T1" fmla="*/ 42715 h 43200"/>
              <a:gd name="T2" fmla="*/ 0 w 43199"/>
              <a:gd name="T3" fmla="*/ 108835 h 43200"/>
              <a:gd name="T4" fmla="*/ 194464 w 43199"/>
              <a:gd name="T5" fmla="*/ 1079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lnTo>
                  <a:pt x="4389" y="8547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50" name="Oval 80"/>
          <p:cNvSpPr>
            <a:spLocks noChangeArrowheads="1"/>
          </p:cNvSpPr>
          <p:nvPr/>
        </p:nvSpPr>
        <p:spPr bwMode="auto">
          <a:xfrm>
            <a:off x="3276550" y="4653136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51" name="Oval 93"/>
          <p:cNvSpPr>
            <a:spLocks noChangeArrowheads="1"/>
          </p:cNvSpPr>
          <p:nvPr/>
        </p:nvSpPr>
        <p:spPr bwMode="auto">
          <a:xfrm>
            <a:off x="4212654" y="4653136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2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52" name="Line 95"/>
          <p:cNvSpPr>
            <a:spLocks noChangeShapeType="1"/>
          </p:cNvSpPr>
          <p:nvPr/>
        </p:nvSpPr>
        <p:spPr bwMode="auto">
          <a:xfrm>
            <a:off x="2628478" y="4797152"/>
            <a:ext cx="64807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53" name="Line 95"/>
          <p:cNvSpPr>
            <a:spLocks noChangeShapeType="1"/>
          </p:cNvSpPr>
          <p:nvPr/>
        </p:nvSpPr>
        <p:spPr bwMode="auto">
          <a:xfrm>
            <a:off x="3564582" y="4797152"/>
            <a:ext cx="64807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54" name="Line 95"/>
          <p:cNvSpPr>
            <a:spLocks noChangeShapeType="1"/>
          </p:cNvSpPr>
          <p:nvPr/>
        </p:nvSpPr>
        <p:spPr bwMode="auto">
          <a:xfrm>
            <a:off x="4500686" y="4797152"/>
            <a:ext cx="64807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55" name="Line 95"/>
          <p:cNvSpPr>
            <a:spLocks noChangeShapeType="1"/>
          </p:cNvSpPr>
          <p:nvPr/>
        </p:nvSpPr>
        <p:spPr bwMode="auto">
          <a:xfrm>
            <a:off x="5436790" y="4797152"/>
            <a:ext cx="64807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56" name="Arc 101"/>
          <p:cNvSpPr>
            <a:spLocks/>
          </p:cNvSpPr>
          <p:nvPr/>
        </p:nvSpPr>
        <p:spPr bwMode="auto">
          <a:xfrm rot="16200000">
            <a:off x="4465205" y="3104441"/>
            <a:ext cx="648270" cy="2737545"/>
          </a:xfrm>
          <a:custGeom>
            <a:avLst/>
            <a:gdLst>
              <a:gd name="T0" fmla="*/ 130646 w 21600"/>
              <a:gd name="T1" fmla="*/ 0 h 42451"/>
              <a:gd name="T2" fmla="*/ 75714 w 21600"/>
              <a:gd name="T3" fmla="*/ 2449513 h 42451"/>
              <a:gd name="T4" fmla="*/ 0 w 21600"/>
              <a:gd name="T5" fmla="*/ 1213937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57" name="Arc 101"/>
          <p:cNvSpPr>
            <a:spLocks/>
          </p:cNvSpPr>
          <p:nvPr/>
        </p:nvSpPr>
        <p:spPr bwMode="auto">
          <a:xfrm rot="16200000">
            <a:off x="4213176" y="3716510"/>
            <a:ext cx="360240" cy="1657428"/>
          </a:xfrm>
          <a:custGeom>
            <a:avLst/>
            <a:gdLst>
              <a:gd name="T0" fmla="*/ 130646 w 21600"/>
              <a:gd name="T1" fmla="*/ 0 h 42451"/>
              <a:gd name="T2" fmla="*/ 75714 w 21600"/>
              <a:gd name="T3" fmla="*/ 2449513 h 42451"/>
              <a:gd name="T4" fmla="*/ 0 w 21600"/>
              <a:gd name="T5" fmla="*/ 1213937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58" name="Text Box 135"/>
          <p:cNvSpPr txBox="1">
            <a:spLocks noChangeArrowheads="1"/>
          </p:cNvSpPr>
          <p:nvPr/>
        </p:nvSpPr>
        <p:spPr bwMode="auto">
          <a:xfrm>
            <a:off x="2556470" y="4149080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59" name="Text Box 139"/>
          <p:cNvSpPr txBox="1">
            <a:spLocks noChangeArrowheads="1"/>
          </p:cNvSpPr>
          <p:nvPr/>
        </p:nvSpPr>
        <p:spPr bwMode="auto">
          <a:xfrm>
            <a:off x="2772494" y="4509120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60" name="Text Box 135"/>
          <p:cNvSpPr txBox="1">
            <a:spLocks noChangeArrowheads="1"/>
          </p:cNvSpPr>
          <p:nvPr/>
        </p:nvSpPr>
        <p:spPr bwMode="auto">
          <a:xfrm>
            <a:off x="3780606" y="4509120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61" name="Text Box 135"/>
          <p:cNvSpPr txBox="1">
            <a:spLocks noChangeArrowheads="1"/>
          </p:cNvSpPr>
          <p:nvPr/>
        </p:nvSpPr>
        <p:spPr bwMode="auto">
          <a:xfrm>
            <a:off x="4644702" y="4509120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62" name="Text Box 135"/>
          <p:cNvSpPr txBox="1">
            <a:spLocks noChangeArrowheads="1"/>
          </p:cNvSpPr>
          <p:nvPr/>
        </p:nvSpPr>
        <p:spPr bwMode="auto">
          <a:xfrm>
            <a:off x="5580806" y="4509120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63" name="Text Box 137"/>
          <p:cNvSpPr txBox="1">
            <a:spLocks noChangeArrowheads="1"/>
          </p:cNvSpPr>
          <p:nvPr/>
        </p:nvSpPr>
        <p:spPr bwMode="auto">
          <a:xfrm>
            <a:off x="4932734" y="4221088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64" name="Text Box 137"/>
          <p:cNvSpPr txBox="1">
            <a:spLocks noChangeArrowheads="1"/>
          </p:cNvSpPr>
          <p:nvPr/>
        </p:nvSpPr>
        <p:spPr bwMode="auto">
          <a:xfrm>
            <a:off x="5724822" y="4077072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grpSp>
        <p:nvGrpSpPr>
          <p:cNvPr id="166" name="Group 140"/>
          <p:cNvGrpSpPr>
            <a:grpSpLocks/>
          </p:cNvGrpSpPr>
          <p:nvPr/>
        </p:nvGrpSpPr>
        <p:grpSpPr bwMode="auto">
          <a:xfrm>
            <a:off x="6084862" y="4653136"/>
            <a:ext cx="287338" cy="287337"/>
            <a:chOff x="3334" y="799"/>
            <a:chExt cx="454" cy="453"/>
          </a:xfrm>
        </p:grpSpPr>
        <p:sp>
          <p:nvSpPr>
            <p:cNvPr id="168" name="Oval 167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169" name="Oval 168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4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</p:grpSp>
      <p:sp>
        <p:nvSpPr>
          <p:cNvPr id="167" name="Text Box 132"/>
          <p:cNvSpPr txBox="1">
            <a:spLocks noChangeArrowheads="1"/>
          </p:cNvSpPr>
          <p:nvPr/>
        </p:nvSpPr>
        <p:spPr bwMode="auto">
          <a:xfrm>
            <a:off x="1547664" y="4005064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1" smtClean="0">
                <a:solidFill>
                  <a:srgbClr val="000000"/>
                </a:solidFill>
              </a:rPr>
              <a:t>B</a:t>
            </a:r>
            <a:r>
              <a:rPr lang="en-US" sz="1600" b="1" baseline="-25000" smtClean="0">
                <a:solidFill>
                  <a:srgbClr val="000000"/>
                </a:solidFill>
              </a:rPr>
              <a:t>6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72" name="Arc 130"/>
          <p:cNvSpPr>
            <a:spLocks/>
          </p:cNvSpPr>
          <p:nvPr/>
        </p:nvSpPr>
        <p:spPr bwMode="auto">
          <a:xfrm rot="5400000" flipV="1">
            <a:off x="3735184" y="3689755"/>
            <a:ext cx="363205" cy="2578001"/>
          </a:xfrm>
          <a:custGeom>
            <a:avLst/>
            <a:gdLst>
              <a:gd name="T0" fmla="*/ 48947 w 21600"/>
              <a:gd name="T1" fmla="*/ 0 h 42451"/>
              <a:gd name="T2" fmla="*/ 28367 w 21600"/>
              <a:gd name="T3" fmla="*/ 793750 h 42451"/>
              <a:gd name="T4" fmla="*/ 0 w 21600"/>
              <a:gd name="T5" fmla="*/ 39336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57150">
            <a:solidFill>
              <a:srgbClr val="0070C0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80" name="Oval 93"/>
          <p:cNvSpPr>
            <a:spLocks noChangeArrowheads="1"/>
          </p:cNvSpPr>
          <p:nvPr/>
        </p:nvSpPr>
        <p:spPr bwMode="auto">
          <a:xfrm>
            <a:off x="2339752" y="4653136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0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81" name="Arc 130"/>
          <p:cNvSpPr>
            <a:spLocks/>
          </p:cNvSpPr>
          <p:nvPr/>
        </p:nvSpPr>
        <p:spPr bwMode="auto">
          <a:xfrm rot="5400000" flipV="1">
            <a:off x="4096805" y="3328131"/>
            <a:ext cx="576064" cy="3658121"/>
          </a:xfrm>
          <a:custGeom>
            <a:avLst/>
            <a:gdLst>
              <a:gd name="T0" fmla="*/ 48947 w 21600"/>
              <a:gd name="T1" fmla="*/ 0 h 42451"/>
              <a:gd name="T2" fmla="*/ 28367 w 21600"/>
              <a:gd name="T3" fmla="*/ 793750 h 42451"/>
              <a:gd name="T4" fmla="*/ 0 w 21600"/>
              <a:gd name="T5" fmla="*/ 39336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57150">
            <a:solidFill>
              <a:srgbClr val="0070C0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grpSp>
        <p:nvGrpSpPr>
          <p:cNvPr id="165" name="Group 140"/>
          <p:cNvGrpSpPr>
            <a:grpSpLocks/>
          </p:cNvGrpSpPr>
          <p:nvPr/>
        </p:nvGrpSpPr>
        <p:grpSpPr bwMode="auto">
          <a:xfrm>
            <a:off x="5148758" y="4653136"/>
            <a:ext cx="287338" cy="287337"/>
            <a:chOff x="3334" y="799"/>
            <a:chExt cx="454" cy="453"/>
          </a:xfrm>
        </p:grpSpPr>
        <p:sp>
          <p:nvSpPr>
            <p:cNvPr id="170" name="Oval 141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171" name="Oval 142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3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</p:grpSp>
      <p:sp>
        <p:nvSpPr>
          <p:cNvPr id="182" name="Arc 130"/>
          <p:cNvSpPr>
            <a:spLocks/>
          </p:cNvSpPr>
          <p:nvPr/>
        </p:nvSpPr>
        <p:spPr bwMode="auto">
          <a:xfrm rot="5400000" flipH="1">
            <a:off x="1942125" y="4402690"/>
            <a:ext cx="75173" cy="720080"/>
          </a:xfrm>
          <a:custGeom>
            <a:avLst/>
            <a:gdLst>
              <a:gd name="T0" fmla="*/ 48947 w 21600"/>
              <a:gd name="T1" fmla="*/ 0 h 42451"/>
              <a:gd name="T2" fmla="*/ 28367 w 21600"/>
              <a:gd name="T3" fmla="*/ 793750 h 42451"/>
              <a:gd name="T4" fmla="*/ 0 w 21600"/>
              <a:gd name="T5" fmla="*/ 39336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57150">
            <a:solidFill>
              <a:srgbClr val="0070C0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grpSp>
        <p:nvGrpSpPr>
          <p:cNvPr id="176" name="Group 140"/>
          <p:cNvGrpSpPr>
            <a:grpSpLocks/>
          </p:cNvGrpSpPr>
          <p:nvPr/>
        </p:nvGrpSpPr>
        <p:grpSpPr bwMode="auto">
          <a:xfrm>
            <a:off x="1259632" y="4581128"/>
            <a:ext cx="432048" cy="432048"/>
            <a:chOff x="3334" y="799"/>
            <a:chExt cx="454" cy="453"/>
          </a:xfrm>
        </p:grpSpPr>
        <p:sp>
          <p:nvSpPr>
            <p:cNvPr id="177" name="Oval 176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178" name="Oval 177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s0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</p:grpSp>
      <p:sp>
        <p:nvSpPr>
          <p:cNvPr id="183" name="Rectangle 182"/>
          <p:cNvSpPr/>
          <p:nvPr/>
        </p:nvSpPr>
        <p:spPr>
          <a:xfrm>
            <a:off x="4860032" y="508518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1">
                <a:solidFill>
                  <a:srgbClr val="000000"/>
                </a:solidFill>
                <a:sym typeface="Symbol" pitchFamily="18" charset="2"/>
              </a:rPr>
              <a:t>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1835696" y="436510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1">
                <a:solidFill>
                  <a:srgbClr val="000000"/>
                </a:solidFill>
                <a:sym typeface="Symbol" pitchFamily="18" charset="2"/>
              </a:rPr>
              <a:t>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185" name="AutoShape 3"/>
          <p:cNvSpPr>
            <a:spLocks noChangeArrowheads="1"/>
          </p:cNvSpPr>
          <p:nvPr/>
        </p:nvSpPr>
        <p:spPr bwMode="auto">
          <a:xfrm>
            <a:off x="3203848" y="5589240"/>
            <a:ext cx="5544616" cy="792088"/>
          </a:xfrm>
          <a:prstGeom prst="roundRect">
            <a:avLst>
              <a:gd name="adj" fmla="val 15782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Maybe you can find some more telling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informal description of the corresponding language?</a:t>
            </a: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3"/>
          <p:cNvSpPr>
            <a:spLocks noChangeArrowheads="1"/>
          </p:cNvSpPr>
          <p:nvPr/>
        </p:nvSpPr>
        <p:spPr bwMode="auto">
          <a:xfrm>
            <a:off x="611560" y="692696"/>
            <a:ext cx="7848872" cy="792088"/>
          </a:xfrm>
          <a:prstGeom prst="roundRect">
            <a:avLst>
              <a:gd name="adj" fmla="val 11154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Automaton A</a:t>
            </a:r>
            <a:r>
              <a:rPr lang="en-US" b="1" baseline="-25000">
                <a:solidFill>
                  <a:srgbClr val="000000"/>
                </a:solidFill>
              </a:rPr>
              <a:t>4</a:t>
            </a:r>
            <a:r>
              <a:rPr lang="en-US" b="1">
                <a:solidFill>
                  <a:srgbClr val="000000"/>
                </a:solidFill>
              </a:rPr>
              <a:t> accepting intersection of two regular languages </a:t>
            </a:r>
            <a:r>
              <a:rPr lang="en-US" b="1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 b="1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b="1">
                <a:solidFill>
                  <a:srgbClr val="000000"/>
                </a:solidFill>
                <a:sym typeface="Symbol" pitchFamily="18" charset="2"/>
              </a:rPr>
              <a:t> , L</a:t>
            </a:r>
            <a:r>
              <a:rPr lang="en-US" b="1" baseline="-2500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b="1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accepted by automata A</a:t>
            </a:r>
            <a:r>
              <a:rPr lang="en-US" b="1" baseline="-25000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</a:rPr>
              <a:t>, A</a:t>
            </a:r>
            <a:r>
              <a:rPr lang="en-US" b="1" baseline="-25000">
                <a:solidFill>
                  <a:srgbClr val="000000"/>
                </a:solidFill>
              </a:rPr>
              <a:t>2</a:t>
            </a:r>
            <a:r>
              <a:rPr lang="en-US" b="1">
                <a:solidFill>
                  <a:srgbClr val="000000"/>
                </a:solidFill>
              </a:rPr>
              <a:t> respectively.</a:t>
            </a:r>
          </a:p>
        </p:txBody>
      </p:sp>
      <p:sp>
        <p:nvSpPr>
          <p:cNvPr id="21509" name="AutoShape 57"/>
          <p:cNvSpPr>
            <a:spLocks noChangeArrowheads="1"/>
          </p:cNvSpPr>
          <p:nvPr/>
        </p:nvSpPr>
        <p:spPr bwMode="auto">
          <a:xfrm>
            <a:off x="179512" y="116632"/>
            <a:ext cx="3600450" cy="360362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Language operations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510" name="AutoShape 58"/>
          <p:cNvSpPr>
            <a:spLocks noChangeArrowheads="1"/>
          </p:cNvSpPr>
          <p:nvPr/>
        </p:nvSpPr>
        <p:spPr bwMode="auto">
          <a:xfrm>
            <a:off x="3708400" y="115888"/>
            <a:ext cx="4967288" cy="144462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1511" name="Group 59"/>
          <p:cNvGrpSpPr>
            <a:grpSpLocks/>
          </p:cNvGrpSpPr>
          <p:nvPr/>
        </p:nvGrpSpPr>
        <p:grpSpPr bwMode="auto">
          <a:xfrm>
            <a:off x="3635375" y="115888"/>
            <a:ext cx="217488" cy="217487"/>
            <a:chOff x="2290" y="73"/>
            <a:chExt cx="137" cy="137"/>
          </a:xfrm>
        </p:grpSpPr>
        <p:grpSp>
          <p:nvGrpSpPr>
            <p:cNvPr id="21521" name="Group 6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1523" name="Rectangle 6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4" name="Line 6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22" name="Arc 6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1512" name="AutoShape 6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513" name="AutoShape 6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1514" name="Group 6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21517" name="Group 6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1519" name="Rectangle 6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0" name="Line 6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18" name="Arc 7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1515" name="AutoShape 71"/>
          <p:cNvSpPr>
            <a:spLocks noChangeArrowheads="1"/>
          </p:cNvSpPr>
          <p:nvPr/>
        </p:nvSpPr>
        <p:spPr bwMode="auto">
          <a:xfrm>
            <a:off x="6227763" y="188913"/>
            <a:ext cx="22320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Intersection 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516" name="Text Box 72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43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611560" y="1700808"/>
            <a:ext cx="8064896" cy="4680520"/>
          </a:xfrm>
          <a:prstGeom prst="roundRect">
            <a:avLst>
              <a:gd name="adj" fmla="val 6350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Automaton A</a:t>
            </a:r>
            <a:r>
              <a:rPr lang="en-US" baseline="-25000">
                <a:solidFill>
                  <a:srgbClr val="000000"/>
                </a:solidFill>
              </a:rPr>
              <a:t>4</a:t>
            </a:r>
            <a:r>
              <a:rPr lang="en-US">
                <a:solidFill>
                  <a:srgbClr val="000000"/>
                </a:solidFill>
              </a:rPr>
              <a:t> is constructed using A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 and A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Create Cartesian product Q</a:t>
            </a:r>
            <a:r>
              <a:rPr lang="en-US" baseline="-25000">
                <a:solidFill>
                  <a:srgbClr val="000000"/>
                </a:solidFill>
              </a:rPr>
              <a:t>1 </a:t>
            </a:r>
            <a:r>
              <a:rPr lang="en-US" b="1">
                <a:solidFill>
                  <a:srgbClr val="000000"/>
                </a:solidFill>
                <a:sym typeface="Symbol"/>
              </a:rPr>
              <a:t> </a:t>
            </a:r>
            <a:r>
              <a:rPr lang="en-US">
                <a:solidFill>
                  <a:srgbClr val="000000"/>
                </a:solidFill>
              </a:rPr>
              <a:t>Q</a:t>
            </a:r>
            <a:r>
              <a:rPr lang="en-US" baseline="-25000">
                <a:solidFill>
                  <a:srgbClr val="000000"/>
                </a:solidFill>
              </a:rPr>
              <a:t>2  , </a:t>
            </a:r>
            <a:r>
              <a:rPr lang="en-US">
                <a:solidFill>
                  <a:srgbClr val="000000"/>
                </a:solidFill>
              </a:rPr>
              <a:t>where Q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, Q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are sets of states of A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, A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Each state of A</a:t>
            </a:r>
            <a:r>
              <a:rPr lang="en-US" baseline="-25000">
                <a:solidFill>
                  <a:srgbClr val="000000"/>
                </a:solidFill>
              </a:rPr>
              <a:t>4</a:t>
            </a:r>
            <a:r>
              <a:rPr lang="en-US">
                <a:solidFill>
                  <a:srgbClr val="000000"/>
                </a:solidFill>
              </a:rPr>
              <a:t> will be an ordered pair of states of A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, A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State (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S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, S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) will be start state of A</a:t>
            </a:r>
            <a:r>
              <a:rPr lang="en-US" baseline="-25000">
                <a:solidFill>
                  <a:srgbClr val="000000"/>
                </a:solidFill>
              </a:rPr>
              <a:t>4</a:t>
            </a:r>
            <a:r>
              <a:rPr lang="en-US">
                <a:solidFill>
                  <a:srgbClr val="000000"/>
                </a:solidFill>
              </a:rPr>
              <a:t>, where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S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,S</a:t>
            </a:r>
            <a:r>
              <a:rPr lang="en-US" baseline="-25000">
                <a:solidFill>
                  <a:srgbClr val="000000"/>
                </a:solidFill>
              </a:rPr>
              <a:t>2 </a:t>
            </a:r>
            <a:r>
              <a:rPr lang="en-US">
                <a:solidFill>
                  <a:srgbClr val="000000"/>
                </a:solidFill>
              </a:rPr>
              <a:t> are start states of A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, A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Final states of A</a:t>
            </a:r>
            <a:r>
              <a:rPr lang="en-US" baseline="-25000">
                <a:solidFill>
                  <a:srgbClr val="000000"/>
                </a:solidFill>
              </a:rPr>
              <a:t>4</a:t>
            </a:r>
            <a:r>
              <a:rPr lang="en-US">
                <a:solidFill>
                  <a:srgbClr val="000000"/>
                </a:solidFill>
              </a:rPr>
              <a:t> will be just those pairs (F, G),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where F is a final state of A</a:t>
            </a:r>
            <a:r>
              <a:rPr lang="en-US" baseline="-25000">
                <a:solidFill>
                  <a:srgbClr val="000000"/>
                </a:solidFill>
              </a:rPr>
              <a:t>1 </a:t>
            </a:r>
            <a:r>
              <a:rPr lang="en-US">
                <a:solidFill>
                  <a:srgbClr val="000000"/>
                </a:solidFill>
              </a:rPr>
              <a:t>and G is a final state of A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Create transition from state (p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, p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) to (q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, q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) in A</a:t>
            </a:r>
            <a:r>
              <a:rPr lang="en-US" baseline="-25000">
                <a:solidFill>
                  <a:srgbClr val="000000"/>
                </a:solidFill>
              </a:rPr>
              <a:t>4</a:t>
            </a:r>
            <a:r>
              <a:rPr lang="en-US">
                <a:solidFill>
                  <a:srgbClr val="000000"/>
                </a:solidFill>
              </a:rPr>
              <a:t> labeled by symbol </a:t>
            </a:r>
            <a:r>
              <a:rPr lang="en-US" i="1">
                <a:solidFill>
                  <a:srgbClr val="000000"/>
                </a:solidFill>
              </a:rPr>
              <a:t>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 if and only if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        there is a transition p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  <a:sym typeface="Symbol"/>
              </a:rPr>
              <a:t></a:t>
            </a:r>
            <a:r>
              <a:rPr lang="en-US">
                <a:solidFill>
                  <a:srgbClr val="000000"/>
                </a:solidFill>
              </a:rPr>
              <a:t> q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 labeled by </a:t>
            </a:r>
            <a:r>
              <a:rPr lang="en-US" i="1">
                <a:solidFill>
                  <a:srgbClr val="000000"/>
                </a:solidFill>
              </a:rPr>
              <a:t>x</a:t>
            </a:r>
            <a:r>
              <a:rPr lang="en-US">
                <a:solidFill>
                  <a:srgbClr val="000000"/>
                </a:solidFill>
              </a:rPr>
              <a:t> in A</a:t>
            </a:r>
            <a:r>
              <a:rPr lang="en-US" baseline="-25000">
                <a:solidFill>
                  <a:srgbClr val="000000"/>
                </a:solidFill>
              </a:rPr>
              <a:t>1   </a:t>
            </a:r>
            <a:r>
              <a:rPr lang="en-US">
                <a:solidFill>
                  <a:srgbClr val="000000"/>
                </a:solidFill>
              </a:rPr>
              <a:t> and also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        there is a transition p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  <a:sym typeface="Symbol"/>
              </a:rPr>
              <a:t></a:t>
            </a:r>
            <a:r>
              <a:rPr lang="en-US">
                <a:solidFill>
                  <a:srgbClr val="000000"/>
                </a:solidFill>
              </a:rPr>
              <a:t> q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labeled by </a:t>
            </a:r>
            <a:r>
              <a:rPr lang="en-US" i="1">
                <a:solidFill>
                  <a:srgbClr val="000000"/>
                </a:solidFill>
              </a:rPr>
              <a:t>x</a:t>
            </a:r>
            <a:r>
              <a:rPr lang="en-US">
                <a:solidFill>
                  <a:srgbClr val="000000"/>
                </a:solidFill>
              </a:rPr>
              <a:t> in A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5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1907704" y="764704"/>
            <a:ext cx="6912768" cy="5544616"/>
          </a:xfrm>
          <a:prstGeom prst="roundRect">
            <a:avLst>
              <a:gd name="adj" fmla="val 345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3923927" y="5229200"/>
            <a:ext cx="4368392" cy="1169286"/>
          </a:xfrm>
          <a:custGeom>
            <a:avLst/>
            <a:gdLst>
              <a:gd name="connsiteX0" fmla="*/ 80485 w 4368392"/>
              <a:gd name="connsiteY0" fmla="*/ 200877 h 1169286"/>
              <a:gd name="connsiteX1" fmla="*/ 672156 w 4368392"/>
              <a:gd name="connsiteY1" fmla="*/ 270033 h 1169286"/>
              <a:gd name="connsiteX2" fmla="*/ 818152 w 4368392"/>
              <a:gd name="connsiteY2" fmla="*/ 1092 h 1169286"/>
              <a:gd name="connsiteX3" fmla="*/ 1079410 w 4368392"/>
              <a:gd name="connsiteY3" fmla="*/ 177825 h 1169286"/>
              <a:gd name="connsiteX4" fmla="*/ 1394455 w 4368392"/>
              <a:gd name="connsiteY4" fmla="*/ 246981 h 1169286"/>
              <a:gd name="connsiteX5" fmla="*/ 1532768 w 4368392"/>
              <a:gd name="connsiteY5" fmla="*/ 54880 h 1169286"/>
              <a:gd name="connsiteX6" fmla="*/ 1694132 w 4368392"/>
              <a:gd name="connsiteY6" fmla="*/ 323821 h 1169286"/>
              <a:gd name="connsiteX7" fmla="*/ 1916969 w 4368392"/>
              <a:gd name="connsiteY7" fmla="*/ 323821 h 1169286"/>
              <a:gd name="connsiteX8" fmla="*/ 2139806 w 4368392"/>
              <a:gd name="connsiteY8" fmla="*/ 316137 h 1169286"/>
              <a:gd name="connsiteX9" fmla="*/ 2132122 w 4368392"/>
              <a:gd name="connsiteY9" fmla="*/ 162456 h 1169286"/>
              <a:gd name="connsiteX10" fmla="*/ 2331907 w 4368392"/>
              <a:gd name="connsiteY10" fmla="*/ 246981 h 1169286"/>
              <a:gd name="connsiteX11" fmla="*/ 2562428 w 4368392"/>
              <a:gd name="connsiteY11" fmla="*/ 62564 h 1169286"/>
              <a:gd name="connsiteX12" fmla="*/ 2869789 w 4368392"/>
              <a:gd name="connsiteY12" fmla="*/ 124036 h 1169286"/>
              <a:gd name="connsiteX13" fmla="*/ 2892841 w 4368392"/>
              <a:gd name="connsiteY13" fmla="*/ 193193 h 1169286"/>
              <a:gd name="connsiteX14" fmla="*/ 3146415 w 4368392"/>
              <a:gd name="connsiteY14" fmla="*/ 31828 h 1169286"/>
              <a:gd name="connsiteX15" fmla="*/ 3530616 w 4368392"/>
              <a:gd name="connsiteY15" fmla="*/ 62564 h 1169286"/>
              <a:gd name="connsiteX16" fmla="*/ 3576720 w 4368392"/>
              <a:gd name="connsiteY16" fmla="*/ 231613 h 1169286"/>
              <a:gd name="connsiteX17" fmla="*/ 3861030 w 4368392"/>
              <a:gd name="connsiteY17" fmla="*/ 116352 h 1169286"/>
              <a:gd name="connsiteX18" fmla="*/ 4153023 w 4368392"/>
              <a:gd name="connsiteY18" fmla="*/ 254665 h 1169286"/>
              <a:gd name="connsiteX19" fmla="*/ 4368176 w 4368392"/>
              <a:gd name="connsiteY19" fmla="*/ 400662 h 1169286"/>
              <a:gd name="connsiteX20" fmla="*/ 4114603 w 4368392"/>
              <a:gd name="connsiteY20" fmla="*/ 746443 h 1169286"/>
              <a:gd name="connsiteX21" fmla="*/ 3930186 w 4368392"/>
              <a:gd name="connsiteY21" fmla="*/ 784863 h 1169286"/>
              <a:gd name="connsiteX22" fmla="*/ 3899450 w 4368392"/>
              <a:gd name="connsiteY22" fmla="*/ 1038436 h 1169286"/>
              <a:gd name="connsiteX23" fmla="*/ 3576720 w 4368392"/>
              <a:gd name="connsiteY23" fmla="*/ 861704 h 1169286"/>
              <a:gd name="connsiteX24" fmla="*/ 3392304 w 4368392"/>
              <a:gd name="connsiteY24" fmla="*/ 1023068 h 1169286"/>
              <a:gd name="connsiteX25" fmla="*/ 3131047 w 4368392"/>
              <a:gd name="connsiteY25" fmla="*/ 946228 h 1169286"/>
              <a:gd name="connsiteX26" fmla="*/ 2892841 w 4368392"/>
              <a:gd name="connsiteY26" fmla="*/ 992332 h 1169286"/>
              <a:gd name="connsiteX27" fmla="*/ 2769897 w 4368392"/>
              <a:gd name="connsiteY27" fmla="*/ 792547 h 1169286"/>
              <a:gd name="connsiteX28" fmla="*/ 2570112 w 4368392"/>
              <a:gd name="connsiteY28" fmla="*/ 1030752 h 1169286"/>
              <a:gd name="connsiteX29" fmla="*/ 2554744 w 4368392"/>
              <a:gd name="connsiteY29" fmla="*/ 1030752 h 1169286"/>
              <a:gd name="connsiteX30" fmla="*/ 2109070 w 4368392"/>
              <a:gd name="connsiteY30" fmla="*/ 807915 h 1169286"/>
              <a:gd name="connsiteX31" fmla="*/ 1993810 w 4368392"/>
              <a:gd name="connsiteY31" fmla="*/ 1169065 h 1169286"/>
              <a:gd name="connsiteX32" fmla="*/ 1686448 w 4368392"/>
              <a:gd name="connsiteY32" fmla="*/ 746443 h 1169286"/>
              <a:gd name="connsiteX33" fmla="*/ 1517399 w 4368392"/>
              <a:gd name="connsiteY33" fmla="*/ 1015384 h 1169286"/>
              <a:gd name="connsiteX34" fmla="*/ 1240774 w 4368392"/>
              <a:gd name="connsiteY34" fmla="*/ 1030752 h 1169286"/>
              <a:gd name="connsiteX35" fmla="*/ 1279194 w 4368392"/>
              <a:gd name="connsiteY35" fmla="*/ 869388 h 1169286"/>
              <a:gd name="connsiteX36" fmla="*/ 1048673 w 4368392"/>
              <a:gd name="connsiteY36" fmla="*/ 869388 h 1169286"/>
              <a:gd name="connsiteX37" fmla="*/ 994885 w 4368392"/>
              <a:gd name="connsiteY37" fmla="*/ 1007700 h 1169286"/>
              <a:gd name="connsiteX38" fmla="*/ 910361 w 4368392"/>
              <a:gd name="connsiteY38" fmla="*/ 884756 h 1169286"/>
              <a:gd name="connsiteX39" fmla="*/ 725944 w 4368392"/>
              <a:gd name="connsiteY39" fmla="*/ 930860 h 1169286"/>
              <a:gd name="connsiteX40" fmla="*/ 280270 w 4368392"/>
              <a:gd name="connsiteY40" fmla="*/ 846335 h 1169286"/>
              <a:gd name="connsiteX41" fmla="*/ 280270 w 4368392"/>
              <a:gd name="connsiteY41" fmla="*/ 469818 h 1169286"/>
              <a:gd name="connsiteX42" fmla="*/ 26697 w 4368392"/>
              <a:gd name="connsiteY42" fmla="*/ 515922 h 1169286"/>
              <a:gd name="connsiteX43" fmla="*/ 80485 w 4368392"/>
              <a:gd name="connsiteY43" fmla="*/ 200877 h 116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368392" h="1169286">
                <a:moveTo>
                  <a:pt x="80485" y="200877"/>
                </a:moveTo>
                <a:cubicBezTo>
                  <a:pt x="188062" y="159895"/>
                  <a:pt x="549212" y="303330"/>
                  <a:pt x="672156" y="270033"/>
                </a:cubicBezTo>
                <a:cubicBezTo>
                  <a:pt x="795100" y="236736"/>
                  <a:pt x="750276" y="16460"/>
                  <a:pt x="818152" y="1092"/>
                </a:cubicBezTo>
                <a:cubicBezTo>
                  <a:pt x="886028" y="-14276"/>
                  <a:pt x="983360" y="136843"/>
                  <a:pt x="1079410" y="177825"/>
                </a:cubicBezTo>
                <a:cubicBezTo>
                  <a:pt x="1175461" y="218807"/>
                  <a:pt x="1318895" y="267472"/>
                  <a:pt x="1394455" y="246981"/>
                </a:cubicBezTo>
                <a:cubicBezTo>
                  <a:pt x="1470015" y="226490"/>
                  <a:pt x="1482822" y="42073"/>
                  <a:pt x="1532768" y="54880"/>
                </a:cubicBezTo>
                <a:cubicBezTo>
                  <a:pt x="1582714" y="67687"/>
                  <a:pt x="1630099" y="278998"/>
                  <a:pt x="1694132" y="323821"/>
                </a:cubicBezTo>
                <a:cubicBezTo>
                  <a:pt x="1758165" y="368644"/>
                  <a:pt x="1842690" y="325102"/>
                  <a:pt x="1916969" y="323821"/>
                </a:cubicBezTo>
                <a:cubicBezTo>
                  <a:pt x="1991248" y="322540"/>
                  <a:pt x="2103947" y="343031"/>
                  <a:pt x="2139806" y="316137"/>
                </a:cubicBezTo>
                <a:cubicBezTo>
                  <a:pt x="2175665" y="289243"/>
                  <a:pt x="2100105" y="173982"/>
                  <a:pt x="2132122" y="162456"/>
                </a:cubicBezTo>
                <a:cubicBezTo>
                  <a:pt x="2164139" y="150930"/>
                  <a:pt x="2260189" y="263630"/>
                  <a:pt x="2331907" y="246981"/>
                </a:cubicBezTo>
                <a:cubicBezTo>
                  <a:pt x="2403625" y="230332"/>
                  <a:pt x="2472781" y="83055"/>
                  <a:pt x="2562428" y="62564"/>
                </a:cubicBezTo>
                <a:cubicBezTo>
                  <a:pt x="2652075" y="42073"/>
                  <a:pt x="2814720" y="102264"/>
                  <a:pt x="2869789" y="124036"/>
                </a:cubicBezTo>
                <a:cubicBezTo>
                  <a:pt x="2924858" y="145807"/>
                  <a:pt x="2846737" y="208561"/>
                  <a:pt x="2892841" y="193193"/>
                </a:cubicBezTo>
                <a:cubicBezTo>
                  <a:pt x="2938945" y="177825"/>
                  <a:pt x="3040119" y="53600"/>
                  <a:pt x="3146415" y="31828"/>
                </a:cubicBezTo>
                <a:cubicBezTo>
                  <a:pt x="3252711" y="10056"/>
                  <a:pt x="3458899" y="29267"/>
                  <a:pt x="3530616" y="62564"/>
                </a:cubicBezTo>
                <a:cubicBezTo>
                  <a:pt x="3602333" y="95861"/>
                  <a:pt x="3521651" y="222648"/>
                  <a:pt x="3576720" y="231613"/>
                </a:cubicBezTo>
                <a:cubicBezTo>
                  <a:pt x="3631789" y="240578"/>
                  <a:pt x="3764980" y="112510"/>
                  <a:pt x="3861030" y="116352"/>
                </a:cubicBezTo>
                <a:cubicBezTo>
                  <a:pt x="3957080" y="120194"/>
                  <a:pt x="4068499" y="207280"/>
                  <a:pt x="4153023" y="254665"/>
                </a:cubicBezTo>
                <a:cubicBezTo>
                  <a:pt x="4237547" y="302050"/>
                  <a:pt x="4374579" y="318699"/>
                  <a:pt x="4368176" y="400662"/>
                </a:cubicBezTo>
                <a:cubicBezTo>
                  <a:pt x="4361773" y="482625"/>
                  <a:pt x="4187601" y="682410"/>
                  <a:pt x="4114603" y="746443"/>
                </a:cubicBezTo>
                <a:cubicBezTo>
                  <a:pt x="4041605" y="810476"/>
                  <a:pt x="3966045" y="736198"/>
                  <a:pt x="3930186" y="784863"/>
                </a:cubicBezTo>
                <a:cubicBezTo>
                  <a:pt x="3894327" y="833528"/>
                  <a:pt x="3958361" y="1025629"/>
                  <a:pt x="3899450" y="1038436"/>
                </a:cubicBezTo>
                <a:cubicBezTo>
                  <a:pt x="3840539" y="1051243"/>
                  <a:pt x="3661244" y="864265"/>
                  <a:pt x="3576720" y="861704"/>
                </a:cubicBezTo>
                <a:cubicBezTo>
                  <a:pt x="3492196" y="859143"/>
                  <a:pt x="3466583" y="1008981"/>
                  <a:pt x="3392304" y="1023068"/>
                </a:cubicBezTo>
                <a:cubicBezTo>
                  <a:pt x="3318025" y="1037155"/>
                  <a:pt x="3214291" y="951351"/>
                  <a:pt x="3131047" y="946228"/>
                </a:cubicBezTo>
                <a:cubicBezTo>
                  <a:pt x="3047803" y="941105"/>
                  <a:pt x="2953033" y="1017945"/>
                  <a:pt x="2892841" y="992332"/>
                </a:cubicBezTo>
                <a:cubicBezTo>
                  <a:pt x="2832649" y="966719"/>
                  <a:pt x="2823685" y="786144"/>
                  <a:pt x="2769897" y="792547"/>
                </a:cubicBezTo>
                <a:cubicBezTo>
                  <a:pt x="2716109" y="798950"/>
                  <a:pt x="2605971" y="991051"/>
                  <a:pt x="2570112" y="1030752"/>
                </a:cubicBezTo>
                <a:cubicBezTo>
                  <a:pt x="2534253" y="1070453"/>
                  <a:pt x="2631584" y="1067892"/>
                  <a:pt x="2554744" y="1030752"/>
                </a:cubicBezTo>
                <a:cubicBezTo>
                  <a:pt x="2477904" y="993613"/>
                  <a:pt x="2202559" y="784863"/>
                  <a:pt x="2109070" y="807915"/>
                </a:cubicBezTo>
                <a:cubicBezTo>
                  <a:pt x="2015581" y="830967"/>
                  <a:pt x="2064247" y="1179310"/>
                  <a:pt x="1993810" y="1169065"/>
                </a:cubicBezTo>
                <a:cubicBezTo>
                  <a:pt x="1923373" y="1158820"/>
                  <a:pt x="1765850" y="772056"/>
                  <a:pt x="1686448" y="746443"/>
                </a:cubicBezTo>
                <a:cubicBezTo>
                  <a:pt x="1607046" y="720830"/>
                  <a:pt x="1591678" y="967999"/>
                  <a:pt x="1517399" y="1015384"/>
                </a:cubicBezTo>
                <a:cubicBezTo>
                  <a:pt x="1443120" y="1062769"/>
                  <a:pt x="1280475" y="1055085"/>
                  <a:pt x="1240774" y="1030752"/>
                </a:cubicBezTo>
                <a:cubicBezTo>
                  <a:pt x="1201073" y="1006419"/>
                  <a:pt x="1311211" y="896282"/>
                  <a:pt x="1279194" y="869388"/>
                </a:cubicBezTo>
                <a:cubicBezTo>
                  <a:pt x="1247177" y="842494"/>
                  <a:pt x="1096058" y="846336"/>
                  <a:pt x="1048673" y="869388"/>
                </a:cubicBezTo>
                <a:cubicBezTo>
                  <a:pt x="1001288" y="892440"/>
                  <a:pt x="1017937" y="1005139"/>
                  <a:pt x="994885" y="1007700"/>
                </a:cubicBezTo>
                <a:cubicBezTo>
                  <a:pt x="971833" y="1010261"/>
                  <a:pt x="955184" y="897563"/>
                  <a:pt x="910361" y="884756"/>
                </a:cubicBezTo>
                <a:cubicBezTo>
                  <a:pt x="865538" y="871949"/>
                  <a:pt x="830959" y="937263"/>
                  <a:pt x="725944" y="930860"/>
                </a:cubicBezTo>
                <a:cubicBezTo>
                  <a:pt x="620929" y="924457"/>
                  <a:pt x="354549" y="923175"/>
                  <a:pt x="280270" y="846335"/>
                </a:cubicBezTo>
                <a:cubicBezTo>
                  <a:pt x="205991" y="769495"/>
                  <a:pt x="322532" y="524887"/>
                  <a:pt x="280270" y="469818"/>
                </a:cubicBezTo>
                <a:cubicBezTo>
                  <a:pt x="238008" y="414749"/>
                  <a:pt x="59994" y="556903"/>
                  <a:pt x="26697" y="515922"/>
                </a:cubicBezTo>
                <a:cubicBezTo>
                  <a:pt x="-6600" y="474941"/>
                  <a:pt x="-27092" y="241859"/>
                  <a:pt x="80485" y="200877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 rot="16200000">
            <a:off x="795208" y="2453263"/>
            <a:ext cx="4294019" cy="1204933"/>
          </a:xfrm>
          <a:custGeom>
            <a:avLst/>
            <a:gdLst>
              <a:gd name="connsiteX0" fmla="*/ 16437 w 4294019"/>
              <a:gd name="connsiteY0" fmla="*/ 400231 h 1204933"/>
              <a:gd name="connsiteX1" fmla="*/ 408322 w 4294019"/>
              <a:gd name="connsiteY1" fmla="*/ 77502 h 1204933"/>
              <a:gd name="connsiteX2" fmla="*/ 807892 w 4294019"/>
              <a:gd name="connsiteY2" fmla="*/ 338759 h 1204933"/>
              <a:gd name="connsiteX3" fmla="*/ 1122937 w 4294019"/>
              <a:gd name="connsiteY3" fmla="*/ 661 h 1204933"/>
              <a:gd name="connsiteX4" fmla="*/ 1353458 w 4294019"/>
              <a:gd name="connsiteY4" fmla="*/ 254235 h 1204933"/>
              <a:gd name="connsiteX5" fmla="*/ 1799132 w 4294019"/>
              <a:gd name="connsiteY5" fmla="*/ 315707 h 1204933"/>
              <a:gd name="connsiteX6" fmla="*/ 1883657 w 4294019"/>
              <a:gd name="connsiteY6" fmla="*/ 192762 h 1204933"/>
              <a:gd name="connsiteX7" fmla="*/ 2160282 w 4294019"/>
              <a:gd name="connsiteY7" fmla="*/ 77502 h 1204933"/>
              <a:gd name="connsiteX8" fmla="*/ 2283227 w 4294019"/>
              <a:gd name="connsiteY8" fmla="*/ 369495 h 1204933"/>
              <a:gd name="connsiteX9" fmla="*/ 2667428 w 4294019"/>
              <a:gd name="connsiteY9" fmla="*/ 146658 h 1204933"/>
              <a:gd name="connsiteX10" fmla="*/ 2828793 w 4294019"/>
              <a:gd name="connsiteY10" fmla="*/ 269603 h 1204933"/>
              <a:gd name="connsiteX11" fmla="*/ 2682796 w 4294019"/>
              <a:gd name="connsiteY11" fmla="*/ 430967 h 1204933"/>
              <a:gd name="connsiteX12" fmla="*/ 2990158 w 4294019"/>
              <a:gd name="connsiteY12" fmla="*/ 430967 h 1204933"/>
              <a:gd name="connsiteX13" fmla="*/ 3228363 w 4294019"/>
              <a:gd name="connsiteY13" fmla="*/ 177394 h 1204933"/>
              <a:gd name="connsiteX14" fmla="*/ 3366675 w 4294019"/>
              <a:gd name="connsiteY14" fmla="*/ 308023 h 1204933"/>
              <a:gd name="connsiteX15" fmla="*/ 3697089 w 4294019"/>
              <a:gd name="connsiteY15" fmla="*/ 308023 h 1204933"/>
              <a:gd name="connsiteX16" fmla="*/ 3873822 w 4294019"/>
              <a:gd name="connsiteY16" fmla="*/ 354127 h 1204933"/>
              <a:gd name="connsiteX17" fmla="*/ 4127395 w 4294019"/>
              <a:gd name="connsiteY17" fmla="*/ 492440 h 1204933"/>
              <a:gd name="connsiteX18" fmla="*/ 4281075 w 4294019"/>
              <a:gd name="connsiteY18" fmla="*/ 331075 h 1204933"/>
              <a:gd name="connsiteX19" fmla="*/ 4281075 w 4294019"/>
              <a:gd name="connsiteY19" fmla="*/ 799801 h 1204933"/>
              <a:gd name="connsiteX20" fmla="*/ 4242655 w 4294019"/>
              <a:gd name="connsiteY20" fmla="*/ 953482 h 1204933"/>
              <a:gd name="connsiteX21" fmla="*/ 3896874 w 4294019"/>
              <a:gd name="connsiteY21" fmla="*/ 1022638 h 1204933"/>
              <a:gd name="connsiteX22" fmla="*/ 3412780 w 4294019"/>
              <a:gd name="connsiteY22" fmla="*/ 1114846 h 1204933"/>
              <a:gd name="connsiteX23" fmla="*/ 3412780 w 4294019"/>
              <a:gd name="connsiteY23" fmla="*/ 938114 h 1204933"/>
              <a:gd name="connsiteX24" fmla="*/ 3243731 w 4294019"/>
              <a:gd name="connsiteY24" fmla="*/ 1168635 h 1204933"/>
              <a:gd name="connsiteX25" fmla="*/ 2974790 w 4294019"/>
              <a:gd name="connsiteY25" fmla="*/ 1007270 h 1204933"/>
              <a:gd name="connsiteX26" fmla="*/ 2759637 w 4294019"/>
              <a:gd name="connsiteY26" fmla="*/ 1130214 h 1204933"/>
              <a:gd name="connsiteX27" fmla="*/ 2821109 w 4294019"/>
              <a:gd name="connsiteY27" fmla="*/ 1199371 h 1204933"/>
              <a:gd name="connsiteX28" fmla="*/ 2513748 w 4294019"/>
              <a:gd name="connsiteY28" fmla="*/ 984218 h 1204933"/>
              <a:gd name="connsiteX29" fmla="*/ 2198702 w 4294019"/>
              <a:gd name="connsiteY29" fmla="*/ 1122530 h 1204933"/>
              <a:gd name="connsiteX30" fmla="*/ 1922077 w 4294019"/>
              <a:gd name="connsiteY30" fmla="*/ 1076426 h 1204933"/>
              <a:gd name="connsiteX31" fmla="*/ 1875973 w 4294019"/>
              <a:gd name="connsiteY31" fmla="*/ 930430 h 1204933"/>
              <a:gd name="connsiteX32" fmla="*/ 1645452 w 4294019"/>
              <a:gd name="connsiteY32" fmla="*/ 1114846 h 1204933"/>
              <a:gd name="connsiteX33" fmla="*/ 1338090 w 4294019"/>
              <a:gd name="connsiteY33" fmla="*/ 907377 h 1204933"/>
              <a:gd name="connsiteX34" fmla="*/ 1130622 w 4294019"/>
              <a:gd name="connsiteY34" fmla="*/ 1045690 h 1204933"/>
              <a:gd name="connsiteX35" fmla="*/ 923153 w 4294019"/>
              <a:gd name="connsiteY35" fmla="*/ 853589 h 1204933"/>
              <a:gd name="connsiteX36" fmla="*/ 708000 w 4294019"/>
              <a:gd name="connsiteY36" fmla="*/ 907377 h 1204933"/>
              <a:gd name="connsiteX37" fmla="*/ 638843 w 4294019"/>
              <a:gd name="connsiteY37" fmla="*/ 730645 h 1204933"/>
              <a:gd name="connsiteX38" fmla="*/ 546635 w 4294019"/>
              <a:gd name="connsiteY38" fmla="*/ 930430 h 1204933"/>
              <a:gd name="connsiteX39" fmla="*/ 270010 w 4294019"/>
              <a:gd name="connsiteY39" fmla="*/ 1091794 h 1204933"/>
              <a:gd name="connsiteX40" fmla="*/ 293062 w 4294019"/>
              <a:gd name="connsiteY40" fmla="*/ 769065 h 1204933"/>
              <a:gd name="connsiteX41" fmla="*/ 223906 w 4294019"/>
              <a:gd name="connsiteY41" fmla="*/ 538544 h 1204933"/>
              <a:gd name="connsiteX42" fmla="*/ 77909 w 4294019"/>
              <a:gd name="connsiteY42" fmla="*/ 600016 h 1204933"/>
              <a:gd name="connsiteX43" fmla="*/ 70225 w 4294019"/>
              <a:gd name="connsiteY43" fmla="*/ 454019 h 1204933"/>
              <a:gd name="connsiteX44" fmla="*/ 16437 w 4294019"/>
              <a:gd name="connsiteY44" fmla="*/ 400231 h 120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294019" h="1204933">
                <a:moveTo>
                  <a:pt x="16437" y="400231"/>
                </a:moveTo>
                <a:cubicBezTo>
                  <a:pt x="72786" y="337478"/>
                  <a:pt x="276413" y="87747"/>
                  <a:pt x="408322" y="77502"/>
                </a:cubicBezTo>
                <a:cubicBezTo>
                  <a:pt x="540231" y="67257"/>
                  <a:pt x="688790" y="351566"/>
                  <a:pt x="807892" y="338759"/>
                </a:cubicBezTo>
                <a:cubicBezTo>
                  <a:pt x="926994" y="325952"/>
                  <a:pt x="1032009" y="14748"/>
                  <a:pt x="1122937" y="661"/>
                </a:cubicBezTo>
                <a:cubicBezTo>
                  <a:pt x="1213865" y="-13426"/>
                  <a:pt x="1240759" y="201727"/>
                  <a:pt x="1353458" y="254235"/>
                </a:cubicBezTo>
                <a:cubicBezTo>
                  <a:pt x="1466157" y="306743"/>
                  <a:pt x="1710766" y="325952"/>
                  <a:pt x="1799132" y="315707"/>
                </a:cubicBezTo>
                <a:cubicBezTo>
                  <a:pt x="1887498" y="305462"/>
                  <a:pt x="1823465" y="232463"/>
                  <a:pt x="1883657" y="192762"/>
                </a:cubicBezTo>
                <a:cubicBezTo>
                  <a:pt x="1943849" y="153061"/>
                  <a:pt x="2093687" y="48047"/>
                  <a:pt x="2160282" y="77502"/>
                </a:cubicBezTo>
                <a:cubicBezTo>
                  <a:pt x="2226877" y="106957"/>
                  <a:pt x="2198703" y="357969"/>
                  <a:pt x="2283227" y="369495"/>
                </a:cubicBezTo>
                <a:cubicBezTo>
                  <a:pt x="2367751" y="381021"/>
                  <a:pt x="2576500" y="163307"/>
                  <a:pt x="2667428" y="146658"/>
                </a:cubicBezTo>
                <a:cubicBezTo>
                  <a:pt x="2758356" y="130009"/>
                  <a:pt x="2826232" y="222218"/>
                  <a:pt x="2828793" y="269603"/>
                </a:cubicBezTo>
                <a:cubicBezTo>
                  <a:pt x="2831354" y="316988"/>
                  <a:pt x="2655902" y="404073"/>
                  <a:pt x="2682796" y="430967"/>
                </a:cubicBezTo>
                <a:cubicBezTo>
                  <a:pt x="2709690" y="457861"/>
                  <a:pt x="2899230" y="473229"/>
                  <a:pt x="2990158" y="430967"/>
                </a:cubicBezTo>
                <a:cubicBezTo>
                  <a:pt x="3081086" y="388705"/>
                  <a:pt x="3165610" y="197885"/>
                  <a:pt x="3228363" y="177394"/>
                </a:cubicBezTo>
                <a:cubicBezTo>
                  <a:pt x="3291116" y="156903"/>
                  <a:pt x="3288554" y="286251"/>
                  <a:pt x="3366675" y="308023"/>
                </a:cubicBezTo>
                <a:cubicBezTo>
                  <a:pt x="3444796" y="329794"/>
                  <a:pt x="3612565" y="300339"/>
                  <a:pt x="3697089" y="308023"/>
                </a:cubicBezTo>
                <a:cubicBezTo>
                  <a:pt x="3781614" y="315707"/>
                  <a:pt x="3802104" y="323391"/>
                  <a:pt x="3873822" y="354127"/>
                </a:cubicBezTo>
                <a:cubicBezTo>
                  <a:pt x="3945540" y="384863"/>
                  <a:pt x="4059520" y="496282"/>
                  <a:pt x="4127395" y="492440"/>
                </a:cubicBezTo>
                <a:cubicBezTo>
                  <a:pt x="4195271" y="488598"/>
                  <a:pt x="4255462" y="279848"/>
                  <a:pt x="4281075" y="331075"/>
                </a:cubicBezTo>
                <a:cubicBezTo>
                  <a:pt x="4306688" y="382302"/>
                  <a:pt x="4287478" y="696067"/>
                  <a:pt x="4281075" y="799801"/>
                </a:cubicBezTo>
                <a:cubicBezTo>
                  <a:pt x="4274672" y="903535"/>
                  <a:pt x="4306688" y="916343"/>
                  <a:pt x="4242655" y="953482"/>
                </a:cubicBezTo>
                <a:cubicBezTo>
                  <a:pt x="4178622" y="990621"/>
                  <a:pt x="3896874" y="1022638"/>
                  <a:pt x="3896874" y="1022638"/>
                </a:cubicBezTo>
                <a:cubicBezTo>
                  <a:pt x="3758562" y="1049532"/>
                  <a:pt x="3493462" y="1128933"/>
                  <a:pt x="3412780" y="1114846"/>
                </a:cubicBezTo>
                <a:cubicBezTo>
                  <a:pt x="3332098" y="1100759"/>
                  <a:pt x="3440955" y="929149"/>
                  <a:pt x="3412780" y="938114"/>
                </a:cubicBezTo>
                <a:cubicBezTo>
                  <a:pt x="3384605" y="947079"/>
                  <a:pt x="3316729" y="1157109"/>
                  <a:pt x="3243731" y="1168635"/>
                </a:cubicBezTo>
                <a:cubicBezTo>
                  <a:pt x="3170733" y="1180161"/>
                  <a:pt x="3055472" y="1013674"/>
                  <a:pt x="2974790" y="1007270"/>
                </a:cubicBezTo>
                <a:cubicBezTo>
                  <a:pt x="2894108" y="1000867"/>
                  <a:pt x="2785251" y="1098197"/>
                  <a:pt x="2759637" y="1130214"/>
                </a:cubicBezTo>
                <a:cubicBezTo>
                  <a:pt x="2734024" y="1162231"/>
                  <a:pt x="2862091" y="1223704"/>
                  <a:pt x="2821109" y="1199371"/>
                </a:cubicBezTo>
                <a:cubicBezTo>
                  <a:pt x="2780128" y="1175038"/>
                  <a:pt x="2617482" y="997025"/>
                  <a:pt x="2513748" y="984218"/>
                </a:cubicBezTo>
                <a:cubicBezTo>
                  <a:pt x="2410014" y="971411"/>
                  <a:pt x="2297314" y="1107162"/>
                  <a:pt x="2198702" y="1122530"/>
                </a:cubicBezTo>
                <a:cubicBezTo>
                  <a:pt x="2100090" y="1137898"/>
                  <a:pt x="1975865" y="1108443"/>
                  <a:pt x="1922077" y="1076426"/>
                </a:cubicBezTo>
                <a:cubicBezTo>
                  <a:pt x="1868289" y="1044409"/>
                  <a:pt x="1922077" y="924027"/>
                  <a:pt x="1875973" y="930430"/>
                </a:cubicBezTo>
                <a:cubicBezTo>
                  <a:pt x="1829869" y="936833"/>
                  <a:pt x="1735099" y="1118688"/>
                  <a:pt x="1645452" y="1114846"/>
                </a:cubicBezTo>
                <a:cubicBezTo>
                  <a:pt x="1555805" y="1111004"/>
                  <a:pt x="1423895" y="918903"/>
                  <a:pt x="1338090" y="907377"/>
                </a:cubicBezTo>
                <a:cubicBezTo>
                  <a:pt x="1252285" y="895851"/>
                  <a:pt x="1199778" y="1054655"/>
                  <a:pt x="1130622" y="1045690"/>
                </a:cubicBezTo>
                <a:cubicBezTo>
                  <a:pt x="1061466" y="1036725"/>
                  <a:pt x="993590" y="876641"/>
                  <a:pt x="923153" y="853589"/>
                </a:cubicBezTo>
                <a:cubicBezTo>
                  <a:pt x="852716" y="830537"/>
                  <a:pt x="755385" y="927868"/>
                  <a:pt x="708000" y="907377"/>
                </a:cubicBezTo>
                <a:cubicBezTo>
                  <a:pt x="660615" y="886886"/>
                  <a:pt x="665737" y="726803"/>
                  <a:pt x="638843" y="730645"/>
                </a:cubicBezTo>
                <a:cubicBezTo>
                  <a:pt x="611949" y="734487"/>
                  <a:pt x="608107" y="870238"/>
                  <a:pt x="546635" y="930430"/>
                </a:cubicBezTo>
                <a:cubicBezTo>
                  <a:pt x="485163" y="990622"/>
                  <a:pt x="312272" y="1118688"/>
                  <a:pt x="270010" y="1091794"/>
                </a:cubicBezTo>
                <a:cubicBezTo>
                  <a:pt x="227748" y="1064900"/>
                  <a:pt x="300746" y="861273"/>
                  <a:pt x="293062" y="769065"/>
                </a:cubicBezTo>
                <a:cubicBezTo>
                  <a:pt x="285378" y="676857"/>
                  <a:pt x="259765" y="566719"/>
                  <a:pt x="223906" y="538544"/>
                </a:cubicBezTo>
                <a:cubicBezTo>
                  <a:pt x="188047" y="510369"/>
                  <a:pt x="103523" y="614104"/>
                  <a:pt x="77909" y="600016"/>
                </a:cubicBezTo>
                <a:cubicBezTo>
                  <a:pt x="52296" y="585929"/>
                  <a:pt x="74067" y="482194"/>
                  <a:pt x="70225" y="454019"/>
                </a:cubicBezTo>
                <a:cubicBezTo>
                  <a:pt x="66383" y="425844"/>
                  <a:pt x="-39912" y="462984"/>
                  <a:pt x="16437" y="400231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1509" name="AutoShape 57"/>
          <p:cNvSpPr>
            <a:spLocks noChangeArrowheads="1"/>
          </p:cNvSpPr>
          <p:nvPr/>
        </p:nvSpPr>
        <p:spPr bwMode="auto">
          <a:xfrm>
            <a:off x="179512" y="116632"/>
            <a:ext cx="3600450" cy="360362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Language operations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510" name="AutoShape 58"/>
          <p:cNvSpPr>
            <a:spLocks noChangeArrowheads="1"/>
          </p:cNvSpPr>
          <p:nvPr/>
        </p:nvSpPr>
        <p:spPr bwMode="auto">
          <a:xfrm>
            <a:off x="3708400" y="115888"/>
            <a:ext cx="4967288" cy="144462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1511" name="Group 59"/>
          <p:cNvGrpSpPr>
            <a:grpSpLocks/>
          </p:cNvGrpSpPr>
          <p:nvPr/>
        </p:nvGrpSpPr>
        <p:grpSpPr bwMode="auto">
          <a:xfrm>
            <a:off x="3635375" y="115888"/>
            <a:ext cx="217488" cy="217487"/>
            <a:chOff x="2290" y="73"/>
            <a:chExt cx="137" cy="137"/>
          </a:xfrm>
        </p:grpSpPr>
        <p:grpSp>
          <p:nvGrpSpPr>
            <p:cNvPr id="21521" name="Group 6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1523" name="Rectangle 6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4" name="Line 6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22" name="Arc 6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1512" name="AutoShape 6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513" name="AutoShape 6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1514" name="Group 6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21517" name="Group 6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1519" name="Rectangle 6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0" name="Line 6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18" name="Arc 7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1515" name="AutoShape 71"/>
          <p:cNvSpPr>
            <a:spLocks noChangeArrowheads="1"/>
          </p:cNvSpPr>
          <p:nvPr/>
        </p:nvSpPr>
        <p:spPr bwMode="auto">
          <a:xfrm>
            <a:off x="5796137" y="188913"/>
            <a:ext cx="2663652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Intersection automaton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516" name="Text Box 72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44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107504" y="980728"/>
            <a:ext cx="2016224" cy="3312368"/>
          </a:xfrm>
          <a:prstGeom prst="roundRect">
            <a:avLst>
              <a:gd name="adj" fmla="val 11154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Scheme of  an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automaton A</a:t>
            </a:r>
            <a:r>
              <a:rPr lang="en-US" baseline="-25000">
                <a:solidFill>
                  <a:srgbClr val="000000"/>
                </a:solidFill>
              </a:rPr>
              <a:t>4</a:t>
            </a: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accepting the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intersection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of two regular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languages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, 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accepted by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automata A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, A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respectively.</a:t>
            </a:r>
          </a:p>
        </p:txBody>
      </p:sp>
      <p:sp>
        <p:nvSpPr>
          <p:cNvPr id="22" name="Freeform 21"/>
          <p:cNvSpPr/>
          <p:nvPr/>
        </p:nvSpPr>
        <p:spPr>
          <a:xfrm>
            <a:off x="3563255" y="828950"/>
            <a:ext cx="4853135" cy="4382562"/>
          </a:xfrm>
          <a:custGeom>
            <a:avLst/>
            <a:gdLst>
              <a:gd name="connsiteX0" fmla="*/ 196611 w 4853135"/>
              <a:gd name="connsiteY0" fmla="*/ 54714 h 4382562"/>
              <a:gd name="connsiteX1" fmla="*/ 657653 w 4853135"/>
              <a:gd name="connsiteY1" fmla="*/ 146922 h 4382562"/>
              <a:gd name="connsiteX2" fmla="*/ 965014 w 4853135"/>
              <a:gd name="connsiteY2" fmla="*/ 926 h 4382562"/>
              <a:gd name="connsiteX3" fmla="*/ 1111011 w 4853135"/>
              <a:gd name="connsiteY3" fmla="*/ 231447 h 4382562"/>
              <a:gd name="connsiteX4" fmla="*/ 1341532 w 4853135"/>
              <a:gd name="connsiteY4" fmla="*/ 223763 h 4382562"/>
              <a:gd name="connsiteX5" fmla="*/ 1741102 w 4853135"/>
              <a:gd name="connsiteY5" fmla="*/ 269867 h 4382562"/>
              <a:gd name="connsiteX6" fmla="*/ 1694998 w 4853135"/>
              <a:gd name="connsiteY6" fmla="*/ 77766 h 4382562"/>
              <a:gd name="connsiteX7" fmla="*/ 2056147 w 4853135"/>
              <a:gd name="connsiteY7" fmla="*/ 169974 h 4382562"/>
              <a:gd name="connsiteX8" fmla="*/ 2271300 w 4853135"/>
              <a:gd name="connsiteY8" fmla="*/ 323655 h 4382562"/>
              <a:gd name="connsiteX9" fmla="*/ 2355825 w 4853135"/>
              <a:gd name="connsiteY9" fmla="*/ 62398 h 4382562"/>
              <a:gd name="connsiteX10" fmla="*/ 2609398 w 4853135"/>
              <a:gd name="connsiteY10" fmla="*/ 154606 h 4382562"/>
              <a:gd name="connsiteX11" fmla="*/ 2770762 w 4853135"/>
              <a:gd name="connsiteY11" fmla="*/ 246815 h 4382562"/>
              <a:gd name="connsiteX12" fmla="*/ 2886023 w 4853135"/>
              <a:gd name="connsiteY12" fmla="*/ 292919 h 4382562"/>
              <a:gd name="connsiteX13" fmla="*/ 3001283 w 4853135"/>
              <a:gd name="connsiteY13" fmla="*/ 193026 h 4382562"/>
              <a:gd name="connsiteX14" fmla="*/ 3193384 w 4853135"/>
              <a:gd name="connsiteY14" fmla="*/ 239131 h 4382562"/>
              <a:gd name="connsiteX15" fmla="*/ 3385485 w 4853135"/>
              <a:gd name="connsiteY15" fmla="*/ 169974 h 4382562"/>
              <a:gd name="connsiteX16" fmla="*/ 3439273 w 4853135"/>
              <a:gd name="connsiteY16" fmla="*/ 269867 h 4382562"/>
              <a:gd name="connsiteX17" fmla="*/ 3792739 w 4853135"/>
              <a:gd name="connsiteY17" fmla="*/ 208395 h 4382562"/>
              <a:gd name="connsiteX18" fmla="*/ 3969472 w 4853135"/>
              <a:gd name="connsiteY18" fmla="*/ 85450 h 4382562"/>
              <a:gd name="connsiteX19" fmla="*/ 4061680 w 4853135"/>
              <a:gd name="connsiteY19" fmla="*/ 269867 h 4382562"/>
              <a:gd name="connsiteX20" fmla="*/ 4407462 w 4853135"/>
              <a:gd name="connsiteY20" fmla="*/ 154606 h 4382562"/>
              <a:gd name="connsiteX21" fmla="*/ 4499670 w 4853135"/>
              <a:gd name="connsiteY21" fmla="*/ 323655 h 4382562"/>
              <a:gd name="connsiteX22" fmla="*/ 4791663 w 4853135"/>
              <a:gd name="connsiteY22" fmla="*/ 339023 h 4382562"/>
              <a:gd name="connsiteX23" fmla="*/ 4599562 w 4853135"/>
              <a:gd name="connsiteY23" fmla="*/ 531124 h 4382562"/>
              <a:gd name="connsiteX24" fmla="*/ 4699455 w 4853135"/>
              <a:gd name="connsiteY24" fmla="*/ 807749 h 4382562"/>
              <a:gd name="connsiteX25" fmla="*/ 4653351 w 4853135"/>
              <a:gd name="connsiteY25" fmla="*/ 1007534 h 4382562"/>
              <a:gd name="connsiteX26" fmla="*/ 4768611 w 4853135"/>
              <a:gd name="connsiteY26" fmla="*/ 1122795 h 4382562"/>
              <a:gd name="connsiteX27" fmla="*/ 4645667 w 4853135"/>
              <a:gd name="connsiteY27" fmla="*/ 1268791 h 4382562"/>
              <a:gd name="connsiteX28" fmla="*/ 4822399 w 4853135"/>
              <a:gd name="connsiteY28" fmla="*/ 1522364 h 4382562"/>
              <a:gd name="connsiteX29" fmla="*/ 4722507 w 4853135"/>
              <a:gd name="connsiteY29" fmla="*/ 1722149 h 4382562"/>
              <a:gd name="connsiteX30" fmla="*/ 4853135 w 4853135"/>
              <a:gd name="connsiteY30" fmla="*/ 1875830 h 4382562"/>
              <a:gd name="connsiteX31" fmla="*/ 4722507 w 4853135"/>
              <a:gd name="connsiteY31" fmla="*/ 2067931 h 4382562"/>
              <a:gd name="connsiteX32" fmla="*/ 4830083 w 4853135"/>
              <a:gd name="connsiteY32" fmla="*/ 2221611 h 4382562"/>
              <a:gd name="connsiteX33" fmla="*/ 4661035 w 4853135"/>
              <a:gd name="connsiteY33" fmla="*/ 2490553 h 4382562"/>
              <a:gd name="connsiteX34" fmla="*/ 4791663 w 4853135"/>
              <a:gd name="connsiteY34" fmla="*/ 2590445 h 4382562"/>
              <a:gd name="connsiteX35" fmla="*/ 4545774 w 4853135"/>
              <a:gd name="connsiteY35" fmla="*/ 2667285 h 4382562"/>
              <a:gd name="connsiteX36" fmla="*/ 4591878 w 4853135"/>
              <a:gd name="connsiteY36" fmla="*/ 2966963 h 4382562"/>
              <a:gd name="connsiteX37" fmla="*/ 4484302 w 4853135"/>
              <a:gd name="connsiteY37" fmla="*/ 3166747 h 4382562"/>
              <a:gd name="connsiteX38" fmla="*/ 4591878 w 4853135"/>
              <a:gd name="connsiteY38" fmla="*/ 3297376 h 4382562"/>
              <a:gd name="connsiteX39" fmla="*/ 4484302 w 4853135"/>
              <a:gd name="connsiteY39" fmla="*/ 3612421 h 4382562"/>
              <a:gd name="connsiteX40" fmla="*/ 4676403 w 4853135"/>
              <a:gd name="connsiteY40" fmla="*/ 3766102 h 4382562"/>
              <a:gd name="connsiteX41" fmla="*/ 4591878 w 4853135"/>
              <a:gd name="connsiteY41" fmla="*/ 3850626 h 4382562"/>
              <a:gd name="connsiteX42" fmla="*/ 4699455 w 4853135"/>
              <a:gd name="connsiteY42" fmla="*/ 3996623 h 4382562"/>
              <a:gd name="connsiteX43" fmla="*/ 4538090 w 4853135"/>
              <a:gd name="connsiteY43" fmla="*/ 4142620 h 4382562"/>
              <a:gd name="connsiteX44" fmla="*/ 4568826 w 4853135"/>
              <a:gd name="connsiteY44" fmla="*/ 4296300 h 4382562"/>
              <a:gd name="connsiteX45" fmla="*/ 4292201 w 4853135"/>
              <a:gd name="connsiteY45" fmla="*/ 4257880 h 4382562"/>
              <a:gd name="connsiteX46" fmla="*/ 4184625 w 4853135"/>
              <a:gd name="connsiteY46" fmla="*/ 4303984 h 4382562"/>
              <a:gd name="connsiteX47" fmla="*/ 4046312 w 4853135"/>
              <a:gd name="connsiteY47" fmla="*/ 4150304 h 4382562"/>
              <a:gd name="connsiteX48" fmla="*/ 4007892 w 4853135"/>
              <a:gd name="connsiteY48" fmla="*/ 4219460 h 4382562"/>
              <a:gd name="connsiteX49" fmla="*/ 3731267 w 4853135"/>
              <a:gd name="connsiteY49" fmla="*/ 4104200 h 4382562"/>
              <a:gd name="connsiteX50" fmla="*/ 3685162 w 4853135"/>
              <a:gd name="connsiteY50" fmla="*/ 4196408 h 4382562"/>
              <a:gd name="connsiteX51" fmla="*/ 3485377 w 4853135"/>
              <a:gd name="connsiteY51" fmla="*/ 4142620 h 4382562"/>
              <a:gd name="connsiteX52" fmla="*/ 3370117 w 4853135"/>
              <a:gd name="connsiteY52" fmla="*/ 4265564 h 4382562"/>
              <a:gd name="connsiteX53" fmla="*/ 3147280 w 4853135"/>
              <a:gd name="connsiteY53" fmla="*/ 4234828 h 4382562"/>
              <a:gd name="connsiteX54" fmla="*/ 2985915 w 4853135"/>
              <a:gd name="connsiteY54" fmla="*/ 4380825 h 4382562"/>
              <a:gd name="connsiteX55" fmla="*/ 2809183 w 4853135"/>
              <a:gd name="connsiteY55" fmla="*/ 4119568 h 4382562"/>
              <a:gd name="connsiteX56" fmla="*/ 2647818 w 4853135"/>
              <a:gd name="connsiteY56" fmla="*/ 4219460 h 4382562"/>
              <a:gd name="connsiteX57" fmla="*/ 2478769 w 4853135"/>
              <a:gd name="connsiteY57" fmla="*/ 4150304 h 4382562"/>
              <a:gd name="connsiteX58" fmla="*/ 2386561 w 4853135"/>
              <a:gd name="connsiteY58" fmla="*/ 4234828 h 4382562"/>
              <a:gd name="connsiteX59" fmla="*/ 2194460 w 4853135"/>
              <a:gd name="connsiteY59" fmla="*/ 4219460 h 4382562"/>
              <a:gd name="connsiteX60" fmla="*/ 1971623 w 4853135"/>
              <a:gd name="connsiteY60" fmla="*/ 4342405 h 4382562"/>
              <a:gd name="connsiteX61" fmla="*/ 1556685 w 4853135"/>
              <a:gd name="connsiteY61" fmla="*/ 4127252 h 4382562"/>
              <a:gd name="connsiteX62" fmla="*/ 1502897 w 4853135"/>
              <a:gd name="connsiteY62" fmla="*/ 4234828 h 4382562"/>
              <a:gd name="connsiteX63" fmla="*/ 1364584 w 4853135"/>
              <a:gd name="connsiteY63" fmla="*/ 4165672 h 4382562"/>
              <a:gd name="connsiteX64" fmla="*/ 1210904 w 4853135"/>
              <a:gd name="connsiteY64" fmla="*/ 4242512 h 4382562"/>
              <a:gd name="connsiteX65" fmla="*/ 980383 w 4853135"/>
              <a:gd name="connsiteY65" fmla="*/ 4211776 h 4382562"/>
              <a:gd name="connsiteX66" fmla="*/ 849754 w 4853135"/>
              <a:gd name="connsiteY66" fmla="*/ 4319353 h 4382562"/>
              <a:gd name="connsiteX67" fmla="*/ 795966 w 4853135"/>
              <a:gd name="connsiteY67" fmla="*/ 4242512 h 4382562"/>
              <a:gd name="connsiteX68" fmla="*/ 642285 w 4853135"/>
              <a:gd name="connsiteY68" fmla="*/ 4265564 h 4382562"/>
              <a:gd name="connsiteX69" fmla="*/ 404080 w 4853135"/>
              <a:gd name="connsiteY69" fmla="*/ 4204092 h 4382562"/>
              <a:gd name="connsiteX70" fmla="*/ 334924 w 4853135"/>
              <a:gd name="connsiteY70" fmla="*/ 4250196 h 4382562"/>
              <a:gd name="connsiteX71" fmla="*/ 227347 w 4853135"/>
              <a:gd name="connsiteY71" fmla="*/ 4165672 h 4382562"/>
              <a:gd name="connsiteX72" fmla="*/ 12194 w 4853135"/>
              <a:gd name="connsiteY72" fmla="*/ 4150304 h 4382562"/>
              <a:gd name="connsiteX73" fmla="*/ 27562 w 4853135"/>
              <a:gd name="connsiteY73" fmla="*/ 4004307 h 4382562"/>
              <a:gd name="connsiteX74" fmla="*/ 12194 w 4853135"/>
              <a:gd name="connsiteY74" fmla="*/ 3965887 h 4382562"/>
              <a:gd name="connsiteX75" fmla="*/ 235031 w 4853135"/>
              <a:gd name="connsiteY75" fmla="*/ 3643158 h 4382562"/>
              <a:gd name="connsiteX76" fmla="*/ 4510 w 4853135"/>
              <a:gd name="connsiteY76" fmla="*/ 3504845 h 4382562"/>
              <a:gd name="connsiteX77" fmla="*/ 265767 w 4853135"/>
              <a:gd name="connsiteY77" fmla="*/ 3397268 h 4382562"/>
              <a:gd name="connsiteX78" fmla="*/ 235031 w 4853135"/>
              <a:gd name="connsiteY78" fmla="*/ 3097591 h 4382562"/>
              <a:gd name="connsiteX79" fmla="*/ 311872 w 4853135"/>
              <a:gd name="connsiteY79" fmla="*/ 2982331 h 4382562"/>
              <a:gd name="connsiteX80" fmla="*/ 281135 w 4853135"/>
              <a:gd name="connsiteY80" fmla="*/ 2844018 h 4382562"/>
              <a:gd name="connsiteX81" fmla="*/ 350292 w 4853135"/>
              <a:gd name="connsiteY81" fmla="*/ 2613497 h 4382562"/>
              <a:gd name="connsiteX82" fmla="*/ 311872 w 4853135"/>
              <a:gd name="connsiteY82" fmla="*/ 2344556 h 4382562"/>
              <a:gd name="connsiteX83" fmla="*/ 519341 w 4853135"/>
              <a:gd name="connsiteY83" fmla="*/ 2221611 h 4382562"/>
              <a:gd name="connsiteX84" fmla="*/ 342608 w 4853135"/>
              <a:gd name="connsiteY84" fmla="*/ 2014142 h 4382562"/>
              <a:gd name="connsiteX85" fmla="*/ 319556 w 4853135"/>
              <a:gd name="connsiteY85" fmla="*/ 1806674 h 4382562"/>
              <a:gd name="connsiteX86" fmla="*/ 242715 w 4853135"/>
              <a:gd name="connsiteY86" fmla="*/ 1606889 h 4382562"/>
              <a:gd name="connsiteX87" fmla="*/ 388712 w 4853135"/>
              <a:gd name="connsiteY87" fmla="*/ 1460892 h 4382562"/>
              <a:gd name="connsiteX88" fmla="*/ 273451 w 4853135"/>
              <a:gd name="connsiteY88" fmla="*/ 1337947 h 4382562"/>
              <a:gd name="connsiteX89" fmla="*/ 342608 w 4853135"/>
              <a:gd name="connsiteY89" fmla="*/ 1199635 h 4382562"/>
              <a:gd name="connsiteX90" fmla="*/ 304188 w 4853135"/>
              <a:gd name="connsiteY90" fmla="*/ 1092058 h 4382562"/>
              <a:gd name="connsiteX91" fmla="*/ 365660 w 4853135"/>
              <a:gd name="connsiteY91" fmla="*/ 846169 h 4382562"/>
              <a:gd name="connsiteX92" fmla="*/ 181243 w 4853135"/>
              <a:gd name="connsiteY92" fmla="*/ 738593 h 4382562"/>
              <a:gd name="connsiteX93" fmla="*/ 135139 w 4853135"/>
              <a:gd name="connsiteY93" fmla="*/ 477336 h 4382562"/>
              <a:gd name="connsiteX94" fmla="*/ 196611 w 4853135"/>
              <a:gd name="connsiteY94" fmla="*/ 377443 h 4382562"/>
              <a:gd name="connsiteX95" fmla="*/ 196611 w 4853135"/>
              <a:gd name="connsiteY95" fmla="*/ 323655 h 4382562"/>
              <a:gd name="connsiteX96" fmla="*/ 196611 w 4853135"/>
              <a:gd name="connsiteY96" fmla="*/ 54714 h 438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4853135" h="4382562">
                <a:moveTo>
                  <a:pt x="196611" y="54714"/>
                </a:moveTo>
                <a:cubicBezTo>
                  <a:pt x="273451" y="25259"/>
                  <a:pt x="529586" y="155887"/>
                  <a:pt x="657653" y="146922"/>
                </a:cubicBezTo>
                <a:cubicBezTo>
                  <a:pt x="785720" y="137957"/>
                  <a:pt x="889454" y="-13162"/>
                  <a:pt x="965014" y="926"/>
                </a:cubicBezTo>
                <a:cubicBezTo>
                  <a:pt x="1040574" y="15013"/>
                  <a:pt x="1048258" y="194308"/>
                  <a:pt x="1111011" y="231447"/>
                </a:cubicBezTo>
                <a:cubicBezTo>
                  <a:pt x="1173764" y="268586"/>
                  <a:pt x="1236517" y="217360"/>
                  <a:pt x="1341532" y="223763"/>
                </a:cubicBezTo>
                <a:cubicBezTo>
                  <a:pt x="1446547" y="230166"/>
                  <a:pt x="1682191" y="294200"/>
                  <a:pt x="1741102" y="269867"/>
                </a:cubicBezTo>
                <a:cubicBezTo>
                  <a:pt x="1800013" y="245534"/>
                  <a:pt x="1642491" y="94415"/>
                  <a:pt x="1694998" y="77766"/>
                </a:cubicBezTo>
                <a:cubicBezTo>
                  <a:pt x="1747506" y="61117"/>
                  <a:pt x="1960097" y="128993"/>
                  <a:pt x="2056147" y="169974"/>
                </a:cubicBezTo>
                <a:cubicBezTo>
                  <a:pt x="2152197" y="210956"/>
                  <a:pt x="2221354" y="341584"/>
                  <a:pt x="2271300" y="323655"/>
                </a:cubicBezTo>
                <a:cubicBezTo>
                  <a:pt x="2321246" y="305726"/>
                  <a:pt x="2299475" y="90573"/>
                  <a:pt x="2355825" y="62398"/>
                </a:cubicBezTo>
                <a:cubicBezTo>
                  <a:pt x="2412175" y="34223"/>
                  <a:pt x="2540242" y="123870"/>
                  <a:pt x="2609398" y="154606"/>
                </a:cubicBezTo>
                <a:cubicBezTo>
                  <a:pt x="2678554" y="185342"/>
                  <a:pt x="2724658" y="223763"/>
                  <a:pt x="2770762" y="246815"/>
                </a:cubicBezTo>
                <a:cubicBezTo>
                  <a:pt x="2816866" y="269867"/>
                  <a:pt x="2847603" y="301884"/>
                  <a:pt x="2886023" y="292919"/>
                </a:cubicBezTo>
                <a:cubicBezTo>
                  <a:pt x="2924443" y="283954"/>
                  <a:pt x="2950056" y="201991"/>
                  <a:pt x="3001283" y="193026"/>
                </a:cubicBezTo>
                <a:cubicBezTo>
                  <a:pt x="3052510" y="184061"/>
                  <a:pt x="3129350" y="242973"/>
                  <a:pt x="3193384" y="239131"/>
                </a:cubicBezTo>
                <a:cubicBezTo>
                  <a:pt x="3257418" y="235289"/>
                  <a:pt x="3344504" y="164851"/>
                  <a:pt x="3385485" y="169974"/>
                </a:cubicBezTo>
                <a:cubicBezTo>
                  <a:pt x="3426466" y="175097"/>
                  <a:pt x="3371397" y="263464"/>
                  <a:pt x="3439273" y="269867"/>
                </a:cubicBezTo>
                <a:cubicBezTo>
                  <a:pt x="3507149" y="276271"/>
                  <a:pt x="3704373" y="239131"/>
                  <a:pt x="3792739" y="208395"/>
                </a:cubicBezTo>
                <a:cubicBezTo>
                  <a:pt x="3881105" y="177659"/>
                  <a:pt x="3924649" y="75205"/>
                  <a:pt x="3969472" y="85450"/>
                </a:cubicBezTo>
                <a:cubicBezTo>
                  <a:pt x="4014295" y="95695"/>
                  <a:pt x="3988682" y="258341"/>
                  <a:pt x="4061680" y="269867"/>
                </a:cubicBezTo>
                <a:cubicBezTo>
                  <a:pt x="4134678" y="281393"/>
                  <a:pt x="4334464" y="145641"/>
                  <a:pt x="4407462" y="154606"/>
                </a:cubicBezTo>
                <a:cubicBezTo>
                  <a:pt x="4480460" y="163571"/>
                  <a:pt x="4435637" y="292919"/>
                  <a:pt x="4499670" y="323655"/>
                </a:cubicBezTo>
                <a:cubicBezTo>
                  <a:pt x="4563704" y="354391"/>
                  <a:pt x="4775014" y="304445"/>
                  <a:pt x="4791663" y="339023"/>
                </a:cubicBezTo>
                <a:cubicBezTo>
                  <a:pt x="4808312" y="373601"/>
                  <a:pt x="4614930" y="453003"/>
                  <a:pt x="4599562" y="531124"/>
                </a:cubicBezTo>
                <a:cubicBezTo>
                  <a:pt x="4584194" y="609245"/>
                  <a:pt x="4690490" y="728347"/>
                  <a:pt x="4699455" y="807749"/>
                </a:cubicBezTo>
                <a:cubicBezTo>
                  <a:pt x="4708420" y="887151"/>
                  <a:pt x="4641825" y="955026"/>
                  <a:pt x="4653351" y="1007534"/>
                </a:cubicBezTo>
                <a:cubicBezTo>
                  <a:pt x="4664877" y="1060042"/>
                  <a:pt x="4769892" y="1079252"/>
                  <a:pt x="4768611" y="1122795"/>
                </a:cubicBezTo>
                <a:cubicBezTo>
                  <a:pt x="4767330" y="1166338"/>
                  <a:pt x="4636702" y="1202196"/>
                  <a:pt x="4645667" y="1268791"/>
                </a:cubicBezTo>
                <a:cubicBezTo>
                  <a:pt x="4654632" y="1335386"/>
                  <a:pt x="4809592" y="1446804"/>
                  <a:pt x="4822399" y="1522364"/>
                </a:cubicBezTo>
                <a:cubicBezTo>
                  <a:pt x="4835206" y="1597924"/>
                  <a:pt x="4717384" y="1663238"/>
                  <a:pt x="4722507" y="1722149"/>
                </a:cubicBezTo>
                <a:cubicBezTo>
                  <a:pt x="4727630" y="1781060"/>
                  <a:pt x="4853135" y="1818200"/>
                  <a:pt x="4853135" y="1875830"/>
                </a:cubicBezTo>
                <a:cubicBezTo>
                  <a:pt x="4853135" y="1933460"/>
                  <a:pt x="4726349" y="2010301"/>
                  <a:pt x="4722507" y="2067931"/>
                </a:cubicBezTo>
                <a:cubicBezTo>
                  <a:pt x="4718665" y="2125561"/>
                  <a:pt x="4840328" y="2151174"/>
                  <a:pt x="4830083" y="2221611"/>
                </a:cubicBezTo>
                <a:cubicBezTo>
                  <a:pt x="4819838" y="2292048"/>
                  <a:pt x="4667438" y="2429081"/>
                  <a:pt x="4661035" y="2490553"/>
                </a:cubicBezTo>
                <a:cubicBezTo>
                  <a:pt x="4654632" y="2552025"/>
                  <a:pt x="4810873" y="2560990"/>
                  <a:pt x="4791663" y="2590445"/>
                </a:cubicBezTo>
                <a:cubicBezTo>
                  <a:pt x="4772453" y="2619900"/>
                  <a:pt x="4579071" y="2604532"/>
                  <a:pt x="4545774" y="2667285"/>
                </a:cubicBezTo>
                <a:cubicBezTo>
                  <a:pt x="4512477" y="2730038"/>
                  <a:pt x="4602123" y="2883720"/>
                  <a:pt x="4591878" y="2966963"/>
                </a:cubicBezTo>
                <a:cubicBezTo>
                  <a:pt x="4581633" y="3050206"/>
                  <a:pt x="4484302" y="3111678"/>
                  <a:pt x="4484302" y="3166747"/>
                </a:cubicBezTo>
                <a:cubicBezTo>
                  <a:pt x="4484302" y="3221816"/>
                  <a:pt x="4591878" y="3223097"/>
                  <a:pt x="4591878" y="3297376"/>
                </a:cubicBezTo>
                <a:cubicBezTo>
                  <a:pt x="4591878" y="3371655"/>
                  <a:pt x="4470215" y="3534300"/>
                  <a:pt x="4484302" y="3612421"/>
                </a:cubicBezTo>
                <a:cubicBezTo>
                  <a:pt x="4498389" y="3690542"/>
                  <a:pt x="4658474" y="3726401"/>
                  <a:pt x="4676403" y="3766102"/>
                </a:cubicBezTo>
                <a:cubicBezTo>
                  <a:pt x="4694332" y="3805803"/>
                  <a:pt x="4588036" y="3812206"/>
                  <a:pt x="4591878" y="3850626"/>
                </a:cubicBezTo>
                <a:cubicBezTo>
                  <a:pt x="4595720" y="3889046"/>
                  <a:pt x="4708420" y="3947957"/>
                  <a:pt x="4699455" y="3996623"/>
                </a:cubicBezTo>
                <a:cubicBezTo>
                  <a:pt x="4690490" y="4045289"/>
                  <a:pt x="4559862" y="4092674"/>
                  <a:pt x="4538090" y="4142620"/>
                </a:cubicBezTo>
                <a:cubicBezTo>
                  <a:pt x="4516319" y="4192566"/>
                  <a:pt x="4609808" y="4277090"/>
                  <a:pt x="4568826" y="4296300"/>
                </a:cubicBezTo>
                <a:cubicBezTo>
                  <a:pt x="4527845" y="4315510"/>
                  <a:pt x="4356235" y="4256599"/>
                  <a:pt x="4292201" y="4257880"/>
                </a:cubicBezTo>
                <a:cubicBezTo>
                  <a:pt x="4228168" y="4259161"/>
                  <a:pt x="4225607" y="4321913"/>
                  <a:pt x="4184625" y="4303984"/>
                </a:cubicBezTo>
                <a:cubicBezTo>
                  <a:pt x="4143644" y="4286055"/>
                  <a:pt x="4075768" y="4164391"/>
                  <a:pt x="4046312" y="4150304"/>
                </a:cubicBezTo>
                <a:cubicBezTo>
                  <a:pt x="4016856" y="4136217"/>
                  <a:pt x="4060399" y="4227144"/>
                  <a:pt x="4007892" y="4219460"/>
                </a:cubicBezTo>
                <a:cubicBezTo>
                  <a:pt x="3955385" y="4211776"/>
                  <a:pt x="3785055" y="4108042"/>
                  <a:pt x="3731267" y="4104200"/>
                </a:cubicBezTo>
                <a:cubicBezTo>
                  <a:pt x="3677479" y="4100358"/>
                  <a:pt x="3726144" y="4190005"/>
                  <a:pt x="3685162" y="4196408"/>
                </a:cubicBezTo>
                <a:cubicBezTo>
                  <a:pt x="3644180" y="4202811"/>
                  <a:pt x="3537884" y="4131094"/>
                  <a:pt x="3485377" y="4142620"/>
                </a:cubicBezTo>
                <a:cubicBezTo>
                  <a:pt x="3432870" y="4154146"/>
                  <a:pt x="3426467" y="4250196"/>
                  <a:pt x="3370117" y="4265564"/>
                </a:cubicBezTo>
                <a:cubicBezTo>
                  <a:pt x="3313768" y="4280932"/>
                  <a:pt x="3211313" y="4215618"/>
                  <a:pt x="3147280" y="4234828"/>
                </a:cubicBezTo>
                <a:cubicBezTo>
                  <a:pt x="3083247" y="4254038"/>
                  <a:pt x="3042264" y="4400035"/>
                  <a:pt x="2985915" y="4380825"/>
                </a:cubicBezTo>
                <a:cubicBezTo>
                  <a:pt x="2929566" y="4361615"/>
                  <a:pt x="2865532" y="4146462"/>
                  <a:pt x="2809183" y="4119568"/>
                </a:cubicBezTo>
                <a:cubicBezTo>
                  <a:pt x="2752834" y="4092674"/>
                  <a:pt x="2702887" y="4214337"/>
                  <a:pt x="2647818" y="4219460"/>
                </a:cubicBezTo>
                <a:cubicBezTo>
                  <a:pt x="2592749" y="4224583"/>
                  <a:pt x="2522312" y="4147743"/>
                  <a:pt x="2478769" y="4150304"/>
                </a:cubicBezTo>
                <a:cubicBezTo>
                  <a:pt x="2435226" y="4152865"/>
                  <a:pt x="2433946" y="4223302"/>
                  <a:pt x="2386561" y="4234828"/>
                </a:cubicBezTo>
                <a:cubicBezTo>
                  <a:pt x="2339176" y="4246354"/>
                  <a:pt x="2263616" y="4201531"/>
                  <a:pt x="2194460" y="4219460"/>
                </a:cubicBezTo>
                <a:cubicBezTo>
                  <a:pt x="2125304" y="4237390"/>
                  <a:pt x="2077919" y="4357773"/>
                  <a:pt x="1971623" y="4342405"/>
                </a:cubicBezTo>
                <a:cubicBezTo>
                  <a:pt x="1865327" y="4327037"/>
                  <a:pt x="1634806" y="4145181"/>
                  <a:pt x="1556685" y="4127252"/>
                </a:cubicBezTo>
                <a:cubicBezTo>
                  <a:pt x="1478564" y="4109323"/>
                  <a:pt x="1534914" y="4228425"/>
                  <a:pt x="1502897" y="4234828"/>
                </a:cubicBezTo>
                <a:cubicBezTo>
                  <a:pt x="1470880" y="4241231"/>
                  <a:pt x="1413249" y="4164391"/>
                  <a:pt x="1364584" y="4165672"/>
                </a:cubicBezTo>
                <a:cubicBezTo>
                  <a:pt x="1315919" y="4166953"/>
                  <a:pt x="1274937" y="4234828"/>
                  <a:pt x="1210904" y="4242512"/>
                </a:cubicBezTo>
                <a:cubicBezTo>
                  <a:pt x="1146871" y="4250196"/>
                  <a:pt x="1040575" y="4198969"/>
                  <a:pt x="980383" y="4211776"/>
                </a:cubicBezTo>
                <a:cubicBezTo>
                  <a:pt x="920191" y="4224583"/>
                  <a:pt x="880490" y="4314230"/>
                  <a:pt x="849754" y="4319353"/>
                </a:cubicBezTo>
                <a:cubicBezTo>
                  <a:pt x="819018" y="4324476"/>
                  <a:pt x="830544" y="4251477"/>
                  <a:pt x="795966" y="4242512"/>
                </a:cubicBezTo>
                <a:cubicBezTo>
                  <a:pt x="761388" y="4233547"/>
                  <a:pt x="707599" y="4271967"/>
                  <a:pt x="642285" y="4265564"/>
                </a:cubicBezTo>
                <a:cubicBezTo>
                  <a:pt x="576971" y="4259161"/>
                  <a:pt x="455307" y="4206653"/>
                  <a:pt x="404080" y="4204092"/>
                </a:cubicBezTo>
                <a:cubicBezTo>
                  <a:pt x="352853" y="4201531"/>
                  <a:pt x="364379" y="4256599"/>
                  <a:pt x="334924" y="4250196"/>
                </a:cubicBezTo>
                <a:cubicBezTo>
                  <a:pt x="305469" y="4243793"/>
                  <a:pt x="281135" y="4182321"/>
                  <a:pt x="227347" y="4165672"/>
                </a:cubicBezTo>
                <a:cubicBezTo>
                  <a:pt x="173559" y="4149023"/>
                  <a:pt x="45491" y="4177198"/>
                  <a:pt x="12194" y="4150304"/>
                </a:cubicBezTo>
                <a:cubicBezTo>
                  <a:pt x="-21104" y="4123410"/>
                  <a:pt x="27562" y="4035043"/>
                  <a:pt x="27562" y="4004307"/>
                </a:cubicBezTo>
                <a:cubicBezTo>
                  <a:pt x="27562" y="3973571"/>
                  <a:pt x="-22384" y="4026079"/>
                  <a:pt x="12194" y="3965887"/>
                </a:cubicBezTo>
                <a:cubicBezTo>
                  <a:pt x="46772" y="3905696"/>
                  <a:pt x="236312" y="3719998"/>
                  <a:pt x="235031" y="3643158"/>
                </a:cubicBezTo>
                <a:cubicBezTo>
                  <a:pt x="233750" y="3566318"/>
                  <a:pt x="-613" y="3545827"/>
                  <a:pt x="4510" y="3504845"/>
                </a:cubicBezTo>
                <a:cubicBezTo>
                  <a:pt x="9633" y="3463863"/>
                  <a:pt x="227347" y="3465144"/>
                  <a:pt x="265767" y="3397268"/>
                </a:cubicBezTo>
                <a:cubicBezTo>
                  <a:pt x="304187" y="3329392"/>
                  <a:pt x="227347" y="3166747"/>
                  <a:pt x="235031" y="3097591"/>
                </a:cubicBezTo>
                <a:cubicBezTo>
                  <a:pt x="242715" y="3028435"/>
                  <a:pt x="304188" y="3024593"/>
                  <a:pt x="311872" y="2982331"/>
                </a:cubicBezTo>
                <a:cubicBezTo>
                  <a:pt x="319556" y="2940069"/>
                  <a:pt x="274732" y="2905490"/>
                  <a:pt x="281135" y="2844018"/>
                </a:cubicBezTo>
                <a:cubicBezTo>
                  <a:pt x="287538" y="2782546"/>
                  <a:pt x="345169" y="2696741"/>
                  <a:pt x="350292" y="2613497"/>
                </a:cubicBezTo>
                <a:cubicBezTo>
                  <a:pt x="355415" y="2530253"/>
                  <a:pt x="283697" y="2409870"/>
                  <a:pt x="311872" y="2344556"/>
                </a:cubicBezTo>
                <a:cubicBezTo>
                  <a:pt x="340047" y="2279242"/>
                  <a:pt x="514218" y="2276680"/>
                  <a:pt x="519341" y="2221611"/>
                </a:cubicBezTo>
                <a:cubicBezTo>
                  <a:pt x="524464" y="2166542"/>
                  <a:pt x="375906" y="2083298"/>
                  <a:pt x="342608" y="2014142"/>
                </a:cubicBezTo>
                <a:cubicBezTo>
                  <a:pt x="309311" y="1944986"/>
                  <a:pt x="336205" y="1874549"/>
                  <a:pt x="319556" y="1806674"/>
                </a:cubicBezTo>
                <a:cubicBezTo>
                  <a:pt x="302907" y="1738799"/>
                  <a:pt x="231189" y="1664519"/>
                  <a:pt x="242715" y="1606889"/>
                </a:cubicBezTo>
                <a:cubicBezTo>
                  <a:pt x="254241" y="1549259"/>
                  <a:pt x="383589" y="1505716"/>
                  <a:pt x="388712" y="1460892"/>
                </a:cubicBezTo>
                <a:cubicBezTo>
                  <a:pt x="393835" y="1416068"/>
                  <a:pt x="281135" y="1381490"/>
                  <a:pt x="273451" y="1337947"/>
                </a:cubicBezTo>
                <a:cubicBezTo>
                  <a:pt x="265767" y="1294404"/>
                  <a:pt x="337485" y="1240616"/>
                  <a:pt x="342608" y="1199635"/>
                </a:cubicBezTo>
                <a:cubicBezTo>
                  <a:pt x="347731" y="1158654"/>
                  <a:pt x="300346" y="1150969"/>
                  <a:pt x="304188" y="1092058"/>
                </a:cubicBezTo>
                <a:cubicBezTo>
                  <a:pt x="308030" y="1033147"/>
                  <a:pt x="386151" y="905080"/>
                  <a:pt x="365660" y="846169"/>
                </a:cubicBezTo>
                <a:cubicBezTo>
                  <a:pt x="345169" y="787258"/>
                  <a:pt x="219663" y="800065"/>
                  <a:pt x="181243" y="738593"/>
                </a:cubicBezTo>
                <a:cubicBezTo>
                  <a:pt x="142823" y="677121"/>
                  <a:pt x="132578" y="537527"/>
                  <a:pt x="135139" y="477336"/>
                </a:cubicBezTo>
                <a:cubicBezTo>
                  <a:pt x="137700" y="417145"/>
                  <a:pt x="186366" y="403056"/>
                  <a:pt x="196611" y="377443"/>
                </a:cubicBezTo>
                <a:cubicBezTo>
                  <a:pt x="206856" y="351830"/>
                  <a:pt x="190208" y="377443"/>
                  <a:pt x="196611" y="323655"/>
                </a:cubicBezTo>
                <a:cubicBezTo>
                  <a:pt x="203014" y="269867"/>
                  <a:pt x="119771" y="84169"/>
                  <a:pt x="196611" y="54714"/>
                </a:cubicBezTo>
                <a:close/>
              </a:path>
            </a:pathLst>
          </a:cu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6" name="Oval 80"/>
          <p:cNvSpPr>
            <a:spLocks noChangeArrowheads="1"/>
          </p:cNvSpPr>
          <p:nvPr/>
        </p:nvSpPr>
        <p:spPr bwMode="auto">
          <a:xfrm>
            <a:off x="3995935" y="5445224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S1</a:t>
            </a:r>
            <a:endParaRPr lang="cs-CZ" sz="1400" b="1">
              <a:solidFill>
                <a:srgbClr val="000000"/>
              </a:solidFill>
            </a:endParaRPr>
          </a:p>
        </p:txBody>
      </p:sp>
      <p:grpSp>
        <p:nvGrpSpPr>
          <p:cNvPr id="27" name="Group 140"/>
          <p:cNvGrpSpPr>
            <a:grpSpLocks/>
          </p:cNvGrpSpPr>
          <p:nvPr/>
        </p:nvGrpSpPr>
        <p:grpSpPr bwMode="auto">
          <a:xfrm>
            <a:off x="5940151" y="5661248"/>
            <a:ext cx="287338" cy="287337"/>
            <a:chOff x="3334" y="799"/>
            <a:chExt cx="454" cy="453"/>
          </a:xfrm>
        </p:grpSpPr>
        <p:sp>
          <p:nvSpPr>
            <p:cNvPr id="28" name="Oval 141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9" name="Oval 142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</p:grpSp>
      <p:sp>
        <p:nvSpPr>
          <p:cNvPr id="30" name="Oval 80"/>
          <p:cNvSpPr>
            <a:spLocks noChangeArrowheads="1"/>
          </p:cNvSpPr>
          <p:nvPr/>
        </p:nvSpPr>
        <p:spPr bwMode="auto">
          <a:xfrm>
            <a:off x="5148063" y="566124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x</a:t>
            </a:r>
            <a:endParaRPr lang="cs-CZ" sz="1400" b="1">
              <a:solidFill>
                <a:srgbClr val="000000"/>
              </a:solidFill>
            </a:endParaRPr>
          </a:p>
        </p:txBody>
      </p:sp>
      <p:grpSp>
        <p:nvGrpSpPr>
          <p:cNvPr id="32" name="Group 140"/>
          <p:cNvGrpSpPr>
            <a:grpSpLocks/>
          </p:cNvGrpSpPr>
          <p:nvPr/>
        </p:nvGrpSpPr>
        <p:grpSpPr bwMode="auto">
          <a:xfrm>
            <a:off x="7524327" y="5661248"/>
            <a:ext cx="287338" cy="287337"/>
            <a:chOff x="3334" y="799"/>
            <a:chExt cx="454" cy="453"/>
          </a:xfrm>
        </p:grpSpPr>
        <p:sp>
          <p:nvSpPr>
            <p:cNvPr id="33" name="Oval 141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34" name="Oval 142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</p:grpSp>
      <p:sp>
        <p:nvSpPr>
          <p:cNvPr id="35" name="Arc 102"/>
          <p:cNvSpPr>
            <a:spLocks/>
          </p:cNvSpPr>
          <p:nvPr/>
        </p:nvSpPr>
        <p:spPr bwMode="auto">
          <a:xfrm flipH="1" flipV="1">
            <a:off x="3707903" y="5445224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3864706 w 21600"/>
              <a:gd name="T3" fmla="*/ 987528 h 21600"/>
              <a:gd name="T4" fmla="*/ 0 w 21600"/>
              <a:gd name="T5" fmla="*/ 98752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7" name="Oval 80"/>
          <p:cNvSpPr>
            <a:spLocks noChangeArrowheads="1"/>
          </p:cNvSpPr>
          <p:nvPr/>
        </p:nvSpPr>
        <p:spPr bwMode="auto">
          <a:xfrm>
            <a:off x="2644307" y="4670025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S2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46" name="Arc 101"/>
          <p:cNvSpPr>
            <a:spLocks/>
          </p:cNvSpPr>
          <p:nvPr/>
        </p:nvSpPr>
        <p:spPr bwMode="auto">
          <a:xfrm rot="16200000">
            <a:off x="6084006" y="4941329"/>
            <a:ext cx="216347" cy="1512168"/>
          </a:xfrm>
          <a:custGeom>
            <a:avLst/>
            <a:gdLst>
              <a:gd name="T0" fmla="*/ 2178885 w 21600"/>
              <a:gd name="T1" fmla="*/ 0 h 42451"/>
              <a:gd name="T2" fmla="*/ 1262741 w 21600"/>
              <a:gd name="T3" fmla="*/ 95637121 h 42451"/>
              <a:gd name="T4" fmla="*/ 0 w 21600"/>
              <a:gd name="T5" fmla="*/ 47396131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7" name="Text Box 134"/>
          <p:cNvSpPr txBox="1">
            <a:spLocks noChangeArrowheads="1"/>
          </p:cNvSpPr>
          <p:nvPr/>
        </p:nvSpPr>
        <p:spPr bwMode="auto">
          <a:xfrm>
            <a:off x="6444207" y="5373216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1" smtClean="0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48" name="Line 185"/>
          <p:cNvSpPr>
            <a:spLocks noChangeShapeType="1"/>
          </p:cNvSpPr>
          <p:nvPr/>
        </p:nvSpPr>
        <p:spPr bwMode="auto">
          <a:xfrm flipV="1">
            <a:off x="2843807" y="2996952"/>
            <a:ext cx="216024" cy="792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0" name="Text Box 134"/>
          <p:cNvSpPr txBox="1">
            <a:spLocks noChangeArrowheads="1"/>
          </p:cNvSpPr>
          <p:nvPr/>
        </p:nvSpPr>
        <p:spPr bwMode="auto">
          <a:xfrm>
            <a:off x="2699791" y="314096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1" smtClean="0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53" name="Arc 102"/>
          <p:cNvSpPr>
            <a:spLocks/>
          </p:cNvSpPr>
          <p:nvPr/>
        </p:nvSpPr>
        <p:spPr bwMode="auto">
          <a:xfrm flipH="1" flipV="1">
            <a:off x="3707010" y="4653136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3864706 w 21600"/>
              <a:gd name="T3" fmla="*/ 987528 h 21600"/>
              <a:gd name="T4" fmla="*/ 0 w 21600"/>
              <a:gd name="T5" fmla="*/ 98752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6" name="Line 185"/>
          <p:cNvSpPr>
            <a:spLocks noChangeShapeType="1"/>
          </p:cNvSpPr>
          <p:nvPr/>
        </p:nvSpPr>
        <p:spPr bwMode="auto">
          <a:xfrm flipH="1" flipV="1">
            <a:off x="5652119" y="2996952"/>
            <a:ext cx="1296144" cy="72008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2" name="Line 185"/>
          <p:cNvSpPr>
            <a:spLocks noChangeShapeType="1"/>
          </p:cNvSpPr>
          <p:nvPr/>
        </p:nvSpPr>
        <p:spPr bwMode="auto">
          <a:xfrm flipH="1" flipV="1">
            <a:off x="4139951" y="980728"/>
            <a:ext cx="0" cy="446449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3" name="Line 185"/>
          <p:cNvSpPr>
            <a:spLocks noChangeShapeType="1"/>
          </p:cNvSpPr>
          <p:nvPr/>
        </p:nvSpPr>
        <p:spPr bwMode="auto">
          <a:xfrm flipH="1" flipV="1">
            <a:off x="5292079" y="1124744"/>
            <a:ext cx="0" cy="446449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5" name="Line 185"/>
          <p:cNvSpPr>
            <a:spLocks noChangeShapeType="1"/>
          </p:cNvSpPr>
          <p:nvPr/>
        </p:nvSpPr>
        <p:spPr bwMode="auto">
          <a:xfrm flipH="1" flipV="1">
            <a:off x="6948263" y="1196752"/>
            <a:ext cx="0" cy="446449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6" name="Line 185"/>
          <p:cNvSpPr>
            <a:spLocks noChangeShapeType="1"/>
          </p:cNvSpPr>
          <p:nvPr/>
        </p:nvSpPr>
        <p:spPr bwMode="auto">
          <a:xfrm flipH="1" flipV="1">
            <a:off x="7668343" y="1124744"/>
            <a:ext cx="0" cy="446449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1" name="Line 185"/>
          <p:cNvSpPr>
            <a:spLocks noChangeShapeType="1"/>
          </p:cNvSpPr>
          <p:nvPr/>
        </p:nvSpPr>
        <p:spPr bwMode="auto">
          <a:xfrm flipH="1" flipV="1">
            <a:off x="3059831" y="1340768"/>
            <a:ext cx="511256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2" name="Line 185"/>
          <p:cNvSpPr>
            <a:spLocks noChangeShapeType="1"/>
          </p:cNvSpPr>
          <p:nvPr/>
        </p:nvSpPr>
        <p:spPr bwMode="auto">
          <a:xfrm flipH="1" flipV="1">
            <a:off x="3059831" y="2060848"/>
            <a:ext cx="5184576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3" name="Line 185"/>
          <p:cNvSpPr>
            <a:spLocks noChangeShapeType="1"/>
          </p:cNvSpPr>
          <p:nvPr/>
        </p:nvSpPr>
        <p:spPr bwMode="auto">
          <a:xfrm flipH="1" flipV="1">
            <a:off x="2987823" y="2852936"/>
            <a:ext cx="532859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" name="Line 185"/>
          <p:cNvSpPr>
            <a:spLocks noChangeShapeType="1"/>
          </p:cNvSpPr>
          <p:nvPr/>
        </p:nvSpPr>
        <p:spPr bwMode="auto">
          <a:xfrm flipH="1" flipV="1">
            <a:off x="2915815" y="3717032"/>
            <a:ext cx="511256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" name="Line 185"/>
          <p:cNvSpPr>
            <a:spLocks noChangeShapeType="1"/>
          </p:cNvSpPr>
          <p:nvPr/>
        </p:nvSpPr>
        <p:spPr bwMode="auto">
          <a:xfrm flipH="1" flipV="1">
            <a:off x="2987823" y="4797152"/>
            <a:ext cx="5184576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0" name="Arc 102"/>
          <p:cNvSpPr>
            <a:spLocks/>
          </p:cNvSpPr>
          <p:nvPr/>
        </p:nvSpPr>
        <p:spPr bwMode="auto">
          <a:xfrm flipH="1" flipV="1">
            <a:off x="2339751" y="4653136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3864706 w 21600"/>
              <a:gd name="T3" fmla="*/ 987528 h 21600"/>
              <a:gd name="T4" fmla="*/ 0 w 21600"/>
              <a:gd name="T5" fmla="*/ 98752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" name="Text Box 131"/>
          <p:cNvSpPr txBox="1">
            <a:spLocks noChangeArrowheads="1"/>
          </p:cNvSpPr>
          <p:nvPr/>
        </p:nvSpPr>
        <p:spPr bwMode="auto">
          <a:xfrm>
            <a:off x="4644008" y="155679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1" smtClean="0">
                <a:solidFill>
                  <a:srgbClr val="000000"/>
                </a:solidFill>
              </a:rPr>
              <a:t>A</a:t>
            </a:r>
            <a:r>
              <a:rPr lang="en-US" sz="1600" b="1" i="1" baseline="-25000" smtClean="0">
                <a:solidFill>
                  <a:srgbClr val="000000"/>
                </a:solidFill>
              </a:rPr>
              <a:t>4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12" name="Text Box 131"/>
          <p:cNvSpPr txBox="1">
            <a:spLocks noChangeArrowheads="1"/>
          </p:cNvSpPr>
          <p:nvPr/>
        </p:nvSpPr>
        <p:spPr bwMode="auto">
          <a:xfrm>
            <a:off x="2195735" y="494116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1" smtClean="0">
                <a:solidFill>
                  <a:srgbClr val="000000"/>
                </a:solidFill>
              </a:rPr>
              <a:t>A</a:t>
            </a:r>
            <a:r>
              <a:rPr lang="en-US" sz="1600" b="1" i="1" baseline="-25000" smtClean="0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13" name="Text Box 131"/>
          <p:cNvSpPr txBox="1">
            <a:spLocks noChangeArrowheads="1"/>
          </p:cNvSpPr>
          <p:nvPr/>
        </p:nvSpPr>
        <p:spPr bwMode="auto">
          <a:xfrm>
            <a:off x="3779911" y="58772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1" smtClean="0">
                <a:solidFill>
                  <a:srgbClr val="000000"/>
                </a:solidFill>
              </a:rPr>
              <a:t>A</a:t>
            </a:r>
            <a:r>
              <a:rPr lang="en-US" sz="1600" b="1" i="1" baseline="-25000" smtClean="0">
                <a:solidFill>
                  <a:srgbClr val="000000"/>
                </a:solidFill>
              </a:rPr>
              <a:t>2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51" name="Oval 80"/>
          <p:cNvSpPr>
            <a:spLocks noChangeArrowheads="1"/>
          </p:cNvSpPr>
          <p:nvPr/>
        </p:nvSpPr>
        <p:spPr bwMode="auto">
          <a:xfrm>
            <a:off x="4211066" y="4653136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S2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52" name="Oval 80"/>
          <p:cNvSpPr>
            <a:spLocks noChangeArrowheads="1"/>
          </p:cNvSpPr>
          <p:nvPr/>
        </p:nvSpPr>
        <p:spPr bwMode="auto">
          <a:xfrm>
            <a:off x="3995042" y="4653136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S1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54" name="Oval 93"/>
          <p:cNvSpPr>
            <a:spLocks noChangeArrowheads="1"/>
          </p:cNvSpPr>
          <p:nvPr/>
        </p:nvSpPr>
        <p:spPr bwMode="auto">
          <a:xfrm>
            <a:off x="5363194" y="2708920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w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5147170" y="2708920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x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57" name="Oval 80"/>
          <p:cNvSpPr>
            <a:spLocks noChangeArrowheads="1"/>
          </p:cNvSpPr>
          <p:nvPr/>
        </p:nvSpPr>
        <p:spPr bwMode="auto">
          <a:xfrm>
            <a:off x="7020271" y="3573016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z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58" name="Oval 93"/>
          <p:cNvSpPr>
            <a:spLocks noChangeArrowheads="1"/>
          </p:cNvSpPr>
          <p:nvPr/>
        </p:nvSpPr>
        <p:spPr bwMode="auto">
          <a:xfrm>
            <a:off x="6804247" y="3573016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y</a:t>
            </a:r>
            <a:endParaRPr lang="cs-CZ" sz="1400" b="1">
              <a:solidFill>
                <a:srgbClr val="000000"/>
              </a:solidFill>
            </a:endParaRPr>
          </a:p>
        </p:txBody>
      </p:sp>
      <p:grpSp>
        <p:nvGrpSpPr>
          <p:cNvPr id="71" name="Group 140"/>
          <p:cNvGrpSpPr>
            <a:grpSpLocks/>
          </p:cNvGrpSpPr>
          <p:nvPr/>
        </p:nvGrpSpPr>
        <p:grpSpPr bwMode="auto">
          <a:xfrm>
            <a:off x="7741045" y="1197447"/>
            <a:ext cx="287338" cy="287337"/>
            <a:chOff x="3334" y="799"/>
            <a:chExt cx="454" cy="453"/>
          </a:xfrm>
        </p:grpSpPr>
        <p:sp>
          <p:nvSpPr>
            <p:cNvPr id="72" name="Oval 141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73" name="Oval 142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74" name="Group 140"/>
          <p:cNvGrpSpPr>
            <a:grpSpLocks/>
          </p:cNvGrpSpPr>
          <p:nvPr/>
        </p:nvGrpSpPr>
        <p:grpSpPr bwMode="auto">
          <a:xfrm>
            <a:off x="7525021" y="1197447"/>
            <a:ext cx="287338" cy="287337"/>
            <a:chOff x="3334" y="799"/>
            <a:chExt cx="454" cy="453"/>
          </a:xfrm>
        </p:grpSpPr>
        <p:sp>
          <p:nvSpPr>
            <p:cNvPr id="75" name="Oval 141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76" name="Oval 142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77" name="Group 140"/>
          <p:cNvGrpSpPr>
            <a:grpSpLocks/>
          </p:cNvGrpSpPr>
          <p:nvPr/>
        </p:nvGrpSpPr>
        <p:grpSpPr bwMode="auto">
          <a:xfrm>
            <a:off x="7741045" y="1917527"/>
            <a:ext cx="287338" cy="287337"/>
            <a:chOff x="3334" y="799"/>
            <a:chExt cx="454" cy="453"/>
          </a:xfrm>
        </p:grpSpPr>
        <p:sp>
          <p:nvSpPr>
            <p:cNvPr id="78" name="Oval 141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79" name="Oval 142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80" name="Group 140"/>
          <p:cNvGrpSpPr>
            <a:grpSpLocks/>
          </p:cNvGrpSpPr>
          <p:nvPr/>
        </p:nvGrpSpPr>
        <p:grpSpPr bwMode="auto">
          <a:xfrm>
            <a:off x="7525021" y="1917527"/>
            <a:ext cx="287338" cy="287337"/>
            <a:chOff x="3334" y="799"/>
            <a:chExt cx="454" cy="453"/>
          </a:xfrm>
        </p:grpSpPr>
        <p:sp>
          <p:nvSpPr>
            <p:cNvPr id="81" name="Oval 141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82" name="Oval 142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</p:grpSp>
      <p:sp>
        <p:nvSpPr>
          <p:cNvPr id="83" name="Oval 93"/>
          <p:cNvSpPr>
            <a:spLocks noChangeArrowheads="1"/>
          </p:cNvSpPr>
          <p:nvPr/>
        </p:nvSpPr>
        <p:spPr bwMode="auto">
          <a:xfrm>
            <a:off x="7020271" y="2708920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w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84" name="Oval 93"/>
          <p:cNvSpPr>
            <a:spLocks noChangeArrowheads="1"/>
          </p:cNvSpPr>
          <p:nvPr/>
        </p:nvSpPr>
        <p:spPr bwMode="auto">
          <a:xfrm>
            <a:off x="6804247" y="2708920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y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90" name="Oval 80"/>
          <p:cNvSpPr>
            <a:spLocks noChangeArrowheads="1"/>
          </p:cNvSpPr>
          <p:nvPr/>
        </p:nvSpPr>
        <p:spPr bwMode="auto">
          <a:xfrm>
            <a:off x="5364087" y="4653136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S2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91" name="Oval 80"/>
          <p:cNvSpPr>
            <a:spLocks noChangeArrowheads="1"/>
          </p:cNvSpPr>
          <p:nvPr/>
        </p:nvSpPr>
        <p:spPr bwMode="auto">
          <a:xfrm>
            <a:off x="5148063" y="4653136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x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94" name="Line 185"/>
          <p:cNvSpPr>
            <a:spLocks noChangeShapeType="1"/>
          </p:cNvSpPr>
          <p:nvPr/>
        </p:nvSpPr>
        <p:spPr bwMode="auto">
          <a:xfrm flipH="1" flipV="1">
            <a:off x="6084167" y="1196752"/>
            <a:ext cx="0" cy="446449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" name="Oval 80"/>
          <p:cNvSpPr>
            <a:spLocks noChangeArrowheads="1"/>
          </p:cNvSpPr>
          <p:nvPr/>
        </p:nvSpPr>
        <p:spPr bwMode="auto">
          <a:xfrm>
            <a:off x="7740352" y="4653136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S2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31" name="Oval 93"/>
          <p:cNvSpPr>
            <a:spLocks noChangeArrowheads="1"/>
          </p:cNvSpPr>
          <p:nvPr/>
        </p:nvSpPr>
        <p:spPr bwMode="auto">
          <a:xfrm>
            <a:off x="6804247" y="566124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y</a:t>
            </a:r>
            <a:endParaRPr lang="cs-CZ" sz="1400" b="1">
              <a:solidFill>
                <a:srgbClr val="000000"/>
              </a:solidFill>
            </a:endParaRPr>
          </a:p>
        </p:txBody>
      </p:sp>
      <p:grpSp>
        <p:nvGrpSpPr>
          <p:cNvPr id="38" name="Group 140"/>
          <p:cNvGrpSpPr>
            <a:grpSpLocks/>
          </p:cNvGrpSpPr>
          <p:nvPr/>
        </p:nvGrpSpPr>
        <p:grpSpPr bwMode="auto">
          <a:xfrm rot="16200000">
            <a:off x="2933133" y="1934515"/>
            <a:ext cx="287338" cy="287337"/>
            <a:chOff x="3334" y="799"/>
            <a:chExt cx="454" cy="453"/>
          </a:xfrm>
        </p:grpSpPr>
        <p:sp>
          <p:nvSpPr>
            <p:cNvPr id="39" name="Oval 141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40" name="Oval 142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</p:grpSp>
      <p:sp>
        <p:nvSpPr>
          <p:cNvPr id="41" name="Oval 93"/>
          <p:cNvSpPr>
            <a:spLocks noChangeArrowheads="1"/>
          </p:cNvSpPr>
          <p:nvPr/>
        </p:nvSpPr>
        <p:spPr bwMode="auto">
          <a:xfrm>
            <a:off x="2932339" y="2725809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w</a:t>
            </a:r>
            <a:endParaRPr lang="cs-CZ" sz="1400" b="1">
              <a:solidFill>
                <a:srgbClr val="000000"/>
              </a:solidFill>
            </a:endParaRPr>
          </a:p>
        </p:txBody>
      </p:sp>
      <p:grpSp>
        <p:nvGrpSpPr>
          <p:cNvPr id="42" name="Group 140"/>
          <p:cNvGrpSpPr>
            <a:grpSpLocks/>
          </p:cNvGrpSpPr>
          <p:nvPr/>
        </p:nvGrpSpPr>
        <p:grpSpPr bwMode="auto">
          <a:xfrm rot="16200000">
            <a:off x="2915815" y="1196752"/>
            <a:ext cx="287338" cy="287337"/>
            <a:chOff x="3334" y="799"/>
            <a:chExt cx="454" cy="453"/>
          </a:xfrm>
        </p:grpSpPr>
        <p:sp>
          <p:nvSpPr>
            <p:cNvPr id="43" name="Oval 141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44" name="Oval 142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</p:grpSp>
      <p:sp>
        <p:nvSpPr>
          <p:cNvPr id="49" name="Oval 80"/>
          <p:cNvSpPr>
            <a:spLocks noChangeArrowheads="1"/>
          </p:cNvSpPr>
          <p:nvPr/>
        </p:nvSpPr>
        <p:spPr bwMode="auto">
          <a:xfrm>
            <a:off x="2716315" y="3589905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z</a:t>
            </a:r>
            <a:endParaRPr lang="cs-CZ" sz="1400" b="1">
              <a:solidFill>
                <a:srgbClr val="000000"/>
              </a:solidFill>
            </a:endParaRPr>
          </a:p>
        </p:txBody>
      </p:sp>
      <p:grpSp>
        <p:nvGrpSpPr>
          <p:cNvPr id="59" name="Group 140"/>
          <p:cNvGrpSpPr>
            <a:grpSpLocks/>
          </p:cNvGrpSpPr>
          <p:nvPr/>
        </p:nvGrpSpPr>
        <p:grpSpPr bwMode="auto">
          <a:xfrm>
            <a:off x="6156175" y="1916832"/>
            <a:ext cx="287338" cy="287337"/>
            <a:chOff x="3334" y="799"/>
            <a:chExt cx="454" cy="453"/>
          </a:xfrm>
        </p:grpSpPr>
        <p:sp>
          <p:nvSpPr>
            <p:cNvPr id="60" name="Oval 141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61" name="Oval 142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62" name="Group 140"/>
          <p:cNvGrpSpPr>
            <a:grpSpLocks/>
          </p:cNvGrpSpPr>
          <p:nvPr/>
        </p:nvGrpSpPr>
        <p:grpSpPr bwMode="auto">
          <a:xfrm>
            <a:off x="5940151" y="1916832"/>
            <a:ext cx="287338" cy="287337"/>
            <a:chOff x="3334" y="799"/>
            <a:chExt cx="454" cy="453"/>
          </a:xfrm>
        </p:grpSpPr>
        <p:sp>
          <p:nvSpPr>
            <p:cNvPr id="63" name="Oval 141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64" name="Oval 142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65" name="Group 140"/>
          <p:cNvGrpSpPr>
            <a:grpSpLocks/>
          </p:cNvGrpSpPr>
          <p:nvPr/>
        </p:nvGrpSpPr>
        <p:grpSpPr bwMode="auto">
          <a:xfrm>
            <a:off x="6156175" y="1197447"/>
            <a:ext cx="287338" cy="287337"/>
            <a:chOff x="3334" y="799"/>
            <a:chExt cx="454" cy="453"/>
          </a:xfrm>
        </p:grpSpPr>
        <p:sp>
          <p:nvSpPr>
            <p:cNvPr id="66" name="Oval 141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67" name="Oval 142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68" name="Group 140"/>
          <p:cNvGrpSpPr>
            <a:grpSpLocks/>
          </p:cNvGrpSpPr>
          <p:nvPr/>
        </p:nvGrpSpPr>
        <p:grpSpPr bwMode="auto">
          <a:xfrm>
            <a:off x="5940151" y="1197447"/>
            <a:ext cx="287338" cy="287337"/>
            <a:chOff x="3334" y="799"/>
            <a:chExt cx="454" cy="453"/>
          </a:xfrm>
        </p:grpSpPr>
        <p:sp>
          <p:nvSpPr>
            <p:cNvPr id="69" name="Oval 141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70" name="Oval 142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</p:grpSp>
      <p:sp>
        <p:nvSpPr>
          <p:cNvPr id="115" name="Oval 80"/>
          <p:cNvSpPr>
            <a:spLocks noChangeArrowheads="1"/>
          </p:cNvSpPr>
          <p:nvPr/>
        </p:nvSpPr>
        <p:spPr bwMode="auto">
          <a:xfrm>
            <a:off x="7524329" y="4653136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17" name="Oval 80"/>
          <p:cNvSpPr>
            <a:spLocks noChangeArrowheads="1"/>
          </p:cNvSpPr>
          <p:nvPr/>
        </p:nvSpPr>
        <p:spPr bwMode="auto">
          <a:xfrm>
            <a:off x="7020272" y="1196752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18" name="Oval 80"/>
          <p:cNvSpPr>
            <a:spLocks noChangeArrowheads="1"/>
          </p:cNvSpPr>
          <p:nvPr/>
        </p:nvSpPr>
        <p:spPr bwMode="auto">
          <a:xfrm>
            <a:off x="7020272" y="1916832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89" name="Oval 93"/>
          <p:cNvSpPr>
            <a:spLocks noChangeArrowheads="1"/>
          </p:cNvSpPr>
          <p:nvPr/>
        </p:nvSpPr>
        <p:spPr bwMode="auto">
          <a:xfrm>
            <a:off x="6804941" y="1197447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y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85" name="Oval 93"/>
          <p:cNvSpPr>
            <a:spLocks noChangeArrowheads="1"/>
          </p:cNvSpPr>
          <p:nvPr/>
        </p:nvSpPr>
        <p:spPr bwMode="auto">
          <a:xfrm>
            <a:off x="6804941" y="1916832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y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19" name="Oval 80"/>
          <p:cNvSpPr>
            <a:spLocks noChangeArrowheads="1"/>
          </p:cNvSpPr>
          <p:nvPr/>
        </p:nvSpPr>
        <p:spPr bwMode="auto">
          <a:xfrm>
            <a:off x="4211960" y="1196752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00" name="Oval 80"/>
          <p:cNvSpPr>
            <a:spLocks noChangeArrowheads="1"/>
          </p:cNvSpPr>
          <p:nvPr/>
        </p:nvSpPr>
        <p:spPr bwMode="auto">
          <a:xfrm>
            <a:off x="3996629" y="1196752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S1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20" name="Text Box 134"/>
          <p:cNvSpPr txBox="1">
            <a:spLocks noChangeArrowheads="1"/>
          </p:cNvSpPr>
          <p:nvPr/>
        </p:nvSpPr>
        <p:spPr bwMode="auto">
          <a:xfrm>
            <a:off x="6372200" y="3212976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1" smtClean="0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21" name="Oval 93"/>
          <p:cNvSpPr>
            <a:spLocks noChangeArrowheads="1"/>
          </p:cNvSpPr>
          <p:nvPr/>
        </p:nvSpPr>
        <p:spPr bwMode="auto">
          <a:xfrm>
            <a:off x="7740352" y="2708920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w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22" name="Oval 93"/>
          <p:cNvSpPr>
            <a:spLocks noChangeArrowheads="1"/>
          </p:cNvSpPr>
          <p:nvPr/>
        </p:nvSpPr>
        <p:spPr bwMode="auto">
          <a:xfrm>
            <a:off x="7524328" y="2708920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23" name="Oval 93"/>
          <p:cNvSpPr>
            <a:spLocks noChangeArrowheads="1"/>
          </p:cNvSpPr>
          <p:nvPr/>
        </p:nvSpPr>
        <p:spPr bwMode="auto">
          <a:xfrm>
            <a:off x="6156176" y="2708920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w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24" name="Oval 93"/>
          <p:cNvSpPr>
            <a:spLocks noChangeArrowheads="1"/>
          </p:cNvSpPr>
          <p:nvPr/>
        </p:nvSpPr>
        <p:spPr bwMode="auto">
          <a:xfrm>
            <a:off x="5940152" y="2708920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25" name="Oval 93"/>
          <p:cNvSpPr>
            <a:spLocks noChangeArrowheads="1"/>
          </p:cNvSpPr>
          <p:nvPr/>
        </p:nvSpPr>
        <p:spPr bwMode="auto">
          <a:xfrm>
            <a:off x="7740352" y="3573016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z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26" name="Oval 93"/>
          <p:cNvSpPr>
            <a:spLocks noChangeArrowheads="1"/>
          </p:cNvSpPr>
          <p:nvPr/>
        </p:nvSpPr>
        <p:spPr bwMode="auto">
          <a:xfrm>
            <a:off x="7524328" y="3573016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27" name="Oval 93"/>
          <p:cNvSpPr>
            <a:spLocks noChangeArrowheads="1"/>
          </p:cNvSpPr>
          <p:nvPr/>
        </p:nvSpPr>
        <p:spPr bwMode="auto">
          <a:xfrm>
            <a:off x="6156176" y="3573016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z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28" name="Oval 93"/>
          <p:cNvSpPr>
            <a:spLocks noChangeArrowheads="1"/>
          </p:cNvSpPr>
          <p:nvPr/>
        </p:nvSpPr>
        <p:spPr bwMode="auto">
          <a:xfrm>
            <a:off x="5940152" y="3573016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29" name="Oval 93"/>
          <p:cNvSpPr>
            <a:spLocks noChangeArrowheads="1"/>
          </p:cNvSpPr>
          <p:nvPr/>
        </p:nvSpPr>
        <p:spPr bwMode="auto">
          <a:xfrm>
            <a:off x="5364088" y="3573016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z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30" name="Oval 93"/>
          <p:cNvSpPr>
            <a:spLocks noChangeArrowheads="1"/>
          </p:cNvSpPr>
          <p:nvPr/>
        </p:nvSpPr>
        <p:spPr bwMode="auto">
          <a:xfrm>
            <a:off x="5148064" y="3573016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x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31" name="Oval 93"/>
          <p:cNvSpPr>
            <a:spLocks noChangeArrowheads="1"/>
          </p:cNvSpPr>
          <p:nvPr/>
        </p:nvSpPr>
        <p:spPr bwMode="auto">
          <a:xfrm>
            <a:off x="5364088" y="1916832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32" name="Oval 93"/>
          <p:cNvSpPr>
            <a:spLocks noChangeArrowheads="1"/>
          </p:cNvSpPr>
          <p:nvPr/>
        </p:nvSpPr>
        <p:spPr bwMode="auto">
          <a:xfrm>
            <a:off x="5148064" y="1916832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x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33" name="Oval 93"/>
          <p:cNvSpPr>
            <a:spLocks noChangeArrowheads="1"/>
          </p:cNvSpPr>
          <p:nvPr/>
        </p:nvSpPr>
        <p:spPr bwMode="auto">
          <a:xfrm>
            <a:off x="5364089" y="1196752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34" name="Oval 93"/>
          <p:cNvSpPr>
            <a:spLocks noChangeArrowheads="1"/>
          </p:cNvSpPr>
          <p:nvPr/>
        </p:nvSpPr>
        <p:spPr bwMode="auto">
          <a:xfrm>
            <a:off x="5148065" y="1196752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x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35" name="Oval 80"/>
          <p:cNvSpPr>
            <a:spLocks noChangeArrowheads="1"/>
          </p:cNvSpPr>
          <p:nvPr/>
        </p:nvSpPr>
        <p:spPr bwMode="auto">
          <a:xfrm>
            <a:off x="7020272" y="4653136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S2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36" name="Oval 80"/>
          <p:cNvSpPr>
            <a:spLocks noChangeArrowheads="1"/>
          </p:cNvSpPr>
          <p:nvPr/>
        </p:nvSpPr>
        <p:spPr bwMode="auto">
          <a:xfrm>
            <a:off x="6804249" y="4653136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y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37" name="Oval 80"/>
          <p:cNvSpPr>
            <a:spLocks noChangeArrowheads="1"/>
          </p:cNvSpPr>
          <p:nvPr/>
        </p:nvSpPr>
        <p:spPr bwMode="auto">
          <a:xfrm>
            <a:off x="6156176" y="4653136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S2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38" name="Oval 80"/>
          <p:cNvSpPr>
            <a:spLocks noChangeArrowheads="1"/>
          </p:cNvSpPr>
          <p:nvPr/>
        </p:nvSpPr>
        <p:spPr bwMode="auto">
          <a:xfrm>
            <a:off x="5940153" y="4653136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39" name="Oval 80"/>
          <p:cNvSpPr>
            <a:spLocks noChangeArrowheads="1"/>
          </p:cNvSpPr>
          <p:nvPr/>
        </p:nvSpPr>
        <p:spPr bwMode="auto">
          <a:xfrm>
            <a:off x="4211960" y="1916832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40" name="Oval 80"/>
          <p:cNvSpPr>
            <a:spLocks noChangeArrowheads="1"/>
          </p:cNvSpPr>
          <p:nvPr/>
        </p:nvSpPr>
        <p:spPr bwMode="auto">
          <a:xfrm>
            <a:off x="3996629" y="1916832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S1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41" name="Oval 80"/>
          <p:cNvSpPr>
            <a:spLocks noChangeArrowheads="1"/>
          </p:cNvSpPr>
          <p:nvPr/>
        </p:nvSpPr>
        <p:spPr bwMode="auto">
          <a:xfrm>
            <a:off x="4211960" y="2708920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w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42" name="Oval 80"/>
          <p:cNvSpPr>
            <a:spLocks noChangeArrowheads="1"/>
          </p:cNvSpPr>
          <p:nvPr/>
        </p:nvSpPr>
        <p:spPr bwMode="auto">
          <a:xfrm>
            <a:off x="3996629" y="2708920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S1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43" name="Oval 80"/>
          <p:cNvSpPr>
            <a:spLocks noChangeArrowheads="1"/>
          </p:cNvSpPr>
          <p:nvPr/>
        </p:nvSpPr>
        <p:spPr bwMode="auto">
          <a:xfrm>
            <a:off x="4211960" y="3573016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z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44" name="Oval 80"/>
          <p:cNvSpPr>
            <a:spLocks noChangeArrowheads="1"/>
          </p:cNvSpPr>
          <p:nvPr/>
        </p:nvSpPr>
        <p:spPr bwMode="auto">
          <a:xfrm>
            <a:off x="3996629" y="3573016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S1</a:t>
            </a:r>
            <a:endParaRPr lang="cs-CZ" sz="1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1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AutoShape 3"/>
          <p:cNvSpPr>
            <a:spLocks noChangeArrowheads="1"/>
          </p:cNvSpPr>
          <p:nvPr/>
        </p:nvSpPr>
        <p:spPr bwMode="auto">
          <a:xfrm>
            <a:off x="1979712" y="764704"/>
            <a:ext cx="6840760" cy="5544616"/>
          </a:xfrm>
          <a:prstGeom prst="roundRect">
            <a:avLst>
              <a:gd name="adj" fmla="val 345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237" name="Freeform 236"/>
          <p:cNvSpPr/>
          <p:nvPr/>
        </p:nvSpPr>
        <p:spPr>
          <a:xfrm flipH="1" flipV="1">
            <a:off x="3419871" y="1124744"/>
            <a:ext cx="5112569" cy="4094530"/>
          </a:xfrm>
          <a:custGeom>
            <a:avLst/>
            <a:gdLst>
              <a:gd name="connsiteX0" fmla="*/ 196611 w 4853135"/>
              <a:gd name="connsiteY0" fmla="*/ 54714 h 4382562"/>
              <a:gd name="connsiteX1" fmla="*/ 657653 w 4853135"/>
              <a:gd name="connsiteY1" fmla="*/ 146922 h 4382562"/>
              <a:gd name="connsiteX2" fmla="*/ 965014 w 4853135"/>
              <a:gd name="connsiteY2" fmla="*/ 926 h 4382562"/>
              <a:gd name="connsiteX3" fmla="*/ 1111011 w 4853135"/>
              <a:gd name="connsiteY3" fmla="*/ 231447 h 4382562"/>
              <a:gd name="connsiteX4" fmla="*/ 1341532 w 4853135"/>
              <a:gd name="connsiteY4" fmla="*/ 223763 h 4382562"/>
              <a:gd name="connsiteX5" fmla="*/ 1741102 w 4853135"/>
              <a:gd name="connsiteY5" fmla="*/ 269867 h 4382562"/>
              <a:gd name="connsiteX6" fmla="*/ 1694998 w 4853135"/>
              <a:gd name="connsiteY6" fmla="*/ 77766 h 4382562"/>
              <a:gd name="connsiteX7" fmla="*/ 2056147 w 4853135"/>
              <a:gd name="connsiteY7" fmla="*/ 169974 h 4382562"/>
              <a:gd name="connsiteX8" fmla="*/ 2271300 w 4853135"/>
              <a:gd name="connsiteY8" fmla="*/ 323655 h 4382562"/>
              <a:gd name="connsiteX9" fmla="*/ 2355825 w 4853135"/>
              <a:gd name="connsiteY9" fmla="*/ 62398 h 4382562"/>
              <a:gd name="connsiteX10" fmla="*/ 2609398 w 4853135"/>
              <a:gd name="connsiteY10" fmla="*/ 154606 h 4382562"/>
              <a:gd name="connsiteX11" fmla="*/ 2770762 w 4853135"/>
              <a:gd name="connsiteY11" fmla="*/ 246815 h 4382562"/>
              <a:gd name="connsiteX12" fmla="*/ 2886023 w 4853135"/>
              <a:gd name="connsiteY12" fmla="*/ 292919 h 4382562"/>
              <a:gd name="connsiteX13" fmla="*/ 3001283 w 4853135"/>
              <a:gd name="connsiteY13" fmla="*/ 193026 h 4382562"/>
              <a:gd name="connsiteX14" fmla="*/ 3193384 w 4853135"/>
              <a:gd name="connsiteY14" fmla="*/ 239131 h 4382562"/>
              <a:gd name="connsiteX15" fmla="*/ 3385485 w 4853135"/>
              <a:gd name="connsiteY15" fmla="*/ 169974 h 4382562"/>
              <a:gd name="connsiteX16" fmla="*/ 3439273 w 4853135"/>
              <a:gd name="connsiteY16" fmla="*/ 269867 h 4382562"/>
              <a:gd name="connsiteX17" fmla="*/ 3792739 w 4853135"/>
              <a:gd name="connsiteY17" fmla="*/ 208395 h 4382562"/>
              <a:gd name="connsiteX18" fmla="*/ 3969472 w 4853135"/>
              <a:gd name="connsiteY18" fmla="*/ 85450 h 4382562"/>
              <a:gd name="connsiteX19" fmla="*/ 4061680 w 4853135"/>
              <a:gd name="connsiteY19" fmla="*/ 269867 h 4382562"/>
              <a:gd name="connsiteX20" fmla="*/ 4407462 w 4853135"/>
              <a:gd name="connsiteY20" fmla="*/ 154606 h 4382562"/>
              <a:gd name="connsiteX21" fmla="*/ 4499670 w 4853135"/>
              <a:gd name="connsiteY21" fmla="*/ 323655 h 4382562"/>
              <a:gd name="connsiteX22" fmla="*/ 4791663 w 4853135"/>
              <a:gd name="connsiteY22" fmla="*/ 339023 h 4382562"/>
              <a:gd name="connsiteX23" fmla="*/ 4599562 w 4853135"/>
              <a:gd name="connsiteY23" fmla="*/ 531124 h 4382562"/>
              <a:gd name="connsiteX24" fmla="*/ 4699455 w 4853135"/>
              <a:gd name="connsiteY24" fmla="*/ 807749 h 4382562"/>
              <a:gd name="connsiteX25" fmla="*/ 4653351 w 4853135"/>
              <a:gd name="connsiteY25" fmla="*/ 1007534 h 4382562"/>
              <a:gd name="connsiteX26" fmla="*/ 4768611 w 4853135"/>
              <a:gd name="connsiteY26" fmla="*/ 1122795 h 4382562"/>
              <a:gd name="connsiteX27" fmla="*/ 4645667 w 4853135"/>
              <a:gd name="connsiteY27" fmla="*/ 1268791 h 4382562"/>
              <a:gd name="connsiteX28" fmla="*/ 4822399 w 4853135"/>
              <a:gd name="connsiteY28" fmla="*/ 1522364 h 4382562"/>
              <a:gd name="connsiteX29" fmla="*/ 4722507 w 4853135"/>
              <a:gd name="connsiteY29" fmla="*/ 1722149 h 4382562"/>
              <a:gd name="connsiteX30" fmla="*/ 4853135 w 4853135"/>
              <a:gd name="connsiteY30" fmla="*/ 1875830 h 4382562"/>
              <a:gd name="connsiteX31" fmla="*/ 4722507 w 4853135"/>
              <a:gd name="connsiteY31" fmla="*/ 2067931 h 4382562"/>
              <a:gd name="connsiteX32" fmla="*/ 4830083 w 4853135"/>
              <a:gd name="connsiteY32" fmla="*/ 2221611 h 4382562"/>
              <a:gd name="connsiteX33" fmla="*/ 4661035 w 4853135"/>
              <a:gd name="connsiteY33" fmla="*/ 2490553 h 4382562"/>
              <a:gd name="connsiteX34" fmla="*/ 4791663 w 4853135"/>
              <a:gd name="connsiteY34" fmla="*/ 2590445 h 4382562"/>
              <a:gd name="connsiteX35" fmla="*/ 4545774 w 4853135"/>
              <a:gd name="connsiteY35" fmla="*/ 2667285 h 4382562"/>
              <a:gd name="connsiteX36" fmla="*/ 4591878 w 4853135"/>
              <a:gd name="connsiteY36" fmla="*/ 2966963 h 4382562"/>
              <a:gd name="connsiteX37" fmla="*/ 4484302 w 4853135"/>
              <a:gd name="connsiteY37" fmla="*/ 3166747 h 4382562"/>
              <a:gd name="connsiteX38" fmla="*/ 4591878 w 4853135"/>
              <a:gd name="connsiteY38" fmla="*/ 3297376 h 4382562"/>
              <a:gd name="connsiteX39" fmla="*/ 4484302 w 4853135"/>
              <a:gd name="connsiteY39" fmla="*/ 3612421 h 4382562"/>
              <a:gd name="connsiteX40" fmla="*/ 4676403 w 4853135"/>
              <a:gd name="connsiteY40" fmla="*/ 3766102 h 4382562"/>
              <a:gd name="connsiteX41" fmla="*/ 4591878 w 4853135"/>
              <a:gd name="connsiteY41" fmla="*/ 3850626 h 4382562"/>
              <a:gd name="connsiteX42" fmla="*/ 4699455 w 4853135"/>
              <a:gd name="connsiteY42" fmla="*/ 3996623 h 4382562"/>
              <a:gd name="connsiteX43" fmla="*/ 4538090 w 4853135"/>
              <a:gd name="connsiteY43" fmla="*/ 4142620 h 4382562"/>
              <a:gd name="connsiteX44" fmla="*/ 4568826 w 4853135"/>
              <a:gd name="connsiteY44" fmla="*/ 4296300 h 4382562"/>
              <a:gd name="connsiteX45" fmla="*/ 4292201 w 4853135"/>
              <a:gd name="connsiteY45" fmla="*/ 4257880 h 4382562"/>
              <a:gd name="connsiteX46" fmla="*/ 4184625 w 4853135"/>
              <a:gd name="connsiteY46" fmla="*/ 4303984 h 4382562"/>
              <a:gd name="connsiteX47" fmla="*/ 4046312 w 4853135"/>
              <a:gd name="connsiteY47" fmla="*/ 4150304 h 4382562"/>
              <a:gd name="connsiteX48" fmla="*/ 4007892 w 4853135"/>
              <a:gd name="connsiteY48" fmla="*/ 4219460 h 4382562"/>
              <a:gd name="connsiteX49" fmla="*/ 3731267 w 4853135"/>
              <a:gd name="connsiteY49" fmla="*/ 4104200 h 4382562"/>
              <a:gd name="connsiteX50" fmla="*/ 3685162 w 4853135"/>
              <a:gd name="connsiteY50" fmla="*/ 4196408 h 4382562"/>
              <a:gd name="connsiteX51" fmla="*/ 3485377 w 4853135"/>
              <a:gd name="connsiteY51" fmla="*/ 4142620 h 4382562"/>
              <a:gd name="connsiteX52" fmla="*/ 3370117 w 4853135"/>
              <a:gd name="connsiteY52" fmla="*/ 4265564 h 4382562"/>
              <a:gd name="connsiteX53" fmla="*/ 3147280 w 4853135"/>
              <a:gd name="connsiteY53" fmla="*/ 4234828 h 4382562"/>
              <a:gd name="connsiteX54" fmla="*/ 2985915 w 4853135"/>
              <a:gd name="connsiteY54" fmla="*/ 4380825 h 4382562"/>
              <a:gd name="connsiteX55" fmla="*/ 2809183 w 4853135"/>
              <a:gd name="connsiteY55" fmla="*/ 4119568 h 4382562"/>
              <a:gd name="connsiteX56" fmla="*/ 2647818 w 4853135"/>
              <a:gd name="connsiteY56" fmla="*/ 4219460 h 4382562"/>
              <a:gd name="connsiteX57" fmla="*/ 2478769 w 4853135"/>
              <a:gd name="connsiteY57" fmla="*/ 4150304 h 4382562"/>
              <a:gd name="connsiteX58" fmla="*/ 2386561 w 4853135"/>
              <a:gd name="connsiteY58" fmla="*/ 4234828 h 4382562"/>
              <a:gd name="connsiteX59" fmla="*/ 2194460 w 4853135"/>
              <a:gd name="connsiteY59" fmla="*/ 4219460 h 4382562"/>
              <a:gd name="connsiteX60" fmla="*/ 1971623 w 4853135"/>
              <a:gd name="connsiteY60" fmla="*/ 4342405 h 4382562"/>
              <a:gd name="connsiteX61" fmla="*/ 1556685 w 4853135"/>
              <a:gd name="connsiteY61" fmla="*/ 4127252 h 4382562"/>
              <a:gd name="connsiteX62" fmla="*/ 1502897 w 4853135"/>
              <a:gd name="connsiteY62" fmla="*/ 4234828 h 4382562"/>
              <a:gd name="connsiteX63" fmla="*/ 1364584 w 4853135"/>
              <a:gd name="connsiteY63" fmla="*/ 4165672 h 4382562"/>
              <a:gd name="connsiteX64" fmla="*/ 1210904 w 4853135"/>
              <a:gd name="connsiteY64" fmla="*/ 4242512 h 4382562"/>
              <a:gd name="connsiteX65" fmla="*/ 980383 w 4853135"/>
              <a:gd name="connsiteY65" fmla="*/ 4211776 h 4382562"/>
              <a:gd name="connsiteX66" fmla="*/ 849754 w 4853135"/>
              <a:gd name="connsiteY66" fmla="*/ 4319353 h 4382562"/>
              <a:gd name="connsiteX67" fmla="*/ 795966 w 4853135"/>
              <a:gd name="connsiteY67" fmla="*/ 4242512 h 4382562"/>
              <a:gd name="connsiteX68" fmla="*/ 642285 w 4853135"/>
              <a:gd name="connsiteY68" fmla="*/ 4265564 h 4382562"/>
              <a:gd name="connsiteX69" fmla="*/ 404080 w 4853135"/>
              <a:gd name="connsiteY69" fmla="*/ 4204092 h 4382562"/>
              <a:gd name="connsiteX70" fmla="*/ 334924 w 4853135"/>
              <a:gd name="connsiteY70" fmla="*/ 4250196 h 4382562"/>
              <a:gd name="connsiteX71" fmla="*/ 227347 w 4853135"/>
              <a:gd name="connsiteY71" fmla="*/ 4165672 h 4382562"/>
              <a:gd name="connsiteX72" fmla="*/ 12194 w 4853135"/>
              <a:gd name="connsiteY72" fmla="*/ 4150304 h 4382562"/>
              <a:gd name="connsiteX73" fmla="*/ 27562 w 4853135"/>
              <a:gd name="connsiteY73" fmla="*/ 4004307 h 4382562"/>
              <a:gd name="connsiteX74" fmla="*/ 12194 w 4853135"/>
              <a:gd name="connsiteY74" fmla="*/ 3965887 h 4382562"/>
              <a:gd name="connsiteX75" fmla="*/ 235031 w 4853135"/>
              <a:gd name="connsiteY75" fmla="*/ 3643158 h 4382562"/>
              <a:gd name="connsiteX76" fmla="*/ 4510 w 4853135"/>
              <a:gd name="connsiteY76" fmla="*/ 3504845 h 4382562"/>
              <a:gd name="connsiteX77" fmla="*/ 265767 w 4853135"/>
              <a:gd name="connsiteY77" fmla="*/ 3397268 h 4382562"/>
              <a:gd name="connsiteX78" fmla="*/ 235031 w 4853135"/>
              <a:gd name="connsiteY78" fmla="*/ 3097591 h 4382562"/>
              <a:gd name="connsiteX79" fmla="*/ 311872 w 4853135"/>
              <a:gd name="connsiteY79" fmla="*/ 2982331 h 4382562"/>
              <a:gd name="connsiteX80" fmla="*/ 281135 w 4853135"/>
              <a:gd name="connsiteY80" fmla="*/ 2844018 h 4382562"/>
              <a:gd name="connsiteX81" fmla="*/ 350292 w 4853135"/>
              <a:gd name="connsiteY81" fmla="*/ 2613497 h 4382562"/>
              <a:gd name="connsiteX82" fmla="*/ 311872 w 4853135"/>
              <a:gd name="connsiteY82" fmla="*/ 2344556 h 4382562"/>
              <a:gd name="connsiteX83" fmla="*/ 519341 w 4853135"/>
              <a:gd name="connsiteY83" fmla="*/ 2221611 h 4382562"/>
              <a:gd name="connsiteX84" fmla="*/ 342608 w 4853135"/>
              <a:gd name="connsiteY84" fmla="*/ 2014142 h 4382562"/>
              <a:gd name="connsiteX85" fmla="*/ 319556 w 4853135"/>
              <a:gd name="connsiteY85" fmla="*/ 1806674 h 4382562"/>
              <a:gd name="connsiteX86" fmla="*/ 242715 w 4853135"/>
              <a:gd name="connsiteY86" fmla="*/ 1606889 h 4382562"/>
              <a:gd name="connsiteX87" fmla="*/ 388712 w 4853135"/>
              <a:gd name="connsiteY87" fmla="*/ 1460892 h 4382562"/>
              <a:gd name="connsiteX88" fmla="*/ 273451 w 4853135"/>
              <a:gd name="connsiteY88" fmla="*/ 1337947 h 4382562"/>
              <a:gd name="connsiteX89" fmla="*/ 342608 w 4853135"/>
              <a:gd name="connsiteY89" fmla="*/ 1199635 h 4382562"/>
              <a:gd name="connsiteX90" fmla="*/ 304188 w 4853135"/>
              <a:gd name="connsiteY90" fmla="*/ 1092058 h 4382562"/>
              <a:gd name="connsiteX91" fmla="*/ 365660 w 4853135"/>
              <a:gd name="connsiteY91" fmla="*/ 846169 h 4382562"/>
              <a:gd name="connsiteX92" fmla="*/ 181243 w 4853135"/>
              <a:gd name="connsiteY92" fmla="*/ 738593 h 4382562"/>
              <a:gd name="connsiteX93" fmla="*/ 135139 w 4853135"/>
              <a:gd name="connsiteY93" fmla="*/ 477336 h 4382562"/>
              <a:gd name="connsiteX94" fmla="*/ 196611 w 4853135"/>
              <a:gd name="connsiteY94" fmla="*/ 377443 h 4382562"/>
              <a:gd name="connsiteX95" fmla="*/ 196611 w 4853135"/>
              <a:gd name="connsiteY95" fmla="*/ 323655 h 4382562"/>
              <a:gd name="connsiteX96" fmla="*/ 196611 w 4853135"/>
              <a:gd name="connsiteY96" fmla="*/ 54714 h 438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4853135" h="4382562">
                <a:moveTo>
                  <a:pt x="196611" y="54714"/>
                </a:moveTo>
                <a:cubicBezTo>
                  <a:pt x="273451" y="25259"/>
                  <a:pt x="529586" y="155887"/>
                  <a:pt x="657653" y="146922"/>
                </a:cubicBezTo>
                <a:cubicBezTo>
                  <a:pt x="785720" y="137957"/>
                  <a:pt x="889454" y="-13162"/>
                  <a:pt x="965014" y="926"/>
                </a:cubicBezTo>
                <a:cubicBezTo>
                  <a:pt x="1040574" y="15013"/>
                  <a:pt x="1048258" y="194308"/>
                  <a:pt x="1111011" y="231447"/>
                </a:cubicBezTo>
                <a:cubicBezTo>
                  <a:pt x="1173764" y="268586"/>
                  <a:pt x="1236517" y="217360"/>
                  <a:pt x="1341532" y="223763"/>
                </a:cubicBezTo>
                <a:cubicBezTo>
                  <a:pt x="1446547" y="230166"/>
                  <a:pt x="1682191" y="294200"/>
                  <a:pt x="1741102" y="269867"/>
                </a:cubicBezTo>
                <a:cubicBezTo>
                  <a:pt x="1800013" y="245534"/>
                  <a:pt x="1642491" y="94415"/>
                  <a:pt x="1694998" y="77766"/>
                </a:cubicBezTo>
                <a:cubicBezTo>
                  <a:pt x="1747506" y="61117"/>
                  <a:pt x="1960097" y="128993"/>
                  <a:pt x="2056147" y="169974"/>
                </a:cubicBezTo>
                <a:cubicBezTo>
                  <a:pt x="2152197" y="210956"/>
                  <a:pt x="2221354" y="341584"/>
                  <a:pt x="2271300" y="323655"/>
                </a:cubicBezTo>
                <a:cubicBezTo>
                  <a:pt x="2321246" y="305726"/>
                  <a:pt x="2299475" y="90573"/>
                  <a:pt x="2355825" y="62398"/>
                </a:cubicBezTo>
                <a:cubicBezTo>
                  <a:pt x="2412175" y="34223"/>
                  <a:pt x="2540242" y="123870"/>
                  <a:pt x="2609398" y="154606"/>
                </a:cubicBezTo>
                <a:cubicBezTo>
                  <a:pt x="2678554" y="185342"/>
                  <a:pt x="2724658" y="223763"/>
                  <a:pt x="2770762" y="246815"/>
                </a:cubicBezTo>
                <a:cubicBezTo>
                  <a:pt x="2816866" y="269867"/>
                  <a:pt x="2847603" y="301884"/>
                  <a:pt x="2886023" y="292919"/>
                </a:cubicBezTo>
                <a:cubicBezTo>
                  <a:pt x="2924443" y="283954"/>
                  <a:pt x="2950056" y="201991"/>
                  <a:pt x="3001283" y="193026"/>
                </a:cubicBezTo>
                <a:cubicBezTo>
                  <a:pt x="3052510" y="184061"/>
                  <a:pt x="3129350" y="242973"/>
                  <a:pt x="3193384" y="239131"/>
                </a:cubicBezTo>
                <a:cubicBezTo>
                  <a:pt x="3257418" y="235289"/>
                  <a:pt x="3344504" y="164851"/>
                  <a:pt x="3385485" y="169974"/>
                </a:cubicBezTo>
                <a:cubicBezTo>
                  <a:pt x="3426466" y="175097"/>
                  <a:pt x="3371397" y="263464"/>
                  <a:pt x="3439273" y="269867"/>
                </a:cubicBezTo>
                <a:cubicBezTo>
                  <a:pt x="3507149" y="276271"/>
                  <a:pt x="3704373" y="239131"/>
                  <a:pt x="3792739" y="208395"/>
                </a:cubicBezTo>
                <a:cubicBezTo>
                  <a:pt x="3881105" y="177659"/>
                  <a:pt x="3924649" y="75205"/>
                  <a:pt x="3969472" y="85450"/>
                </a:cubicBezTo>
                <a:cubicBezTo>
                  <a:pt x="4014295" y="95695"/>
                  <a:pt x="3988682" y="258341"/>
                  <a:pt x="4061680" y="269867"/>
                </a:cubicBezTo>
                <a:cubicBezTo>
                  <a:pt x="4134678" y="281393"/>
                  <a:pt x="4334464" y="145641"/>
                  <a:pt x="4407462" y="154606"/>
                </a:cubicBezTo>
                <a:cubicBezTo>
                  <a:pt x="4480460" y="163571"/>
                  <a:pt x="4435637" y="292919"/>
                  <a:pt x="4499670" y="323655"/>
                </a:cubicBezTo>
                <a:cubicBezTo>
                  <a:pt x="4563704" y="354391"/>
                  <a:pt x="4775014" y="304445"/>
                  <a:pt x="4791663" y="339023"/>
                </a:cubicBezTo>
                <a:cubicBezTo>
                  <a:pt x="4808312" y="373601"/>
                  <a:pt x="4614930" y="453003"/>
                  <a:pt x="4599562" y="531124"/>
                </a:cubicBezTo>
                <a:cubicBezTo>
                  <a:pt x="4584194" y="609245"/>
                  <a:pt x="4690490" y="728347"/>
                  <a:pt x="4699455" y="807749"/>
                </a:cubicBezTo>
                <a:cubicBezTo>
                  <a:pt x="4708420" y="887151"/>
                  <a:pt x="4641825" y="955026"/>
                  <a:pt x="4653351" y="1007534"/>
                </a:cubicBezTo>
                <a:cubicBezTo>
                  <a:pt x="4664877" y="1060042"/>
                  <a:pt x="4769892" y="1079252"/>
                  <a:pt x="4768611" y="1122795"/>
                </a:cubicBezTo>
                <a:cubicBezTo>
                  <a:pt x="4767330" y="1166338"/>
                  <a:pt x="4636702" y="1202196"/>
                  <a:pt x="4645667" y="1268791"/>
                </a:cubicBezTo>
                <a:cubicBezTo>
                  <a:pt x="4654632" y="1335386"/>
                  <a:pt x="4809592" y="1446804"/>
                  <a:pt x="4822399" y="1522364"/>
                </a:cubicBezTo>
                <a:cubicBezTo>
                  <a:pt x="4835206" y="1597924"/>
                  <a:pt x="4717384" y="1663238"/>
                  <a:pt x="4722507" y="1722149"/>
                </a:cubicBezTo>
                <a:cubicBezTo>
                  <a:pt x="4727630" y="1781060"/>
                  <a:pt x="4853135" y="1818200"/>
                  <a:pt x="4853135" y="1875830"/>
                </a:cubicBezTo>
                <a:cubicBezTo>
                  <a:pt x="4853135" y="1933460"/>
                  <a:pt x="4726349" y="2010301"/>
                  <a:pt x="4722507" y="2067931"/>
                </a:cubicBezTo>
                <a:cubicBezTo>
                  <a:pt x="4718665" y="2125561"/>
                  <a:pt x="4840328" y="2151174"/>
                  <a:pt x="4830083" y="2221611"/>
                </a:cubicBezTo>
                <a:cubicBezTo>
                  <a:pt x="4819838" y="2292048"/>
                  <a:pt x="4667438" y="2429081"/>
                  <a:pt x="4661035" y="2490553"/>
                </a:cubicBezTo>
                <a:cubicBezTo>
                  <a:pt x="4654632" y="2552025"/>
                  <a:pt x="4810873" y="2560990"/>
                  <a:pt x="4791663" y="2590445"/>
                </a:cubicBezTo>
                <a:cubicBezTo>
                  <a:pt x="4772453" y="2619900"/>
                  <a:pt x="4579071" y="2604532"/>
                  <a:pt x="4545774" y="2667285"/>
                </a:cubicBezTo>
                <a:cubicBezTo>
                  <a:pt x="4512477" y="2730038"/>
                  <a:pt x="4602123" y="2883720"/>
                  <a:pt x="4591878" y="2966963"/>
                </a:cubicBezTo>
                <a:cubicBezTo>
                  <a:pt x="4581633" y="3050206"/>
                  <a:pt x="4484302" y="3111678"/>
                  <a:pt x="4484302" y="3166747"/>
                </a:cubicBezTo>
                <a:cubicBezTo>
                  <a:pt x="4484302" y="3221816"/>
                  <a:pt x="4591878" y="3223097"/>
                  <a:pt x="4591878" y="3297376"/>
                </a:cubicBezTo>
                <a:cubicBezTo>
                  <a:pt x="4591878" y="3371655"/>
                  <a:pt x="4470215" y="3534300"/>
                  <a:pt x="4484302" y="3612421"/>
                </a:cubicBezTo>
                <a:cubicBezTo>
                  <a:pt x="4498389" y="3690542"/>
                  <a:pt x="4658474" y="3726401"/>
                  <a:pt x="4676403" y="3766102"/>
                </a:cubicBezTo>
                <a:cubicBezTo>
                  <a:pt x="4694332" y="3805803"/>
                  <a:pt x="4588036" y="3812206"/>
                  <a:pt x="4591878" y="3850626"/>
                </a:cubicBezTo>
                <a:cubicBezTo>
                  <a:pt x="4595720" y="3889046"/>
                  <a:pt x="4708420" y="3947957"/>
                  <a:pt x="4699455" y="3996623"/>
                </a:cubicBezTo>
                <a:cubicBezTo>
                  <a:pt x="4690490" y="4045289"/>
                  <a:pt x="4559862" y="4092674"/>
                  <a:pt x="4538090" y="4142620"/>
                </a:cubicBezTo>
                <a:cubicBezTo>
                  <a:pt x="4516319" y="4192566"/>
                  <a:pt x="4609808" y="4277090"/>
                  <a:pt x="4568826" y="4296300"/>
                </a:cubicBezTo>
                <a:cubicBezTo>
                  <a:pt x="4527845" y="4315510"/>
                  <a:pt x="4356235" y="4256599"/>
                  <a:pt x="4292201" y="4257880"/>
                </a:cubicBezTo>
                <a:cubicBezTo>
                  <a:pt x="4228168" y="4259161"/>
                  <a:pt x="4225607" y="4321913"/>
                  <a:pt x="4184625" y="4303984"/>
                </a:cubicBezTo>
                <a:cubicBezTo>
                  <a:pt x="4143644" y="4286055"/>
                  <a:pt x="4075768" y="4164391"/>
                  <a:pt x="4046312" y="4150304"/>
                </a:cubicBezTo>
                <a:cubicBezTo>
                  <a:pt x="4016856" y="4136217"/>
                  <a:pt x="4060399" y="4227144"/>
                  <a:pt x="4007892" y="4219460"/>
                </a:cubicBezTo>
                <a:cubicBezTo>
                  <a:pt x="3955385" y="4211776"/>
                  <a:pt x="3785055" y="4108042"/>
                  <a:pt x="3731267" y="4104200"/>
                </a:cubicBezTo>
                <a:cubicBezTo>
                  <a:pt x="3677479" y="4100358"/>
                  <a:pt x="3726144" y="4190005"/>
                  <a:pt x="3685162" y="4196408"/>
                </a:cubicBezTo>
                <a:cubicBezTo>
                  <a:pt x="3644180" y="4202811"/>
                  <a:pt x="3537884" y="4131094"/>
                  <a:pt x="3485377" y="4142620"/>
                </a:cubicBezTo>
                <a:cubicBezTo>
                  <a:pt x="3432870" y="4154146"/>
                  <a:pt x="3426467" y="4250196"/>
                  <a:pt x="3370117" y="4265564"/>
                </a:cubicBezTo>
                <a:cubicBezTo>
                  <a:pt x="3313768" y="4280932"/>
                  <a:pt x="3211313" y="4215618"/>
                  <a:pt x="3147280" y="4234828"/>
                </a:cubicBezTo>
                <a:cubicBezTo>
                  <a:pt x="3083247" y="4254038"/>
                  <a:pt x="3042264" y="4400035"/>
                  <a:pt x="2985915" y="4380825"/>
                </a:cubicBezTo>
                <a:cubicBezTo>
                  <a:pt x="2929566" y="4361615"/>
                  <a:pt x="2865532" y="4146462"/>
                  <a:pt x="2809183" y="4119568"/>
                </a:cubicBezTo>
                <a:cubicBezTo>
                  <a:pt x="2752834" y="4092674"/>
                  <a:pt x="2702887" y="4214337"/>
                  <a:pt x="2647818" y="4219460"/>
                </a:cubicBezTo>
                <a:cubicBezTo>
                  <a:pt x="2592749" y="4224583"/>
                  <a:pt x="2522312" y="4147743"/>
                  <a:pt x="2478769" y="4150304"/>
                </a:cubicBezTo>
                <a:cubicBezTo>
                  <a:pt x="2435226" y="4152865"/>
                  <a:pt x="2433946" y="4223302"/>
                  <a:pt x="2386561" y="4234828"/>
                </a:cubicBezTo>
                <a:cubicBezTo>
                  <a:pt x="2339176" y="4246354"/>
                  <a:pt x="2263616" y="4201531"/>
                  <a:pt x="2194460" y="4219460"/>
                </a:cubicBezTo>
                <a:cubicBezTo>
                  <a:pt x="2125304" y="4237390"/>
                  <a:pt x="2077919" y="4357773"/>
                  <a:pt x="1971623" y="4342405"/>
                </a:cubicBezTo>
                <a:cubicBezTo>
                  <a:pt x="1865327" y="4327037"/>
                  <a:pt x="1634806" y="4145181"/>
                  <a:pt x="1556685" y="4127252"/>
                </a:cubicBezTo>
                <a:cubicBezTo>
                  <a:pt x="1478564" y="4109323"/>
                  <a:pt x="1534914" y="4228425"/>
                  <a:pt x="1502897" y="4234828"/>
                </a:cubicBezTo>
                <a:cubicBezTo>
                  <a:pt x="1470880" y="4241231"/>
                  <a:pt x="1413249" y="4164391"/>
                  <a:pt x="1364584" y="4165672"/>
                </a:cubicBezTo>
                <a:cubicBezTo>
                  <a:pt x="1315919" y="4166953"/>
                  <a:pt x="1274937" y="4234828"/>
                  <a:pt x="1210904" y="4242512"/>
                </a:cubicBezTo>
                <a:cubicBezTo>
                  <a:pt x="1146871" y="4250196"/>
                  <a:pt x="1040575" y="4198969"/>
                  <a:pt x="980383" y="4211776"/>
                </a:cubicBezTo>
                <a:cubicBezTo>
                  <a:pt x="920191" y="4224583"/>
                  <a:pt x="880490" y="4314230"/>
                  <a:pt x="849754" y="4319353"/>
                </a:cubicBezTo>
                <a:cubicBezTo>
                  <a:pt x="819018" y="4324476"/>
                  <a:pt x="830544" y="4251477"/>
                  <a:pt x="795966" y="4242512"/>
                </a:cubicBezTo>
                <a:cubicBezTo>
                  <a:pt x="761388" y="4233547"/>
                  <a:pt x="707599" y="4271967"/>
                  <a:pt x="642285" y="4265564"/>
                </a:cubicBezTo>
                <a:cubicBezTo>
                  <a:pt x="576971" y="4259161"/>
                  <a:pt x="455307" y="4206653"/>
                  <a:pt x="404080" y="4204092"/>
                </a:cubicBezTo>
                <a:cubicBezTo>
                  <a:pt x="352853" y="4201531"/>
                  <a:pt x="364379" y="4256599"/>
                  <a:pt x="334924" y="4250196"/>
                </a:cubicBezTo>
                <a:cubicBezTo>
                  <a:pt x="305469" y="4243793"/>
                  <a:pt x="281135" y="4182321"/>
                  <a:pt x="227347" y="4165672"/>
                </a:cubicBezTo>
                <a:cubicBezTo>
                  <a:pt x="173559" y="4149023"/>
                  <a:pt x="45491" y="4177198"/>
                  <a:pt x="12194" y="4150304"/>
                </a:cubicBezTo>
                <a:cubicBezTo>
                  <a:pt x="-21104" y="4123410"/>
                  <a:pt x="27562" y="4035043"/>
                  <a:pt x="27562" y="4004307"/>
                </a:cubicBezTo>
                <a:cubicBezTo>
                  <a:pt x="27562" y="3973571"/>
                  <a:pt x="-22384" y="4026079"/>
                  <a:pt x="12194" y="3965887"/>
                </a:cubicBezTo>
                <a:cubicBezTo>
                  <a:pt x="46772" y="3905696"/>
                  <a:pt x="236312" y="3719998"/>
                  <a:pt x="235031" y="3643158"/>
                </a:cubicBezTo>
                <a:cubicBezTo>
                  <a:pt x="233750" y="3566318"/>
                  <a:pt x="-613" y="3545827"/>
                  <a:pt x="4510" y="3504845"/>
                </a:cubicBezTo>
                <a:cubicBezTo>
                  <a:pt x="9633" y="3463863"/>
                  <a:pt x="227347" y="3465144"/>
                  <a:pt x="265767" y="3397268"/>
                </a:cubicBezTo>
                <a:cubicBezTo>
                  <a:pt x="304187" y="3329392"/>
                  <a:pt x="227347" y="3166747"/>
                  <a:pt x="235031" y="3097591"/>
                </a:cubicBezTo>
                <a:cubicBezTo>
                  <a:pt x="242715" y="3028435"/>
                  <a:pt x="304188" y="3024593"/>
                  <a:pt x="311872" y="2982331"/>
                </a:cubicBezTo>
                <a:cubicBezTo>
                  <a:pt x="319556" y="2940069"/>
                  <a:pt x="274732" y="2905490"/>
                  <a:pt x="281135" y="2844018"/>
                </a:cubicBezTo>
                <a:cubicBezTo>
                  <a:pt x="287538" y="2782546"/>
                  <a:pt x="345169" y="2696741"/>
                  <a:pt x="350292" y="2613497"/>
                </a:cubicBezTo>
                <a:cubicBezTo>
                  <a:pt x="355415" y="2530253"/>
                  <a:pt x="283697" y="2409870"/>
                  <a:pt x="311872" y="2344556"/>
                </a:cubicBezTo>
                <a:cubicBezTo>
                  <a:pt x="340047" y="2279242"/>
                  <a:pt x="514218" y="2276680"/>
                  <a:pt x="519341" y="2221611"/>
                </a:cubicBezTo>
                <a:cubicBezTo>
                  <a:pt x="524464" y="2166542"/>
                  <a:pt x="375906" y="2083298"/>
                  <a:pt x="342608" y="2014142"/>
                </a:cubicBezTo>
                <a:cubicBezTo>
                  <a:pt x="309311" y="1944986"/>
                  <a:pt x="336205" y="1874549"/>
                  <a:pt x="319556" y="1806674"/>
                </a:cubicBezTo>
                <a:cubicBezTo>
                  <a:pt x="302907" y="1738799"/>
                  <a:pt x="231189" y="1664519"/>
                  <a:pt x="242715" y="1606889"/>
                </a:cubicBezTo>
                <a:cubicBezTo>
                  <a:pt x="254241" y="1549259"/>
                  <a:pt x="383589" y="1505716"/>
                  <a:pt x="388712" y="1460892"/>
                </a:cubicBezTo>
                <a:cubicBezTo>
                  <a:pt x="393835" y="1416068"/>
                  <a:pt x="281135" y="1381490"/>
                  <a:pt x="273451" y="1337947"/>
                </a:cubicBezTo>
                <a:cubicBezTo>
                  <a:pt x="265767" y="1294404"/>
                  <a:pt x="337485" y="1240616"/>
                  <a:pt x="342608" y="1199635"/>
                </a:cubicBezTo>
                <a:cubicBezTo>
                  <a:pt x="347731" y="1158654"/>
                  <a:pt x="300346" y="1150969"/>
                  <a:pt x="304188" y="1092058"/>
                </a:cubicBezTo>
                <a:cubicBezTo>
                  <a:pt x="308030" y="1033147"/>
                  <a:pt x="386151" y="905080"/>
                  <a:pt x="365660" y="846169"/>
                </a:cubicBezTo>
                <a:cubicBezTo>
                  <a:pt x="345169" y="787258"/>
                  <a:pt x="219663" y="800065"/>
                  <a:pt x="181243" y="738593"/>
                </a:cubicBezTo>
                <a:cubicBezTo>
                  <a:pt x="142823" y="677121"/>
                  <a:pt x="132578" y="537527"/>
                  <a:pt x="135139" y="477336"/>
                </a:cubicBezTo>
                <a:cubicBezTo>
                  <a:pt x="137700" y="417145"/>
                  <a:pt x="186366" y="403056"/>
                  <a:pt x="196611" y="377443"/>
                </a:cubicBezTo>
                <a:cubicBezTo>
                  <a:pt x="206856" y="351830"/>
                  <a:pt x="190208" y="377443"/>
                  <a:pt x="196611" y="323655"/>
                </a:cubicBezTo>
                <a:cubicBezTo>
                  <a:pt x="203014" y="269867"/>
                  <a:pt x="119771" y="84169"/>
                  <a:pt x="196611" y="54714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1509" name="AutoShape 57"/>
          <p:cNvSpPr>
            <a:spLocks noChangeArrowheads="1"/>
          </p:cNvSpPr>
          <p:nvPr/>
        </p:nvSpPr>
        <p:spPr bwMode="auto">
          <a:xfrm>
            <a:off x="179512" y="116632"/>
            <a:ext cx="3600450" cy="360362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Language operations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510" name="AutoShape 58"/>
          <p:cNvSpPr>
            <a:spLocks noChangeArrowheads="1"/>
          </p:cNvSpPr>
          <p:nvPr/>
        </p:nvSpPr>
        <p:spPr bwMode="auto">
          <a:xfrm>
            <a:off x="3708400" y="115888"/>
            <a:ext cx="4967288" cy="144462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1511" name="Group 59"/>
          <p:cNvGrpSpPr>
            <a:grpSpLocks/>
          </p:cNvGrpSpPr>
          <p:nvPr/>
        </p:nvGrpSpPr>
        <p:grpSpPr bwMode="auto">
          <a:xfrm>
            <a:off x="3635375" y="115888"/>
            <a:ext cx="217488" cy="217487"/>
            <a:chOff x="2290" y="73"/>
            <a:chExt cx="137" cy="137"/>
          </a:xfrm>
        </p:grpSpPr>
        <p:grpSp>
          <p:nvGrpSpPr>
            <p:cNvPr id="21521" name="Group 6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1523" name="Rectangle 6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4" name="Line 6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22" name="Arc 6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1512" name="AutoShape 6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513" name="AutoShape 6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1514" name="Group 6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21517" name="Group 6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1519" name="Rectangle 6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0" name="Line 6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18" name="Arc 7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1515" name="AutoShape 71"/>
          <p:cNvSpPr>
            <a:spLocks noChangeArrowheads="1"/>
          </p:cNvSpPr>
          <p:nvPr/>
        </p:nvSpPr>
        <p:spPr bwMode="auto">
          <a:xfrm>
            <a:off x="5796137" y="188913"/>
            <a:ext cx="2663652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intersection automaton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516" name="Text Box 72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45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15" name="Arc 102"/>
          <p:cNvSpPr>
            <a:spLocks/>
          </p:cNvSpPr>
          <p:nvPr/>
        </p:nvSpPr>
        <p:spPr bwMode="auto">
          <a:xfrm flipH="1" flipV="1">
            <a:off x="3707903" y="5805265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288925 w 21600"/>
              <a:gd name="T3" fmla="*/ 146050 h 21600"/>
              <a:gd name="T4" fmla="*/ 0 w 21600"/>
              <a:gd name="T5" fmla="*/ 1460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6" name="Arc 128"/>
          <p:cNvSpPr>
            <a:spLocks/>
          </p:cNvSpPr>
          <p:nvPr/>
        </p:nvSpPr>
        <p:spPr bwMode="auto">
          <a:xfrm rot="5400000" flipH="1">
            <a:off x="3981424" y="5531744"/>
            <a:ext cx="388938" cy="215900"/>
          </a:xfrm>
          <a:custGeom>
            <a:avLst/>
            <a:gdLst>
              <a:gd name="T0" fmla="*/ 39516 w 43199"/>
              <a:gd name="T1" fmla="*/ 42715 h 43200"/>
              <a:gd name="T2" fmla="*/ 0 w 43199"/>
              <a:gd name="T3" fmla="*/ 108835 h 43200"/>
              <a:gd name="T4" fmla="*/ 194464 w 43199"/>
              <a:gd name="T5" fmla="*/ 1079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lnTo>
                  <a:pt x="4389" y="8547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7" name="Oval 80"/>
          <p:cNvSpPr>
            <a:spLocks noChangeArrowheads="1"/>
          </p:cNvSpPr>
          <p:nvPr/>
        </p:nvSpPr>
        <p:spPr bwMode="auto">
          <a:xfrm>
            <a:off x="3995935" y="5805265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0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18" name="Oval 80"/>
          <p:cNvSpPr>
            <a:spLocks noChangeArrowheads="1"/>
          </p:cNvSpPr>
          <p:nvPr/>
        </p:nvSpPr>
        <p:spPr bwMode="auto">
          <a:xfrm>
            <a:off x="4932039" y="5805265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9" name="Oval 93"/>
          <p:cNvSpPr>
            <a:spLocks noChangeArrowheads="1"/>
          </p:cNvSpPr>
          <p:nvPr/>
        </p:nvSpPr>
        <p:spPr bwMode="auto">
          <a:xfrm>
            <a:off x="5868143" y="5805265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2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20" name="Line 95"/>
          <p:cNvSpPr>
            <a:spLocks noChangeShapeType="1"/>
          </p:cNvSpPr>
          <p:nvPr/>
        </p:nvSpPr>
        <p:spPr bwMode="auto">
          <a:xfrm>
            <a:off x="4283967" y="5949281"/>
            <a:ext cx="64807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21" name="Line 95"/>
          <p:cNvSpPr>
            <a:spLocks noChangeShapeType="1"/>
          </p:cNvSpPr>
          <p:nvPr/>
        </p:nvSpPr>
        <p:spPr bwMode="auto">
          <a:xfrm>
            <a:off x="5220071" y="5949281"/>
            <a:ext cx="64807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22" name="Line 95"/>
          <p:cNvSpPr>
            <a:spLocks noChangeShapeType="1"/>
          </p:cNvSpPr>
          <p:nvPr/>
        </p:nvSpPr>
        <p:spPr bwMode="auto">
          <a:xfrm>
            <a:off x="6156175" y="5949281"/>
            <a:ext cx="64807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23" name="Line 95"/>
          <p:cNvSpPr>
            <a:spLocks noChangeShapeType="1"/>
          </p:cNvSpPr>
          <p:nvPr/>
        </p:nvSpPr>
        <p:spPr bwMode="auto">
          <a:xfrm>
            <a:off x="7092279" y="5949281"/>
            <a:ext cx="64807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24" name="Arc 101"/>
          <p:cNvSpPr>
            <a:spLocks/>
          </p:cNvSpPr>
          <p:nvPr/>
        </p:nvSpPr>
        <p:spPr bwMode="auto">
          <a:xfrm rot="16200000">
            <a:off x="6120694" y="4256570"/>
            <a:ext cx="648270" cy="2737545"/>
          </a:xfrm>
          <a:custGeom>
            <a:avLst/>
            <a:gdLst>
              <a:gd name="T0" fmla="*/ 130646 w 21600"/>
              <a:gd name="T1" fmla="*/ 0 h 42451"/>
              <a:gd name="T2" fmla="*/ 75714 w 21600"/>
              <a:gd name="T3" fmla="*/ 2449513 h 42451"/>
              <a:gd name="T4" fmla="*/ 0 w 21600"/>
              <a:gd name="T5" fmla="*/ 1213937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25" name="Arc 101"/>
          <p:cNvSpPr>
            <a:spLocks/>
          </p:cNvSpPr>
          <p:nvPr/>
        </p:nvSpPr>
        <p:spPr bwMode="auto">
          <a:xfrm rot="16200000">
            <a:off x="5868665" y="4868639"/>
            <a:ext cx="360240" cy="1657428"/>
          </a:xfrm>
          <a:custGeom>
            <a:avLst/>
            <a:gdLst>
              <a:gd name="T0" fmla="*/ 130646 w 21600"/>
              <a:gd name="T1" fmla="*/ 0 h 42451"/>
              <a:gd name="T2" fmla="*/ 75714 w 21600"/>
              <a:gd name="T3" fmla="*/ 2449513 h 42451"/>
              <a:gd name="T4" fmla="*/ 0 w 21600"/>
              <a:gd name="T5" fmla="*/ 1213937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26" name="Text Box 135"/>
          <p:cNvSpPr txBox="1">
            <a:spLocks noChangeArrowheads="1"/>
          </p:cNvSpPr>
          <p:nvPr/>
        </p:nvSpPr>
        <p:spPr bwMode="auto">
          <a:xfrm>
            <a:off x="4211959" y="5301209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27" name="Text Box 139"/>
          <p:cNvSpPr txBox="1">
            <a:spLocks noChangeArrowheads="1"/>
          </p:cNvSpPr>
          <p:nvPr/>
        </p:nvSpPr>
        <p:spPr bwMode="auto">
          <a:xfrm>
            <a:off x="4427983" y="5661249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28" name="Text Box 135"/>
          <p:cNvSpPr txBox="1">
            <a:spLocks noChangeArrowheads="1"/>
          </p:cNvSpPr>
          <p:nvPr/>
        </p:nvSpPr>
        <p:spPr bwMode="auto">
          <a:xfrm>
            <a:off x="5436095" y="5661249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29" name="Text Box 135"/>
          <p:cNvSpPr txBox="1">
            <a:spLocks noChangeArrowheads="1"/>
          </p:cNvSpPr>
          <p:nvPr/>
        </p:nvSpPr>
        <p:spPr bwMode="auto">
          <a:xfrm>
            <a:off x="6300191" y="5661249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30" name="Text Box 135"/>
          <p:cNvSpPr txBox="1">
            <a:spLocks noChangeArrowheads="1"/>
          </p:cNvSpPr>
          <p:nvPr/>
        </p:nvSpPr>
        <p:spPr bwMode="auto">
          <a:xfrm>
            <a:off x="7236295" y="5661249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31" name="Text Box 137"/>
          <p:cNvSpPr txBox="1">
            <a:spLocks noChangeArrowheads="1"/>
          </p:cNvSpPr>
          <p:nvPr/>
        </p:nvSpPr>
        <p:spPr bwMode="auto">
          <a:xfrm>
            <a:off x="6588223" y="5373217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32" name="Text Box 137"/>
          <p:cNvSpPr txBox="1">
            <a:spLocks noChangeArrowheads="1"/>
          </p:cNvSpPr>
          <p:nvPr/>
        </p:nvSpPr>
        <p:spPr bwMode="auto">
          <a:xfrm>
            <a:off x="7523633" y="5373217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grpSp>
        <p:nvGrpSpPr>
          <p:cNvPr id="133" name="Group 140"/>
          <p:cNvGrpSpPr>
            <a:grpSpLocks/>
          </p:cNvGrpSpPr>
          <p:nvPr/>
        </p:nvGrpSpPr>
        <p:grpSpPr bwMode="auto">
          <a:xfrm>
            <a:off x="6804247" y="5805265"/>
            <a:ext cx="287338" cy="287337"/>
            <a:chOff x="3334" y="799"/>
            <a:chExt cx="454" cy="453"/>
          </a:xfrm>
        </p:grpSpPr>
        <p:sp>
          <p:nvSpPr>
            <p:cNvPr id="138" name="Oval 141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139" name="Oval 142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3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34" name="Group 140"/>
          <p:cNvGrpSpPr>
            <a:grpSpLocks/>
          </p:cNvGrpSpPr>
          <p:nvPr/>
        </p:nvGrpSpPr>
        <p:grpSpPr bwMode="auto">
          <a:xfrm>
            <a:off x="7740351" y="5805265"/>
            <a:ext cx="287338" cy="287337"/>
            <a:chOff x="3334" y="799"/>
            <a:chExt cx="454" cy="453"/>
          </a:xfrm>
        </p:grpSpPr>
        <p:sp>
          <p:nvSpPr>
            <p:cNvPr id="136" name="Oval 141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137" name="Oval 142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4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</p:grpSp>
      <p:sp>
        <p:nvSpPr>
          <p:cNvPr id="135" name="Text Box 132"/>
          <p:cNvSpPr txBox="1">
            <a:spLocks noChangeArrowheads="1"/>
          </p:cNvSpPr>
          <p:nvPr/>
        </p:nvSpPr>
        <p:spPr bwMode="auto">
          <a:xfrm>
            <a:off x="3563193" y="5301209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1" smtClean="0">
                <a:solidFill>
                  <a:srgbClr val="000000"/>
                </a:solidFill>
              </a:rPr>
              <a:t>A</a:t>
            </a:r>
            <a:r>
              <a:rPr lang="en-US" sz="1600" b="1" baseline="-25000" smtClean="0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41" name="Arc 130"/>
          <p:cNvSpPr>
            <a:spLocks/>
          </p:cNvSpPr>
          <p:nvPr/>
        </p:nvSpPr>
        <p:spPr bwMode="auto">
          <a:xfrm flipV="1">
            <a:off x="3132634" y="3066331"/>
            <a:ext cx="215900" cy="793750"/>
          </a:xfrm>
          <a:custGeom>
            <a:avLst/>
            <a:gdLst>
              <a:gd name="T0" fmla="*/ 48947 w 21600"/>
              <a:gd name="T1" fmla="*/ 0 h 42451"/>
              <a:gd name="T2" fmla="*/ 28367 w 21600"/>
              <a:gd name="T3" fmla="*/ 793750 h 42451"/>
              <a:gd name="T4" fmla="*/ 0 w 21600"/>
              <a:gd name="T5" fmla="*/ 39336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42" name="Arc 131"/>
          <p:cNvSpPr>
            <a:spLocks/>
          </p:cNvSpPr>
          <p:nvPr/>
        </p:nvSpPr>
        <p:spPr bwMode="auto">
          <a:xfrm flipV="1">
            <a:off x="3132634" y="2131294"/>
            <a:ext cx="215900" cy="793750"/>
          </a:xfrm>
          <a:custGeom>
            <a:avLst/>
            <a:gdLst>
              <a:gd name="T0" fmla="*/ 48947 w 21600"/>
              <a:gd name="T1" fmla="*/ 0 h 42451"/>
              <a:gd name="T2" fmla="*/ 28367 w 21600"/>
              <a:gd name="T3" fmla="*/ 793750 h 42451"/>
              <a:gd name="T4" fmla="*/ 0 w 21600"/>
              <a:gd name="T5" fmla="*/ 39336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43" name="Arc 128"/>
          <p:cNvSpPr>
            <a:spLocks/>
          </p:cNvSpPr>
          <p:nvPr/>
        </p:nvSpPr>
        <p:spPr bwMode="auto">
          <a:xfrm flipH="1">
            <a:off x="2556247" y="3862314"/>
            <a:ext cx="388938" cy="215900"/>
          </a:xfrm>
          <a:custGeom>
            <a:avLst/>
            <a:gdLst>
              <a:gd name="T0" fmla="*/ 39516 w 43199"/>
              <a:gd name="T1" fmla="*/ 42715 h 43200"/>
              <a:gd name="T2" fmla="*/ 0 w 43199"/>
              <a:gd name="T3" fmla="*/ 108835 h 43200"/>
              <a:gd name="T4" fmla="*/ 194464 w 43199"/>
              <a:gd name="T5" fmla="*/ 1079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lnTo>
                  <a:pt x="4389" y="8547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44" name="Arc 129"/>
          <p:cNvSpPr>
            <a:spLocks/>
          </p:cNvSpPr>
          <p:nvPr/>
        </p:nvSpPr>
        <p:spPr bwMode="auto">
          <a:xfrm rot="16200000" flipH="1" flipV="1">
            <a:off x="2845172" y="4867796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288925 w 21600"/>
              <a:gd name="T3" fmla="*/ 146050 h 21600"/>
              <a:gd name="T4" fmla="*/ 0 w 21600"/>
              <a:gd name="T5" fmla="*/ 1460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45" name="Arc 130"/>
          <p:cNvSpPr>
            <a:spLocks/>
          </p:cNvSpPr>
          <p:nvPr/>
        </p:nvSpPr>
        <p:spPr bwMode="auto">
          <a:xfrm flipH="1">
            <a:off x="2772147" y="3066976"/>
            <a:ext cx="215900" cy="793750"/>
          </a:xfrm>
          <a:custGeom>
            <a:avLst/>
            <a:gdLst>
              <a:gd name="T0" fmla="*/ 48947 w 21600"/>
              <a:gd name="T1" fmla="*/ 0 h 42451"/>
              <a:gd name="T2" fmla="*/ 28367 w 21600"/>
              <a:gd name="T3" fmla="*/ 793750 h 42451"/>
              <a:gd name="T4" fmla="*/ 0 w 21600"/>
              <a:gd name="T5" fmla="*/ 39336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46" name="Arc 131"/>
          <p:cNvSpPr>
            <a:spLocks/>
          </p:cNvSpPr>
          <p:nvPr/>
        </p:nvSpPr>
        <p:spPr bwMode="auto">
          <a:xfrm flipH="1">
            <a:off x="2772147" y="2131939"/>
            <a:ext cx="215900" cy="793750"/>
          </a:xfrm>
          <a:custGeom>
            <a:avLst/>
            <a:gdLst>
              <a:gd name="T0" fmla="*/ 48947 w 21600"/>
              <a:gd name="T1" fmla="*/ 0 h 42451"/>
              <a:gd name="T2" fmla="*/ 28367 w 21600"/>
              <a:gd name="T3" fmla="*/ 793750 h 42451"/>
              <a:gd name="T4" fmla="*/ 0 w 21600"/>
              <a:gd name="T5" fmla="*/ 39336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47" name="Oval 132"/>
          <p:cNvSpPr>
            <a:spLocks noChangeArrowheads="1"/>
          </p:cNvSpPr>
          <p:nvPr/>
        </p:nvSpPr>
        <p:spPr bwMode="auto">
          <a:xfrm>
            <a:off x="2915816" y="285345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2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48" name="Text Box 134"/>
          <p:cNvSpPr txBox="1">
            <a:spLocks noChangeArrowheads="1"/>
          </p:cNvSpPr>
          <p:nvPr/>
        </p:nvSpPr>
        <p:spPr bwMode="auto">
          <a:xfrm>
            <a:off x="2411760" y="3645025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49" name="Text Box 135"/>
          <p:cNvSpPr txBox="1">
            <a:spLocks noChangeArrowheads="1"/>
          </p:cNvSpPr>
          <p:nvPr/>
        </p:nvSpPr>
        <p:spPr bwMode="auto">
          <a:xfrm>
            <a:off x="2484016" y="2348633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50" name="Text Box 137"/>
          <p:cNvSpPr txBox="1">
            <a:spLocks noChangeArrowheads="1"/>
          </p:cNvSpPr>
          <p:nvPr/>
        </p:nvSpPr>
        <p:spPr bwMode="auto">
          <a:xfrm>
            <a:off x="2484016" y="3285258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51" name="Text Box 138"/>
          <p:cNvSpPr txBox="1">
            <a:spLocks noChangeArrowheads="1"/>
          </p:cNvSpPr>
          <p:nvPr/>
        </p:nvSpPr>
        <p:spPr bwMode="auto">
          <a:xfrm>
            <a:off x="3059832" y="3284984"/>
            <a:ext cx="2889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52" name="Text Box 139"/>
          <p:cNvSpPr txBox="1">
            <a:spLocks noChangeArrowheads="1"/>
          </p:cNvSpPr>
          <p:nvPr/>
        </p:nvSpPr>
        <p:spPr bwMode="auto">
          <a:xfrm>
            <a:off x="2555776" y="1628801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grpSp>
        <p:nvGrpSpPr>
          <p:cNvPr id="153" name="Group 140"/>
          <p:cNvGrpSpPr>
            <a:grpSpLocks/>
          </p:cNvGrpSpPr>
          <p:nvPr/>
        </p:nvGrpSpPr>
        <p:grpSpPr bwMode="auto">
          <a:xfrm>
            <a:off x="2916610" y="3789289"/>
            <a:ext cx="287337" cy="287337"/>
            <a:chOff x="3334" y="799"/>
            <a:chExt cx="454" cy="453"/>
          </a:xfrm>
        </p:grpSpPr>
        <p:sp>
          <p:nvSpPr>
            <p:cNvPr id="161" name="Oval 141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162" name="Oval 142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1</a:t>
              </a:r>
              <a:endParaRPr lang="cs-CZ" sz="1200" b="1">
                <a:solidFill>
                  <a:srgbClr val="000000"/>
                </a:solidFill>
              </a:endParaRPr>
            </a:p>
          </p:txBody>
        </p:sp>
      </p:grpSp>
      <p:sp>
        <p:nvSpPr>
          <p:cNvPr id="154" name="Arc 128"/>
          <p:cNvSpPr>
            <a:spLocks/>
          </p:cNvSpPr>
          <p:nvPr/>
        </p:nvSpPr>
        <p:spPr bwMode="auto">
          <a:xfrm flipH="1">
            <a:off x="2628578" y="1845048"/>
            <a:ext cx="388938" cy="215900"/>
          </a:xfrm>
          <a:custGeom>
            <a:avLst/>
            <a:gdLst>
              <a:gd name="T0" fmla="*/ 39516 w 43199"/>
              <a:gd name="T1" fmla="*/ 42715 h 43200"/>
              <a:gd name="T2" fmla="*/ 0 w 43199"/>
              <a:gd name="T3" fmla="*/ 108835 h 43200"/>
              <a:gd name="T4" fmla="*/ 194464 w 43199"/>
              <a:gd name="T5" fmla="*/ 1079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lnTo>
                  <a:pt x="4389" y="8547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55" name="Oval 154"/>
          <p:cNvSpPr>
            <a:spLocks noChangeArrowheads="1"/>
          </p:cNvSpPr>
          <p:nvPr/>
        </p:nvSpPr>
        <p:spPr bwMode="auto">
          <a:xfrm>
            <a:off x="2915816" y="1916833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3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56" name="Text Box 135"/>
          <p:cNvSpPr txBox="1">
            <a:spLocks noChangeArrowheads="1"/>
          </p:cNvSpPr>
          <p:nvPr/>
        </p:nvSpPr>
        <p:spPr bwMode="auto">
          <a:xfrm>
            <a:off x="3059832" y="2348881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57" name="Text Box 132"/>
          <p:cNvSpPr txBox="1">
            <a:spLocks noChangeArrowheads="1"/>
          </p:cNvSpPr>
          <p:nvPr/>
        </p:nvSpPr>
        <p:spPr bwMode="auto">
          <a:xfrm>
            <a:off x="2268538" y="4796359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1" smtClean="0">
                <a:solidFill>
                  <a:srgbClr val="000000"/>
                </a:solidFill>
              </a:rPr>
              <a:t>A</a:t>
            </a:r>
            <a:r>
              <a:rPr lang="en-US" sz="1600" b="1" baseline="-25000" smtClean="0">
                <a:solidFill>
                  <a:srgbClr val="000000"/>
                </a:solidFill>
              </a:rPr>
              <a:t>2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58" name="Arc 130"/>
          <p:cNvSpPr>
            <a:spLocks/>
          </p:cNvSpPr>
          <p:nvPr/>
        </p:nvSpPr>
        <p:spPr bwMode="auto">
          <a:xfrm flipH="1">
            <a:off x="2268538" y="2997052"/>
            <a:ext cx="791964" cy="1656184"/>
          </a:xfrm>
          <a:custGeom>
            <a:avLst/>
            <a:gdLst>
              <a:gd name="T0" fmla="*/ 48947 w 21600"/>
              <a:gd name="T1" fmla="*/ 0 h 42451"/>
              <a:gd name="T2" fmla="*/ 28367 w 21600"/>
              <a:gd name="T3" fmla="*/ 793750 h 42451"/>
              <a:gd name="T4" fmla="*/ 0 w 21600"/>
              <a:gd name="T5" fmla="*/ 39336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59" name="Oval 132"/>
          <p:cNvSpPr>
            <a:spLocks noChangeArrowheads="1"/>
          </p:cNvSpPr>
          <p:nvPr/>
        </p:nvSpPr>
        <p:spPr bwMode="auto">
          <a:xfrm>
            <a:off x="2915816" y="4509121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0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60" name="Text Box 137"/>
          <p:cNvSpPr txBox="1">
            <a:spLocks noChangeArrowheads="1"/>
          </p:cNvSpPr>
          <p:nvPr/>
        </p:nvSpPr>
        <p:spPr bwMode="auto">
          <a:xfrm>
            <a:off x="2195736" y="4293097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63" name="Oval 132"/>
          <p:cNvSpPr>
            <a:spLocks noChangeArrowheads="1"/>
          </p:cNvSpPr>
          <p:nvPr/>
        </p:nvSpPr>
        <p:spPr bwMode="auto">
          <a:xfrm>
            <a:off x="3923928" y="4581128"/>
            <a:ext cx="360040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00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64" name="Oval 132"/>
          <p:cNvSpPr>
            <a:spLocks noChangeArrowheads="1"/>
          </p:cNvSpPr>
          <p:nvPr/>
        </p:nvSpPr>
        <p:spPr bwMode="auto">
          <a:xfrm>
            <a:off x="4860032" y="4581128"/>
            <a:ext cx="360040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10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65" name="Oval 132"/>
          <p:cNvSpPr>
            <a:spLocks noChangeArrowheads="1"/>
          </p:cNvSpPr>
          <p:nvPr/>
        </p:nvSpPr>
        <p:spPr bwMode="auto">
          <a:xfrm>
            <a:off x="5796136" y="4581128"/>
            <a:ext cx="360040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20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66" name="Oval 132"/>
          <p:cNvSpPr>
            <a:spLocks noChangeArrowheads="1"/>
          </p:cNvSpPr>
          <p:nvPr/>
        </p:nvSpPr>
        <p:spPr bwMode="auto">
          <a:xfrm>
            <a:off x="6732240" y="4581128"/>
            <a:ext cx="360040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30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67" name="Oval 132"/>
          <p:cNvSpPr>
            <a:spLocks noChangeArrowheads="1"/>
          </p:cNvSpPr>
          <p:nvPr/>
        </p:nvSpPr>
        <p:spPr bwMode="auto">
          <a:xfrm>
            <a:off x="7668344" y="4581128"/>
            <a:ext cx="360040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40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69" name="Oval 132"/>
          <p:cNvSpPr>
            <a:spLocks noChangeArrowheads="1"/>
          </p:cNvSpPr>
          <p:nvPr/>
        </p:nvSpPr>
        <p:spPr bwMode="auto">
          <a:xfrm>
            <a:off x="4860032" y="3789040"/>
            <a:ext cx="360040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11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70" name="Oval 132"/>
          <p:cNvSpPr>
            <a:spLocks noChangeArrowheads="1"/>
          </p:cNvSpPr>
          <p:nvPr/>
        </p:nvSpPr>
        <p:spPr bwMode="auto">
          <a:xfrm>
            <a:off x="5796136" y="3789040"/>
            <a:ext cx="360040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21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74" name="Oval 132"/>
          <p:cNvSpPr>
            <a:spLocks noChangeArrowheads="1"/>
          </p:cNvSpPr>
          <p:nvPr/>
        </p:nvSpPr>
        <p:spPr bwMode="auto">
          <a:xfrm>
            <a:off x="4860032" y="2852936"/>
            <a:ext cx="360040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12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75" name="Oval 132"/>
          <p:cNvSpPr>
            <a:spLocks noChangeArrowheads="1"/>
          </p:cNvSpPr>
          <p:nvPr/>
        </p:nvSpPr>
        <p:spPr bwMode="auto">
          <a:xfrm>
            <a:off x="5796136" y="2852936"/>
            <a:ext cx="360040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22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76" name="Oval 132"/>
          <p:cNvSpPr>
            <a:spLocks noChangeArrowheads="1"/>
          </p:cNvSpPr>
          <p:nvPr/>
        </p:nvSpPr>
        <p:spPr bwMode="auto">
          <a:xfrm>
            <a:off x="6732240" y="2852936"/>
            <a:ext cx="360040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32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77" name="Oval 132"/>
          <p:cNvSpPr>
            <a:spLocks noChangeArrowheads="1"/>
          </p:cNvSpPr>
          <p:nvPr/>
        </p:nvSpPr>
        <p:spPr bwMode="auto">
          <a:xfrm>
            <a:off x="7668344" y="2852936"/>
            <a:ext cx="360040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42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79" name="Oval 132"/>
          <p:cNvSpPr>
            <a:spLocks noChangeArrowheads="1"/>
          </p:cNvSpPr>
          <p:nvPr/>
        </p:nvSpPr>
        <p:spPr bwMode="auto">
          <a:xfrm>
            <a:off x="4860032" y="1916832"/>
            <a:ext cx="360040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13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80" name="Oval 132"/>
          <p:cNvSpPr>
            <a:spLocks noChangeArrowheads="1"/>
          </p:cNvSpPr>
          <p:nvPr/>
        </p:nvSpPr>
        <p:spPr bwMode="auto">
          <a:xfrm>
            <a:off x="5796136" y="1916832"/>
            <a:ext cx="360040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23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83" name="Arc 102"/>
          <p:cNvSpPr>
            <a:spLocks/>
          </p:cNvSpPr>
          <p:nvPr/>
        </p:nvSpPr>
        <p:spPr bwMode="auto">
          <a:xfrm flipH="1" flipV="1">
            <a:off x="3563887" y="4509120"/>
            <a:ext cx="360933" cy="218058"/>
          </a:xfrm>
          <a:custGeom>
            <a:avLst/>
            <a:gdLst>
              <a:gd name="T0" fmla="*/ 0 w 21600"/>
              <a:gd name="T1" fmla="*/ 0 h 21600"/>
              <a:gd name="T2" fmla="*/ 288925 w 21600"/>
              <a:gd name="T3" fmla="*/ 146050 h 21600"/>
              <a:gd name="T4" fmla="*/ 0 w 21600"/>
              <a:gd name="T5" fmla="*/ 1460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84" name="Line 95"/>
          <p:cNvSpPr>
            <a:spLocks noChangeShapeType="1"/>
          </p:cNvSpPr>
          <p:nvPr/>
        </p:nvSpPr>
        <p:spPr bwMode="auto">
          <a:xfrm flipV="1">
            <a:off x="4139952" y="3140968"/>
            <a:ext cx="864096" cy="144016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85" name="Arc 128"/>
          <p:cNvSpPr>
            <a:spLocks/>
          </p:cNvSpPr>
          <p:nvPr/>
        </p:nvSpPr>
        <p:spPr bwMode="auto">
          <a:xfrm rot="5400000" flipH="1">
            <a:off x="3981425" y="3587527"/>
            <a:ext cx="388938" cy="215900"/>
          </a:xfrm>
          <a:custGeom>
            <a:avLst/>
            <a:gdLst>
              <a:gd name="T0" fmla="*/ 39516 w 43199"/>
              <a:gd name="T1" fmla="*/ 42715 h 43200"/>
              <a:gd name="T2" fmla="*/ 0 w 43199"/>
              <a:gd name="T3" fmla="*/ 108835 h 43200"/>
              <a:gd name="T4" fmla="*/ 194464 w 43199"/>
              <a:gd name="T5" fmla="*/ 1079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lnTo>
                  <a:pt x="4389" y="8547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86" name="Text Box 135"/>
          <p:cNvSpPr txBox="1">
            <a:spLocks noChangeArrowheads="1"/>
          </p:cNvSpPr>
          <p:nvPr/>
        </p:nvSpPr>
        <p:spPr bwMode="auto">
          <a:xfrm>
            <a:off x="3851920" y="3429000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87" name="Text Box 139"/>
          <p:cNvSpPr txBox="1">
            <a:spLocks noChangeArrowheads="1"/>
          </p:cNvSpPr>
          <p:nvPr/>
        </p:nvSpPr>
        <p:spPr bwMode="auto">
          <a:xfrm>
            <a:off x="4067944" y="4149080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89" name="Line 95"/>
          <p:cNvSpPr>
            <a:spLocks noChangeShapeType="1"/>
          </p:cNvSpPr>
          <p:nvPr/>
        </p:nvSpPr>
        <p:spPr bwMode="auto">
          <a:xfrm flipV="1">
            <a:off x="4283968" y="2060848"/>
            <a:ext cx="57606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91" name="Arc 131"/>
          <p:cNvSpPr>
            <a:spLocks/>
          </p:cNvSpPr>
          <p:nvPr/>
        </p:nvSpPr>
        <p:spPr bwMode="auto">
          <a:xfrm flipH="1">
            <a:off x="3923928" y="2204864"/>
            <a:ext cx="143892" cy="793750"/>
          </a:xfrm>
          <a:custGeom>
            <a:avLst/>
            <a:gdLst>
              <a:gd name="T0" fmla="*/ 48947 w 21600"/>
              <a:gd name="T1" fmla="*/ 0 h 42451"/>
              <a:gd name="T2" fmla="*/ 28367 w 21600"/>
              <a:gd name="T3" fmla="*/ 793750 h 42451"/>
              <a:gd name="T4" fmla="*/ 0 w 21600"/>
              <a:gd name="T5" fmla="*/ 39336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92" name="Arc 131"/>
          <p:cNvSpPr>
            <a:spLocks/>
          </p:cNvSpPr>
          <p:nvPr/>
        </p:nvSpPr>
        <p:spPr bwMode="auto">
          <a:xfrm flipV="1">
            <a:off x="4139952" y="2060848"/>
            <a:ext cx="144016" cy="793750"/>
          </a:xfrm>
          <a:custGeom>
            <a:avLst/>
            <a:gdLst>
              <a:gd name="T0" fmla="*/ 48947 w 21600"/>
              <a:gd name="T1" fmla="*/ 0 h 42451"/>
              <a:gd name="T2" fmla="*/ 28367 w 21600"/>
              <a:gd name="T3" fmla="*/ 793750 h 42451"/>
              <a:gd name="T4" fmla="*/ 0 w 21600"/>
              <a:gd name="T5" fmla="*/ 393369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93" name="Text Box 135"/>
          <p:cNvSpPr txBox="1">
            <a:spLocks noChangeArrowheads="1"/>
          </p:cNvSpPr>
          <p:nvPr/>
        </p:nvSpPr>
        <p:spPr bwMode="auto">
          <a:xfrm>
            <a:off x="4067944" y="2348880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94" name="Text Box 135"/>
          <p:cNvSpPr txBox="1">
            <a:spLocks noChangeArrowheads="1"/>
          </p:cNvSpPr>
          <p:nvPr/>
        </p:nvSpPr>
        <p:spPr bwMode="auto">
          <a:xfrm>
            <a:off x="3707904" y="2420888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95" name="Text Box 139"/>
          <p:cNvSpPr txBox="1">
            <a:spLocks noChangeArrowheads="1"/>
          </p:cNvSpPr>
          <p:nvPr/>
        </p:nvSpPr>
        <p:spPr bwMode="auto">
          <a:xfrm>
            <a:off x="4427984" y="1844824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96" name="Arc 101"/>
          <p:cNvSpPr>
            <a:spLocks/>
          </p:cNvSpPr>
          <p:nvPr/>
        </p:nvSpPr>
        <p:spPr bwMode="auto">
          <a:xfrm rot="18532901">
            <a:off x="6004345" y="2654196"/>
            <a:ext cx="222365" cy="2306327"/>
          </a:xfrm>
          <a:custGeom>
            <a:avLst/>
            <a:gdLst>
              <a:gd name="T0" fmla="*/ 130646 w 21600"/>
              <a:gd name="T1" fmla="*/ 0 h 42451"/>
              <a:gd name="T2" fmla="*/ 75714 w 21600"/>
              <a:gd name="T3" fmla="*/ 2449513 h 42451"/>
              <a:gd name="T4" fmla="*/ 0 w 21600"/>
              <a:gd name="T5" fmla="*/ 1213937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97" name="Text Box 137"/>
          <p:cNvSpPr txBox="1">
            <a:spLocks noChangeArrowheads="1"/>
          </p:cNvSpPr>
          <p:nvPr/>
        </p:nvSpPr>
        <p:spPr bwMode="auto">
          <a:xfrm>
            <a:off x="6588224" y="4221088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5335136" y="3063240"/>
            <a:ext cx="2430780" cy="1516380"/>
          </a:xfrm>
          <a:custGeom>
            <a:avLst/>
            <a:gdLst>
              <a:gd name="connsiteX0" fmla="*/ 2430780 w 2430780"/>
              <a:gd name="connsiteY0" fmla="*/ 1516380 h 1516380"/>
              <a:gd name="connsiteX1" fmla="*/ 1607820 w 2430780"/>
              <a:gd name="connsiteY1" fmla="*/ 419100 h 1516380"/>
              <a:gd name="connsiteX2" fmla="*/ 0 w 2430780"/>
              <a:gd name="connsiteY2" fmla="*/ 0 h 1516380"/>
              <a:gd name="connsiteX0" fmla="*/ 2430780 w 2430780"/>
              <a:gd name="connsiteY0" fmla="*/ 1516380 h 1516380"/>
              <a:gd name="connsiteX1" fmla="*/ 1592580 w 2430780"/>
              <a:gd name="connsiteY1" fmla="*/ 571500 h 1516380"/>
              <a:gd name="connsiteX2" fmla="*/ 1607820 w 2430780"/>
              <a:gd name="connsiteY2" fmla="*/ 419100 h 1516380"/>
              <a:gd name="connsiteX3" fmla="*/ 0 w 2430780"/>
              <a:gd name="connsiteY3" fmla="*/ 0 h 1516380"/>
              <a:gd name="connsiteX0" fmla="*/ 2430780 w 2430780"/>
              <a:gd name="connsiteY0" fmla="*/ 1516380 h 1516380"/>
              <a:gd name="connsiteX1" fmla="*/ 1592580 w 2430780"/>
              <a:gd name="connsiteY1" fmla="*/ 571500 h 1516380"/>
              <a:gd name="connsiteX2" fmla="*/ 1104900 w 2430780"/>
              <a:gd name="connsiteY2" fmla="*/ 320040 h 1516380"/>
              <a:gd name="connsiteX3" fmla="*/ 0 w 2430780"/>
              <a:gd name="connsiteY3" fmla="*/ 0 h 1516380"/>
              <a:gd name="connsiteX0" fmla="*/ 2430780 w 2430780"/>
              <a:gd name="connsiteY0" fmla="*/ 1516380 h 1516380"/>
              <a:gd name="connsiteX1" fmla="*/ 1104900 w 2430780"/>
              <a:gd name="connsiteY1" fmla="*/ 320040 h 1516380"/>
              <a:gd name="connsiteX2" fmla="*/ 0 w 2430780"/>
              <a:gd name="connsiteY2" fmla="*/ 0 h 1516380"/>
              <a:gd name="connsiteX0" fmla="*/ 2430780 w 2430780"/>
              <a:gd name="connsiteY0" fmla="*/ 1516380 h 1516380"/>
              <a:gd name="connsiteX1" fmla="*/ 1516380 w 2430780"/>
              <a:gd name="connsiteY1" fmla="*/ 419100 h 1516380"/>
              <a:gd name="connsiteX2" fmla="*/ 0 w 2430780"/>
              <a:gd name="connsiteY2" fmla="*/ 0 h 1516380"/>
              <a:gd name="connsiteX0" fmla="*/ 2430780 w 2430780"/>
              <a:gd name="connsiteY0" fmla="*/ 1516380 h 1516380"/>
              <a:gd name="connsiteX1" fmla="*/ 1516380 w 2430780"/>
              <a:gd name="connsiteY1" fmla="*/ 419100 h 1516380"/>
              <a:gd name="connsiteX2" fmla="*/ 0 w 2430780"/>
              <a:gd name="connsiteY2" fmla="*/ 0 h 1516380"/>
              <a:gd name="connsiteX0" fmla="*/ 2430780 w 2430780"/>
              <a:gd name="connsiteY0" fmla="*/ 1516380 h 1516380"/>
              <a:gd name="connsiteX1" fmla="*/ 1790700 w 2430780"/>
              <a:gd name="connsiteY1" fmla="*/ 739140 h 1516380"/>
              <a:gd name="connsiteX2" fmla="*/ 0 w 2430780"/>
              <a:gd name="connsiteY2" fmla="*/ 0 h 1516380"/>
              <a:gd name="connsiteX0" fmla="*/ 2430780 w 2430780"/>
              <a:gd name="connsiteY0" fmla="*/ 1516380 h 1516380"/>
              <a:gd name="connsiteX1" fmla="*/ 1803056 w 2430780"/>
              <a:gd name="connsiteY1" fmla="*/ 677356 h 1516380"/>
              <a:gd name="connsiteX2" fmla="*/ 0 w 2430780"/>
              <a:gd name="connsiteY2" fmla="*/ 0 h 151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780" h="1516380">
                <a:moveTo>
                  <a:pt x="2430780" y="1516380"/>
                </a:moveTo>
                <a:cubicBezTo>
                  <a:pt x="2154555" y="1267143"/>
                  <a:pt x="2223426" y="899606"/>
                  <a:pt x="1803056" y="677356"/>
                </a:cubicBezTo>
                <a:cubicBezTo>
                  <a:pt x="1382686" y="455106"/>
                  <a:pt x="601345" y="83185"/>
                  <a:pt x="0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98" name="Text Box 137"/>
          <p:cNvSpPr txBox="1">
            <a:spLocks noChangeArrowheads="1"/>
          </p:cNvSpPr>
          <p:nvPr/>
        </p:nvSpPr>
        <p:spPr bwMode="auto">
          <a:xfrm>
            <a:off x="7524328" y="4221088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99" name="Line 95"/>
          <p:cNvSpPr>
            <a:spLocks noChangeShapeType="1"/>
          </p:cNvSpPr>
          <p:nvPr/>
        </p:nvSpPr>
        <p:spPr bwMode="auto">
          <a:xfrm>
            <a:off x="5220072" y="3933056"/>
            <a:ext cx="57606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00" name="Text Box 135"/>
          <p:cNvSpPr txBox="1">
            <a:spLocks noChangeArrowheads="1"/>
          </p:cNvSpPr>
          <p:nvPr/>
        </p:nvSpPr>
        <p:spPr bwMode="auto">
          <a:xfrm>
            <a:off x="5364088" y="3717032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01" name="Text Box 135"/>
          <p:cNvSpPr txBox="1">
            <a:spLocks noChangeArrowheads="1"/>
          </p:cNvSpPr>
          <p:nvPr/>
        </p:nvSpPr>
        <p:spPr bwMode="auto">
          <a:xfrm>
            <a:off x="6156176" y="3933056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02" name="Line 95"/>
          <p:cNvSpPr>
            <a:spLocks noChangeShapeType="1"/>
          </p:cNvSpPr>
          <p:nvPr/>
        </p:nvSpPr>
        <p:spPr bwMode="auto">
          <a:xfrm>
            <a:off x="6156176" y="3933056"/>
            <a:ext cx="50405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03" name="Line 95"/>
          <p:cNvSpPr>
            <a:spLocks noChangeShapeType="1"/>
          </p:cNvSpPr>
          <p:nvPr/>
        </p:nvSpPr>
        <p:spPr bwMode="auto">
          <a:xfrm>
            <a:off x="7092280" y="3933056"/>
            <a:ext cx="50405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04" name="Text Box 135"/>
          <p:cNvSpPr txBox="1">
            <a:spLocks noChangeArrowheads="1"/>
          </p:cNvSpPr>
          <p:nvPr/>
        </p:nvSpPr>
        <p:spPr bwMode="auto">
          <a:xfrm>
            <a:off x="7308304" y="3717032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05" name="Line 95"/>
          <p:cNvSpPr>
            <a:spLocks noChangeShapeType="1"/>
          </p:cNvSpPr>
          <p:nvPr/>
        </p:nvSpPr>
        <p:spPr bwMode="auto">
          <a:xfrm flipH="1" flipV="1">
            <a:off x="5436096" y="3140968"/>
            <a:ext cx="1368152" cy="72008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06" name="Freeform 205"/>
          <p:cNvSpPr/>
          <p:nvPr/>
        </p:nvSpPr>
        <p:spPr bwMode="auto">
          <a:xfrm>
            <a:off x="5364088" y="2996952"/>
            <a:ext cx="2430780" cy="868308"/>
          </a:xfrm>
          <a:custGeom>
            <a:avLst/>
            <a:gdLst>
              <a:gd name="connsiteX0" fmla="*/ 2430780 w 2430780"/>
              <a:gd name="connsiteY0" fmla="*/ 1516380 h 1516380"/>
              <a:gd name="connsiteX1" fmla="*/ 1607820 w 2430780"/>
              <a:gd name="connsiteY1" fmla="*/ 419100 h 1516380"/>
              <a:gd name="connsiteX2" fmla="*/ 0 w 2430780"/>
              <a:gd name="connsiteY2" fmla="*/ 0 h 1516380"/>
              <a:gd name="connsiteX0" fmla="*/ 2430780 w 2430780"/>
              <a:gd name="connsiteY0" fmla="*/ 1516380 h 1516380"/>
              <a:gd name="connsiteX1" fmla="*/ 1592580 w 2430780"/>
              <a:gd name="connsiteY1" fmla="*/ 571500 h 1516380"/>
              <a:gd name="connsiteX2" fmla="*/ 1607820 w 2430780"/>
              <a:gd name="connsiteY2" fmla="*/ 419100 h 1516380"/>
              <a:gd name="connsiteX3" fmla="*/ 0 w 2430780"/>
              <a:gd name="connsiteY3" fmla="*/ 0 h 1516380"/>
              <a:gd name="connsiteX0" fmla="*/ 2430780 w 2430780"/>
              <a:gd name="connsiteY0" fmla="*/ 1516380 h 1516380"/>
              <a:gd name="connsiteX1" fmla="*/ 1592580 w 2430780"/>
              <a:gd name="connsiteY1" fmla="*/ 571500 h 1516380"/>
              <a:gd name="connsiteX2" fmla="*/ 1104900 w 2430780"/>
              <a:gd name="connsiteY2" fmla="*/ 320040 h 1516380"/>
              <a:gd name="connsiteX3" fmla="*/ 0 w 2430780"/>
              <a:gd name="connsiteY3" fmla="*/ 0 h 1516380"/>
              <a:gd name="connsiteX0" fmla="*/ 2430780 w 2430780"/>
              <a:gd name="connsiteY0" fmla="*/ 1516380 h 1516380"/>
              <a:gd name="connsiteX1" fmla="*/ 1104900 w 2430780"/>
              <a:gd name="connsiteY1" fmla="*/ 320040 h 1516380"/>
              <a:gd name="connsiteX2" fmla="*/ 0 w 2430780"/>
              <a:gd name="connsiteY2" fmla="*/ 0 h 1516380"/>
              <a:gd name="connsiteX0" fmla="*/ 2430780 w 2430780"/>
              <a:gd name="connsiteY0" fmla="*/ 1516380 h 1516380"/>
              <a:gd name="connsiteX1" fmla="*/ 1516380 w 2430780"/>
              <a:gd name="connsiteY1" fmla="*/ 419100 h 1516380"/>
              <a:gd name="connsiteX2" fmla="*/ 0 w 2430780"/>
              <a:gd name="connsiteY2" fmla="*/ 0 h 1516380"/>
              <a:gd name="connsiteX0" fmla="*/ 2430780 w 2430780"/>
              <a:gd name="connsiteY0" fmla="*/ 1516380 h 1516380"/>
              <a:gd name="connsiteX1" fmla="*/ 1516380 w 2430780"/>
              <a:gd name="connsiteY1" fmla="*/ 419100 h 1516380"/>
              <a:gd name="connsiteX2" fmla="*/ 0 w 2430780"/>
              <a:gd name="connsiteY2" fmla="*/ 0 h 1516380"/>
              <a:gd name="connsiteX0" fmla="*/ 2430780 w 2430780"/>
              <a:gd name="connsiteY0" fmla="*/ 1516380 h 1516380"/>
              <a:gd name="connsiteX1" fmla="*/ 1790700 w 2430780"/>
              <a:gd name="connsiteY1" fmla="*/ 739140 h 1516380"/>
              <a:gd name="connsiteX2" fmla="*/ 0 w 2430780"/>
              <a:gd name="connsiteY2" fmla="*/ 0 h 1516380"/>
              <a:gd name="connsiteX0" fmla="*/ 2430780 w 2430780"/>
              <a:gd name="connsiteY0" fmla="*/ 1516380 h 1516380"/>
              <a:gd name="connsiteX1" fmla="*/ 891540 w 2430780"/>
              <a:gd name="connsiteY1" fmla="*/ 446381 h 1516380"/>
              <a:gd name="connsiteX2" fmla="*/ 0 w 2430780"/>
              <a:gd name="connsiteY2" fmla="*/ 0 h 151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780" h="1516380">
                <a:moveTo>
                  <a:pt x="2430780" y="1516380"/>
                </a:moveTo>
                <a:cubicBezTo>
                  <a:pt x="2154555" y="1267143"/>
                  <a:pt x="1311910" y="668631"/>
                  <a:pt x="891540" y="446381"/>
                </a:cubicBezTo>
                <a:cubicBezTo>
                  <a:pt x="471170" y="224131"/>
                  <a:pt x="601345" y="83185"/>
                  <a:pt x="0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07" name="Line 95"/>
          <p:cNvSpPr>
            <a:spLocks noChangeShapeType="1"/>
          </p:cNvSpPr>
          <p:nvPr/>
        </p:nvSpPr>
        <p:spPr bwMode="auto">
          <a:xfrm flipH="1">
            <a:off x="5076056" y="2996952"/>
            <a:ext cx="1656184" cy="72008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09" name="Line 95"/>
          <p:cNvSpPr>
            <a:spLocks noChangeShapeType="1"/>
          </p:cNvSpPr>
          <p:nvPr/>
        </p:nvSpPr>
        <p:spPr bwMode="auto">
          <a:xfrm flipV="1">
            <a:off x="5076056" y="2204864"/>
            <a:ext cx="720080" cy="6480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11" name="Text Box 135"/>
          <p:cNvSpPr txBox="1">
            <a:spLocks noChangeArrowheads="1"/>
          </p:cNvSpPr>
          <p:nvPr/>
        </p:nvSpPr>
        <p:spPr bwMode="auto">
          <a:xfrm>
            <a:off x="5076056" y="2492896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12" name="Line 95"/>
          <p:cNvSpPr>
            <a:spLocks noChangeShapeType="1"/>
          </p:cNvSpPr>
          <p:nvPr/>
        </p:nvSpPr>
        <p:spPr bwMode="auto">
          <a:xfrm flipV="1">
            <a:off x="4283968" y="3140968"/>
            <a:ext cx="648072" cy="792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13" name="Text Box 137"/>
          <p:cNvSpPr txBox="1">
            <a:spLocks noChangeArrowheads="1"/>
          </p:cNvSpPr>
          <p:nvPr/>
        </p:nvSpPr>
        <p:spPr bwMode="auto">
          <a:xfrm>
            <a:off x="4355976" y="3429000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14" name="Line 95"/>
          <p:cNvSpPr>
            <a:spLocks noChangeShapeType="1"/>
          </p:cNvSpPr>
          <p:nvPr/>
        </p:nvSpPr>
        <p:spPr bwMode="auto">
          <a:xfrm flipV="1">
            <a:off x="5940152" y="2204864"/>
            <a:ext cx="792088" cy="6480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15" name="Text Box 135"/>
          <p:cNvSpPr txBox="1">
            <a:spLocks noChangeArrowheads="1"/>
          </p:cNvSpPr>
          <p:nvPr/>
        </p:nvSpPr>
        <p:spPr bwMode="auto">
          <a:xfrm>
            <a:off x="5940152" y="2492896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16" name="Line 95"/>
          <p:cNvSpPr>
            <a:spLocks noChangeShapeType="1"/>
          </p:cNvSpPr>
          <p:nvPr/>
        </p:nvSpPr>
        <p:spPr bwMode="auto">
          <a:xfrm flipV="1">
            <a:off x="6876256" y="2204864"/>
            <a:ext cx="864096" cy="6480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17" name="Text Box 135"/>
          <p:cNvSpPr txBox="1">
            <a:spLocks noChangeArrowheads="1"/>
          </p:cNvSpPr>
          <p:nvPr/>
        </p:nvSpPr>
        <p:spPr bwMode="auto">
          <a:xfrm>
            <a:off x="6876256" y="2492896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18" name="Line 95"/>
          <p:cNvSpPr>
            <a:spLocks noChangeShapeType="1"/>
          </p:cNvSpPr>
          <p:nvPr/>
        </p:nvSpPr>
        <p:spPr bwMode="auto">
          <a:xfrm flipH="1">
            <a:off x="5148064" y="2996952"/>
            <a:ext cx="2520280" cy="792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19" name="Text Box 137"/>
          <p:cNvSpPr txBox="1">
            <a:spLocks noChangeArrowheads="1"/>
          </p:cNvSpPr>
          <p:nvPr/>
        </p:nvSpPr>
        <p:spPr bwMode="auto">
          <a:xfrm>
            <a:off x="7092280" y="2924944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20" name="Text Box 137"/>
          <p:cNvSpPr txBox="1">
            <a:spLocks noChangeArrowheads="1"/>
          </p:cNvSpPr>
          <p:nvPr/>
        </p:nvSpPr>
        <p:spPr bwMode="auto">
          <a:xfrm>
            <a:off x="6228184" y="2924944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22" name="Line 95"/>
          <p:cNvSpPr>
            <a:spLocks noChangeShapeType="1"/>
          </p:cNvSpPr>
          <p:nvPr/>
        </p:nvSpPr>
        <p:spPr bwMode="auto">
          <a:xfrm>
            <a:off x="5148064" y="2204864"/>
            <a:ext cx="720080" cy="6480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23" name="Line 95"/>
          <p:cNvSpPr>
            <a:spLocks noChangeShapeType="1"/>
          </p:cNvSpPr>
          <p:nvPr/>
        </p:nvSpPr>
        <p:spPr bwMode="auto">
          <a:xfrm>
            <a:off x="6084168" y="2204864"/>
            <a:ext cx="648072" cy="6480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24" name="Text Box 135"/>
          <p:cNvSpPr txBox="1">
            <a:spLocks noChangeArrowheads="1"/>
          </p:cNvSpPr>
          <p:nvPr/>
        </p:nvSpPr>
        <p:spPr bwMode="auto">
          <a:xfrm>
            <a:off x="5220072" y="2132856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25" name="Text Box 135"/>
          <p:cNvSpPr txBox="1">
            <a:spLocks noChangeArrowheads="1"/>
          </p:cNvSpPr>
          <p:nvPr/>
        </p:nvSpPr>
        <p:spPr bwMode="auto">
          <a:xfrm>
            <a:off x="6156176" y="2132856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26" name="Line 95"/>
          <p:cNvSpPr>
            <a:spLocks noChangeShapeType="1"/>
          </p:cNvSpPr>
          <p:nvPr/>
        </p:nvSpPr>
        <p:spPr bwMode="auto">
          <a:xfrm>
            <a:off x="7020272" y="2204864"/>
            <a:ext cx="648072" cy="6480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27" name="Text Box 135"/>
          <p:cNvSpPr txBox="1">
            <a:spLocks noChangeArrowheads="1"/>
          </p:cNvSpPr>
          <p:nvPr/>
        </p:nvSpPr>
        <p:spPr bwMode="auto">
          <a:xfrm>
            <a:off x="7452320" y="2492896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28" name="Text Box 135"/>
          <p:cNvSpPr txBox="1">
            <a:spLocks noChangeArrowheads="1"/>
          </p:cNvSpPr>
          <p:nvPr/>
        </p:nvSpPr>
        <p:spPr bwMode="auto">
          <a:xfrm>
            <a:off x="7092280" y="2132856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0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29" name="Arc 101"/>
          <p:cNvSpPr>
            <a:spLocks/>
          </p:cNvSpPr>
          <p:nvPr/>
        </p:nvSpPr>
        <p:spPr bwMode="auto">
          <a:xfrm rot="16200000">
            <a:off x="5868666" y="980206"/>
            <a:ext cx="360240" cy="1657428"/>
          </a:xfrm>
          <a:custGeom>
            <a:avLst/>
            <a:gdLst>
              <a:gd name="T0" fmla="*/ 130646 w 21600"/>
              <a:gd name="T1" fmla="*/ 0 h 42451"/>
              <a:gd name="T2" fmla="*/ 75714 w 21600"/>
              <a:gd name="T3" fmla="*/ 2449513 h 42451"/>
              <a:gd name="T4" fmla="*/ 0 w 21600"/>
              <a:gd name="T5" fmla="*/ 1213937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30" name="Arc 101"/>
          <p:cNvSpPr>
            <a:spLocks/>
          </p:cNvSpPr>
          <p:nvPr/>
        </p:nvSpPr>
        <p:spPr bwMode="auto">
          <a:xfrm rot="16200000">
            <a:off x="6120694" y="368139"/>
            <a:ext cx="648270" cy="2737545"/>
          </a:xfrm>
          <a:custGeom>
            <a:avLst/>
            <a:gdLst>
              <a:gd name="T0" fmla="*/ 130646 w 21600"/>
              <a:gd name="T1" fmla="*/ 0 h 42451"/>
              <a:gd name="T2" fmla="*/ 75714 w 21600"/>
              <a:gd name="T3" fmla="*/ 2449513 h 42451"/>
              <a:gd name="T4" fmla="*/ 0 w 21600"/>
              <a:gd name="T5" fmla="*/ 1213937 h 42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lnTo>
                  <a:pt x="4896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31" name="Text Box 137"/>
          <p:cNvSpPr txBox="1">
            <a:spLocks noChangeArrowheads="1"/>
          </p:cNvSpPr>
          <p:nvPr/>
        </p:nvSpPr>
        <p:spPr bwMode="auto">
          <a:xfrm>
            <a:off x="6588224" y="1556792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32" name="Text Box 137"/>
          <p:cNvSpPr txBox="1">
            <a:spLocks noChangeArrowheads="1"/>
          </p:cNvSpPr>
          <p:nvPr/>
        </p:nvSpPr>
        <p:spPr bwMode="auto">
          <a:xfrm>
            <a:off x="7524328" y="1484784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73" name="Oval 132"/>
          <p:cNvSpPr>
            <a:spLocks noChangeArrowheads="1"/>
          </p:cNvSpPr>
          <p:nvPr/>
        </p:nvSpPr>
        <p:spPr bwMode="auto">
          <a:xfrm>
            <a:off x="3923928" y="2852936"/>
            <a:ext cx="360040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02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78" name="Oval 132"/>
          <p:cNvSpPr>
            <a:spLocks noChangeArrowheads="1"/>
          </p:cNvSpPr>
          <p:nvPr/>
        </p:nvSpPr>
        <p:spPr bwMode="auto">
          <a:xfrm>
            <a:off x="3923928" y="1916832"/>
            <a:ext cx="360040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03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235" name="Oval 132"/>
          <p:cNvSpPr>
            <a:spLocks noChangeArrowheads="1"/>
          </p:cNvSpPr>
          <p:nvPr/>
        </p:nvSpPr>
        <p:spPr bwMode="auto">
          <a:xfrm>
            <a:off x="7596336" y="3717032"/>
            <a:ext cx="504056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234" name="Oval 132"/>
          <p:cNvSpPr>
            <a:spLocks noChangeArrowheads="1"/>
          </p:cNvSpPr>
          <p:nvPr/>
        </p:nvSpPr>
        <p:spPr bwMode="auto">
          <a:xfrm>
            <a:off x="6660232" y="3717032"/>
            <a:ext cx="504056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71" name="Oval 132"/>
          <p:cNvSpPr>
            <a:spLocks noChangeArrowheads="1"/>
          </p:cNvSpPr>
          <p:nvPr/>
        </p:nvSpPr>
        <p:spPr bwMode="auto">
          <a:xfrm>
            <a:off x="6732240" y="3789040"/>
            <a:ext cx="360040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31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72" name="Oval 132"/>
          <p:cNvSpPr>
            <a:spLocks noChangeArrowheads="1"/>
          </p:cNvSpPr>
          <p:nvPr/>
        </p:nvSpPr>
        <p:spPr bwMode="auto">
          <a:xfrm>
            <a:off x="7668344" y="3789040"/>
            <a:ext cx="360040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41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82" name="Oval 132"/>
          <p:cNvSpPr>
            <a:spLocks noChangeArrowheads="1"/>
          </p:cNvSpPr>
          <p:nvPr/>
        </p:nvSpPr>
        <p:spPr bwMode="auto">
          <a:xfrm>
            <a:off x="7668344" y="1916832"/>
            <a:ext cx="360040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43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68" name="Oval 132"/>
          <p:cNvSpPr>
            <a:spLocks noChangeArrowheads="1"/>
          </p:cNvSpPr>
          <p:nvPr/>
        </p:nvSpPr>
        <p:spPr bwMode="auto">
          <a:xfrm>
            <a:off x="3923928" y="3789040"/>
            <a:ext cx="360040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01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236" name="Text Box 132"/>
          <p:cNvSpPr txBox="1">
            <a:spLocks noChangeArrowheads="1"/>
          </p:cNvSpPr>
          <p:nvPr/>
        </p:nvSpPr>
        <p:spPr bwMode="auto">
          <a:xfrm>
            <a:off x="4572000" y="242088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1" smtClean="0">
                <a:solidFill>
                  <a:srgbClr val="000000"/>
                </a:solidFill>
              </a:rPr>
              <a:t>A</a:t>
            </a:r>
            <a:r>
              <a:rPr lang="en-US" sz="1600" b="1" i="1" baseline="-25000" smtClean="0">
                <a:solidFill>
                  <a:srgbClr val="000000"/>
                </a:solidFill>
              </a:rPr>
              <a:t>4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39" name="AutoShape 3"/>
          <p:cNvSpPr>
            <a:spLocks noChangeArrowheads="1"/>
          </p:cNvSpPr>
          <p:nvPr/>
        </p:nvSpPr>
        <p:spPr bwMode="auto">
          <a:xfrm>
            <a:off x="107504" y="980728"/>
            <a:ext cx="2016224" cy="4032448"/>
          </a:xfrm>
          <a:prstGeom prst="roundRect">
            <a:avLst>
              <a:gd name="adj" fmla="val 11154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Automaton A</a:t>
            </a:r>
            <a:r>
              <a:rPr lang="en-US" baseline="-25000">
                <a:solidFill>
                  <a:srgbClr val="000000"/>
                </a:solidFill>
              </a:rPr>
              <a:t>4</a:t>
            </a: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accepting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binary integers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divisible by 3 (C</a:t>
            </a:r>
            <a:r>
              <a:rPr lang="en-US" baseline="-25000">
                <a:solidFill>
                  <a:srgbClr val="000000"/>
                </a:solidFill>
              </a:rPr>
              <a:t>4</a:t>
            </a:r>
            <a:r>
              <a:rPr lang="en-US">
                <a:solidFill>
                  <a:srgbClr val="000000"/>
                </a:solidFill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in which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each  symbol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is followed by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exactly two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or three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symbols 0 (C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1" name="Text Box 137"/>
          <p:cNvSpPr txBox="1">
            <a:spLocks noChangeArrowheads="1"/>
          </p:cNvSpPr>
          <p:nvPr/>
        </p:nvSpPr>
        <p:spPr bwMode="auto">
          <a:xfrm>
            <a:off x="7092280" y="3356992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2" name="Text Box 137"/>
          <p:cNvSpPr txBox="1">
            <a:spLocks noChangeArrowheads="1"/>
          </p:cNvSpPr>
          <p:nvPr/>
        </p:nvSpPr>
        <p:spPr bwMode="auto">
          <a:xfrm>
            <a:off x="6372200" y="3501008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3" name="Line 95"/>
          <p:cNvSpPr>
            <a:spLocks noChangeShapeType="1"/>
          </p:cNvSpPr>
          <p:nvPr/>
        </p:nvSpPr>
        <p:spPr bwMode="auto">
          <a:xfrm>
            <a:off x="4283968" y="2996952"/>
            <a:ext cx="648072" cy="792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44" name="Text Box 139"/>
          <p:cNvSpPr txBox="1">
            <a:spLocks noChangeArrowheads="1"/>
          </p:cNvSpPr>
          <p:nvPr/>
        </p:nvSpPr>
        <p:spPr bwMode="auto">
          <a:xfrm>
            <a:off x="4355976" y="2996952"/>
            <a:ext cx="288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81" name="Oval 132"/>
          <p:cNvSpPr>
            <a:spLocks noChangeArrowheads="1"/>
          </p:cNvSpPr>
          <p:nvPr/>
        </p:nvSpPr>
        <p:spPr bwMode="auto">
          <a:xfrm>
            <a:off x="6732240" y="1916832"/>
            <a:ext cx="360040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33</a:t>
            </a:r>
            <a:endParaRPr lang="cs-CZ" sz="1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15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23528" y="692696"/>
            <a:ext cx="8640960" cy="6048672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72000">
            <a:no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 u="sng" smtClean="0">
                <a:solidFill>
                  <a:schemeClr val="accent2"/>
                </a:solidFill>
                <a:latin typeface="Courier New" pitchFamily="49" charset="0"/>
              </a:rPr>
              <a:t>boolean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isDecimal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(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char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[] text ) {  </a:t>
            </a:r>
            <a:endParaRPr lang="en-US" altLang="cs-CZ" sz="1400">
              <a:solidFill>
                <a:srgbClr val="000000"/>
              </a:solidFill>
              <a:latin typeface="Courier New" pitchFamily="49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state = 0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;  </a:t>
            </a:r>
            <a:r>
              <a:rPr lang="en-US" altLang="cs-CZ" sz="1400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</a:rPr>
              <a:t>// start state</a:t>
            </a:r>
            <a:endParaRPr lang="en-US" altLang="cs-CZ" sz="1400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cs-CZ" sz="1400">
              <a:solidFill>
                <a:srgbClr val="000000"/>
              </a:solidFill>
              <a:latin typeface="Courier New" pitchFamily="49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for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(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i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= 0; i &lt;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text.length();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++ )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{  </a:t>
            </a:r>
            <a:r>
              <a:rPr lang="en-US" altLang="cs-CZ" sz="1400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</a:rPr>
              <a:t>// check each symbol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char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tc = text[i]; </a:t>
            </a:r>
            <a:r>
              <a:rPr lang="en-US" altLang="cs-CZ" sz="1400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</a:rPr>
              <a:t>// current text character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switch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( state )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case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0: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( tc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== '+'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||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tc ==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'-' ) 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state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= 1;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       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else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( tc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&gt;= '0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'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&amp;&amp;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tc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&lt;= '9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' ) 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state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= 2;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      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else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                         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state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= 5;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break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;  </a:t>
            </a:r>
            <a:endParaRPr lang="en-US" altLang="cs-CZ" sz="140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case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1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: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( tc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&gt;= '0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'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&amp;&amp;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tc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&lt;= '9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' ) 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state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= 2;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           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else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                          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state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= 5;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       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break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case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 2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: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( tc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&gt;=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'0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'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&amp;&amp;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tc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&lt;= '9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' ) 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state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= 2;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      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else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( tc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==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'.' )              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state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= 3;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else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                          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state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= 5;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      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    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break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case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 3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: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( tc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&gt;= '0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'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&amp;&amp;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tc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&lt;= '9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' ) 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state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= 4;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        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else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                          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state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= 5;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      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break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;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case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 4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: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( tc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&gt;= '0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'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&amp;&amp;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tc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&lt;= '9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' ) 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state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= 4;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        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else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                           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state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5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      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break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;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case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5: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break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;  </a:t>
            </a:r>
            <a:r>
              <a:rPr lang="en-US" altLang="cs-CZ" sz="1400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</a:rPr>
              <a:t>// no need to react anyhow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 } </a:t>
            </a:r>
            <a:r>
              <a:rPr lang="en-US" altLang="cs-CZ" sz="1400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</a:rPr>
              <a:t>// end of switch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 } </a:t>
            </a:r>
            <a:r>
              <a:rPr lang="en-US" altLang="cs-CZ" sz="1400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</a:rPr>
              <a:t>// end of for loop -- word has been read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cs-CZ" sz="1400" u="sng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( state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==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2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||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state </a:t>
            </a:r>
            <a:r>
              <a:rPr lang="en-US" altLang="cs-CZ" sz="1400">
                <a:solidFill>
                  <a:srgbClr val="000000"/>
                </a:solidFill>
                <a:latin typeface="Courier New" pitchFamily="49" charset="0"/>
              </a:rPr>
              <a:t>== </a:t>
            </a: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4 );     </a:t>
            </a:r>
            <a:r>
              <a:rPr lang="en-US" altLang="cs-CZ" sz="1400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</a:rPr>
              <a:t>// </a:t>
            </a:r>
            <a:r>
              <a:rPr lang="en-US" altLang="cs-CZ" sz="1400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</a:rPr>
              <a:t>final states</a:t>
            </a:r>
            <a:r>
              <a:rPr lang="en-US" altLang="cs-CZ" sz="1400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</a:rPr>
              <a:t>!!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40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56" name="AutoShape 47"/>
          <p:cNvSpPr>
            <a:spLocks noChangeArrowheads="1"/>
          </p:cNvSpPr>
          <p:nvPr/>
        </p:nvSpPr>
        <p:spPr bwMode="auto">
          <a:xfrm>
            <a:off x="179388" y="115888"/>
            <a:ext cx="3600450" cy="360362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cs-CZ" smtClean="0">
                <a:solidFill>
                  <a:srgbClr val="FFFFFF"/>
                </a:solidFill>
                <a:latin typeface="Arial Black" pitchFamily="34" charset="0"/>
              </a:rPr>
              <a:t>   </a:t>
            </a:r>
            <a:r>
              <a:rPr lang="cs-CZ" altLang="cs-CZ" smtClean="0">
                <a:solidFill>
                  <a:srgbClr val="FFFFFF"/>
                </a:solidFill>
                <a:latin typeface="Arial Black" pitchFamily="34" charset="0"/>
              </a:rPr>
              <a:t>Finite </a:t>
            </a:r>
            <a:r>
              <a:rPr lang="cs-CZ" altLang="cs-CZ">
                <a:solidFill>
                  <a:srgbClr val="FFFFFF"/>
                </a:solidFill>
                <a:latin typeface="Arial Black" pitchFamily="34" charset="0"/>
              </a:rPr>
              <a:t>Automata</a:t>
            </a:r>
          </a:p>
        </p:txBody>
      </p:sp>
      <p:sp>
        <p:nvSpPr>
          <p:cNvPr id="57" name="AutoShape 48"/>
          <p:cNvSpPr>
            <a:spLocks noChangeArrowheads="1"/>
          </p:cNvSpPr>
          <p:nvPr/>
        </p:nvSpPr>
        <p:spPr bwMode="auto">
          <a:xfrm>
            <a:off x="3708400" y="115888"/>
            <a:ext cx="4967288" cy="144462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cs-CZ" altLang="cs-CZ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58" name="Group 49"/>
          <p:cNvGrpSpPr>
            <a:grpSpLocks/>
          </p:cNvGrpSpPr>
          <p:nvPr/>
        </p:nvGrpSpPr>
        <p:grpSpPr bwMode="auto">
          <a:xfrm>
            <a:off x="3635375" y="115888"/>
            <a:ext cx="217488" cy="217487"/>
            <a:chOff x="2290" y="73"/>
            <a:chExt cx="137" cy="137"/>
          </a:xfrm>
        </p:grpSpPr>
        <p:grpSp>
          <p:nvGrpSpPr>
            <p:cNvPr id="59" name="Group 5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61" name="Rectangle 5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Line 5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cs-CZ" sz="2000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60" name="Arc 5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46 w 21600"/>
                <a:gd name="T3" fmla="*/ 45 h 21600"/>
                <a:gd name="T4" fmla="*/ 0 w 21600"/>
                <a:gd name="T5" fmla="*/ 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cs-CZ" sz="20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63" name="AutoShape 5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cs-CZ" altLang="cs-CZ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64" name="AutoShape 5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cs-CZ" altLang="cs-CZ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65" name="Group 5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66" name="Group 5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68" name="Rectangle 5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Line 5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cs-CZ" sz="2000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67" name="Arc 6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46 w 21600"/>
                <a:gd name="T3" fmla="*/ 45 h 21600"/>
                <a:gd name="T4" fmla="*/ 0 w 21600"/>
                <a:gd name="T5" fmla="*/ 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cs-CZ" sz="20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70" name="AutoShape 61"/>
          <p:cNvSpPr>
            <a:spLocks noChangeArrowheads="1"/>
          </p:cNvSpPr>
          <p:nvPr/>
        </p:nvSpPr>
        <p:spPr bwMode="auto">
          <a:xfrm>
            <a:off x="6156325" y="188913"/>
            <a:ext cx="22320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altLang="cs-CZ" sz="1400">
                <a:solidFill>
                  <a:srgbClr val="FFFFFF"/>
                </a:solidFill>
                <a:latin typeface="Arial Black" pitchFamily="34" charset="0"/>
              </a:rPr>
              <a:t>Implementation</a:t>
            </a:r>
          </a:p>
        </p:txBody>
      </p:sp>
      <p:sp>
        <p:nvSpPr>
          <p:cNvPr id="71" name="Text Box 6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cs-CZ" sz="1600" smtClean="0">
                <a:solidFill>
                  <a:srgbClr val="FFFFFF"/>
                </a:solidFill>
                <a:latin typeface="Arial Black" pitchFamily="34" charset="0"/>
              </a:rPr>
              <a:t>4</a:t>
            </a:r>
            <a:endParaRPr lang="cs-CZ" altLang="cs-CZ" sz="1600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169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3"/>
          <p:cNvSpPr>
            <a:spLocks noChangeArrowheads="1"/>
          </p:cNvSpPr>
          <p:nvPr/>
        </p:nvSpPr>
        <p:spPr bwMode="auto">
          <a:xfrm>
            <a:off x="719138" y="692150"/>
            <a:ext cx="7705725" cy="3528938"/>
          </a:xfrm>
          <a:prstGeom prst="roundRect">
            <a:avLst>
              <a:gd name="adj" fmla="val 345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Hamming </a:t>
            </a:r>
            <a:r>
              <a:rPr lang="en-US" b="1">
                <a:solidFill>
                  <a:srgbClr val="000000"/>
                </a:solidFill>
              </a:rPr>
              <a:t>distance</a:t>
            </a:r>
            <a:endParaRPr lang="cs-CZ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</a:rPr>
              <a:t>Hamming</a:t>
            </a:r>
            <a:r>
              <a:rPr lang="en-US">
                <a:solidFill>
                  <a:srgbClr val="000000"/>
                </a:solidFill>
              </a:rPr>
              <a:t> distance of two strings is equal to </a:t>
            </a:r>
            <a:r>
              <a:rPr lang="cs-CZ" i="1">
                <a:solidFill>
                  <a:srgbClr val="000000"/>
                </a:solidFill>
              </a:rPr>
              <a:t>k</a:t>
            </a:r>
            <a:r>
              <a:rPr lang="cs-CZ">
                <a:solidFill>
                  <a:srgbClr val="000000"/>
                </a:solidFill>
              </a:rPr>
              <a:t> (</a:t>
            </a:r>
            <a:r>
              <a:rPr lang="cs-CZ" i="1">
                <a:solidFill>
                  <a:srgbClr val="000000"/>
                </a:solidFill>
              </a:rPr>
              <a:t>k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cs-CZ">
                <a:solidFill>
                  <a:srgbClr val="000000"/>
                </a:solidFill>
                <a:sym typeface="Symbol" pitchFamily="18" charset="2"/>
              </a:rPr>
              <a:t></a:t>
            </a:r>
            <a:r>
              <a:rPr lang="cs-CZ">
                <a:solidFill>
                  <a:srgbClr val="000000"/>
                </a:solidFill>
              </a:rPr>
              <a:t> 0),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whenever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cs-CZ" i="1">
                <a:solidFill>
                  <a:srgbClr val="000000"/>
                </a:solidFill>
              </a:rPr>
              <a:t>k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is the minimal number of rewrite operations which when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applied on one of the strings produce the other string.</a:t>
            </a:r>
            <a:r>
              <a:rPr lang="cs-CZ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Rewrite operation rewrites one symbol of the alphabet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by some other symbol of the alphabet.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</a:rPr>
              <a:t>Symbol</a:t>
            </a:r>
            <a:r>
              <a:rPr lang="en-US">
                <a:solidFill>
                  <a:srgbClr val="000000"/>
                </a:solidFill>
              </a:rPr>
              <a:t>s cannot be deleted or inserted.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</a:rPr>
              <a:t>Hamming </a:t>
            </a:r>
            <a:r>
              <a:rPr lang="en-US">
                <a:solidFill>
                  <a:srgbClr val="000000"/>
                </a:solidFill>
              </a:rPr>
              <a:t>distance is defined only for pairs of strings of equal length.</a:t>
            </a:r>
            <a:r>
              <a:rPr lang="cs-CZ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Informally</a:t>
            </a:r>
            <a:r>
              <a:rPr lang="cs-CZ" b="1">
                <a:solidFill>
                  <a:srgbClr val="000000"/>
                </a:solidFill>
              </a:rPr>
              <a:t>: </a:t>
            </a:r>
            <a:r>
              <a:rPr lang="en-US">
                <a:solidFill>
                  <a:srgbClr val="000000"/>
                </a:solidFill>
              </a:rPr>
              <a:t>Align the strings and count the number of mismatches 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corresponding symbols</a:t>
            </a:r>
            <a:r>
              <a:rPr lang="cs-CZ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1507" name="AutoShape 33"/>
          <p:cNvSpPr>
            <a:spLocks noChangeArrowheads="1"/>
          </p:cNvSpPr>
          <p:nvPr/>
        </p:nvSpPr>
        <p:spPr bwMode="auto">
          <a:xfrm>
            <a:off x="1115616" y="4509120"/>
            <a:ext cx="6840537" cy="1800225"/>
          </a:xfrm>
          <a:prstGeom prst="roundRect">
            <a:avLst>
              <a:gd name="adj" fmla="val 7718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CC0000"/>
                </a:solidFill>
                <a:latin typeface="Courier New" pitchFamily="49" charset="0"/>
              </a:rPr>
              <a:t>  l o</a:t>
            </a:r>
            <a:r>
              <a:rPr lang="cs-CZ" b="1">
                <a:solidFill>
                  <a:srgbClr val="000000"/>
                </a:solidFill>
                <a:latin typeface="Courier New" pitchFamily="49" charset="0"/>
              </a:rPr>
              <a:t> k o </a:t>
            </a:r>
            <a:r>
              <a:rPr lang="cs-CZ" b="1">
                <a:solidFill>
                  <a:srgbClr val="CC0000"/>
                </a:solidFill>
                <a:latin typeface="Courier New" pitchFamily="49" charset="0"/>
              </a:rPr>
              <a:t>m o t</a:t>
            </a:r>
            <a:r>
              <a:rPr lang="cs-CZ" b="1">
                <a:solidFill>
                  <a:srgbClr val="000000"/>
                </a:solidFill>
                <a:latin typeface="Courier New" pitchFamily="49" charset="0"/>
              </a:rPr>
              <a:t> i </a:t>
            </a:r>
            <a:r>
              <a:rPr lang="cs-CZ" b="1">
                <a:solidFill>
                  <a:srgbClr val="CC0000"/>
                </a:solidFill>
                <a:latin typeface="Courier New" pitchFamily="49" charset="0"/>
              </a:rPr>
              <a:t>v</a:t>
            </a:r>
            <a:r>
              <a:rPr lang="cs-CZ" b="1">
                <a:solidFill>
                  <a:srgbClr val="000000"/>
                </a:solidFill>
                <a:latin typeface="Courier New" pitchFamily="49" charset="0"/>
              </a:rPr>
              <a:t> a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CC0000"/>
                </a:solidFill>
                <a:latin typeface="Courier New" pitchFamily="49" charset="0"/>
              </a:rPr>
              <a:t>  v y</a:t>
            </a:r>
            <a:r>
              <a:rPr lang="cs-CZ" b="1">
                <a:solidFill>
                  <a:srgbClr val="000000"/>
                </a:solidFill>
                <a:latin typeface="Courier New" pitchFamily="49" charset="0"/>
              </a:rPr>
              <a:t> k o </a:t>
            </a:r>
            <a:r>
              <a:rPr lang="cs-CZ" b="1">
                <a:solidFill>
                  <a:srgbClr val="CC0000"/>
                </a:solidFill>
                <a:latin typeface="Courier New" pitchFamily="49" charset="0"/>
              </a:rPr>
              <a:t>l e j</a:t>
            </a:r>
            <a:r>
              <a:rPr lang="cs-CZ" b="1">
                <a:solidFill>
                  <a:srgbClr val="000000"/>
                </a:solidFill>
                <a:latin typeface="Courier New" pitchFamily="49" charset="0"/>
              </a:rPr>
              <a:t> i </a:t>
            </a:r>
            <a:r>
              <a:rPr lang="cs-CZ" b="1">
                <a:solidFill>
                  <a:srgbClr val="CC0000"/>
                </a:solidFill>
                <a:latin typeface="Courier New" pitchFamily="49" charset="0"/>
              </a:rPr>
              <a:t>l</a:t>
            </a:r>
            <a:r>
              <a:rPr lang="cs-CZ" b="1">
                <a:solidFill>
                  <a:srgbClr val="000000"/>
                </a:solidFill>
                <a:latin typeface="Courier New" pitchFamily="49" charset="0"/>
              </a:rPr>
              <a:t> a   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distance </a:t>
            </a:r>
            <a:r>
              <a:rPr lang="cs-CZ" b="1">
                <a:solidFill>
                  <a:srgbClr val="000000"/>
                </a:solidFill>
                <a:latin typeface="Courier New" pitchFamily="49" charset="0"/>
              </a:rPr>
              <a:t>= 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CC0000"/>
                </a:solidFill>
                <a:latin typeface="Courier New" pitchFamily="49" charset="0"/>
              </a:rPr>
              <a:t>  m a</a:t>
            </a:r>
            <a:r>
              <a:rPr lang="cs-CZ" b="1">
                <a:solidFill>
                  <a:srgbClr val="000000"/>
                </a:solidFill>
                <a:latin typeface="Courier New" pitchFamily="49" charset="0"/>
              </a:rPr>
              <a:t> l </a:t>
            </a:r>
            <a:r>
              <a:rPr lang="cs-CZ" b="1">
                <a:solidFill>
                  <a:srgbClr val="CC0000"/>
                </a:solidFill>
                <a:latin typeface="Courier New" pitchFamily="49" charset="0"/>
              </a:rPr>
              <a:t>é _ p i v 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CC0000"/>
                </a:solidFill>
                <a:latin typeface="Courier New" pitchFamily="49" charset="0"/>
              </a:rPr>
              <a:t>  v e</a:t>
            </a:r>
            <a:r>
              <a:rPr lang="cs-CZ" b="1">
                <a:solidFill>
                  <a:srgbClr val="000000"/>
                </a:solidFill>
                <a:latin typeface="Courier New" pitchFamily="49" charset="0"/>
              </a:rPr>
              <a:t> l </a:t>
            </a:r>
            <a:r>
              <a:rPr lang="cs-CZ" b="1">
                <a:solidFill>
                  <a:srgbClr val="CC0000"/>
                </a:solidFill>
                <a:latin typeface="Courier New" pitchFamily="49" charset="0"/>
              </a:rPr>
              <a:t>k ý _ v ů z     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distance</a:t>
            </a:r>
            <a:r>
              <a:rPr lang="cs-CZ" b="1">
                <a:solidFill>
                  <a:srgbClr val="000000"/>
                </a:solidFill>
                <a:latin typeface="Courier New" pitchFamily="49" charset="0"/>
              </a:rPr>
              <a:t> = 8</a:t>
            </a:r>
          </a:p>
        </p:txBody>
      </p:sp>
      <p:sp>
        <p:nvSpPr>
          <p:cNvPr id="21508" name="Text Box 42"/>
          <p:cNvSpPr txBox="1">
            <a:spLocks noChangeArrowheads="1"/>
          </p:cNvSpPr>
          <p:nvPr/>
        </p:nvSpPr>
        <p:spPr bwMode="auto">
          <a:xfrm>
            <a:off x="2843213" y="6643688"/>
            <a:ext cx="347186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800" b="1">
                <a:solidFill>
                  <a:srgbClr val="000000"/>
                </a:solidFill>
              </a:rPr>
              <a:t>Pokročilá Algoritmizace, A4M33</a:t>
            </a:r>
            <a:r>
              <a:rPr lang="en-US" sz="800" b="1">
                <a:solidFill>
                  <a:srgbClr val="000000"/>
                </a:solidFill>
              </a:rPr>
              <a:t>P</a:t>
            </a:r>
            <a:r>
              <a:rPr lang="cs-CZ" sz="800" b="1">
                <a:solidFill>
                  <a:srgbClr val="000000"/>
                </a:solidFill>
              </a:rPr>
              <a:t>AL, ZS 2009/2010</a:t>
            </a:r>
            <a:r>
              <a:rPr lang="en-US" sz="800" b="1">
                <a:solidFill>
                  <a:srgbClr val="000000"/>
                </a:solidFill>
              </a:rPr>
              <a:t>,</a:t>
            </a:r>
            <a:r>
              <a:rPr lang="cs-CZ" sz="800" b="1">
                <a:solidFill>
                  <a:srgbClr val="000000"/>
                </a:solidFill>
              </a:rPr>
              <a:t> FEL ČVUT,  7/12</a:t>
            </a:r>
          </a:p>
        </p:txBody>
      </p:sp>
      <p:sp>
        <p:nvSpPr>
          <p:cNvPr id="21509" name="AutoShape 57"/>
          <p:cNvSpPr>
            <a:spLocks noChangeArrowheads="1"/>
          </p:cNvSpPr>
          <p:nvPr/>
        </p:nvSpPr>
        <p:spPr bwMode="auto">
          <a:xfrm>
            <a:off x="179388" y="115888"/>
            <a:ext cx="3600450" cy="360362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Hamming distance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510" name="AutoShape 58"/>
          <p:cNvSpPr>
            <a:spLocks noChangeArrowheads="1"/>
          </p:cNvSpPr>
          <p:nvPr/>
        </p:nvSpPr>
        <p:spPr bwMode="auto">
          <a:xfrm>
            <a:off x="3708400" y="115888"/>
            <a:ext cx="4967288" cy="144462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1511" name="Group 59"/>
          <p:cNvGrpSpPr>
            <a:grpSpLocks/>
          </p:cNvGrpSpPr>
          <p:nvPr/>
        </p:nvGrpSpPr>
        <p:grpSpPr bwMode="auto">
          <a:xfrm>
            <a:off x="3635375" y="115888"/>
            <a:ext cx="217488" cy="217487"/>
            <a:chOff x="2290" y="73"/>
            <a:chExt cx="137" cy="137"/>
          </a:xfrm>
        </p:grpSpPr>
        <p:grpSp>
          <p:nvGrpSpPr>
            <p:cNvPr id="21521" name="Group 6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1523" name="Rectangle 6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4" name="Line 6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22" name="Arc 6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1512" name="AutoShape 6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513" name="AutoShape 6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1514" name="Group 6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21517" name="Group 6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1519" name="Rectangle 6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0" name="Line 6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18" name="Arc 7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1515" name="AutoShape 71"/>
          <p:cNvSpPr>
            <a:spLocks noChangeArrowheads="1"/>
          </p:cNvSpPr>
          <p:nvPr/>
        </p:nvSpPr>
        <p:spPr bwMode="auto">
          <a:xfrm>
            <a:off x="6227763" y="188913"/>
            <a:ext cx="22320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Definition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516" name="Text Box 72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46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" name="AutoShape 71"/>
          <p:cNvSpPr>
            <a:spLocks noChangeArrowheads="1"/>
          </p:cNvSpPr>
          <p:nvPr/>
        </p:nvSpPr>
        <p:spPr bwMode="auto">
          <a:xfrm>
            <a:off x="1619275" y="4365029"/>
            <a:ext cx="22320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Learn some Czech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395288" y="1052513"/>
            <a:ext cx="8351837" cy="1008062"/>
          </a:xfrm>
          <a:prstGeom prst="roundRect">
            <a:avLst>
              <a:gd name="adj" fmla="val 1055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</a:rPr>
              <a:t>Automat</a:t>
            </a:r>
            <a:r>
              <a:rPr lang="en-US">
                <a:solidFill>
                  <a:srgbClr val="000000"/>
                </a:solidFill>
              </a:rPr>
              <a:t>on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A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for aproximate pattern matching. It detects  all occurences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of substrings whose Hamming distance form the pattern 'rose'</a:t>
            </a:r>
            <a:r>
              <a:rPr lang="cs-CZ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is less or equal to</a:t>
            </a:r>
            <a:r>
              <a:rPr lang="cs-CZ">
                <a:solidFill>
                  <a:srgbClr val="000000"/>
                </a:solidFill>
              </a:rPr>
              <a:t> 3. </a:t>
            </a: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3492500" y="2492375"/>
            <a:ext cx="5184775" cy="3816350"/>
          </a:xfrm>
          <a:prstGeom prst="roundRect">
            <a:avLst>
              <a:gd name="adj" fmla="val 3458"/>
            </a:avLst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557" name="AutoShape 89"/>
          <p:cNvSpPr>
            <a:spLocks noChangeArrowheads="1"/>
          </p:cNvSpPr>
          <p:nvPr/>
        </p:nvSpPr>
        <p:spPr bwMode="auto">
          <a:xfrm>
            <a:off x="395536" y="2492896"/>
            <a:ext cx="2700337" cy="3312368"/>
          </a:xfrm>
          <a:prstGeom prst="roundRect">
            <a:avLst>
              <a:gd name="adj" fmla="val 7657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</a:rPr>
              <a:t>Automat</a:t>
            </a:r>
            <a:r>
              <a:rPr lang="en-US">
                <a:solidFill>
                  <a:srgbClr val="000000"/>
                </a:solidFill>
              </a:rPr>
              <a:t>on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A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detects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among others also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the words</a:t>
            </a:r>
            <a:r>
              <a:rPr lang="cs-CZ">
                <a:solidFill>
                  <a:srgbClr val="000000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</a:rPr>
              <a:t>ros</a:t>
            </a:r>
            <a:r>
              <a:rPr lang="en-US">
                <a:solidFill>
                  <a:srgbClr val="000000"/>
                </a:solidFill>
              </a:rPr>
              <a:t>e</a:t>
            </a:r>
            <a:r>
              <a:rPr lang="cs-CZ">
                <a:solidFill>
                  <a:srgbClr val="000000"/>
                </a:solidFill>
              </a:rPr>
              <a:t> (</a:t>
            </a:r>
            <a:r>
              <a:rPr lang="en-US">
                <a:solidFill>
                  <a:srgbClr val="000000"/>
                </a:solidFill>
              </a:rPr>
              <a:t>distance</a:t>
            </a:r>
            <a:r>
              <a:rPr lang="cs-CZ">
                <a:solidFill>
                  <a:srgbClr val="000000"/>
                </a:solidFill>
              </a:rPr>
              <a:t> = 0)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do</a:t>
            </a:r>
            <a:r>
              <a:rPr lang="cs-CZ">
                <a:solidFill>
                  <a:srgbClr val="000000"/>
                </a:solidFill>
              </a:rPr>
              <a:t>s</a:t>
            </a:r>
            <a:r>
              <a:rPr lang="en-US">
                <a:solidFill>
                  <a:srgbClr val="000000"/>
                </a:solidFill>
              </a:rPr>
              <a:t>e</a:t>
            </a:r>
            <a:r>
              <a:rPr lang="cs-CZ">
                <a:solidFill>
                  <a:srgbClr val="000000"/>
                </a:solidFill>
              </a:rPr>
              <a:t> (</a:t>
            </a:r>
            <a:r>
              <a:rPr lang="en-US">
                <a:solidFill>
                  <a:srgbClr val="000000"/>
                </a:solidFill>
              </a:rPr>
              <a:t>distance</a:t>
            </a:r>
            <a:r>
              <a:rPr lang="cs-CZ">
                <a:solidFill>
                  <a:srgbClr val="000000"/>
                </a:solidFill>
              </a:rPr>
              <a:t> = 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rest</a:t>
            </a:r>
            <a:r>
              <a:rPr lang="cs-CZ">
                <a:solidFill>
                  <a:srgbClr val="000000"/>
                </a:solidFill>
              </a:rPr>
              <a:t> (</a:t>
            </a:r>
            <a:r>
              <a:rPr lang="en-US">
                <a:solidFill>
                  <a:srgbClr val="000000"/>
                </a:solidFill>
              </a:rPr>
              <a:t>distance</a:t>
            </a:r>
            <a:r>
              <a:rPr lang="cs-CZ">
                <a:solidFill>
                  <a:srgbClr val="000000"/>
                </a:solidFill>
              </a:rPr>
              <a:t> = 2)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list</a:t>
            </a:r>
            <a:r>
              <a:rPr lang="cs-CZ">
                <a:solidFill>
                  <a:srgbClr val="000000"/>
                </a:solidFill>
              </a:rPr>
              <a:t> (</a:t>
            </a:r>
            <a:r>
              <a:rPr lang="en-US">
                <a:solidFill>
                  <a:srgbClr val="000000"/>
                </a:solidFill>
              </a:rPr>
              <a:t>distance</a:t>
            </a:r>
            <a:r>
              <a:rPr lang="cs-CZ">
                <a:solidFill>
                  <a:srgbClr val="000000"/>
                </a:solidFill>
              </a:rPr>
              <a:t> = 3)</a:t>
            </a:r>
            <a:endParaRPr lang="en-US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and more...</a:t>
            </a:r>
            <a:endParaRPr lang="cs-CZ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3558" name="Text Box 91"/>
          <p:cNvSpPr txBox="1">
            <a:spLocks noChangeArrowheads="1"/>
          </p:cNvSpPr>
          <p:nvPr/>
        </p:nvSpPr>
        <p:spPr bwMode="auto">
          <a:xfrm>
            <a:off x="4131581" y="5445125"/>
            <a:ext cx="436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b="1" smtClean="0">
                <a:solidFill>
                  <a:srgbClr val="000000"/>
                </a:solidFill>
              </a:rPr>
              <a:t>A</a:t>
            </a:r>
            <a:r>
              <a:rPr lang="en-US" b="1" baseline="-25000" smtClean="0">
                <a:solidFill>
                  <a:srgbClr val="000000"/>
                </a:solidFill>
              </a:rPr>
              <a:t>2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86" name="AutoShape 100"/>
          <p:cNvSpPr>
            <a:spLocks noChangeArrowheads="1"/>
          </p:cNvSpPr>
          <p:nvPr/>
        </p:nvSpPr>
        <p:spPr bwMode="auto">
          <a:xfrm>
            <a:off x="179388" y="115888"/>
            <a:ext cx="3600450" cy="360362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Hamming distance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7" name="AutoShape 101"/>
          <p:cNvSpPr>
            <a:spLocks noChangeArrowheads="1"/>
          </p:cNvSpPr>
          <p:nvPr/>
        </p:nvSpPr>
        <p:spPr bwMode="auto">
          <a:xfrm>
            <a:off x="3708400" y="115888"/>
            <a:ext cx="4967288" cy="144462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88" name="Group 102"/>
          <p:cNvGrpSpPr>
            <a:grpSpLocks/>
          </p:cNvGrpSpPr>
          <p:nvPr/>
        </p:nvGrpSpPr>
        <p:grpSpPr bwMode="auto">
          <a:xfrm>
            <a:off x="3635375" y="115888"/>
            <a:ext cx="217488" cy="217487"/>
            <a:chOff x="2290" y="73"/>
            <a:chExt cx="137" cy="137"/>
          </a:xfrm>
        </p:grpSpPr>
        <p:grpSp>
          <p:nvGrpSpPr>
            <p:cNvPr id="89" name="Group 103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91" name="Rectangle 104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Line 105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0" name="Arc 106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93" name="AutoShape 107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94" name="AutoShape 108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95" name="Group 109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96" name="Group 11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98" name="Rectangle 11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Line 11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7" name="Arc 11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00" name="AutoShape 114"/>
          <p:cNvSpPr>
            <a:spLocks noChangeArrowheads="1"/>
          </p:cNvSpPr>
          <p:nvPr/>
        </p:nvSpPr>
        <p:spPr bwMode="auto">
          <a:xfrm>
            <a:off x="6227763" y="188913"/>
            <a:ext cx="22320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search </a:t>
            </a:r>
            <a:r>
              <a:rPr lang="cs-CZ" sz="1400" b="1">
                <a:solidFill>
                  <a:srgbClr val="FFFFFF"/>
                </a:solidFill>
                <a:latin typeface="Arial Black" pitchFamily="34" charset="0"/>
              </a:rPr>
              <a:t>automat</a:t>
            </a: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on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1" name="Text Box 115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47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2" name="Text Box 33"/>
          <p:cNvSpPr txBox="1">
            <a:spLocks noChangeArrowheads="1"/>
          </p:cNvSpPr>
          <p:nvPr/>
        </p:nvSpPr>
        <p:spPr bwMode="auto">
          <a:xfrm>
            <a:off x="7595170" y="3573115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 smtClean="0">
                <a:solidFill>
                  <a:srgbClr val="000000"/>
                </a:solidFill>
                <a:sym typeface="Symbol"/>
              </a:rPr>
              <a:t>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03" name="Text Box 33"/>
          <p:cNvSpPr txBox="1">
            <a:spLocks noChangeArrowheads="1"/>
          </p:cNvSpPr>
          <p:nvPr/>
        </p:nvSpPr>
        <p:spPr bwMode="auto">
          <a:xfrm>
            <a:off x="4644008" y="3573115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 smtClean="0">
                <a:solidFill>
                  <a:srgbClr val="000000"/>
                </a:solidFill>
                <a:sym typeface="Symbol"/>
              </a:rPr>
              <a:t>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04" name="Text Box 33"/>
          <p:cNvSpPr txBox="1">
            <a:spLocks noChangeArrowheads="1"/>
          </p:cNvSpPr>
          <p:nvPr/>
        </p:nvSpPr>
        <p:spPr bwMode="auto">
          <a:xfrm>
            <a:off x="5652070" y="3573115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 smtClean="0">
                <a:solidFill>
                  <a:srgbClr val="000000"/>
                </a:solidFill>
                <a:sym typeface="Symbol"/>
              </a:rPr>
              <a:t>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05" name="Text Box 33"/>
          <p:cNvSpPr txBox="1">
            <a:spLocks noChangeArrowheads="1"/>
          </p:cNvSpPr>
          <p:nvPr/>
        </p:nvSpPr>
        <p:spPr bwMode="auto">
          <a:xfrm>
            <a:off x="6660133" y="3573115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 smtClean="0">
                <a:solidFill>
                  <a:srgbClr val="000000"/>
                </a:solidFill>
                <a:sym typeface="Symbol"/>
              </a:rPr>
              <a:t>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06" name="Text Box 33"/>
          <p:cNvSpPr txBox="1">
            <a:spLocks noChangeArrowheads="1"/>
          </p:cNvSpPr>
          <p:nvPr/>
        </p:nvSpPr>
        <p:spPr bwMode="auto">
          <a:xfrm>
            <a:off x="5723508" y="4436715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 smtClean="0">
                <a:solidFill>
                  <a:srgbClr val="000000"/>
                </a:solidFill>
                <a:sym typeface="Symbol"/>
              </a:rPr>
              <a:t>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07" name="Text Box 33"/>
          <p:cNvSpPr txBox="1">
            <a:spLocks noChangeArrowheads="1"/>
          </p:cNvSpPr>
          <p:nvPr/>
        </p:nvSpPr>
        <p:spPr bwMode="auto">
          <a:xfrm>
            <a:off x="6731570" y="4436715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 smtClean="0">
                <a:solidFill>
                  <a:srgbClr val="000000"/>
                </a:solidFill>
                <a:sym typeface="Symbol"/>
              </a:rPr>
              <a:t>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08" name="Text Box 33"/>
          <p:cNvSpPr txBox="1">
            <a:spLocks noChangeArrowheads="1"/>
          </p:cNvSpPr>
          <p:nvPr/>
        </p:nvSpPr>
        <p:spPr bwMode="auto">
          <a:xfrm>
            <a:off x="7666608" y="4436715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 smtClean="0">
                <a:solidFill>
                  <a:srgbClr val="000000"/>
                </a:solidFill>
                <a:sym typeface="Symbol"/>
              </a:rPr>
              <a:t>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09" name="Text Box 33"/>
          <p:cNvSpPr txBox="1">
            <a:spLocks noChangeArrowheads="1"/>
          </p:cNvSpPr>
          <p:nvPr/>
        </p:nvSpPr>
        <p:spPr bwMode="auto">
          <a:xfrm>
            <a:off x="6731570" y="5300315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 smtClean="0">
                <a:solidFill>
                  <a:srgbClr val="000000"/>
                </a:solidFill>
                <a:sym typeface="Symbol"/>
              </a:rPr>
              <a:t>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10" name="Text Box 33"/>
          <p:cNvSpPr txBox="1">
            <a:spLocks noChangeArrowheads="1"/>
          </p:cNvSpPr>
          <p:nvPr/>
        </p:nvSpPr>
        <p:spPr bwMode="auto">
          <a:xfrm>
            <a:off x="7666608" y="5300315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 smtClean="0">
                <a:solidFill>
                  <a:srgbClr val="000000"/>
                </a:solidFill>
                <a:sym typeface="Symbol"/>
              </a:rPr>
              <a:t></a:t>
            </a:r>
            <a:endParaRPr lang="cs-CZ" b="1" baseline="-25000">
              <a:solidFill>
                <a:srgbClr val="000000"/>
              </a:solidFill>
            </a:endParaRPr>
          </a:p>
        </p:txBody>
      </p:sp>
      <p:grpSp>
        <p:nvGrpSpPr>
          <p:cNvPr id="23556" name="Group 90"/>
          <p:cNvGrpSpPr>
            <a:grpSpLocks/>
          </p:cNvGrpSpPr>
          <p:nvPr/>
        </p:nvGrpSpPr>
        <p:grpSpPr bwMode="auto">
          <a:xfrm>
            <a:off x="3995738" y="2781301"/>
            <a:ext cx="4321175" cy="3241675"/>
            <a:chOff x="2517" y="1752"/>
            <a:chExt cx="2722" cy="2042"/>
          </a:xfrm>
        </p:grpSpPr>
        <p:sp>
          <p:nvSpPr>
            <p:cNvPr id="23577" name="Arc 28"/>
            <p:cNvSpPr>
              <a:spLocks/>
            </p:cNvSpPr>
            <p:nvPr/>
          </p:nvSpPr>
          <p:spPr bwMode="auto">
            <a:xfrm rot="5400000" flipH="1">
              <a:off x="2463" y="1807"/>
              <a:ext cx="245" cy="136"/>
            </a:xfrm>
            <a:custGeom>
              <a:avLst/>
              <a:gdLst>
                <a:gd name="T0" fmla="*/ 0 w 43199"/>
                <a:gd name="T1" fmla="*/ 0 h 43200"/>
                <a:gd name="T2" fmla="*/ 0 w 43199"/>
                <a:gd name="T3" fmla="*/ 0 h 43200"/>
                <a:gd name="T4" fmla="*/ 1 w 43199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99" h="43200" fill="none" extrusionOk="0">
                  <a:moveTo>
                    <a:pt x="4389" y="8547"/>
                  </a:moveTo>
                  <a:cubicBezTo>
                    <a:pt x="8472" y="3162"/>
                    <a:pt x="148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cubicBezTo>
                    <a:pt x="43199" y="33529"/>
                    <a:pt x="33528" y="43200"/>
                    <a:pt x="21599" y="43200"/>
                  </a:cubicBezTo>
                  <a:cubicBezTo>
                    <a:pt x="9738" y="43200"/>
                    <a:pt x="96" y="33636"/>
                    <a:pt x="-1" y="21777"/>
                  </a:cubicBezTo>
                </a:path>
                <a:path w="43199" h="43200" stroke="0" extrusionOk="0">
                  <a:moveTo>
                    <a:pt x="4389" y="8547"/>
                  </a:moveTo>
                  <a:cubicBezTo>
                    <a:pt x="8472" y="3162"/>
                    <a:pt x="148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cubicBezTo>
                    <a:pt x="43199" y="33529"/>
                    <a:pt x="33528" y="43200"/>
                    <a:pt x="21599" y="43200"/>
                  </a:cubicBezTo>
                  <a:cubicBezTo>
                    <a:pt x="9738" y="43200"/>
                    <a:pt x="96" y="33636"/>
                    <a:pt x="-1" y="21777"/>
                  </a:cubicBezTo>
                  <a:lnTo>
                    <a:pt x="21599" y="21600"/>
                  </a:lnTo>
                  <a:lnTo>
                    <a:pt x="4389" y="854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581" name="Line 32"/>
            <p:cNvSpPr>
              <a:spLocks noChangeShapeType="1"/>
            </p:cNvSpPr>
            <p:nvPr/>
          </p:nvSpPr>
          <p:spPr bwMode="auto">
            <a:xfrm>
              <a:off x="3244" y="2614"/>
              <a:ext cx="544" cy="4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582" name="Line 33"/>
            <p:cNvSpPr>
              <a:spLocks noChangeShapeType="1"/>
            </p:cNvSpPr>
            <p:nvPr/>
          </p:nvSpPr>
          <p:spPr bwMode="auto">
            <a:xfrm>
              <a:off x="3879" y="2614"/>
              <a:ext cx="544" cy="4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583" name="Line 34"/>
            <p:cNvSpPr>
              <a:spLocks noChangeShapeType="1"/>
            </p:cNvSpPr>
            <p:nvPr/>
          </p:nvSpPr>
          <p:spPr bwMode="auto">
            <a:xfrm>
              <a:off x="4514" y="2614"/>
              <a:ext cx="544" cy="4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588" name="Line 39"/>
            <p:cNvSpPr>
              <a:spLocks noChangeShapeType="1"/>
            </p:cNvSpPr>
            <p:nvPr/>
          </p:nvSpPr>
          <p:spPr bwMode="auto">
            <a:xfrm>
              <a:off x="2609" y="2070"/>
              <a:ext cx="544" cy="4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589" name="Line 40"/>
            <p:cNvSpPr>
              <a:spLocks noChangeShapeType="1"/>
            </p:cNvSpPr>
            <p:nvPr/>
          </p:nvSpPr>
          <p:spPr bwMode="auto">
            <a:xfrm>
              <a:off x="3244" y="2070"/>
              <a:ext cx="544" cy="4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590" name="Line 41"/>
            <p:cNvSpPr>
              <a:spLocks noChangeShapeType="1"/>
            </p:cNvSpPr>
            <p:nvPr/>
          </p:nvSpPr>
          <p:spPr bwMode="auto">
            <a:xfrm>
              <a:off x="3879" y="2070"/>
              <a:ext cx="544" cy="4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591" name="Line 42"/>
            <p:cNvSpPr>
              <a:spLocks noChangeShapeType="1"/>
            </p:cNvSpPr>
            <p:nvPr/>
          </p:nvSpPr>
          <p:spPr bwMode="auto">
            <a:xfrm>
              <a:off x="4514" y="2070"/>
              <a:ext cx="544" cy="4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592" name="Oval 43"/>
            <p:cNvSpPr>
              <a:spLocks noChangeArrowheads="1"/>
            </p:cNvSpPr>
            <p:nvPr/>
          </p:nvSpPr>
          <p:spPr bwMode="auto">
            <a:xfrm>
              <a:off x="2517" y="1979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3593" name="Text Box 44"/>
            <p:cNvSpPr txBox="1">
              <a:spLocks noChangeArrowheads="1"/>
            </p:cNvSpPr>
            <p:nvPr/>
          </p:nvSpPr>
          <p:spPr bwMode="auto">
            <a:xfrm>
              <a:off x="2790" y="1888"/>
              <a:ext cx="182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sz="2000" b="1" i="1">
                  <a:solidFill>
                    <a:srgbClr val="000000"/>
                  </a:solidFill>
                </a:rPr>
                <a:t>r</a:t>
              </a:r>
              <a:endParaRPr lang="cs-CZ" sz="20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23594" name="Line 45"/>
            <p:cNvSpPr>
              <a:spLocks noChangeShapeType="1"/>
            </p:cNvSpPr>
            <p:nvPr/>
          </p:nvSpPr>
          <p:spPr bwMode="auto">
            <a:xfrm>
              <a:off x="2699" y="2069"/>
              <a:ext cx="45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595" name="Oval 46"/>
            <p:cNvSpPr>
              <a:spLocks noChangeArrowheads="1"/>
            </p:cNvSpPr>
            <p:nvPr/>
          </p:nvSpPr>
          <p:spPr bwMode="auto">
            <a:xfrm>
              <a:off x="3153" y="1980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3596" name="Text Box 47"/>
            <p:cNvSpPr txBox="1">
              <a:spLocks noChangeArrowheads="1"/>
            </p:cNvSpPr>
            <p:nvPr/>
          </p:nvSpPr>
          <p:spPr bwMode="auto">
            <a:xfrm>
              <a:off x="3425" y="1888"/>
              <a:ext cx="182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sz="2000" b="1" i="1">
                  <a:solidFill>
                    <a:srgbClr val="000000"/>
                  </a:solidFill>
                </a:rPr>
                <a:t>o</a:t>
              </a:r>
              <a:endParaRPr lang="cs-CZ" sz="20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23597" name="Line 48"/>
            <p:cNvSpPr>
              <a:spLocks noChangeShapeType="1"/>
            </p:cNvSpPr>
            <p:nvPr/>
          </p:nvSpPr>
          <p:spPr bwMode="auto">
            <a:xfrm>
              <a:off x="3335" y="2070"/>
              <a:ext cx="45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598" name="Oval 49"/>
            <p:cNvSpPr>
              <a:spLocks noChangeArrowheads="1"/>
            </p:cNvSpPr>
            <p:nvPr/>
          </p:nvSpPr>
          <p:spPr bwMode="auto">
            <a:xfrm>
              <a:off x="3788" y="1980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3599" name="Text Box 50"/>
            <p:cNvSpPr txBox="1">
              <a:spLocks noChangeArrowheads="1"/>
            </p:cNvSpPr>
            <p:nvPr/>
          </p:nvSpPr>
          <p:spPr bwMode="auto">
            <a:xfrm>
              <a:off x="4060" y="1888"/>
              <a:ext cx="182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sz="2000" b="1" i="1">
                  <a:solidFill>
                    <a:srgbClr val="000000"/>
                  </a:solidFill>
                </a:rPr>
                <a:t>s</a:t>
              </a:r>
              <a:endParaRPr lang="cs-CZ" sz="20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23600" name="Line 51"/>
            <p:cNvSpPr>
              <a:spLocks noChangeShapeType="1"/>
            </p:cNvSpPr>
            <p:nvPr/>
          </p:nvSpPr>
          <p:spPr bwMode="auto">
            <a:xfrm>
              <a:off x="3970" y="2070"/>
              <a:ext cx="45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601" name="Oval 52"/>
            <p:cNvSpPr>
              <a:spLocks noChangeArrowheads="1"/>
            </p:cNvSpPr>
            <p:nvPr/>
          </p:nvSpPr>
          <p:spPr bwMode="auto">
            <a:xfrm>
              <a:off x="4423" y="1980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3602" name="Text Box 53"/>
            <p:cNvSpPr txBox="1">
              <a:spLocks noChangeArrowheads="1"/>
            </p:cNvSpPr>
            <p:nvPr/>
          </p:nvSpPr>
          <p:spPr bwMode="auto">
            <a:xfrm>
              <a:off x="4695" y="1888"/>
              <a:ext cx="182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i="1" smtClean="0">
                  <a:solidFill>
                    <a:srgbClr val="000000"/>
                  </a:solidFill>
                </a:rPr>
                <a:t>e</a:t>
              </a:r>
              <a:endParaRPr lang="cs-CZ" sz="20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23603" name="Line 54"/>
            <p:cNvSpPr>
              <a:spLocks noChangeShapeType="1"/>
            </p:cNvSpPr>
            <p:nvPr/>
          </p:nvSpPr>
          <p:spPr bwMode="auto">
            <a:xfrm>
              <a:off x="4605" y="2070"/>
              <a:ext cx="45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23604" name="Group 55"/>
            <p:cNvGrpSpPr>
              <a:grpSpLocks/>
            </p:cNvGrpSpPr>
            <p:nvPr/>
          </p:nvGrpSpPr>
          <p:grpSpPr bwMode="auto">
            <a:xfrm>
              <a:off x="5058" y="1979"/>
              <a:ext cx="181" cy="181"/>
              <a:chOff x="3334" y="799"/>
              <a:chExt cx="454" cy="453"/>
            </a:xfrm>
          </p:grpSpPr>
          <p:sp>
            <p:nvSpPr>
              <p:cNvPr id="23636" name="Oval 56"/>
              <p:cNvSpPr>
                <a:spLocks noChangeArrowheads="1"/>
              </p:cNvSpPr>
              <p:nvPr/>
            </p:nvSpPr>
            <p:spPr bwMode="auto">
              <a:xfrm>
                <a:off x="3334" y="799"/>
                <a:ext cx="454" cy="45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637" name="Oval 57"/>
              <p:cNvSpPr>
                <a:spLocks noChangeArrowheads="1"/>
              </p:cNvSpPr>
              <p:nvPr/>
            </p:nvSpPr>
            <p:spPr bwMode="auto">
              <a:xfrm>
                <a:off x="3379" y="845"/>
                <a:ext cx="363" cy="36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sz="1200" b="1">
                    <a:solidFill>
                      <a:srgbClr val="000000"/>
                    </a:solidFill>
                  </a:rPr>
                  <a:t>4</a:t>
                </a:r>
              </a:p>
            </p:txBody>
          </p:sp>
        </p:grpSp>
        <p:sp>
          <p:nvSpPr>
            <p:cNvPr id="23605" name="Oval 58"/>
            <p:cNvSpPr>
              <a:spLocks noChangeArrowheads="1"/>
            </p:cNvSpPr>
            <p:nvPr/>
          </p:nvSpPr>
          <p:spPr bwMode="auto">
            <a:xfrm>
              <a:off x="3153" y="2524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3606" name="Text Box 59"/>
            <p:cNvSpPr txBox="1">
              <a:spLocks noChangeArrowheads="1"/>
            </p:cNvSpPr>
            <p:nvPr/>
          </p:nvSpPr>
          <p:spPr bwMode="auto">
            <a:xfrm>
              <a:off x="3425" y="2432"/>
              <a:ext cx="182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sz="2000" b="1" i="1">
                  <a:solidFill>
                    <a:srgbClr val="000000"/>
                  </a:solidFill>
                </a:rPr>
                <a:t>o</a:t>
              </a:r>
              <a:endParaRPr lang="cs-CZ" sz="20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23607" name="Line 60"/>
            <p:cNvSpPr>
              <a:spLocks noChangeShapeType="1"/>
            </p:cNvSpPr>
            <p:nvPr/>
          </p:nvSpPr>
          <p:spPr bwMode="auto">
            <a:xfrm>
              <a:off x="3335" y="2614"/>
              <a:ext cx="45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608" name="Oval 61"/>
            <p:cNvSpPr>
              <a:spLocks noChangeArrowheads="1"/>
            </p:cNvSpPr>
            <p:nvPr/>
          </p:nvSpPr>
          <p:spPr bwMode="auto">
            <a:xfrm>
              <a:off x="3788" y="2524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3609" name="Text Box 62"/>
            <p:cNvSpPr txBox="1">
              <a:spLocks noChangeArrowheads="1"/>
            </p:cNvSpPr>
            <p:nvPr/>
          </p:nvSpPr>
          <p:spPr bwMode="auto">
            <a:xfrm>
              <a:off x="4060" y="2432"/>
              <a:ext cx="182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sz="2000" b="1" i="1">
                  <a:solidFill>
                    <a:srgbClr val="000000"/>
                  </a:solidFill>
                </a:rPr>
                <a:t>s</a:t>
              </a:r>
              <a:endParaRPr lang="cs-CZ" sz="20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23610" name="Line 63"/>
            <p:cNvSpPr>
              <a:spLocks noChangeShapeType="1"/>
            </p:cNvSpPr>
            <p:nvPr/>
          </p:nvSpPr>
          <p:spPr bwMode="auto">
            <a:xfrm>
              <a:off x="3970" y="2614"/>
              <a:ext cx="45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611" name="Oval 64"/>
            <p:cNvSpPr>
              <a:spLocks noChangeArrowheads="1"/>
            </p:cNvSpPr>
            <p:nvPr/>
          </p:nvSpPr>
          <p:spPr bwMode="auto">
            <a:xfrm>
              <a:off x="4423" y="2524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23612" name="Text Box 65"/>
            <p:cNvSpPr txBox="1">
              <a:spLocks noChangeArrowheads="1"/>
            </p:cNvSpPr>
            <p:nvPr/>
          </p:nvSpPr>
          <p:spPr bwMode="auto">
            <a:xfrm>
              <a:off x="4695" y="2432"/>
              <a:ext cx="182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i="1" smtClean="0">
                  <a:solidFill>
                    <a:srgbClr val="000000"/>
                  </a:solidFill>
                </a:rPr>
                <a:t>e</a:t>
              </a:r>
              <a:endParaRPr lang="cs-CZ" sz="20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23613" name="Line 66"/>
            <p:cNvSpPr>
              <a:spLocks noChangeShapeType="1"/>
            </p:cNvSpPr>
            <p:nvPr/>
          </p:nvSpPr>
          <p:spPr bwMode="auto">
            <a:xfrm>
              <a:off x="4605" y="2614"/>
              <a:ext cx="45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23614" name="Group 67"/>
            <p:cNvGrpSpPr>
              <a:grpSpLocks/>
            </p:cNvGrpSpPr>
            <p:nvPr/>
          </p:nvGrpSpPr>
          <p:grpSpPr bwMode="auto">
            <a:xfrm>
              <a:off x="5058" y="2523"/>
              <a:ext cx="181" cy="181"/>
              <a:chOff x="3334" y="799"/>
              <a:chExt cx="454" cy="453"/>
            </a:xfrm>
          </p:grpSpPr>
          <p:sp>
            <p:nvSpPr>
              <p:cNvPr id="23634" name="Oval 68"/>
              <p:cNvSpPr>
                <a:spLocks noChangeArrowheads="1"/>
              </p:cNvSpPr>
              <p:nvPr/>
            </p:nvSpPr>
            <p:spPr bwMode="auto">
              <a:xfrm>
                <a:off x="3334" y="799"/>
                <a:ext cx="454" cy="45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635" name="Oval 69"/>
              <p:cNvSpPr>
                <a:spLocks noChangeArrowheads="1"/>
              </p:cNvSpPr>
              <p:nvPr/>
            </p:nvSpPr>
            <p:spPr bwMode="auto">
              <a:xfrm>
                <a:off x="3379" y="845"/>
                <a:ext cx="363" cy="36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sz="1200" b="1">
                    <a:solidFill>
                      <a:srgbClr val="000000"/>
                    </a:solidFill>
                  </a:rPr>
                  <a:t>8</a:t>
                </a:r>
              </a:p>
            </p:txBody>
          </p:sp>
        </p:grpSp>
        <p:sp>
          <p:nvSpPr>
            <p:cNvPr id="23617" name="Line 72"/>
            <p:cNvSpPr>
              <a:spLocks noChangeShapeType="1"/>
            </p:cNvSpPr>
            <p:nvPr/>
          </p:nvSpPr>
          <p:spPr bwMode="auto">
            <a:xfrm>
              <a:off x="3880" y="3159"/>
              <a:ext cx="544" cy="4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618" name="Line 73"/>
            <p:cNvSpPr>
              <a:spLocks noChangeShapeType="1"/>
            </p:cNvSpPr>
            <p:nvPr/>
          </p:nvSpPr>
          <p:spPr bwMode="auto">
            <a:xfrm>
              <a:off x="4515" y="3159"/>
              <a:ext cx="544" cy="4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619" name="Oval 74"/>
            <p:cNvSpPr>
              <a:spLocks noChangeArrowheads="1"/>
            </p:cNvSpPr>
            <p:nvPr/>
          </p:nvSpPr>
          <p:spPr bwMode="auto">
            <a:xfrm>
              <a:off x="3788" y="3068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23620" name="Text Box 75"/>
            <p:cNvSpPr txBox="1">
              <a:spLocks noChangeArrowheads="1"/>
            </p:cNvSpPr>
            <p:nvPr/>
          </p:nvSpPr>
          <p:spPr bwMode="auto">
            <a:xfrm>
              <a:off x="4061" y="2977"/>
              <a:ext cx="182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sz="2000" b="1" i="1">
                  <a:solidFill>
                    <a:srgbClr val="000000"/>
                  </a:solidFill>
                </a:rPr>
                <a:t>s</a:t>
              </a:r>
              <a:endParaRPr lang="cs-CZ" sz="20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23621" name="Line 76"/>
            <p:cNvSpPr>
              <a:spLocks noChangeShapeType="1"/>
            </p:cNvSpPr>
            <p:nvPr/>
          </p:nvSpPr>
          <p:spPr bwMode="auto">
            <a:xfrm>
              <a:off x="3970" y="3158"/>
              <a:ext cx="45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622" name="Oval 77"/>
            <p:cNvSpPr>
              <a:spLocks noChangeArrowheads="1"/>
            </p:cNvSpPr>
            <p:nvPr/>
          </p:nvSpPr>
          <p:spPr bwMode="auto">
            <a:xfrm>
              <a:off x="4424" y="3069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23623" name="Text Box 78"/>
            <p:cNvSpPr txBox="1">
              <a:spLocks noChangeArrowheads="1"/>
            </p:cNvSpPr>
            <p:nvPr/>
          </p:nvSpPr>
          <p:spPr bwMode="auto">
            <a:xfrm>
              <a:off x="4696" y="2977"/>
              <a:ext cx="182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i="1" smtClean="0">
                  <a:solidFill>
                    <a:srgbClr val="000000"/>
                  </a:solidFill>
                </a:rPr>
                <a:t>e</a:t>
              </a:r>
              <a:endParaRPr lang="cs-CZ" sz="20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23624" name="Line 79"/>
            <p:cNvSpPr>
              <a:spLocks noChangeShapeType="1"/>
            </p:cNvSpPr>
            <p:nvPr/>
          </p:nvSpPr>
          <p:spPr bwMode="auto">
            <a:xfrm>
              <a:off x="4606" y="3159"/>
              <a:ext cx="45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625" name="Oval 80"/>
            <p:cNvSpPr>
              <a:spLocks noChangeArrowheads="1"/>
            </p:cNvSpPr>
            <p:nvPr/>
          </p:nvSpPr>
          <p:spPr bwMode="auto">
            <a:xfrm>
              <a:off x="4424" y="3613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23626" name="Text Box 81"/>
            <p:cNvSpPr txBox="1">
              <a:spLocks noChangeArrowheads="1"/>
            </p:cNvSpPr>
            <p:nvPr/>
          </p:nvSpPr>
          <p:spPr bwMode="auto">
            <a:xfrm>
              <a:off x="4696" y="3521"/>
              <a:ext cx="182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i="1" smtClean="0">
                  <a:solidFill>
                    <a:srgbClr val="000000"/>
                  </a:solidFill>
                </a:rPr>
                <a:t>e</a:t>
              </a:r>
              <a:endParaRPr lang="cs-CZ" sz="20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23627" name="Line 82"/>
            <p:cNvSpPr>
              <a:spLocks noChangeShapeType="1"/>
            </p:cNvSpPr>
            <p:nvPr/>
          </p:nvSpPr>
          <p:spPr bwMode="auto">
            <a:xfrm>
              <a:off x="4606" y="3703"/>
              <a:ext cx="45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23628" name="Group 83"/>
            <p:cNvGrpSpPr>
              <a:grpSpLocks/>
            </p:cNvGrpSpPr>
            <p:nvPr/>
          </p:nvGrpSpPr>
          <p:grpSpPr bwMode="auto">
            <a:xfrm>
              <a:off x="5058" y="3068"/>
              <a:ext cx="181" cy="181"/>
              <a:chOff x="3334" y="799"/>
              <a:chExt cx="454" cy="453"/>
            </a:xfrm>
          </p:grpSpPr>
          <p:sp>
            <p:nvSpPr>
              <p:cNvPr id="23632" name="Oval 84"/>
              <p:cNvSpPr>
                <a:spLocks noChangeArrowheads="1"/>
              </p:cNvSpPr>
              <p:nvPr/>
            </p:nvSpPr>
            <p:spPr bwMode="auto">
              <a:xfrm>
                <a:off x="3334" y="799"/>
                <a:ext cx="454" cy="45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633" name="Oval 85"/>
              <p:cNvSpPr>
                <a:spLocks noChangeArrowheads="1"/>
              </p:cNvSpPr>
              <p:nvPr/>
            </p:nvSpPr>
            <p:spPr bwMode="auto">
              <a:xfrm>
                <a:off x="3379" y="845"/>
                <a:ext cx="363" cy="36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sz="1200" b="1">
                    <a:solidFill>
                      <a:srgbClr val="000000"/>
                    </a:solidFill>
                  </a:rPr>
                  <a:t>11</a:t>
                </a:r>
              </a:p>
            </p:txBody>
          </p:sp>
        </p:grpSp>
        <p:grpSp>
          <p:nvGrpSpPr>
            <p:cNvPr id="23629" name="Group 86"/>
            <p:cNvGrpSpPr>
              <a:grpSpLocks/>
            </p:cNvGrpSpPr>
            <p:nvPr/>
          </p:nvGrpSpPr>
          <p:grpSpPr bwMode="auto">
            <a:xfrm>
              <a:off x="5058" y="3612"/>
              <a:ext cx="181" cy="181"/>
              <a:chOff x="3334" y="799"/>
              <a:chExt cx="454" cy="453"/>
            </a:xfrm>
          </p:grpSpPr>
          <p:sp>
            <p:nvSpPr>
              <p:cNvPr id="23630" name="Oval 87"/>
              <p:cNvSpPr>
                <a:spLocks noChangeArrowheads="1"/>
              </p:cNvSpPr>
              <p:nvPr/>
            </p:nvSpPr>
            <p:spPr bwMode="auto">
              <a:xfrm>
                <a:off x="3334" y="799"/>
                <a:ext cx="454" cy="45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631" name="Oval 88"/>
              <p:cNvSpPr>
                <a:spLocks noChangeArrowheads="1"/>
              </p:cNvSpPr>
              <p:nvPr/>
            </p:nvSpPr>
            <p:spPr bwMode="auto">
              <a:xfrm>
                <a:off x="3379" y="845"/>
                <a:ext cx="363" cy="36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sz="1200" b="1">
                    <a:solidFill>
                      <a:srgbClr val="000000"/>
                    </a:solidFill>
                  </a:rPr>
                  <a:t>13</a:t>
                </a:r>
              </a:p>
            </p:txBody>
          </p:sp>
        </p:grpSp>
      </p:grpSp>
      <p:sp>
        <p:nvSpPr>
          <p:cNvPr id="111" name="Text Box 33"/>
          <p:cNvSpPr txBox="1">
            <a:spLocks noChangeArrowheads="1"/>
          </p:cNvSpPr>
          <p:nvPr/>
        </p:nvSpPr>
        <p:spPr bwMode="auto">
          <a:xfrm>
            <a:off x="4211960" y="2708920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 smtClean="0">
                <a:solidFill>
                  <a:srgbClr val="000000"/>
                </a:solidFill>
                <a:sym typeface="Symbol"/>
              </a:rPr>
              <a:t></a:t>
            </a:r>
            <a:endParaRPr lang="cs-CZ" b="1" baseline="-25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8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AutoShape 642"/>
          <p:cNvSpPr>
            <a:spLocks noChangeArrowheads="1"/>
          </p:cNvSpPr>
          <p:nvPr/>
        </p:nvSpPr>
        <p:spPr bwMode="auto">
          <a:xfrm>
            <a:off x="323528" y="3645024"/>
            <a:ext cx="4752528" cy="2808312"/>
          </a:xfrm>
          <a:prstGeom prst="roundRect">
            <a:avLst>
              <a:gd name="adj" fmla="val 7718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sp>
        <p:nvSpPr>
          <p:cNvPr id="134" name="AutoShape 642"/>
          <p:cNvSpPr>
            <a:spLocks noChangeArrowheads="1"/>
          </p:cNvSpPr>
          <p:nvPr/>
        </p:nvSpPr>
        <p:spPr bwMode="auto">
          <a:xfrm>
            <a:off x="251520" y="692696"/>
            <a:ext cx="4824536" cy="2664296"/>
          </a:xfrm>
          <a:prstGeom prst="roundRect">
            <a:avLst>
              <a:gd name="adj" fmla="val 7718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sp>
        <p:nvSpPr>
          <p:cNvPr id="365" name="Text Box 44"/>
          <p:cNvSpPr txBox="1">
            <a:spLocks noChangeArrowheads="1"/>
          </p:cNvSpPr>
          <p:nvPr/>
        </p:nvSpPr>
        <p:spPr bwMode="auto">
          <a:xfrm>
            <a:off x="1115616" y="4437112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000" b="1" i="1">
                <a:solidFill>
                  <a:srgbClr val="000000"/>
                </a:solidFill>
              </a:rPr>
              <a:t>r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367" name="Line 54"/>
          <p:cNvSpPr>
            <a:spLocks noChangeShapeType="1"/>
          </p:cNvSpPr>
          <p:nvPr/>
        </p:nvSpPr>
        <p:spPr bwMode="auto">
          <a:xfrm>
            <a:off x="1226581" y="4509120"/>
            <a:ext cx="14401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grpSp>
        <p:nvGrpSpPr>
          <p:cNvPr id="375" name="Group 374"/>
          <p:cNvGrpSpPr/>
          <p:nvPr/>
        </p:nvGrpSpPr>
        <p:grpSpPr>
          <a:xfrm>
            <a:off x="2051720" y="4437112"/>
            <a:ext cx="288925" cy="288925"/>
            <a:chOff x="5508104" y="4653136"/>
            <a:chExt cx="288925" cy="288925"/>
          </a:xfrm>
        </p:grpSpPr>
        <p:sp>
          <p:nvSpPr>
            <p:cNvPr id="376" name="Text Box 47"/>
            <p:cNvSpPr txBox="1">
              <a:spLocks noChangeArrowheads="1"/>
            </p:cNvSpPr>
            <p:nvPr/>
          </p:nvSpPr>
          <p:spPr bwMode="auto">
            <a:xfrm>
              <a:off x="5508104" y="4653136"/>
              <a:ext cx="288925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2000" b="1" i="1">
                  <a:solidFill>
                    <a:srgbClr val="000000"/>
                  </a:solidFill>
                </a:rPr>
                <a:t>o</a:t>
              </a:r>
              <a:endParaRPr lang="cs-CZ" sz="20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377" name="Line 54"/>
            <p:cNvSpPr>
              <a:spLocks noChangeShapeType="1"/>
            </p:cNvSpPr>
            <p:nvPr/>
          </p:nvSpPr>
          <p:spPr bwMode="auto">
            <a:xfrm>
              <a:off x="5580112" y="4725144"/>
              <a:ext cx="1440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grpSp>
        <p:nvGrpSpPr>
          <p:cNvPr id="378" name="Group 377"/>
          <p:cNvGrpSpPr/>
          <p:nvPr/>
        </p:nvGrpSpPr>
        <p:grpSpPr>
          <a:xfrm>
            <a:off x="3059832" y="4437112"/>
            <a:ext cx="288925" cy="288925"/>
            <a:chOff x="6444208" y="4653136"/>
            <a:chExt cx="288925" cy="288925"/>
          </a:xfrm>
        </p:grpSpPr>
        <p:sp>
          <p:nvSpPr>
            <p:cNvPr id="379" name="Text Box 50"/>
            <p:cNvSpPr txBox="1">
              <a:spLocks noChangeArrowheads="1"/>
            </p:cNvSpPr>
            <p:nvPr/>
          </p:nvSpPr>
          <p:spPr bwMode="auto">
            <a:xfrm>
              <a:off x="6444208" y="4653136"/>
              <a:ext cx="288925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2000" b="1" i="1">
                  <a:solidFill>
                    <a:srgbClr val="000000"/>
                  </a:solidFill>
                </a:rPr>
                <a:t>s</a:t>
              </a:r>
              <a:endParaRPr lang="cs-CZ" sz="20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380" name="Line 54"/>
            <p:cNvSpPr>
              <a:spLocks noChangeShapeType="1"/>
            </p:cNvSpPr>
            <p:nvPr/>
          </p:nvSpPr>
          <p:spPr bwMode="auto">
            <a:xfrm>
              <a:off x="6516216" y="4725144"/>
              <a:ext cx="1440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grpSp>
        <p:nvGrpSpPr>
          <p:cNvPr id="381" name="Group 380"/>
          <p:cNvGrpSpPr/>
          <p:nvPr/>
        </p:nvGrpSpPr>
        <p:grpSpPr>
          <a:xfrm>
            <a:off x="4067944" y="4437112"/>
            <a:ext cx="288925" cy="288925"/>
            <a:chOff x="6948264" y="4653136"/>
            <a:chExt cx="288925" cy="288925"/>
          </a:xfrm>
        </p:grpSpPr>
        <p:sp>
          <p:nvSpPr>
            <p:cNvPr id="382" name="Text Box 53"/>
            <p:cNvSpPr txBox="1">
              <a:spLocks noChangeArrowheads="1"/>
            </p:cNvSpPr>
            <p:nvPr/>
          </p:nvSpPr>
          <p:spPr bwMode="auto">
            <a:xfrm>
              <a:off x="6948264" y="4653136"/>
              <a:ext cx="288925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i="1">
                  <a:solidFill>
                    <a:srgbClr val="000000"/>
                  </a:solidFill>
                </a:rPr>
                <a:t>e</a:t>
              </a:r>
              <a:endParaRPr lang="cs-CZ" sz="20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383" name="Line 54"/>
            <p:cNvSpPr>
              <a:spLocks noChangeShapeType="1"/>
            </p:cNvSpPr>
            <p:nvPr/>
          </p:nvSpPr>
          <p:spPr bwMode="auto">
            <a:xfrm>
              <a:off x="7020272" y="4725144"/>
              <a:ext cx="1440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grpSp>
        <p:nvGrpSpPr>
          <p:cNvPr id="384" name="Group 383"/>
          <p:cNvGrpSpPr/>
          <p:nvPr/>
        </p:nvGrpSpPr>
        <p:grpSpPr>
          <a:xfrm>
            <a:off x="2051720" y="5301208"/>
            <a:ext cx="288925" cy="288925"/>
            <a:chOff x="5508104" y="4653136"/>
            <a:chExt cx="288925" cy="288925"/>
          </a:xfrm>
        </p:grpSpPr>
        <p:sp>
          <p:nvSpPr>
            <p:cNvPr id="385" name="Text Box 47"/>
            <p:cNvSpPr txBox="1">
              <a:spLocks noChangeArrowheads="1"/>
            </p:cNvSpPr>
            <p:nvPr/>
          </p:nvSpPr>
          <p:spPr bwMode="auto">
            <a:xfrm>
              <a:off x="5508104" y="4653136"/>
              <a:ext cx="288925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2000" b="1" i="1">
                  <a:solidFill>
                    <a:srgbClr val="000000"/>
                  </a:solidFill>
                </a:rPr>
                <a:t>o</a:t>
              </a:r>
              <a:endParaRPr lang="cs-CZ" sz="20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386" name="Line 54"/>
            <p:cNvSpPr>
              <a:spLocks noChangeShapeType="1"/>
            </p:cNvSpPr>
            <p:nvPr/>
          </p:nvSpPr>
          <p:spPr bwMode="auto">
            <a:xfrm>
              <a:off x="5580112" y="4725144"/>
              <a:ext cx="1440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grpSp>
        <p:nvGrpSpPr>
          <p:cNvPr id="387" name="Group 386"/>
          <p:cNvGrpSpPr/>
          <p:nvPr/>
        </p:nvGrpSpPr>
        <p:grpSpPr>
          <a:xfrm>
            <a:off x="3131840" y="5301208"/>
            <a:ext cx="288925" cy="288925"/>
            <a:chOff x="6444208" y="4653136"/>
            <a:chExt cx="288925" cy="288925"/>
          </a:xfrm>
        </p:grpSpPr>
        <p:sp>
          <p:nvSpPr>
            <p:cNvPr id="388" name="Text Box 50"/>
            <p:cNvSpPr txBox="1">
              <a:spLocks noChangeArrowheads="1"/>
            </p:cNvSpPr>
            <p:nvPr/>
          </p:nvSpPr>
          <p:spPr bwMode="auto">
            <a:xfrm>
              <a:off x="6444208" y="4653136"/>
              <a:ext cx="288925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2000" b="1" i="1">
                  <a:solidFill>
                    <a:srgbClr val="000000"/>
                  </a:solidFill>
                </a:rPr>
                <a:t>s</a:t>
              </a:r>
              <a:endParaRPr lang="cs-CZ" sz="20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389" name="Line 54"/>
            <p:cNvSpPr>
              <a:spLocks noChangeShapeType="1"/>
            </p:cNvSpPr>
            <p:nvPr/>
          </p:nvSpPr>
          <p:spPr bwMode="auto">
            <a:xfrm>
              <a:off x="6516216" y="4725144"/>
              <a:ext cx="1440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grpSp>
        <p:nvGrpSpPr>
          <p:cNvPr id="390" name="Group 389"/>
          <p:cNvGrpSpPr/>
          <p:nvPr/>
        </p:nvGrpSpPr>
        <p:grpSpPr>
          <a:xfrm>
            <a:off x="4139952" y="5301208"/>
            <a:ext cx="288925" cy="288925"/>
            <a:chOff x="6948264" y="4653136"/>
            <a:chExt cx="288925" cy="288925"/>
          </a:xfrm>
        </p:grpSpPr>
        <p:sp>
          <p:nvSpPr>
            <p:cNvPr id="391" name="Text Box 53"/>
            <p:cNvSpPr txBox="1">
              <a:spLocks noChangeArrowheads="1"/>
            </p:cNvSpPr>
            <p:nvPr/>
          </p:nvSpPr>
          <p:spPr bwMode="auto">
            <a:xfrm>
              <a:off x="6948264" y="4653136"/>
              <a:ext cx="288925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i="1">
                  <a:solidFill>
                    <a:srgbClr val="000000"/>
                  </a:solidFill>
                </a:rPr>
                <a:t>e</a:t>
              </a:r>
              <a:endParaRPr lang="cs-CZ" sz="20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392" name="Line 54"/>
            <p:cNvSpPr>
              <a:spLocks noChangeShapeType="1"/>
            </p:cNvSpPr>
            <p:nvPr/>
          </p:nvSpPr>
          <p:spPr bwMode="auto">
            <a:xfrm>
              <a:off x="7020272" y="4725144"/>
              <a:ext cx="1440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147" name="AutoShape 56"/>
          <p:cNvSpPr>
            <a:spLocks noChangeArrowheads="1"/>
          </p:cNvSpPr>
          <p:nvPr/>
        </p:nvSpPr>
        <p:spPr bwMode="auto">
          <a:xfrm>
            <a:off x="5220072" y="4653136"/>
            <a:ext cx="3672408" cy="1800200"/>
          </a:xfrm>
          <a:prstGeom prst="roundRect">
            <a:avLst>
              <a:gd name="adj" fmla="val 9865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Hamming distance from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the pattern P = "rose" 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the found pattern Q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corresponds exactly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to the end state.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104" name="Arc 28"/>
          <p:cNvSpPr>
            <a:spLocks/>
          </p:cNvSpPr>
          <p:nvPr/>
        </p:nvSpPr>
        <p:spPr bwMode="auto">
          <a:xfrm rot="5400000" flipH="1">
            <a:off x="381819" y="925612"/>
            <a:ext cx="388937" cy="215900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50" name="Text Box 44"/>
          <p:cNvSpPr txBox="1">
            <a:spLocks noChangeArrowheads="1"/>
          </p:cNvSpPr>
          <p:nvPr/>
        </p:nvSpPr>
        <p:spPr bwMode="auto">
          <a:xfrm>
            <a:off x="900932" y="1054199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000" b="1" i="1">
                <a:solidFill>
                  <a:srgbClr val="000000"/>
                </a:solidFill>
              </a:rPr>
              <a:t>r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151" name="Line 45"/>
          <p:cNvSpPr>
            <a:spLocks noChangeShapeType="1"/>
          </p:cNvSpPr>
          <p:nvPr/>
        </p:nvSpPr>
        <p:spPr bwMode="auto">
          <a:xfrm>
            <a:off x="756469" y="1341537"/>
            <a:ext cx="720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53" name="Text Box 47"/>
          <p:cNvSpPr txBox="1">
            <a:spLocks noChangeArrowheads="1"/>
          </p:cNvSpPr>
          <p:nvPr/>
        </p:nvSpPr>
        <p:spPr bwMode="auto">
          <a:xfrm>
            <a:off x="1908994" y="1054199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000" b="1" i="1">
                <a:solidFill>
                  <a:srgbClr val="000000"/>
                </a:solidFill>
              </a:rPr>
              <a:t>o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154" name="Line 48"/>
          <p:cNvSpPr>
            <a:spLocks noChangeShapeType="1"/>
          </p:cNvSpPr>
          <p:nvPr/>
        </p:nvSpPr>
        <p:spPr bwMode="auto">
          <a:xfrm>
            <a:off x="1766119" y="1343124"/>
            <a:ext cx="720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56" name="Text Box 50"/>
          <p:cNvSpPr txBox="1">
            <a:spLocks noChangeArrowheads="1"/>
          </p:cNvSpPr>
          <p:nvPr/>
        </p:nvSpPr>
        <p:spPr bwMode="auto">
          <a:xfrm>
            <a:off x="2917057" y="1054199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000" b="1" i="1">
                <a:solidFill>
                  <a:srgbClr val="000000"/>
                </a:solidFill>
              </a:rPr>
              <a:t>s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157" name="Line 51"/>
          <p:cNvSpPr>
            <a:spLocks noChangeShapeType="1"/>
          </p:cNvSpPr>
          <p:nvPr/>
        </p:nvSpPr>
        <p:spPr bwMode="auto">
          <a:xfrm>
            <a:off x="2774182" y="1343124"/>
            <a:ext cx="720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59" name="Text Box 53"/>
          <p:cNvSpPr txBox="1">
            <a:spLocks noChangeArrowheads="1"/>
          </p:cNvSpPr>
          <p:nvPr/>
        </p:nvSpPr>
        <p:spPr bwMode="auto">
          <a:xfrm>
            <a:off x="3925119" y="1054199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e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160" name="Line 54"/>
          <p:cNvSpPr>
            <a:spLocks noChangeShapeType="1"/>
          </p:cNvSpPr>
          <p:nvPr/>
        </p:nvSpPr>
        <p:spPr bwMode="auto">
          <a:xfrm>
            <a:off x="3782244" y="1343124"/>
            <a:ext cx="720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grpSp>
        <p:nvGrpSpPr>
          <p:cNvPr id="161" name="Group 55"/>
          <p:cNvGrpSpPr>
            <a:grpSpLocks/>
          </p:cNvGrpSpPr>
          <p:nvPr/>
        </p:nvGrpSpPr>
        <p:grpSpPr bwMode="auto">
          <a:xfrm>
            <a:off x="4501382" y="1198662"/>
            <a:ext cx="287338" cy="287337"/>
            <a:chOff x="3334" y="799"/>
            <a:chExt cx="454" cy="453"/>
          </a:xfrm>
        </p:grpSpPr>
        <p:sp>
          <p:nvSpPr>
            <p:cNvPr id="246" name="Oval 56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47" name="Oval 57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4</a:t>
              </a:r>
            </a:p>
          </p:txBody>
        </p:sp>
      </p:grpSp>
      <p:sp>
        <p:nvSpPr>
          <p:cNvPr id="214" name="Text Box 59"/>
          <p:cNvSpPr txBox="1">
            <a:spLocks noChangeArrowheads="1"/>
          </p:cNvSpPr>
          <p:nvPr/>
        </p:nvSpPr>
        <p:spPr bwMode="auto">
          <a:xfrm>
            <a:off x="1838028" y="1917799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000" b="1" i="1">
                <a:solidFill>
                  <a:srgbClr val="000000"/>
                </a:solidFill>
              </a:rPr>
              <a:t>o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215" name="Line 60"/>
          <p:cNvSpPr>
            <a:spLocks noChangeShapeType="1"/>
          </p:cNvSpPr>
          <p:nvPr/>
        </p:nvSpPr>
        <p:spPr bwMode="auto">
          <a:xfrm>
            <a:off x="1766119" y="2206724"/>
            <a:ext cx="720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17" name="Text Box 62"/>
          <p:cNvSpPr txBox="1">
            <a:spLocks noChangeArrowheads="1"/>
          </p:cNvSpPr>
          <p:nvPr/>
        </p:nvSpPr>
        <p:spPr bwMode="auto">
          <a:xfrm>
            <a:off x="2846091" y="1917799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000" b="1" i="1">
                <a:solidFill>
                  <a:srgbClr val="000000"/>
                </a:solidFill>
              </a:rPr>
              <a:t>s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218" name="Line 63"/>
          <p:cNvSpPr>
            <a:spLocks noChangeShapeType="1"/>
          </p:cNvSpPr>
          <p:nvPr/>
        </p:nvSpPr>
        <p:spPr bwMode="auto">
          <a:xfrm>
            <a:off x="2774182" y="2206724"/>
            <a:ext cx="720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22" name="Text Box 65"/>
          <p:cNvSpPr txBox="1">
            <a:spLocks noChangeArrowheads="1"/>
          </p:cNvSpPr>
          <p:nvPr/>
        </p:nvSpPr>
        <p:spPr bwMode="auto">
          <a:xfrm>
            <a:off x="3854153" y="1917799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e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223" name="Line 66"/>
          <p:cNvSpPr>
            <a:spLocks noChangeShapeType="1"/>
          </p:cNvSpPr>
          <p:nvPr/>
        </p:nvSpPr>
        <p:spPr bwMode="auto">
          <a:xfrm>
            <a:off x="3782244" y="2206724"/>
            <a:ext cx="720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grpSp>
        <p:nvGrpSpPr>
          <p:cNvPr id="224" name="Group 67"/>
          <p:cNvGrpSpPr>
            <a:grpSpLocks/>
          </p:cNvGrpSpPr>
          <p:nvPr/>
        </p:nvGrpSpPr>
        <p:grpSpPr bwMode="auto">
          <a:xfrm>
            <a:off x="4501382" y="2062262"/>
            <a:ext cx="287338" cy="287337"/>
            <a:chOff x="3334" y="799"/>
            <a:chExt cx="454" cy="453"/>
          </a:xfrm>
        </p:grpSpPr>
        <p:sp>
          <p:nvSpPr>
            <p:cNvPr id="244" name="Oval 68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45" name="Oval 69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8</a:t>
              </a:r>
            </a:p>
          </p:txBody>
        </p:sp>
      </p:grpSp>
      <p:sp>
        <p:nvSpPr>
          <p:cNvPr id="229" name="Oval 74"/>
          <p:cNvSpPr>
            <a:spLocks noChangeArrowheads="1"/>
          </p:cNvSpPr>
          <p:nvPr/>
        </p:nvSpPr>
        <p:spPr bwMode="auto">
          <a:xfrm>
            <a:off x="2485257" y="2927449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230" name="Text Box 75"/>
          <p:cNvSpPr txBox="1">
            <a:spLocks noChangeArrowheads="1"/>
          </p:cNvSpPr>
          <p:nvPr/>
        </p:nvSpPr>
        <p:spPr bwMode="auto">
          <a:xfrm>
            <a:off x="2847678" y="2782987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000" b="1" i="1">
                <a:solidFill>
                  <a:srgbClr val="000000"/>
                </a:solidFill>
              </a:rPr>
              <a:t>s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231" name="Line 76"/>
          <p:cNvSpPr>
            <a:spLocks noChangeShapeType="1"/>
          </p:cNvSpPr>
          <p:nvPr/>
        </p:nvSpPr>
        <p:spPr bwMode="auto">
          <a:xfrm>
            <a:off x="2774182" y="3070324"/>
            <a:ext cx="720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32" name="Oval 77"/>
          <p:cNvSpPr>
            <a:spLocks noChangeArrowheads="1"/>
          </p:cNvSpPr>
          <p:nvPr/>
        </p:nvSpPr>
        <p:spPr bwMode="auto">
          <a:xfrm>
            <a:off x="3494907" y="2929037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233" name="Text Box 78"/>
          <p:cNvSpPr txBox="1">
            <a:spLocks noChangeArrowheads="1"/>
          </p:cNvSpPr>
          <p:nvPr/>
        </p:nvSpPr>
        <p:spPr bwMode="auto">
          <a:xfrm>
            <a:off x="3855741" y="2782987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e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234" name="Line 79"/>
          <p:cNvSpPr>
            <a:spLocks noChangeShapeType="1"/>
          </p:cNvSpPr>
          <p:nvPr/>
        </p:nvSpPr>
        <p:spPr bwMode="auto">
          <a:xfrm>
            <a:off x="3783832" y="3071912"/>
            <a:ext cx="720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grpSp>
        <p:nvGrpSpPr>
          <p:cNvPr id="238" name="Group 83"/>
          <p:cNvGrpSpPr>
            <a:grpSpLocks/>
          </p:cNvGrpSpPr>
          <p:nvPr/>
        </p:nvGrpSpPr>
        <p:grpSpPr bwMode="auto">
          <a:xfrm>
            <a:off x="4501382" y="2927449"/>
            <a:ext cx="287338" cy="287337"/>
            <a:chOff x="3334" y="799"/>
            <a:chExt cx="454" cy="453"/>
          </a:xfrm>
        </p:grpSpPr>
        <p:sp>
          <p:nvSpPr>
            <p:cNvPr id="242" name="Oval 84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43" name="Oval 85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11</a:t>
              </a:r>
            </a:p>
          </p:txBody>
        </p:sp>
      </p:grpSp>
      <p:sp>
        <p:nvSpPr>
          <p:cNvPr id="314" name="Arc 28"/>
          <p:cNvSpPr>
            <a:spLocks/>
          </p:cNvSpPr>
          <p:nvPr/>
        </p:nvSpPr>
        <p:spPr bwMode="auto">
          <a:xfrm rot="5400000" flipH="1">
            <a:off x="451445" y="3876576"/>
            <a:ext cx="388937" cy="215900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18" name="Line 32"/>
          <p:cNvSpPr>
            <a:spLocks noChangeShapeType="1"/>
          </p:cNvSpPr>
          <p:nvPr/>
        </p:nvSpPr>
        <p:spPr bwMode="auto">
          <a:xfrm>
            <a:off x="1691283" y="5157688"/>
            <a:ext cx="86360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19" name="Line 33"/>
          <p:cNvSpPr>
            <a:spLocks noChangeShapeType="1"/>
          </p:cNvSpPr>
          <p:nvPr/>
        </p:nvSpPr>
        <p:spPr bwMode="auto">
          <a:xfrm>
            <a:off x="2699345" y="5157688"/>
            <a:ext cx="86360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20" name="Line 34"/>
          <p:cNvSpPr>
            <a:spLocks noChangeShapeType="1"/>
          </p:cNvSpPr>
          <p:nvPr/>
        </p:nvSpPr>
        <p:spPr bwMode="auto">
          <a:xfrm>
            <a:off x="3707408" y="5157688"/>
            <a:ext cx="86360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25" name="Line 39"/>
          <p:cNvSpPr>
            <a:spLocks noChangeShapeType="1"/>
          </p:cNvSpPr>
          <p:nvPr/>
        </p:nvSpPr>
        <p:spPr bwMode="auto">
          <a:xfrm>
            <a:off x="683220" y="4294088"/>
            <a:ext cx="86360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26" name="Line 40"/>
          <p:cNvSpPr>
            <a:spLocks noChangeShapeType="1"/>
          </p:cNvSpPr>
          <p:nvPr/>
        </p:nvSpPr>
        <p:spPr bwMode="auto">
          <a:xfrm>
            <a:off x="1691283" y="4294088"/>
            <a:ext cx="86360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27" name="Line 41"/>
          <p:cNvSpPr>
            <a:spLocks noChangeShapeType="1"/>
          </p:cNvSpPr>
          <p:nvPr/>
        </p:nvSpPr>
        <p:spPr bwMode="auto">
          <a:xfrm>
            <a:off x="2699345" y="4294088"/>
            <a:ext cx="86360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28" name="Line 42"/>
          <p:cNvSpPr>
            <a:spLocks noChangeShapeType="1"/>
          </p:cNvSpPr>
          <p:nvPr/>
        </p:nvSpPr>
        <p:spPr bwMode="auto">
          <a:xfrm>
            <a:off x="3707408" y="4294088"/>
            <a:ext cx="86360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29" name="Oval 43"/>
          <p:cNvSpPr>
            <a:spLocks noChangeArrowheads="1"/>
          </p:cNvSpPr>
          <p:nvPr/>
        </p:nvSpPr>
        <p:spPr bwMode="auto">
          <a:xfrm>
            <a:off x="537170" y="4149626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30" name="Text Box 44"/>
          <p:cNvSpPr txBox="1">
            <a:spLocks noChangeArrowheads="1"/>
          </p:cNvSpPr>
          <p:nvPr/>
        </p:nvSpPr>
        <p:spPr bwMode="auto">
          <a:xfrm>
            <a:off x="970558" y="4005163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000" b="1" i="1">
                <a:solidFill>
                  <a:srgbClr val="000000"/>
                </a:solidFill>
              </a:rPr>
              <a:t>r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331" name="Line 45"/>
          <p:cNvSpPr>
            <a:spLocks noChangeShapeType="1"/>
          </p:cNvSpPr>
          <p:nvPr/>
        </p:nvSpPr>
        <p:spPr bwMode="auto">
          <a:xfrm>
            <a:off x="826095" y="4292501"/>
            <a:ext cx="720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32" name="Oval 46"/>
          <p:cNvSpPr>
            <a:spLocks noChangeArrowheads="1"/>
          </p:cNvSpPr>
          <p:nvPr/>
        </p:nvSpPr>
        <p:spPr bwMode="auto">
          <a:xfrm>
            <a:off x="1546820" y="4151213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33" name="Text Box 47"/>
          <p:cNvSpPr txBox="1">
            <a:spLocks noChangeArrowheads="1"/>
          </p:cNvSpPr>
          <p:nvPr/>
        </p:nvSpPr>
        <p:spPr bwMode="auto">
          <a:xfrm>
            <a:off x="1978620" y="4005163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000" b="1" i="1">
                <a:solidFill>
                  <a:srgbClr val="000000"/>
                </a:solidFill>
              </a:rPr>
              <a:t>o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334" name="Line 48"/>
          <p:cNvSpPr>
            <a:spLocks noChangeShapeType="1"/>
          </p:cNvSpPr>
          <p:nvPr/>
        </p:nvSpPr>
        <p:spPr bwMode="auto">
          <a:xfrm>
            <a:off x="1835745" y="4294088"/>
            <a:ext cx="720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35" name="Oval 49"/>
          <p:cNvSpPr>
            <a:spLocks noChangeArrowheads="1"/>
          </p:cNvSpPr>
          <p:nvPr/>
        </p:nvSpPr>
        <p:spPr bwMode="auto">
          <a:xfrm>
            <a:off x="2554883" y="4151213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36" name="Text Box 50"/>
          <p:cNvSpPr txBox="1">
            <a:spLocks noChangeArrowheads="1"/>
          </p:cNvSpPr>
          <p:nvPr/>
        </p:nvSpPr>
        <p:spPr bwMode="auto">
          <a:xfrm>
            <a:off x="2986683" y="4005163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000" b="1" i="1">
                <a:solidFill>
                  <a:srgbClr val="000000"/>
                </a:solidFill>
              </a:rPr>
              <a:t>s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337" name="Line 51"/>
          <p:cNvSpPr>
            <a:spLocks noChangeShapeType="1"/>
          </p:cNvSpPr>
          <p:nvPr/>
        </p:nvSpPr>
        <p:spPr bwMode="auto">
          <a:xfrm>
            <a:off x="2843808" y="4294088"/>
            <a:ext cx="720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38" name="Oval 52"/>
          <p:cNvSpPr>
            <a:spLocks noChangeArrowheads="1"/>
          </p:cNvSpPr>
          <p:nvPr/>
        </p:nvSpPr>
        <p:spPr bwMode="auto">
          <a:xfrm>
            <a:off x="3562945" y="4151213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39" name="Text Box 53"/>
          <p:cNvSpPr txBox="1">
            <a:spLocks noChangeArrowheads="1"/>
          </p:cNvSpPr>
          <p:nvPr/>
        </p:nvSpPr>
        <p:spPr bwMode="auto">
          <a:xfrm>
            <a:off x="3994745" y="4005163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e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340" name="Line 54"/>
          <p:cNvSpPr>
            <a:spLocks noChangeShapeType="1"/>
          </p:cNvSpPr>
          <p:nvPr/>
        </p:nvSpPr>
        <p:spPr bwMode="auto">
          <a:xfrm>
            <a:off x="3851870" y="4294088"/>
            <a:ext cx="720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grpSp>
        <p:nvGrpSpPr>
          <p:cNvPr id="341" name="Group 55"/>
          <p:cNvGrpSpPr>
            <a:grpSpLocks/>
          </p:cNvGrpSpPr>
          <p:nvPr/>
        </p:nvGrpSpPr>
        <p:grpSpPr bwMode="auto">
          <a:xfrm>
            <a:off x="4571008" y="4149626"/>
            <a:ext cx="287338" cy="287337"/>
            <a:chOff x="3334" y="799"/>
            <a:chExt cx="454" cy="453"/>
          </a:xfrm>
        </p:grpSpPr>
        <p:sp>
          <p:nvSpPr>
            <p:cNvPr id="342" name="Oval 56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343" name="Oval 57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4</a:t>
              </a:r>
            </a:p>
          </p:txBody>
        </p:sp>
      </p:grpSp>
      <p:sp>
        <p:nvSpPr>
          <p:cNvPr id="344" name="Oval 58"/>
          <p:cNvSpPr>
            <a:spLocks noChangeArrowheads="1"/>
          </p:cNvSpPr>
          <p:nvPr/>
        </p:nvSpPr>
        <p:spPr bwMode="auto">
          <a:xfrm>
            <a:off x="1546820" y="5014813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45" name="Text Box 59"/>
          <p:cNvSpPr txBox="1">
            <a:spLocks noChangeArrowheads="1"/>
          </p:cNvSpPr>
          <p:nvPr/>
        </p:nvSpPr>
        <p:spPr bwMode="auto">
          <a:xfrm>
            <a:off x="1907704" y="4868763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000" b="1" i="1">
                <a:solidFill>
                  <a:srgbClr val="000000"/>
                </a:solidFill>
              </a:rPr>
              <a:t>o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346" name="Line 60"/>
          <p:cNvSpPr>
            <a:spLocks noChangeShapeType="1"/>
          </p:cNvSpPr>
          <p:nvPr/>
        </p:nvSpPr>
        <p:spPr bwMode="auto">
          <a:xfrm>
            <a:off x="1835745" y="5157688"/>
            <a:ext cx="720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47" name="Oval 61"/>
          <p:cNvSpPr>
            <a:spLocks noChangeArrowheads="1"/>
          </p:cNvSpPr>
          <p:nvPr/>
        </p:nvSpPr>
        <p:spPr bwMode="auto">
          <a:xfrm>
            <a:off x="2554883" y="5014813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348" name="Text Box 62"/>
          <p:cNvSpPr txBox="1">
            <a:spLocks noChangeArrowheads="1"/>
          </p:cNvSpPr>
          <p:nvPr/>
        </p:nvSpPr>
        <p:spPr bwMode="auto">
          <a:xfrm>
            <a:off x="2915767" y="4868763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000" b="1" i="1">
                <a:solidFill>
                  <a:srgbClr val="000000"/>
                </a:solidFill>
              </a:rPr>
              <a:t>s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349" name="Line 63"/>
          <p:cNvSpPr>
            <a:spLocks noChangeShapeType="1"/>
          </p:cNvSpPr>
          <p:nvPr/>
        </p:nvSpPr>
        <p:spPr bwMode="auto">
          <a:xfrm>
            <a:off x="2843808" y="5157688"/>
            <a:ext cx="720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0" name="Oval 64"/>
          <p:cNvSpPr>
            <a:spLocks noChangeArrowheads="1"/>
          </p:cNvSpPr>
          <p:nvPr/>
        </p:nvSpPr>
        <p:spPr bwMode="auto">
          <a:xfrm>
            <a:off x="3562945" y="5014813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51" name="Text Box 65"/>
          <p:cNvSpPr txBox="1">
            <a:spLocks noChangeArrowheads="1"/>
          </p:cNvSpPr>
          <p:nvPr/>
        </p:nvSpPr>
        <p:spPr bwMode="auto">
          <a:xfrm>
            <a:off x="3923829" y="4868763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e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352" name="Line 66"/>
          <p:cNvSpPr>
            <a:spLocks noChangeShapeType="1"/>
          </p:cNvSpPr>
          <p:nvPr/>
        </p:nvSpPr>
        <p:spPr bwMode="auto">
          <a:xfrm>
            <a:off x="3851870" y="5157688"/>
            <a:ext cx="720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grpSp>
        <p:nvGrpSpPr>
          <p:cNvPr id="353" name="Group 67"/>
          <p:cNvGrpSpPr>
            <a:grpSpLocks/>
          </p:cNvGrpSpPr>
          <p:nvPr/>
        </p:nvGrpSpPr>
        <p:grpSpPr bwMode="auto">
          <a:xfrm>
            <a:off x="4571008" y="5013226"/>
            <a:ext cx="287338" cy="287337"/>
            <a:chOff x="3334" y="799"/>
            <a:chExt cx="454" cy="453"/>
          </a:xfrm>
        </p:grpSpPr>
        <p:sp>
          <p:nvSpPr>
            <p:cNvPr id="354" name="Oval 68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355" name="Oval 69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8</a:t>
              </a:r>
            </a:p>
          </p:txBody>
        </p:sp>
      </p:grpSp>
      <p:sp>
        <p:nvSpPr>
          <p:cNvPr id="356" name="Oval 74"/>
          <p:cNvSpPr>
            <a:spLocks noChangeArrowheads="1"/>
          </p:cNvSpPr>
          <p:nvPr/>
        </p:nvSpPr>
        <p:spPr bwMode="auto">
          <a:xfrm>
            <a:off x="2554883" y="5878413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357" name="Text Box 75"/>
          <p:cNvSpPr txBox="1">
            <a:spLocks noChangeArrowheads="1"/>
          </p:cNvSpPr>
          <p:nvPr/>
        </p:nvSpPr>
        <p:spPr bwMode="auto">
          <a:xfrm>
            <a:off x="2917354" y="5733951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000" b="1" i="1">
                <a:solidFill>
                  <a:srgbClr val="000000"/>
                </a:solidFill>
              </a:rPr>
              <a:t>s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358" name="Line 76"/>
          <p:cNvSpPr>
            <a:spLocks noChangeShapeType="1"/>
          </p:cNvSpPr>
          <p:nvPr/>
        </p:nvSpPr>
        <p:spPr bwMode="auto">
          <a:xfrm>
            <a:off x="2843808" y="6021288"/>
            <a:ext cx="720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9" name="Oval 77"/>
          <p:cNvSpPr>
            <a:spLocks noChangeArrowheads="1"/>
          </p:cNvSpPr>
          <p:nvPr/>
        </p:nvSpPr>
        <p:spPr bwMode="auto">
          <a:xfrm>
            <a:off x="3564533" y="5880001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360" name="Text Box 78"/>
          <p:cNvSpPr txBox="1">
            <a:spLocks noChangeArrowheads="1"/>
          </p:cNvSpPr>
          <p:nvPr/>
        </p:nvSpPr>
        <p:spPr bwMode="auto">
          <a:xfrm>
            <a:off x="3925417" y="5733951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e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361" name="Line 79"/>
          <p:cNvSpPr>
            <a:spLocks noChangeShapeType="1"/>
          </p:cNvSpPr>
          <p:nvPr/>
        </p:nvSpPr>
        <p:spPr bwMode="auto">
          <a:xfrm>
            <a:off x="3853458" y="6022876"/>
            <a:ext cx="720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grpSp>
        <p:nvGrpSpPr>
          <p:cNvPr id="362" name="Group 83"/>
          <p:cNvGrpSpPr>
            <a:grpSpLocks/>
          </p:cNvGrpSpPr>
          <p:nvPr/>
        </p:nvGrpSpPr>
        <p:grpSpPr bwMode="auto">
          <a:xfrm>
            <a:off x="4571008" y="5878413"/>
            <a:ext cx="287338" cy="287337"/>
            <a:chOff x="3334" y="799"/>
            <a:chExt cx="454" cy="453"/>
          </a:xfrm>
        </p:grpSpPr>
        <p:sp>
          <p:nvSpPr>
            <p:cNvPr id="363" name="Oval 84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364" name="Oval 85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11</a:t>
              </a:r>
            </a:p>
          </p:txBody>
        </p:sp>
      </p:grpSp>
      <p:sp>
        <p:nvSpPr>
          <p:cNvPr id="395" name="AutoShape 56"/>
          <p:cNvSpPr>
            <a:spLocks noChangeArrowheads="1"/>
          </p:cNvSpPr>
          <p:nvPr/>
        </p:nvSpPr>
        <p:spPr bwMode="auto">
          <a:xfrm>
            <a:off x="5220072" y="692696"/>
            <a:ext cx="3600400" cy="2664296"/>
          </a:xfrm>
          <a:prstGeom prst="roundRect">
            <a:avLst>
              <a:gd name="adj" fmla="val 9865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Hamming distance of the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found pattern Q from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pattern P = "rose"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cannot be deduced from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the particular end state.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E.g.: "rope":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r</a:t>
            </a:r>
            <a:r>
              <a:rPr lang="en-US" b="1">
                <a:solidFill>
                  <a:srgbClr val="000000"/>
                </a:solidFill>
                <a:sym typeface="Symbol"/>
              </a:rPr>
              <a:t> - </a:t>
            </a:r>
            <a:r>
              <a:rPr lang="en-US">
                <a:solidFill>
                  <a:srgbClr val="000000"/>
                </a:solidFill>
                <a:sym typeface="Symbol"/>
              </a:rPr>
              <a:t>1</a:t>
            </a:r>
            <a:r>
              <a:rPr lang="en-US" b="1">
                <a:solidFill>
                  <a:srgbClr val="000000"/>
                </a:solidFill>
                <a:sym typeface="Symbol"/>
              </a:rPr>
              <a:t> - o - </a:t>
            </a:r>
            <a:r>
              <a:rPr lang="en-US">
                <a:solidFill>
                  <a:srgbClr val="000000"/>
                </a:solidFill>
                <a:sym typeface="Symbol"/>
              </a:rPr>
              <a:t>2</a:t>
            </a:r>
            <a:r>
              <a:rPr lang="en-US" b="1">
                <a:solidFill>
                  <a:srgbClr val="000000"/>
                </a:solidFill>
                <a:sym typeface="Symbol"/>
              </a:rPr>
              <a:t> - p - </a:t>
            </a:r>
            <a:r>
              <a:rPr lang="en-US">
                <a:solidFill>
                  <a:srgbClr val="000000"/>
                </a:solidFill>
                <a:sym typeface="Symbol"/>
              </a:rPr>
              <a:t>7</a:t>
            </a:r>
            <a:r>
              <a:rPr lang="en-US" b="1">
                <a:solidFill>
                  <a:srgbClr val="000000"/>
                </a:solidFill>
                <a:sym typeface="Symbol"/>
              </a:rPr>
              <a:t> - e - </a:t>
            </a:r>
            <a:r>
              <a:rPr lang="en-US">
                <a:solidFill>
                  <a:srgbClr val="000000"/>
                </a:solidFill>
                <a:sym typeface="Symbol"/>
              </a:rPr>
              <a:t>8</a:t>
            </a:r>
            <a:r>
              <a:rPr lang="en-US" b="1">
                <a:solidFill>
                  <a:srgbClr val="000000"/>
                </a:solidFill>
                <a:sym typeface="Symbol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sym typeface="Symbol"/>
              </a:rPr>
              <a:t> r - </a:t>
            </a:r>
            <a:r>
              <a:rPr lang="en-US">
                <a:solidFill>
                  <a:srgbClr val="000000"/>
                </a:solidFill>
                <a:sym typeface="Symbol"/>
              </a:rPr>
              <a:t>5</a:t>
            </a:r>
            <a:r>
              <a:rPr lang="en-US" b="1">
                <a:solidFill>
                  <a:srgbClr val="000000"/>
                </a:solidFill>
                <a:sym typeface="Symbol"/>
              </a:rPr>
              <a:t> - o -</a:t>
            </a:r>
            <a:r>
              <a:rPr lang="en-US">
                <a:solidFill>
                  <a:srgbClr val="000000"/>
                </a:solidFill>
                <a:sym typeface="Symbol"/>
              </a:rPr>
              <a:t> 6</a:t>
            </a:r>
            <a:r>
              <a:rPr lang="en-US" b="1">
                <a:solidFill>
                  <a:srgbClr val="000000"/>
                </a:solidFill>
                <a:sym typeface="Symbol"/>
              </a:rPr>
              <a:t> - p - </a:t>
            </a:r>
            <a:r>
              <a:rPr lang="en-US">
                <a:solidFill>
                  <a:srgbClr val="000000"/>
                </a:solidFill>
                <a:sym typeface="Symbol"/>
              </a:rPr>
              <a:t>10</a:t>
            </a:r>
            <a:r>
              <a:rPr lang="en-US" b="1">
                <a:solidFill>
                  <a:srgbClr val="000000"/>
                </a:solidFill>
                <a:sym typeface="Symbol"/>
              </a:rPr>
              <a:t> - e - </a:t>
            </a:r>
            <a:r>
              <a:rPr lang="en-US">
                <a:solidFill>
                  <a:srgbClr val="000000"/>
                </a:solidFill>
                <a:sym typeface="Symbol"/>
              </a:rPr>
              <a:t>11</a:t>
            </a:r>
            <a:r>
              <a:rPr lang="en-US" b="1">
                <a:solidFill>
                  <a:srgbClr val="000000"/>
                </a:solidFill>
                <a:sym typeface="Symbol"/>
              </a:rPr>
              <a:t>.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396" name="AutoShape 56"/>
          <p:cNvSpPr>
            <a:spLocks noChangeArrowheads="1"/>
          </p:cNvSpPr>
          <p:nvPr/>
        </p:nvSpPr>
        <p:spPr bwMode="auto">
          <a:xfrm>
            <a:off x="5220072" y="3717032"/>
            <a:ext cx="3672408" cy="864096"/>
          </a:xfrm>
          <a:prstGeom prst="roundRect">
            <a:avLst>
              <a:gd name="adj" fmla="val 18790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Notation:   x  = </a:t>
            </a:r>
            <a:r>
              <a:rPr lang="en-US" b="1" i="1">
                <a:solidFill>
                  <a:srgbClr val="000000"/>
                </a:solidFill>
                <a:sym typeface="Symbol"/>
              </a:rPr>
              <a:t>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  <a:sym typeface="Symbol"/>
              </a:rPr>
              <a:t>─ {x}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sym typeface="Symbol"/>
              </a:rPr>
              <a:t>means:  Complement of x in </a:t>
            </a:r>
            <a:r>
              <a:rPr lang="en-US" b="1" i="1">
                <a:solidFill>
                  <a:srgbClr val="000000"/>
                </a:solidFill>
                <a:sym typeface="Symbol"/>
              </a:rPr>
              <a:t></a:t>
            </a:r>
            <a:r>
              <a:rPr lang="en-US" b="1">
                <a:solidFill>
                  <a:srgbClr val="000000"/>
                </a:solidFill>
                <a:sym typeface="Symbol"/>
              </a:rPr>
              <a:t>. 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400" name="Line 54"/>
          <p:cNvSpPr>
            <a:spLocks noChangeShapeType="1"/>
          </p:cNvSpPr>
          <p:nvPr/>
        </p:nvSpPr>
        <p:spPr bwMode="auto">
          <a:xfrm>
            <a:off x="6538250" y="3933056"/>
            <a:ext cx="14989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351663" y="4131326"/>
            <a:ext cx="868409" cy="606442"/>
          </a:xfrm>
          <a:custGeom>
            <a:avLst/>
            <a:gdLst>
              <a:gd name="connsiteX0" fmla="*/ 947450 w 947450"/>
              <a:gd name="connsiteY0" fmla="*/ 0 h 598641"/>
              <a:gd name="connsiteX1" fmla="*/ 561860 w 947450"/>
              <a:gd name="connsiteY1" fmla="*/ 429658 h 598641"/>
              <a:gd name="connsiteX2" fmla="*/ 727113 w 947450"/>
              <a:gd name="connsiteY2" fmla="*/ 594911 h 598641"/>
              <a:gd name="connsiteX3" fmla="*/ 0 w 947450"/>
              <a:gd name="connsiteY3" fmla="*/ 528810 h 598641"/>
              <a:gd name="connsiteX0" fmla="*/ 947450 w 947450"/>
              <a:gd name="connsiteY0" fmla="*/ 0 h 598641"/>
              <a:gd name="connsiteX1" fmla="*/ 561860 w 947450"/>
              <a:gd name="connsiteY1" fmla="*/ 429658 h 598641"/>
              <a:gd name="connsiteX2" fmla="*/ 440674 w 947450"/>
              <a:gd name="connsiteY2" fmla="*/ 594911 h 598641"/>
              <a:gd name="connsiteX3" fmla="*/ 0 w 947450"/>
              <a:gd name="connsiteY3" fmla="*/ 528810 h 598641"/>
              <a:gd name="connsiteX0" fmla="*/ 947450 w 947450"/>
              <a:gd name="connsiteY0" fmla="*/ 0 h 622184"/>
              <a:gd name="connsiteX1" fmla="*/ 749147 w 947450"/>
              <a:gd name="connsiteY1" fmla="*/ 77118 h 622184"/>
              <a:gd name="connsiteX2" fmla="*/ 440674 w 947450"/>
              <a:gd name="connsiteY2" fmla="*/ 594911 h 622184"/>
              <a:gd name="connsiteX3" fmla="*/ 0 w 947450"/>
              <a:gd name="connsiteY3" fmla="*/ 528810 h 622184"/>
              <a:gd name="connsiteX0" fmla="*/ 947450 w 947450"/>
              <a:gd name="connsiteY0" fmla="*/ 0 h 621401"/>
              <a:gd name="connsiteX1" fmla="*/ 661012 w 947450"/>
              <a:gd name="connsiteY1" fmla="*/ 88135 h 621401"/>
              <a:gd name="connsiteX2" fmla="*/ 440674 w 947450"/>
              <a:gd name="connsiteY2" fmla="*/ 594911 h 621401"/>
              <a:gd name="connsiteX3" fmla="*/ 0 w 947450"/>
              <a:gd name="connsiteY3" fmla="*/ 528810 h 621401"/>
              <a:gd name="connsiteX0" fmla="*/ 947450 w 947450"/>
              <a:gd name="connsiteY0" fmla="*/ 0 h 609857"/>
              <a:gd name="connsiteX1" fmla="*/ 649995 w 947450"/>
              <a:gd name="connsiteY1" fmla="*/ 253388 h 609857"/>
              <a:gd name="connsiteX2" fmla="*/ 440674 w 947450"/>
              <a:gd name="connsiteY2" fmla="*/ 594911 h 609857"/>
              <a:gd name="connsiteX3" fmla="*/ 0 w 947450"/>
              <a:gd name="connsiteY3" fmla="*/ 528810 h 609857"/>
              <a:gd name="connsiteX0" fmla="*/ 947450 w 947450"/>
              <a:gd name="connsiteY0" fmla="*/ 0 h 609857"/>
              <a:gd name="connsiteX1" fmla="*/ 649995 w 947450"/>
              <a:gd name="connsiteY1" fmla="*/ 253388 h 609857"/>
              <a:gd name="connsiteX2" fmla="*/ 440674 w 947450"/>
              <a:gd name="connsiteY2" fmla="*/ 594911 h 609857"/>
              <a:gd name="connsiteX3" fmla="*/ 0 w 947450"/>
              <a:gd name="connsiteY3" fmla="*/ 528810 h 609857"/>
              <a:gd name="connsiteX0" fmla="*/ 947450 w 947450"/>
              <a:gd name="connsiteY0" fmla="*/ 0 h 615957"/>
              <a:gd name="connsiteX1" fmla="*/ 649995 w 947450"/>
              <a:gd name="connsiteY1" fmla="*/ 253388 h 615957"/>
              <a:gd name="connsiteX2" fmla="*/ 583894 w 947450"/>
              <a:gd name="connsiteY2" fmla="*/ 165253 h 615957"/>
              <a:gd name="connsiteX3" fmla="*/ 440674 w 947450"/>
              <a:gd name="connsiteY3" fmla="*/ 594911 h 615957"/>
              <a:gd name="connsiteX4" fmla="*/ 0 w 947450"/>
              <a:gd name="connsiteY4" fmla="*/ 528810 h 615957"/>
              <a:gd name="connsiteX0" fmla="*/ 947450 w 947450"/>
              <a:gd name="connsiteY0" fmla="*/ 0 h 615957"/>
              <a:gd name="connsiteX1" fmla="*/ 716096 w 947450"/>
              <a:gd name="connsiteY1" fmla="*/ 99152 h 615957"/>
              <a:gd name="connsiteX2" fmla="*/ 583894 w 947450"/>
              <a:gd name="connsiteY2" fmla="*/ 165253 h 615957"/>
              <a:gd name="connsiteX3" fmla="*/ 440674 w 947450"/>
              <a:gd name="connsiteY3" fmla="*/ 594911 h 615957"/>
              <a:gd name="connsiteX4" fmla="*/ 0 w 947450"/>
              <a:gd name="connsiteY4" fmla="*/ 528810 h 615957"/>
              <a:gd name="connsiteX0" fmla="*/ 947450 w 947450"/>
              <a:gd name="connsiteY0" fmla="*/ 0 h 606883"/>
              <a:gd name="connsiteX1" fmla="*/ 716096 w 947450"/>
              <a:gd name="connsiteY1" fmla="*/ 99152 h 606883"/>
              <a:gd name="connsiteX2" fmla="*/ 627961 w 947450"/>
              <a:gd name="connsiteY2" fmla="*/ 297455 h 606883"/>
              <a:gd name="connsiteX3" fmla="*/ 440674 w 947450"/>
              <a:gd name="connsiteY3" fmla="*/ 594911 h 606883"/>
              <a:gd name="connsiteX4" fmla="*/ 0 w 947450"/>
              <a:gd name="connsiteY4" fmla="*/ 528810 h 606883"/>
              <a:gd name="connsiteX0" fmla="*/ 947450 w 947450"/>
              <a:gd name="connsiteY0" fmla="*/ 0 h 620968"/>
              <a:gd name="connsiteX1" fmla="*/ 749147 w 947450"/>
              <a:gd name="connsiteY1" fmla="*/ 616945 h 620968"/>
              <a:gd name="connsiteX2" fmla="*/ 627961 w 947450"/>
              <a:gd name="connsiteY2" fmla="*/ 297455 h 620968"/>
              <a:gd name="connsiteX3" fmla="*/ 440674 w 947450"/>
              <a:gd name="connsiteY3" fmla="*/ 594911 h 620968"/>
              <a:gd name="connsiteX4" fmla="*/ 0 w 947450"/>
              <a:gd name="connsiteY4" fmla="*/ 528810 h 620968"/>
              <a:gd name="connsiteX0" fmla="*/ 947450 w 947450"/>
              <a:gd name="connsiteY0" fmla="*/ 0 h 618468"/>
              <a:gd name="connsiteX1" fmla="*/ 683045 w 947450"/>
              <a:gd name="connsiteY1" fmla="*/ 121185 h 618468"/>
              <a:gd name="connsiteX2" fmla="*/ 749147 w 947450"/>
              <a:gd name="connsiteY2" fmla="*/ 616945 h 618468"/>
              <a:gd name="connsiteX3" fmla="*/ 627961 w 947450"/>
              <a:gd name="connsiteY3" fmla="*/ 297455 h 618468"/>
              <a:gd name="connsiteX4" fmla="*/ 440674 w 947450"/>
              <a:gd name="connsiteY4" fmla="*/ 594911 h 618468"/>
              <a:gd name="connsiteX5" fmla="*/ 0 w 947450"/>
              <a:gd name="connsiteY5" fmla="*/ 528810 h 618468"/>
              <a:gd name="connsiteX0" fmla="*/ 947450 w 947450"/>
              <a:gd name="connsiteY0" fmla="*/ 0 h 649790"/>
              <a:gd name="connsiteX1" fmla="*/ 683045 w 947450"/>
              <a:gd name="connsiteY1" fmla="*/ 121185 h 649790"/>
              <a:gd name="connsiteX2" fmla="*/ 749147 w 947450"/>
              <a:gd name="connsiteY2" fmla="*/ 616945 h 649790"/>
              <a:gd name="connsiteX3" fmla="*/ 440674 w 947450"/>
              <a:gd name="connsiteY3" fmla="*/ 594911 h 649790"/>
              <a:gd name="connsiteX4" fmla="*/ 0 w 947450"/>
              <a:gd name="connsiteY4" fmla="*/ 528810 h 649790"/>
              <a:gd name="connsiteX0" fmla="*/ 947450 w 947450"/>
              <a:gd name="connsiteY0" fmla="*/ 0 h 624543"/>
              <a:gd name="connsiteX1" fmla="*/ 683045 w 947450"/>
              <a:gd name="connsiteY1" fmla="*/ 121185 h 624543"/>
              <a:gd name="connsiteX2" fmla="*/ 594911 w 947450"/>
              <a:gd name="connsiteY2" fmla="*/ 583895 h 624543"/>
              <a:gd name="connsiteX3" fmla="*/ 440674 w 947450"/>
              <a:gd name="connsiteY3" fmla="*/ 594911 h 624543"/>
              <a:gd name="connsiteX4" fmla="*/ 0 w 947450"/>
              <a:gd name="connsiteY4" fmla="*/ 528810 h 624543"/>
              <a:gd name="connsiteX0" fmla="*/ 947450 w 947450"/>
              <a:gd name="connsiteY0" fmla="*/ 0 h 605689"/>
              <a:gd name="connsiteX1" fmla="*/ 683045 w 947450"/>
              <a:gd name="connsiteY1" fmla="*/ 121185 h 605689"/>
              <a:gd name="connsiteX2" fmla="*/ 594911 w 947450"/>
              <a:gd name="connsiteY2" fmla="*/ 583895 h 605689"/>
              <a:gd name="connsiteX3" fmla="*/ 0 w 947450"/>
              <a:gd name="connsiteY3" fmla="*/ 528810 h 605689"/>
              <a:gd name="connsiteX0" fmla="*/ 947450 w 947450"/>
              <a:gd name="connsiteY0" fmla="*/ 0 h 601227"/>
              <a:gd name="connsiteX1" fmla="*/ 716095 w 947450"/>
              <a:gd name="connsiteY1" fmla="*/ 187286 h 601227"/>
              <a:gd name="connsiteX2" fmla="*/ 594911 w 947450"/>
              <a:gd name="connsiteY2" fmla="*/ 583895 h 601227"/>
              <a:gd name="connsiteX3" fmla="*/ 0 w 947450"/>
              <a:gd name="connsiteY3" fmla="*/ 528810 h 601227"/>
              <a:gd name="connsiteX0" fmla="*/ 947450 w 947450"/>
              <a:gd name="connsiteY0" fmla="*/ 0 h 601227"/>
              <a:gd name="connsiteX1" fmla="*/ 716095 w 947450"/>
              <a:gd name="connsiteY1" fmla="*/ 187286 h 601227"/>
              <a:gd name="connsiteX2" fmla="*/ 528809 w 947450"/>
              <a:gd name="connsiteY2" fmla="*/ 583895 h 601227"/>
              <a:gd name="connsiteX3" fmla="*/ 0 w 947450"/>
              <a:gd name="connsiteY3" fmla="*/ 528810 h 601227"/>
              <a:gd name="connsiteX0" fmla="*/ 947450 w 947450"/>
              <a:gd name="connsiteY0" fmla="*/ 0 h 606442"/>
              <a:gd name="connsiteX1" fmla="*/ 594910 w 947450"/>
              <a:gd name="connsiteY1" fmla="*/ 110168 h 606442"/>
              <a:gd name="connsiteX2" fmla="*/ 528809 w 947450"/>
              <a:gd name="connsiteY2" fmla="*/ 583895 h 606442"/>
              <a:gd name="connsiteX3" fmla="*/ 0 w 947450"/>
              <a:gd name="connsiteY3" fmla="*/ 528810 h 60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450" h="606442">
                <a:moveTo>
                  <a:pt x="947450" y="0"/>
                </a:moveTo>
                <a:cubicBezTo>
                  <a:pt x="923580" y="51412"/>
                  <a:pt x="627960" y="7344"/>
                  <a:pt x="594910" y="110168"/>
                </a:cubicBezTo>
                <a:cubicBezTo>
                  <a:pt x="561860" y="212992"/>
                  <a:pt x="627961" y="514121"/>
                  <a:pt x="528809" y="583895"/>
                </a:cubicBezTo>
                <a:cubicBezTo>
                  <a:pt x="429657" y="653669"/>
                  <a:pt x="123940" y="540286"/>
                  <a:pt x="0" y="528810"/>
                </a:cubicBezTo>
              </a:path>
            </a:pathLst>
          </a:custGeom>
          <a:noFill/>
          <a:ln w="28575" cap="flat" cmpd="sng" algn="ctr">
            <a:solidFill>
              <a:srgbClr val="3366FF"/>
            </a:solidFill>
            <a:prstDash val="solid"/>
            <a:round/>
            <a:headEnd type="oval" w="lg" len="lg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01" name="AutoShape 642"/>
          <p:cNvSpPr>
            <a:spLocks noChangeArrowheads="1"/>
          </p:cNvSpPr>
          <p:nvPr/>
        </p:nvSpPr>
        <p:spPr bwMode="auto">
          <a:xfrm>
            <a:off x="1403648" y="3501008"/>
            <a:ext cx="1872208" cy="360040"/>
          </a:xfrm>
          <a:prstGeom prst="roundRect">
            <a:avLst>
              <a:gd name="adj" fmla="val 18816"/>
            </a:avLst>
          </a:prstGeom>
          <a:solidFill>
            <a:srgbClr val="D5DAFF"/>
          </a:soli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Improvement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402" name="Arc 55"/>
          <p:cNvSpPr>
            <a:spLocks/>
          </p:cNvSpPr>
          <p:nvPr/>
        </p:nvSpPr>
        <p:spPr bwMode="auto">
          <a:xfrm flipH="1" flipV="1">
            <a:off x="178619" y="1194718"/>
            <a:ext cx="288925" cy="1460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03" name="Arc 55"/>
          <p:cNvSpPr>
            <a:spLocks/>
          </p:cNvSpPr>
          <p:nvPr/>
        </p:nvSpPr>
        <p:spPr bwMode="auto">
          <a:xfrm flipH="1" flipV="1">
            <a:off x="251520" y="4149080"/>
            <a:ext cx="288925" cy="1460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04" name="AutoShape 627"/>
          <p:cNvSpPr>
            <a:spLocks noChangeArrowheads="1"/>
          </p:cNvSpPr>
          <p:nvPr/>
        </p:nvSpPr>
        <p:spPr bwMode="auto">
          <a:xfrm>
            <a:off x="179388" y="115888"/>
            <a:ext cx="4032572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  Hamming distance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405" name="AutoShape 628"/>
          <p:cNvSpPr>
            <a:spLocks noChangeArrowheads="1"/>
          </p:cNvSpPr>
          <p:nvPr/>
        </p:nvSpPr>
        <p:spPr bwMode="auto">
          <a:xfrm>
            <a:off x="4211960" y="115888"/>
            <a:ext cx="4463728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406" name="Group 629"/>
          <p:cNvGrpSpPr>
            <a:grpSpLocks/>
          </p:cNvGrpSpPr>
          <p:nvPr/>
        </p:nvGrpSpPr>
        <p:grpSpPr bwMode="auto">
          <a:xfrm>
            <a:off x="4067944" y="116632"/>
            <a:ext cx="217488" cy="217487"/>
            <a:chOff x="2290" y="73"/>
            <a:chExt cx="137" cy="137"/>
          </a:xfrm>
        </p:grpSpPr>
        <p:grpSp>
          <p:nvGrpSpPr>
            <p:cNvPr id="407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409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410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08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411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412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413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414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416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417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15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418" name="AutoShape 641"/>
          <p:cNvSpPr>
            <a:spLocks noChangeArrowheads="1"/>
          </p:cNvSpPr>
          <p:nvPr/>
        </p:nvSpPr>
        <p:spPr bwMode="auto">
          <a:xfrm>
            <a:off x="5940152" y="188913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Clever labeling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419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48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62" name="Text Box 33"/>
          <p:cNvSpPr txBox="1">
            <a:spLocks noChangeArrowheads="1"/>
          </p:cNvSpPr>
          <p:nvPr/>
        </p:nvSpPr>
        <p:spPr bwMode="auto">
          <a:xfrm>
            <a:off x="3130724" y="1627907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 smtClean="0">
                <a:solidFill>
                  <a:srgbClr val="000000"/>
                </a:solidFill>
                <a:sym typeface="Symbol"/>
              </a:rPr>
              <a:t>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63" name="Text Box 33"/>
          <p:cNvSpPr txBox="1">
            <a:spLocks noChangeArrowheads="1"/>
          </p:cNvSpPr>
          <p:nvPr/>
        </p:nvSpPr>
        <p:spPr bwMode="auto">
          <a:xfrm>
            <a:off x="1187624" y="1627907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 smtClean="0">
                <a:solidFill>
                  <a:srgbClr val="000000"/>
                </a:solidFill>
                <a:sym typeface="Symbol"/>
              </a:rPr>
              <a:t>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64" name="Text Box 33"/>
          <p:cNvSpPr txBox="1">
            <a:spLocks noChangeArrowheads="1"/>
          </p:cNvSpPr>
          <p:nvPr/>
        </p:nvSpPr>
        <p:spPr bwMode="auto">
          <a:xfrm>
            <a:off x="2195687" y="1627907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 smtClean="0">
                <a:solidFill>
                  <a:srgbClr val="000000"/>
                </a:solidFill>
                <a:sym typeface="Symbol"/>
              </a:rPr>
              <a:t>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65" name="Text Box 33"/>
          <p:cNvSpPr txBox="1">
            <a:spLocks noChangeArrowheads="1"/>
          </p:cNvSpPr>
          <p:nvPr/>
        </p:nvSpPr>
        <p:spPr bwMode="auto">
          <a:xfrm>
            <a:off x="4212010" y="1627907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 smtClean="0">
                <a:solidFill>
                  <a:srgbClr val="000000"/>
                </a:solidFill>
                <a:sym typeface="Symbol"/>
              </a:rPr>
              <a:t>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66" name="Text Box 33"/>
          <p:cNvSpPr txBox="1">
            <a:spLocks noChangeArrowheads="1"/>
          </p:cNvSpPr>
          <p:nvPr/>
        </p:nvSpPr>
        <p:spPr bwMode="auto">
          <a:xfrm>
            <a:off x="3202682" y="2492896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 smtClean="0">
                <a:solidFill>
                  <a:srgbClr val="000000"/>
                </a:solidFill>
                <a:sym typeface="Symbol"/>
              </a:rPr>
              <a:t>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67" name="Text Box 33"/>
          <p:cNvSpPr txBox="1">
            <a:spLocks noChangeArrowheads="1"/>
          </p:cNvSpPr>
          <p:nvPr/>
        </p:nvSpPr>
        <p:spPr bwMode="auto">
          <a:xfrm>
            <a:off x="2267645" y="2492896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 smtClean="0">
                <a:solidFill>
                  <a:srgbClr val="000000"/>
                </a:solidFill>
                <a:sym typeface="Symbol"/>
              </a:rPr>
              <a:t>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68" name="Text Box 33"/>
          <p:cNvSpPr txBox="1">
            <a:spLocks noChangeArrowheads="1"/>
          </p:cNvSpPr>
          <p:nvPr/>
        </p:nvSpPr>
        <p:spPr bwMode="auto">
          <a:xfrm>
            <a:off x="4283968" y="2492896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 smtClean="0">
                <a:solidFill>
                  <a:srgbClr val="000000"/>
                </a:solidFill>
                <a:sym typeface="Symbol"/>
              </a:rPr>
              <a:t>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37" name="Line 32"/>
          <p:cNvSpPr>
            <a:spLocks noChangeShapeType="1"/>
          </p:cNvSpPr>
          <p:nvPr/>
        </p:nvSpPr>
        <p:spPr bwMode="auto">
          <a:xfrm>
            <a:off x="1621657" y="2206724"/>
            <a:ext cx="86360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8" name="Line 33"/>
          <p:cNvSpPr>
            <a:spLocks noChangeShapeType="1"/>
          </p:cNvSpPr>
          <p:nvPr/>
        </p:nvSpPr>
        <p:spPr bwMode="auto">
          <a:xfrm>
            <a:off x="2629719" y="2206724"/>
            <a:ext cx="86360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9" name="Line 34"/>
          <p:cNvSpPr>
            <a:spLocks noChangeShapeType="1"/>
          </p:cNvSpPr>
          <p:nvPr/>
        </p:nvSpPr>
        <p:spPr bwMode="auto">
          <a:xfrm>
            <a:off x="3637782" y="2206724"/>
            <a:ext cx="86360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44" name="Line 39"/>
          <p:cNvSpPr>
            <a:spLocks noChangeShapeType="1"/>
          </p:cNvSpPr>
          <p:nvPr/>
        </p:nvSpPr>
        <p:spPr bwMode="auto">
          <a:xfrm>
            <a:off x="613594" y="1343124"/>
            <a:ext cx="86360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45" name="Line 40"/>
          <p:cNvSpPr>
            <a:spLocks noChangeShapeType="1"/>
          </p:cNvSpPr>
          <p:nvPr/>
        </p:nvSpPr>
        <p:spPr bwMode="auto">
          <a:xfrm>
            <a:off x="1621657" y="1343124"/>
            <a:ext cx="86360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46" name="Line 41"/>
          <p:cNvSpPr>
            <a:spLocks noChangeShapeType="1"/>
          </p:cNvSpPr>
          <p:nvPr/>
        </p:nvSpPr>
        <p:spPr bwMode="auto">
          <a:xfrm>
            <a:off x="2629719" y="1343124"/>
            <a:ext cx="86360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48" name="Line 42"/>
          <p:cNvSpPr>
            <a:spLocks noChangeShapeType="1"/>
          </p:cNvSpPr>
          <p:nvPr/>
        </p:nvSpPr>
        <p:spPr bwMode="auto">
          <a:xfrm>
            <a:off x="3637782" y="1343124"/>
            <a:ext cx="86360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49" name="Oval 43"/>
          <p:cNvSpPr>
            <a:spLocks noChangeArrowheads="1"/>
          </p:cNvSpPr>
          <p:nvPr/>
        </p:nvSpPr>
        <p:spPr bwMode="auto">
          <a:xfrm>
            <a:off x="467544" y="1198662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52" name="Oval 46"/>
          <p:cNvSpPr>
            <a:spLocks noChangeArrowheads="1"/>
          </p:cNvSpPr>
          <p:nvPr/>
        </p:nvSpPr>
        <p:spPr bwMode="auto">
          <a:xfrm>
            <a:off x="1477194" y="1200249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55" name="Oval 49"/>
          <p:cNvSpPr>
            <a:spLocks noChangeArrowheads="1"/>
          </p:cNvSpPr>
          <p:nvPr/>
        </p:nvSpPr>
        <p:spPr bwMode="auto">
          <a:xfrm>
            <a:off x="2485257" y="1200249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58" name="Oval 52"/>
          <p:cNvSpPr>
            <a:spLocks noChangeArrowheads="1"/>
          </p:cNvSpPr>
          <p:nvPr/>
        </p:nvSpPr>
        <p:spPr bwMode="auto">
          <a:xfrm>
            <a:off x="3493319" y="1200249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13" name="Oval 58"/>
          <p:cNvSpPr>
            <a:spLocks noChangeArrowheads="1"/>
          </p:cNvSpPr>
          <p:nvPr/>
        </p:nvSpPr>
        <p:spPr bwMode="auto">
          <a:xfrm>
            <a:off x="1477194" y="2063849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16" name="Oval 61"/>
          <p:cNvSpPr>
            <a:spLocks noChangeArrowheads="1"/>
          </p:cNvSpPr>
          <p:nvPr/>
        </p:nvSpPr>
        <p:spPr bwMode="auto">
          <a:xfrm>
            <a:off x="2485257" y="2063849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21" name="Oval 64"/>
          <p:cNvSpPr>
            <a:spLocks noChangeArrowheads="1"/>
          </p:cNvSpPr>
          <p:nvPr/>
        </p:nvSpPr>
        <p:spPr bwMode="auto">
          <a:xfrm>
            <a:off x="3493319" y="2063849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69" name="Text Box 33"/>
          <p:cNvSpPr txBox="1">
            <a:spLocks noChangeArrowheads="1"/>
          </p:cNvSpPr>
          <p:nvPr/>
        </p:nvSpPr>
        <p:spPr bwMode="auto">
          <a:xfrm>
            <a:off x="683568" y="836712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 smtClean="0">
                <a:solidFill>
                  <a:srgbClr val="000000"/>
                </a:solidFill>
                <a:sym typeface="Symbol"/>
              </a:rPr>
              <a:t>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70" name="Text Box 33"/>
          <p:cNvSpPr txBox="1">
            <a:spLocks noChangeArrowheads="1"/>
          </p:cNvSpPr>
          <p:nvPr/>
        </p:nvSpPr>
        <p:spPr bwMode="auto">
          <a:xfrm>
            <a:off x="755576" y="3717032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 smtClean="0">
                <a:solidFill>
                  <a:srgbClr val="000000"/>
                </a:solidFill>
                <a:sym typeface="Symbol"/>
              </a:rPr>
              <a:t></a:t>
            </a:r>
            <a:endParaRPr lang="cs-CZ" b="1" baseline="-25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539552" y="692150"/>
            <a:ext cx="8208912" cy="2952874"/>
          </a:xfrm>
          <a:prstGeom prst="roundRect">
            <a:avLst>
              <a:gd name="adj" fmla="val 345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err="1">
                <a:solidFill>
                  <a:srgbClr val="000000"/>
                </a:solidFill>
              </a:rPr>
              <a:t>Levenshtein</a:t>
            </a:r>
            <a:r>
              <a:rPr lang="cs-CZ" b="1">
                <a:solidFill>
                  <a:srgbClr val="000000"/>
                </a:solidFill>
              </a:rPr>
              <a:t> distance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Levenshtein</a:t>
            </a:r>
            <a:r>
              <a:rPr lang="cs-CZ">
                <a:solidFill>
                  <a:srgbClr val="000000"/>
                </a:solidFill>
              </a:rPr>
              <a:t> distance of two strings A and B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</a:rPr>
              <a:t>is such minimal </a:t>
            </a:r>
            <a:r>
              <a:rPr lang="cs-CZ" i="1">
                <a:solidFill>
                  <a:srgbClr val="000000"/>
                </a:solidFill>
              </a:rPr>
              <a:t>k</a:t>
            </a:r>
            <a:r>
              <a:rPr lang="cs-CZ">
                <a:solidFill>
                  <a:srgbClr val="000000"/>
                </a:solidFill>
              </a:rPr>
              <a:t> (</a:t>
            </a:r>
            <a:r>
              <a:rPr lang="cs-CZ" i="1">
                <a:solidFill>
                  <a:srgbClr val="000000"/>
                </a:solidFill>
              </a:rPr>
              <a:t>k</a:t>
            </a:r>
            <a:r>
              <a:rPr lang="cs-CZ">
                <a:solidFill>
                  <a:srgbClr val="000000"/>
                </a:solidFill>
              </a:rPr>
              <a:t> ≥ 0 ), that we can change A to o B or B to A </a:t>
            </a:r>
            <a:endParaRPr lang="en-US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</a:rPr>
              <a:t>by applying 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cs-CZ">
                <a:solidFill>
                  <a:srgbClr val="000000"/>
                </a:solidFill>
              </a:rPr>
              <a:t>exactly </a:t>
            </a:r>
            <a:r>
              <a:rPr lang="cs-CZ" i="1">
                <a:solidFill>
                  <a:srgbClr val="000000"/>
                </a:solidFill>
              </a:rPr>
              <a:t>k</a:t>
            </a:r>
            <a:r>
              <a:rPr lang="cs-CZ">
                <a:solidFill>
                  <a:srgbClr val="000000"/>
                </a:solidFill>
              </a:rPr>
              <a:t> edit operations on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cs-CZ">
                <a:solidFill>
                  <a:srgbClr val="000000"/>
                </a:solidFill>
              </a:rPr>
              <a:t>one of </a:t>
            </a:r>
            <a:r>
              <a:rPr lang="en-US">
                <a:solidFill>
                  <a:srgbClr val="000000"/>
                </a:solidFill>
              </a:rPr>
              <a:t>A or B</a:t>
            </a:r>
            <a:r>
              <a:rPr lang="cs-CZ">
                <a:solidFill>
                  <a:srgbClr val="000000"/>
                </a:solidFill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</a:rPr>
              <a:t>The edit operation</a:t>
            </a:r>
            <a:r>
              <a:rPr lang="en-US">
                <a:solidFill>
                  <a:srgbClr val="000000"/>
                </a:solidFill>
              </a:rPr>
              <a:t>s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are</a:t>
            </a:r>
            <a:r>
              <a:rPr lang="cs-CZ">
                <a:solidFill>
                  <a:srgbClr val="000000"/>
                </a:solidFill>
              </a:rPr>
              <a:t> Remove, Insert or Rewrite any symbol of the alphabet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</a:rPr>
              <a:t>anywhere in the string.</a:t>
            </a:r>
            <a:r>
              <a:rPr lang="en-US">
                <a:solidFill>
                  <a:srgbClr val="000000"/>
                </a:solidFill>
              </a:rPr>
              <a:t> (Rewrite is also called Substitution.)</a:t>
            </a:r>
            <a:endParaRPr lang="cs-CZ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Levenshtein</a:t>
            </a:r>
            <a:r>
              <a:rPr lang="cs-CZ">
                <a:solidFill>
                  <a:srgbClr val="000000"/>
                </a:solidFill>
              </a:rPr>
              <a:t> distance </a:t>
            </a:r>
            <a:r>
              <a:rPr lang="en-US">
                <a:solidFill>
                  <a:srgbClr val="000000"/>
                </a:solidFill>
              </a:rPr>
              <a:t>is defined for any </a:t>
            </a:r>
            <a:r>
              <a:rPr lang="cs-CZ">
                <a:solidFill>
                  <a:srgbClr val="000000"/>
                </a:solidFill>
              </a:rPr>
              <a:t>two</a:t>
            </a:r>
            <a:r>
              <a:rPr lang="en-US">
                <a:solidFill>
                  <a:srgbClr val="000000"/>
                </a:solidFill>
              </a:rPr>
              <a:t> strings over a given alphabet.</a:t>
            </a:r>
            <a:r>
              <a:rPr lang="cs-CZ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3825" name="AutoShape 33"/>
          <p:cNvSpPr>
            <a:spLocks noChangeArrowheads="1"/>
          </p:cNvSpPr>
          <p:nvPr/>
        </p:nvSpPr>
        <p:spPr bwMode="auto">
          <a:xfrm>
            <a:off x="611560" y="3861048"/>
            <a:ext cx="7920880" cy="1296144"/>
          </a:xfrm>
          <a:prstGeom prst="roundRect">
            <a:avLst>
              <a:gd name="adj" fmla="val 7718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CC0000"/>
                </a:solidFill>
                <a:latin typeface="Courier New" pitchFamily="49" charset="0"/>
              </a:rPr>
              <a:t>  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B</a:t>
            </a:r>
            <a:r>
              <a:rPr lang="en-US" b="1">
                <a:solidFill>
                  <a:srgbClr val="CC0000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3366FF"/>
                </a:solidFill>
                <a:latin typeface="Courier New" pitchFamily="49" charset="0"/>
              </a:rPr>
              <a:t>R</a:t>
            </a:r>
            <a:r>
              <a:rPr lang="en-US" b="1">
                <a:solidFill>
                  <a:srgbClr val="CC0000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3366FF"/>
                </a:solidFill>
                <a:latin typeface="Courier New" pitchFamily="49" charset="0"/>
              </a:rPr>
              <a:t>U</a:t>
            </a:r>
            <a:r>
              <a:rPr lang="en-US" b="1">
                <a:solidFill>
                  <a:srgbClr val="CC0000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C00000"/>
                </a:solidFill>
                <a:latin typeface="Courier New" pitchFamily="49" charset="0"/>
              </a:rPr>
              <a:t>X</a:t>
            </a:r>
            <a:r>
              <a:rPr lang="en-US" b="1">
                <a:solidFill>
                  <a:srgbClr val="CC0000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E</a:t>
            </a:r>
            <a:r>
              <a:rPr lang="en-US" b="1">
                <a:solidFill>
                  <a:srgbClr val="CC0000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L</a:t>
            </a:r>
            <a:r>
              <a:rPr lang="en-US" b="1">
                <a:solidFill>
                  <a:srgbClr val="CC0000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3366FF"/>
                </a:solidFill>
                <a:latin typeface="Courier New" pitchFamily="49" charset="0"/>
              </a:rPr>
              <a:t>L</a:t>
            </a:r>
            <a:r>
              <a:rPr lang="en-US" b="1">
                <a:solidFill>
                  <a:srgbClr val="CC0000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E</a:t>
            </a:r>
            <a:r>
              <a:rPr lang="en-US" b="1">
                <a:solidFill>
                  <a:srgbClr val="CC0000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</a:t>
            </a:r>
            <a:r>
              <a:rPr lang="cs-CZ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b="1">
                <a:solidFill>
                  <a:srgbClr val="C00000"/>
                </a:solidFill>
                <a:latin typeface="Courier New" pitchFamily="49" charset="0"/>
              </a:rPr>
              <a:t>Delete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C00000"/>
                </a:solidFill>
                <a:latin typeface="Courier New" pitchFamily="49" charset="0"/>
              </a:rPr>
              <a:t>X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.      </a:t>
            </a:r>
            <a:r>
              <a:rPr lang="cs-CZ" b="1">
                <a:solidFill>
                  <a:srgbClr val="000000"/>
                </a:solidFill>
                <a:latin typeface="Courier New" pitchFamily="49" charset="0"/>
              </a:rPr>
              <a:t>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CC0000"/>
                </a:solidFill>
                <a:latin typeface="Courier New" pitchFamily="49" charset="0"/>
              </a:rPr>
              <a:t>  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B</a:t>
            </a:r>
            <a:r>
              <a:rPr lang="en-US" b="1">
                <a:solidFill>
                  <a:srgbClr val="CC0000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3366FF"/>
                </a:solidFill>
                <a:latin typeface="Courier New" pitchFamily="49" charset="0"/>
              </a:rPr>
              <a:t>E</a:t>
            </a:r>
            <a:r>
              <a:rPr lang="en-US" b="1">
                <a:solidFill>
                  <a:srgbClr val="CC0000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3366FF"/>
                </a:solidFill>
                <a:latin typeface="Courier New" pitchFamily="49" charset="0"/>
              </a:rPr>
              <a:t>T</a:t>
            </a:r>
            <a:r>
              <a:rPr lang="en-US" b="1">
                <a:solidFill>
                  <a:srgbClr val="CC0000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E</a:t>
            </a:r>
            <a:r>
              <a:rPr lang="en-US" b="1">
                <a:solidFill>
                  <a:srgbClr val="CC0000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L</a:t>
            </a:r>
            <a:r>
              <a:rPr lang="en-US" b="1">
                <a:solidFill>
                  <a:srgbClr val="CC0000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3366FF"/>
                </a:solidFill>
                <a:latin typeface="Courier New" pitchFamily="49" charset="0"/>
              </a:rPr>
              <a:t>G</a:t>
            </a:r>
            <a:r>
              <a:rPr lang="en-US" b="1">
                <a:solidFill>
                  <a:srgbClr val="CC0000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E</a:t>
            </a:r>
            <a:r>
              <a:rPr lang="en-US" b="1">
                <a:solidFill>
                  <a:srgbClr val="CC0000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00B050"/>
                </a:solidFill>
                <a:latin typeface="Courier New" pitchFamily="49" charset="0"/>
              </a:rPr>
              <a:t>U</a:t>
            </a:r>
            <a:r>
              <a:rPr lang="en-US" b="1">
                <a:solidFill>
                  <a:srgbClr val="CC0000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</a:t>
            </a:r>
            <a:r>
              <a:rPr lang="en-US" b="1">
                <a:solidFill>
                  <a:srgbClr val="CC0000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00B050"/>
                </a:solidFill>
                <a:latin typeface="Courier New" pitchFamily="49" charset="0"/>
              </a:rPr>
              <a:t>E</a:t>
            </a:r>
            <a:r>
              <a:rPr lang="cs-CZ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en-US" b="1">
                <a:solidFill>
                  <a:srgbClr val="3366FF"/>
                </a:solidFill>
                <a:latin typeface="Courier New" pitchFamily="49" charset="0"/>
              </a:rPr>
              <a:t>Rewrite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3366FF"/>
                </a:solidFill>
                <a:latin typeface="Courier New" pitchFamily="49" charset="0"/>
              </a:rPr>
              <a:t>R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-&gt;</a:t>
            </a:r>
            <a:r>
              <a:rPr lang="en-US" b="1">
                <a:solidFill>
                  <a:srgbClr val="3366FF"/>
                </a:solidFill>
                <a:latin typeface="Courier New" pitchFamily="49" charset="0"/>
              </a:rPr>
              <a:t>E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>
                <a:solidFill>
                  <a:srgbClr val="3366FF"/>
                </a:solidFill>
                <a:latin typeface="Courier New" pitchFamily="49" charset="0"/>
              </a:rPr>
              <a:t>U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-&gt;</a:t>
            </a:r>
            <a:r>
              <a:rPr lang="en-US" b="1">
                <a:solidFill>
                  <a:srgbClr val="3366FF"/>
                </a:solidFill>
                <a:latin typeface="Courier New" pitchFamily="49" charset="0"/>
              </a:rPr>
              <a:t>T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>
                <a:solidFill>
                  <a:srgbClr val="3366FF"/>
                </a:solidFill>
                <a:latin typeface="Courier New" pitchFamily="49" charset="0"/>
              </a:rPr>
              <a:t>L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-&gt;</a:t>
            </a:r>
            <a:r>
              <a:rPr lang="en-US" b="1">
                <a:solidFill>
                  <a:srgbClr val="3366FF"/>
                </a:solidFill>
                <a:latin typeface="Courier New" pitchFamily="49" charset="0"/>
              </a:rPr>
              <a:t>G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.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                          </a:t>
            </a:r>
            <a:r>
              <a:rPr lang="en-US" b="1">
                <a:solidFill>
                  <a:srgbClr val="00B050"/>
                </a:solidFill>
                <a:latin typeface="Courier New" pitchFamily="49" charset="0"/>
              </a:rPr>
              <a:t>Insert U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>
                <a:solidFill>
                  <a:srgbClr val="00B050"/>
                </a:solidFill>
                <a:latin typeface="Courier New" pitchFamily="49" charset="0"/>
              </a:rPr>
              <a:t>E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Distance</a:t>
            </a:r>
            <a:r>
              <a:rPr lang="cs-CZ" b="1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6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467544" y="5661248"/>
            <a:ext cx="8352928" cy="792088"/>
          </a:xfrm>
          <a:prstGeom prst="roundRect">
            <a:avLst>
              <a:gd name="adj" fmla="val 20375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Although the distance is defined unambiguously (prove!), the particular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edit operations transforming one string to another may vary (find an example). </a:t>
            </a:r>
          </a:p>
        </p:txBody>
      </p:sp>
      <p:sp>
        <p:nvSpPr>
          <p:cNvPr id="24" name="AutoShape 642"/>
          <p:cNvSpPr>
            <a:spLocks noChangeArrowheads="1"/>
          </p:cNvSpPr>
          <p:nvPr/>
        </p:nvSpPr>
        <p:spPr bwMode="auto">
          <a:xfrm>
            <a:off x="755576" y="5373216"/>
            <a:ext cx="1368152" cy="360040"/>
          </a:xfrm>
          <a:prstGeom prst="roundRect">
            <a:avLst>
              <a:gd name="adj" fmla="val 18816"/>
            </a:avLst>
          </a:prstGeom>
          <a:solidFill>
            <a:srgbClr val="D5DAFF"/>
          </a:soli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Note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25" name="AutoShape 627"/>
          <p:cNvSpPr>
            <a:spLocks noChangeArrowheads="1"/>
          </p:cNvSpPr>
          <p:nvPr/>
        </p:nvSpPr>
        <p:spPr bwMode="auto">
          <a:xfrm>
            <a:off x="179388" y="115888"/>
            <a:ext cx="4032572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  Levenshtein distance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6" name="AutoShape 628"/>
          <p:cNvSpPr>
            <a:spLocks noChangeArrowheads="1"/>
          </p:cNvSpPr>
          <p:nvPr/>
        </p:nvSpPr>
        <p:spPr bwMode="auto">
          <a:xfrm>
            <a:off x="4211960" y="115888"/>
            <a:ext cx="4463728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7" name="Group 629"/>
          <p:cNvGrpSpPr>
            <a:grpSpLocks/>
          </p:cNvGrpSpPr>
          <p:nvPr/>
        </p:nvGrpSpPr>
        <p:grpSpPr bwMode="auto">
          <a:xfrm>
            <a:off x="4067944" y="116632"/>
            <a:ext cx="217488" cy="217487"/>
            <a:chOff x="2290" y="73"/>
            <a:chExt cx="137" cy="137"/>
          </a:xfrm>
        </p:grpSpPr>
        <p:grpSp>
          <p:nvGrpSpPr>
            <p:cNvPr id="28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30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32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3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34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35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37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6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39" name="AutoShape 641"/>
          <p:cNvSpPr>
            <a:spLocks noChangeArrowheads="1"/>
          </p:cNvSpPr>
          <p:nvPr/>
        </p:nvSpPr>
        <p:spPr bwMode="auto">
          <a:xfrm>
            <a:off x="5940152" y="188913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Definition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40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49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1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467544" y="2348880"/>
            <a:ext cx="8352928" cy="2520280"/>
          </a:xfrm>
          <a:prstGeom prst="roundRect">
            <a:avLst>
              <a:gd name="adj" fmla="val 74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Dist(A, B) =   |m </a:t>
            </a:r>
            <a:r>
              <a:rPr lang="en-US">
                <a:solidFill>
                  <a:srgbClr val="000000"/>
                </a:solidFill>
                <a:sym typeface="Symbol"/>
              </a:rPr>
              <a:t>─ </a:t>
            </a:r>
            <a:r>
              <a:rPr lang="en-US">
                <a:solidFill>
                  <a:srgbClr val="000000"/>
                </a:solidFill>
              </a:rPr>
              <a:t>n|                                                       </a:t>
            </a:r>
            <a:r>
              <a:rPr lang="en-US" b="1">
                <a:solidFill>
                  <a:srgbClr val="000000"/>
                </a:solidFill>
              </a:rPr>
              <a:t>if  n = 0 or m = 0</a:t>
            </a:r>
            <a:r>
              <a:rPr lang="en-US">
                <a:solidFill>
                  <a:srgbClr val="000000"/>
                </a:solidFill>
              </a:rPr>
              <a:t>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Dist(A, B) =   1+ min (  Dist(A[1..n </a:t>
            </a:r>
            <a:r>
              <a:rPr lang="en-US">
                <a:solidFill>
                  <a:srgbClr val="000000"/>
                </a:solidFill>
                <a:sym typeface="Symbol"/>
              </a:rPr>
              <a:t>─ </a:t>
            </a:r>
            <a:r>
              <a:rPr lang="en-US">
                <a:solidFill>
                  <a:srgbClr val="000000"/>
                </a:solidFill>
              </a:rPr>
              <a:t>1], B[1..m]),            </a:t>
            </a:r>
            <a:r>
              <a:rPr lang="en-US" b="1">
                <a:solidFill>
                  <a:srgbClr val="000000"/>
                </a:solidFill>
              </a:rPr>
              <a:t>if  n &gt; 0 and m &gt; 0</a:t>
            </a:r>
            <a:r>
              <a:rPr lang="en-US">
                <a:solidFill>
                  <a:srgbClr val="000000"/>
                </a:solidFill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                                  Dist(A[1..n], B[1..m </a:t>
            </a:r>
            <a:r>
              <a:rPr lang="en-US">
                <a:solidFill>
                  <a:srgbClr val="000000"/>
                </a:solidFill>
                <a:sym typeface="Symbol"/>
              </a:rPr>
              <a:t>─ </a:t>
            </a:r>
            <a:r>
              <a:rPr lang="en-US">
                <a:solidFill>
                  <a:srgbClr val="000000"/>
                </a:solidFill>
              </a:rPr>
              <a:t>1]),          </a:t>
            </a:r>
            <a:r>
              <a:rPr lang="en-US" b="1">
                <a:solidFill>
                  <a:srgbClr val="000000"/>
                </a:solidFill>
              </a:rPr>
              <a:t>      </a:t>
            </a:r>
            <a:r>
              <a:rPr lang="en-US" b="1">
                <a:solidFill>
                  <a:srgbClr val="3366FF"/>
                </a:solidFill>
              </a:rPr>
              <a:t>and A[n] ≠ B[m]</a:t>
            </a:r>
            <a:r>
              <a:rPr lang="en-US">
                <a:solidFill>
                  <a:srgbClr val="000000"/>
                </a:solidFill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                                  Dist(A[1..n </a:t>
            </a:r>
            <a:r>
              <a:rPr lang="en-US">
                <a:solidFill>
                  <a:srgbClr val="000000"/>
                </a:solidFill>
                <a:sym typeface="Symbol"/>
              </a:rPr>
              <a:t>─ </a:t>
            </a:r>
            <a:r>
              <a:rPr lang="en-US">
                <a:solidFill>
                  <a:srgbClr val="000000"/>
                </a:solidFill>
              </a:rPr>
              <a:t>1], B[1..m </a:t>
            </a:r>
            <a:r>
              <a:rPr lang="en-US">
                <a:solidFill>
                  <a:srgbClr val="000000"/>
                </a:solidFill>
                <a:sym typeface="Symbol"/>
              </a:rPr>
              <a:t>─ </a:t>
            </a:r>
            <a:r>
              <a:rPr lang="en-US">
                <a:solidFill>
                  <a:srgbClr val="000000"/>
                </a:solidFill>
              </a:rPr>
              <a:t>1]) )             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  </a:t>
            </a:r>
            <a:endParaRPr lang="cs-CZ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Dist(A, B) =   Dist(A[1..n </a:t>
            </a:r>
            <a:r>
              <a:rPr lang="en-US">
                <a:solidFill>
                  <a:srgbClr val="000000"/>
                </a:solidFill>
                <a:sym typeface="Symbol"/>
              </a:rPr>
              <a:t>─ </a:t>
            </a:r>
            <a:r>
              <a:rPr lang="en-US">
                <a:solidFill>
                  <a:srgbClr val="000000"/>
                </a:solidFill>
              </a:rPr>
              <a:t>1], B[1..m </a:t>
            </a:r>
            <a:r>
              <a:rPr lang="en-US">
                <a:solidFill>
                  <a:srgbClr val="000000"/>
                </a:solidFill>
                <a:sym typeface="Symbol"/>
              </a:rPr>
              <a:t>─ </a:t>
            </a:r>
            <a:r>
              <a:rPr lang="en-US">
                <a:solidFill>
                  <a:srgbClr val="000000"/>
                </a:solidFill>
              </a:rPr>
              <a:t>1])                       </a:t>
            </a:r>
            <a:r>
              <a:rPr lang="en-US" b="1">
                <a:solidFill>
                  <a:srgbClr val="000000"/>
                </a:solidFill>
              </a:rPr>
              <a:t>if  n &gt; 0 and m &gt; 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3366FF"/>
                </a:solidFill>
              </a:rPr>
              <a:t>                                                                                             and A[n] = B[m]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467544" y="4941168"/>
            <a:ext cx="8352928" cy="1584176"/>
          </a:xfrm>
          <a:prstGeom prst="roundRect">
            <a:avLst>
              <a:gd name="adj" fmla="val 10592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Calculation     corresponds to     ...   Operation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1+ Dist(A[1..n </a:t>
            </a:r>
            <a:r>
              <a:rPr lang="en-US">
                <a:solidFill>
                  <a:srgbClr val="000000"/>
                </a:solidFill>
                <a:sym typeface="Symbol"/>
              </a:rPr>
              <a:t>─</a:t>
            </a:r>
            <a:r>
              <a:rPr lang="en-US">
                <a:solidFill>
                  <a:srgbClr val="000000"/>
                </a:solidFill>
              </a:rPr>
              <a:t>1], B[1..m]),       ...   </a:t>
            </a:r>
            <a:r>
              <a:rPr lang="en-US" b="1">
                <a:solidFill>
                  <a:srgbClr val="000000"/>
                </a:solidFill>
              </a:rPr>
              <a:t>Insert</a:t>
            </a:r>
            <a:r>
              <a:rPr lang="en-US">
                <a:solidFill>
                  <a:srgbClr val="000000"/>
                </a:solidFill>
              </a:rPr>
              <a:t>(A, n </a:t>
            </a:r>
            <a:r>
              <a:rPr lang="en-US">
                <a:solidFill>
                  <a:srgbClr val="000000"/>
                </a:solidFill>
                <a:sym typeface="Symbol"/>
              </a:rPr>
              <a:t>─</a:t>
            </a:r>
            <a:r>
              <a:rPr lang="en-US">
                <a:solidFill>
                  <a:srgbClr val="000000"/>
                </a:solidFill>
              </a:rPr>
              <a:t>1, B[m])  or </a:t>
            </a:r>
            <a:r>
              <a:rPr lang="en-US" b="1">
                <a:solidFill>
                  <a:srgbClr val="000000"/>
                </a:solidFill>
              </a:rPr>
              <a:t>Delete</a:t>
            </a:r>
            <a:r>
              <a:rPr lang="en-US">
                <a:solidFill>
                  <a:srgbClr val="000000"/>
                </a:solidFill>
              </a:rPr>
              <a:t>(B, m)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1+ Dist(A[1..n], B[1..m </a:t>
            </a:r>
            <a:r>
              <a:rPr lang="en-US">
                <a:solidFill>
                  <a:srgbClr val="000000"/>
                </a:solidFill>
                <a:sym typeface="Symbol"/>
              </a:rPr>
              <a:t>─</a:t>
            </a:r>
            <a:r>
              <a:rPr lang="en-US">
                <a:solidFill>
                  <a:srgbClr val="000000"/>
                </a:solidFill>
              </a:rPr>
              <a:t>1]),       ...   </a:t>
            </a:r>
            <a:r>
              <a:rPr lang="en-US" b="1">
                <a:solidFill>
                  <a:srgbClr val="000000"/>
                </a:solidFill>
              </a:rPr>
              <a:t>Insert</a:t>
            </a:r>
            <a:r>
              <a:rPr lang="en-US">
                <a:solidFill>
                  <a:srgbClr val="000000"/>
                </a:solidFill>
              </a:rPr>
              <a:t>(B, m </a:t>
            </a:r>
            <a:r>
              <a:rPr lang="en-US">
                <a:solidFill>
                  <a:srgbClr val="000000"/>
                </a:solidFill>
                <a:sym typeface="Symbol"/>
              </a:rPr>
              <a:t>─</a:t>
            </a:r>
            <a:r>
              <a:rPr lang="en-US">
                <a:solidFill>
                  <a:srgbClr val="000000"/>
                </a:solidFill>
              </a:rPr>
              <a:t>1, A[n])  or </a:t>
            </a:r>
            <a:r>
              <a:rPr lang="en-US" b="1">
                <a:solidFill>
                  <a:srgbClr val="000000"/>
                </a:solidFill>
              </a:rPr>
              <a:t>Delete</a:t>
            </a:r>
            <a:r>
              <a:rPr lang="en-US">
                <a:solidFill>
                  <a:srgbClr val="000000"/>
                </a:solidFill>
              </a:rPr>
              <a:t>(A, n)  </a:t>
            </a:r>
            <a:r>
              <a:rPr lang="en-US" b="1">
                <a:solidFill>
                  <a:srgbClr val="000000"/>
                </a:solidFill>
              </a:rPr>
              <a:t>  </a:t>
            </a:r>
            <a:endParaRPr lang="en-US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1+ Dist(A[1..n </a:t>
            </a:r>
            <a:r>
              <a:rPr lang="en-US">
                <a:solidFill>
                  <a:srgbClr val="000000"/>
                </a:solidFill>
                <a:sym typeface="Symbol"/>
              </a:rPr>
              <a:t>─</a:t>
            </a:r>
            <a:r>
              <a:rPr lang="en-US">
                <a:solidFill>
                  <a:srgbClr val="000000"/>
                </a:solidFill>
              </a:rPr>
              <a:t>1], B[1..m </a:t>
            </a:r>
            <a:r>
              <a:rPr lang="en-US">
                <a:solidFill>
                  <a:srgbClr val="000000"/>
                </a:solidFill>
                <a:sym typeface="Symbol"/>
              </a:rPr>
              <a:t>─</a:t>
            </a:r>
            <a:r>
              <a:rPr lang="en-US">
                <a:solidFill>
                  <a:srgbClr val="000000"/>
                </a:solidFill>
              </a:rPr>
              <a:t>1])   ...   </a:t>
            </a:r>
            <a:r>
              <a:rPr lang="en-US" b="1">
                <a:solidFill>
                  <a:srgbClr val="000000"/>
                </a:solidFill>
              </a:rPr>
              <a:t>Rewrite</a:t>
            </a:r>
            <a:r>
              <a:rPr lang="en-US">
                <a:solidFill>
                  <a:srgbClr val="000000"/>
                </a:solidFill>
              </a:rPr>
              <a:t>(A, n, B[m])    or </a:t>
            </a:r>
            <a:r>
              <a:rPr lang="en-US" b="1">
                <a:solidFill>
                  <a:srgbClr val="000000"/>
                </a:solidFill>
              </a:rPr>
              <a:t>Rewrite</a:t>
            </a:r>
            <a:r>
              <a:rPr lang="en-US">
                <a:solidFill>
                  <a:srgbClr val="000000"/>
                </a:solidFill>
              </a:rPr>
              <a:t>(B, m, A[n])         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  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467544" y="620688"/>
            <a:ext cx="8352928" cy="1656184"/>
          </a:xfrm>
          <a:prstGeom prst="roundRect">
            <a:avLst>
              <a:gd name="adj" fmla="val 10592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Calculating Levenshtein</a:t>
            </a:r>
            <a:r>
              <a:rPr lang="cs-CZ" b="1">
                <a:solidFill>
                  <a:srgbClr val="000000"/>
                </a:solidFill>
              </a:rPr>
              <a:t> distance</a:t>
            </a:r>
            <a:r>
              <a:rPr lang="en-US" b="1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Apply a simple Dynamic Programming approach.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Let A = a[1].a[2]. ... .a[n] = A[1..n], B = b[1].b[2]. ... .b[m] = b[1..m], n, m ≥ 0. </a:t>
            </a:r>
          </a:p>
        </p:txBody>
      </p:sp>
      <p:sp>
        <p:nvSpPr>
          <p:cNvPr id="23" name="AutoShape 627"/>
          <p:cNvSpPr>
            <a:spLocks noChangeArrowheads="1"/>
          </p:cNvSpPr>
          <p:nvPr/>
        </p:nvSpPr>
        <p:spPr bwMode="auto">
          <a:xfrm>
            <a:off x="179388" y="115888"/>
            <a:ext cx="4032572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  Levenshtein distance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4" name="AutoShape 628"/>
          <p:cNvSpPr>
            <a:spLocks noChangeArrowheads="1"/>
          </p:cNvSpPr>
          <p:nvPr/>
        </p:nvSpPr>
        <p:spPr bwMode="auto">
          <a:xfrm>
            <a:off x="4211960" y="115888"/>
            <a:ext cx="4463728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5" name="Group 629"/>
          <p:cNvGrpSpPr>
            <a:grpSpLocks/>
          </p:cNvGrpSpPr>
          <p:nvPr/>
        </p:nvGrpSpPr>
        <p:grpSpPr bwMode="auto">
          <a:xfrm>
            <a:off x="4067944" y="116632"/>
            <a:ext cx="217488" cy="217487"/>
            <a:chOff x="2290" y="73"/>
            <a:chExt cx="137" cy="137"/>
          </a:xfrm>
        </p:grpSpPr>
        <p:grpSp>
          <p:nvGrpSpPr>
            <p:cNvPr id="26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8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30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1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32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33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35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4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37" name="AutoShape 641"/>
          <p:cNvSpPr>
            <a:spLocks noChangeArrowheads="1"/>
          </p:cNvSpPr>
          <p:nvPr/>
        </p:nvSpPr>
        <p:spPr bwMode="auto">
          <a:xfrm>
            <a:off x="5940152" y="188913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Calculation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8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50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0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467544" y="692696"/>
            <a:ext cx="8352928" cy="432048"/>
          </a:xfrm>
          <a:prstGeom prst="roundRect">
            <a:avLst>
              <a:gd name="adj" fmla="val 7534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Dist("BETELGEUSE","BRUXELLES") = </a:t>
            </a:r>
            <a:r>
              <a:rPr lang="en-US" b="1">
                <a:solidFill>
                  <a:srgbClr val="3366FF"/>
                </a:solidFill>
              </a:rPr>
              <a:t>6</a:t>
            </a:r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1331640" y="1196752"/>
            <a:ext cx="6552728" cy="3528392"/>
          </a:xfrm>
          <a:prstGeom prst="roundRect">
            <a:avLst>
              <a:gd name="adj" fmla="val 345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B  E  T  E  L  G  E  U  S  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0  1  2  3  4  5  6  7  8  9 10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B  1  0  1  2  3  4  5  6  7  8  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R  2  1  1  2  3  4  5  6  7  8  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U  3  2  2  2  3  4  5  6  6  7  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X  4  3  3  3  3  4  5  6  7  7  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E  5  4  3  4  3  4  5  5  6  7  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L  6  5  4  4  4  3  4  5  6  7  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L  7  6  5  5  5  4  4  5  6  7  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E  8  7  6  6  5  5  5  4  5  6  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S  9  8  7  7  6  6  6  5  5  5  </a:t>
            </a:r>
            <a:r>
              <a:rPr lang="pt-BR" sz="2000" b="1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6</a:t>
            </a:r>
            <a:endParaRPr lang="cs-CZ" sz="2000" b="1">
              <a:solidFill>
                <a:srgbClr val="3366FF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051720" y="1556792"/>
            <a:ext cx="496855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2051720" y="1556792"/>
            <a:ext cx="0" cy="30299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AutoShape 627"/>
          <p:cNvSpPr>
            <a:spLocks noChangeArrowheads="1"/>
          </p:cNvSpPr>
          <p:nvPr/>
        </p:nvSpPr>
        <p:spPr bwMode="auto">
          <a:xfrm>
            <a:off x="179388" y="115888"/>
            <a:ext cx="4032572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  Levenshtein distance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6" name="AutoShape 628"/>
          <p:cNvSpPr>
            <a:spLocks noChangeArrowheads="1"/>
          </p:cNvSpPr>
          <p:nvPr/>
        </p:nvSpPr>
        <p:spPr bwMode="auto">
          <a:xfrm>
            <a:off x="4211960" y="115888"/>
            <a:ext cx="4463728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37" name="Group 629"/>
          <p:cNvGrpSpPr>
            <a:grpSpLocks/>
          </p:cNvGrpSpPr>
          <p:nvPr/>
        </p:nvGrpSpPr>
        <p:grpSpPr bwMode="auto">
          <a:xfrm>
            <a:off x="4067944" y="116632"/>
            <a:ext cx="217488" cy="217487"/>
            <a:chOff x="2290" y="73"/>
            <a:chExt cx="137" cy="137"/>
          </a:xfrm>
        </p:grpSpPr>
        <p:grpSp>
          <p:nvGrpSpPr>
            <p:cNvPr id="38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40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9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42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43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44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45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47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6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49" name="AutoShape 641"/>
          <p:cNvSpPr>
            <a:spLocks noChangeArrowheads="1"/>
          </p:cNvSpPr>
          <p:nvPr/>
        </p:nvSpPr>
        <p:spPr bwMode="auto">
          <a:xfrm>
            <a:off x="5940152" y="188913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Example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50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51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107504" y="4797152"/>
            <a:ext cx="8928992" cy="1872208"/>
          </a:xfrm>
          <a:prstGeom prst="roundRect">
            <a:avLst>
              <a:gd name="adj" fmla="val 74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D[0][j] = j; D[i][0] = i;  </a:t>
            </a:r>
            <a:r>
              <a:rPr lang="en-US" sz="1600" b="1" i="1">
                <a:solidFill>
                  <a:srgbClr val="000000">
                    <a:lumMod val="50000"/>
                    <a:lumOff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 = 0..n, j = 0..m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lang="en-US" sz="1600" b="1" i="1">
                <a:solidFill>
                  <a:srgbClr val="000000">
                    <a:lumMod val="50000"/>
                    <a:lumOff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supposing A.length = n+1, B.length = m+1</a:t>
            </a:r>
            <a:r>
              <a:rPr lang="en-US" sz="16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u="sng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i = 1; i &lt;= n; i++ )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u="sng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j = 1; j &lt;= m; j++ 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1" u="sng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A[i] == B[j] 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D[i][j] = D[i-1][j-1];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1" u="sng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D[i][j] = 1+ min(D[i-1][j-1], D[i-1][j], D[i][j-1]);</a:t>
            </a:r>
          </a:p>
        </p:txBody>
      </p:sp>
    </p:spTree>
    <p:extLst>
      <p:ext uri="{BB962C8B-B14F-4D97-AF65-F5344CB8AC3E}">
        <p14:creationId xmlns:p14="http://schemas.microsoft.com/office/powerpoint/2010/main" val="242321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AutoShape 3"/>
          <p:cNvSpPr>
            <a:spLocks noChangeArrowheads="1"/>
          </p:cNvSpPr>
          <p:nvPr/>
        </p:nvSpPr>
        <p:spPr bwMode="auto">
          <a:xfrm>
            <a:off x="2339752" y="1628800"/>
            <a:ext cx="6480919" cy="4752528"/>
          </a:xfrm>
          <a:prstGeom prst="roundRect">
            <a:avLst>
              <a:gd name="adj" fmla="val 3458"/>
            </a:avLst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81" name="Text Box 44"/>
          <p:cNvSpPr txBox="1">
            <a:spLocks noChangeArrowheads="1"/>
          </p:cNvSpPr>
          <p:nvPr/>
        </p:nvSpPr>
        <p:spPr bwMode="auto">
          <a:xfrm>
            <a:off x="3707904" y="2060848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cs-CZ" sz="2000" b="1" i="1">
                <a:solidFill>
                  <a:srgbClr val="000000"/>
                </a:solidFill>
              </a:rPr>
              <a:t>r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187" name="Text Box 50"/>
          <p:cNvSpPr txBox="1">
            <a:spLocks noChangeArrowheads="1"/>
          </p:cNvSpPr>
          <p:nvPr/>
        </p:nvSpPr>
        <p:spPr bwMode="auto">
          <a:xfrm>
            <a:off x="6228878" y="2060848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cs-CZ" sz="2000" b="1" i="1">
                <a:solidFill>
                  <a:srgbClr val="000000"/>
                </a:solidFill>
              </a:rPr>
              <a:t>s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190" name="Text Box 53"/>
          <p:cNvSpPr txBox="1">
            <a:spLocks noChangeArrowheads="1"/>
          </p:cNvSpPr>
          <p:nvPr/>
        </p:nvSpPr>
        <p:spPr bwMode="auto">
          <a:xfrm>
            <a:off x="7524328" y="2060848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0000"/>
                </a:solidFill>
              </a:rPr>
              <a:t>e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277" name="Text Box 47"/>
          <p:cNvSpPr txBox="1">
            <a:spLocks noChangeArrowheads="1"/>
          </p:cNvSpPr>
          <p:nvPr/>
        </p:nvSpPr>
        <p:spPr bwMode="auto">
          <a:xfrm>
            <a:off x="4932734" y="2060848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cs-CZ" sz="2000" b="1" i="1">
                <a:solidFill>
                  <a:srgbClr val="000000"/>
                </a:solidFill>
              </a:rPr>
              <a:t>o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36590" y="2492896"/>
            <a:ext cx="360040" cy="288032"/>
            <a:chOff x="1331640" y="1772816"/>
            <a:chExt cx="360040" cy="288032"/>
          </a:xfrm>
        </p:grpSpPr>
        <p:sp>
          <p:nvSpPr>
            <p:cNvPr id="289" name="Text Box 35"/>
            <p:cNvSpPr txBox="1">
              <a:spLocks noChangeArrowheads="1"/>
            </p:cNvSpPr>
            <p:nvPr/>
          </p:nvSpPr>
          <p:spPr bwMode="auto">
            <a:xfrm>
              <a:off x="1331640" y="1772816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000000"/>
                  </a:solidFill>
                  <a:sym typeface="Symbol"/>
                </a:rPr>
                <a:t>r,</a:t>
              </a:r>
              <a:r>
                <a:rPr lang="cs-CZ" sz="2000" b="1" i="1">
                  <a:solidFill>
                    <a:srgbClr val="000000"/>
                  </a:solidFill>
                  <a:sym typeface="Symbol"/>
                </a:rPr>
                <a:t></a:t>
              </a:r>
              <a:endParaRPr lang="cs-CZ" sz="2000" b="1" i="1" baseline="-25000">
                <a:solidFill>
                  <a:srgbClr val="000000"/>
                </a:solidFill>
              </a:endParaRPr>
            </a:p>
          </p:txBody>
        </p:sp>
        <p:sp>
          <p:nvSpPr>
            <p:cNvPr id="287" name="Line 54"/>
            <p:cNvSpPr>
              <a:spLocks noChangeShapeType="1"/>
            </p:cNvSpPr>
            <p:nvPr/>
          </p:nvSpPr>
          <p:spPr bwMode="auto">
            <a:xfrm>
              <a:off x="1392631" y="1822790"/>
              <a:ext cx="1440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525022" y="2492896"/>
            <a:ext cx="360040" cy="288032"/>
            <a:chOff x="5220072" y="1772816"/>
            <a:chExt cx="360040" cy="288032"/>
          </a:xfrm>
        </p:grpSpPr>
        <p:sp>
          <p:nvSpPr>
            <p:cNvPr id="297" name="Text Box 35"/>
            <p:cNvSpPr txBox="1">
              <a:spLocks noChangeArrowheads="1"/>
            </p:cNvSpPr>
            <p:nvPr/>
          </p:nvSpPr>
          <p:spPr bwMode="auto">
            <a:xfrm>
              <a:off x="5220072" y="1772816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000000"/>
                  </a:solidFill>
                  <a:sym typeface="Symbol"/>
                </a:rPr>
                <a:t>e,</a:t>
              </a:r>
              <a:r>
                <a:rPr lang="cs-CZ" sz="2000" b="1" i="1">
                  <a:solidFill>
                    <a:srgbClr val="000000"/>
                  </a:solidFill>
                  <a:sym typeface="Symbol"/>
                </a:rPr>
                <a:t></a:t>
              </a:r>
              <a:endParaRPr lang="cs-CZ" sz="2000" b="1" i="1" baseline="-25000">
                <a:solidFill>
                  <a:srgbClr val="000000"/>
                </a:solidFill>
              </a:endParaRPr>
            </a:p>
          </p:txBody>
        </p:sp>
        <p:sp>
          <p:nvSpPr>
            <p:cNvPr id="298" name="Line 54"/>
            <p:cNvSpPr>
              <a:spLocks noChangeShapeType="1"/>
            </p:cNvSpPr>
            <p:nvPr/>
          </p:nvSpPr>
          <p:spPr bwMode="auto">
            <a:xfrm>
              <a:off x="5248012" y="1822790"/>
              <a:ext cx="1440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</p:grpSp>
      <p:grpSp>
        <p:nvGrpSpPr>
          <p:cNvPr id="299" name="Group 298"/>
          <p:cNvGrpSpPr/>
          <p:nvPr/>
        </p:nvGrpSpPr>
        <p:grpSpPr>
          <a:xfrm>
            <a:off x="6228878" y="2492896"/>
            <a:ext cx="360040" cy="288032"/>
            <a:chOff x="5220072" y="1772816"/>
            <a:chExt cx="360040" cy="288032"/>
          </a:xfrm>
        </p:grpSpPr>
        <p:sp>
          <p:nvSpPr>
            <p:cNvPr id="300" name="Text Box 35"/>
            <p:cNvSpPr txBox="1">
              <a:spLocks noChangeArrowheads="1"/>
            </p:cNvSpPr>
            <p:nvPr/>
          </p:nvSpPr>
          <p:spPr bwMode="auto">
            <a:xfrm>
              <a:off x="5220072" y="1772816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000000"/>
                  </a:solidFill>
                  <a:sym typeface="Symbol"/>
                </a:rPr>
                <a:t>s,</a:t>
              </a:r>
              <a:r>
                <a:rPr lang="cs-CZ" sz="2000" b="1" i="1">
                  <a:solidFill>
                    <a:srgbClr val="000000"/>
                  </a:solidFill>
                  <a:sym typeface="Symbol"/>
                </a:rPr>
                <a:t></a:t>
              </a:r>
              <a:endParaRPr lang="cs-CZ" sz="2000" b="1" i="1" baseline="-25000">
                <a:solidFill>
                  <a:srgbClr val="000000"/>
                </a:solidFill>
              </a:endParaRPr>
            </a:p>
          </p:txBody>
        </p:sp>
        <p:sp>
          <p:nvSpPr>
            <p:cNvPr id="301" name="Line 54"/>
            <p:cNvSpPr>
              <a:spLocks noChangeShapeType="1"/>
            </p:cNvSpPr>
            <p:nvPr/>
          </p:nvSpPr>
          <p:spPr bwMode="auto">
            <a:xfrm>
              <a:off x="5248012" y="1822790"/>
              <a:ext cx="1440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4932734" y="2492896"/>
            <a:ext cx="360040" cy="288032"/>
            <a:chOff x="5220072" y="1772816"/>
            <a:chExt cx="360040" cy="288032"/>
          </a:xfrm>
        </p:grpSpPr>
        <p:sp>
          <p:nvSpPr>
            <p:cNvPr id="303" name="Text Box 35"/>
            <p:cNvSpPr txBox="1">
              <a:spLocks noChangeArrowheads="1"/>
            </p:cNvSpPr>
            <p:nvPr/>
          </p:nvSpPr>
          <p:spPr bwMode="auto">
            <a:xfrm>
              <a:off x="5220072" y="1772816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000000"/>
                  </a:solidFill>
                  <a:sym typeface="Symbol"/>
                </a:rPr>
                <a:t>o,</a:t>
              </a:r>
              <a:r>
                <a:rPr lang="cs-CZ" sz="2000" b="1" i="1">
                  <a:solidFill>
                    <a:srgbClr val="000000"/>
                  </a:solidFill>
                  <a:sym typeface="Symbol"/>
                </a:rPr>
                <a:t></a:t>
              </a:r>
              <a:endParaRPr lang="cs-CZ" sz="2000" b="1" i="1" baseline="-25000">
                <a:solidFill>
                  <a:srgbClr val="000000"/>
                </a:solidFill>
              </a:endParaRPr>
            </a:p>
          </p:txBody>
        </p:sp>
        <p:sp>
          <p:nvSpPr>
            <p:cNvPr id="304" name="Line 54"/>
            <p:cNvSpPr>
              <a:spLocks noChangeShapeType="1"/>
            </p:cNvSpPr>
            <p:nvPr/>
          </p:nvSpPr>
          <p:spPr bwMode="auto">
            <a:xfrm>
              <a:off x="5248012" y="1822790"/>
              <a:ext cx="1440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</p:grpSp>
      <p:grpSp>
        <p:nvGrpSpPr>
          <p:cNvPr id="305" name="Group 304"/>
          <p:cNvGrpSpPr/>
          <p:nvPr/>
        </p:nvGrpSpPr>
        <p:grpSpPr>
          <a:xfrm>
            <a:off x="4572694" y="2924944"/>
            <a:ext cx="216024" cy="288032"/>
            <a:chOff x="5220072" y="1772816"/>
            <a:chExt cx="216024" cy="288032"/>
          </a:xfrm>
        </p:grpSpPr>
        <p:sp>
          <p:nvSpPr>
            <p:cNvPr id="306" name="Text Box 35"/>
            <p:cNvSpPr txBox="1">
              <a:spLocks noChangeArrowheads="1"/>
            </p:cNvSpPr>
            <p:nvPr/>
          </p:nvSpPr>
          <p:spPr bwMode="auto">
            <a:xfrm>
              <a:off x="5220072" y="1772816"/>
              <a:ext cx="21602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000000"/>
                  </a:solidFill>
                  <a:sym typeface="Symbol"/>
                </a:rPr>
                <a:t>o</a:t>
              </a:r>
              <a:endParaRPr lang="cs-CZ" sz="2000" b="1" i="1" baseline="-25000">
                <a:solidFill>
                  <a:srgbClr val="000000"/>
                </a:solidFill>
              </a:endParaRPr>
            </a:p>
          </p:txBody>
        </p:sp>
        <p:sp>
          <p:nvSpPr>
            <p:cNvPr id="307" name="Line 54"/>
            <p:cNvSpPr>
              <a:spLocks noChangeShapeType="1"/>
            </p:cNvSpPr>
            <p:nvPr/>
          </p:nvSpPr>
          <p:spPr bwMode="auto">
            <a:xfrm>
              <a:off x="5248012" y="1822790"/>
              <a:ext cx="1440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</p:grpSp>
      <p:grpSp>
        <p:nvGrpSpPr>
          <p:cNvPr id="308" name="Group 307"/>
          <p:cNvGrpSpPr/>
          <p:nvPr/>
        </p:nvGrpSpPr>
        <p:grpSpPr>
          <a:xfrm>
            <a:off x="5868850" y="2924948"/>
            <a:ext cx="288020" cy="288033"/>
            <a:chOff x="5220072" y="1772816"/>
            <a:chExt cx="202523" cy="230426"/>
          </a:xfrm>
        </p:grpSpPr>
        <p:sp>
          <p:nvSpPr>
            <p:cNvPr id="309" name="Text Box 35"/>
            <p:cNvSpPr txBox="1">
              <a:spLocks noChangeArrowheads="1"/>
            </p:cNvSpPr>
            <p:nvPr/>
          </p:nvSpPr>
          <p:spPr bwMode="auto">
            <a:xfrm>
              <a:off x="5220072" y="1772816"/>
              <a:ext cx="202523" cy="2304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000000"/>
                  </a:solidFill>
                  <a:sym typeface="Symbol"/>
                </a:rPr>
                <a:t>s</a:t>
              </a:r>
              <a:endParaRPr lang="cs-CZ" sz="2000" b="1" i="1" baseline="-25000">
                <a:solidFill>
                  <a:srgbClr val="000000"/>
                </a:solidFill>
              </a:endParaRPr>
            </a:p>
          </p:txBody>
        </p:sp>
        <p:sp>
          <p:nvSpPr>
            <p:cNvPr id="310" name="Line 54"/>
            <p:cNvSpPr>
              <a:spLocks noChangeShapeType="1"/>
            </p:cNvSpPr>
            <p:nvPr/>
          </p:nvSpPr>
          <p:spPr bwMode="auto">
            <a:xfrm>
              <a:off x="5248012" y="1822790"/>
              <a:ext cx="1440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</p:grpSp>
      <p:grpSp>
        <p:nvGrpSpPr>
          <p:cNvPr id="311" name="Group 310"/>
          <p:cNvGrpSpPr/>
          <p:nvPr/>
        </p:nvGrpSpPr>
        <p:grpSpPr>
          <a:xfrm>
            <a:off x="7164992" y="2924948"/>
            <a:ext cx="229275" cy="288033"/>
            <a:chOff x="5220072" y="1772816"/>
            <a:chExt cx="171956" cy="230426"/>
          </a:xfrm>
        </p:grpSpPr>
        <p:sp>
          <p:nvSpPr>
            <p:cNvPr id="312" name="Text Box 35"/>
            <p:cNvSpPr txBox="1">
              <a:spLocks noChangeArrowheads="1"/>
            </p:cNvSpPr>
            <p:nvPr/>
          </p:nvSpPr>
          <p:spPr bwMode="auto">
            <a:xfrm>
              <a:off x="5220072" y="1772816"/>
              <a:ext cx="162018" cy="2304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000000"/>
                  </a:solidFill>
                  <a:sym typeface="Symbol"/>
                </a:rPr>
                <a:t>e</a:t>
              </a:r>
              <a:endParaRPr lang="cs-CZ" sz="2000" b="1" i="1" baseline="-25000">
                <a:solidFill>
                  <a:srgbClr val="000000"/>
                </a:solidFill>
              </a:endParaRPr>
            </a:p>
          </p:txBody>
        </p:sp>
        <p:sp>
          <p:nvSpPr>
            <p:cNvPr id="315" name="Line 54"/>
            <p:cNvSpPr>
              <a:spLocks noChangeShapeType="1"/>
            </p:cNvSpPr>
            <p:nvPr/>
          </p:nvSpPr>
          <p:spPr bwMode="auto">
            <a:xfrm>
              <a:off x="5248012" y="1822790"/>
              <a:ext cx="1440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374" name="Text Box 50"/>
          <p:cNvSpPr txBox="1">
            <a:spLocks noChangeArrowheads="1"/>
          </p:cNvSpPr>
          <p:nvPr/>
        </p:nvSpPr>
        <p:spPr bwMode="auto">
          <a:xfrm>
            <a:off x="6300192" y="3284984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cs-CZ" sz="2000" b="1" i="1">
                <a:solidFill>
                  <a:srgbClr val="000000"/>
                </a:solidFill>
              </a:rPr>
              <a:t>s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393" name="Text Box 53"/>
          <p:cNvSpPr txBox="1">
            <a:spLocks noChangeArrowheads="1"/>
          </p:cNvSpPr>
          <p:nvPr/>
        </p:nvSpPr>
        <p:spPr bwMode="auto">
          <a:xfrm>
            <a:off x="7525022" y="3284984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0000"/>
                </a:solidFill>
              </a:rPr>
              <a:t>e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397" name="Text Box 47"/>
          <p:cNvSpPr txBox="1">
            <a:spLocks noChangeArrowheads="1"/>
          </p:cNvSpPr>
          <p:nvPr/>
        </p:nvSpPr>
        <p:spPr bwMode="auto">
          <a:xfrm>
            <a:off x="5004048" y="3284984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cs-CZ" sz="2000" b="1" i="1">
                <a:solidFill>
                  <a:srgbClr val="000000"/>
                </a:solidFill>
              </a:rPr>
              <a:t>o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398" name="Text Box 50"/>
          <p:cNvSpPr txBox="1">
            <a:spLocks noChangeArrowheads="1"/>
          </p:cNvSpPr>
          <p:nvPr/>
        </p:nvSpPr>
        <p:spPr bwMode="auto">
          <a:xfrm>
            <a:off x="6372894" y="4509120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cs-CZ" sz="2000" b="1" i="1">
                <a:solidFill>
                  <a:srgbClr val="000000"/>
                </a:solidFill>
              </a:rPr>
              <a:t>s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399" name="Text Box 53"/>
          <p:cNvSpPr txBox="1">
            <a:spLocks noChangeArrowheads="1"/>
          </p:cNvSpPr>
          <p:nvPr/>
        </p:nvSpPr>
        <p:spPr bwMode="auto">
          <a:xfrm>
            <a:off x="7525022" y="4509120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0000"/>
                </a:solidFill>
              </a:rPr>
              <a:t>e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402" name="Text Box 53"/>
          <p:cNvSpPr txBox="1">
            <a:spLocks noChangeArrowheads="1"/>
          </p:cNvSpPr>
          <p:nvPr/>
        </p:nvSpPr>
        <p:spPr bwMode="auto">
          <a:xfrm>
            <a:off x="7597030" y="5733256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0000"/>
                </a:solidFill>
              </a:rPr>
              <a:t>e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grpSp>
        <p:nvGrpSpPr>
          <p:cNvPr id="403" name="Group 402"/>
          <p:cNvGrpSpPr/>
          <p:nvPr/>
        </p:nvGrpSpPr>
        <p:grpSpPr>
          <a:xfrm>
            <a:off x="4932734" y="3789040"/>
            <a:ext cx="360040" cy="288032"/>
            <a:chOff x="5220072" y="1772816"/>
            <a:chExt cx="360040" cy="288032"/>
          </a:xfrm>
        </p:grpSpPr>
        <p:sp>
          <p:nvSpPr>
            <p:cNvPr id="404" name="Text Box 35"/>
            <p:cNvSpPr txBox="1">
              <a:spLocks noChangeArrowheads="1"/>
            </p:cNvSpPr>
            <p:nvPr/>
          </p:nvSpPr>
          <p:spPr bwMode="auto">
            <a:xfrm>
              <a:off x="5220072" y="1772816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000000"/>
                  </a:solidFill>
                  <a:sym typeface="Symbol"/>
                </a:rPr>
                <a:t>o,</a:t>
              </a:r>
              <a:r>
                <a:rPr lang="cs-CZ" sz="2000" b="1" i="1">
                  <a:solidFill>
                    <a:srgbClr val="000000"/>
                  </a:solidFill>
                  <a:sym typeface="Symbol"/>
                </a:rPr>
                <a:t></a:t>
              </a:r>
              <a:endParaRPr lang="cs-CZ" sz="2000" b="1" i="1" baseline="-25000">
                <a:solidFill>
                  <a:srgbClr val="000000"/>
                </a:solidFill>
              </a:endParaRPr>
            </a:p>
          </p:txBody>
        </p:sp>
        <p:sp>
          <p:nvSpPr>
            <p:cNvPr id="405" name="Line 54"/>
            <p:cNvSpPr>
              <a:spLocks noChangeShapeType="1"/>
            </p:cNvSpPr>
            <p:nvPr/>
          </p:nvSpPr>
          <p:spPr bwMode="auto">
            <a:xfrm>
              <a:off x="5248012" y="1822790"/>
              <a:ext cx="1440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7525022" y="3789040"/>
            <a:ext cx="360040" cy="288032"/>
            <a:chOff x="5220072" y="1772816"/>
            <a:chExt cx="360040" cy="288032"/>
          </a:xfrm>
        </p:grpSpPr>
        <p:sp>
          <p:nvSpPr>
            <p:cNvPr id="407" name="Text Box 35"/>
            <p:cNvSpPr txBox="1">
              <a:spLocks noChangeArrowheads="1"/>
            </p:cNvSpPr>
            <p:nvPr/>
          </p:nvSpPr>
          <p:spPr bwMode="auto">
            <a:xfrm>
              <a:off x="5220072" y="1772816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000000"/>
                  </a:solidFill>
                  <a:sym typeface="Symbol"/>
                </a:rPr>
                <a:t>e,</a:t>
              </a:r>
              <a:r>
                <a:rPr lang="cs-CZ" sz="2000" b="1" i="1">
                  <a:solidFill>
                    <a:srgbClr val="000000"/>
                  </a:solidFill>
                  <a:sym typeface="Symbol"/>
                </a:rPr>
                <a:t></a:t>
              </a:r>
              <a:endParaRPr lang="cs-CZ" sz="2000" b="1" i="1" baseline="-25000">
                <a:solidFill>
                  <a:srgbClr val="000000"/>
                </a:solidFill>
              </a:endParaRPr>
            </a:p>
          </p:txBody>
        </p:sp>
        <p:sp>
          <p:nvSpPr>
            <p:cNvPr id="408" name="Line 54"/>
            <p:cNvSpPr>
              <a:spLocks noChangeShapeType="1"/>
            </p:cNvSpPr>
            <p:nvPr/>
          </p:nvSpPr>
          <p:spPr bwMode="auto">
            <a:xfrm>
              <a:off x="5248012" y="1822790"/>
              <a:ext cx="1440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</p:grpSp>
      <p:grpSp>
        <p:nvGrpSpPr>
          <p:cNvPr id="409" name="Group 408"/>
          <p:cNvGrpSpPr/>
          <p:nvPr/>
        </p:nvGrpSpPr>
        <p:grpSpPr>
          <a:xfrm>
            <a:off x="6228878" y="3789040"/>
            <a:ext cx="360040" cy="288032"/>
            <a:chOff x="5220072" y="1772816"/>
            <a:chExt cx="360040" cy="288032"/>
          </a:xfrm>
        </p:grpSpPr>
        <p:sp>
          <p:nvSpPr>
            <p:cNvPr id="410" name="Text Box 35"/>
            <p:cNvSpPr txBox="1">
              <a:spLocks noChangeArrowheads="1"/>
            </p:cNvSpPr>
            <p:nvPr/>
          </p:nvSpPr>
          <p:spPr bwMode="auto">
            <a:xfrm>
              <a:off x="5220072" y="1772816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000000"/>
                  </a:solidFill>
                  <a:sym typeface="Symbol"/>
                </a:rPr>
                <a:t>s,</a:t>
              </a:r>
              <a:r>
                <a:rPr lang="cs-CZ" sz="2000" b="1" i="1">
                  <a:solidFill>
                    <a:srgbClr val="000000"/>
                  </a:solidFill>
                  <a:sym typeface="Symbol"/>
                </a:rPr>
                <a:t></a:t>
              </a:r>
              <a:endParaRPr lang="cs-CZ" sz="2000" b="1" i="1" baseline="-25000">
                <a:solidFill>
                  <a:srgbClr val="000000"/>
                </a:solidFill>
              </a:endParaRPr>
            </a:p>
          </p:txBody>
        </p:sp>
        <p:sp>
          <p:nvSpPr>
            <p:cNvPr id="411" name="Line 54"/>
            <p:cNvSpPr>
              <a:spLocks noChangeShapeType="1"/>
            </p:cNvSpPr>
            <p:nvPr/>
          </p:nvSpPr>
          <p:spPr bwMode="auto">
            <a:xfrm>
              <a:off x="5248012" y="1822790"/>
              <a:ext cx="1440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</p:grpSp>
      <p:grpSp>
        <p:nvGrpSpPr>
          <p:cNvPr id="412" name="Group 411"/>
          <p:cNvGrpSpPr/>
          <p:nvPr/>
        </p:nvGrpSpPr>
        <p:grpSpPr>
          <a:xfrm>
            <a:off x="7597030" y="5013176"/>
            <a:ext cx="360040" cy="288032"/>
            <a:chOff x="5220072" y="1772816"/>
            <a:chExt cx="360040" cy="288032"/>
          </a:xfrm>
        </p:grpSpPr>
        <p:sp>
          <p:nvSpPr>
            <p:cNvPr id="413" name="Text Box 35"/>
            <p:cNvSpPr txBox="1">
              <a:spLocks noChangeArrowheads="1"/>
            </p:cNvSpPr>
            <p:nvPr/>
          </p:nvSpPr>
          <p:spPr bwMode="auto">
            <a:xfrm>
              <a:off x="5220072" y="1772816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000000"/>
                  </a:solidFill>
                  <a:sym typeface="Symbol"/>
                </a:rPr>
                <a:t>e,</a:t>
              </a:r>
              <a:r>
                <a:rPr lang="cs-CZ" sz="2000" b="1" i="1">
                  <a:solidFill>
                    <a:srgbClr val="000000"/>
                  </a:solidFill>
                  <a:sym typeface="Symbol"/>
                </a:rPr>
                <a:t></a:t>
              </a:r>
              <a:endParaRPr lang="cs-CZ" sz="2000" b="1" i="1" baseline="-25000">
                <a:solidFill>
                  <a:srgbClr val="000000"/>
                </a:solidFill>
              </a:endParaRPr>
            </a:p>
          </p:txBody>
        </p:sp>
        <p:sp>
          <p:nvSpPr>
            <p:cNvPr id="414" name="Line 54"/>
            <p:cNvSpPr>
              <a:spLocks noChangeShapeType="1"/>
            </p:cNvSpPr>
            <p:nvPr/>
          </p:nvSpPr>
          <p:spPr bwMode="auto">
            <a:xfrm>
              <a:off x="5248012" y="1822790"/>
              <a:ext cx="1440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</p:grpSp>
      <p:grpSp>
        <p:nvGrpSpPr>
          <p:cNvPr id="415" name="Group 414"/>
          <p:cNvGrpSpPr/>
          <p:nvPr/>
        </p:nvGrpSpPr>
        <p:grpSpPr>
          <a:xfrm>
            <a:off x="6300886" y="5013176"/>
            <a:ext cx="360040" cy="288032"/>
            <a:chOff x="5220072" y="1772816"/>
            <a:chExt cx="360040" cy="288032"/>
          </a:xfrm>
        </p:grpSpPr>
        <p:sp>
          <p:nvSpPr>
            <p:cNvPr id="416" name="Text Box 35"/>
            <p:cNvSpPr txBox="1">
              <a:spLocks noChangeArrowheads="1"/>
            </p:cNvSpPr>
            <p:nvPr/>
          </p:nvSpPr>
          <p:spPr bwMode="auto">
            <a:xfrm>
              <a:off x="5220072" y="1772816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000000"/>
                  </a:solidFill>
                  <a:sym typeface="Symbol"/>
                </a:rPr>
                <a:t>s,</a:t>
              </a:r>
              <a:r>
                <a:rPr lang="cs-CZ" sz="2000" b="1" i="1">
                  <a:solidFill>
                    <a:srgbClr val="000000"/>
                  </a:solidFill>
                  <a:sym typeface="Symbol"/>
                </a:rPr>
                <a:t></a:t>
              </a:r>
              <a:endParaRPr lang="cs-CZ" sz="2000" b="1" i="1" baseline="-25000">
                <a:solidFill>
                  <a:srgbClr val="000000"/>
                </a:solidFill>
              </a:endParaRPr>
            </a:p>
          </p:txBody>
        </p:sp>
        <p:sp>
          <p:nvSpPr>
            <p:cNvPr id="417" name="Line 54"/>
            <p:cNvSpPr>
              <a:spLocks noChangeShapeType="1"/>
            </p:cNvSpPr>
            <p:nvPr/>
          </p:nvSpPr>
          <p:spPr bwMode="auto">
            <a:xfrm>
              <a:off x="5248012" y="1822790"/>
              <a:ext cx="1440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</p:grpSp>
      <p:grpSp>
        <p:nvGrpSpPr>
          <p:cNvPr id="418" name="Group 417"/>
          <p:cNvGrpSpPr/>
          <p:nvPr/>
        </p:nvGrpSpPr>
        <p:grpSpPr>
          <a:xfrm>
            <a:off x="5796832" y="4077072"/>
            <a:ext cx="288020" cy="288033"/>
            <a:chOff x="5220072" y="1772816"/>
            <a:chExt cx="202523" cy="230426"/>
          </a:xfrm>
        </p:grpSpPr>
        <p:sp>
          <p:nvSpPr>
            <p:cNvPr id="419" name="Text Box 35"/>
            <p:cNvSpPr txBox="1">
              <a:spLocks noChangeArrowheads="1"/>
            </p:cNvSpPr>
            <p:nvPr/>
          </p:nvSpPr>
          <p:spPr bwMode="auto">
            <a:xfrm>
              <a:off x="5220072" y="1772816"/>
              <a:ext cx="202523" cy="2304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000000"/>
                  </a:solidFill>
                  <a:sym typeface="Symbol"/>
                </a:rPr>
                <a:t>s</a:t>
              </a:r>
              <a:endParaRPr lang="cs-CZ" sz="2000" b="1" i="1" baseline="-25000">
                <a:solidFill>
                  <a:srgbClr val="000000"/>
                </a:solidFill>
              </a:endParaRPr>
            </a:p>
          </p:txBody>
        </p:sp>
        <p:sp>
          <p:nvSpPr>
            <p:cNvPr id="420" name="Line 54"/>
            <p:cNvSpPr>
              <a:spLocks noChangeShapeType="1"/>
            </p:cNvSpPr>
            <p:nvPr/>
          </p:nvSpPr>
          <p:spPr bwMode="auto">
            <a:xfrm>
              <a:off x="5248012" y="1822790"/>
              <a:ext cx="1440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7092974" y="4077072"/>
            <a:ext cx="229275" cy="288033"/>
            <a:chOff x="5220072" y="1772816"/>
            <a:chExt cx="171956" cy="230426"/>
          </a:xfrm>
        </p:grpSpPr>
        <p:sp>
          <p:nvSpPr>
            <p:cNvPr id="422" name="Text Box 35"/>
            <p:cNvSpPr txBox="1">
              <a:spLocks noChangeArrowheads="1"/>
            </p:cNvSpPr>
            <p:nvPr/>
          </p:nvSpPr>
          <p:spPr bwMode="auto">
            <a:xfrm>
              <a:off x="5220072" y="1772816"/>
              <a:ext cx="162018" cy="2304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000000"/>
                  </a:solidFill>
                  <a:sym typeface="Symbol"/>
                </a:rPr>
                <a:t>e</a:t>
              </a:r>
              <a:endParaRPr lang="cs-CZ" sz="2000" b="1" i="1" baseline="-25000">
                <a:solidFill>
                  <a:srgbClr val="000000"/>
                </a:solidFill>
              </a:endParaRPr>
            </a:p>
          </p:txBody>
        </p:sp>
        <p:sp>
          <p:nvSpPr>
            <p:cNvPr id="423" name="Line 54"/>
            <p:cNvSpPr>
              <a:spLocks noChangeShapeType="1"/>
            </p:cNvSpPr>
            <p:nvPr/>
          </p:nvSpPr>
          <p:spPr bwMode="auto">
            <a:xfrm>
              <a:off x="5248012" y="1822790"/>
              <a:ext cx="1440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</p:grpSp>
      <p:grpSp>
        <p:nvGrpSpPr>
          <p:cNvPr id="424" name="Group 423"/>
          <p:cNvGrpSpPr/>
          <p:nvPr/>
        </p:nvGrpSpPr>
        <p:grpSpPr>
          <a:xfrm>
            <a:off x="7092974" y="5373216"/>
            <a:ext cx="229275" cy="288033"/>
            <a:chOff x="5220072" y="1772816"/>
            <a:chExt cx="171956" cy="230426"/>
          </a:xfrm>
        </p:grpSpPr>
        <p:sp>
          <p:nvSpPr>
            <p:cNvPr id="425" name="Text Box 35"/>
            <p:cNvSpPr txBox="1">
              <a:spLocks noChangeArrowheads="1"/>
            </p:cNvSpPr>
            <p:nvPr/>
          </p:nvSpPr>
          <p:spPr bwMode="auto">
            <a:xfrm>
              <a:off x="5220072" y="1772816"/>
              <a:ext cx="162018" cy="2304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000000"/>
                  </a:solidFill>
                  <a:sym typeface="Symbol"/>
                </a:rPr>
                <a:t>e</a:t>
              </a:r>
              <a:endParaRPr lang="cs-CZ" sz="2000" b="1" i="1" baseline="-25000">
                <a:solidFill>
                  <a:srgbClr val="000000"/>
                </a:solidFill>
              </a:endParaRPr>
            </a:p>
          </p:txBody>
        </p:sp>
        <p:sp>
          <p:nvSpPr>
            <p:cNvPr id="426" name="Line 54"/>
            <p:cNvSpPr>
              <a:spLocks noChangeShapeType="1"/>
            </p:cNvSpPr>
            <p:nvPr/>
          </p:nvSpPr>
          <p:spPr bwMode="auto">
            <a:xfrm>
              <a:off x="5248012" y="1822790"/>
              <a:ext cx="1440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165" name="Arc 28"/>
          <p:cNvSpPr>
            <a:spLocks/>
          </p:cNvSpPr>
          <p:nvPr/>
        </p:nvSpPr>
        <p:spPr bwMode="auto">
          <a:xfrm rot="5400000" flipH="1">
            <a:off x="3045469" y="1932261"/>
            <a:ext cx="388937" cy="215900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82" name="Line 45"/>
          <p:cNvSpPr>
            <a:spLocks noChangeShapeType="1"/>
          </p:cNvSpPr>
          <p:nvPr/>
        </p:nvSpPr>
        <p:spPr bwMode="auto">
          <a:xfrm>
            <a:off x="3348558" y="2348881"/>
            <a:ext cx="10081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50" name="Line 45"/>
          <p:cNvSpPr>
            <a:spLocks noChangeShapeType="1"/>
          </p:cNvSpPr>
          <p:nvPr/>
        </p:nvSpPr>
        <p:spPr bwMode="auto">
          <a:xfrm>
            <a:off x="4644702" y="2348880"/>
            <a:ext cx="10081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51" name="Line 45"/>
          <p:cNvSpPr>
            <a:spLocks noChangeShapeType="1"/>
          </p:cNvSpPr>
          <p:nvPr/>
        </p:nvSpPr>
        <p:spPr bwMode="auto">
          <a:xfrm>
            <a:off x="5940846" y="2348880"/>
            <a:ext cx="10081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54" name="Line 45"/>
          <p:cNvSpPr>
            <a:spLocks noChangeShapeType="1"/>
          </p:cNvSpPr>
          <p:nvPr/>
        </p:nvSpPr>
        <p:spPr bwMode="auto">
          <a:xfrm>
            <a:off x="7236990" y="2348880"/>
            <a:ext cx="10081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62" name="Line 39"/>
          <p:cNvSpPr>
            <a:spLocks noChangeShapeType="1"/>
          </p:cNvSpPr>
          <p:nvPr/>
        </p:nvSpPr>
        <p:spPr bwMode="auto">
          <a:xfrm>
            <a:off x="3204542" y="2348880"/>
            <a:ext cx="1152128" cy="115212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63" name="Line 39"/>
          <p:cNvSpPr>
            <a:spLocks noChangeShapeType="1"/>
          </p:cNvSpPr>
          <p:nvPr/>
        </p:nvSpPr>
        <p:spPr bwMode="auto">
          <a:xfrm>
            <a:off x="4500686" y="2348880"/>
            <a:ext cx="1152128" cy="115212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65" name="Line 39"/>
          <p:cNvSpPr>
            <a:spLocks noChangeShapeType="1"/>
          </p:cNvSpPr>
          <p:nvPr/>
        </p:nvSpPr>
        <p:spPr bwMode="auto">
          <a:xfrm>
            <a:off x="5796830" y="2348880"/>
            <a:ext cx="1152128" cy="115212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66" name="Line 39"/>
          <p:cNvSpPr>
            <a:spLocks noChangeShapeType="1"/>
          </p:cNvSpPr>
          <p:nvPr/>
        </p:nvSpPr>
        <p:spPr bwMode="auto">
          <a:xfrm>
            <a:off x="7092974" y="2348880"/>
            <a:ext cx="1152128" cy="115212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71" name="Line 45"/>
          <p:cNvSpPr>
            <a:spLocks noChangeShapeType="1"/>
          </p:cNvSpPr>
          <p:nvPr/>
        </p:nvSpPr>
        <p:spPr bwMode="auto">
          <a:xfrm>
            <a:off x="4644702" y="3573016"/>
            <a:ext cx="10081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72" name="Line 45"/>
          <p:cNvSpPr>
            <a:spLocks noChangeShapeType="1"/>
          </p:cNvSpPr>
          <p:nvPr/>
        </p:nvSpPr>
        <p:spPr bwMode="auto">
          <a:xfrm>
            <a:off x="5940846" y="3573016"/>
            <a:ext cx="10081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74" name="Line 45"/>
          <p:cNvSpPr>
            <a:spLocks noChangeShapeType="1"/>
          </p:cNvSpPr>
          <p:nvPr/>
        </p:nvSpPr>
        <p:spPr bwMode="auto">
          <a:xfrm>
            <a:off x="4500686" y="2348880"/>
            <a:ext cx="0" cy="10801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75" name="Line 45"/>
          <p:cNvSpPr>
            <a:spLocks noChangeShapeType="1"/>
          </p:cNvSpPr>
          <p:nvPr/>
        </p:nvSpPr>
        <p:spPr bwMode="auto">
          <a:xfrm>
            <a:off x="5796830" y="2348880"/>
            <a:ext cx="0" cy="10801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76" name="Line 45"/>
          <p:cNvSpPr>
            <a:spLocks noChangeShapeType="1"/>
          </p:cNvSpPr>
          <p:nvPr/>
        </p:nvSpPr>
        <p:spPr bwMode="auto">
          <a:xfrm>
            <a:off x="7092974" y="2348880"/>
            <a:ext cx="0" cy="10801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6" name="Line 45"/>
          <p:cNvSpPr>
            <a:spLocks noChangeShapeType="1"/>
          </p:cNvSpPr>
          <p:nvPr/>
        </p:nvSpPr>
        <p:spPr bwMode="auto">
          <a:xfrm>
            <a:off x="7092974" y="4797152"/>
            <a:ext cx="0" cy="10801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7" name="Line 45"/>
          <p:cNvSpPr>
            <a:spLocks noChangeShapeType="1"/>
          </p:cNvSpPr>
          <p:nvPr/>
        </p:nvSpPr>
        <p:spPr bwMode="auto">
          <a:xfrm>
            <a:off x="7092974" y="3573016"/>
            <a:ext cx="0" cy="10801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21" name="Line 45"/>
          <p:cNvSpPr>
            <a:spLocks noChangeShapeType="1"/>
          </p:cNvSpPr>
          <p:nvPr/>
        </p:nvSpPr>
        <p:spPr bwMode="auto">
          <a:xfrm>
            <a:off x="5796830" y="3573016"/>
            <a:ext cx="0" cy="10801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22" name="Line 45"/>
          <p:cNvSpPr>
            <a:spLocks noChangeShapeType="1"/>
          </p:cNvSpPr>
          <p:nvPr/>
        </p:nvSpPr>
        <p:spPr bwMode="auto">
          <a:xfrm>
            <a:off x="7236990" y="3573016"/>
            <a:ext cx="10081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23" name="Line 45"/>
          <p:cNvSpPr>
            <a:spLocks noChangeShapeType="1"/>
          </p:cNvSpPr>
          <p:nvPr/>
        </p:nvSpPr>
        <p:spPr bwMode="auto">
          <a:xfrm>
            <a:off x="7236990" y="6021288"/>
            <a:ext cx="10081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24" name="Line 45"/>
          <p:cNvSpPr>
            <a:spLocks noChangeShapeType="1"/>
          </p:cNvSpPr>
          <p:nvPr/>
        </p:nvSpPr>
        <p:spPr bwMode="auto">
          <a:xfrm>
            <a:off x="5940846" y="4797152"/>
            <a:ext cx="10081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66" name="Line 45"/>
          <p:cNvSpPr>
            <a:spLocks noChangeShapeType="1"/>
          </p:cNvSpPr>
          <p:nvPr/>
        </p:nvSpPr>
        <p:spPr bwMode="auto">
          <a:xfrm>
            <a:off x="7236990" y="4797152"/>
            <a:ext cx="10081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68" name="Line 39"/>
          <p:cNvSpPr>
            <a:spLocks noChangeShapeType="1"/>
          </p:cNvSpPr>
          <p:nvPr/>
        </p:nvSpPr>
        <p:spPr bwMode="auto">
          <a:xfrm>
            <a:off x="7092974" y="3573016"/>
            <a:ext cx="1152128" cy="115212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69" name="Line 39"/>
          <p:cNvSpPr>
            <a:spLocks noChangeShapeType="1"/>
          </p:cNvSpPr>
          <p:nvPr/>
        </p:nvSpPr>
        <p:spPr bwMode="auto">
          <a:xfrm>
            <a:off x="5796830" y="3573016"/>
            <a:ext cx="1152128" cy="115212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70" name="Line 39"/>
          <p:cNvSpPr>
            <a:spLocks noChangeShapeType="1"/>
          </p:cNvSpPr>
          <p:nvPr/>
        </p:nvSpPr>
        <p:spPr bwMode="auto">
          <a:xfrm>
            <a:off x="4500686" y="3573016"/>
            <a:ext cx="1152128" cy="115212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71" name="Line 39"/>
          <p:cNvSpPr>
            <a:spLocks noChangeShapeType="1"/>
          </p:cNvSpPr>
          <p:nvPr/>
        </p:nvSpPr>
        <p:spPr bwMode="auto">
          <a:xfrm>
            <a:off x="5796830" y="4797152"/>
            <a:ext cx="1152128" cy="115212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72" name="Line 39"/>
          <p:cNvSpPr>
            <a:spLocks noChangeShapeType="1"/>
          </p:cNvSpPr>
          <p:nvPr/>
        </p:nvSpPr>
        <p:spPr bwMode="auto">
          <a:xfrm>
            <a:off x="7164982" y="4797152"/>
            <a:ext cx="1152128" cy="115212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73" name="Arc 55"/>
          <p:cNvSpPr>
            <a:spLocks/>
          </p:cNvSpPr>
          <p:nvPr/>
        </p:nvSpPr>
        <p:spPr bwMode="auto">
          <a:xfrm flipH="1" flipV="1">
            <a:off x="2772494" y="2204864"/>
            <a:ext cx="288925" cy="1460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80" name="Oval 43"/>
          <p:cNvSpPr>
            <a:spLocks noChangeArrowheads="1"/>
          </p:cNvSpPr>
          <p:nvPr/>
        </p:nvSpPr>
        <p:spPr bwMode="auto">
          <a:xfrm>
            <a:off x="3060526" y="2204864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cs-CZ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83" name="Oval 46"/>
          <p:cNvSpPr>
            <a:spLocks noChangeArrowheads="1"/>
          </p:cNvSpPr>
          <p:nvPr/>
        </p:nvSpPr>
        <p:spPr bwMode="auto">
          <a:xfrm>
            <a:off x="4356670" y="2204864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cs-CZ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6" name="Oval 49"/>
          <p:cNvSpPr>
            <a:spLocks noChangeArrowheads="1"/>
          </p:cNvSpPr>
          <p:nvPr/>
        </p:nvSpPr>
        <p:spPr bwMode="auto">
          <a:xfrm>
            <a:off x="5652814" y="2204864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cs-CZ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07" name="Oval 74"/>
          <p:cNvSpPr>
            <a:spLocks noChangeArrowheads="1"/>
          </p:cNvSpPr>
          <p:nvPr/>
        </p:nvSpPr>
        <p:spPr bwMode="auto">
          <a:xfrm>
            <a:off x="5652814" y="4653136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cs-CZ" sz="1400" b="1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210" name="Oval 77"/>
          <p:cNvSpPr>
            <a:spLocks noChangeArrowheads="1"/>
          </p:cNvSpPr>
          <p:nvPr/>
        </p:nvSpPr>
        <p:spPr bwMode="auto">
          <a:xfrm>
            <a:off x="6948958" y="4653136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cs-CZ" sz="1400" b="1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219" name="Oval 80"/>
          <p:cNvSpPr>
            <a:spLocks noChangeArrowheads="1"/>
          </p:cNvSpPr>
          <p:nvPr/>
        </p:nvSpPr>
        <p:spPr bwMode="auto">
          <a:xfrm>
            <a:off x="6948958" y="5877272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cs-CZ" sz="1400" b="1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253" name="Oval 52"/>
          <p:cNvSpPr>
            <a:spLocks noChangeArrowheads="1"/>
          </p:cNvSpPr>
          <p:nvPr/>
        </p:nvSpPr>
        <p:spPr bwMode="auto">
          <a:xfrm>
            <a:off x="6948958" y="2204864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cs-CZ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59" name="Oval 58"/>
          <p:cNvSpPr>
            <a:spLocks noChangeArrowheads="1"/>
          </p:cNvSpPr>
          <p:nvPr/>
        </p:nvSpPr>
        <p:spPr bwMode="auto">
          <a:xfrm>
            <a:off x="4356670" y="3429000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cs-CZ" sz="14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64" name="Oval 61"/>
          <p:cNvSpPr>
            <a:spLocks noChangeArrowheads="1"/>
          </p:cNvSpPr>
          <p:nvPr/>
        </p:nvSpPr>
        <p:spPr bwMode="auto">
          <a:xfrm>
            <a:off x="5652814" y="3429000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cs-CZ" sz="14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67" name="Oval 64"/>
          <p:cNvSpPr>
            <a:spLocks noChangeArrowheads="1"/>
          </p:cNvSpPr>
          <p:nvPr/>
        </p:nvSpPr>
        <p:spPr bwMode="auto">
          <a:xfrm>
            <a:off x="6948958" y="3429000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cs-CZ" sz="14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427" name="AutoShape 56"/>
          <p:cNvSpPr>
            <a:spLocks noChangeArrowheads="1"/>
          </p:cNvSpPr>
          <p:nvPr/>
        </p:nvSpPr>
        <p:spPr bwMode="auto">
          <a:xfrm>
            <a:off x="539552" y="692696"/>
            <a:ext cx="8280920" cy="864096"/>
          </a:xfrm>
          <a:prstGeom prst="roundRect">
            <a:avLst>
              <a:gd name="adj" fmla="val 17514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>
                <a:solidFill>
                  <a:srgbClr val="000000"/>
                </a:solidFill>
              </a:rPr>
              <a:t>NFA searches in a text for a string within Levenshtein distance 3</a:t>
            </a:r>
          </a:p>
          <a:p>
            <a:r>
              <a:rPr lang="en-US" b="1">
                <a:solidFill>
                  <a:srgbClr val="000000"/>
                </a:solidFill>
              </a:rPr>
              <a:t> from the pattern "rose".   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428" name="AutoShape 56"/>
          <p:cNvSpPr>
            <a:spLocks noChangeArrowheads="1"/>
          </p:cNvSpPr>
          <p:nvPr/>
        </p:nvSpPr>
        <p:spPr bwMode="auto">
          <a:xfrm>
            <a:off x="251520" y="3212976"/>
            <a:ext cx="3744416" cy="1800200"/>
          </a:xfrm>
          <a:prstGeom prst="roundRect">
            <a:avLst>
              <a:gd name="adj" fmla="val 10957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>
                <a:solidFill>
                  <a:srgbClr val="000000"/>
                </a:solidFill>
              </a:rPr>
              <a:t>More transitions than in</a:t>
            </a:r>
          </a:p>
          <a:p>
            <a:r>
              <a:rPr lang="en-US" b="1">
                <a:solidFill>
                  <a:srgbClr val="000000"/>
                </a:solidFill>
              </a:rPr>
              <a:t>Hamming distance NFA</a:t>
            </a:r>
          </a:p>
          <a:p>
            <a:endParaRPr lang="en-US" b="1">
              <a:solidFill>
                <a:srgbClr val="000000"/>
              </a:solidFill>
            </a:endParaRPr>
          </a:p>
          <a:p>
            <a:r>
              <a:rPr lang="en-US" b="1">
                <a:solidFill>
                  <a:srgbClr val="000000"/>
                </a:solidFill>
              </a:rPr>
              <a:t>   vertical ...   Insert operation</a:t>
            </a:r>
          </a:p>
          <a:p>
            <a:r>
              <a:rPr lang="en-US" b="1">
                <a:solidFill>
                  <a:srgbClr val="000000"/>
                </a:solidFill>
              </a:rPr>
              <a:t>   epsilon ...   Delete operation   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429" name="AutoShape 56"/>
          <p:cNvSpPr>
            <a:spLocks noChangeArrowheads="1"/>
          </p:cNvSpPr>
          <p:nvPr/>
        </p:nvSpPr>
        <p:spPr bwMode="auto">
          <a:xfrm>
            <a:off x="251520" y="5589240"/>
            <a:ext cx="5112568" cy="720080"/>
          </a:xfrm>
          <a:prstGeom prst="roundRect">
            <a:avLst>
              <a:gd name="adj" fmla="val 10957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>
                <a:solidFill>
                  <a:srgbClr val="000000"/>
                </a:solidFill>
              </a:rPr>
              <a:t>Label vertical transitions by </a:t>
            </a:r>
            <a:r>
              <a:rPr lang="en-US" sz="1600" b="1" i="1">
                <a:solidFill>
                  <a:srgbClr val="000000"/>
                </a:solidFill>
                <a:sym typeface="Symbol"/>
              </a:rPr>
              <a:t></a:t>
            </a:r>
            <a:r>
              <a:rPr lang="en-US" sz="1600" b="1">
                <a:solidFill>
                  <a:srgbClr val="000000"/>
                </a:solidFill>
              </a:rPr>
              <a:t>  (whole alphabet).</a:t>
            </a:r>
          </a:p>
          <a:p>
            <a:r>
              <a:rPr lang="en-US" sz="1600" b="1">
                <a:solidFill>
                  <a:srgbClr val="000000"/>
                </a:solidFill>
              </a:rPr>
              <a:t>How will it change the functionality of this NFA?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430" name="AutoShape 642"/>
          <p:cNvSpPr>
            <a:spLocks noChangeArrowheads="1"/>
          </p:cNvSpPr>
          <p:nvPr/>
        </p:nvSpPr>
        <p:spPr bwMode="auto">
          <a:xfrm>
            <a:off x="467544" y="5301208"/>
            <a:ext cx="2376264" cy="360040"/>
          </a:xfrm>
          <a:prstGeom prst="roundRect">
            <a:avLst>
              <a:gd name="adj" fmla="val 18816"/>
            </a:avLst>
          </a:prstGeom>
          <a:solidFill>
            <a:srgbClr val="D5DAFF"/>
          </a:soli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1">
                <a:solidFill>
                  <a:srgbClr val="000000"/>
                </a:solidFill>
              </a:rPr>
              <a:t>Self-check question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431" name="AutoShape 627"/>
          <p:cNvSpPr>
            <a:spLocks noChangeArrowheads="1"/>
          </p:cNvSpPr>
          <p:nvPr/>
        </p:nvSpPr>
        <p:spPr bwMode="auto">
          <a:xfrm>
            <a:off x="179388" y="115888"/>
            <a:ext cx="4032572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  Levenshtein distance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432" name="AutoShape 628"/>
          <p:cNvSpPr>
            <a:spLocks noChangeArrowheads="1"/>
          </p:cNvSpPr>
          <p:nvPr/>
        </p:nvSpPr>
        <p:spPr bwMode="auto">
          <a:xfrm>
            <a:off x="4211960" y="115888"/>
            <a:ext cx="4463728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433" name="Group 629"/>
          <p:cNvGrpSpPr>
            <a:grpSpLocks/>
          </p:cNvGrpSpPr>
          <p:nvPr/>
        </p:nvGrpSpPr>
        <p:grpSpPr bwMode="auto">
          <a:xfrm>
            <a:off x="4067944" y="116632"/>
            <a:ext cx="217488" cy="217487"/>
            <a:chOff x="2290" y="73"/>
            <a:chExt cx="137" cy="137"/>
          </a:xfrm>
        </p:grpSpPr>
        <p:grpSp>
          <p:nvGrpSpPr>
            <p:cNvPr id="434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436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437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5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438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439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440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441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443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444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42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445" name="AutoShape 641"/>
          <p:cNvSpPr>
            <a:spLocks noChangeArrowheads="1"/>
          </p:cNvSpPr>
          <p:nvPr/>
        </p:nvSpPr>
        <p:spPr bwMode="auto">
          <a:xfrm>
            <a:off x="5940152" y="188913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Search automaton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446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52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447" name="AutoShape 2"/>
          <p:cNvSpPr>
            <a:spLocks noChangeArrowheads="1"/>
          </p:cNvSpPr>
          <p:nvPr/>
        </p:nvSpPr>
        <p:spPr bwMode="auto">
          <a:xfrm>
            <a:off x="4499992" y="1412776"/>
            <a:ext cx="2411760" cy="360040"/>
          </a:xfrm>
          <a:prstGeom prst="roundRect">
            <a:avLst>
              <a:gd name="adj" fmla="val 31432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rgbClr val="000000"/>
                </a:solidFill>
              </a:rPr>
              <a:t>Note the </a:t>
            </a:r>
            <a:r>
              <a:rPr lang="cs-CZ" i="1">
                <a:solidFill>
                  <a:srgbClr val="000000"/>
                </a:solidFill>
                <a:sym typeface="Symbol" pitchFamily="18" charset="2"/>
              </a:rPr>
              <a:t>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transitions.</a:t>
            </a:r>
            <a:r>
              <a:rPr lang="en-US">
                <a:solidFill>
                  <a:srgbClr val="000000"/>
                </a:solidFill>
              </a:rPr>
              <a:t> 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130" name="Text Box 33"/>
          <p:cNvSpPr txBox="1">
            <a:spLocks noChangeArrowheads="1"/>
          </p:cNvSpPr>
          <p:nvPr/>
        </p:nvSpPr>
        <p:spPr bwMode="auto">
          <a:xfrm>
            <a:off x="3347864" y="1699915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 smtClean="0">
                <a:solidFill>
                  <a:srgbClr val="000000"/>
                </a:solidFill>
                <a:sym typeface="Symbol"/>
              </a:rPr>
              <a:t>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33" name="Text Box 33"/>
          <p:cNvSpPr txBox="1">
            <a:spLocks noChangeArrowheads="1"/>
          </p:cNvSpPr>
          <p:nvPr/>
        </p:nvSpPr>
        <p:spPr bwMode="auto">
          <a:xfrm>
            <a:off x="8388424" y="2708920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 smtClean="0">
                <a:solidFill>
                  <a:srgbClr val="000000"/>
                </a:solidFill>
                <a:sym typeface="Symbol"/>
              </a:rPr>
              <a:t>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34" name="Text Box 33"/>
          <p:cNvSpPr txBox="1">
            <a:spLocks noChangeArrowheads="1"/>
          </p:cNvSpPr>
          <p:nvPr/>
        </p:nvSpPr>
        <p:spPr bwMode="auto">
          <a:xfrm>
            <a:off x="8388424" y="4005064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 smtClean="0">
                <a:solidFill>
                  <a:srgbClr val="000000"/>
                </a:solidFill>
                <a:sym typeface="Symbol"/>
              </a:rPr>
              <a:t>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35" name="Text Box 33"/>
          <p:cNvSpPr txBox="1">
            <a:spLocks noChangeArrowheads="1"/>
          </p:cNvSpPr>
          <p:nvPr/>
        </p:nvSpPr>
        <p:spPr bwMode="auto">
          <a:xfrm>
            <a:off x="8388424" y="5229200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 smtClean="0">
                <a:solidFill>
                  <a:srgbClr val="000000"/>
                </a:solidFill>
                <a:sym typeface="Symbol"/>
              </a:rPr>
              <a:t>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29" name="Line 45"/>
          <p:cNvSpPr>
            <a:spLocks noChangeShapeType="1"/>
          </p:cNvSpPr>
          <p:nvPr/>
        </p:nvSpPr>
        <p:spPr bwMode="auto">
          <a:xfrm>
            <a:off x="8388424" y="2348880"/>
            <a:ext cx="0" cy="10801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31" name="Line 45"/>
          <p:cNvSpPr>
            <a:spLocks noChangeShapeType="1"/>
          </p:cNvSpPr>
          <p:nvPr/>
        </p:nvSpPr>
        <p:spPr bwMode="auto">
          <a:xfrm>
            <a:off x="8388424" y="3573016"/>
            <a:ext cx="0" cy="10801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32" name="Line 45"/>
          <p:cNvSpPr>
            <a:spLocks noChangeShapeType="1"/>
          </p:cNvSpPr>
          <p:nvPr/>
        </p:nvSpPr>
        <p:spPr bwMode="auto">
          <a:xfrm>
            <a:off x="8388424" y="4797152"/>
            <a:ext cx="0" cy="10801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grpSp>
        <p:nvGrpSpPr>
          <p:cNvPr id="226" name="Group 83"/>
          <p:cNvGrpSpPr>
            <a:grpSpLocks/>
          </p:cNvGrpSpPr>
          <p:nvPr/>
        </p:nvGrpSpPr>
        <p:grpSpPr bwMode="auto">
          <a:xfrm>
            <a:off x="8245102" y="4653136"/>
            <a:ext cx="287338" cy="287337"/>
            <a:chOff x="3334" y="799"/>
            <a:chExt cx="454" cy="453"/>
          </a:xfrm>
        </p:grpSpPr>
        <p:sp>
          <p:nvSpPr>
            <p:cNvPr id="236" name="Oval 84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37" name="Oval 85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r>
                <a:rPr lang="cs-CZ" sz="1200" b="1">
                  <a:solidFill>
                    <a:srgbClr val="000000"/>
                  </a:solidFill>
                </a:rPr>
                <a:t>11</a:t>
              </a:r>
            </a:p>
          </p:txBody>
        </p:sp>
      </p:grpSp>
      <p:grpSp>
        <p:nvGrpSpPr>
          <p:cNvPr id="227" name="Group 86"/>
          <p:cNvGrpSpPr>
            <a:grpSpLocks/>
          </p:cNvGrpSpPr>
          <p:nvPr/>
        </p:nvGrpSpPr>
        <p:grpSpPr bwMode="auto">
          <a:xfrm>
            <a:off x="8245102" y="5877272"/>
            <a:ext cx="287338" cy="287337"/>
            <a:chOff x="3334" y="799"/>
            <a:chExt cx="454" cy="453"/>
          </a:xfrm>
        </p:grpSpPr>
        <p:sp>
          <p:nvSpPr>
            <p:cNvPr id="228" name="Oval 87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35" name="Oval 88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r>
                <a:rPr lang="cs-CZ" sz="1200" b="1">
                  <a:solidFill>
                    <a:srgbClr val="000000"/>
                  </a:solidFill>
                </a:rPr>
                <a:t>13</a:t>
              </a:r>
            </a:p>
          </p:txBody>
        </p:sp>
      </p:grpSp>
      <p:grpSp>
        <p:nvGrpSpPr>
          <p:cNvPr id="255" name="Group 55"/>
          <p:cNvGrpSpPr>
            <a:grpSpLocks/>
          </p:cNvGrpSpPr>
          <p:nvPr/>
        </p:nvGrpSpPr>
        <p:grpSpPr bwMode="auto">
          <a:xfrm>
            <a:off x="8245102" y="2204864"/>
            <a:ext cx="287338" cy="287337"/>
            <a:chOff x="3334" y="799"/>
            <a:chExt cx="454" cy="453"/>
          </a:xfrm>
        </p:grpSpPr>
        <p:sp>
          <p:nvSpPr>
            <p:cNvPr id="256" name="Oval 56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57" name="Oval 57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r>
                <a:rPr lang="cs-CZ" sz="1200" b="1">
                  <a:solidFill>
                    <a:srgbClr val="000000"/>
                  </a:solidFill>
                </a:rPr>
                <a:t>4</a:t>
              </a:r>
            </a:p>
          </p:txBody>
        </p:sp>
      </p:grpSp>
      <p:grpSp>
        <p:nvGrpSpPr>
          <p:cNvPr id="268" name="Group 67"/>
          <p:cNvGrpSpPr>
            <a:grpSpLocks/>
          </p:cNvGrpSpPr>
          <p:nvPr/>
        </p:nvGrpSpPr>
        <p:grpSpPr bwMode="auto">
          <a:xfrm>
            <a:off x="8245102" y="3429000"/>
            <a:ext cx="287338" cy="287337"/>
            <a:chOff x="3334" y="799"/>
            <a:chExt cx="454" cy="453"/>
          </a:xfrm>
        </p:grpSpPr>
        <p:sp>
          <p:nvSpPr>
            <p:cNvPr id="269" name="Oval 68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70" name="Oval 69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r>
                <a:rPr lang="cs-CZ" sz="1200" b="1">
                  <a:solidFill>
                    <a:srgbClr val="000000"/>
                  </a:solidFill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315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0752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642"/>
          <p:cNvSpPr>
            <a:spLocks noChangeArrowheads="1"/>
          </p:cNvSpPr>
          <p:nvPr/>
        </p:nvSpPr>
        <p:spPr bwMode="auto">
          <a:xfrm>
            <a:off x="1043608" y="1700808"/>
            <a:ext cx="6912768" cy="4824536"/>
          </a:xfrm>
          <a:prstGeom prst="roundRect">
            <a:avLst>
              <a:gd name="adj" fmla="val 5255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3"/>
            <a:ext cx="5904656" cy="443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AutoShape 642"/>
          <p:cNvSpPr>
            <a:spLocks noChangeArrowheads="1"/>
          </p:cNvSpPr>
          <p:nvPr/>
        </p:nvSpPr>
        <p:spPr bwMode="auto">
          <a:xfrm>
            <a:off x="1187624" y="1484784"/>
            <a:ext cx="2520280" cy="360040"/>
          </a:xfrm>
          <a:prstGeom prst="roundRect">
            <a:avLst>
              <a:gd name="adj" fmla="val 18816"/>
            </a:avLst>
          </a:prstGeom>
          <a:solidFill>
            <a:srgbClr val="D5DAFF"/>
          </a:soli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NFA  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4572000" y="1484784"/>
            <a:ext cx="3816424" cy="792088"/>
          </a:xfrm>
          <a:prstGeom prst="roundRect">
            <a:avLst>
              <a:gd name="adj" fmla="val 2413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Alphabet = {a, b}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Dictionary  = {"aba", "aab", "bab"}</a:t>
            </a:r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auto">
          <a:xfrm>
            <a:off x="611560" y="692696"/>
            <a:ext cx="7992888" cy="648072"/>
          </a:xfrm>
          <a:prstGeom prst="roundRect">
            <a:avLst>
              <a:gd name="adj" fmla="val 14133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Example of dictionary automaton whose transition diagram fits to one slide.</a:t>
            </a:r>
          </a:p>
        </p:txBody>
      </p:sp>
      <p:sp>
        <p:nvSpPr>
          <p:cNvPr id="76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7" name="AutoShape 627"/>
          <p:cNvSpPr>
            <a:spLocks noChangeArrowheads="1"/>
          </p:cNvSpPr>
          <p:nvPr/>
        </p:nvSpPr>
        <p:spPr bwMode="auto">
          <a:xfrm>
            <a:off x="179388" y="115888"/>
            <a:ext cx="4032572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Dictionary </a:t>
            </a:r>
            <a:r>
              <a:rPr lang="en-US" sz="2000" b="1" smtClean="0">
                <a:solidFill>
                  <a:srgbClr val="FFFFFF"/>
                </a:solidFill>
                <a:latin typeface="Arial Black" pitchFamily="34" charset="0"/>
              </a:rPr>
              <a:t>NFA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8" name="AutoShape 628"/>
          <p:cNvSpPr>
            <a:spLocks noChangeArrowheads="1"/>
          </p:cNvSpPr>
          <p:nvPr/>
        </p:nvSpPr>
        <p:spPr bwMode="auto">
          <a:xfrm>
            <a:off x="4211960" y="115888"/>
            <a:ext cx="4463728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79" name="Group 629"/>
          <p:cNvGrpSpPr>
            <a:grpSpLocks/>
          </p:cNvGrpSpPr>
          <p:nvPr/>
        </p:nvGrpSpPr>
        <p:grpSpPr bwMode="auto">
          <a:xfrm>
            <a:off x="4067944" y="116632"/>
            <a:ext cx="217488" cy="217487"/>
            <a:chOff x="2290" y="73"/>
            <a:chExt cx="137" cy="137"/>
          </a:xfrm>
        </p:grpSpPr>
        <p:grpSp>
          <p:nvGrpSpPr>
            <p:cNvPr id="80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82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1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84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5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86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87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89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8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91" name="AutoShape 641"/>
          <p:cNvSpPr>
            <a:spLocks noChangeArrowheads="1"/>
          </p:cNvSpPr>
          <p:nvPr/>
        </p:nvSpPr>
        <p:spPr bwMode="auto">
          <a:xfrm>
            <a:off x="5940152" y="188913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Tiny Example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92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53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127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642"/>
          <p:cNvSpPr>
            <a:spLocks noChangeArrowheads="1"/>
          </p:cNvSpPr>
          <p:nvPr/>
        </p:nvSpPr>
        <p:spPr bwMode="auto">
          <a:xfrm>
            <a:off x="539552" y="1844824"/>
            <a:ext cx="8136904" cy="4680520"/>
          </a:xfrm>
          <a:prstGeom prst="roundRect">
            <a:avLst>
              <a:gd name="adj" fmla="val 5255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26469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AutoShape 642"/>
          <p:cNvSpPr>
            <a:spLocks noChangeArrowheads="1"/>
          </p:cNvSpPr>
          <p:nvPr/>
        </p:nvSpPr>
        <p:spPr bwMode="auto">
          <a:xfrm>
            <a:off x="611560" y="1700808"/>
            <a:ext cx="1656184" cy="360040"/>
          </a:xfrm>
          <a:prstGeom prst="roundRect">
            <a:avLst>
              <a:gd name="adj" fmla="val 18816"/>
            </a:avLst>
          </a:prstGeom>
          <a:solidFill>
            <a:srgbClr val="D5DAFF"/>
          </a:soli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DFA 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7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8" name="AutoShape 627"/>
          <p:cNvSpPr>
            <a:spLocks noChangeArrowheads="1"/>
          </p:cNvSpPr>
          <p:nvPr/>
        </p:nvSpPr>
        <p:spPr bwMode="auto">
          <a:xfrm>
            <a:off x="179388" y="115888"/>
            <a:ext cx="4032572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Dictionary DFA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9" name="AutoShape 628"/>
          <p:cNvSpPr>
            <a:spLocks noChangeArrowheads="1"/>
          </p:cNvSpPr>
          <p:nvPr/>
        </p:nvSpPr>
        <p:spPr bwMode="auto">
          <a:xfrm>
            <a:off x="4211960" y="115888"/>
            <a:ext cx="4463728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80" name="Group 629"/>
          <p:cNvGrpSpPr>
            <a:grpSpLocks/>
          </p:cNvGrpSpPr>
          <p:nvPr/>
        </p:nvGrpSpPr>
        <p:grpSpPr bwMode="auto">
          <a:xfrm>
            <a:off x="4067944" y="116632"/>
            <a:ext cx="217488" cy="217487"/>
            <a:chOff x="2290" y="73"/>
            <a:chExt cx="137" cy="137"/>
          </a:xfrm>
        </p:grpSpPr>
        <p:grpSp>
          <p:nvGrpSpPr>
            <p:cNvPr id="81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83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2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85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6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87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88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90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9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92" name="AutoShape 641"/>
          <p:cNvSpPr>
            <a:spLocks noChangeArrowheads="1"/>
          </p:cNvSpPr>
          <p:nvPr/>
        </p:nvSpPr>
        <p:spPr bwMode="auto">
          <a:xfrm>
            <a:off x="5940152" y="188913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Tiny Example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93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54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94" name="AutoShape 3"/>
          <p:cNvSpPr>
            <a:spLocks noChangeArrowheads="1"/>
          </p:cNvSpPr>
          <p:nvPr/>
        </p:nvSpPr>
        <p:spPr bwMode="auto">
          <a:xfrm>
            <a:off x="4572000" y="1268760"/>
            <a:ext cx="3816424" cy="792088"/>
          </a:xfrm>
          <a:prstGeom prst="roundRect">
            <a:avLst>
              <a:gd name="adj" fmla="val 2413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Alphabet = {a, b}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Dictionary  = {"aba", "aab", "bab"}</a:t>
            </a: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611560" y="692696"/>
            <a:ext cx="7992888" cy="432048"/>
          </a:xfrm>
          <a:prstGeom prst="roundRect">
            <a:avLst>
              <a:gd name="adj" fmla="val 14133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Automaton obtained by transforming the previous NFA to DFA .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14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7780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395536" y="908720"/>
            <a:ext cx="8424936" cy="1512168"/>
          </a:xfrm>
          <a:prstGeom prst="roundRect">
            <a:avLst>
              <a:gd name="adj" fmla="val 13489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The transition diagram of a dictionary NFA,  like A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 in the previous example,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is a</a:t>
            </a:r>
            <a:r>
              <a:rPr lang="en-US" b="1">
                <a:solidFill>
                  <a:srgbClr val="000000"/>
                </a:solidFill>
              </a:rPr>
              <a:t> directed tree</a:t>
            </a:r>
            <a:r>
              <a:rPr lang="en-US">
                <a:solidFill>
                  <a:srgbClr val="000000"/>
                </a:solidFill>
              </a:rPr>
              <a:t> with the start state</a:t>
            </a:r>
            <a:r>
              <a:rPr lang="en-US" b="1">
                <a:solidFill>
                  <a:srgbClr val="000000"/>
                </a:solidFill>
              </a:rPr>
              <a:t> in the root</a:t>
            </a:r>
            <a:r>
              <a:rPr lang="en-US">
                <a:solidFill>
                  <a:srgbClr val="000000"/>
                </a:solidFill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The </a:t>
            </a:r>
            <a:r>
              <a:rPr lang="en-US" b="1">
                <a:solidFill>
                  <a:srgbClr val="000000"/>
                </a:solidFill>
              </a:rPr>
              <a:t>only loop</a:t>
            </a:r>
            <a:r>
              <a:rPr lang="en-US">
                <a:solidFill>
                  <a:srgbClr val="000000"/>
                </a:solidFill>
              </a:rPr>
              <a:t> is the self-loop </a:t>
            </a:r>
            <a:r>
              <a:rPr lang="en-US" b="1">
                <a:solidFill>
                  <a:srgbClr val="000000"/>
                </a:solidFill>
              </a:rPr>
              <a:t>in the start state</a:t>
            </a:r>
            <a:r>
              <a:rPr lang="en-US">
                <a:solidFill>
                  <a:srgbClr val="000000"/>
                </a:solidFill>
              </a:rPr>
              <a:t> labeled by the whole alpahbet.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This NFA has an usefull property:</a:t>
            </a:r>
          </a:p>
        </p:txBody>
      </p:sp>
      <p:sp>
        <p:nvSpPr>
          <p:cNvPr id="44" name="AutoShape 3"/>
          <p:cNvSpPr>
            <a:spLocks noChangeArrowheads="1"/>
          </p:cNvSpPr>
          <p:nvPr/>
        </p:nvSpPr>
        <p:spPr bwMode="auto">
          <a:xfrm>
            <a:off x="395536" y="4509120"/>
            <a:ext cx="8424936" cy="1440160"/>
          </a:xfrm>
          <a:prstGeom prst="roundRect">
            <a:avLst>
              <a:gd name="adj" fmla="val 14133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The transition diagram of </a:t>
            </a:r>
            <a:r>
              <a:rPr lang="en-US" smtClean="0">
                <a:solidFill>
                  <a:srgbClr val="000000"/>
                </a:solidFill>
              </a:rPr>
              <a:t>the </a:t>
            </a:r>
            <a:r>
              <a:rPr lang="en-US">
                <a:solidFill>
                  <a:srgbClr val="000000"/>
                </a:solidFill>
              </a:rPr>
              <a:t>DFA </a:t>
            </a:r>
            <a:r>
              <a:rPr lang="en-US" smtClean="0">
                <a:solidFill>
                  <a:srgbClr val="000000"/>
                </a:solidFill>
              </a:rPr>
              <a:t>in the following example has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38 </a:t>
            </a:r>
            <a:r>
              <a:rPr lang="en-US">
                <a:solidFill>
                  <a:srgbClr val="000000"/>
                </a:solidFill>
              </a:rPr>
              <a:t>states (same as </a:t>
            </a:r>
            <a:r>
              <a:rPr lang="en-US" smtClean="0">
                <a:solidFill>
                  <a:srgbClr val="000000"/>
                </a:solidFill>
              </a:rPr>
              <a:t>NFA)  and </a:t>
            </a:r>
            <a:r>
              <a:rPr lang="en-US">
                <a:solidFill>
                  <a:srgbClr val="000000"/>
                </a:solidFill>
              </a:rPr>
              <a:t>684 transitions. </a:t>
            </a:r>
            <a:endParaRPr lang="en-US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It </a:t>
            </a:r>
            <a:r>
              <a:rPr lang="en-US">
                <a:solidFill>
                  <a:srgbClr val="000000"/>
                </a:solidFill>
              </a:rPr>
              <a:t>would not fit nicely into one slide, </a:t>
            </a:r>
            <a:r>
              <a:rPr lang="en-US" smtClean="0">
                <a:solidFill>
                  <a:srgbClr val="000000"/>
                </a:solidFill>
              </a:rPr>
              <a:t>therefore </a:t>
            </a:r>
            <a:r>
              <a:rPr lang="en-US">
                <a:solidFill>
                  <a:srgbClr val="000000"/>
                </a:solidFill>
              </a:rPr>
              <a:t>we present  </a:t>
            </a:r>
            <a:endParaRPr lang="en-US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only </a:t>
            </a:r>
            <a:r>
              <a:rPr lang="en-US">
                <a:solidFill>
                  <a:srgbClr val="000000"/>
                </a:solidFill>
              </a:rPr>
              <a:t>the transition table... : </a:t>
            </a:r>
          </a:p>
        </p:txBody>
      </p:sp>
      <p:sp>
        <p:nvSpPr>
          <p:cNvPr id="45" name="AutoShape 71"/>
          <p:cNvSpPr>
            <a:spLocks noChangeArrowheads="1"/>
          </p:cNvSpPr>
          <p:nvPr/>
        </p:nvSpPr>
        <p:spPr bwMode="auto">
          <a:xfrm>
            <a:off x="5076056" y="5877272"/>
            <a:ext cx="3456384" cy="28803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Homework:  Draw it!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95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96" name="AutoShape 627"/>
          <p:cNvSpPr>
            <a:spLocks noChangeArrowheads="1"/>
          </p:cNvSpPr>
          <p:nvPr/>
        </p:nvSpPr>
        <p:spPr bwMode="auto">
          <a:xfrm>
            <a:off x="179388" y="115888"/>
            <a:ext cx="4032572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Dictionary DFA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97" name="AutoShape 628"/>
          <p:cNvSpPr>
            <a:spLocks noChangeArrowheads="1"/>
          </p:cNvSpPr>
          <p:nvPr/>
        </p:nvSpPr>
        <p:spPr bwMode="auto">
          <a:xfrm>
            <a:off x="4211960" y="115888"/>
            <a:ext cx="4463728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98" name="Group 629"/>
          <p:cNvGrpSpPr>
            <a:grpSpLocks/>
          </p:cNvGrpSpPr>
          <p:nvPr/>
        </p:nvGrpSpPr>
        <p:grpSpPr bwMode="auto">
          <a:xfrm>
            <a:off x="4067944" y="116632"/>
            <a:ext cx="217488" cy="217487"/>
            <a:chOff x="2290" y="73"/>
            <a:chExt cx="137" cy="137"/>
          </a:xfrm>
        </p:grpSpPr>
        <p:grpSp>
          <p:nvGrpSpPr>
            <p:cNvPr id="99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101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0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103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4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105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106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108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7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110" name="AutoShape 641"/>
          <p:cNvSpPr>
            <a:spLocks noChangeArrowheads="1"/>
          </p:cNvSpPr>
          <p:nvPr/>
        </p:nvSpPr>
        <p:spPr bwMode="auto">
          <a:xfrm>
            <a:off x="5940152" y="188913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Favourably Sized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11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55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12" name="AutoShape 71"/>
          <p:cNvSpPr>
            <a:spLocks noChangeArrowheads="1"/>
          </p:cNvSpPr>
          <p:nvPr/>
        </p:nvSpPr>
        <p:spPr bwMode="auto">
          <a:xfrm>
            <a:off x="971600" y="4365104"/>
            <a:ext cx="1368152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Example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395536" y="3068960"/>
            <a:ext cx="8424936" cy="936104"/>
          </a:xfrm>
          <a:prstGeom prst="roundRect">
            <a:avLst>
              <a:gd name="adj" fmla="val 22724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Transforming dictionary NFA of this shape  to DFA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does not increase the number of states.</a:t>
            </a:r>
          </a:p>
        </p:txBody>
      </p:sp>
      <p:sp>
        <p:nvSpPr>
          <p:cNvPr id="26" name="AutoShape 642"/>
          <p:cNvSpPr>
            <a:spLocks noChangeArrowheads="1"/>
          </p:cNvSpPr>
          <p:nvPr/>
        </p:nvSpPr>
        <p:spPr bwMode="auto">
          <a:xfrm>
            <a:off x="827584" y="2780928"/>
            <a:ext cx="1512168" cy="360040"/>
          </a:xfrm>
          <a:prstGeom prst="roundRect">
            <a:avLst>
              <a:gd name="adj" fmla="val 18816"/>
            </a:avLst>
          </a:prstGeom>
          <a:solidFill>
            <a:srgbClr val="00FF00"/>
          </a:solidFill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Effectivity </a:t>
            </a:r>
            <a:endParaRPr lang="cs-CZ" sz="16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776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AutoShape 642"/>
          <p:cNvSpPr>
            <a:spLocks noChangeArrowheads="1"/>
          </p:cNvSpPr>
          <p:nvPr/>
        </p:nvSpPr>
        <p:spPr bwMode="auto">
          <a:xfrm>
            <a:off x="395536" y="1700808"/>
            <a:ext cx="8424936" cy="4968552"/>
          </a:xfrm>
          <a:prstGeom prst="roundRect">
            <a:avLst>
              <a:gd name="adj" fmla="val 5255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683568" y="3285678"/>
            <a:ext cx="432048" cy="1656184"/>
          </a:xfrm>
          <a:prstGeom prst="roundRect">
            <a:avLst>
              <a:gd name="adj" fmla="val 33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Oval 115"/>
          <p:cNvSpPr>
            <a:spLocks noChangeArrowheads="1"/>
          </p:cNvSpPr>
          <p:nvPr/>
        </p:nvSpPr>
        <p:spPr bwMode="auto">
          <a:xfrm>
            <a:off x="1475657" y="5445918"/>
            <a:ext cx="288031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3" name="Oval 115"/>
          <p:cNvSpPr>
            <a:spLocks noChangeArrowheads="1"/>
          </p:cNvSpPr>
          <p:nvPr/>
        </p:nvSpPr>
        <p:spPr bwMode="auto">
          <a:xfrm>
            <a:off x="2195736" y="544591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l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4" name="Oval 115"/>
          <p:cNvSpPr>
            <a:spLocks noChangeArrowheads="1"/>
          </p:cNvSpPr>
          <p:nvPr/>
        </p:nvSpPr>
        <p:spPr bwMode="auto">
          <a:xfrm>
            <a:off x="2915816" y="544591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g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5" name="Oval 115"/>
          <p:cNvSpPr>
            <a:spLocks noChangeArrowheads="1"/>
          </p:cNvSpPr>
          <p:nvPr/>
        </p:nvSpPr>
        <p:spPr bwMode="auto">
          <a:xfrm>
            <a:off x="3635896" y="544591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o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6" name="Oval 115"/>
          <p:cNvSpPr>
            <a:spLocks noChangeArrowheads="1"/>
          </p:cNvSpPr>
          <p:nvPr/>
        </p:nvSpPr>
        <p:spPr bwMode="auto">
          <a:xfrm>
            <a:off x="4355976" y="544591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n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" name="Oval 115"/>
          <p:cNvSpPr>
            <a:spLocks noChangeArrowheads="1"/>
          </p:cNvSpPr>
          <p:nvPr/>
        </p:nvSpPr>
        <p:spPr bwMode="auto">
          <a:xfrm>
            <a:off x="5076056" y="544591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g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8" name="Oval 115"/>
          <p:cNvSpPr>
            <a:spLocks noChangeArrowheads="1"/>
          </p:cNvSpPr>
          <p:nvPr/>
        </p:nvSpPr>
        <p:spPr bwMode="auto">
          <a:xfrm>
            <a:off x="5796136" y="544591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u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9" name="Oval 115"/>
          <p:cNvSpPr>
            <a:spLocks noChangeArrowheads="1"/>
          </p:cNvSpPr>
          <p:nvPr/>
        </p:nvSpPr>
        <p:spPr bwMode="auto">
          <a:xfrm>
            <a:off x="6516216" y="544591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i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0" name="Oval 115"/>
          <p:cNvSpPr>
            <a:spLocks noChangeArrowheads="1"/>
          </p:cNvSpPr>
          <p:nvPr/>
        </p:nvSpPr>
        <p:spPr bwMode="auto">
          <a:xfrm>
            <a:off x="7236296" y="544591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1" name="Oval 115"/>
          <p:cNvSpPr>
            <a:spLocks noChangeArrowheads="1"/>
          </p:cNvSpPr>
          <p:nvPr/>
        </p:nvSpPr>
        <p:spPr bwMode="auto">
          <a:xfrm>
            <a:off x="7956376" y="544591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n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2" name="Line 99"/>
          <p:cNvSpPr>
            <a:spLocks noChangeShapeType="1"/>
          </p:cNvSpPr>
          <p:nvPr/>
        </p:nvSpPr>
        <p:spPr bwMode="auto">
          <a:xfrm>
            <a:off x="1763689" y="558993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4" name="Line 99"/>
          <p:cNvSpPr>
            <a:spLocks noChangeShapeType="1"/>
          </p:cNvSpPr>
          <p:nvPr/>
        </p:nvSpPr>
        <p:spPr bwMode="auto">
          <a:xfrm>
            <a:off x="2483768" y="558993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5" name="Line 99"/>
          <p:cNvSpPr>
            <a:spLocks noChangeShapeType="1"/>
          </p:cNvSpPr>
          <p:nvPr/>
        </p:nvSpPr>
        <p:spPr bwMode="auto">
          <a:xfrm>
            <a:off x="3203849" y="558993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6" name="Line 99"/>
          <p:cNvSpPr>
            <a:spLocks noChangeShapeType="1"/>
          </p:cNvSpPr>
          <p:nvPr/>
        </p:nvSpPr>
        <p:spPr bwMode="auto">
          <a:xfrm>
            <a:off x="3923928" y="558993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7" name="Line 99"/>
          <p:cNvSpPr>
            <a:spLocks noChangeShapeType="1"/>
          </p:cNvSpPr>
          <p:nvPr/>
        </p:nvSpPr>
        <p:spPr bwMode="auto">
          <a:xfrm>
            <a:off x="4644009" y="558993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8" name="Line 99"/>
          <p:cNvSpPr>
            <a:spLocks noChangeShapeType="1"/>
          </p:cNvSpPr>
          <p:nvPr/>
        </p:nvSpPr>
        <p:spPr bwMode="auto">
          <a:xfrm>
            <a:off x="5364088" y="558993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9" name="Line 99"/>
          <p:cNvSpPr>
            <a:spLocks noChangeShapeType="1"/>
          </p:cNvSpPr>
          <p:nvPr/>
        </p:nvSpPr>
        <p:spPr bwMode="auto">
          <a:xfrm>
            <a:off x="6084169" y="558993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20" name="Line 99"/>
          <p:cNvSpPr>
            <a:spLocks noChangeShapeType="1"/>
          </p:cNvSpPr>
          <p:nvPr/>
        </p:nvSpPr>
        <p:spPr bwMode="auto">
          <a:xfrm>
            <a:off x="6804248" y="558993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21" name="Line 99"/>
          <p:cNvSpPr>
            <a:spLocks noChangeShapeType="1"/>
          </p:cNvSpPr>
          <p:nvPr/>
        </p:nvSpPr>
        <p:spPr bwMode="auto">
          <a:xfrm>
            <a:off x="7524328" y="558993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22" name="Oval 115"/>
          <p:cNvSpPr>
            <a:spLocks noChangeArrowheads="1"/>
          </p:cNvSpPr>
          <p:nvPr/>
        </p:nvSpPr>
        <p:spPr bwMode="auto">
          <a:xfrm>
            <a:off x="1475657" y="3286372"/>
            <a:ext cx="288031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23" name="Oval 115"/>
          <p:cNvSpPr>
            <a:spLocks noChangeArrowheads="1"/>
          </p:cNvSpPr>
          <p:nvPr/>
        </p:nvSpPr>
        <p:spPr bwMode="auto">
          <a:xfrm>
            <a:off x="2195736" y="3286372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l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24" name="Oval 115"/>
          <p:cNvSpPr>
            <a:spLocks noChangeArrowheads="1"/>
          </p:cNvSpPr>
          <p:nvPr/>
        </p:nvSpPr>
        <p:spPr bwMode="auto">
          <a:xfrm>
            <a:off x="2915816" y="3286372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g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25" name="Oval 115"/>
          <p:cNvSpPr>
            <a:spLocks noChangeArrowheads="1"/>
          </p:cNvSpPr>
          <p:nvPr/>
        </p:nvSpPr>
        <p:spPr bwMode="auto">
          <a:xfrm>
            <a:off x="3635896" y="3286372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o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26" name="Oval 115"/>
          <p:cNvSpPr>
            <a:spLocks noChangeArrowheads="1"/>
          </p:cNvSpPr>
          <p:nvPr/>
        </p:nvSpPr>
        <p:spPr bwMode="auto">
          <a:xfrm>
            <a:off x="4355976" y="3286372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r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27" name="Oval 115"/>
          <p:cNvSpPr>
            <a:spLocks noChangeArrowheads="1"/>
          </p:cNvSpPr>
          <p:nvPr/>
        </p:nvSpPr>
        <p:spPr bwMode="auto">
          <a:xfrm>
            <a:off x="5076056" y="3286372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i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28" name="Oval 115"/>
          <p:cNvSpPr>
            <a:spLocks noChangeArrowheads="1"/>
          </p:cNvSpPr>
          <p:nvPr/>
        </p:nvSpPr>
        <p:spPr bwMode="auto">
          <a:xfrm>
            <a:off x="5796136" y="3286372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t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29" name="Oval 115"/>
          <p:cNvSpPr>
            <a:spLocks noChangeArrowheads="1"/>
          </p:cNvSpPr>
          <p:nvPr/>
        </p:nvSpPr>
        <p:spPr bwMode="auto">
          <a:xfrm>
            <a:off x="6516216" y="3286372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h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30" name="Oval 115"/>
          <p:cNvSpPr>
            <a:spLocks noChangeArrowheads="1"/>
          </p:cNvSpPr>
          <p:nvPr/>
        </p:nvSpPr>
        <p:spPr bwMode="auto">
          <a:xfrm>
            <a:off x="7236296" y="3286372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m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31" name="Oval 115"/>
          <p:cNvSpPr>
            <a:spLocks noChangeArrowheads="1"/>
          </p:cNvSpPr>
          <p:nvPr/>
        </p:nvSpPr>
        <p:spPr bwMode="auto">
          <a:xfrm>
            <a:off x="7956376" y="3286372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s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32" name="Line 99"/>
          <p:cNvSpPr>
            <a:spLocks noChangeShapeType="1"/>
          </p:cNvSpPr>
          <p:nvPr/>
        </p:nvSpPr>
        <p:spPr bwMode="auto">
          <a:xfrm>
            <a:off x="1763689" y="3430388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33" name="Line 99"/>
          <p:cNvSpPr>
            <a:spLocks noChangeShapeType="1"/>
          </p:cNvSpPr>
          <p:nvPr/>
        </p:nvSpPr>
        <p:spPr bwMode="auto">
          <a:xfrm>
            <a:off x="2483768" y="3430388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34" name="Line 99"/>
          <p:cNvSpPr>
            <a:spLocks noChangeShapeType="1"/>
          </p:cNvSpPr>
          <p:nvPr/>
        </p:nvSpPr>
        <p:spPr bwMode="auto">
          <a:xfrm>
            <a:off x="3203849" y="3430388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35" name="Line 99"/>
          <p:cNvSpPr>
            <a:spLocks noChangeShapeType="1"/>
          </p:cNvSpPr>
          <p:nvPr/>
        </p:nvSpPr>
        <p:spPr bwMode="auto">
          <a:xfrm>
            <a:off x="3923928" y="3430388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36" name="Line 99"/>
          <p:cNvSpPr>
            <a:spLocks noChangeShapeType="1"/>
          </p:cNvSpPr>
          <p:nvPr/>
        </p:nvSpPr>
        <p:spPr bwMode="auto">
          <a:xfrm>
            <a:off x="4644009" y="3430388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37" name="Line 99"/>
          <p:cNvSpPr>
            <a:spLocks noChangeShapeType="1"/>
          </p:cNvSpPr>
          <p:nvPr/>
        </p:nvSpPr>
        <p:spPr bwMode="auto">
          <a:xfrm>
            <a:off x="5364088" y="3430388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38" name="Line 99"/>
          <p:cNvSpPr>
            <a:spLocks noChangeShapeType="1"/>
          </p:cNvSpPr>
          <p:nvPr/>
        </p:nvSpPr>
        <p:spPr bwMode="auto">
          <a:xfrm>
            <a:off x="6084169" y="3430388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39" name="Line 99"/>
          <p:cNvSpPr>
            <a:spLocks noChangeShapeType="1"/>
          </p:cNvSpPr>
          <p:nvPr/>
        </p:nvSpPr>
        <p:spPr bwMode="auto">
          <a:xfrm>
            <a:off x="6804248" y="3430388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40" name="Line 99"/>
          <p:cNvSpPr>
            <a:spLocks noChangeShapeType="1"/>
          </p:cNvSpPr>
          <p:nvPr/>
        </p:nvSpPr>
        <p:spPr bwMode="auto">
          <a:xfrm>
            <a:off x="7524328" y="3430388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41" name="Oval 115"/>
          <p:cNvSpPr>
            <a:spLocks noChangeArrowheads="1"/>
          </p:cNvSpPr>
          <p:nvPr/>
        </p:nvSpPr>
        <p:spPr bwMode="auto">
          <a:xfrm>
            <a:off x="1475657" y="2566292"/>
            <a:ext cx="288031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42" name="Oval 115"/>
          <p:cNvSpPr>
            <a:spLocks noChangeArrowheads="1"/>
          </p:cNvSpPr>
          <p:nvPr/>
        </p:nvSpPr>
        <p:spPr bwMode="auto">
          <a:xfrm>
            <a:off x="2195736" y="2566292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d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43" name="Oval 115"/>
          <p:cNvSpPr>
            <a:spLocks noChangeArrowheads="1"/>
          </p:cNvSpPr>
          <p:nvPr/>
        </p:nvSpPr>
        <p:spPr bwMode="auto">
          <a:xfrm>
            <a:off x="2915816" y="2566292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v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44" name="Oval 115"/>
          <p:cNvSpPr>
            <a:spLocks noChangeArrowheads="1"/>
          </p:cNvSpPr>
          <p:nvPr/>
        </p:nvSpPr>
        <p:spPr bwMode="auto">
          <a:xfrm>
            <a:off x="3635896" y="2566292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45" name="Oval 115"/>
          <p:cNvSpPr>
            <a:spLocks noChangeArrowheads="1"/>
          </p:cNvSpPr>
          <p:nvPr/>
        </p:nvSpPr>
        <p:spPr bwMode="auto">
          <a:xfrm>
            <a:off x="4355976" y="2566292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n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46" name="Oval 115"/>
          <p:cNvSpPr>
            <a:spLocks noChangeArrowheads="1"/>
          </p:cNvSpPr>
          <p:nvPr/>
        </p:nvSpPr>
        <p:spPr bwMode="auto">
          <a:xfrm>
            <a:off x="5076056" y="2566292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c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47" name="Oval 115"/>
          <p:cNvSpPr>
            <a:spLocks noChangeArrowheads="1"/>
          </p:cNvSpPr>
          <p:nvPr/>
        </p:nvSpPr>
        <p:spPr bwMode="auto">
          <a:xfrm>
            <a:off x="5796136" y="2566292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e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48" name="Oval 115"/>
          <p:cNvSpPr>
            <a:spLocks noChangeArrowheads="1"/>
          </p:cNvSpPr>
          <p:nvPr/>
        </p:nvSpPr>
        <p:spPr bwMode="auto">
          <a:xfrm>
            <a:off x="6516216" y="2566292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d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51" name="Line 99"/>
          <p:cNvSpPr>
            <a:spLocks noChangeShapeType="1"/>
          </p:cNvSpPr>
          <p:nvPr/>
        </p:nvSpPr>
        <p:spPr bwMode="auto">
          <a:xfrm>
            <a:off x="1763689" y="2710308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52" name="Line 99"/>
          <p:cNvSpPr>
            <a:spLocks noChangeShapeType="1"/>
          </p:cNvSpPr>
          <p:nvPr/>
        </p:nvSpPr>
        <p:spPr bwMode="auto">
          <a:xfrm>
            <a:off x="2483768" y="2710308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53" name="Line 99"/>
          <p:cNvSpPr>
            <a:spLocks noChangeShapeType="1"/>
          </p:cNvSpPr>
          <p:nvPr/>
        </p:nvSpPr>
        <p:spPr bwMode="auto">
          <a:xfrm>
            <a:off x="3203849" y="2710308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54" name="Line 99"/>
          <p:cNvSpPr>
            <a:spLocks noChangeShapeType="1"/>
          </p:cNvSpPr>
          <p:nvPr/>
        </p:nvSpPr>
        <p:spPr bwMode="auto">
          <a:xfrm>
            <a:off x="3923928" y="2710308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55" name="Line 99"/>
          <p:cNvSpPr>
            <a:spLocks noChangeShapeType="1"/>
          </p:cNvSpPr>
          <p:nvPr/>
        </p:nvSpPr>
        <p:spPr bwMode="auto">
          <a:xfrm>
            <a:off x="4644009" y="2710308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56" name="Line 99"/>
          <p:cNvSpPr>
            <a:spLocks noChangeShapeType="1"/>
          </p:cNvSpPr>
          <p:nvPr/>
        </p:nvSpPr>
        <p:spPr bwMode="auto">
          <a:xfrm>
            <a:off x="5364088" y="2710308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57" name="Line 99"/>
          <p:cNvSpPr>
            <a:spLocks noChangeShapeType="1"/>
          </p:cNvSpPr>
          <p:nvPr/>
        </p:nvSpPr>
        <p:spPr bwMode="auto">
          <a:xfrm>
            <a:off x="6084169" y="2710308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60" name="Oval 115"/>
          <p:cNvSpPr>
            <a:spLocks noChangeArrowheads="1"/>
          </p:cNvSpPr>
          <p:nvPr/>
        </p:nvSpPr>
        <p:spPr bwMode="auto">
          <a:xfrm>
            <a:off x="1475657" y="1846212"/>
            <a:ext cx="288031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61" name="Oval 115"/>
          <p:cNvSpPr>
            <a:spLocks noChangeArrowheads="1"/>
          </p:cNvSpPr>
          <p:nvPr/>
        </p:nvSpPr>
        <p:spPr bwMode="auto">
          <a:xfrm>
            <a:off x="2195736" y="1846212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d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62" name="Oval 115"/>
          <p:cNvSpPr>
            <a:spLocks noChangeArrowheads="1"/>
          </p:cNvSpPr>
          <p:nvPr/>
        </p:nvSpPr>
        <p:spPr bwMode="auto">
          <a:xfrm>
            <a:off x="2915816" y="1846212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d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63" name="Line 99"/>
          <p:cNvSpPr>
            <a:spLocks noChangeShapeType="1"/>
          </p:cNvSpPr>
          <p:nvPr/>
        </p:nvSpPr>
        <p:spPr bwMode="auto">
          <a:xfrm>
            <a:off x="1763689" y="1990228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64" name="Line 99"/>
          <p:cNvSpPr>
            <a:spLocks noChangeShapeType="1"/>
          </p:cNvSpPr>
          <p:nvPr/>
        </p:nvSpPr>
        <p:spPr bwMode="auto">
          <a:xfrm>
            <a:off x="2483768" y="1990228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70" name="Oval 115"/>
          <p:cNvSpPr>
            <a:spLocks noChangeArrowheads="1"/>
          </p:cNvSpPr>
          <p:nvPr/>
        </p:nvSpPr>
        <p:spPr bwMode="auto">
          <a:xfrm>
            <a:off x="1475656" y="6165998"/>
            <a:ext cx="288031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1" name="Oval 115"/>
          <p:cNvSpPr>
            <a:spLocks noChangeArrowheads="1"/>
          </p:cNvSpPr>
          <p:nvPr/>
        </p:nvSpPr>
        <p:spPr bwMode="auto">
          <a:xfrm>
            <a:off x="2195735" y="616599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d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2" name="Oval 115"/>
          <p:cNvSpPr>
            <a:spLocks noChangeArrowheads="1"/>
          </p:cNvSpPr>
          <p:nvPr/>
        </p:nvSpPr>
        <p:spPr bwMode="auto">
          <a:xfrm>
            <a:off x="2915815" y="616599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v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3" name="Oval 115"/>
          <p:cNvSpPr>
            <a:spLocks noChangeArrowheads="1"/>
          </p:cNvSpPr>
          <p:nvPr/>
        </p:nvSpPr>
        <p:spPr bwMode="auto">
          <a:xfrm>
            <a:off x="3635895" y="616599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e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4" name="Oval 115"/>
          <p:cNvSpPr>
            <a:spLocks noChangeArrowheads="1"/>
          </p:cNvSpPr>
          <p:nvPr/>
        </p:nvSpPr>
        <p:spPr bwMode="auto">
          <a:xfrm>
            <a:off x="4355975" y="616599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n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5" name="Oval 115"/>
          <p:cNvSpPr>
            <a:spLocks noChangeArrowheads="1"/>
          </p:cNvSpPr>
          <p:nvPr/>
        </p:nvSpPr>
        <p:spPr bwMode="auto">
          <a:xfrm>
            <a:off x="5076055" y="616599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t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6" name="Oval 115"/>
          <p:cNvSpPr>
            <a:spLocks noChangeArrowheads="1"/>
          </p:cNvSpPr>
          <p:nvPr/>
        </p:nvSpPr>
        <p:spPr bwMode="auto">
          <a:xfrm>
            <a:off x="5796135" y="616599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u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7" name="Oval 115"/>
          <p:cNvSpPr>
            <a:spLocks noChangeArrowheads="1"/>
          </p:cNvSpPr>
          <p:nvPr/>
        </p:nvSpPr>
        <p:spPr bwMode="auto">
          <a:xfrm>
            <a:off x="6516215" y="616599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r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8" name="Oval 115"/>
          <p:cNvSpPr>
            <a:spLocks noChangeArrowheads="1"/>
          </p:cNvSpPr>
          <p:nvPr/>
        </p:nvSpPr>
        <p:spPr bwMode="auto">
          <a:xfrm>
            <a:off x="7236295" y="616599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e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9" name="Oval 115"/>
          <p:cNvSpPr>
            <a:spLocks noChangeArrowheads="1"/>
          </p:cNvSpPr>
          <p:nvPr/>
        </p:nvSpPr>
        <p:spPr bwMode="auto">
          <a:xfrm>
            <a:off x="7956375" y="616599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s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80" name="Line 99"/>
          <p:cNvSpPr>
            <a:spLocks noChangeShapeType="1"/>
          </p:cNvSpPr>
          <p:nvPr/>
        </p:nvSpPr>
        <p:spPr bwMode="auto">
          <a:xfrm>
            <a:off x="1763688" y="631001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81" name="Line 99"/>
          <p:cNvSpPr>
            <a:spLocks noChangeShapeType="1"/>
          </p:cNvSpPr>
          <p:nvPr/>
        </p:nvSpPr>
        <p:spPr bwMode="auto">
          <a:xfrm>
            <a:off x="2483767" y="631001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82" name="Line 99"/>
          <p:cNvSpPr>
            <a:spLocks noChangeShapeType="1"/>
          </p:cNvSpPr>
          <p:nvPr/>
        </p:nvSpPr>
        <p:spPr bwMode="auto">
          <a:xfrm>
            <a:off x="3203848" y="631001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83" name="Line 99"/>
          <p:cNvSpPr>
            <a:spLocks noChangeShapeType="1"/>
          </p:cNvSpPr>
          <p:nvPr/>
        </p:nvSpPr>
        <p:spPr bwMode="auto">
          <a:xfrm>
            <a:off x="3923927" y="631001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84" name="Line 99"/>
          <p:cNvSpPr>
            <a:spLocks noChangeShapeType="1"/>
          </p:cNvSpPr>
          <p:nvPr/>
        </p:nvSpPr>
        <p:spPr bwMode="auto">
          <a:xfrm>
            <a:off x="4644008" y="631001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85" name="Line 99"/>
          <p:cNvSpPr>
            <a:spLocks noChangeShapeType="1"/>
          </p:cNvSpPr>
          <p:nvPr/>
        </p:nvSpPr>
        <p:spPr bwMode="auto">
          <a:xfrm>
            <a:off x="5364087" y="631001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86" name="Line 99"/>
          <p:cNvSpPr>
            <a:spLocks noChangeShapeType="1"/>
          </p:cNvSpPr>
          <p:nvPr/>
        </p:nvSpPr>
        <p:spPr bwMode="auto">
          <a:xfrm>
            <a:off x="6084168" y="631001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87" name="Line 99"/>
          <p:cNvSpPr>
            <a:spLocks noChangeShapeType="1"/>
          </p:cNvSpPr>
          <p:nvPr/>
        </p:nvSpPr>
        <p:spPr bwMode="auto">
          <a:xfrm>
            <a:off x="6804247" y="631001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88" name="Line 99"/>
          <p:cNvSpPr>
            <a:spLocks noChangeShapeType="1"/>
          </p:cNvSpPr>
          <p:nvPr/>
        </p:nvSpPr>
        <p:spPr bwMode="auto">
          <a:xfrm>
            <a:off x="7524327" y="631001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98" name="Oval 115"/>
          <p:cNvSpPr>
            <a:spLocks noChangeArrowheads="1"/>
          </p:cNvSpPr>
          <p:nvPr/>
        </p:nvSpPr>
        <p:spPr bwMode="auto">
          <a:xfrm>
            <a:off x="1475657" y="4725838"/>
            <a:ext cx="288031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y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99" name="Oval 115"/>
          <p:cNvSpPr>
            <a:spLocks noChangeArrowheads="1"/>
          </p:cNvSpPr>
          <p:nvPr/>
        </p:nvSpPr>
        <p:spPr bwMode="auto">
          <a:xfrm>
            <a:off x="2195736" y="472583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o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00" name="Oval 115"/>
          <p:cNvSpPr>
            <a:spLocks noChangeArrowheads="1"/>
          </p:cNvSpPr>
          <p:nvPr/>
        </p:nvSpPr>
        <p:spPr bwMode="auto">
          <a:xfrm>
            <a:off x="2915816" y="472583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u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01" name="Line 99"/>
          <p:cNvSpPr>
            <a:spLocks noChangeShapeType="1"/>
          </p:cNvSpPr>
          <p:nvPr/>
        </p:nvSpPr>
        <p:spPr bwMode="auto">
          <a:xfrm>
            <a:off x="1763689" y="486985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02" name="Line 99"/>
          <p:cNvSpPr>
            <a:spLocks noChangeShapeType="1"/>
          </p:cNvSpPr>
          <p:nvPr/>
        </p:nvSpPr>
        <p:spPr bwMode="auto">
          <a:xfrm>
            <a:off x="2483768" y="486985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03" name="Oval 115"/>
          <p:cNvSpPr>
            <a:spLocks noChangeArrowheads="1"/>
          </p:cNvSpPr>
          <p:nvPr/>
        </p:nvSpPr>
        <p:spPr bwMode="auto">
          <a:xfrm>
            <a:off x="3635896" y="472583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r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04" name="Line 99"/>
          <p:cNvSpPr>
            <a:spLocks noChangeShapeType="1"/>
          </p:cNvSpPr>
          <p:nvPr/>
        </p:nvSpPr>
        <p:spPr bwMode="auto">
          <a:xfrm>
            <a:off x="3203848" y="486985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05" name="Oval 115"/>
          <p:cNvSpPr>
            <a:spLocks noChangeArrowheads="1"/>
          </p:cNvSpPr>
          <p:nvPr/>
        </p:nvSpPr>
        <p:spPr bwMode="auto">
          <a:xfrm>
            <a:off x="1475657" y="4006452"/>
            <a:ext cx="288031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t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06" name="Oval 115"/>
          <p:cNvSpPr>
            <a:spLocks noChangeArrowheads="1"/>
          </p:cNvSpPr>
          <p:nvPr/>
        </p:nvSpPr>
        <p:spPr bwMode="auto">
          <a:xfrm>
            <a:off x="2195736" y="4006452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o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07" name="Line 99"/>
          <p:cNvSpPr>
            <a:spLocks noChangeShapeType="1"/>
          </p:cNvSpPr>
          <p:nvPr/>
        </p:nvSpPr>
        <p:spPr bwMode="auto">
          <a:xfrm>
            <a:off x="1763689" y="4150468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09" name="Line 99"/>
          <p:cNvSpPr>
            <a:spLocks noChangeShapeType="1"/>
          </p:cNvSpPr>
          <p:nvPr/>
        </p:nvSpPr>
        <p:spPr bwMode="auto">
          <a:xfrm>
            <a:off x="1043608" y="414977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10" name="Line 99"/>
          <p:cNvSpPr>
            <a:spLocks noChangeShapeType="1"/>
          </p:cNvSpPr>
          <p:nvPr/>
        </p:nvSpPr>
        <p:spPr bwMode="auto">
          <a:xfrm flipV="1">
            <a:off x="899592" y="3429694"/>
            <a:ext cx="576064" cy="72008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11" name="Line 99"/>
          <p:cNvSpPr>
            <a:spLocks noChangeShapeType="1"/>
          </p:cNvSpPr>
          <p:nvPr/>
        </p:nvSpPr>
        <p:spPr bwMode="auto">
          <a:xfrm flipV="1">
            <a:off x="899592" y="2709614"/>
            <a:ext cx="576064" cy="144016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12" name="Line 99"/>
          <p:cNvSpPr>
            <a:spLocks noChangeShapeType="1"/>
          </p:cNvSpPr>
          <p:nvPr/>
        </p:nvSpPr>
        <p:spPr bwMode="auto">
          <a:xfrm flipV="1">
            <a:off x="899592" y="1989534"/>
            <a:ext cx="576064" cy="216024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13" name="Line 99"/>
          <p:cNvSpPr>
            <a:spLocks noChangeShapeType="1"/>
          </p:cNvSpPr>
          <p:nvPr/>
        </p:nvSpPr>
        <p:spPr bwMode="auto">
          <a:xfrm>
            <a:off x="899592" y="4149774"/>
            <a:ext cx="576064" cy="72008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14" name="Line 99"/>
          <p:cNvSpPr>
            <a:spLocks noChangeShapeType="1"/>
          </p:cNvSpPr>
          <p:nvPr/>
        </p:nvSpPr>
        <p:spPr bwMode="auto">
          <a:xfrm>
            <a:off x="899592" y="4149774"/>
            <a:ext cx="576064" cy="144016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15" name="Line 99"/>
          <p:cNvSpPr>
            <a:spLocks noChangeShapeType="1"/>
          </p:cNvSpPr>
          <p:nvPr/>
        </p:nvSpPr>
        <p:spPr bwMode="auto">
          <a:xfrm>
            <a:off x="899592" y="4149774"/>
            <a:ext cx="576064" cy="216024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08" name="Oval 115"/>
          <p:cNvSpPr>
            <a:spLocks noChangeArrowheads="1"/>
          </p:cNvSpPr>
          <p:nvPr/>
        </p:nvSpPr>
        <p:spPr bwMode="auto">
          <a:xfrm>
            <a:off x="755576" y="400575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S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17" name="AutoShape 3"/>
          <p:cNvSpPr>
            <a:spLocks noChangeArrowheads="1"/>
          </p:cNvSpPr>
          <p:nvPr/>
        </p:nvSpPr>
        <p:spPr bwMode="auto">
          <a:xfrm>
            <a:off x="611560" y="692696"/>
            <a:ext cx="8064896" cy="936104"/>
          </a:xfrm>
          <a:prstGeom prst="roundRect">
            <a:avLst>
              <a:gd name="adj" fmla="val 2413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Merge repeatedly into a single state any two states A and B such that path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from S to A and from S to B are of equal length and contain equal sequence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of transition labels. You may find e.g. BFS/DFS to be useful. </a:t>
            </a:r>
          </a:p>
        </p:txBody>
      </p:sp>
      <p:sp>
        <p:nvSpPr>
          <p:cNvPr id="118" name="AutoShape 627"/>
          <p:cNvSpPr>
            <a:spLocks noChangeArrowheads="1"/>
          </p:cNvSpPr>
          <p:nvPr/>
        </p:nvSpPr>
        <p:spPr bwMode="auto">
          <a:xfrm>
            <a:off x="179388" y="115888"/>
            <a:ext cx="4032572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Finite language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19" name="AutoShape 628"/>
          <p:cNvSpPr>
            <a:spLocks noChangeArrowheads="1"/>
          </p:cNvSpPr>
          <p:nvPr/>
        </p:nvSpPr>
        <p:spPr bwMode="auto">
          <a:xfrm>
            <a:off x="4211960" y="115888"/>
            <a:ext cx="4463728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120" name="Group 629"/>
          <p:cNvGrpSpPr>
            <a:grpSpLocks/>
          </p:cNvGrpSpPr>
          <p:nvPr/>
        </p:nvGrpSpPr>
        <p:grpSpPr bwMode="auto">
          <a:xfrm>
            <a:off x="4067944" y="116632"/>
            <a:ext cx="217488" cy="217487"/>
            <a:chOff x="2290" y="73"/>
            <a:chExt cx="137" cy="137"/>
          </a:xfrm>
        </p:grpSpPr>
        <p:grpSp>
          <p:nvGrpSpPr>
            <p:cNvPr id="121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123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2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125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26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127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128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130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9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132" name="AutoShape 641"/>
          <p:cNvSpPr>
            <a:spLocks noChangeArrowheads="1"/>
          </p:cNvSpPr>
          <p:nvPr/>
        </p:nvSpPr>
        <p:spPr bwMode="auto">
          <a:xfrm>
            <a:off x="5940152" y="188913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Building Automaton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33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56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AutoShape 642"/>
          <p:cNvSpPr>
            <a:spLocks noChangeArrowheads="1"/>
          </p:cNvSpPr>
          <p:nvPr/>
        </p:nvSpPr>
        <p:spPr bwMode="auto">
          <a:xfrm>
            <a:off x="395536" y="980728"/>
            <a:ext cx="8424936" cy="4968552"/>
          </a:xfrm>
          <a:prstGeom prst="roundRect">
            <a:avLst>
              <a:gd name="adj" fmla="val 5255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1331640" y="2132856"/>
            <a:ext cx="504056" cy="1224136"/>
          </a:xfrm>
          <a:prstGeom prst="roundRect">
            <a:avLst>
              <a:gd name="adj" fmla="val 33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Oval 115"/>
          <p:cNvSpPr>
            <a:spLocks noChangeArrowheads="1"/>
          </p:cNvSpPr>
          <p:nvPr/>
        </p:nvSpPr>
        <p:spPr bwMode="auto">
          <a:xfrm>
            <a:off x="2195736" y="328498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l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4" name="Oval 115"/>
          <p:cNvSpPr>
            <a:spLocks noChangeArrowheads="1"/>
          </p:cNvSpPr>
          <p:nvPr/>
        </p:nvSpPr>
        <p:spPr bwMode="auto">
          <a:xfrm>
            <a:off x="2915816" y="328498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g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5" name="Oval 115"/>
          <p:cNvSpPr>
            <a:spLocks noChangeArrowheads="1"/>
          </p:cNvSpPr>
          <p:nvPr/>
        </p:nvSpPr>
        <p:spPr bwMode="auto">
          <a:xfrm>
            <a:off x="3635896" y="328498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o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6" name="Oval 115"/>
          <p:cNvSpPr>
            <a:spLocks noChangeArrowheads="1"/>
          </p:cNvSpPr>
          <p:nvPr/>
        </p:nvSpPr>
        <p:spPr bwMode="auto">
          <a:xfrm>
            <a:off x="4355976" y="328498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n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" name="Oval 115"/>
          <p:cNvSpPr>
            <a:spLocks noChangeArrowheads="1"/>
          </p:cNvSpPr>
          <p:nvPr/>
        </p:nvSpPr>
        <p:spPr bwMode="auto">
          <a:xfrm>
            <a:off x="5076056" y="328498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g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8" name="Oval 115"/>
          <p:cNvSpPr>
            <a:spLocks noChangeArrowheads="1"/>
          </p:cNvSpPr>
          <p:nvPr/>
        </p:nvSpPr>
        <p:spPr bwMode="auto">
          <a:xfrm>
            <a:off x="5796136" y="328498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u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9" name="Oval 115"/>
          <p:cNvSpPr>
            <a:spLocks noChangeArrowheads="1"/>
          </p:cNvSpPr>
          <p:nvPr/>
        </p:nvSpPr>
        <p:spPr bwMode="auto">
          <a:xfrm>
            <a:off x="6516216" y="328498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i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0" name="Oval 115"/>
          <p:cNvSpPr>
            <a:spLocks noChangeArrowheads="1"/>
          </p:cNvSpPr>
          <p:nvPr/>
        </p:nvSpPr>
        <p:spPr bwMode="auto">
          <a:xfrm>
            <a:off x="7236296" y="328498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1" name="Oval 115"/>
          <p:cNvSpPr>
            <a:spLocks noChangeArrowheads="1"/>
          </p:cNvSpPr>
          <p:nvPr/>
        </p:nvSpPr>
        <p:spPr bwMode="auto">
          <a:xfrm>
            <a:off x="7956376" y="328498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n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2" name="Line 99"/>
          <p:cNvSpPr>
            <a:spLocks noChangeShapeType="1"/>
          </p:cNvSpPr>
          <p:nvPr/>
        </p:nvSpPr>
        <p:spPr bwMode="auto">
          <a:xfrm>
            <a:off x="1619672" y="2708920"/>
            <a:ext cx="576065" cy="144016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4" name="Line 99"/>
          <p:cNvSpPr>
            <a:spLocks noChangeShapeType="1"/>
          </p:cNvSpPr>
          <p:nvPr/>
        </p:nvSpPr>
        <p:spPr bwMode="auto">
          <a:xfrm>
            <a:off x="2483768" y="342900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5" name="Line 99"/>
          <p:cNvSpPr>
            <a:spLocks noChangeShapeType="1"/>
          </p:cNvSpPr>
          <p:nvPr/>
        </p:nvSpPr>
        <p:spPr bwMode="auto">
          <a:xfrm>
            <a:off x="3203849" y="342900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6" name="Line 99"/>
          <p:cNvSpPr>
            <a:spLocks noChangeShapeType="1"/>
          </p:cNvSpPr>
          <p:nvPr/>
        </p:nvSpPr>
        <p:spPr bwMode="auto">
          <a:xfrm>
            <a:off x="3923928" y="342900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7" name="Line 99"/>
          <p:cNvSpPr>
            <a:spLocks noChangeShapeType="1"/>
          </p:cNvSpPr>
          <p:nvPr/>
        </p:nvSpPr>
        <p:spPr bwMode="auto">
          <a:xfrm>
            <a:off x="4644009" y="342900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8" name="Line 99"/>
          <p:cNvSpPr>
            <a:spLocks noChangeShapeType="1"/>
          </p:cNvSpPr>
          <p:nvPr/>
        </p:nvSpPr>
        <p:spPr bwMode="auto">
          <a:xfrm>
            <a:off x="5364088" y="342900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9" name="Line 99"/>
          <p:cNvSpPr>
            <a:spLocks noChangeShapeType="1"/>
          </p:cNvSpPr>
          <p:nvPr/>
        </p:nvSpPr>
        <p:spPr bwMode="auto">
          <a:xfrm>
            <a:off x="6084169" y="342900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20" name="Line 99"/>
          <p:cNvSpPr>
            <a:spLocks noChangeShapeType="1"/>
          </p:cNvSpPr>
          <p:nvPr/>
        </p:nvSpPr>
        <p:spPr bwMode="auto">
          <a:xfrm>
            <a:off x="6804248" y="342900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21" name="Line 99"/>
          <p:cNvSpPr>
            <a:spLocks noChangeShapeType="1"/>
          </p:cNvSpPr>
          <p:nvPr/>
        </p:nvSpPr>
        <p:spPr bwMode="auto">
          <a:xfrm>
            <a:off x="7524328" y="342900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23" name="Oval 115"/>
          <p:cNvSpPr>
            <a:spLocks noChangeArrowheads="1"/>
          </p:cNvSpPr>
          <p:nvPr/>
        </p:nvSpPr>
        <p:spPr bwMode="auto">
          <a:xfrm>
            <a:off x="2195736" y="256490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l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24" name="Oval 115"/>
          <p:cNvSpPr>
            <a:spLocks noChangeArrowheads="1"/>
          </p:cNvSpPr>
          <p:nvPr/>
        </p:nvSpPr>
        <p:spPr bwMode="auto">
          <a:xfrm>
            <a:off x="2915816" y="256490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g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25" name="Oval 115"/>
          <p:cNvSpPr>
            <a:spLocks noChangeArrowheads="1"/>
          </p:cNvSpPr>
          <p:nvPr/>
        </p:nvSpPr>
        <p:spPr bwMode="auto">
          <a:xfrm>
            <a:off x="3635896" y="256490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o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26" name="Oval 115"/>
          <p:cNvSpPr>
            <a:spLocks noChangeArrowheads="1"/>
          </p:cNvSpPr>
          <p:nvPr/>
        </p:nvSpPr>
        <p:spPr bwMode="auto">
          <a:xfrm>
            <a:off x="4355976" y="256490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r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27" name="Oval 115"/>
          <p:cNvSpPr>
            <a:spLocks noChangeArrowheads="1"/>
          </p:cNvSpPr>
          <p:nvPr/>
        </p:nvSpPr>
        <p:spPr bwMode="auto">
          <a:xfrm>
            <a:off x="5076056" y="256490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i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28" name="Oval 115"/>
          <p:cNvSpPr>
            <a:spLocks noChangeArrowheads="1"/>
          </p:cNvSpPr>
          <p:nvPr/>
        </p:nvSpPr>
        <p:spPr bwMode="auto">
          <a:xfrm>
            <a:off x="5796136" y="256490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t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29" name="Oval 115"/>
          <p:cNvSpPr>
            <a:spLocks noChangeArrowheads="1"/>
          </p:cNvSpPr>
          <p:nvPr/>
        </p:nvSpPr>
        <p:spPr bwMode="auto">
          <a:xfrm>
            <a:off x="6516216" y="256490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h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30" name="Oval 115"/>
          <p:cNvSpPr>
            <a:spLocks noChangeArrowheads="1"/>
          </p:cNvSpPr>
          <p:nvPr/>
        </p:nvSpPr>
        <p:spPr bwMode="auto">
          <a:xfrm>
            <a:off x="7236296" y="256490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m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31" name="Oval 115"/>
          <p:cNvSpPr>
            <a:spLocks noChangeArrowheads="1"/>
          </p:cNvSpPr>
          <p:nvPr/>
        </p:nvSpPr>
        <p:spPr bwMode="auto">
          <a:xfrm>
            <a:off x="7956376" y="256490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s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32" name="Line 99"/>
          <p:cNvSpPr>
            <a:spLocks noChangeShapeType="1"/>
          </p:cNvSpPr>
          <p:nvPr/>
        </p:nvSpPr>
        <p:spPr bwMode="auto">
          <a:xfrm>
            <a:off x="1619672" y="2708920"/>
            <a:ext cx="576064" cy="72008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33" name="Line 99"/>
          <p:cNvSpPr>
            <a:spLocks noChangeShapeType="1"/>
          </p:cNvSpPr>
          <p:nvPr/>
        </p:nvSpPr>
        <p:spPr bwMode="auto">
          <a:xfrm>
            <a:off x="2483768" y="270892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34" name="Line 99"/>
          <p:cNvSpPr>
            <a:spLocks noChangeShapeType="1"/>
          </p:cNvSpPr>
          <p:nvPr/>
        </p:nvSpPr>
        <p:spPr bwMode="auto">
          <a:xfrm>
            <a:off x="3203849" y="270892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35" name="Line 99"/>
          <p:cNvSpPr>
            <a:spLocks noChangeShapeType="1"/>
          </p:cNvSpPr>
          <p:nvPr/>
        </p:nvSpPr>
        <p:spPr bwMode="auto">
          <a:xfrm>
            <a:off x="3923928" y="270892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36" name="Line 99"/>
          <p:cNvSpPr>
            <a:spLocks noChangeShapeType="1"/>
          </p:cNvSpPr>
          <p:nvPr/>
        </p:nvSpPr>
        <p:spPr bwMode="auto">
          <a:xfrm>
            <a:off x="4644009" y="270892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37" name="Line 99"/>
          <p:cNvSpPr>
            <a:spLocks noChangeShapeType="1"/>
          </p:cNvSpPr>
          <p:nvPr/>
        </p:nvSpPr>
        <p:spPr bwMode="auto">
          <a:xfrm>
            <a:off x="5364088" y="270892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38" name="Line 99"/>
          <p:cNvSpPr>
            <a:spLocks noChangeShapeType="1"/>
          </p:cNvSpPr>
          <p:nvPr/>
        </p:nvSpPr>
        <p:spPr bwMode="auto">
          <a:xfrm>
            <a:off x="6084169" y="270892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39" name="Line 99"/>
          <p:cNvSpPr>
            <a:spLocks noChangeShapeType="1"/>
          </p:cNvSpPr>
          <p:nvPr/>
        </p:nvSpPr>
        <p:spPr bwMode="auto">
          <a:xfrm>
            <a:off x="6804248" y="270892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40" name="Line 99"/>
          <p:cNvSpPr>
            <a:spLocks noChangeShapeType="1"/>
          </p:cNvSpPr>
          <p:nvPr/>
        </p:nvSpPr>
        <p:spPr bwMode="auto">
          <a:xfrm>
            <a:off x="7524328" y="270892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42" name="Oval 115"/>
          <p:cNvSpPr>
            <a:spLocks noChangeArrowheads="1"/>
          </p:cNvSpPr>
          <p:nvPr/>
        </p:nvSpPr>
        <p:spPr bwMode="auto">
          <a:xfrm>
            <a:off x="2195736" y="184551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d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43" name="Oval 115"/>
          <p:cNvSpPr>
            <a:spLocks noChangeArrowheads="1"/>
          </p:cNvSpPr>
          <p:nvPr/>
        </p:nvSpPr>
        <p:spPr bwMode="auto">
          <a:xfrm>
            <a:off x="2915816" y="184551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v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44" name="Oval 115"/>
          <p:cNvSpPr>
            <a:spLocks noChangeArrowheads="1"/>
          </p:cNvSpPr>
          <p:nvPr/>
        </p:nvSpPr>
        <p:spPr bwMode="auto">
          <a:xfrm>
            <a:off x="3635896" y="184551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45" name="Oval 115"/>
          <p:cNvSpPr>
            <a:spLocks noChangeArrowheads="1"/>
          </p:cNvSpPr>
          <p:nvPr/>
        </p:nvSpPr>
        <p:spPr bwMode="auto">
          <a:xfrm>
            <a:off x="4355976" y="184551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n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46" name="Oval 115"/>
          <p:cNvSpPr>
            <a:spLocks noChangeArrowheads="1"/>
          </p:cNvSpPr>
          <p:nvPr/>
        </p:nvSpPr>
        <p:spPr bwMode="auto">
          <a:xfrm>
            <a:off x="5076056" y="184551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c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47" name="Oval 115"/>
          <p:cNvSpPr>
            <a:spLocks noChangeArrowheads="1"/>
          </p:cNvSpPr>
          <p:nvPr/>
        </p:nvSpPr>
        <p:spPr bwMode="auto">
          <a:xfrm>
            <a:off x="5796136" y="184551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e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48" name="Oval 115"/>
          <p:cNvSpPr>
            <a:spLocks noChangeArrowheads="1"/>
          </p:cNvSpPr>
          <p:nvPr/>
        </p:nvSpPr>
        <p:spPr bwMode="auto">
          <a:xfrm>
            <a:off x="6516216" y="184551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d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51" name="Line 99"/>
          <p:cNvSpPr>
            <a:spLocks noChangeShapeType="1"/>
          </p:cNvSpPr>
          <p:nvPr/>
        </p:nvSpPr>
        <p:spPr bwMode="auto">
          <a:xfrm flipV="1">
            <a:off x="1619672" y="1989534"/>
            <a:ext cx="576065" cy="71938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52" name="Line 99"/>
          <p:cNvSpPr>
            <a:spLocks noChangeShapeType="1"/>
          </p:cNvSpPr>
          <p:nvPr/>
        </p:nvSpPr>
        <p:spPr bwMode="auto">
          <a:xfrm>
            <a:off x="2483768" y="198953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53" name="Line 99"/>
          <p:cNvSpPr>
            <a:spLocks noChangeShapeType="1"/>
          </p:cNvSpPr>
          <p:nvPr/>
        </p:nvSpPr>
        <p:spPr bwMode="auto">
          <a:xfrm>
            <a:off x="3203849" y="198953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54" name="Line 99"/>
          <p:cNvSpPr>
            <a:spLocks noChangeShapeType="1"/>
          </p:cNvSpPr>
          <p:nvPr/>
        </p:nvSpPr>
        <p:spPr bwMode="auto">
          <a:xfrm>
            <a:off x="3923928" y="198953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55" name="Line 99"/>
          <p:cNvSpPr>
            <a:spLocks noChangeShapeType="1"/>
          </p:cNvSpPr>
          <p:nvPr/>
        </p:nvSpPr>
        <p:spPr bwMode="auto">
          <a:xfrm>
            <a:off x="4644009" y="198953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56" name="Line 99"/>
          <p:cNvSpPr>
            <a:spLocks noChangeShapeType="1"/>
          </p:cNvSpPr>
          <p:nvPr/>
        </p:nvSpPr>
        <p:spPr bwMode="auto">
          <a:xfrm>
            <a:off x="5364088" y="198953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57" name="Line 99"/>
          <p:cNvSpPr>
            <a:spLocks noChangeShapeType="1"/>
          </p:cNvSpPr>
          <p:nvPr/>
        </p:nvSpPr>
        <p:spPr bwMode="auto">
          <a:xfrm>
            <a:off x="6084169" y="198953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61" name="Oval 115"/>
          <p:cNvSpPr>
            <a:spLocks noChangeArrowheads="1"/>
          </p:cNvSpPr>
          <p:nvPr/>
        </p:nvSpPr>
        <p:spPr bwMode="auto">
          <a:xfrm>
            <a:off x="2195736" y="112543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d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62" name="Oval 115"/>
          <p:cNvSpPr>
            <a:spLocks noChangeArrowheads="1"/>
          </p:cNvSpPr>
          <p:nvPr/>
        </p:nvSpPr>
        <p:spPr bwMode="auto">
          <a:xfrm>
            <a:off x="2915816" y="112543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d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63" name="Line 99"/>
          <p:cNvSpPr>
            <a:spLocks noChangeShapeType="1"/>
          </p:cNvSpPr>
          <p:nvPr/>
        </p:nvSpPr>
        <p:spPr bwMode="auto">
          <a:xfrm flipV="1">
            <a:off x="1619672" y="1269454"/>
            <a:ext cx="576065" cy="14394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64" name="Line 99"/>
          <p:cNvSpPr>
            <a:spLocks noChangeShapeType="1"/>
          </p:cNvSpPr>
          <p:nvPr/>
        </p:nvSpPr>
        <p:spPr bwMode="auto">
          <a:xfrm>
            <a:off x="2483768" y="126945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71" name="Oval 115"/>
          <p:cNvSpPr>
            <a:spLocks noChangeArrowheads="1"/>
          </p:cNvSpPr>
          <p:nvPr/>
        </p:nvSpPr>
        <p:spPr bwMode="auto">
          <a:xfrm>
            <a:off x="2195736" y="400506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d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2" name="Oval 115"/>
          <p:cNvSpPr>
            <a:spLocks noChangeArrowheads="1"/>
          </p:cNvSpPr>
          <p:nvPr/>
        </p:nvSpPr>
        <p:spPr bwMode="auto">
          <a:xfrm>
            <a:off x="2915816" y="400506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v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3" name="Oval 115"/>
          <p:cNvSpPr>
            <a:spLocks noChangeArrowheads="1"/>
          </p:cNvSpPr>
          <p:nvPr/>
        </p:nvSpPr>
        <p:spPr bwMode="auto">
          <a:xfrm>
            <a:off x="3635896" y="400506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e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4" name="Oval 115"/>
          <p:cNvSpPr>
            <a:spLocks noChangeArrowheads="1"/>
          </p:cNvSpPr>
          <p:nvPr/>
        </p:nvSpPr>
        <p:spPr bwMode="auto">
          <a:xfrm>
            <a:off x="4355976" y="400506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n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5" name="Oval 115"/>
          <p:cNvSpPr>
            <a:spLocks noChangeArrowheads="1"/>
          </p:cNvSpPr>
          <p:nvPr/>
        </p:nvSpPr>
        <p:spPr bwMode="auto">
          <a:xfrm>
            <a:off x="5076056" y="400506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t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6" name="Oval 115"/>
          <p:cNvSpPr>
            <a:spLocks noChangeArrowheads="1"/>
          </p:cNvSpPr>
          <p:nvPr/>
        </p:nvSpPr>
        <p:spPr bwMode="auto">
          <a:xfrm>
            <a:off x="5796136" y="400506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u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7" name="Oval 115"/>
          <p:cNvSpPr>
            <a:spLocks noChangeArrowheads="1"/>
          </p:cNvSpPr>
          <p:nvPr/>
        </p:nvSpPr>
        <p:spPr bwMode="auto">
          <a:xfrm>
            <a:off x="6516216" y="400506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r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8" name="Oval 115"/>
          <p:cNvSpPr>
            <a:spLocks noChangeArrowheads="1"/>
          </p:cNvSpPr>
          <p:nvPr/>
        </p:nvSpPr>
        <p:spPr bwMode="auto">
          <a:xfrm>
            <a:off x="7236296" y="400506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e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9" name="Oval 115"/>
          <p:cNvSpPr>
            <a:spLocks noChangeArrowheads="1"/>
          </p:cNvSpPr>
          <p:nvPr/>
        </p:nvSpPr>
        <p:spPr bwMode="auto">
          <a:xfrm>
            <a:off x="7956376" y="400506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s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80" name="Line 99"/>
          <p:cNvSpPr>
            <a:spLocks noChangeShapeType="1"/>
          </p:cNvSpPr>
          <p:nvPr/>
        </p:nvSpPr>
        <p:spPr bwMode="auto">
          <a:xfrm flipV="1">
            <a:off x="1619672" y="2708226"/>
            <a:ext cx="576064" cy="69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81" name="Line 99"/>
          <p:cNvSpPr>
            <a:spLocks noChangeShapeType="1"/>
          </p:cNvSpPr>
          <p:nvPr/>
        </p:nvSpPr>
        <p:spPr bwMode="auto">
          <a:xfrm>
            <a:off x="2483767" y="4148386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82" name="Line 99"/>
          <p:cNvSpPr>
            <a:spLocks noChangeShapeType="1"/>
          </p:cNvSpPr>
          <p:nvPr/>
        </p:nvSpPr>
        <p:spPr bwMode="auto">
          <a:xfrm>
            <a:off x="3203848" y="4148386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83" name="Line 99"/>
          <p:cNvSpPr>
            <a:spLocks noChangeShapeType="1"/>
          </p:cNvSpPr>
          <p:nvPr/>
        </p:nvSpPr>
        <p:spPr bwMode="auto">
          <a:xfrm>
            <a:off x="3923927" y="4148386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84" name="Line 99"/>
          <p:cNvSpPr>
            <a:spLocks noChangeShapeType="1"/>
          </p:cNvSpPr>
          <p:nvPr/>
        </p:nvSpPr>
        <p:spPr bwMode="auto">
          <a:xfrm>
            <a:off x="4644008" y="4148386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85" name="Line 99"/>
          <p:cNvSpPr>
            <a:spLocks noChangeShapeType="1"/>
          </p:cNvSpPr>
          <p:nvPr/>
        </p:nvSpPr>
        <p:spPr bwMode="auto">
          <a:xfrm>
            <a:off x="5364087" y="4148386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86" name="Line 99"/>
          <p:cNvSpPr>
            <a:spLocks noChangeShapeType="1"/>
          </p:cNvSpPr>
          <p:nvPr/>
        </p:nvSpPr>
        <p:spPr bwMode="auto">
          <a:xfrm>
            <a:off x="6084168" y="4148386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87" name="Line 99"/>
          <p:cNvSpPr>
            <a:spLocks noChangeShapeType="1"/>
          </p:cNvSpPr>
          <p:nvPr/>
        </p:nvSpPr>
        <p:spPr bwMode="auto">
          <a:xfrm>
            <a:off x="6804247" y="4148386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88" name="Line 99"/>
          <p:cNvSpPr>
            <a:spLocks noChangeShapeType="1"/>
          </p:cNvSpPr>
          <p:nvPr/>
        </p:nvSpPr>
        <p:spPr bwMode="auto">
          <a:xfrm>
            <a:off x="7524327" y="4148386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98" name="Oval 115"/>
          <p:cNvSpPr>
            <a:spLocks noChangeArrowheads="1"/>
          </p:cNvSpPr>
          <p:nvPr/>
        </p:nvSpPr>
        <p:spPr bwMode="auto">
          <a:xfrm>
            <a:off x="1475657" y="5444530"/>
            <a:ext cx="288031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y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99" name="Oval 115"/>
          <p:cNvSpPr>
            <a:spLocks noChangeArrowheads="1"/>
          </p:cNvSpPr>
          <p:nvPr/>
        </p:nvSpPr>
        <p:spPr bwMode="auto">
          <a:xfrm>
            <a:off x="2195736" y="5444530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o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00" name="Oval 115"/>
          <p:cNvSpPr>
            <a:spLocks noChangeArrowheads="1"/>
          </p:cNvSpPr>
          <p:nvPr/>
        </p:nvSpPr>
        <p:spPr bwMode="auto">
          <a:xfrm>
            <a:off x="2915816" y="5444530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u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01" name="Line 99"/>
          <p:cNvSpPr>
            <a:spLocks noChangeShapeType="1"/>
          </p:cNvSpPr>
          <p:nvPr/>
        </p:nvSpPr>
        <p:spPr bwMode="auto">
          <a:xfrm>
            <a:off x="1763689" y="5588546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02" name="Line 99"/>
          <p:cNvSpPr>
            <a:spLocks noChangeShapeType="1"/>
          </p:cNvSpPr>
          <p:nvPr/>
        </p:nvSpPr>
        <p:spPr bwMode="auto">
          <a:xfrm>
            <a:off x="2483768" y="5588546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03" name="Oval 115"/>
          <p:cNvSpPr>
            <a:spLocks noChangeArrowheads="1"/>
          </p:cNvSpPr>
          <p:nvPr/>
        </p:nvSpPr>
        <p:spPr bwMode="auto">
          <a:xfrm>
            <a:off x="3635896" y="5444530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r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04" name="Line 99"/>
          <p:cNvSpPr>
            <a:spLocks noChangeShapeType="1"/>
          </p:cNvSpPr>
          <p:nvPr/>
        </p:nvSpPr>
        <p:spPr bwMode="auto">
          <a:xfrm>
            <a:off x="3203848" y="5588546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05" name="Oval 115"/>
          <p:cNvSpPr>
            <a:spLocks noChangeArrowheads="1"/>
          </p:cNvSpPr>
          <p:nvPr/>
        </p:nvSpPr>
        <p:spPr bwMode="auto">
          <a:xfrm>
            <a:off x="1475657" y="4725144"/>
            <a:ext cx="288031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t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06" name="Oval 115"/>
          <p:cNvSpPr>
            <a:spLocks noChangeArrowheads="1"/>
          </p:cNvSpPr>
          <p:nvPr/>
        </p:nvSpPr>
        <p:spPr bwMode="auto">
          <a:xfrm>
            <a:off x="2195736" y="472514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o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07" name="Line 99"/>
          <p:cNvSpPr>
            <a:spLocks noChangeShapeType="1"/>
          </p:cNvSpPr>
          <p:nvPr/>
        </p:nvSpPr>
        <p:spPr bwMode="auto">
          <a:xfrm>
            <a:off x="1763689" y="486916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11" name="Line 99"/>
          <p:cNvSpPr>
            <a:spLocks noChangeShapeType="1"/>
          </p:cNvSpPr>
          <p:nvPr/>
        </p:nvSpPr>
        <p:spPr bwMode="auto">
          <a:xfrm flipV="1">
            <a:off x="899592" y="2708920"/>
            <a:ext cx="576064" cy="72008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14" name="Line 99"/>
          <p:cNvSpPr>
            <a:spLocks noChangeShapeType="1"/>
          </p:cNvSpPr>
          <p:nvPr/>
        </p:nvSpPr>
        <p:spPr bwMode="auto">
          <a:xfrm>
            <a:off x="899592" y="3429000"/>
            <a:ext cx="576064" cy="144016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15" name="Line 99"/>
          <p:cNvSpPr>
            <a:spLocks noChangeShapeType="1"/>
          </p:cNvSpPr>
          <p:nvPr/>
        </p:nvSpPr>
        <p:spPr bwMode="auto">
          <a:xfrm>
            <a:off x="899592" y="3429000"/>
            <a:ext cx="576064" cy="216024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8" name="Oval 115"/>
          <p:cNvSpPr>
            <a:spLocks noChangeArrowheads="1"/>
          </p:cNvSpPr>
          <p:nvPr/>
        </p:nvSpPr>
        <p:spPr bwMode="auto">
          <a:xfrm>
            <a:off x="755576" y="328498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S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41" name="Oval 115"/>
          <p:cNvSpPr>
            <a:spLocks noChangeArrowheads="1"/>
          </p:cNvSpPr>
          <p:nvPr/>
        </p:nvSpPr>
        <p:spPr bwMode="auto">
          <a:xfrm>
            <a:off x="1475656" y="2564904"/>
            <a:ext cx="288031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26" name="AutoShape 627"/>
          <p:cNvSpPr>
            <a:spLocks noChangeArrowheads="1"/>
          </p:cNvSpPr>
          <p:nvPr/>
        </p:nvSpPr>
        <p:spPr bwMode="auto">
          <a:xfrm>
            <a:off x="179388" y="115888"/>
            <a:ext cx="4032572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Finite language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27" name="AutoShape 628"/>
          <p:cNvSpPr>
            <a:spLocks noChangeArrowheads="1"/>
          </p:cNvSpPr>
          <p:nvPr/>
        </p:nvSpPr>
        <p:spPr bwMode="auto">
          <a:xfrm>
            <a:off x="4211960" y="115888"/>
            <a:ext cx="4463728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128" name="Group 629"/>
          <p:cNvGrpSpPr>
            <a:grpSpLocks/>
          </p:cNvGrpSpPr>
          <p:nvPr/>
        </p:nvGrpSpPr>
        <p:grpSpPr bwMode="auto">
          <a:xfrm>
            <a:off x="4067944" y="116632"/>
            <a:ext cx="217488" cy="217487"/>
            <a:chOff x="2290" y="73"/>
            <a:chExt cx="137" cy="137"/>
          </a:xfrm>
        </p:grpSpPr>
        <p:grpSp>
          <p:nvGrpSpPr>
            <p:cNvPr id="129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131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0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133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34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135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136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138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7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140" name="AutoShape 641"/>
          <p:cNvSpPr>
            <a:spLocks noChangeArrowheads="1"/>
          </p:cNvSpPr>
          <p:nvPr/>
        </p:nvSpPr>
        <p:spPr bwMode="auto">
          <a:xfrm>
            <a:off x="5940152" y="188913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Building Automaton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41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57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Shape 642"/>
          <p:cNvSpPr>
            <a:spLocks noChangeArrowheads="1"/>
          </p:cNvSpPr>
          <p:nvPr/>
        </p:nvSpPr>
        <p:spPr bwMode="auto">
          <a:xfrm>
            <a:off x="395536" y="980728"/>
            <a:ext cx="8424936" cy="4968552"/>
          </a:xfrm>
          <a:prstGeom prst="roundRect">
            <a:avLst>
              <a:gd name="adj" fmla="val 5255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2051720" y="1556792"/>
            <a:ext cx="504056" cy="936104"/>
          </a:xfrm>
          <a:prstGeom prst="roundRect">
            <a:avLst>
              <a:gd name="adj" fmla="val 33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2051720" y="2996952"/>
            <a:ext cx="504056" cy="936104"/>
          </a:xfrm>
          <a:prstGeom prst="roundRect">
            <a:avLst>
              <a:gd name="adj" fmla="val 33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Oval 115"/>
          <p:cNvSpPr>
            <a:spLocks noChangeArrowheads="1"/>
          </p:cNvSpPr>
          <p:nvPr/>
        </p:nvSpPr>
        <p:spPr bwMode="auto">
          <a:xfrm>
            <a:off x="2915816" y="400506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g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5" name="Oval 115"/>
          <p:cNvSpPr>
            <a:spLocks noChangeArrowheads="1"/>
          </p:cNvSpPr>
          <p:nvPr/>
        </p:nvSpPr>
        <p:spPr bwMode="auto">
          <a:xfrm>
            <a:off x="3635896" y="400506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o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6" name="Oval 115"/>
          <p:cNvSpPr>
            <a:spLocks noChangeArrowheads="1"/>
          </p:cNvSpPr>
          <p:nvPr/>
        </p:nvSpPr>
        <p:spPr bwMode="auto">
          <a:xfrm>
            <a:off x="4355976" y="400506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n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" name="Oval 115"/>
          <p:cNvSpPr>
            <a:spLocks noChangeArrowheads="1"/>
          </p:cNvSpPr>
          <p:nvPr/>
        </p:nvSpPr>
        <p:spPr bwMode="auto">
          <a:xfrm>
            <a:off x="5076056" y="400506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g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8" name="Oval 115"/>
          <p:cNvSpPr>
            <a:spLocks noChangeArrowheads="1"/>
          </p:cNvSpPr>
          <p:nvPr/>
        </p:nvSpPr>
        <p:spPr bwMode="auto">
          <a:xfrm>
            <a:off x="5796136" y="400506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u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9" name="Oval 115"/>
          <p:cNvSpPr>
            <a:spLocks noChangeArrowheads="1"/>
          </p:cNvSpPr>
          <p:nvPr/>
        </p:nvSpPr>
        <p:spPr bwMode="auto">
          <a:xfrm>
            <a:off x="6516216" y="400506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i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0" name="Oval 115"/>
          <p:cNvSpPr>
            <a:spLocks noChangeArrowheads="1"/>
          </p:cNvSpPr>
          <p:nvPr/>
        </p:nvSpPr>
        <p:spPr bwMode="auto">
          <a:xfrm>
            <a:off x="7236296" y="400506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1" name="Oval 115"/>
          <p:cNvSpPr>
            <a:spLocks noChangeArrowheads="1"/>
          </p:cNvSpPr>
          <p:nvPr/>
        </p:nvSpPr>
        <p:spPr bwMode="auto">
          <a:xfrm>
            <a:off x="7956376" y="400506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n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4" name="Line 99"/>
          <p:cNvSpPr>
            <a:spLocks noChangeShapeType="1"/>
          </p:cNvSpPr>
          <p:nvPr/>
        </p:nvSpPr>
        <p:spPr bwMode="auto">
          <a:xfrm>
            <a:off x="2339752" y="3429000"/>
            <a:ext cx="576064" cy="72008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5" name="Line 99"/>
          <p:cNvSpPr>
            <a:spLocks noChangeShapeType="1"/>
          </p:cNvSpPr>
          <p:nvPr/>
        </p:nvSpPr>
        <p:spPr bwMode="auto">
          <a:xfrm>
            <a:off x="3203849" y="414908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6" name="Line 99"/>
          <p:cNvSpPr>
            <a:spLocks noChangeShapeType="1"/>
          </p:cNvSpPr>
          <p:nvPr/>
        </p:nvSpPr>
        <p:spPr bwMode="auto">
          <a:xfrm>
            <a:off x="3923928" y="414908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7" name="Line 99"/>
          <p:cNvSpPr>
            <a:spLocks noChangeShapeType="1"/>
          </p:cNvSpPr>
          <p:nvPr/>
        </p:nvSpPr>
        <p:spPr bwMode="auto">
          <a:xfrm>
            <a:off x="4644009" y="414908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8" name="Line 99"/>
          <p:cNvSpPr>
            <a:spLocks noChangeShapeType="1"/>
          </p:cNvSpPr>
          <p:nvPr/>
        </p:nvSpPr>
        <p:spPr bwMode="auto">
          <a:xfrm>
            <a:off x="5364088" y="414908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9" name="Line 99"/>
          <p:cNvSpPr>
            <a:spLocks noChangeShapeType="1"/>
          </p:cNvSpPr>
          <p:nvPr/>
        </p:nvSpPr>
        <p:spPr bwMode="auto">
          <a:xfrm>
            <a:off x="6084169" y="414908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20" name="Line 99"/>
          <p:cNvSpPr>
            <a:spLocks noChangeShapeType="1"/>
          </p:cNvSpPr>
          <p:nvPr/>
        </p:nvSpPr>
        <p:spPr bwMode="auto">
          <a:xfrm>
            <a:off x="6804248" y="414908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21" name="Line 99"/>
          <p:cNvSpPr>
            <a:spLocks noChangeShapeType="1"/>
          </p:cNvSpPr>
          <p:nvPr/>
        </p:nvSpPr>
        <p:spPr bwMode="auto">
          <a:xfrm>
            <a:off x="7524328" y="414908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23" name="Oval 115"/>
          <p:cNvSpPr>
            <a:spLocks noChangeArrowheads="1"/>
          </p:cNvSpPr>
          <p:nvPr/>
        </p:nvSpPr>
        <p:spPr bwMode="auto">
          <a:xfrm>
            <a:off x="2195736" y="328498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l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24" name="Oval 115"/>
          <p:cNvSpPr>
            <a:spLocks noChangeArrowheads="1"/>
          </p:cNvSpPr>
          <p:nvPr/>
        </p:nvSpPr>
        <p:spPr bwMode="auto">
          <a:xfrm>
            <a:off x="2915816" y="328498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g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25" name="Oval 115"/>
          <p:cNvSpPr>
            <a:spLocks noChangeArrowheads="1"/>
          </p:cNvSpPr>
          <p:nvPr/>
        </p:nvSpPr>
        <p:spPr bwMode="auto">
          <a:xfrm>
            <a:off x="3635896" y="328498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o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26" name="Oval 115"/>
          <p:cNvSpPr>
            <a:spLocks noChangeArrowheads="1"/>
          </p:cNvSpPr>
          <p:nvPr/>
        </p:nvSpPr>
        <p:spPr bwMode="auto">
          <a:xfrm>
            <a:off x="4355976" y="328498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r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27" name="Oval 115"/>
          <p:cNvSpPr>
            <a:spLocks noChangeArrowheads="1"/>
          </p:cNvSpPr>
          <p:nvPr/>
        </p:nvSpPr>
        <p:spPr bwMode="auto">
          <a:xfrm>
            <a:off x="5076056" y="328498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i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28" name="Oval 115"/>
          <p:cNvSpPr>
            <a:spLocks noChangeArrowheads="1"/>
          </p:cNvSpPr>
          <p:nvPr/>
        </p:nvSpPr>
        <p:spPr bwMode="auto">
          <a:xfrm>
            <a:off x="5796136" y="328498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t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29" name="Oval 115"/>
          <p:cNvSpPr>
            <a:spLocks noChangeArrowheads="1"/>
          </p:cNvSpPr>
          <p:nvPr/>
        </p:nvSpPr>
        <p:spPr bwMode="auto">
          <a:xfrm>
            <a:off x="6516216" y="328498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h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30" name="Oval 115"/>
          <p:cNvSpPr>
            <a:spLocks noChangeArrowheads="1"/>
          </p:cNvSpPr>
          <p:nvPr/>
        </p:nvSpPr>
        <p:spPr bwMode="auto">
          <a:xfrm>
            <a:off x="7236296" y="328498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m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31" name="Oval 115"/>
          <p:cNvSpPr>
            <a:spLocks noChangeArrowheads="1"/>
          </p:cNvSpPr>
          <p:nvPr/>
        </p:nvSpPr>
        <p:spPr bwMode="auto">
          <a:xfrm>
            <a:off x="7956376" y="328498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s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32" name="Line 99"/>
          <p:cNvSpPr>
            <a:spLocks noChangeShapeType="1"/>
          </p:cNvSpPr>
          <p:nvPr/>
        </p:nvSpPr>
        <p:spPr bwMode="auto">
          <a:xfrm>
            <a:off x="1619672" y="2708920"/>
            <a:ext cx="576064" cy="72008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33" name="Line 99"/>
          <p:cNvSpPr>
            <a:spLocks noChangeShapeType="1"/>
          </p:cNvSpPr>
          <p:nvPr/>
        </p:nvSpPr>
        <p:spPr bwMode="auto">
          <a:xfrm>
            <a:off x="2483768" y="342900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34" name="Line 99"/>
          <p:cNvSpPr>
            <a:spLocks noChangeShapeType="1"/>
          </p:cNvSpPr>
          <p:nvPr/>
        </p:nvSpPr>
        <p:spPr bwMode="auto">
          <a:xfrm>
            <a:off x="3203849" y="342900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35" name="Line 99"/>
          <p:cNvSpPr>
            <a:spLocks noChangeShapeType="1"/>
          </p:cNvSpPr>
          <p:nvPr/>
        </p:nvSpPr>
        <p:spPr bwMode="auto">
          <a:xfrm>
            <a:off x="3923928" y="342900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36" name="Line 99"/>
          <p:cNvSpPr>
            <a:spLocks noChangeShapeType="1"/>
          </p:cNvSpPr>
          <p:nvPr/>
        </p:nvSpPr>
        <p:spPr bwMode="auto">
          <a:xfrm>
            <a:off x="4644009" y="342900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37" name="Line 99"/>
          <p:cNvSpPr>
            <a:spLocks noChangeShapeType="1"/>
          </p:cNvSpPr>
          <p:nvPr/>
        </p:nvSpPr>
        <p:spPr bwMode="auto">
          <a:xfrm>
            <a:off x="5364088" y="342900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38" name="Line 99"/>
          <p:cNvSpPr>
            <a:spLocks noChangeShapeType="1"/>
          </p:cNvSpPr>
          <p:nvPr/>
        </p:nvSpPr>
        <p:spPr bwMode="auto">
          <a:xfrm>
            <a:off x="6084169" y="342900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39" name="Line 99"/>
          <p:cNvSpPr>
            <a:spLocks noChangeShapeType="1"/>
          </p:cNvSpPr>
          <p:nvPr/>
        </p:nvSpPr>
        <p:spPr bwMode="auto">
          <a:xfrm>
            <a:off x="6804248" y="342900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40" name="Line 99"/>
          <p:cNvSpPr>
            <a:spLocks noChangeShapeType="1"/>
          </p:cNvSpPr>
          <p:nvPr/>
        </p:nvSpPr>
        <p:spPr bwMode="auto">
          <a:xfrm>
            <a:off x="7524328" y="342900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43" name="Oval 115"/>
          <p:cNvSpPr>
            <a:spLocks noChangeArrowheads="1"/>
          </p:cNvSpPr>
          <p:nvPr/>
        </p:nvSpPr>
        <p:spPr bwMode="auto">
          <a:xfrm>
            <a:off x="2915816" y="184551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v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44" name="Oval 115"/>
          <p:cNvSpPr>
            <a:spLocks noChangeArrowheads="1"/>
          </p:cNvSpPr>
          <p:nvPr/>
        </p:nvSpPr>
        <p:spPr bwMode="auto">
          <a:xfrm>
            <a:off x="3635896" y="184551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45" name="Oval 115"/>
          <p:cNvSpPr>
            <a:spLocks noChangeArrowheads="1"/>
          </p:cNvSpPr>
          <p:nvPr/>
        </p:nvSpPr>
        <p:spPr bwMode="auto">
          <a:xfrm>
            <a:off x="4355976" y="184551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n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46" name="Oval 115"/>
          <p:cNvSpPr>
            <a:spLocks noChangeArrowheads="1"/>
          </p:cNvSpPr>
          <p:nvPr/>
        </p:nvSpPr>
        <p:spPr bwMode="auto">
          <a:xfrm>
            <a:off x="5076056" y="184551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c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47" name="Oval 115"/>
          <p:cNvSpPr>
            <a:spLocks noChangeArrowheads="1"/>
          </p:cNvSpPr>
          <p:nvPr/>
        </p:nvSpPr>
        <p:spPr bwMode="auto">
          <a:xfrm>
            <a:off x="5796136" y="184551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e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48" name="Oval 115"/>
          <p:cNvSpPr>
            <a:spLocks noChangeArrowheads="1"/>
          </p:cNvSpPr>
          <p:nvPr/>
        </p:nvSpPr>
        <p:spPr bwMode="auto">
          <a:xfrm>
            <a:off x="6516216" y="184551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d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51" name="Line 99"/>
          <p:cNvSpPr>
            <a:spLocks noChangeShapeType="1"/>
          </p:cNvSpPr>
          <p:nvPr/>
        </p:nvSpPr>
        <p:spPr bwMode="auto">
          <a:xfrm flipV="1">
            <a:off x="1619672" y="1989534"/>
            <a:ext cx="576065" cy="71938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52" name="Line 99"/>
          <p:cNvSpPr>
            <a:spLocks noChangeShapeType="1"/>
          </p:cNvSpPr>
          <p:nvPr/>
        </p:nvSpPr>
        <p:spPr bwMode="auto">
          <a:xfrm>
            <a:off x="2483768" y="198953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53" name="Line 99"/>
          <p:cNvSpPr>
            <a:spLocks noChangeShapeType="1"/>
          </p:cNvSpPr>
          <p:nvPr/>
        </p:nvSpPr>
        <p:spPr bwMode="auto">
          <a:xfrm>
            <a:off x="3203849" y="198953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54" name="Line 99"/>
          <p:cNvSpPr>
            <a:spLocks noChangeShapeType="1"/>
          </p:cNvSpPr>
          <p:nvPr/>
        </p:nvSpPr>
        <p:spPr bwMode="auto">
          <a:xfrm>
            <a:off x="3923928" y="198953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55" name="Line 99"/>
          <p:cNvSpPr>
            <a:spLocks noChangeShapeType="1"/>
          </p:cNvSpPr>
          <p:nvPr/>
        </p:nvSpPr>
        <p:spPr bwMode="auto">
          <a:xfrm>
            <a:off x="4644009" y="198953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56" name="Line 99"/>
          <p:cNvSpPr>
            <a:spLocks noChangeShapeType="1"/>
          </p:cNvSpPr>
          <p:nvPr/>
        </p:nvSpPr>
        <p:spPr bwMode="auto">
          <a:xfrm>
            <a:off x="5364088" y="198953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57" name="Line 99"/>
          <p:cNvSpPr>
            <a:spLocks noChangeShapeType="1"/>
          </p:cNvSpPr>
          <p:nvPr/>
        </p:nvSpPr>
        <p:spPr bwMode="auto">
          <a:xfrm>
            <a:off x="6084169" y="198953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62" name="Oval 115"/>
          <p:cNvSpPr>
            <a:spLocks noChangeArrowheads="1"/>
          </p:cNvSpPr>
          <p:nvPr/>
        </p:nvSpPr>
        <p:spPr bwMode="auto">
          <a:xfrm>
            <a:off x="2915816" y="112543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d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64" name="Line 99"/>
          <p:cNvSpPr>
            <a:spLocks noChangeShapeType="1"/>
          </p:cNvSpPr>
          <p:nvPr/>
        </p:nvSpPr>
        <p:spPr bwMode="auto">
          <a:xfrm flipV="1">
            <a:off x="2339752" y="1269454"/>
            <a:ext cx="576064" cy="71938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72" name="Oval 115"/>
          <p:cNvSpPr>
            <a:spLocks noChangeArrowheads="1"/>
          </p:cNvSpPr>
          <p:nvPr/>
        </p:nvSpPr>
        <p:spPr bwMode="auto">
          <a:xfrm>
            <a:off x="2915816" y="256490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v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3" name="Oval 115"/>
          <p:cNvSpPr>
            <a:spLocks noChangeArrowheads="1"/>
          </p:cNvSpPr>
          <p:nvPr/>
        </p:nvSpPr>
        <p:spPr bwMode="auto">
          <a:xfrm>
            <a:off x="3635896" y="256490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e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4" name="Oval 115"/>
          <p:cNvSpPr>
            <a:spLocks noChangeArrowheads="1"/>
          </p:cNvSpPr>
          <p:nvPr/>
        </p:nvSpPr>
        <p:spPr bwMode="auto">
          <a:xfrm>
            <a:off x="4355976" y="256490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n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5" name="Oval 115"/>
          <p:cNvSpPr>
            <a:spLocks noChangeArrowheads="1"/>
          </p:cNvSpPr>
          <p:nvPr/>
        </p:nvSpPr>
        <p:spPr bwMode="auto">
          <a:xfrm>
            <a:off x="5076056" y="256490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t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6" name="Oval 115"/>
          <p:cNvSpPr>
            <a:spLocks noChangeArrowheads="1"/>
          </p:cNvSpPr>
          <p:nvPr/>
        </p:nvSpPr>
        <p:spPr bwMode="auto">
          <a:xfrm>
            <a:off x="5796136" y="256490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u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7" name="Oval 115"/>
          <p:cNvSpPr>
            <a:spLocks noChangeArrowheads="1"/>
          </p:cNvSpPr>
          <p:nvPr/>
        </p:nvSpPr>
        <p:spPr bwMode="auto">
          <a:xfrm>
            <a:off x="6516216" y="256490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r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8" name="Oval 115"/>
          <p:cNvSpPr>
            <a:spLocks noChangeArrowheads="1"/>
          </p:cNvSpPr>
          <p:nvPr/>
        </p:nvSpPr>
        <p:spPr bwMode="auto">
          <a:xfrm>
            <a:off x="7236296" y="256490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e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9" name="Oval 115"/>
          <p:cNvSpPr>
            <a:spLocks noChangeArrowheads="1"/>
          </p:cNvSpPr>
          <p:nvPr/>
        </p:nvSpPr>
        <p:spPr bwMode="auto">
          <a:xfrm>
            <a:off x="7956376" y="256490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s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81" name="Line 99"/>
          <p:cNvSpPr>
            <a:spLocks noChangeShapeType="1"/>
          </p:cNvSpPr>
          <p:nvPr/>
        </p:nvSpPr>
        <p:spPr bwMode="auto">
          <a:xfrm>
            <a:off x="2339752" y="1988840"/>
            <a:ext cx="576063" cy="71938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82" name="Line 99"/>
          <p:cNvSpPr>
            <a:spLocks noChangeShapeType="1"/>
          </p:cNvSpPr>
          <p:nvPr/>
        </p:nvSpPr>
        <p:spPr bwMode="auto">
          <a:xfrm>
            <a:off x="3203848" y="2708226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83" name="Line 99"/>
          <p:cNvSpPr>
            <a:spLocks noChangeShapeType="1"/>
          </p:cNvSpPr>
          <p:nvPr/>
        </p:nvSpPr>
        <p:spPr bwMode="auto">
          <a:xfrm>
            <a:off x="3923927" y="2708226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84" name="Line 99"/>
          <p:cNvSpPr>
            <a:spLocks noChangeShapeType="1"/>
          </p:cNvSpPr>
          <p:nvPr/>
        </p:nvSpPr>
        <p:spPr bwMode="auto">
          <a:xfrm>
            <a:off x="4644008" y="2708226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85" name="Line 99"/>
          <p:cNvSpPr>
            <a:spLocks noChangeShapeType="1"/>
          </p:cNvSpPr>
          <p:nvPr/>
        </p:nvSpPr>
        <p:spPr bwMode="auto">
          <a:xfrm>
            <a:off x="5364087" y="2708226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86" name="Line 99"/>
          <p:cNvSpPr>
            <a:spLocks noChangeShapeType="1"/>
          </p:cNvSpPr>
          <p:nvPr/>
        </p:nvSpPr>
        <p:spPr bwMode="auto">
          <a:xfrm>
            <a:off x="6084168" y="2708226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87" name="Line 99"/>
          <p:cNvSpPr>
            <a:spLocks noChangeShapeType="1"/>
          </p:cNvSpPr>
          <p:nvPr/>
        </p:nvSpPr>
        <p:spPr bwMode="auto">
          <a:xfrm>
            <a:off x="6804247" y="2708226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88" name="Line 99"/>
          <p:cNvSpPr>
            <a:spLocks noChangeShapeType="1"/>
          </p:cNvSpPr>
          <p:nvPr/>
        </p:nvSpPr>
        <p:spPr bwMode="auto">
          <a:xfrm>
            <a:off x="7524327" y="2708226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98" name="Oval 115"/>
          <p:cNvSpPr>
            <a:spLocks noChangeArrowheads="1"/>
          </p:cNvSpPr>
          <p:nvPr/>
        </p:nvSpPr>
        <p:spPr bwMode="auto">
          <a:xfrm>
            <a:off x="1475657" y="5444530"/>
            <a:ext cx="288031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y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99" name="Oval 115"/>
          <p:cNvSpPr>
            <a:spLocks noChangeArrowheads="1"/>
          </p:cNvSpPr>
          <p:nvPr/>
        </p:nvSpPr>
        <p:spPr bwMode="auto">
          <a:xfrm>
            <a:off x="2195736" y="5444530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o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00" name="Oval 115"/>
          <p:cNvSpPr>
            <a:spLocks noChangeArrowheads="1"/>
          </p:cNvSpPr>
          <p:nvPr/>
        </p:nvSpPr>
        <p:spPr bwMode="auto">
          <a:xfrm>
            <a:off x="2915816" y="5444530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u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01" name="Line 99"/>
          <p:cNvSpPr>
            <a:spLocks noChangeShapeType="1"/>
          </p:cNvSpPr>
          <p:nvPr/>
        </p:nvSpPr>
        <p:spPr bwMode="auto">
          <a:xfrm>
            <a:off x="1763689" y="5588546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02" name="Line 99"/>
          <p:cNvSpPr>
            <a:spLocks noChangeShapeType="1"/>
          </p:cNvSpPr>
          <p:nvPr/>
        </p:nvSpPr>
        <p:spPr bwMode="auto">
          <a:xfrm>
            <a:off x="2483768" y="5588546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03" name="Oval 115"/>
          <p:cNvSpPr>
            <a:spLocks noChangeArrowheads="1"/>
          </p:cNvSpPr>
          <p:nvPr/>
        </p:nvSpPr>
        <p:spPr bwMode="auto">
          <a:xfrm>
            <a:off x="3635896" y="5444530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r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04" name="Line 99"/>
          <p:cNvSpPr>
            <a:spLocks noChangeShapeType="1"/>
          </p:cNvSpPr>
          <p:nvPr/>
        </p:nvSpPr>
        <p:spPr bwMode="auto">
          <a:xfrm>
            <a:off x="3203848" y="5588546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05" name="Oval 115"/>
          <p:cNvSpPr>
            <a:spLocks noChangeArrowheads="1"/>
          </p:cNvSpPr>
          <p:nvPr/>
        </p:nvSpPr>
        <p:spPr bwMode="auto">
          <a:xfrm>
            <a:off x="1475657" y="4725144"/>
            <a:ext cx="288031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t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06" name="Oval 115"/>
          <p:cNvSpPr>
            <a:spLocks noChangeArrowheads="1"/>
          </p:cNvSpPr>
          <p:nvPr/>
        </p:nvSpPr>
        <p:spPr bwMode="auto">
          <a:xfrm>
            <a:off x="2195736" y="472514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o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07" name="Line 99"/>
          <p:cNvSpPr>
            <a:spLocks noChangeShapeType="1"/>
          </p:cNvSpPr>
          <p:nvPr/>
        </p:nvSpPr>
        <p:spPr bwMode="auto">
          <a:xfrm>
            <a:off x="1763689" y="486916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11" name="Line 99"/>
          <p:cNvSpPr>
            <a:spLocks noChangeShapeType="1"/>
          </p:cNvSpPr>
          <p:nvPr/>
        </p:nvSpPr>
        <p:spPr bwMode="auto">
          <a:xfrm flipV="1">
            <a:off x="899592" y="2708920"/>
            <a:ext cx="576064" cy="72008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14" name="Line 99"/>
          <p:cNvSpPr>
            <a:spLocks noChangeShapeType="1"/>
          </p:cNvSpPr>
          <p:nvPr/>
        </p:nvSpPr>
        <p:spPr bwMode="auto">
          <a:xfrm>
            <a:off x="899592" y="3429000"/>
            <a:ext cx="576064" cy="144016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15" name="Line 99"/>
          <p:cNvSpPr>
            <a:spLocks noChangeShapeType="1"/>
          </p:cNvSpPr>
          <p:nvPr/>
        </p:nvSpPr>
        <p:spPr bwMode="auto">
          <a:xfrm>
            <a:off x="899592" y="3429000"/>
            <a:ext cx="576064" cy="216024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8" name="Oval 115"/>
          <p:cNvSpPr>
            <a:spLocks noChangeArrowheads="1"/>
          </p:cNvSpPr>
          <p:nvPr/>
        </p:nvSpPr>
        <p:spPr bwMode="auto">
          <a:xfrm>
            <a:off x="755576" y="328498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S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41" name="Oval 115"/>
          <p:cNvSpPr>
            <a:spLocks noChangeArrowheads="1"/>
          </p:cNvSpPr>
          <p:nvPr/>
        </p:nvSpPr>
        <p:spPr bwMode="auto">
          <a:xfrm>
            <a:off x="1475656" y="2564904"/>
            <a:ext cx="288031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42" name="Oval 115"/>
          <p:cNvSpPr>
            <a:spLocks noChangeArrowheads="1"/>
          </p:cNvSpPr>
          <p:nvPr/>
        </p:nvSpPr>
        <p:spPr bwMode="auto">
          <a:xfrm>
            <a:off x="2195736" y="184551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d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22" name="AutoShape 627"/>
          <p:cNvSpPr>
            <a:spLocks noChangeArrowheads="1"/>
          </p:cNvSpPr>
          <p:nvPr/>
        </p:nvSpPr>
        <p:spPr bwMode="auto">
          <a:xfrm>
            <a:off x="179388" y="115888"/>
            <a:ext cx="4032572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Finite language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23" name="AutoShape 628"/>
          <p:cNvSpPr>
            <a:spLocks noChangeArrowheads="1"/>
          </p:cNvSpPr>
          <p:nvPr/>
        </p:nvSpPr>
        <p:spPr bwMode="auto">
          <a:xfrm>
            <a:off x="4211960" y="115888"/>
            <a:ext cx="4463728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124" name="Group 629"/>
          <p:cNvGrpSpPr>
            <a:grpSpLocks/>
          </p:cNvGrpSpPr>
          <p:nvPr/>
        </p:nvGrpSpPr>
        <p:grpSpPr bwMode="auto">
          <a:xfrm>
            <a:off x="4067944" y="116632"/>
            <a:ext cx="217488" cy="217487"/>
            <a:chOff x="2290" y="73"/>
            <a:chExt cx="137" cy="137"/>
          </a:xfrm>
        </p:grpSpPr>
        <p:grpSp>
          <p:nvGrpSpPr>
            <p:cNvPr id="125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127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6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129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30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131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132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134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3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136" name="AutoShape 641"/>
          <p:cNvSpPr>
            <a:spLocks noChangeArrowheads="1"/>
          </p:cNvSpPr>
          <p:nvPr/>
        </p:nvSpPr>
        <p:spPr bwMode="auto">
          <a:xfrm>
            <a:off x="5940152" y="188913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Building Automaton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37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58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9" name="AutoShape 641"/>
          <p:cNvSpPr>
            <a:spLocks noChangeArrowheads="1"/>
          </p:cNvSpPr>
          <p:nvPr/>
        </p:nvSpPr>
        <p:spPr bwMode="auto">
          <a:xfrm>
            <a:off x="5508104" y="5661248"/>
            <a:ext cx="2160240" cy="432048"/>
          </a:xfrm>
          <a:prstGeom prst="roundRect">
            <a:avLst>
              <a:gd name="adj" fmla="val 31141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FFFF"/>
                </a:solidFill>
                <a:latin typeface="Arial Black" pitchFamily="34" charset="0"/>
              </a:rPr>
              <a:t>etc...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8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AutoShape 642"/>
          <p:cNvSpPr>
            <a:spLocks noChangeArrowheads="1"/>
          </p:cNvSpPr>
          <p:nvPr/>
        </p:nvSpPr>
        <p:spPr bwMode="auto">
          <a:xfrm>
            <a:off x="323528" y="980728"/>
            <a:ext cx="8496944" cy="4968552"/>
          </a:xfrm>
          <a:prstGeom prst="roundRect">
            <a:avLst>
              <a:gd name="adj" fmla="val 5255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sp>
        <p:nvSpPr>
          <p:cNvPr id="112" name="AutoShape 3"/>
          <p:cNvSpPr>
            <a:spLocks noChangeArrowheads="1"/>
          </p:cNvSpPr>
          <p:nvPr/>
        </p:nvSpPr>
        <p:spPr bwMode="auto">
          <a:xfrm>
            <a:off x="539552" y="548680"/>
            <a:ext cx="8064896" cy="648072"/>
          </a:xfrm>
          <a:prstGeom prst="roundRect">
            <a:avLst>
              <a:gd name="adj" fmla="val 2413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Search NFA for dictionary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 = {"add", "advanced", "algorithms", "to", "your", "algonqiuan", "adventures"}</a:t>
            </a:r>
          </a:p>
        </p:txBody>
      </p:sp>
      <p:sp>
        <p:nvSpPr>
          <p:cNvPr id="92" name="Oval 115"/>
          <p:cNvSpPr>
            <a:spLocks noChangeArrowheads="1"/>
          </p:cNvSpPr>
          <p:nvPr/>
        </p:nvSpPr>
        <p:spPr bwMode="auto">
          <a:xfrm>
            <a:off x="2843808" y="1052736"/>
            <a:ext cx="432048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93" name="Oval 115"/>
          <p:cNvSpPr>
            <a:spLocks noChangeArrowheads="1"/>
          </p:cNvSpPr>
          <p:nvPr/>
        </p:nvSpPr>
        <p:spPr bwMode="auto">
          <a:xfrm>
            <a:off x="6444208" y="1772816"/>
            <a:ext cx="432048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94" name="Oval 115"/>
          <p:cNvSpPr>
            <a:spLocks noChangeArrowheads="1"/>
          </p:cNvSpPr>
          <p:nvPr/>
        </p:nvSpPr>
        <p:spPr bwMode="auto">
          <a:xfrm>
            <a:off x="7884368" y="2492896"/>
            <a:ext cx="432048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95" name="Oval 115"/>
          <p:cNvSpPr>
            <a:spLocks noChangeArrowheads="1"/>
          </p:cNvSpPr>
          <p:nvPr/>
        </p:nvSpPr>
        <p:spPr bwMode="auto">
          <a:xfrm>
            <a:off x="7884368" y="3212976"/>
            <a:ext cx="432048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96" name="Oval 115"/>
          <p:cNvSpPr>
            <a:spLocks noChangeArrowheads="1"/>
          </p:cNvSpPr>
          <p:nvPr/>
        </p:nvSpPr>
        <p:spPr bwMode="auto">
          <a:xfrm>
            <a:off x="7884368" y="3933056"/>
            <a:ext cx="432048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09" name="Oval 115"/>
          <p:cNvSpPr>
            <a:spLocks noChangeArrowheads="1"/>
          </p:cNvSpPr>
          <p:nvPr/>
        </p:nvSpPr>
        <p:spPr bwMode="auto">
          <a:xfrm>
            <a:off x="3563888" y="5373216"/>
            <a:ext cx="432048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10" name="Oval 115"/>
          <p:cNvSpPr>
            <a:spLocks noChangeArrowheads="1"/>
          </p:cNvSpPr>
          <p:nvPr/>
        </p:nvSpPr>
        <p:spPr bwMode="auto">
          <a:xfrm>
            <a:off x="2123728" y="4653136"/>
            <a:ext cx="432048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82" name="Line 99"/>
          <p:cNvSpPr>
            <a:spLocks noChangeShapeType="1"/>
          </p:cNvSpPr>
          <p:nvPr/>
        </p:nvSpPr>
        <p:spPr bwMode="auto">
          <a:xfrm>
            <a:off x="3059832" y="1916832"/>
            <a:ext cx="576064" cy="79139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6" name="Oval 115"/>
          <p:cNvSpPr>
            <a:spLocks noChangeArrowheads="1"/>
          </p:cNvSpPr>
          <p:nvPr/>
        </p:nvSpPr>
        <p:spPr bwMode="auto">
          <a:xfrm>
            <a:off x="4355976" y="400506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26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" name="Oval 115"/>
          <p:cNvSpPr>
            <a:spLocks noChangeArrowheads="1"/>
          </p:cNvSpPr>
          <p:nvPr/>
        </p:nvSpPr>
        <p:spPr bwMode="auto">
          <a:xfrm>
            <a:off x="5076056" y="400506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27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8" name="Oval 115"/>
          <p:cNvSpPr>
            <a:spLocks noChangeArrowheads="1"/>
          </p:cNvSpPr>
          <p:nvPr/>
        </p:nvSpPr>
        <p:spPr bwMode="auto">
          <a:xfrm>
            <a:off x="5796136" y="400506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28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9" name="Oval 115"/>
          <p:cNvSpPr>
            <a:spLocks noChangeArrowheads="1"/>
          </p:cNvSpPr>
          <p:nvPr/>
        </p:nvSpPr>
        <p:spPr bwMode="auto">
          <a:xfrm>
            <a:off x="6516216" y="400506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29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0" name="Oval 115"/>
          <p:cNvSpPr>
            <a:spLocks noChangeArrowheads="1"/>
          </p:cNvSpPr>
          <p:nvPr/>
        </p:nvSpPr>
        <p:spPr bwMode="auto">
          <a:xfrm>
            <a:off x="7236296" y="400506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30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1" name="Oval 115"/>
          <p:cNvSpPr>
            <a:spLocks noChangeArrowheads="1"/>
          </p:cNvSpPr>
          <p:nvPr/>
        </p:nvSpPr>
        <p:spPr bwMode="auto">
          <a:xfrm>
            <a:off x="7956376" y="400506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31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4" name="Line 99"/>
          <p:cNvSpPr>
            <a:spLocks noChangeShapeType="1"/>
          </p:cNvSpPr>
          <p:nvPr/>
        </p:nvSpPr>
        <p:spPr bwMode="auto">
          <a:xfrm>
            <a:off x="3779912" y="3356992"/>
            <a:ext cx="576064" cy="72008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7" name="Line 99"/>
          <p:cNvSpPr>
            <a:spLocks noChangeShapeType="1"/>
          </p:cNvSpPr>
          <p:nvPr/>
        </p:nvSpPr>
        <p:spPr bwMode="auto">
          <a:xfrm>
            <a:off x="4644009" y="414908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8" name="Line 99"/>
          <p:cNvSpPr>
            <a:spLocks noChangeShapeType="1"/>
          </p:cNvSpPr>
          <p:nvPr/>
        </p:nvSpPr>
        <p:spPr bwMode="auto">
          <a:xfrm>
            <a:off x="5364088" y="414908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9" name="Line 99"/>
          <p:cNvSpPr>
            <a:spLocks noChangeShapeType="1"/>
          </p:cNvSpPr>
          <p:nvPr/>
        </p:nvSpPr>
        <p:spPr bwMode="auto">
          <a:xfrm>
            <a:off x="6084169" y="414908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20" name="Line 99"/>
          <p:cNvSpPr>
            <a:spLocks noChangeShapeType="1"/>
          </p:cNvSpPr>
          <p:nvPr/>
        </p:nvSpPr>
        <p:spPr bwMode="auto">
          <a:xfrm>
            <a:off x="6804248" y="414908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21" name="Line 99"/>
          <p:cNvSpPr>
            <a:spLocks noChangeShapeType="1"/>
          </p:cNvSpPr>
          <p:nvPr/>
        </p:nvSpPr>
        <p:spPr bwMode="auto">
          <a:xfrm>
            <a:off x="7524328" y="4149080"/>
            <a:ext cx="36004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23" name="Oval 115"/>
          <p:cNvSpPr>
            <a:spLocks noChangeArrowheads="1"/>
          </p:cNvSpPr>
          <p:nvPr/>
        </p:nvSpPr>
        <p:spPr bwMode="auto">
          <a:xfrm>
            <a:off x="2195736" y="328498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17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24" name="Oval 115"/>
          <p:cNvSpPr>
            <a:spLocks noChangeArrowheads="1"/>
          </p:cNvSpPr>
          <p:nvPr/>
        </p:nvSpPr>
        <p:spPr bwMode="auto">
          <a:xfrm>
            <a:off x="2915816" y="328498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18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25" name="Oval 115"/>
          <p:cNvSpPr>
            <a:spLocks noChangeArrowheads="1"/>
          </p:cNvSpPr>
          <p:nvPr/>
        </p:nvSpPr>
        <p:spPr bwMode="auto">
          <a:xfrm>
            <a:off x="3635896" y="328498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19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26" name="Oval 115"/>
          <p:cNvSpPr>
            <a:spLocks noChangeArrowheads="1"/>
          </p:cNvSpPr>
          <p:nvPr/>
        </p:nvSpPr>
        <p:spPr bwMode="auto">
          <a:xfrm>
            <a:off x="4355976" y="328498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20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27" name="Oval 115"/>
          <p:cNvSpPr>
            <a:spLocks noChangeArrowheads="1"/>
          </p:cNvSpPr>
          <p:nvPr/>
        </p:nvSpPr>
        <p:spPr bwMode="auto">
          <a:xfrm>
            <a:off x="5076056" y="328498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21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28" name="Oval 115"/>
          <p:cNvSpPr>
            <a:spLocks noChangeArrowheads="1"/>
          </p:cNvSpPr>
          <p:nvPr/>
        </p:nvSpPr>
        <p:spPr bwMode="auto">
          <a:xfrm>
            <a:off x="5796136" y="328498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22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29" name="Oval 115"/>
          <p:cNvSpPr>
            <a:spLocks noChangeArrowheads="1"/>
          </p:cNvSpPr>
          <p:nvPr/>
        </p:nvSpPr>
        <p:spPr bwMode="auto">
          <a:xfrm>
            <a:off x="6516216" y="328498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23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30" name="Oval 115"/>
          <p:cNvSpPr>
            <a:spLocks noChangeArrowheads="1"/>
          </p:cNvSpPr>
          <p:nvPr/>
        </p:nvSpPr>
        <p:spPr bwMode="auto">
          <a:xfrm>
            <a:off x="7236296" y="328498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24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31" name="Oval 115"/>
          <p:cNvSpPr>
            <a:spLocks noChangeArrowheads="1"/>
          </p:cNvSpPr>
          <p:nvPr/>
        </p:nvSpPr>
        <p:spPr bwMode="auto">
          <a:xfrm>
            <a:off x="7956376" y="328498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25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32" name="Line 99"/>
          <p:cNvSpPr>
            <a:spLocks noChangeShapeType="1"/>
          </p:cNvSpPr>
          <p:nvPr/>
        </p:nvSpPr>
        <p:spPr bwMode="auto">
          <a:xfrm>
            <a:off x="1619672" y="2708920"/>
            <a:ext cx="576064" cy="72008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33" name="Line 99"/>
          <p:cNvSpPr>
            <a:spLocks noChangeShapeType="1"/>
          </p:cNvSpPr>
          <p:nvPr/>
        </p:nvSpPr>
        <p:spPr bwMode="auto">
          <a:xfrm>
            <a:off x="2483768" y="342900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34" name="Line 99"/>
          <p:cNvSpPr>
            <a:spLocks noChangeShapeType="1"/>
          </p:cNvSpPr>
          <p:nvPr/>
        </p:nvSpPr>
        <p:spPr bwMode="auto">
          <a:xfrm>
            <a:off x="3203849" y="342900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35" name="Line 99"/>
          <p:cNvSpPr>
            <a:spLocks noChangeShapeType="1"/>
          </p:cNvSpPr>
          <p:nvPr/>
        </p:nvSpPr>
        <p:spPr bwMode="auto">
          <a:xfrm>
            <a:off x="3923928" y="342900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36" name="Line 99"/>
          <p:cNvSpPr>
            <a:spLocks noChangeShapeType="1"/>
          </p:cNvSpPr>
          <p:nvPr/>
        </p:nvSpPr>
        <p:spPr bwMode="auto">
          <a:xfrm>
            <a:off x="4644009" y="342900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37" name="Line 99"/>
          <p:cNvSpPr>
            <a:spLocks noChangeShapeType="1"/>
          </p:cNvSpPr>
          <p:nvPr/>
        </p:nvSpPr>
        <p:spPr bwMode="auto">
          <a:xfrm>
            <a:off x="5364088" y="342900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38" name="Line 99"/>
          <p:cNvSpPr>
            <a:spLocks noChangeShapeType="1"/>
          </p:cNvSpPr>
          <p:nvPr/>
        </p:nvSpPr>
        <p:spPr bwMode="auto">
          <a:xfrm>
            <a:off x="6084169" y="342900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39" name="Line 99"/>
          <p:cNvSpPr>
            <a:spLocks noChangeShapeType="1"/>
          </p:cNvSpPr>
          <p:nvPr/>
        </p:nvSpPr>
        <p:spPr bwMode="auto">
          <a:xfrm>
            <a:off x="6804248" y="3429000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40" name="Line 99"/>
          <p:cNvSpPr>
            <a:spLocks noChangeShapeType="1"/>
          </p:cNvSpPr>
          <p:nvPr/>
        </p:nvSpPr>
        <p:spPr bwMode="auto">
          <a:xfrm>
            <a:off x="7524328" y="3429000"/>
            <a:ext cx="36004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43" name="Oval 115"/>
          <p:cNvSpPr>
            <a:spLocks noChangeArrowheads="1"/>
          </p:cNvSpPr>
          <p:nvPr/>
        </p:nvSpPr>
        <p:spPr bwMode="auto">
          <a:xfrm>
            <a:off x="2915816" y="184551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4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44" name="Oval 115"/>
          <p:cNvSpPr>
            <a:spLocks noChangeArrowheads="1"/>
          </p:cNvSpPr>
          <p:nvPr/>
        </p:nvSpPr>
        <p:spPr bwMode="auto">
          <a:xfrm>
            <a:off x="3635896" y="184551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5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45" name="Oval 115"/>
          <p:cNvSpPr>
            <a:spLocks noChangeArrowheads="1"/>
          </p:cNvSpPr>
          <p:nvPr/>
        </p:nvSpPr>
        <p:spPr bwMode="auto">
          <a:xfrm>
            <a:off x="4355976" y="184551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6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46" name="Oval 115"/>
          <p:cNvSpPr>
            <a:spLocks noChangeArrowheads="1"/>
          </p:cNvSpPr>
          <p:nvPr/>
        </p:nvSpPr>
        <p:spPr bwMode="auto">
          <a:xfrm>
            <a:off x="5076056" y="184551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7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47" name="Oval 115"/>
          <p:cNvSpPr>
            <a:spLocks noChangeArrowheads="1"/>
          </p:cNvSpPr>
          <p:nvPr/>
        </p:nvSpPr>
        <p:spPr bwMode="auto">
          <a:xfrm>
            <a:off x="5796136" y="184551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8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48" name="Oval 115"/>
          <p:cNvSpPr>
            <a:spLocks noChangeArrowheads="1"/>
          </p:cNvSpPr>
          <p:nvPr/>
        </p:nvSpPr>
        <p:spPr bwMode="auto">
          <a:xfrm>
            <a:off x="6516216" y="184482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9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51" name="Line 99"/>
          <p:cNvSpPr>
            <a:spLocks noChangeShapeType="1"/>
          </p:cNvSpPr>
          <p:nvPr/>
        </p:nvSpPr>
        <p:spPr bwMode="auto">
          <a:xfrm flipV="1">
            <a:off x="1619672" y="1989534"/>
            <a:ext cx="576065" cy="71938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52" name="Line 99"/>
          <p:cNvSpPr>
            <a:spLocks noChangeShapeType="1"/>
          </p:cNvSpPr>
          <p:nvPr/>
        </p:nvSpPr>
        <p:spPr bwMode="auto">
          <a:xfrm>
            <a:off x="2483768" y="198953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53" name="Line 99"/>
          <p:cNvSpPr>
            <a:spLocks noChangeShapeType="1"/>
          </p:cNvSpPr>
          <p:nvPr/>
        </p:nvSpPr>
        <p:spPr bwMode="auto">
          <a:xfrm>
            <a:off x="3203849" y="198953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54" name="Line 99"/>
          <p:cNvSpPr>
            <a:spLocks noChangeShapeType="1"/>
          </p:cNvSpPr>
          <p:nvPr/>
        </p:nvSpPr>
        <p:spPr bwMode="auto">
          <a:xfrm>
            <a:off x="3923928" y="198953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55" name="Line 99"/>
          <p:cNvSpPr>
            <a:spLocks noChangeShapeType="1"/>
          </p:cNvSpPr>
          <p:nvPr/>
        </p:nvSpPr>
        <p:spPr bwMode="auto">
          <a:xfrm>
            <a:off x="4644009" y="198953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56" name="Line 99"/>
          <p:cNvSpPr>
            <a:spLocks noChangeShapeType="1"/>
          </p:cNvSpPr>
          <p:nvPr/>
        </p:nvSpPr>
        <p:spPr bwMode="auto">
          <a:xfrm>
            <a:off x="5364088" y="1989534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57" name="Line 99"/>
          <p:cNvSpPr>
            <a:spLocks noChangeShapeType="1"/>
          </p:cNvSpPr>
          <p:nvPr/>
        </p:nvSpPr>
        <p:spPr bwMode="auto">
          <a:xfrm flipV="1">
            <a:off x="6084169" y="1988840"/>
            <a:ext cx="360039" cy="69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62" name="Oval 115"/>
          <p:cNvSpPr>
            <a:spLocks noChangeArrowheads="1"/>
          </p:cNvSpPr>
          <p:nvPr/>
        </p:nvSpPr>
        <p:spPr bwMode="auto">
          <a:xfrm>
            <a:off x="2915816" y="112543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3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64" name="Line 99"/>
          <p:cNvSpPr>
            <a:spLocks noChangeShapeType="1"/>
          </p:cNvSpPr>
          <p:nvPr/>
        </p:nvSpPr>
        <p:spPr bwMode="auto">
          <a:xfrm flipV="1">
            <a:off x="2339752" y="1268760"/>
            <a:ext cx="504056" cy="72008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73" name="Oval 115"/>
          <p:cNvSpPr>
            <a:spLocks noChangeArrowheads="1"/>
          </p:cNvSpPr>
          <p:nvPr/>
        </p:nvSpPr>
        <p:spPr bwMode="auto">
          <a:xfrm>
            <a:off x="3635896" y="256490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10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4" name="Oval 115"/>
          <p:cNvSpPr>
            <a:spLocks noChangeArrowheads="1"/>
          </p:cNvSpPr>
          <p:nvPr/>
        </p:nvSpPr>
        <p:spPr bwMode="auto">
          <a:xfrm>
            <a:off x="4355976" y="256490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11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5" name="Oval 115"/>
          <p:cNvSpPr>
            <a:spLocks noChangeArrowheads="1"/>
          </p:cNvSpPr>
          <p:nvPr/>
        </p:nvSpPr>
        <p:spPr bwMode="auto">
          <a:xfrm>
            <a:off x="5076056" y="256490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12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6" name="Oval 115"/>
          <p:cNvSpPr>
            <a:spLocks noChangeArrowheads="1"/>
          </p:cNvSpPr>
          <p:nvPr/>
        </p:nvSpPr>
        <p:spPr bwMode="auto">
          <a:xfrm>
            <a:off x="5796136" y="256490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13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7" name="Oval 115"/>
          <p:cNvSpPr>
            <a:spLocks noChangeArrowheads="1"/>
          </p:cNvSpPr>
          <p:nvPr/>
        </p:nvSpPr>
        <p:spPr bwMode="auto">
          <a:xfrm>
            <a:off x="6516216" y="256490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14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8" name="Oval 115"/>
          <p:cNvSpPr>
            <a:spLocks noChangeArrowheads="1"/>
          </p:cNvSpPr>
          <p:nvPr/>
        </p:nvSpPr>
        <p:spPr bwMode="auto">
          <a:xfrm>
            <a:off x="7236296" y="256490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15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9" name="Oval 115"/>
          <p:cNvSpPr>
            <a:spLocks noChangeArrowheads="1"/>
          </p:cNvSpPr>
          <p:nvPr/>
        </p:nvSpPr>
        <p:spPr bwMode="auto">
          <a:xfrm>
            <a:off x="7956376" y="256490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16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83" name="Line 99"/>
          <p:cNvSpPr>
            <a:spLocks noChangeShapeType="1"/>
          </p:cNvSpPr>
          <p:nvPr/>
        </p:nvSpPr>
        <p:spPr bwMode="auto">
          <a:xfrm>
            <a:off x="3923927" y="2708226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84" name="Line 99"/>
          <p:cNvSpPr>
            <a:spLocks noChangeShapeType="1"/>
          </p:cNvSpPr>
          <p:nvPr/>
        </p:nvSpPr>
        <p:spPr bwMode="auto">
          <a:xfrm>
            <a:off x="4644008" y="2708226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85" name="Line 99"/>
          <p:cNvSpPr>
            <a:spLocks noChangeShapeType="1"/>
          </p:cNvSpPr>
          <p:nvPr/>
        </p:nvSpPr>
        <p:spPr bwMode="auto">
          <a:xfrm>
            <a:off x="5364087" y="2708226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86" name="Line 99"/>
          <p:cNvSpPr>
            <a:spLocks noChangeShapeType="1"/>
          </p:cNvSpPr>
          <p:nvPr/>
        </p:nvSpPr>
        <p:spPr bwMode="auto">
          <a:xfrm>
            <a:off x="6084168" y="2708226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87" name="Line 99"/>
          <p:cNvSpPr>
            <a:spLocks noChangeShapeType="1"/>
          </p:cNvSpPr>
          <p:nvPr/>
        </p:nvSpPr>
        <p:spPr bwMode="auto">
          <a:xfrm>
            <a:off x="6804247" y="2708226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88" name="Line 99"/>
          <p:cNvSpPr>
            <a:spLocks noChangeShapeType="1"/>
          </p:cNvSpPr>
          <p:nvPr/>
        </p:nvSpPr>
        <p:spPr bwMode="auto">
          <a:xfrm>
            <a:off x="7524327" y="2708226"/>
            <a:ext cx="360041" cy="69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98" name="Oval 115"/>
          <p:cNvSpPr>
            <a:spLocks noChangeArrowheads="1"/>
          </p:cNvSpPr>
          <p:nvPr/>
        </p:nvSpPr>
        <p:spPr bwMode="auto">
          <a:xfrm>
            <a:off x="1475657" y="5444530"/>
            <a:ext cx="288031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34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99" name="Oval 115"/>
          <p:cNvSpPr>
            <a:spLocks noChangeArrowheads="1"/>
          </p:cNvSpPr>
          <p:nvPr/>
        </p:nvSpPr>
        <p:spPr bwMode="auto">
          <a:xfrm>
            <a:off x="2195736" y="5444530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35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00" name="Oval 115"/>
          <p:cNvSpPr>
            <a:spLocks noChangeArrowheads="1"/>
          </p:cNvSpPr>
          <p:nvPr/>
        </p:nvSpPr>
        <p:spPr bwMode="auto">
          <a:xfrm>
            <a:off x="2915816" y="5444530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36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01" name="Line 99"/>
          <p:cNvSpPr>
            <a:spLocks noChangeShapeType="1"/>
          </p:cNvSpPr>
          <p:nvPr/>
        </p:nvSpPr>
        <p:spPr bwMode="auto">
          <a:xfrm>
            <a:off x="1763689" y="5588546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02" name="Line 99"/>
          <p:cNvSpPr>
            <a:spLocks noChangeShapeType="1"/>
          </p:cNvSpPr>
          <p:nvPr/>
        </p:nvSpPr>
        <p:spPr bwMode="auto">
          <a:xfrm>
            <a:off x="2483768" y="5588546"/>
            <a:ext cx="432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03" name="Oval 115"/>
          <p:cNvSpPr>
            <a:spLocks noChangeArrowheads="1"/>
          </p:cNvSpPr>
          <p:nvPr/>
        </p:nvSpPr>
        <p:spPr bwMode="auto">
          <a:xfrm>
            <a:off x="3635896" y="5444530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37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04" name="Line 99"/>
          <p:cNvSpPr>
            <a:spLocks noChangeShapeType="1"/>
          </p:cNvSpPr>
          <p:nvPr/>
        </p:nvSpPr>
        <p:spPr bwMode="auto">
          <a:xfrm>
            <a:off x="3203848" y="5588546"/>
            <a:ext cx="360040" cy="69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05" name="Oval 115"/>
          <p:cNvSpPr>
            <a:spLocks noChangeArrowheads="1"/>
          </p:cNvSpPr>
          <p:nvPr/>
        </p:nvSpPr>
        <p:spPr bwMode="auto">
          <a:xfrm>
            <a:off x="1475657" y="4725144"/>
            <a:ext cx="288031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32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06" name="Oval 115"/>
          <p:cNvSpPr>
            <a:spLocks noChangeArrowheads="1"/>
          </p:cNvSpPr>
          <p:nvPr/>
        </p:nvSpPr>
        <p:spPr bwMode="auto">
          <a:xfrm>
            <a:off x="2195736" y="472514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33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07" name="Line 99"/>
          <p:cNvSpPr>
            <a:spLocks noChangeShapeType="1"/>
          </p:cNvSpPr>
          <p:nvPr/>
        </p:nvSpPr>
        <p:spPr bwMode="auto">
          <a:xfrm>
            <a:off x="1763689" y="4869160"/>
            <a:ext cx="36003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11" name="Line 99"/>
          <p:cNvSpPr>
            <a:spLocks noChangeShapeType="1"/>
          </p:cNvSpPr>
          <p:nvPr/>
        </p:nvSpPr>
        <p:spPr bwMode="auto">
          <a:xfrm flipV="1">
            <a:off x="899592" y="2708920"/>
            <a:ext cx="576064" cy="72008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14" name="Line 99"/>
          <p:cNvSpPr>
            <a:spLocks noChangeShapeType="1"/>
          </p:cNvSpPr>
          <p:nvPr/>
        </p:nvSpPr>
        <p:spPr bwMode="auto">
          <a:xfrm>
            <a:off x="899592" y="3429000"/>
            <a:ext cx="576064" cy="144016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15" name="Line 99"/>
          <p:cNvSpPr>
            <a:spLocks noChangeShapeType="1"/>
          </p:cNvSpPr>
          <p:nvPr/>
        </p:nvSpPr>
        <p:spPr bwMode="auto">
          <a:xfrm>
            <a:off x="899592" y="3429000"/>
            <a:ext cx="576064" cy="216024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1" name="Oval 115"/>
          <p:cNvSpPr>
            <a:spLocks noChangeArrowheads="1"/>
          </p:cNvSpPr>
          <p:nvPr/>
        </p:nvSpPr>
        <p:spPr bwMode="auto">
          <a:xfrm>
            <a:off x="1475656" y="2564904"/>
            <a:ext cx="288031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1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42" name="Oval 115"/>
          <p:cNvSpPr>
            <a:spLocks noChangeArrowheads="1"/>
          </p:cNvSpPr>
          <p:nvPr/>
        </p:nvSpPr>
        <p:spPr bwMode="auto">
          <a:xfrm>
            <a:off x="2195736" y="1845518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2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81" name="Arc 55"/>
          <p:cNvSpPr>
            <a:spLocks/>
          </p:cNvSpPr>
          <p:nvPr/>
        </p:nvSpPr>
        <p:spPr bwMode="auto">
          <a:xfrm flipH="1" flipV="1">
            <a:off x="467544" y="3284984"/>
            <a:ext cx="288925" cy="1460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9" name="Arc 28"/>
          <p:cNvSpPr>
            <a:spLocks/>
          </p:cNvSpPr>
          <p:nvPr/>
        </p:nvSpPr>
        <p:spPr bwMode="auto">
          <a:xfrm rot="16200000">
            <a:off x="669058" y="3011462"/>
            <a:ext cx="388937" cy="215900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1" name="Text Box 53"/>
          <p:cNvSpPr txBox="1">
            <a:spLocks noChangeArrowheads="1"/>
          </p:cNvSpPr>
          <p:nvPr/>
        </p:nvSpPr>
        <p:spPr bwMode="auto">
          <a:xfrm>
            <a:off x="611560" y="2636912"/>
            <a:ext cx="288925" cy="288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  <a:sym typeface="Symbol"/>
              </a:rPr>
              <a:t>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117" name="Text Box 107"/>
          <p:cNvSpPr txBox="1">
            <a:spLocks noChangeArrowheads="1"/>
          </p:cNvSpPr>
          <p:nvPr/>
        </p:nvSpPr>
        <p:spPr bwMode="auto">
          <a:xfrm>
            <a:off x="1043608" y="270892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18" name="Text Box 107"/>
          <p:cNvSpPr txBox="1">
            <a:spLocks noChangeArrowheads="1"/>
          </p:cNvSpPr>
          <p:nvPr/>
        </p:nvSpPr>
        <p:spPr bwMode="auto">
          <a:xfrm>
            <a:off x="1619672" y="2132856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19" name="Text Box 107"/>
          <p:cNvSpPr txBox="1">
            <a:spLocks noChangeArrowheads="1"/>
          </p:cNvSpPr>
          <p:nvPr/>
        </p:nvSpPr>
        <p:spPr bwMode="auto">
          <a:xfrm>
            <a:off x="2339752" y="1412776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20" name="Text Box 107"/>
          <p:cNvSpPr txBox="1">
            <a:spLocks noChangeArrowheads="1"/>
          </p:cNvSpPr>
          <p:nvPr/>
        </p:nvSpPr>
        <p:spPr bwMode="auto">
          <a:xfrm>
            <a:off x="2555776" y="170080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v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21" name="Text Box 107"/>
          <p:cNvSpPr txBox="1">
            <a:spLocks noChangeArrowheads="1"/>
          </p:cNvSpPr>
          <p:nvPr/>
        </p:nvSpPr>
        <p:spPr bwMode="auto">
          <a:xfrm>
            <a:off x="3275856" y="170080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22" name="Text Box 107"/>
          <p:cNvSpPr txBox="1">
            <a:spLocks noChangeArrowheads="1"/>
          </p:cNvSpPr>
          <p:nvPr/>
        </p:nvSpPr>
        <p:spPr bwMode="auto">
          <a:xfrm>
            <a:off x="3995936" y="170080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n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23" name="Text Box 107"/>
          <p:cNvSpPr txBox="1">
            <a:spLocks noChangeArrowheads="1"/>
          </p:cNvSpPr>
          <p:nvPr/>
        </p:nvSpPr>
        <p:spPr bwMode="auto">
          <a:xfrm>
            <a:off x="4716016" y="170080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24" name="Text Box 107"/>
          <p:cNvSpPr txBox="1">
            <a:spLocks noChangeArrowheads="1"/>
          </p:cNvSpPr>
          <p:nvPr/>
        </p:nvSpPr>
        <p:spPr bwMode="auto">
          <a:xfrm>
            <a:off x="5436096" y="170080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e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25" name="Text Box 107"/>
          <p:cNvSpPr txBox="1">
            <a:spLocks noChangeArrowheads="1"/>
          </p:cNvSpPr>
          <p:nvPr/>
        </p:nvSpPr>
        <p:spPr bwMode="auto">
          <a:xfrm>
            <a:off x="6084168" y="170080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26" name="Text Box 107"/>
          <p:cNvSpPr txBox="1">
            <a:spLocks noChangeArrowheads="1"/>
          </p:cNvSpPr>
          <p:nvPr/>
        </p:nvSpPr>
        <p:spPr bwMode="auto">
          <a:xfrm>
            <a:off x="3347864" y="2132856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e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27" name="Text Box 107"/>
          <p:cNvSpPr txBox="1">
            <a:spLocks noChangeArrowheads="1"/>
          </p:cNvSpPr>
          <p:nvPr/>
        </p:nvSpPr>
        <p:spPr bwMode="auto">
          <a:xfrm>
            <a:off x="3995936" y="242088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n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28" name="Text Box 107"/>
          <p:cNvSpPr txBox="1">
            <a:spLocks noChangeArrowheads="1"/>
          </p:cNvSpPr>
          <p:nvPr/>
        </p:nvSpPr>
        <p:spPr bwMode="auto">
          <a:xfrm>
            <a:off x="4716016" y="242088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t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29" name="Text Box 107"/>
          <p:cNvSpPr txBox="1">
            <a:spLocks noChangeArrowheads="1"/>
          </p:cNvSpPr>
          <p:nvPr/>
        </p:nvSpPr>
        <p:spPr bwMode="auto">
          <a:xfrm>
            <a:off x="5436096" y="242088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u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30" name="Text Box 107"/>
          <p:cNvSpPr txBox="1">
            <a:spLocks noChangeArrowheads="1"/>
          </p:cNvSpPr>
          <p:nvPr/>
        </p:nvSpPr>
        <p:spPr bwMode="auto">
          <a:xfrm>
            <a:off x="6156176" y="242088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r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31" name="Text Box 107"/>
          <p:cNvSpPr txBox="1">
            <a:spLocks noChangeArrowheads="1"/>
          </p:cNvSpPr>
          <p:nvPr/>
        </p:nvSpPr>
        <p:spPr bwMode="auto">
          <a:xfrm>
            <a:off x="6804248" y="242088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e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32" name="Text Box 107"/>
          <p:cNvSpPr txBox="1">
            <a:spLocks noChangeArrowheads="1"/>
          </p:cNvSpPr>
          <p:nvPr/>
        </p:nvSpPr>
        <p:spPr bwMode="auto">
          <a:xfrm>
            <a:off x="7524328" y="242088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s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33" name="Text Box 107"/>
          <p:cNvSpPr txBox="1">
            <a:spLocks noChangeArrowheads="1"/>
          </p:cNvSpPr>
          <p:nvPr/>
        </p:nvSpPr>
        <p:spPr bwMode="auto">
          <a:xfrm>
            <a:off x="2555776" y="314096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34" name="Text Box 107"/>
          <p:cNvSpPr txBox="1">
            <a:spLocks noChangeArrowheads="1"/>
          </p:cNvSpPr>
          <p:nvPr/>
        </p:nvSpPr>
        <p:spPr bwMode="auto">
          <a:xfrm>
            <a:off x="1979712" y="2924944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l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35" name="Text Box 107"/>
          <p:cNvSpPr txBox="1">
            <a:spLocks noChangeArrowheads="1"/>
          </p:cNvSpPr>
          <p:nvPr/>
        </p:nvSpPr>
        <p:spPr bwMode="auto">
          <a:xfrm>
            <a:off x="3275856" y="314096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o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36" name="Text Box 107"/>
          <p:cNvSpPr txBox="1">
            <a:spLocks noChangeArrowheads="1"/>
          </p:cNvSpPr>
          <p:nvPr/>
        </p:nvSpPr>
        <p:spPr bwMode="auto">
          <a:xfrm>
            <a:off x="3995936" y="314096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r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37" name="Text Box 107"/>
          <p:cNvSpPr txBox="1">
            <a:spLocks noChangeArrowheads="1"/>
          </p:cNvSpPr>
          <p:nvPr/>
        </p:nvSpPr>
        <p:spPr bwMode="auto">
          <a:xfrm>
            <a:off x="4067944" y="3573016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n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38" name="Text Box 107"/>
          <p:cNvSpPr txBox="1">
            <a:spLocks noChangeArrowheads="1"/>
          </p:cNvSpPr>
          <p:nvPr/>
        </p:nvSpPr>
        <p:spPr bwMode="auto">
          <a:xfrm>
            <a:off x="4716016" y="314096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i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39" name="Text Box 107"/>
          <p:cNvSpPr txBox="1">
            <a:spLocks noChangeArrowheads="1"/>
          </p:cNvSpPr>
          <p:nvPr/>
        </p:nvSpPr>
        <p:spPr bwMode="auto">
          <a:xfrm>
            <a:off x="5436096" y="314096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t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40" name="Text Box 107"/>
          <p:cNvSpPr txBox="1">
            <a:spLocks noChangeArrowheads="1"/>
          </p:cNvSpPr>
          <p:nvPr/>
        </p:nvSpPr>
        <p:spPr bwMode="auto">
          <a:xfrm>
            <a:off x="6156176" y="314096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h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41" name="Text Box 107"/>
          <p:cNvSpPr txBox="1">
            <a:spLocks noChangeArrowheads="1"/>
          </p:cNvSpPr>
          <p:nvPr/>
        </p:nvSpPr>
        <p:spPr bwMode="auto">
          <a:xfrm>
            <a:off x="6876256" y="314096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m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42" name="Text Box 107"/>
          <p:cNvSpPr txBox="1">
            <a:spLocks noChangeArrowheads="1"/>
          </p:cNvSpPr>
          <p:nvPr/>
        </p:nvSpPr>
        <p:spPr bwMode="auto">
          <a:xfrm>
            <a:off x="7596336" y="314096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s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43" name="Text Box 107"/>
          <p:cNvSpPr txBox="1">
            <a:spLocks noChangeArrowheads="1"/>
          </p:cNvSpPr>
          <p:nvPr/>
        </p:nvSpPr>
        <p:spPr bwMode="auto">
          <a:xfrm>
            <a:off x="4716016" y="386104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q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44" name="Text Box 107"/>
          <p:cNvSpPr txBox="1">
            <a:spLocks noChangeArrowheads="1"/>
          </p:cNvSpPr>
          <p:nvPr/>
        </p:nvSpPr>
        <p:spPr bwMode="auto">
          <a:xfrm>
            <a:off x="5436096" y="386104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u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45" name="Text Box 107"/>
          <p:cNvSpPr txBox="1">
            <a:spLocks noChangeArrowheads="1"/>
          </p:cNvSpPr>
          <p:nvPr/>
        </p:nvSpPr>
        <p:spPr bwMode="auto">
          <a:xfrm>
            <a:off x="6156176" y="386104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i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46" name="Text Box 107"/>
          <p:cNvSpPr txBox="1">
            <a:spLocks noChangeArrowheads="1"/>
          </p:cNvSpPr>
          <p:nvPr/>
        </p:nvSpPr>
        <p:spPr bwMode="auto">
          <a:xfrm>
            <a:off x="6876256" y="386104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47" name="Text Box 107"/>
          <p:cNvSpPr txBox="1">
            <a:spLocks noChangeArrowheads="1"/>
          </p:cNvSpPr>
          <p:nvPr/>
        </p:nvSpPr>
        <p:spPr bwMode="auto">
          <a:xfrm>
            <a:off x="7524328" y="386104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n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48" name="Text Box 107"/>
          <p:cNvSpPr txBox="1">
            <a:spLocks noChangeArrowheads="1"/>
          </p:cNvSpPr>
          <p:nvPr/>
        </p:nvSpPr>
        <p:spPr bwMode="auto">
          <a:xfrm>
            <a:off x="1187624" y="407707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t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49" name="Text Box 107"/>
          <p:cNvSpPr txBox="1">
            <a:spLocks noChangeArrowheads="1"/>
          </p:cNvSpPr>
          <p:nvPr/>
        </p:nvSpPr>
        <p:spPr bwMode="auto">
          <a:xfrm>
            <a:off x="1763688" y="458112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o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50" name="Text Box 107"/>
          <p:cNvSpPr txBox="1">
            <a:spLocks noChangeArrowheads="1"/>
          </p:cNvSpPr>
          <p:nvPr/>
        </p:nvSpPr>
        <p:spPr bwMode="auto">
          <a:xfrm>
            <a:off x="1835696" y="530120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o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51" name="Text Box 107"/>
          <p:cNvSpPr txBox="1">
            <a:spLocks noChangeArrowheads="1"/>
          </p:cNvSpPr>
          <p:nvPr/>
        </p:nvSpPr>
        <p:spPr bwMode="auto">
          <a:xfrm>
            <a:off x="2555776" y="530120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u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52" name="Text Box 107"/>
          <p:cNvSpPr txBox="1">
            <a:spLocks noChangeArrowheads="1"/>
          </p:cNvSpPr>
          <p:nvPr/>
        </p:nvSpPr>
        <p:spPr bwMode="auto">
          <a:xfrm>
            <a:off x="3203848" y="530120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r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53" name="Text Box 107"/>
          <p:cNvSpPr txBox="1">
            <a:spLocks noChangeArrowheads="1"/>
          </p:cNvSpPr>
          <p:nvPr/>
        </p:nvSpPr>
        <p:spPr bwMode="auto">
          <a:xfrm>
            <a:off x="1043608" y="486916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y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08" name="Oval 115"/>
          <p:cNvSpPr>
            <a:spLocks noChangeArrowheads="1"/>
          </p:cNvSpPr>
          <p:nvPr/>
        </p:nvSpPr>
        <p:spPr bwMode="auto">
          <a:xfrm>
            <a:off x="755576" y="3284984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0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61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70" name="AutoShape 627"/>
          <p:cNvSpPr>
            <a:spLocks noChangeArrowheads="1"/>
          </p:cNvSpPr>
          <p:nvPr/>
        </p:nvSpPr>
        <p:spPr bwMode="auto">
          <a:xfrm>
            <a:off x="179388" y="115888"/>
            <a:ext cx="4032572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Dictionary NFA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71" name="AutoShape 628"/>
          <p:cNvSpPr>
            <a:spLocks noChangeArrowheads="1"/>
          </p:cNvSpPr>
          <p:nvPr/>
        </p:nvSpPr>
        <p:spPr bwMode="auto">
          <a:xfrm>
            <a:off x="4211960" y="115888"/>
            <a:ext cx="4463728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172" name="Group 629"/>
          <p:cNvGrpSpPr>
            <a:grpSpLocks/>
          </p:cNvGrpSpPr>
          <p:nvPr/>
        </p:nvGrpSpPr>
        <p:grpSpPr bwMode="auto">
          <a:xfrm>
            <a:off x="4067944" y="116632"/>
            <a:ext cx="217488" cy="217487"/>
            <a:chOff x="2290" y="73"/>
            <a:chExt cx="137" cy="137"/>
          </a:xfrm>
        </p:grpSpPr>
        <p:grpSp>
          <p:nvGrpSpPr>
            <p:cNvPr id="173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175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4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177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78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179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180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182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1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184" name="AutoShape 641"/>
          <p:cNvSpPr>
            <a:spLocks noChangeArrowheads="1"/>
          </p:cNvSpPr>
          <p:nvPr/>
        </p:nvSpPr>
        <p:spPr bwMode="auto">
          <a:xfrm>
            <a:off x="5940152" y="188913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Automaton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85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59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87" name="Text Box 107"/>
          <p:cNvSpPr txBox="1">
            <a:spLocks noChangeArrowheads="1"/>
          </p:cNvSpPr>
          <p:nvPr/>
        </p:nvSpPr>
        <p:spPr bwMode="auto">
          <a:xfrm>
            <a:off x="755576" y="1556792"/>
            <a:ext cx="432048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  <a:r>
              <a:rPr lang="en-US" b="1" baseline="-25000" smtClean="0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642"/>
          <p:cNvSpPr>
            <a:spLocks noChangeArrowheads="1"/>
          </p:cNvSpPr>
          <p:nvPr/>
        </p:nvSpPr>
        <p:spPr bwMode="auto">
          <a:xfrm>
            <a:off x="107504" y="764704"/>
            <a:ext cx="8856984" cy="5256584"/>
          </a:xfrm>
          <a:prstGeom prst="roundRect">
            <a:avLst>
              <a:gd name="adj" fmla="val 5255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843403"/>
              </p:ext>
            </p:extLst>
          </p:nvPr>
        </p:nvGraphicFramePr>
        <p:xfrm>
          <a:off x="323528" y="980728"/>
          <a:ext cx="8583570" cy="4829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0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</a:tblGrid>
              <a:tr h="344930"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a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c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d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e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g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h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i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l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m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n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o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q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r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s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t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u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v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y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noFill/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0,17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0,33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0,35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0,2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0,17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0,33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F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0,35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0,36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F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0,4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0,1,5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0,18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0,19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0,36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0,37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0,1,5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0,17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0,6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AutoShape 71"/>
          <p:cNvSpPr>
            <a:spLocks noChangeArrowheads="1"/>
          </p:cNvSpPr>
          <p:nvPr/>
        </p:nvSpPr>
        <p:spPr bwMode="auto">
          <a:xfrm>
            <a:off x="7380312" y="5949280"/>
            <a:ext cx="1368152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Continue...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2" name="AutoShape 627"/>
          <p:cNvSpPr>
            <a:spLocks noChangeArrowheads="1"/>
          </p:cNvSpPr>
          <p:nvPr/>
        </p:nvSpPr>
        <p:spPr bwMode="auto">
          <a:xfrm>
            <a:off x="179388" y="115888"/>
            <a:ext cx="4032572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Dictionary DFA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3" name="AutoShape 628"/>
          <p:cNvSpPr>
            <a:spLocks noChangeArrowheads="1"/>
          </p:cNvSpPr>
          <p:nvPr/>
        </p:nvSpPr>
        <p:spPr bwMode="auto">
          <a:xfrm>
            <a:off x="4211960" y="115888"/>
            <a:ext cx="4463728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4" name="Group 629"/>
          <p:cNvGrpSpPr>
            <a:grpSpLocks/>
          </p:cNvGrpSpPr>
          <p:nvPr/>
        </p:nvGrpSpPr>
        <p:grpSpPr bwMode="auto">
          <a:xfrm>
            <a:off x="4067944" y="116632"/>
            <a:ext cx="217488" cy="217487"/>
            <a:chOff x="2290" y="73"/>
            <a:chExt cx="137" cy="137"/>
          </a:xfrm>
        </p:grpSpPr>
        <p:grpSp>
          <p:nvGrpSpPr>
            <p:cNvPr id="25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7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29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0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31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32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34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3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36" name="AutoShape 641"/>
          <p:cNvSpPr>
            <a:spLocks noChangeArrowheads="1"/>
          </p:cNvSpPr>
          <p:nvPr/>
        </p:nvSpPr>
        <p:spPr bwMode="auto">
          <a:xfrm>
            <a:off x="5940152" y="188913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Example Part 1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7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60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9" name="AutoShape 3"/>
          <p:cNvSpPr>
            <a:spLocks noChangeArrowheads="1"/>
          </p:cNvSpPr>
          <p:nvPr/>
        </p:nvSpPr>
        <p:spPr bwMode="auto">
          <a:xfrm>
            <a:off x="539552" y="5949280"/>
            <a:ext cx="6264696" cy="489105"/>
          </a:xfrm>
          <a:prstGeom prst="roundRect">
            <a:avLst>
              <a:gd name="adj" fmla="val 14133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Transition table of DFA  A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equivalent to dictionary  NFA  A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75393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642"/>
          <p:cNvSpPr>
            <a:spLocks noChangeArrowheads="1"/>
          </p:cNvSpPr>
          <p:nvPr/>
        </p:nvSpPr>
        <p:spPr bwMode="auto">
          <a:xfrm>
            <a:off x="107504" y="764704"/>
            <a:ext cx="8856984" cy="5328592"/>
          </a:xfrm>
          <a:prstGeom prst="roundRect">
            <a:avLst>
              <a:gd name="adj" fmla="val 5255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297667"/>
              </p:ext>
            </p:extLst>
          </p:nvPr>
        </p:nvGraphicFramePr>
        <p:xfrm>
          <a:off x="323528" y="980728"/>
          <a:ext cx="8583570" cy="5074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0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</a:tblGrid>
              <a:tr h="344930"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a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c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d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e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g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h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i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l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m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n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o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q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r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s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t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u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v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y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noFill/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0,10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0,19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0,26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0,20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0,37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F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0,6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0,7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0,11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0,12,32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0,26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0,27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0,20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0,21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0,7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0,8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0,12,32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0,33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0,13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0,27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0,28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0,21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0,22,32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0,8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0,9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0,13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AutoShape 71"/>
          <p:cNvSpPr>
            <a:spLocks noChangeArrowheads="1"/>
          </p:cNvSpPr>
          <p:nvPr/>
        </p:nvSpPr>
        <p:spPr bwMode="auto">
          <a:xfrm>
            <a:off x="611560" y="620688"/>
            <a:ext cx="1368152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... continued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5" name="AutoShape 71"/>
          <p:cNvSpPr>
            <a:spLocks noChangeArrowheads="1"/>
          </p:cNvSpPr>
          <p:nvPr/>
        </p:nvSpPr>
        <p:spPr bwMode="auto">
          <a:xfrm>
            <a:off x="7380312" y="5949280"/>
            <a:ext cx="1368152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continue...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2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3" name="AutoShape 627"/>
          <p:cNvSpPr>
            <a:spLocks noChangeArrowheads="1"/>
          </p:cNvSpPr>
          <p:nvPr/>
        </p:nvSpPr>
        <p:spPr bwMode="auto">
          <a:xfrm>
            <a:off x="179388" y="115888"/>
            <a:ext cx="4032572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Dictionary DFA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4" name="AutoShape 628"/>
          <p:cNvSpPr>
            <a:spLocks noChangeArrowheads="1"/>
          </p:cNvSpPr>
          <p:nvPr/>
        </p:nvSpPr>
        <p:spPr bwMode="auto">
          <a:xfrm>
            <a:off x="4211960" y="115888"/>
            <a:ext cx="4463728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5" name="Group 629"/>
          <p:cNvGrpSpPr>
            <a:grpSpLocks/>
          </p:cNvGrpSpPr>
          <p:nvPr/>
        </p:nvGrpSpPr>
        <p:grpSpPr bwMode="auto">
          <a:xfrm>
            <a:off x="4067944" y="116632"/>
            <a:ext cx="217488" cy="217487"/>
            <a:chOff x="2290" y="73"/>
            <a:chExt cx="137" cy="137"/>
          </a:xfrm>
        </p:grpSpPr>
        <p:grpSp>
          <p:nvGrpSpPr>
            <p:cNvPr id="26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8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30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1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32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33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35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4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37" name="AutoShape 641"/>
          <p:cNvSpPr>
            <a:spLocks noChangeArrowheads="1"/>
          </p:cNvSpPr>
          <p:nvPr/>
        </p:nvSpPr>
        <p:spPr bwMode="auto">
          <a:xfrm>
            <a:off x="5940152" y="188913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Example Part 2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8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61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1658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642"/>
          <p:cNvSpPr>
            <a:spLocks noChangeArrowheads="1"/>
          </p:cNvSpPr>
          <p:nvPr/>
        </p:nvSpPr>
        <p:spPr bwMode="auto">
          <a:xfrm>
            <a:off x="107504" y="764704"/>
            <a:ext cx="8856984" cy="5616624"/>
          </a:xfrm>
          <a:prstGeom prst="roundRect">
            <a:avLst>
              <a:gd name="adj" fmla="val 5255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210445"/>
              </p:ext>
            </p:extLst>
          </p:nvPr>
        </p:nvGraphicFramePr>
        <p:xfrm>
          <a:off x="323528" y="980728"/>
          <a:ext cx="8583570" cy="4729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0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  <a:gridCol w="429030"/>
              </a:tblGrid>
              <a:tr h="344930"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a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c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d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e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g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h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i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l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m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n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o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q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r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s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t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u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v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y</a:t>
                      </a:r>
                      <a:endParaRPr lang="cs-CZ" sz="1400" b="1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noFill/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0,28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0,29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0,22,32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0,23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0,33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0,9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F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0,14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0,15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0,23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0,24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0,29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0,1,</a:t>
                      </a:r>
                    </a:p>
                    <a:p>
                      <a:pPr algn="ctr"/>
                      <a:r>
                        <a:rPr lang="en-US" sz="1400" b="1" smtClean="0"/>
                        <a:t>30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0,15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0,16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0,24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0,25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0,1,</a:t>
                      </a:r>
                    </a:p>
                    <a:p>
                      <a:pPr algn="ctr"/>
                      <a:r>
                        <a:rPr lang="en-US" sz="1400" b="1" smtClean="0"/>
                        <a:t>30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0,17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0,16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F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0,25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F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0,31</a:t>
                      </a:r>
                      <a:endParaRPr lang="cs-CZ" sz="1400" b="1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0,1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0,32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0,34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F</a:t>
                      </a:r>
                      <a:endParaRPr lang="cs-CZ" sz="1400" b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AutoShape 71"/>
          <p:cNvSpPr>
            <a:spLocks noChangeArrowheads="1"/>
          </p:cNvSpPr>
          <p:nvPr/>
        </p:nvSpPr>
        <p:spPr bwMode="auto">
          <a:xfrm>
            <a:off x="611560" y="620688"/>
            <a:ext cx="1368152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... continued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6" name="AutoShape 71"/>
          <p:cNvSpPr>
            <a:spLocks noChangeArrowheads="1"/>
          </p:cNvSpPr>
          <p:nvPr/>
        </p:nvSpPr>
        <p:spPr bwMode="auto">
          <a:xfrm>
            <a:off x="7092280" y="6165304"/>
            <a:ext cx="1368152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... finished.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3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4" name="AutoShape 627"/>
          <p:cNvSpPr>
            <a:spLocks noChangeArrowheads="1"/>
          </p:cNvSpPr>
          <p:nvPr/>
        </p:nvSpPr>
        <p:spPr bwMode="auto">
          <a:xfrm>
            <a:off x="179388" y="115888"/>
            <a:ext cx="4032572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Dictionary DFA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5" name="AutoShape 628"/>
          <p:cNvSpPr>
            <a:spLocks noChangeArrowheads="1"/>
          </p:cNvSpPr>
          <p:nvPr/>
        </p:nvSpPr>
        <p:spPr bwMode="auto">
          <a:xfrm>
            <a:off x="4211960" y="115888"/>
            <a:ext cx="4463728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6" name="Group 629"/>
          <p:cNvGrpSpPr>
            <a:grpSpLocks/>
          </p:cNvGrpSpPr>
          <p:nvPr/>
        </p:nvGrpSpPr>
        <p:grpSpPr bwMode="auto">
          <a:xfrm>
            <a:off x="4067944" y="116632"/>
            <a:ext cx="217488" cy="217487"/>
            <a:chOff x="2290" y="73"/>
            <a:chExt cx="137" cy="137"/>
          </a:xfrm>
        </p:grpSpPr>
        <p:grpSp>
          <p:nvGrpSpPr>
            <p:cNvPr id="27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9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31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2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33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34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36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5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38" name="AutoShape 641"/>
          <p:cNvSpPr>
            <a:spLocks noChangeArrowheads="1"/>
          </p:cNvSpPr>
          <p:nvPr/>
        </p:nvSpPr>
        <p:spPr bwMode="auto">
          <a:xfrm>
            <a:off x="5940152" y="188913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Example Part 3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9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62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834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8701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323528" y="548680"/>
            <a:ext cx="8424936" cy="6192688"/>
          </a:xfrm>
          <a:prstGeom prst="roundRect">
            <a:avLst>
              <a:gd name="adj" fmla="val 2145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sym typeface="Symbol" pitchFamily="18" charset="2"/>
              </a:rPr>
              <a:t>Regular expressions defined recursively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Symbol </a:t>
            </a:r>
            <a:r>
              <a:rPr lang="cs-CZ" i="1">
                <a:solidFill>
                  <a:srgbClr val="000000"/>
                </a:solidFill>
                <a:sym typeface="Symbol" pitchFamily="18" charset="2"/>
              </a:rPr>
              <a:t></a:t>
            </a:r>
            <a:r>
              <a:rPr lang="en-US" i="1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is a regular expression.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Each symbol of </a:t>
            </a:r>
            <a:r>
              <a:rPr lang="en-US">
                <a:solidFill>
                  <a:srgbClr val="000000"/>
                </a:solidFill>
              </a:rPr>
              <a:t>alphabet </a:t>
            </a:r>
            <a:r>
              <a:rPr lang="cs-CZ" b="1" i="1">
                <a:solidFill>
                  <a:srgbClr val="000000"/>
                </a:solidFill>
                <a:sym typeface="Symbol"/>
              </a:rPr>
              <a:t>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 is a regular expression.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Whenever e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and e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are regular expressions then also strings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(e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),   e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+e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,    e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e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2,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   (e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)</a:t>
            </a:r>
            <a:r>
              <a:rPr lang="en-US" baseline="30000">
                <a:solidFill>
                  <a:srgbClr val="000000"/>
                </a:solidFill>
                <a:sym typeface="Symbol" pitchFamily="18" charset="2"/>
              </a:rPr>
              <a:t>*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                   are regular expressions.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sym typeface="Symbol" pitchFamily="18" charset="2"/>
              </a:rPr>
              <a:t>Languages represented by regular expressions (RE) defined recursively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RE </a:t>
            </a:r>
            <a:r>
              <a:rPr lang="cs-CZ" i="1">
                <a:solidFill>
                  <a:srgbClr val="000000"/>
                </a:solidFill>
                <a:sym typeface="Symbol" pitchFamily="18" charset="2"/>
              </a:rPr>
              <a:t></a:t>
            </a:r>
            <a:r>
              <a:rPr lang="en-US" i="1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represents language containing only empty string.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RE </a:t>
            </a:r>
            <a:r>
              <a:rPr lang="en-US" i="1">
                <a:solidFill>
                  <a:srgbClr val="000000"/>
                </a:solidFill>
                <a:sym typeface="Symbol" pitchFamily="18" charset="2"/>
              </a:rPr>
              <a:t>x,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where</a:t>
            </a:r>
            <a:r>
              <a:rPr lang="en-US" i="1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</a:rPr>
              <a:t>x </a:t>
            </a:r>
            <a:r>
              <a:rPr lang="en-US">
                <a:solidFill>
                  <a:srgbClr val="000000"/>
                </a:solidFill>
                <a:sym typeface="Symbol"/>
              </a:rPr>
              <a:t>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cs-CZ" b="1" i="1">
                <a:solidFill>
                  <a:srgbClr val="000000"/>
                </a:solidFill>
                <a:sym typeface="Symbol"/>
              </a:rPr>
              <a:t></a:t>
            </a:r>
            <a:r>
              <a:rPr lang="en-US">
                <a:solidFill>
                  <a:srgbClr val="000000"/>
                </a:solidFill>
                <a:sym typeface="Symbol"/>
              </a:rPr>
              <a:t>,</a:t>
            </a:r>
            <a:r>
              <a:rPr lang="en-US" b="1" i="1">
                <a:solidFill>
                  <a:srgbClr val="000000"/>
                </a:solidFill>
                <a:sym typeface="Symbol"/>
              </a:rPr>
              <a:t>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represents language {x}.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Let RE's e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and e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represent languages 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and 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. Then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  RE  (e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) represents 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,                  RE e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+e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represents  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sym typeface="Symbol"/>
              </a:rPr>
              <a:t>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  REs e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e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2,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e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.e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represent 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.L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,    RE (e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)</a:t>
            </a:r>
            <a:r>
              <a:rPr lang="en-US" baseline="30000">
                <a:solidFill>
                  <a:srgbClr val="000000"/>
                </a:solidFill>
                <a:sym typeface="Symbol" pitchFamily="18" charset="2"/>
              </a:rPr>
              <a:t>*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represents L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baseline="30000">
                <a:solidFill>
                  <a:srgbClr val="000000"/>
                </a:solidFill>
                <a:sym typeface="Symbol" pitchFamily="18" charset="2"/>
              </a:rPr>
              <a:t>*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sym typeface="Symbol" pitchFamily="18" charset="2"/>
              </a:rPr>
              <a:t>Examples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CC"/>
                </a:solidFill>
                <a:sym typeface="Symbol" pitchFamily="18" charset="2"/>
              </a:rPr>
              <a:t>0+1(0+1)</a:t>
            </a:r>
            <a:r>
              <a:rPr lang="en-US" baseline="30000">
                <a:solidFill>
                  <a:srgbClr val="0000CC"/>
                </a:solidFill>
                <a:sym typeface="Symbol" pitchFamily="18" charset="2"/>
              </a:rPr>
              <a:t>*</a:t>
            </a:r>
            <a:r>
              <a:rPr lang="en-US">
                <a:solidFill>
                  <a:srgbClr val="0000CC"/>
                </a:solidFill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  all integers in binary without leading 0's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CC"/>
                </a:solidFill>
                <a:sym typeface="Symbol" pitchFamily="18" charset="2"/>
              </a:rPr>
              <a:t>0.(0+1)</a:t>
            </a:r>
            <a:r>
              <a:rPr lang="en-US" baseline="30000">
                <a:solidFill>
                  <a:srgbClr val="0000CC"/>
                </a:solidFill>
                <a:sym typeface="Symbol" pitchFamily="18" charset="2"/>
              </a:rPr>
              <a:t>*</a:t>
            </a:r>
            <a:r>
              <a:rPr lang="en-US">
                <a:solidFill>
                  <a:srgbClr val="0000CC"/>
                </a:solidFill>
                <a:sym typeface="Symbol" pitchFamily="18" charset="2"/>
              </a:rPr>
              <a:t>1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   all finite binary fractions </a:t>
            </a:r>
            <a:r>
              <a:rPr lang="en-US">
                <a:solidFill>
                  <a:srgbClr val="000000"/>
                </a:solidFill>
                <a:sym typeface="Symbol"/>
              </a:rPr>
              <a:t> (0, 1) without trailing 0's</a:t>
            </a:r>
            <a:endParaRPr lang="en-US">
              <a:solidFill>
                <a:srgbClr val="000000"/>
              </a:solidFill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CC"/>
                </a:solidFill>
                <a:sym typeface="Symbol" pitchFamily="18" charset="2"/>
              </a:rPr>
              <a:t>((0+1)(0+1+2+3+4+5+6+7+8+9) + 2(0+1+2+3)):(0+1+2+3+4+5)(0+1+2+3+4+5+6+7+8+9)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                    all 1440 day's times in format hh:mm from 00:00 to 23:59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CC"/>
                </a:solidFill>
                <a:sym typeface="Symbol" pitchFamily="18" charset="2"/>
              </a:rPr>
              <a:t>(mon+(wedne+t(ue+hur))s+fri+s(atur+un))day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                    English names of days in the week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CC"/>
                </a:solidFill>
                <a:sym typeface="Symbol" pitchFamily="18" charset="2"/>
              </a:rPr>
              <a:t>(1+2+3+4+5+6+7+8+9)(0+1+2+3+4+5+6+7+8+9)</a:t>
            </a:r>
            <a:r>
              <a:rPr lang="en-US" baseline="30000">
                <a:solidFill>
                  <a:srgbClr val="0000CC"/>
                </a:solidFill>
                <a:sym typeface="Symbol" pitchFamily="18" charset="2"/>
              </a:rPr>
              <a:t>*</a:t>
            </a:r>
            <a:r>
              <a:rPr lang="en-US">
                <a:solidFill>
                  <a:srgbClr val="0000CC"/>
                </a:solidFill>
                <a:sym typeface="Symbol" pitchFamily="18" charset="2"/>
              </a:rPr>
              <a:t>((2+7)5+(5+0)0)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                    all decimal integers ≥ 100 divisible by 25</a:t>
            </a:r>
          </a:p>
        </p:txBody>
      </p:sp>
      <p:sp>
        <p:nvSpPr>
          <p:cNvPr id="22" name="AutoShape 627"/>
          <p:cNvSpPr>
            <a:spLocks noChangeArrowheads="1"/>
          </p:cNvSpPr>
          <p:nvPr/>
        </p:nvSpPr>
        <p:spPr bwMode="auto">
          <a:xfrm>
            <a:off x="179388" y="115888"/>
            <a:ext cx="4032572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Regular Expressions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3" name="AutoShape 628"/>
          <p:cNvSpPr>
            <a:spLocks noChangeArrowheads="1"/>
          </p:cNvSpPr>
          <p:nvPr/>
        </p:nvSpPr>
        <p:spPr bwMode="auto">
          <a:xfrm>
            <a:off x="4211960" y="115888"/>
            <a:ext cx="4463728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4" name="Group 629"/>
          <p:cNvGrpSpPr>
            <a:grpSpLocks/>
          </p:cNvGrpSpPr>
          <p:nvPr/>
        </p:nvGrpSpPr>
        <p:grpSpPr bwMode="auto">
          <a:xfrm>
            <a:off x="4067944" y="116632"/>
            <a:ext cx="217488" cy="217487"/>
            <a:chOff x="2290" y="73"/>
            <a:chExt cx="137" cy="137"/>
          </a:xfrm>
        </p:grpSpPr>
        <p:grpSp>
          <p:nvGrpSpPr>
            <p:cNvPr id="25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8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30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1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33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34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36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5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38" name="AutoShape 641"/>
          <p:cNvSpPr>
            <a:spLocks noChangeArrowheads="1"/>
          </p:cNvSpPr>
          <p:nvPr/>
        </p:nvSpPr>
        <p:spPr bwMode="auto">
          <a:xfrm>
            <a:off x="5940152" y="188913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Another reminder 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9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63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70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AutoShape 642"/>
          <p:cNvSpPr>
            <a:spLocks noChangeArrowheads="1"/>
          </p:cNvSpPr>
          <p:nvPr/>
        </p:nvSpPr>
        <p:spPr bwMode="auto">
          <a:xfrm>
            <a:off x="251520" y="908720"/>
            <a:ext cx="8568952" cy="5328593"/>
          </a:xfrm>
          <a:prstGeom prst="roundRect">
            <a:avLst>
              <a:gd name="adj" fmla="val 3294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grpSp>
        <p:nvGrpSpPr>
          <p:cNvPr id="24584" name="Group 300"/>
          <p:cNvGrpSpPr>
            <a:grpSpLocks/>
          </p:cNvGrpSpPr>
          <p:nvPr/>
        </p:nvGrpSpPr>
        <p:grpSpPr bwMode="auto">
          <a:xfrm>
            <a:off x="1332557" y="3285530"/>
            <a:ext cx="1584325" cy="863600"/>
            <a:chOff x="748" y="2614"/>
            <a:chExt cx="998" cy="544"/>
          </a:xfrm>
        </p:grpSpPr>
        <p:sp>
          <p:nvSpPr>
            <p:cNvPr id="24784" name="Arc 301"/>
            <p:cNvSpPr>
              <a:spLocks/>
            </p:cNvSpPr>
            <p:nvPr/>
          </p:nvSpPr>
          <p:spPr bwMode="auto">
            <a:xfrm flipH="1" flipV="1">
              <a:off x="748" y="2750"/>
              <a:ext cx="998" cy="408"/>
            </a:xfrm>
            <a:custGeom>
              <a:avLst/>
              <a:gdLst>
                <a:gd name="T0" fmla="*/ 34 w 29186"/>
                <a:gd name="T1" fmla="*/ 0 h 21600"/>
                <a:gd name="T2" fmla="*/ 0 w 29186"/>
                <a:gd name="T3" fmla="*/ 7 h 21600"/>
                <a:gd name="T4" fmla="*/ 9 w 2918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186" h="21600" fill="none" extrusionOk="0">
                  <a:moveTo>
                    <a:pt x="29186" y="651"/>
                  </a:moveTo>
                  <a:cubicBezTo>
                    <a:pt x="28834" y="12321"/>
                    <a:pt x="19271" y="21599"/>
                    <a:pt x="7596" y="21600"/>
                  </a:cubicBezTo>
                  <a:cubicBezTo>
                    <a:pt x="5001" y="21600"/>
                    <a:pt x="2428" y="21132"/>
                    <a:pt x="-1" y="20220"/>
                  </a:cubicBezTo>
                </a:path>
                <a:path w="29186" h="21600" stroke="0" extrusionOk="0">
                  <a:moveTo>
                    <a:pt x="29186" y="651"/>
                  </a:moveTo>
                  <a:cubicBezTo>
                    <a:pt x="28834" y="12321"/>
                    <a:pt x="19271" y="21599"/>
                    <a:pt x="7596" y="21600"/>
                  </a:cubicBezTo>
                  <a:cubicBezTo>
                    <a:pt x="5001" y="21600"/>
                    <a:pt x="2428" y="21132"/>
                    <a:pt x="-1" y="20220"/>
                  </a:cubicBezTo>
                  <a:lnTo>
                    <a:pt x="7596" y="0"/>
                  </a:lnTo>
                  <a:lnTo>
                    <a:pt x="29186" y="65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4785" name="Text Box 302"/>
            <p:cNvSpPr txBox="1">
              <a:spLocks noChangeArrowheads="1"/>
            </p:cNvSpPr>
            <p:nvPr/>
          </p:nvSpPr>
          <p:spPr bwMode="auto">
            <a:xfrm>
              <a:off x="1247" y="2614"/>
              <a:ext cx="18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c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</p:grpSp>
      <p:sp>
        <p:nvSpPr>
          <p:cNvPr id="24586" name="Line 82"/>
          <p:cNvSpPr>
            <a:spLocks noChangeShapeType="1"/>
          </p:cNvSpPr>
          <p:nvPr/>
        </p:nvSpPr>
        <p:spPr bwMode="auto">
          <a:xfrm>
            <a:off x="2843857" y="4293592"/>
            <a:ext cx="9366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7" name="Line 89"/>
          <p:cNvSpPr>
            <a:spLocks noChangeShapeType="1"/>
          </p:cNvSpPr>
          <p:nvPr/>
        </p:nvSpPr>
        <p:spPr bwMode="auto">
          <a:xfrm flipV="1">
            <a:off x="2843857" y="3645892"/>
            <a:ext cx="9366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8" name="Line 72"/>
          <p:cNvSpPr>
            <a:spLocks noChangeShapeType="1"/>
          </p:cNvSpPr>
          <p:nvPr/>
        </p:nvSpPr>
        <p:spPr bwMode="auto">
          <a:xfrm flipV="1">
            <a:off x="1259532" y="4004667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9" name="Arc 5"/>
          <p:cNvSpPr>
            <a:spLocks/>
          </p:cNvSpPr>
          <p:nvPr/>
        </p:nvSpPr>
        <p:spPr bwMode="auto">
          <a:xfrm flipH="1" flipV="1">
            <a:off x="827732" y="4149130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3864706 w 21600"/>
              <a:gd name="T3" fmla="*/ 987528 h 21600"/>
              <a:gd name="T4" fmla="*/ 0 w 21600"/>
              <a:gd name="T5" fmla="*/ 98752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0" name="Line 68"/>
          <p:cNvSpPr>
            <a:spLocks noChangeShapeType="1"/>
          </p:cNvSpPr>
          <p:nvPr/>
        </p:nvSpPr>
        <p:spPr bwMode="auto">
          <a:xfrm>
            <a:off x="1259532" y="4293592"/>
            <a:ext cx="64770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1" name="Line 73"/>
          <p:cNvSpPr>
            <a:spLocks noChangeShapeType="1"/>
          </p:cNvSpPr>
          <p:nvPr/>
        </p:nvSpPr>
        <p:spPr bwMode="auto">
          <a:xfrm flipV="1">
            <a:off x="2051695" y="3644305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2" name="Line 74"/>
          <p:cNvSpPr>
            <a:spLocks noChangeShapeType="1"/>
          </p:cNvSpPr>
          <p:nvPr/>
        </p:nvSpPr>
        <p:spPr bwMode="auto">
          <a:xfrm>
            <a:off x="2051695" y="3933230"/>
            <a:ext cx="6477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3" name="Line 77"/>
          <p:cNvSpPr>
            <a:spLocks noChangeShapeType="1"/>
          </p:cNvSpPr>
          <p:nvPr/>
        </p:nvSpPr>
        <p:spPr bwMode="auto">
          <a:xfrm flipV="1">
            <a:off x="2051695" y="4365030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4" name="Line 78"/>
          <p:cNvSpPr>
            <a:spLocks noChangeShapeType="1"/>
          </p:cNvSpPr>
          <p:nvPr/>
        </p:nvSpPr>
        <p:spPr bwMode="auto">
          <a:xfrm>
            <a:off x="2051695" y="4653955"/>
            <a:ext cx="6477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5" name="Line 81"/>
          <p:cNvSpPr>
            <a:spLocks noChangeShapeType="1"/>
          </p:cNvSpPr>
          <p:nvPr/>
        </p:nvSpPr>
        <p:spPr bwMode="auto">
          <a:xfrm>
            <a:off x="2988320" y="5012730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6" name="Line 84"/>
          <p:cNvSpPr>
            <a:spLocks noChangeShapeType="1"/>
          </p:cNvSpPr>
          <p:nvPr/>
        </p:nvSpPr>
        <p:spPr bwMode="auto">
          <a:xfrm flipV="1">
            <a:off x="3924945" y="4438055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7" name="Line 86"/>
          <p:cNvSpPr>
            <a:spLocks noChangeShapeType="1"/>
          </p:cNvSpPr>
          <p:nvPr/>
        </p:nvSpPr>
        <p:spPr bwMode="auto">
          <a:xfrm flipV="1">
            <a:off x="3924945" y="371733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8" name="Line 87"/>
          <p:cNvSpPr>
            <a:spLocks noChangeShapeType="1"/>
          </p:cNvSpPr>
          <p:nvPr/>
        </p:nvSpPr>
        <p:spPr bwMode="auto">
          <a:xfrm>
            <a:off x="2988320" y="3572867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9" name="Line 90"/>
          <p:cNvSpPr>
            <a:spLocks noChangeShapeType="1"/>
          </p:cNvSpPr>
          <p:nvPr/>
        </p:nvSpPr>
        <p:spPr bwMode="auto">
          <a:xfrm>
            <a:off x="2988320" y="4293592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00" name="Arc 93"/>
          <p:cNvSpPr>
            <a:spLocks/>
          </p:cNvSpPr>
          <p:nvPr/>
        </p:nvSpPr>
        <p:spPr bwMode="auto">
          <a:xfrm flipH="1" flipV="1">
            <a:off x="1116657" y="3139480"/>
            <a:ext cx="2779713" cy="1052512"/>
          </a:xfrm>
          <a:custGeom>
            <a:avLst/>
            <a:gdLst>
              <a:gd name="T0" fmla="*/ 202412320 w 37538"/>
              <a:gd name="T1" fmla="*/ 0 h 26760"/>
              <a:gd name="T2" fmla="*/ 0 w 37538"/>
              <a:gd name="T3" fmla="*/ 30535631 h 26760"/>
              <a:gd name="T4" fmla="*/ 87395975 w 37538"/>
              <a:gd name="T5" fmla="*/ 7982375 h 267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538" h="26760" fill="none" extrusionOk="0">
                <a:moveTo>
                  <a:pt x="36912" y="0"/>
                </a:moveTo>
                <a:cubicBezTo>
                  <a:pt x="37328" y="1688"/>
                  <a:pt x="37538" y="3421"/>
                  <a:pt x="37538" y="5160"/>
                </a:cubicBezTo>
                <a:cubicBezTo>
                  <a:pt x="37538" y="17089"/>
                  <a:pt x="27867" y="26760"/>
                  <a:pt x="15938" y="26760"/>
                </a:cubicBezTo>
                <a:cubicBezTo>
                  <a:pt x="9875" y="26760"/>
                  <a:pt x="4092" y="24212"/>
                  <a:pt x="0" y="19738"/>
                </a:cubicBezTo>
              </a:path>
              <a:path w="37538" h="26760" stroke="0" extrusionOk="0">
                <a:moveTo>
                  <a:pt x="36912" y="0"/>
                </a:moveTo>
                <a:cubicBezTo>
                  <a:pt x="37328" y="1688"/>
                  <a:pt x="37538" y="3421"/>
                  <a:pt x="37538" y="5160"/>
                </a:cubicBezTo>
                <a:cubicBezTo>
                  <a:pt x="37538" y="17089"/>
                  <a:pt x="27867" y="26760"/>
                  <a:pt x="15938" y="26760"/>
                </a:cubicBezTo>
                <a:cubicBezTo>
                  <a:pt x="9875" y="26760"/>
                  <a:pt x="4092" y="24212"/>
                  <a:pt x="0" y="19738"/>
                </a:cubicBezTo>
                <a:lnTo>
                  <a:pt x="15938" y="5160"/>
                </a:lnTo>
                <a:lnTo>
                  <a:pt x="36912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01" name="Oval 69"/>
          <p:cNvSpPr>
            <a:spLocks noChangeArrowheads="1"/>
          </p:cNvSpPr>
          <p:nvPr/>
        </p:nvSpPr>
        <p:spPr bwMode="auto">
          <a:xfrm>
            <a:off x="1907232" y="4509492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4603" name="Oval 71"/>
          <p:cNvSpPr>
            <a:spLocks noChangeArrowheads="1"/>
          </p:cNvSpPr>
          <p:nvPr/>
        </p:nvSpPr>
        <p:spPr bwMode="auto">
          <a:xfrm>
            <a:off x="1116657" y="4149130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4604" name="Oval 75"/>
          <p:cNvSpPr>
            <a:spLocks noChangeArrowheads="1"/>
          </p:cNvSpPr>
          <p:nvPr/>
        </p:nvSpPr>
        <p:spPr bwMode="auto">
          <a:xfrm>
            <a:off x="2699395" y="4149130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605" name="Oval 76"/>
          <p:cNvSpPr>
            <a:spLocks noChangeArrowheads="1"/>
          </p:cNvSpPr>
          <p:nvPr/>
        </p:nvSpPr>
        <p:spPr bwMode="auto">
          <a:xfrm>
            <a:off x="2699395" y="3428405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4606" name="Oval 83"/>
          <p:cNvSpPr>
            <a:spLocks noChangeArrowheads="1"/>
          </p:cNvSpPr>
          <p:nvPr/>
        </p:nvSpPr>
        <p:spPr bwMode="auto">
          <a:xfrm>
            <a:off x="3780482" y="4869855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4607" name="Oval 85"/>
          <p:cNvSpPr>
            <a:spLocks noChangeArrowheads="1"/>
          </p:cNvSpPr>
          <p:nvPr/>
        </p:nvSpPr>
        <p:spPr bwMode="auto">
          <a:xfrm>
            <a:off x="3780482" y="4149130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4608" name="Oval 88"/>
          <p:cNvSpPr>
            <a:spLocks noChangeArrowheads="1"/>
          </p:cNvSpPr>
          <p:nvPr/>
        </p:nvSpPr>
        <p:spPr bwMode="auto">
          <a:xfrm>
            <a:off x="3780482" y="3429992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6</a:t>
            </a:r>
          </a:p>
        </p:txBody>
      </p:sp>
      <p:grpSp>
        <p:nvGrpSpPr>
          <p:cNvPr id="24609" name="Group 94"/>
          <p:cNvGrpSpPr>
            <a:grpSpLocks/>
          </p:cNvGrpSpPr>
          <p:nvPr/>
        </p:nvGrpSpPr>
        <p:grpSpPr bwMode="auto">
          <a:xfrm>
            <a:off x="2699395" y="4869855"/>
            <a:ext cx="287337" cy="287337"/>
            <a:chOff x="3334" y="799"/>
            <a:chExt cx="454" cy="453"/>
          </a:xfrm>
        </p:grpSpPr>
        <p:sp>
          <p:nvSpPr>
            <p:cNvPr id="24782" name="Oval 95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4783" name="Oval 96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5</a:t>
              </a:r>
            </a:p>
          </p:txBody>
        </p:sp>
      </p:grpSp>
      <p:sp>
        <p:nvSpPr>
          <p:cNvPr id="24610" name="Text Box 105"/>
          <p:cNvSpPr txBox="1">
            <a:spLocks noChangeArrowheads="1"/>
          </p:cNvSpPr>
          <p:nvPr/>
        </p:nvSpPr>
        <p:spPr bwMode="auto">
          <a:xfrm>
            <a:off x="1403995" y="393323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1" name="Text Box 106"/>
          <p:cNvSpPr txBox="1">
            <a:spLocks noChangeArrowheads="1"/>
          </p:cNvSpPr>
          <p:nvPr/>
        </p:nvSpPr>
        <p:spPr bwMode="auto">
          <a:xfrm>
            <a:off x="1548457" y="4220567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2" name="Text Box 107"/>
          <p:cNvSpPr txBox="1">
            <a:spLocks noChangeArrowheads="1"/>
          </p:cNvSpPr>
          <p:nvPr/>
        </p:nvSpPr>
        <p:spPr bwMode="auto">
          <a:xfrm>
            <a:off x="2196157" y="3572867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3" name="Text Box 108"/>
          <p:cNvSpPr txBox="1">
            <a:spLocks noChangeArrowheads="1"/>
          </p:cNvSpPr>
          <p:nvPr/>
        </p:nvSpPr>
        <p:spPr bwMode="auto">
          <a:xfrm>
            <a:off x="2340620" y="386179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4" name="Text Box 109"/>
          <p:cNvSpPr txBox="1">
            <a:spLocks noChangeArrowheads="1"/>
          </p:cNvSpPr>
          <p:nvPr/>
        </p:nvSpPr>
        <p:spPr bwMode="auto">
          <a:xfrm>
            <a:off x="3132782" y="371733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5" name="Text Box 110"/>
          <p:cNvSpPr txBox="1">
            <a:spLocks noChangeArrowheads="1"/>
          </p:cNvSpPr>
          <p:nvPr/>
        </p:nvSpPr>
        <p:spPr bwMode="auto">
          <a:xfrm>
            <a:off x="3204220" y="407769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6" name="Text Box 111"/>
          <p:cNvSpPr txBox="1">
            <a:spLocks noChangeArrowheads="1"/>
          </p:cNvSpPr>
          <p:nvPr/>
        </p:nvSpPr>
        <p:spPr bwMode="auto">
          <a:xfrm>
            <a:off x="3275657" y="443805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7" name="Text Box 112"/>
          <p:cNvSpPr txBox="1">
            <a:spLocks noChangeArrowheads="1"/>
          </p:cNvSpPr>
          <p:nvPr/>
        </p:nvSpPr>
        <p:spPr bwMode="auto">
          <a:xfrm>
            <a:off x="2196157" y="4293592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8" name="Text Box 113"/>
          <p:cNvSpPr txBox="1">
            <a:spLocks noChangeArrowheads="1"/>
          </p:cNvSpPr>
          <p:nvPr/>
        </p:nvSpPr>
        <p:spPr bwMode="auto">
          <a:xfrm>
            <a:off x="2267595" y="458093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9" name="Text Box 115"/>
          <p:cNvSpPr txBox="1">
            <a:spLocks noChangeArrowheads="1"/>
          </p:cNvSpPr>
          <p:nvPr/>
        </p:nvSpPr>
        <p:spPr bwMode="auto">
          <a:xfrm>
            <a:off x="2843857" y="2925167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0" name="Text Box 116"/>
          <p:cNvSpPr txBox="1">
            <a:spLocks noChangeArrowheads="1"/>
          </p:cNvSpPr>
          <p:nvPr/>
        </p:nvSpPr>
        <p:spPr bwMode="auto">
          <a:xfrm>
            <a:off x="3132782" y="479683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1" name="Text Box 117"/>
          <p:cNvSpPr txBox="1">
            <a:spLocks noChangeArrowheads="1"/>
          </p:cNvSpPr>
          <p:nvPr/>
        </p:nvSpPr>
        <p:spPr bwMode="auto">
          <a:xfrm>
            <a:off x="3851920" y="3788767"/>
            <a:ext cx="5762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2" name="Text Box 118"/>
          <p:cNvSpPr txBox="1">
            <a:spLocks noChangeArrowheads="1"/>
          </p:cNvSpPr>
          <p:nvPr/>
        </p:nvSpPr>
        <p:spPr bwMode="auto">
          <a:xfrm>
            <a:off x="3851920" y="4509492"/>
            <a:ext cx="5762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3" name="Text Box 119"/>
          <p:cNvSpPr txBox="1">
            <a:spLocks noChangeArrowheads="1"/>
          </p:cNvSpPr>
          <p:nvPr/>
        </p:nvSpPr>
        <p:spPr bwMode="auto">
          <a:xfrm>
            <a:off x="3132782" y="3356967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756" name="AutoShape 332"/>
          <p:cNvSpPr>
            <a:spLocks noChangeArrowheads="1"/>
          </p:cNvSpPr>
          <p:nvPr/>
        </p:nvSpPr>
        <p:spPr bwMode="auto">
          <a:xfrm>
            <a:off x="179388" y="115888"/>
            <a:ext cx="3600450" cy="360362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Indeterminism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4757" name="AutoShape 333"/>
          <p:cNvSpPr>
            <a:spLocks noChangeArrowheads="1"/>
          </p:cNvSpPr>
          <p:nvPr/>
        </p:nvSpPr>
        <p:spPr bwMode="auto">
          <a:xfrm>
            <a:off x="3708400" y="115888"/>
            <a:ext cx="4967288" cy="144462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4758" name="Group 334"/>
          <p:cNvGrpSpPr>
            <a:grpSpLocks/>
          </p:cNvGrpSpPr>
          <p:nvPr/>
        </p:nvGrpSpPr>
        <p:grpSpPr bwMode="auto">
          <a:xfrm>
            <a:off x="3635375" y="115888"/>
            <a:ext cx="217488" cy="217487"/>
            <a:chOff x="2290" y="73"/>
            <a:chExt cx="137" cy="137"/>
          </a:xfrm>
        </p:grpSpPr>
        <p:grpSp>
          <p:nvGrpSpPr>
            <p:cNvPr id="24770" name="Group 335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4772" name="Rectangle 336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4773" name="Line 337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771" name="Arc 338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24759" name="AutoShape 339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4760" name="AutoShape 340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4761" name="Group 341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24766" name="Group 342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4768" name="Rectangle 343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4769" name="Line 344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767" name="Arc 345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24762" name="AutoShape 346"/>
          <p:cNvSpPr>
            <a:spLocks noChangeArrowheads="1"/>
          </p:cNvSpPr>
          <p:nvPr/>
        </p:nvSpPr>
        <p:spPr bwMode="auto">
          <a:xfrm>
            <a:off x="6227763" y="188913"/>
            <a:ext cx="22320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Basics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4764" name="Text Box 350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5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4765" name="Text Box 351"/>
          <p:cNvSpPr txBox="1">
            <a:spLocks noChangeArrowheads="1"/>
          </p:cNvSpPr>
          <p:nvPr/>
        </p:nvSpPr>
        <p:spPr bwMode="auto">
          <a:xfrm>
            <a:off x="971674" y="2634754"/>
            <a:ext cx="436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  <a:r>
              <a:rPr lang="en-US" b="1" baseline="-25000" smtClean="0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grpSp>
        <p:nvGrpSpPr>
          <p:cNvPr id="214" name="Group 235"/>
          <p:cNvGrpSpPr>
            <a:grpSpLocks/>
          </p:cNvGrpSpPr>
          <p:nvPr/>
        </p:nvGrpSpPr>
        <p:grpSpPr bwMode="auto">
          <a:xfrm>
            <a:off x="1907778" y="3786882"/>
            <a:ext cx="287337" cy="287338"/>
            <a:chOff x="3334" y="799"/>
            <a:chExt cx="454" cy="453"/>
          </a:xfrm>
        </p:grpSpPr>
        <p:sp>
          <p:nvSpPr>
            <p:cNvPr id="215" name="Oval 236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16" name="Oval 237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</a:rPr>
                <a:t>1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226" name="Group 5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519003"/>
              </p:ext>
            </p:extLst>
          </p:nvPr>
        </p:nvGraphicFramePr>
        <p:xfrm>
          <a:off x="4860031" y="2492623"/>
          <a:ext cx="3528393" cy="2646040"/>
        </p:xfrm>
        <a:graphic>
          <a:graphicData uri="http://schemas.openxmlformats.org/drawingml/2006/table">
            <a:tbl>
              <a:tblPr/>
              <a:tblGrid>
                <a:gridCol w="706184"/>
                <a:gridCol w="703654"/>
                <a:gridCol w="706187"/>
                <a:gridCol w="706184"/>
                <a:gridCol w="706184"/>
              </a:tblGrid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cs-CZ" sz="15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cs-CZ" sz="15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cs-CZ" sz="15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6,7,8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2" marB="18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8" name="AutoShape 316"/>
          <p:cNvSpPr>
            <a:spLocks noChangeArrowheads="1"/>
          </p:cNvSpPr>
          <p:nvPr/>
        </p:nvSpPr>
        <p:spPr bwMode="auto">
          <a:xfrm>
            <a:off x="1547664" y="1196752"/>
            <a:ext cx="5543550" cy="431800"/>
          </a:xfrm>
          <a:prstGeom prst="roundRect">
            <a:avLst>
              <a:gd name="adj" fmla="val 1433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NFA </a:t>
            </a:r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en-US" b="1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, its transition diagram and its transition table</a:t>
            </a:r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67" name="AutoShape 316"/>
          <p:cNvSpPr>
            <a:spLocks noChangeArrowheads="1"/>
          </p:cNvSpPr>
          <p:nvPr/>
        </p:nvSpPr>
        <p:spPr bwMode="auto">
          <a:xfrm>
            <a:off x="4644008" y="2348880"/>
            <a:ext cx="864096" cy="359792"/>
          </a:xfrm>
          <a:prstGeom prst="roundRect">
            <a:avLst>
              <a:gd name="adj" fmla="val 14338"/>
            </a:avLst>
          </a:prstGeom>
          <a:solidFill>
            <a:schemeClr val="bg1"/>
          </a:solidFill>
          <a:ln w="1905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states</a:t>
            </a:r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68" name="AutoShape 316"/>
          <p:cNvSpPr>
            <a:spLocks noChangeArrowheads="1"/>
          </p:cNvSpPr>
          <p:nvPr/>
        </p:nvSpPr>
        <p:spPr bwMode="auto">
          <a:xfrm>
            <a:off x="6012160" y="2132856"/>
            <a:ext cx="1152128" cy="359792"/>
          </a:xfrm>
          <a:prstGeom prst="roundRect">
            <a:avLst>
              <a:gd name="adj" fmla="val 14338"/>
            </a:avLst>
          </a:prstGeom>
          <a:solidFill>
            <a:schemeClr val="bg1"/>
          </a:solidFill>
          <a:ln w="1905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alphabet</a:t>
            </a:r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69" name="AutoShape 316"/>
          <p:cNvSpPr>
            <a:spLocks noChangeArrowheads="1"/>
          </p:cNvSpPr>
          <p:nvPr/>
        </p:nvSpPr>
        <p:spPr bwMode="auto">
          <a:xfrm rot="5400000">
            <a:off x="7056152" y="3753160"/>
            <a:ext cx="2304256" cy="359792"/>
          </a:xfrm>
          <a:prstGeom prst="roundRect">
            <a:avLst>
              <a:gd name="adj" fmla="val 14338"/>
            </a:avLst>
          </a:prstGeom>
          <a:solidFill>
            <a:schemeClr val="bg1"/>
          </a:solidFill>
          <a:ln w="1905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accept states </a:t>
            </a:r>
            <a:r>
              <a:rPr lang="en-US" smtClean="0">
                <a:solidFill>
                  <a:srgbClr val="000000"/>
                </a:solidFill>
              </a:rPr>
              <a:t>marked by </a:t>
            </a:r>
            <a:r>
              <a:rPr lang="en-US" b="1" smtClean="0">
                <a:solidFill>
                  <a:srgbClr val="000000"/>
                </a:solidFill>
              </a:rPr>
              <a:t>F</a:t>
            </a:r>
            <a:endParaRPr lang="en-US" b="1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0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395536" y="764704"/>
            <a:ext cx="8424936" cy="5976664"/>
          </a:xfrm>
          <a:prstGeom prst="roundRect">
            <a:avLst>
              <a:gd name="adj" fmla="val 2145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Input: Regular expression R containing </a:t>
            </a:r>
            <a:r>
              <a:rPr lang="en-US" i="1">
                <a:solidFill>
                  <a:srgbClr val="000000"/>
                </a:solidFill>
              </a:rPr>
              <a:t>n</a:t>
            </a:r>
            <a:r>
              <a:rPr lang="en-US">
                <a:solidFill>
                  <a:srgbClr val="000000"/>
                </a:solidFill>
              </a:rPr>
              <a:t> characters of the given alphabet.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Output: NFA recognizing language L(R) described by R.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Create start state 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u="sng">
                <a:solidFill>
                  <a:srgbClr val="000000"/>
                </a:solidFill>
              </a:rPr>
              <a:t>for each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i="1">
                <a:solidFill>
                  <a:srgbClr val="000000"/>
                </a:solidFill>
              </a:rPr>
              <a:t>k</a:t>
            </a:r>
            <a:r>
              <a:rPr lang="en-US">
                <a:solidFill>
                  <a:srgbClr val="000000"/>
                </a:solidFill>
              </a:rPr>
              <a:t> (1 ≤ </a:t>
            </a:r>
            <a:r>
              <a:rPr lang="en-US" i="1">
                <a:solidFill>
                  <a:srgbClr val="000000"/>
                </a:solidFill>
              </a:rPr>
              <a:t>k</a:t>
            </a:r>
            <a:r>
              <a:rPr lang="en-US">
                <a:solidFill>
                  <a:srgbClr val="000000"/>
                </a:solidFill>
              </a:rPr>
              <a:t> ≤ </a:t>
            </a:r>
            <a:r>
              <a:rPr lang="en-US" i="1">
                <a:solidFill>
                  <a:srgbClr val="000000"/>
                </a:solidFill>
              </a:rPr>
              <a:t>n</a:t>
            </a:r>
            <a:r>
              <a:rPr lang="en-US">
                <a:solidFill>
                  <a:srgbClr val="000000"/>
                </a:solidFill>
              </a:rPr>
              <a:t>)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assign index </a:t>
            </a:r>
            <a:r>
              <a:rPr lang="en-US" i="1">
                <a:solidFill>
                  <a:srgbClr val="000000"/>
                </a:solidFill>
              </a:rPr>
              <a:t>k</a:t>
            </a:r>
            <a:r>
              <a:rPr lang="en-US">
                <a:solidFill>
                  <a:srgbClr val="000000"/>
                </a:solidFill>
              </a:rPr>
              <a:t>  to the </a:t>
            </a:r>
            <a:r>
              <a:rPr lang="en-US" i="1">
                <a:solidFill>
                  <a:srgbClr val="000000"/>
                </a:solidFill>
              </a:rPr>
              <a:t>k</a:t>
            </a:r>
            <a:r>
              <a:rPr lang="en-US">
                <a:solidFill>
                  <a:srgbClr val="000000"/>
                </a:solidFill>
              </a:rPr>
              <a:t>-th character in 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     // this makes all characters in R unique: c[1], c[2], ..., c[</a:t>
            </a:r>
            <a:r>
              <a:rPr lang="en-US" i="1">
                <a:solidFill>
                  <a:srgbClr val="000000">
                    <a:lumMod val="65000"/>
                    <a:lumOff val="35000"/>
                  </a:srgbClr>
                </a:solidFill>
              </a:rPr>
              <a:t>n</a:t>
            </a: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].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create state S[</a:t>
            </a:r>
            <a:r>
              <a:rPr lang="en-US" i="1">
                <a:solidFill>
                  <a:srgbClr val="000000"/>
                </a:solidFill>
              </a:rPr>
              <a:t>k</a:t>
            </a:r>
            <a:r>
              <a:rPr lang="en-US">
                <a:solidFill>
                  <a:srgbClr val="000000"/>
                </a:solidFill>
              </a:rPr>
              <a:t>]          </a:t>
            </a: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 // S[</a:t>
            </a:r>
            <a:r>
              <a:rPr lang="en-US" i="1">
                <a:solidFill>
                  <a:srgbClr val="000000">
                    <a:lumMod val="65000"/>
                    <a:lumOff val="35000"/>
                  </a:srgbClr>
                </a:solidFill>
              </a:rPr>
              <a:t>k</a:t>
            </a: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] corresponds directly to c[k]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u="sng">
                <a:solidFill>
                  <a:srgbClr val="000000"/>
                </a:solidFill>
              </a:rPr>
              <a:t>for each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i="1">
                <a:solidFill>
                  <a:srgbClr val="000000"/>
                </a:solidFill>
              </a:rPr>
              <a:t>k</a:t>
            </a:r>
            <a:r>
              <a:rPr lang="en-US">
                <a:solidFill>
                  <a:srgbClr val="000000"/>
                </a:solidFill>
              </a:rPr>
              <a:t> (1 ≤ </a:t>
            </a:r>
            <a:r>
              <a:rPr lang="en-US" i="1">
                <a:solidFill>
                  <a:srgbClr val="000000"/>
                </a:solidFill>
              </a:rPr>
              <a:t>k</a:t>
            </a:r>
            <a:r>
              <a:rPr lang="en-US">
                <a:solidFill>
                  <a:srgbClr val="000000"/>
                </a:solidFill>
              </a:rPr>
              <a:t> ≤ </a:t>
            </a:r>
            <a:r>
              <a:rPr lang="en-US" i="1">
                <a:solidFill>
                  <a:srgbClr val="000000"/>
                </a:solidFill>
              </a:rPr>
              <a:t>n</a:t>
            </a:r>
            <a:r>
              <a:rPr lang="en-US">
                <a:solidFill>
                  <a:srgbClr val="000000"/>
                </a:solidFill>
              </a:rPr>
              <a:t>)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 </a:t>
            </a:r>
            <a:r>
              <a:rPr lang="en-US" u="sng">
                <a:solidFill>
                  <a:srgbClr val="000000"/>
                </a:solidFill>
              </a:rPr>
              <a:t>if</a:t>
            </a:r>
            <a:r>
              <a:rPr lang="en-US">
                <a:solidFill>
                  <a:srgbClr val="000000"/>
                </a:solidFill>
              </a:rPr>
              <a:t> c[</a:t>
            </a:r>
            <a:r>
              <a:rPr lang="en-US" i="1">
                <a:solidFill>
                  <a:srgbClr val="000000"/>
                </a:solidFill>
              </a:rPr>
              <a:t>k</a:t>
            </a:r>
            <a:r>
              <a:rPr lang="en-US">
                <a:solidFill>
                  <a:srgbClr val="000000"/>
                </a:solidFill>
              </a:rPr>
              <a:t>] can be the first character in some string described by 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    </a:t>
            </a:r>
            <a:r>
              <a:rPr lang="en-US" u="sng">
                <a:solidFill>
                  <a:srgbClr val="000000"/>
                </a:solidFill>
              </a:rPr>
              <a:t>then</a:t>
            </a:r>
            <a:r>
              <a:rPr lang="en-US">
                <a:solidFill>
                  <a:srgbClr val="000000"/>
                </a:solidFill>
              </a:rPr>
              <a:t> create transition S </a:t>
            </a:r>
            <a:r>
              <a:rPr lang="en-US">
                <a:solidFill>
                  <a:srgbClr val="000000"/>
                </a:solidFill>
                <a:sym typeface="Symbol"/>
              </a:rPr>
              <a:t></a:t>
            </a:r>
            <a:r>
              <a:rPr lang="en-US">
                <a:solidFill>
                  <a:srgbClr val="000000"/>
                </a:solidFill>
              </a:rPr>
              <a:t> S[</a:t>
            </a:r>
            <a:r>
              <a:rPr lang="en-US" i="1">
                <a:solidFill>
                  <a:srgbClr val="000000"/>
                </a:solidFill>
              </a:rPr>
              <a:t>k</a:t>
            </a:r>
            <a:r>
              <a:rPr lang="en-US">
                <a:solidFill>
                  <a:srgbClr val="000000"/>
                </a:solidFill>
              </a:rPr>
              <a:t>]  labeled by c[</a:t>
            </a:r>
            <a:r>
              <a:rPr lang="en-US" i="1">
                <a:solidFill>
                  <a:srgbClr val="000000"/>
                </a:solidFill>
              </a:rPr>
              <a:t>k</a:t>
            </a:r>
            <a:r>
              <a:rPr lang="en-US">
                <a:solidFill>
                  <a:srgbClr val="000000"/>
                </a:solidFill>
              </a:rPr>
              <a:t>] with index stripped off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 </a:t>
            </a:r>
            <a:r>
              <a:rPr lang="en-US" u="sng">
                <a:solidFill>
                  <a:srgbClr val="000000"/>
                </a:solidFill>
              </a:rPr>
              <a:t>if</a:t>
            </a:r>
            <a:r>
              <a:rPr lang="en-US">
                <a:solidFill>
                  <a:srgbClr val="000000"/>
                </a:solidFill>
              </a:rPr>
              <a:t> c[</a:t>
            </a:r>
            <a:r>
              <a:rPr lang="en-US" i="1">
                <a:solidFill>
                  <a:srgbClr val="000000"/>
                </a:solidFill>
              </a:rPr>
              <a:t>k</a:t>
            </a:r>
            <a:r>
              <a:rPr lang="en-US">
                <a:solidFill>
                  <a:srgbClr val="000000"/>
                </a:solidFill>
              </a:rPr>
              <a:t>] can be the last character in some string described by 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    </a:t>
            </a:r>
            <a:r>
              <a:rPr lang="en-US" u="sng">
                <a:solidFill>
                  <a:srgbClr val="000000"/>
                </a:solidFill>
              </a:rPr>
              <a:t>then</a:t>
            </a:r>
            <a:r>
              <a:rPr lang="en-US">
                <a:solidFill>
                  <a:srgbClr val="000000"/>
                </a:solidFill>
              </a:rPr>
              <a:t> mark S[k] as final state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 </a:t>
            </a:r>
            <a:r>
              <a:rPr lang="en-US" u="sng">
                <a:solidFill>
                  <a:srgbClr val="000000"/>
                </a:solidFill>
              </a:rPr>
              <a:t>for  each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i="1">
                <a:solidFill>
                  <a:srgbClr val="000000"/>
                </a:solidFill>
              </a:rPr>
              <a:t>p</a:t>
            </a:r>
            <a:r>
              <a:rPr lang="en-US">
                <a:solidFill>
                  <a:srgbClr val="000000"/>
                </a:solidFill>
              </a:rPr>
              <a:t> (1 ≤ </a:t>
            </a:r>
            <a:r>
              <a:rPr lang="en-US" i="1">
                <a:solidFill>
                  <a:srgbClr val="000000"/>
                </a:solidFill>
              </a:rPr>
              <a:t>p</a:t>
            </a:r>
            <a:r>
              <a:rPr lang="en-US">
                <a:solidFill>
                  <a:srgbClr val="000000"/>
                </a:solidFill>
              </a:rPr>
              <a:t> ≤ </a:t>
            </a:r>
            <a:r>
              <a:rPr lang="en-US" i="1">
                <a:solidFill>
                  <a:srgbClr val="000000"/>
                </a:solidFill>
              </a:rPr>
              <a:t>n</a:t>
            </a:r>
            <a:r>
              <a:rPr lang="en-US">
                <a:solidFill>
                  <a:srgbClr val="000000"/>
                </a:solidFill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    </a:t>
            </a:r>
            <a:r>
              <a:rPr lang="en-US" u="sng">
                <a:solidFill>
                  <a:srgbClr val="000000"/>
                </a:solidFill>
              </a:rPr>
              <a:t>if</a:t>
            </a:r>
            <a:r>
              <a:rPr lang="en-US">
                <a:solidFill>
                  <a:srgbClr val="000000"/>
                </a:solidFill>
              </a:rPr>
              <a:t> (c[</a:t>
            </a:r>
            <a:r>
              <a:rPr lang="en-US" i="1">
                <a:solidFill>
                  <a:srgbClr val="000000"/>
                </a:solidFill>
              </a:rPr>
              <a:t>k</a:t>
            </a:r>
            <a:r>
              <a:rPr lang="en-US">
                <a:solidFill>
                  <a:srgbClr val="000000"/>
                </a:solidFill>
              </a:rPr>
              <a:t>] can follow immediately after c[</a:t>
            </a:r>
            <a:r>
              <a:rPr lang="en-US" i="1">
                <a:solidFill>
                  <a:srgbClr val="000000"/>
                </a:solidFill>
              </a:rPr>
              <a:t>p</a:t>
            </a:r>
            <a:r>
              <a:rPr lang="en-US">
                <a:solidFill>
                  <a:srgbClr val="000000"/>
                </a:solidFill>
              </a:rPr>
              <a:t>] in some string described by R)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      </a:t>
            </a:r>
            <a:r>
              <a:rPr lang="en-US" u="sng">
                <a:solidFill>
                  <a:srgbClr val="000000"/>
                </a:solidFill>
              </a:rPr>
              <a:t>then</a:t>
            </a:r>
            <a:r>
              <a:rPr lang="en-US">
                <a:solidFill>
                  <a:srgbClr val="000000"/>
                </a:solidFill>
              </a:rPr>
              <a:t> create transition S[</a:t>
            </a:r>
            <a:r>
              <a:rPr lang="en-US" i="1">
                <a:solidFill>
                  <a:srgbClr val="000000"/>
                </a:solidFill>
              </a:rPr>
              <a:t>p</a:t>
            </a:r>
            <a:r>
              <a:rPr lang="en-US">
                <a:solidFill>
                  <a:srgbClr val="000000"/>
                </a:solidFill>
              </a:rPr>
              <a:t>] </a:t>
            </a:r>
            <a:r>
              <a:rPr lang="en-US">
                <a:solidFill>
                  <a:srgbClr val="000000"/>
                </a:solidFill>
                <a:sym typeface="Symbol"/>
              </a:rPr>
              <a:t></a:t>
            </a:r>
            <a:r>
              <a:rPr lang="en-US">
                <a:solidFill>
                  <a:srgbClr val="000000"/>
                </a:solidFill>
              </a:rPr>
              <a:t> S[</a:t>
            </a:r>
            <a:r>
              <a:rPr lang="en-US" i="1">
                <a:solidFill>
                  <a:srgbClr val="000000"/>
                </a:solidFill>
              </a:rPr>
              <a:t>k</a:t>
            </a:r>
            <a:r>
              <a:rPr lang="en-US">
                <a:solidFill>
                  <a:srgbClr val="000000"/>
                </a:solidFill>
              </a:rPr>
              <a:t>]  labeled by c[</a:t>
            </a:r>
            <a:r>
              <a:rPr lang="en-US" i="1">
                <a:solidFill>
                  <a:srgbClr val="000000"/>
                </a:solidFill>
              </a:rPr>
              <a:t>k</a:t>
            </a:r>
            <a:r>
              <a:rPr lang="en-US">
                <a:solidFill>
                  <a:srgbClr val="000000"/>
                </a:solidFill>
              </a:rPr>
              <a:t>] with index stripped off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}   </a:t>
            </a:r>
          </a:p>
        </p:txBody>
      </p:sp>
      <p:sp>
        <p:nvSpPr>
          <p:cNvPr id="22" name="AutoShape 627"/>
          <p:cNvSpPr>
            <a:spLocks noChangeArrowheads="1"/>
          </p:cNvSpPr>
          <p:nvPr/>
        </p:nvSpPr>
        <p:spPr bwMode="auto">
          <a:xfrm>
            <a:off x="179388" y="115888"/>
            <a:ext cx="4032572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Regular Expressions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3" name="AutoShape 628"/>
          <p:cNvSpPr>
            <a:spLocks noChangeArrowheads="1"/>
          </p:cNvSpPr>
          <p:nvPr/>
        </p:nvSpPr>
        <p:spPr bwMode="auto">
          <a:xfrm>
            <a:off x="4211960" y="115888"/>
            <a:ext cx="4463728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4" name="Group 629"/>
          <p:cNvGrpSpPr>
            <a:grpSpLocks/>
          </p:cNvGrpSpPr>
          <p:nvPr/>
        </p:nvGrpSpPr>
        <p:grpSpPr bwMode="auto">
          <a:xfrm>
            <a:off x="4067944" y="116632"/>
            <a:ext cx="217488" cy="217487"/>
            <a:chOff x="2290" y="73"/>
            <a:chExt cx="137" cy="137"/>
          </a:xfrm>
        </p:grpSpPr>
        <p:grpSp>
          <p:nvGrpSpPr>
            <p:cNvPr id="25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8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30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1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33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34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36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5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38" name="AutoShape 641"/>
          <p:cNvSpPr>
            <a:spLocks noChangeArrowheads="1"/>
          </p:cNvSpPr>
          <p:nvPr/>
        </p:nvSpPr>
        <p:spPr bwMode="auto">
          <a:xfrm>
            <a:off x="5940152" y="188913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Conversion to NFA 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9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64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0" name="AutoShape 642"/>
          <p:cNvSpPr>
            <a:spLocks noChangeArrowheads="1"/>
          </p:cNvSpPr>
          <p:nvPr/>
        </p:nvSpPr>
        <p:spPr bwMode="auto">
          <a:xfrm>
            <a:off x="611560" y="548680"/>
            <a:ext cx="4032448" cy="360040"/>
          </a:xfrm>
          <a:prstGeom prst="roundRect">
            <a:avLst>
              <a:gd name="adj" fmla="val 18816"/>
            </a:avLst>
          </a:prstGeom>
          <a:solidFill>
            <a:srgbClr val="D5DAFF"/>
          </a:soli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Convert regular expression to NFA </a:t>
            </a:r>
            <a:endParaRPr lang="cs-CZ" sz="16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3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AutoShape 642"/>
          <p:cNvSpPr>
            <a:spLocks noChangeArrowheads="1"/>
          </p:cNvSpPr>
          <p:nvPr/>
        </p:nvSpPr>
        <p:spPr bwMode="auto">
          <a:xfrm>
            <a:off x="539552" y="2420888"/>
            <a:ext cx="8136904" cy="4032448"/>
          </a:xfrm>
          <a:prstGeom prst="roundRect">
            <a:avLst>
              <a:gd name="adj" fmla="val 7718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sp>
        <p:nvSpPr>
          <p:cNvPr id="339" name="Text Box 53"/>
          <p:cNvSpPr txBox="1">
            <a:spLocks noChangeArrowheads="1"/>
          </p:cNvSpPr>
          <p:nvPr/>
        </p:nvSpPr>
        <p:spPr bwMode="auto">
          <a:xfrm>
            <a:off x="5148064" y="2708920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b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188" name="Text Box 53"/>
          <p:cNvSpPr txBox="1">
            <a:spLocks noChangeArrowheads="1"/>
          </p:cNvSpPr>
          <p:nvPr/>
        </p:nvSpPr>
        <p:spPr bwMode="auto">
          <a:xfrm>
            <a:off x="2123728" y="2780928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c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189" name="Text Box 53"/>
          <p:cNvSpPr txBox="1">
            <a:spLocks noChangeArrowheads="1"/>
          </p:cNvSpPr>
          <p:nvPr/>
        </p:nvSpPr>
        <p:spPr bwMode="auto">
          <a:xfrm>
            <a:off x="1619672" y="4077072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a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190" name="Text Box 53"/>
          <p:cNvSpPr txBox="1">
            <a:spLocks noChangeArrowheads="1"/>
          </p:cNvSpPr>
          <p:nvPr/>
        </p:nvSpPr>
        <p:spPr bwMode="auto">
          <a:xfrm>
            <a:off x="2123728" y="4653136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b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194" name="Text Box 53"/>
          <p:cNvSpPr txBox="1">
            <a:spLocks noChangeArrowheads="1"/>
          </p:cNvSpPr>
          <p:nvPr/>
        </p:nvSpPr>
        <p:spPr bwMode="auto">
          <a:xfrm>
            <a:off x="1259632" y="3645024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a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195" name="Text Box 53"/>
          <p:cNvSpPr txBox="1">
            <a:spLocks noChangeArrowheads="1"/>
          </p:cNvSpPr>
          <p:nvPr/>
        </p:nvSpPr>
        <p:spPr bwMode="auto">
          <a:xfrm>
            <a:off x="2267744" y="3717032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b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199" name="Text Box 53"/>
          <p:cNvSpPr txBox="1">
            <a:spLocks noChangeArrowheads="1"/>
          </p:cNvSpPr>
          <p:nvPr/>
        </p:nvSpPr>
        <p:spPr bwMode="auto">
          <a:xfrm>
            <a:off x="3851920" y="3573016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a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200" name="Text Box 53"/>
          <p:cNvSpPr txBox="1">
            <a:spLocks noChangeArrowheads="1"/>
          </p:cNvSpPr>
          <p:nvPr/>
        </p:nvSpPr>
        <p:spPr bwMode="auto">
          <a:xfrm>
            <a:off x="3203848" y="4653136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c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201" name="Text Box 53"/>
          <p:cNvSpPr txBox="1">
            <a:spLocks noChangeArrowheads="1"/>
          </p:cNvSpPr>
          <p:nvPr/>
        </p:nvSpPr>
        <p:spPr bwMode="auto">
          <a:xfrm>
            <a:off x="4355976" y="4653136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a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202" name="Text Box 53"/>
          <p:cNvSpPr txBox="1">
            <a:spLocks noChangeArrowheads="1"/>
          </p:cNvSpPr>
          <p:nvPr/>
        </p:nvSpPr>
        <p:spPr bwMode="auto">
          <a:xfrm>
            <a:off x="5724128" y="4653136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b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203" name="Text Box 53"/>
          <p:cNvSpPr txBox="1">
            <a:spLocks noChangeArrowheads="1"/>
          </p:cNvSpPr>
          <p:nvPr/>
        </p:nvSpPr>
        <p:spPr bwMode="auto">
          <a:xfrm>
            <a:off x="7020272" y="4653136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b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205" name="Text Box 53"/>
          <p:cNvSpPr txBox="1">
            <a:spLocks noChangeArrowheads="1"/>
          </p:cNvSpPr>
          <p:nvPr/>
        </p:nvSpPr>
        <p:spPr bwMode="auto">
          <a:xfrm>
            <a:off x="5148064" y="4077072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a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207" name="Text Box 53"/>
          <p:cNvSpPr txBox="1">
            <a:spLocks noChangeArrowheads="1"/>
          </p:cNvSpPr>
          <p:nvPr/>
        </p:nvSpPr>
        <p:spPr bwMode="auto">
          <a:xfrm>
            <a:off x="6732240" y="4221088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b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208" name="Text Box 53"/>
          <p:cNvSpPr txBox="1">
            <a:spLocks noChangeArrowheads="1"/>
          </p:cNvSpPr>
          <p:nvPr/>
        </p:nvSpPr>
        <p:spPr bwMode="auto">
          <a:xfrm>
            <a:off x="3707904" y="4149080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c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211" name="Text Box 53"/>
          <p:cNvSpPr txBox="1">
            <a:spLocks noChangeArrowheads="1"/>
          </p:cNvSpPr>
          <p:nvPr/>
        </p:nvSpPr>
        <p:spPr bwMode="auto">
          <a:xfrm>
            <a:off x="5724128" y="4149080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a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228" name="Text Box 53"/>
          <p:cNvSpPr txBox="1">
            <a:spLocks noChangeArrowheads="1"/>
          </p:cNvSpPr>
          <p:nvPr/>
        </p:nvSpPr>
        <p:spPr bwMode="auto">
          <a:xfrm>
            <a:off x="4788024" y="5229200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b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235" name="Text Box 53"/>
          <p:cNvSpPr txBox="1">
            <a:spLocks noChangeArrowheads="1"/>
          </p:cNvSpPr>
          <p:nvPr/>
        </p:nvSpPr>
        <p:spPr bwMode="auto">
          <a:xfrm>
            <a:off x="6660232" y="5301208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b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236" name="Text Box 53"/>
          <p:cNvSpPr txBox="1">
            <a:spLocks noChangeArrowheads="1"/>
          </p:cNvSpPr>
          <p:nvPr/>
        </p:nvSpPr>
        <p:spPr bwMode="auto">
          <a:xfrm>
            <a:off x="5004048" y="5805264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c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395" name="AutoShape 56"/>
          <p:cNvSpPr>
            <a:spLocks noChangeArrowheads="1"/>
          </p:cNvSpPr>
          <p:nvPr/>
        </p:nvSpPr>
        <p:spPr bwMode="auto">
          <a:xfrm>
            <a:off x="899592" y="908720"/>
            <a:ext cx="6984776" cy="1152128"/>
          </a:xfrm>
          <a:prstGeom prst="roundRect">
            <a:avLst>
              <a:gd name="adj" fmla="val 9865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R = a*b(c + a*b)*b + 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Add indices: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R = a</a:t>
            </a:r>
            <a:r>
              <a:rPr lang="en-US" b="1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*b</a:t>
            </a:r>
            <a:r>
              <a:rPr lang="en-US" b="1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(c</a:t>
            </a:r>
            <a:r>
              <a:rPr lang="en-US" b="1" baseline="-25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+ a</a:t>
            </a:r>
            <a:r>
              <a:rPr lang="en-US" b="1" baseline="-25000">
                <a:solidFill>
                  <a:srgbClr val="000000"/>
                </a:solidFill>
              </a:rPr>
              <a:t>4</a:t>
            </a:r>
            <a:r>
              <a:rPr lang="en-US">
                <a:solidFill>
                  <a:srgbClr val="000000"/>
                </a:solidFill>
              </a:rPr>
              <a:t>*b</a:t>
            </a:r>
            <a:r>
              <a:rPr lang="en-US" b="1" baseline="-25000">
                <a:solidFill>
                  <a:srgbClr val="000000"/>
                </a:solidFill>
              </a:rPr>
              <a:t>5</a:t>
            </a:r>
            <a:r>
              <a:rPr lang="en-US">
                <a:solidFill>
                  <a:srgbClr val="000000"/>
                </a:solidFill>
              </a:rPr>
              <a:t>)*b</a:t>
            </a:r>
            <a:r>
              <a:rPr lang="en-US" b="1" baseline="-25000">
                <a:solidFill>
                  <a:srgbClr val="000000"/>
                </a:solidFill>
              </a:rPr>
              <a:t>6</a:t>
            </a:r>
            <a:r>
              <a:rPr lang="en-US">
                <a:solidFill>
                  <a:srgbClr val="000000"/>
                </a:solidFill>
              </a:rPr>
              <a:t> + c</a:t>
            </a:r>
            <a:r>
              <a:rPr lang="en-US" b="1" baseline="-250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403" name="Arc 55"/>
          <p:cNvSpPr>
            <a:spLocks/>
          </p:cNvSpPr>
          <p:nvPr/>
        </p:nvSpPr>
        <p:spPr bwMode="auto">
          <a:xfrm flipH="1" flipV="1">
            <a:off x="1259632" y="2924944"/>
            <a:ext cx="288925" cy="1460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69" name="Arc 28"/>
          <p:cNvSpPr>
            <a:spLocks/>
          </p:cNvSpPr>
          <p:nvPr/>
        </p:nvSpPr>
        <p:spPr bwMode="auto">
          <a:xfrm rot="5400000" flipH="1">
            <a:off x="3693393" y="4523630"/>
            <a:ext cx="388937" cy="215900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80" name="Line 48"/>
          <p:cNvSpPr>
            <a:spLocks noChangeShapeType="1"/>
          </p:cNvSpPr>
          <p:nvPr/>
        </p:nvSpPr>
        <p:spPr bwMode="auto">
          <a:xfrm>
            <a:off x="1763688" y="3068960"/>
            <a:ext cx="936105" cy="17281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81" name="Line 48"/>
          <p:cNvSpPr>
            <a:spLocks noChangeShapeType="1"/>
          </p:cNvSpPr>
          <p:nvPr/>
        </p:nvSpPr>
        <p:spPr bwMode="auto">
          <a:xfrm>
            <a:off x="1979713" y="5013177"/>
            <a:ext cx="57606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82" name="Line 48"/>
          <p:cNvSpPr>
            <a:spLocks noChangeShapeType="1"/>
          </p:cNvSpPr>
          <p:nvPr/>
        </p:nvSpPr>
        <p:spPr bwMode="auto">
          <a:xfrm>
            <a:off x="2987825" y="5013177"/>
            <a:ext cx="64807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83" name="Line 48"/>
          <p:cNvSpPr>
            <a:spLocks noChangeShapeType="1"/>
          </p:cNvSpPr>
          <p:nvPr/>
        </p:nvSpPr>
        <p:spPr bwMode="auto">
          <a:xfrm>
            <a:off x="4067944" y="5013176"/>
            <a:ext cx="93610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84" name="Line 48"/>
          <p:cNvSpPr>
            <a:spLocks noChangeShapeType="1"/>
          </p:cNvSpPr>
          <p:nvPr/>
        </p:nvSpPr>
        <p:spPr bwMode="auto">
          <a:xfrm>
            <a:off x="5436096" y="5013176"/>
            <a:ext cx="86409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85" name="Line 48"/>
          <p:cNvSpPr>
            <a:spLocks noChangeShapeType="1"/>
          </p:cNvSpPr>
          <p:nvPr/>
        </p:nvSpPr>
        <p:spPr bwMode="auto">
          <a:xfrm>
            <a:off x="6732240" y="5013176"/>
            <a:ext cx="86409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86" name="Line 48"/>
          <p:cNvSpPr>
            <a:spLocks noChangeShapeType="1"/>
          </p:cNvSpPr>
          <p:nvPr/>
        </p:nvSpPr>
        <p:spPr bwMode="auto">
          <a:xfrm flipV="1">
            <a:off x="1763688" y="3068960"/>
            <a:ext cx="864096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92" name="Arc 57"/>
          <p:cNvSpPr>
            <a:spLocks/>
          </p:cNvSpPr>
          <p:nvPr/>
        </p:nvSpPr>
        <p:spPr bwMode="auto">
          <a:xfrm flipH="1" flipV="1">
            <a:off x="1259632" y="3140968"/>
            <a:ext cx="359916" cy="1800200"/>
          </a:xfrm>
          <a:custGeom>
            <a:avLst/>
            <a:gdLst>
              <a:gd name="G0" fmla="+- 0 0 0"/>
              <a:gd name="G1" fmla="+- 21038 0 0"/>
              <a:gd name="G2" fmla="+- 21600 0 0"/>
              <a:gd name="T0" fmla="*/ 4897 w 21600"/>
              <a:gd name="T1" fmla="*/ 0 h 42451"/>
              <a:gd name="T2" fmla="*/ 2838 w 21600"/>
              <a:gd name="T3" fmla="*/ 42451 h 42451"/>
              <a:gd name="T4" fmla="*/ 0 w 21600"/>
              <a:gd name="T5" fmla="*/ 21038 h 4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93" name="Arc 28"/>
          <p:cNvSpPr>
            <a:spLocks/>
          </p:cNvSpPr>
          <p:nvPr/>
        </p:nvSpPr>
        <p:spPr bwMode="auto">
          <a:xfrm rot="5400000" flipH="1">
            <a:off x="1533153" y="4523630"/>
            <a:ext cx="388937" cy="215900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96" name="Arc 57"/>
          <p:cNvSpPr>
            <a:spLocks/>
          </p:cNvSpPr>
          <p:nvPr/>
        </p:nvSpPr>
        <p:spPr bwMode="auto">
          <a:xfrm rot="5400000" flipH="1">
            <a:off x="4104010" y="1736750"/>
            <a:ext cx="2304132" cy="4824536"/>
          </a:xfrm>
          <a:custGeom>
            <a:avLst/>
            <a:gdLst>
              <a:gd name="G0" fmla="+- 0 0 0"/>
              <a:gd name="G1" fmla="+- 21038 0 0"/>
              <a:gd name="G2" fmla="+- 21600 0 0"/>
              <a:gd name="T0" fmla="*/ 4897 w 21600"/>
              <a:gd name="T1" fmla="*/ 0 h 42451"/>
              <a:gd name="T2" fmla="*/ 2838 w 21600"/>
              <a:gd name="T3" fmla="*/ 42451 h 42451"/>
              <a:gd name="T4" fmla="*/ 0 w 21600"/>
              <a:gd name="T5" fmla="*/ 21038 h 4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98" name="Arc 57"/>
          <p:cNvSpPr>
            <a:spLocks/>
          </p:cNvSpPr>
          <p:nvPr/>
        </p:nvSpPr>
        <p:spPr bwMode="auto">
          <a:xfrm rot="5400000" flipH="1">
            <a:off x="3347864" y="3429000"/>
            <a:ext cx="1224136" cy="2232248"/>
          </a:xfrm>
          <a:custGeom>
            <a:avLst/>
            <a:gdLst>
              <a:gd name="G0" fmla="+- 0 0 0"/>
              <a:gd name="G1" fmla="+- 21038 0 0"/>
              <a:gd name="G2" fmla="+- 21600 0 0"/>
              <a:gd name="T0" fmla="*/ 4897 w 21600"/>
              <a:gd name="T1" fmla="*/ 0 h 42451"/>
              <a:gd name="T2" fmla="*/ 2838 w 21600"/>
              <a:gd name="T3" fmla="*/ 42451 h 42451"/>
              <a:gd name="T4" fmla="*/ 0 w 21600"/>
              <a:gd name="T5" fmla="*/ 21038 h 4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04" name="Arc 28"/>
          <p:cNvSpPr>
            <a:spLocks/>
          </p:cNvSpPr>
          <p:nvPr/>
        </p:nvSpPr>
        <p:spPr bwMode="auto">
          <a:xfrm rot="5400000" flipH="1">
            <a:off x="5061546" y="4523630"/>
            <a:ext cx="388937" cy="215900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10" name="Arc 57"/>
          <p:cNvSpPr>
            <a:spLocks/>
          </p:cNvSpPr>
          <p:nvPr/>
        </p:nvSpPr>
        <p:spPr bwMode="auto">
          <a:xfrm rot="16200000">
            <a:off x="5653013" y="4292203"/>
            <a:ext cx="503932" cy="937766"/>
          </a:xfrm>
          <a:custGeom>
            <a:avLst/>
            <a:gdLst>
              <a:gd name="G0" fmla="+- 0 0 0"/>
              <a:gd name="G1" fmla="+- 21038 0 0"/>
              <a:gd name="G2" fmla="+- 21600 0 0"/>
              <a:gd name="T0" fmla="*/ 4897 w 21600"/>
              <a:gd name="T1" fmla="*/ 0 h 42451"/>
              <a:gd name="T2" fmla="*/ 2838 w 21600"/>
              <a:gd name="T3" fmla="*/ 42451 h 42451"/>
              <a:gd name="T4" fmla="*/ 0 w 21600"/>
              <a:gd name="T5" fmla="*/ 21038 h 4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20" name="Arc 57"/>
          <p:cNvSpPr>
            <a:spLocks/>
          </p:cNvSpPr>
          <p:nvPr/>
        </p:nvSpPr>
        <p:spPr bwMode="auto">
          <a:xfrm rot="16200000" flipH="1" flipV="1">
            <a:off x="4896036" y="4113076"/>
            <a:ext cx="432048" cy="2376264"/>
          </a:xfrm>
          <a:custGeom>
            <a:avLst/>
            <a:gdLst>
              <a:gd name="G0" fmla="+- 0 0 0"/>
              <a:gd name="G1" fmla="+- 21038 0 0"/>
              <a:gd name="G2" fmla="+- 21600 0 0"/>
              <a:gd name="T0" fmla="*/ 4897 w 21600"/>
              <a:gd name="T1" fmla="*/ 0 h 42451"/>
              <a:gd name="T2" fmla="*/ 2838 w 21600"/>
              <a:gd name="T3" fmla="*/ 42451 h 42451"/>
              <a:gd name="T4" fmla="*/ 0 w 21600"/>
              <a:gd name="T5" fmla="*/ 21038 h 4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25" name="Arc 57"/>
          <p:cNvSpPr>
            <a:spLocks/>
          </p:cNvSpPr>
          <p:nvPr/>
        </p:nvSpPr>
        <p:spPr bwMode="auto">
          <a:xfrm rot="16200000" flipH="1" flipV="1">
            <a:off x="5436096" y="3573016"/>
            <a:ext cx="648072" cy="3672408"/>
          </a:xfrm>
          <a:custGeom>
            <a:avLst/>
            <a:gdLst>
              <a:gd name="G0" fmla="+- 0 0 0"/>
              <a:gd name="G1" fmla="+- 21038 0 0"/>
              <a:gd name="G2" fmla="+- 21600 0 0"/>
              <a:gd name="T0" fmla="*/ 4897 w 21600"/>
              <a:gd name="T1" fmla="*/ 0 h 42451"/>
              <a:gd name="T2" fmla="*/ 2838 w 21600"/>
              <a:gd name="T3" fmla="*/ 42451 h 42451"/>
              <a:gd name="T4" fmla="*/ 0 w 21600"/>
              <a:gd name="T5" fmla="*/ 21038 h 4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27" name="Arc 57"/>
          <p:cNvSpPr>
            <a:spLocks/>
          </p:cNvSpPr>
          <p:nvPr/>
        </p:nvSpPr>
        <p:spPr bwMode="auto">
          <a:xfrm rot="5400000" flipV="1">
            <a:off x="4572000" y="4293096"/>
            <a:ext cx="1152128" cy="2592288"/>
          </a:xfrm>
          <a:custGeom>
            <a:avLst/>
            <a:gdLst>
              <a:gd name="G0" fmla="+- 0 0 0"/>
              <a:gd name="G1" fmla="+- 21038 0 0"/>
              <a:gd name="G2" fmla="+- 21600 0 0"/>
              <a:gd name="T0" fmla="*/ 4897 w 21600"/>
              <a:gd name="T1" fmla="*/ 0 h 42451"/>
              <a:gd name="T2" fmla="*/ 2838 w 21600"/>
              <a:gd name="T3" fmla="*/ 42451 h 42451"/>
              <a:gd name="T4" fmla="*/ 0 w 21600"/>
              <a:gd name="T5" fmla="*/ 21038 h 4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62" name="Oval 43"/>
          <p:cNvSpPr>
            <a:spLocks noChangeArrowheads="1"/>
          </p:cNvSpPr>
          <p:nvPr/>
        </p:nvSpPr>
        <p:spPr bwMode="auto">
          <a:xfrm>
            <a:off x="1547664" y="4797152"/>
            <a:ext cx="432048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a1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64" name="Oval 43"/>
          <p:cNvSpPr>
            <a:spLocks noChangeArrowheads="1"/>
          </p:cNvSpPr>
          <p:nvPr/>
        </p:nvSpPr>
        <p:spPr bwMode="auto">
          <a:xfrm>
            <a:off x="3635896" y="4797152"/>
            <a:ext cx="432048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c3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65" name="Oval 43"/>
          <p:cNvSpPr>
            <a:spLocks noChangeArrowheads="1"/>
          </p:cNvSpPr>
          <p:nvPr/>
        </p:nvSpPr>
        <p:spPr bwMode="auto">
          <a:xfrm>
            <a:off x="5004048" y="4797152"/>
            <a:ext cx="432048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a4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77" name="Oval 43"/>
          <p:cNvSpPr>
            <a:spLocks noChangeArrowheads="1"/>
          </p:cNvSpPr>
          <p:nvPr/>
        </p:nvSpPr>
        <p:spPr bwMode="auto">
          <a:xfrm>
            <a:off x="1547664" y="2852936"/>
            <a:ext cx="432048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S</a:t>
            </a:r>
            <a:endParaRPr lang="cs-CZ" sz="1600" b="1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27784" y="2852936"/>
            <a:ext cx="432048" cy="432048"/>
            <a:chOff x="7596336" y="3789040"/>
            <a:chExt cx="1296144" cy="1296144"/>
          </a:xfrm>
        </p:grpSpPr>
        <p:sp>
          <p:nvSpPr>
            <p:cNvPr id="239" name="Oval 43"/>
            <p:cNvSpPr>
              <a:spLocks noChangeArrowheads="1"/>
            </p:cNvSpPr>
            <p:nvPr/>
          </p:nvSpPr>
          <p:spPr bwMode="auto">
            <a:xfrm>
              <a:off x="7596336" y="3789040"/>
              <a:ext cx="1296144" cy="12961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</a:rPr>
                <a:t>S</a:t>
              </a:r>
              <a:endParaRPr lang="cs-CZ" sz="1600" b="1">
                <a:solidFill>
                  <a:srgbClr val="000000"/>
                </a:solidFill>
              </a:endParaRPr>
            </a:p>
          </p:txBody>
        </p:sp>
        <p:sp>
          <p:nvSpPr>
            <p:cNvPr id="240" name="Oval 43"/>
            <p:cNvSpPr>
              <a:spLocks noChangeArrowheads="1"/>
            </p:cNvSpPr>
            <p:nvPr/>
          </p:nvSpPr>
          <p:spPr bwMode="auto">
            <a:xfrm>
              <a:off x="7740352" y="3933055"/>
              <a:ext cx="1008112" cy="10081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</a:rPr>
                <a:t>c7</a:t>
              </a:r>
              <a:endParaRPr lang="cs-CZ" sz="16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7596336" y="4797152"/>
            <a:ext cx="432048" cy="432048"/>
            <a:chOff x="7596336" y="3789040"/>
            <a:chExt cx="1296144" cy="1296144"/>
          </a:xfrm>
        </p:grpSpPr>
        <p:sp>
          <p:nvSpPr>
            <p:cNvPr id="248" name="Oval 43"/>
            <p:cNvSpPr>
              <a:spLocks noChangeArrowheads="1"/>
            </p:cNvSpPr>
            <p:nvPr/>
          </p:nvSpPr>
          <p:spPr bwMode="auto">
            <a:xfrm>
              <a:off x="7596336" y="3789040"/>
              <a:ext cx="1296144" cy="12961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</a:rPr>
                <a:t>S</a:t>
              </a:r>
              <a:endParaRPr lang="cs-CZ" sz="1600" b="1">
                <a:solidFill>
                  <a:srgbClr val="000000"/>
                </a:solidFill>
              </a:endParaRPr>
            </a:p>
          </p:txBody>
        </p:sp>
        <p:sp>
          <p:nvSpPr>
            <p:cNvPr id="249" name="Oval 43"/>
            <p:cNvSpPr>
              <a:spLocks noChangeArrowheads="1"/>
            </p:cNvSpPr>
            <p:nvPr/>
          </p:nvSpPr>
          <p:spPr bwMode="auto">
            <a:xfrm>
              <a:off x="7740352" y="3933055"/>
              <a:ext cx="1008112" cy="10081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</a:rPr>
                <a:t>b6</a:t>
              </a:r>
              <a:endParaRPr lang="cs-CZ" sz="1600" b="1">
                <a:solidFill>
                  <a:srgbClr val="000000"/>
                </a:solidFill>
              </a:endParaRPr>
            </a:p>
          </p:txBody>
        </p:sp>
      </p:grpSp>
      <p:sp>
        <p:nvSpPr>
          <p:cNvPr id="251" name="AutoShape 3"/>
          <p:cNvSpPr>
            <a:spLocks noChangeArrowheads="1"/>
          </p:cNvSpPr>
          <p:nvPr/>
        </p:nvSpPr>
        <p:spPr bwMode="auto">
          <a:xfrm>
            <a:off x="755576" y="2204864"/>
            <a:ext cx="4032448" cy="432048"/>
          </a:xfrm>
          <a:prstGeom prst="roundRect">
            <a:avLst>
              <a:gd name="adj" fmla="val 20375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NFA accepts L(R)</a:t>
            </a:r>
          </a:p>
        </p:txBody>
      </p:sp>
      <p:sp>
        <p:nvSpPr>
          <p:cNvPr id="252" name="AutoShape 3"/>
          <p:cNvSpPr>
            <a:spLocks noChangeArrowheads="1"/>
          </p:cNvSpPr>
          <p:nvPr/>
        </p:nvSpPr>
        <p:spPr bwMode="auto">
          <a:xfrm>
            <a:off x="1115616" y="620688"/>
            <a:ext cx="4032448" cy="432048"/>
          </a:xfrm>
          <a:prstGeom prst="roundRect">
            <a:avLst>
              <a:gd name="adj" fmla="val 20375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Regular expression</a:t>
            </a:r>
          </a:p>
        </p:txBody>
      </p:sp>
      <p:sp>
        <p:nvSpPr>
          <p:cNvPr id="253" name="AutoShape 627"/>
          <p:cNvSpPr>
            <a:spLocks noChangeArrowheads="1"/>
          </p:cNvSpPr>
          <p:nvPr/>
        </p:nvSpPr>
        <p:spPr bwMode="auto">
          <a:xfrm>
            <a:off x="179388" y="115888"/>
            <a:ext cx="4032572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 Regular Expression to NFA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54" name="AutoShape 628"/>
          <p:cNvSpPr>
            <a:spLocks noChangeArrowheads="1"/>
          </p:cNvSpPr>
          <p:nvPr/>
        </p:nvSpPr>
        <p:spPr bwMode="auto">
          <a:xfrm>
            <a:off x="4211960" y="115888"/>
            <a:ext cx="4463728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55" name="Group 629"/>
          <p:cNvGrpSpPr>
            <a:grpSpLocks/>
          </p:cNvGrpSpPr>
          <p:nvPr/>
        </p:nvGrpSpPr>
        <p:grpSpPr bwMode="auto">
          <a:xfrm>
            <a:off x="4067944" y="116632"/>
            <a:ext cx="217488" cy="217487"/>
            <a:chOff x="2290" y="73"/>
            <a:chExt cx="137" cy="137"/>
          </a:xfrm>
        </p:grpSpPr>
        <p:grpSp>
          <p:nvGrpSpPr>
            <p:cNvPr id="256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58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7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260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61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62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263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65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4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267" name="AutoShape 641"/>
          <p:cNvSpPr>
            <a:spLocks noChangeArrowheads="1"/>
          </p:cNvSpPr>
          <p:nvPr/>
        </p:nvSpPr>
        <p:spPr bwMode="auto">
          <a:xfrm>
            <a:off x="5940152" y="188913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Example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68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65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2" name="Arc 28"/>
          <p:cNvSpPr>
            <a:spLocks/>
          </p:cNvSpPr>
          <p:nvPr/>
        </p:nvSpPr>
        <p:spPr bwMode="auto">
          <a:xfrm rot="7389915" flipH="1">
            <a:off x="6508065" y="4592196"/>
            <a:ext cx="388937" cy="231096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66" name="Oval 43"/>
          <p:cNvSpPr>
            <a:spLocks noChangeArrowheads="1"/>
          </p:cNvSpPr>
          <p:nvPr/>
        </p:nvSpPr>
        <p:spPr bwMode="auto">
          <a:xfrm>
            <a:off x="6300192" y="4797152"/>
            <a:ext cx="432048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b5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3" name="Text Box 53"/>
          <p:cNvSpPr txBox="1">
            <a:spLocks noChangeArrowheads="1"/>
          </p:cNvSpPr>
          <p:nvPr/>
        </p:nvSpPr>
        <p:spPr bwMode="auto">
          <a:xfrm>
            <a:off x="5508104" y="3356992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b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71" name="Arc 57"/>
          <p:cNvSpPr>
            <a:spLocks/>
          </p:cNvSpPr>
          <p:nvPr/>
        </p:nvSpPr>
        <p:spPr bwMode="auto">
          <a:xfrm rot="5400000" flipH="1">
            <a:off x="3743970" y="2528838"/>
            <a:ext cx="1800076" cy="3600400"/>
          </a:xfrm>
          <a:custGeom>
            <a:avLst/>
            <a:gdLst>
              <a:gd name="G0" fmla="+- 0 0 0"/>
              <a:gd name="G1" fmla="+- 21038 0 0"/>
              <a:gd name="G2" fmla="+- 21600 0 0"/>
              <a:gd name="T0" fmla="*/ 4897 w 21600"/>
              <a:gd name="T1" fmla="*/ 0 h 42451"/>
              <a:gd name="T2" fmla="*/ 2838 w 21600"/>
              <a:gd name="T3" fmla="*/ 42451 h 42451"/>
              <a:gd name="T4" fmla="*/ 0 w 21600"/>
              <a:gd name="T5" fmla="*/ 21038 h 4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63" name="Oval 43"/>
          <p:cNvSpPr>
            <a:spLocks noChangeArrowheads="1"/>
          </p:cNvSpPr>
          <p:nvPr/>
        </p:nvSpPr>
        <p:spPr bwMode="auto">
          <a:xfrm>
            <a:off x="2555776" y="4797152"/>
            <a:ext cx="432048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b2</a:t>
            </a:r>
            <a:endParaRPr lang="cs-CZ" sz="16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AutoShape 642"/>
          <p:cNvSpPr>
            <a:spLocks noChangeArrowheads="1"/>
          </p:cNvSpPr>
          <p:nvPr/>
        </p:nvSpPr>
        <p:spPr bwMode="auto">
          <a:xfrm>
            <a:off x="539552" y="1772816"/>
            <a:ext cx="8136904" cy="4464496"/>
          </a:xfrm>
          <a:prstGeom prst="roundRect">
            <a:avLst>
              <a:gd name="adj" fmla="val 7718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sp>
        <p:nvSpPr>
          <p:cNvPr id="72" name="Text Box 53"/>
          <p:cNvSpPr txBox="1">
            <a:spLocks noChangeArrowheads="1"/>
          </p:cNvSpPr>
          <p:nvPr/>
        </p:nvSpPr>
        <p:spPr bwMode="auto">
          <a:xfrm>
            <a:off x="1907704" y="2203971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000" b="1" i="1">
                <a:solidFill>
                  <a:srgbClr val="2D2D8A">
                    <a:lumMod val="60000"/>
                    <a:lumOff val="40000"/>
                  </a:srgbClr>
                </a:solidFill>
                <a:sym typeface="Symbol"/>
              </a:rPr>
              <a:t></a:t>
            </a:r>
            <a:endParaRPr lang="cs-CZ" sz="2000" b="1" baseline="-25000">
              <a:solidFill>
                <a:srgbClr val="2D2D8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95" name="AutoShape 56"/>
          <p:cNvSpPr>
            <a:spLocks noChangeArrowheads="1"/>
          </p:cNvSpPr>
          <p:nvPr/>
        </p:nvSpPr>
        <p:spPr bwMode="auto">
          <a:xfrm>
            <a:off x="755576" y="620688"/>
            <a:ext cx="7560840" cy="936104"/>
          </a:xfrm>
          <a:prstGeom prst="roundRect">
            <a:avLst>
              <a:gd name="adj" fmla="val 9865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NFA searches the text for any occurence of any word of L(R)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R = a*b (c + a*b)* b  + c</a:t>
            </a:r>
          </a:p>
        </p:txBody>
      </p:sp>
      <p:sp>
        <p:nvSpPr>
          <p:cNvPr id="251" name="AutoShape 3"/>
          <p:cNvSpPr>
            <a:spLocks noChangeArrowheads="1"/>
          </p:cNvSpPr>
          <p:nvPr/>
        </p:nvSpPr>
        <p:spPr bwMode="auto">
          <a:xfrm>
            <a:off x="3203848" y="1988840"/>
            <a:ext cx="5040560" cy="360040"/>
          </a:xfrm>
          <a:prstGeom prst="roundRect">
            <a:avLst>
              <a:gd name="adj" fmla="val 20375"/>
            </a:avLst>
          </a:prstGeom>
          <a:solidFill>
            <a:schemeClr val="bg1"/>
          </a:solidFill>
          <a:ln w="1905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3366FF"/>
                </a:solidFill>
              </a:rPr>
              <a:t>The only difference from the NFA accepting R</a:t>
            </a:r>
          </a:p>
        </p:txBody>
      </p:sp>
      <p:sp>
        <p:nvSpPr>
          <p:cNvPr id="71" name="Arc 28"/>
          <p:cNvSpPr>
            <a:spLocks/>
          </p:cNvSpPr>
          <p:nvPr/>
        </p:nvSpPr>
        <p:spPr bwMode="auto">
          <a:xfrm rot="5400000" flipH="1">
            <a:off x="1605162" y="2362498"/>
            <a:ext cx="388937" cy="215900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19050">
            <a:solidFill>
              <a:srgbClr val="3366FF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>
            <a:endCxn id="72" idx="3"/>
          </p:cNvCxnSpPr>
          <p:nvPr/>
        </p:nvCxnSpPr>
        <p:spPr bwMode="auto">
          <a:xfrm flipH="1">
            <a:off x="2196629" y="2204864"/>
            <a:ext cx="1079227" cy="1435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AutoShape 627"/>
          <p:cNvSpPr>
            <a:spLocks noChangeArrowheads="1"/>
          </p:cNvSpPr>
          <p:nvPr/>
        </p:nvSpPr>
        <p:spPr bwMode="auto">
          <a:xfrm>
            <a:off x="179388" y="115888"/>
            <a:ext cx="4032572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Regular Expressions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1" name="AutoShape 628"/>
          <p:cNvSpPr>
            <a:spLocks noChangeArrowheads="1"/>
          </p:cNvSpPr>
          <p:nvPr/>
        </p:nvSpPr>
        <p:spPr bwMode="auto">
          <a:xfrm>
            <a:off x="4211960" y="115888"/>
            <a:ext cx="4463728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82" name="Group 629"/>
          <p:cNvGrpSpPr>
            <a:grpSpLocks/>
          </p:cNvGrpSpPr>
          <p:nvPr/>
        </p:nvGrpSpPr>
        <p:grpSpPr bwMode="auto">
          <a:xfrm>
            <a:off x="4067944" y="116632"/>
            <a:ext cx="217488" cy="217487"/>
            <a:chOff x="2290" y="73"/>
            <a:chExt cx="137" cy="137"/>
          </a:xfrm>
        </p:grpSpPr>
        <p:grpSp>
          <p:nvGrpSpPr>
            <p:cNvPr id="83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85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4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87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8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89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90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92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1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94" name="AutoShape 641"/>
          <p:cNvSpPr>
            <a:spLocks noChangeArrowheads="1"/>
          </p:cNvSpPr>
          <p:nvPr/>
        </p:nvSpPr>
        <p:spPr bwMode="auto">
          <a:xfrm>
            <a:off x="5940152" y="188913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Search NFA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95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66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3" name="Text Box 53"/>
          <p:cNvSpPr txBox="1">
            <a:spLocks noChangeArrowheads="1"/>
          </p:cNvSpPr>
          <p:nvPr/>
        </p:nvSpPr>
        <p:spPr bwMode="auto">
          <a:xfrm>
            <a:off x="5148064" y="2492003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b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74" name="Text Box 53"/>
          <p:cNvSpPr txBox="1">
            <a:spLocks noChangeArrowheads="1"/>
          </p:cNvSpPr>
          <p:nvPr/>
        </p:nvSpPr>
        <p:spPr bwMode="auto">
          <a:xfrm>
            <a:off x="2123728" y="2564011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c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75" name="Text Box 53"/>
          <p:cNvSpPr txBox="1">
            <a:spLocks noChangeArrowheads="1"/>
          </p:cNvSpPr>
          <p:nvPr/>
        </p:nvSpPr>
        <p:spPr bwMode="auto">
          <a:xfrm>
            <a:off x="1619672" y="3860155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a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76" name="Text Box 53"/>
          <p:cNvSpPr txBox="1">
            <a:spLocks noChangeArrowheads="1"/>
          </p:cNvSpPr>
          <p:nvPr/>
        </p:nvSpPr>
        <p:spPr bwMode="auto">
          <a:xfrm>
            <a:off x="2123728" y="4436219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b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77" name="Text Box 53"/>
          <p:cNvSpPr txBox="1">
            <a:spLocks noChangeArrowheads="1"/>
          </p:cNvSpPr>
          <p:nvPr/>
        </p:nvSpPr>
        <p:spPr bwMode="auto">
          <a:xfrm>
            <a:off x="1259632" y="3428107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a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78" name="Text Box 53"/>
          <p:cNvSpPr txBox="1">
            <a:spLocks noChangeArrowheads="1"/>
          </p:cNvSpPr>
          <p:nvPr/>
        </p:nvSpPr>
        <p:spPr bwMode="auto">
          <a:xfrm>
            <a:off x="2267744" y="3500115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b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79" name="Text Box 53"/>
          <p:cNvSpPr txBox="1">
            <a:spLocks noChangeArrowheads="1"/>
          </p:cNvSpPr>
          <p:nvPr/>
        </p:nvSpPr>
        <p:spPr bwMode="auto">
          <a:xfrm>
            <a:off x="3851920" y="3356099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a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96" name="Text Box 53"/>
          <p:cNvSpPr txBox="1">
            <a:spLocks noChangeArrowheads="1"/>
          </p:cNvSpPr>
          <p:nvPr/>
        </p:nvSpPr>
        <p:spPr bwMode="auto">
          <a:xfrm>
            <a:off x="3203848" y="4436219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c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97" name="Text Box 53"/>
          <p:cNvSpPr txBox="1">
            <a:spLocks noChangeArrowheads="1"/>
          </p:cNvSpPr>
          <p:nvPr/>
        </p:nvSpPr>
        <p:spPr bwMode="auto">
          <a:xfrm>
            <a:off x="4355976" y="4436219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a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98" name="Text Box 53"/>
          <p:cNvSpPr txBox="1">
            <a:spLocks noChangeArrowheads="1"/>
          </p:cNvSpPr>
          <p:nvPr/>
        </p:nvSpPr>
        <p:spPr bwMode="auto">
          <a:xfrm>
            <a:off x="5724128" y="4436219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b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99" name="Text Box 53"/>
          <p:cNvSpPr txBox="1">
            <a:spLocks noChangeArrowheads="1"/>
          </p:cNvSpPr>
          <p:nvPr/>
        </p:nvSpPr>
        <p:spPr bwMode="auto">
          <a:xfrm>
            <a:off x="7020272" y="4436219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b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100" name="Text Box 53"/>
          <p:cNvSpPr txBox="1">
            <a:spLocks noChangeArrowheads="1"/>
          </p:cNvSpPr>
          <p:nvPr/>
        </p:nvSpPr>
        <p:spPr bwMode="auto">
          <a:xfrm>
            <a:off x="5148064" y="3860155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a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101" name="Text Box 53"/>
          <p:cNvSpPr txBox="1">
            <a:spLocks noChangeArrowheads="1"/>
          </p:cNvSpPr>
          <p:nvPr/>
        </p:nvSpPr>
        <p:spPr bwMode="auto">
          <a:xfrm>
            <a:off x="6732240" y="4004171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b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102" name="Text Box 53"/>
          <p:cNvSpPr txBox="1">
            <a:spLocks noChangeArrowheads="1"/>
          </p:cNvSpPr>
          <p:nvPr/>
        </p:nvSpPr>
        <p:spPr bwMode="auto">
          <a:xfrm>
            <a:off x="3707904" y="3932163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c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103" name="Text Box 53"/>
          <p:cNvSpPr txBox="1">
            <a:spLocks noChangeArrowheads="1"/>
          </p:cNvSpPr>
          <p:nvPr/>
        </p:nvSpPr>
        <p:spPr bwMode="auto">
          <a:xfrm>
            <a:off x="5724128" y="3932163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a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104" name="Text Box 53"/>
          <p:cNvSpPr txBox="1">
            <a:spLocks noChangeArrowheads="1"/>
          </p:cNvSpPr>
          <p:nvPr/>
        </p:nvSpPr>
        <p:spPr bwMode="auto">
          <a:xfrm>
            <a:off x="4788024" y="5012283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b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105" name="Text Box 53"/>
          <p:cNvSpPr txBox="1">
            <a:spLocks noChangeArrowheads="1"/>
          </p:cNvSpPr>
          <p:nvPr/>
        </p:nvSpPr>
        <p:spPr bwMode="auto">
          <a:xfrm>
            <a:off x="6660232" y="5084291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b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106" name="Text Box 53"/>
          <p:cNvSpPr txBox="1">
            <a:spLocks noChangeArrowheads="1"/>
          </p:cNvSpPr>
          <p:nvPr/>
        </p:nvSpPr>
        <p:spPr bwMode="auto">
          <a:xfrm>
            <a:off x="5004048" y="5588347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c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107" name="Arc 55"/>
          <p:cNvSpPr>
            <a:spLocks/>
          </p:cNvSpPr>
          <p:nvPr/>
        </p:nvSpPr>
        <p:spPr bwMode="auto">
          <a:xfrm flipH="1" flipV="1">
            <a:off x="1259632" y="2708027"/>
            <a:ext cx="288925" cy="1460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8" name="Arc 28"/>
          <p:cNvSpPr>
            <a:spLocks/>
          </p:cNvSpPr>
          <p:nvPr/>
        </p:nvSpPr>
        <p:spPr bwMode="auto">
          <a:xfrm rot="5400000" flipH="1">
            <a:off x="3693393" y="4306713"/>
            <a:ext cx="388937" cy="215900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9" name="Line 48"/>
          <p:cNvSpPr>
            <a:spLocks noChangeShapeType="1"/>
          </p:cNvSpPr>
          <p:nvPr/>
        </p:nvSpPr>
        <p:spPr bwMode="auto">
          <a:xfrm>
            <a:off x="1763688" y="2852043"/>
            <a:ext cx="936105" cy="17281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10" name="Line 48"/>
          <p:cNvSpPr>
            <a:spLocks noChangeShapeType="1"/>
          </p:cNvSpPr>
          <p:nvPr/>
        </p:nvSpPr>
        <p:spPr bwMode="auto">
          <a:xfrm>
            <a:off x="1979713" y="4796260"/>
            <a:ext cx="57606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11" name="Line 48"/>
          <p:cNvSpPr>
            <a:spLocks noChangeShapeType="1"/>
          </p:cNvSpPr>
          <p:nvPr/>
        </p:nvSpPr>
        <p:spPr bwMode="auto">
          <a:xfrm>
            <a:off x="2987825" y="4796260"/>
            <a:ext cx="64807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12" name="Line 48"/>
          <p:cNvSpPr>
            <a:spLocks noChangeShapeType="1"/>
          </p:cNvSpPr>
          <p:nvPr/>
        </p:nvSpPr>
        <p:spPr bwMode="auto">
          <a:xfrm>
            <a:off x="4067944" y="4796259"/>
            <a:ext cx="93610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13" name="Line 48"/>
          <p:cNvSpPr>
            <a:spLocks noChangeShapeType="1"/>
          </p:cNvSpPr>
          <p:nvPr/>
        </p:nvSpPr>
        <p:spPr bwMode="auto">
          <a:xfrm>
            <a:off x="5436096" y="4796259"/>
            <a:ext cx="86409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14" name="Line 48"/>
          <p:cNvSpPr>
            <a:spLocks noChangeShapeType="1"/>
          </p:cNvSpPr>
          <p:nvPr/>
        </p:nvSpPr>
        <p:spPr bwMode="auto">
          <a:xfrm>
            <a:off x="6732240" y="4796259"/>
            <a:ext cx="86409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15" name="Line 48"/>
          <p:cNvSpPr>
            <a:spLocks noChangeShapeType="1"/>
          </p:cNvSpPr>
          <p:nvPr/>
        </p:nvSpPr>
        <p:spPr bwMode="auto">
          <a:xfrm flipV="1">
            <a:off x="1763688" y="2852043"/>
            <a:ext cx="864096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16" name="Arc 57"/>
          <p:cNvSpPr>
            <a:spLocks/>
          </p:cNvSpPr>
          <p:nvPr/>
        </p:nvSpPr>
        <p:spPr bwMode="auto">
          <a:xfrm flipH="1" flipV="1">
            <a:off x="1259632" y="2924051"/>
            <a:ext cx="359916" cy="1800200"/>
          </a:xfrm>
          <a:custGeom>
            <a:avLst/>
            <a:gdLst>
              <a:gd name="G0" fmla="+- 0 0 0"/>
              <a:gd name="G1" fmla="+- 21038 0 0"/>
              <a:gd name="G2" fmla="+- 21600 0 0"/>
              <a:gd name="T0" fmla="*/ 4897 w 21600"/>
              <a:gd name="T1" fmla="*/ 0 h 42451"/>
              <a:gd name="T2" fmla="*/ 2838 w 21600"/>
              <a:gd name="T3" fmla="*/ 42451 h 42451"/>
              <a:gd name="T4" fmla="*/ 0 w 21600"/>
              <a:gd name="T5" fmla="*/ 21038 h 4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17" name="Arc 28"/>
          <p:cNvSpPr>
            <a:spLocks/>
          </p:cNvSpPr>
          <p:nvPr/>
        </p:nvSpPr>
        <p:spPr bwMode="auto">
          <a:xfrm rot="5400000" flipH="1">
            <a:off x="1533153" y="4306713"/>
            <a:ext cx="388937" cy="215900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18" name="Arc 57"/>
          <p:cNvSpPr>
            <a:spLocks/>
          </p:cNvSpPr>
          <p:nvPr/>
        </p:nvSpPr>
        <p:spPr bwMode="auto">
          <a:xfrm rot="5400000" flipH="1">
            <a:off x="4104010" y="1519833"/>
            <a:ext cx="2304132" cy="4824536"/>
          </a:xfrm>
          <a:custGeom>
            <a:avLst/>
            <a:gdLst>
              <a:gd name="G0" fmla="+- 0 0 0"/>
              <a:gd name="G1" fmla="+- 21038 0 0"/>
              <a:gd name="G2" fmla="+- 21600 0 0"/>
              <a:gd name="T0" fmla="*/ 4897 w 21600"/>
              <a:gd name="T1" fmla="*/ 0 h 42451"/>
              <a:gd name="T2" fmla="*/ 2838 w 21600"/>
              <a:gd name="T3" fmla="*/ 42451 h 42451"/>
              <a:gd name="T4" fmla="*/ 0 w 21600"/>
              <a:gd name="T5" fmla="*/ 21038 h 4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19" name="Arc 57"/>
          <p:cNvSpPr>
            <a:spLocks/>
          </p:cNvSpPr>
          <p:nvPr/>
        </p:nvSpPr>
        <p:spPr bwMode="auto">
          <a:xfrm rot="5400000" flipH="1">
            <a:off x="3347864" y="3212083"/>
            <a:ext cx="1224136" cy="2232248"/>
          </a:xfrm>
          <a:custGeom>
            <a:avLst/>
            <a:gdLst>
              <a:gd name="G0" fmla="+- 0 0 0"/>
              <a:gd name="G1" fmla="+- 21038 0 0"/>
              <a:gd name="G2" fmla="+- 21600 0 0"/>
              <a:gd name="T0" fmla="*/ 4897 w 21600"/>
              <a:gd name="T1" fmla="*/ 0 h 42451"/>
              <a:gd name="T2" fmla="*/ 2838 w 21600"/>
              <a:gd name="T3" fmla="*/ 42451 h 42451"/>
              <a:gd name="T4" fmla="*/ 0 w 21600"/>
              <a:gd name="T5" fmla="*/ 21038 h 4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20" name="Arc 28"/>
          <p:cNvSpPr>
            <a:spLocks/>
          </p:cNvSpPr>
          <p:nvPr/>
        </p:nvSpPr>
        <p:spPr bwMode="auto">
          <a:xfrm rot="5400000" flipH="1">
            <a:off x="5061546" y="4306713"/>
            <a:ext cx="388937" cy="215900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21" name="Arc 57"/>
          <p:cNvSpPr>
            <a:spLocks/>
          </p:cNvSpPr>
          <p:nvPr/>
        </p:nvSpPr>
        <p:spPr bwMode="auto">
          <a:xfrm rot="16200000">
            <a:off x="5653013" y="4075286"/>
            <a:ext cx="503932" cy="937766"/>
          </a:xfrm>
          <a:custGeom>
            <a:avLst/>
            <a:gdLst>
              <a:gd name="G0" fmla="+- 0 0 0"/>
              <a:gd name="G1" fmla="+- 21038 0 0"/>
              <a:gd name="G2" fmla="+- 21600 0 0"/>
              <a:gd name="T0" fmla="*/ 4897 w 21600"/>
              <a:gd name="T1" fmla="*/ 0 h 42451"/>
              <a:gd name="T2" fmla="*/ 2838 w 21600"/>
              <a:gd name="T3" fmla="*/ 42451 h 42451"/>
              <a:gd name="T4" fmla="*/ 0 w 21600"/>
              <a:gd name="T5" fmla="*/ 21038 h 4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22" name="Arc 57"/>
          <p:cNvSpPr>
            <a:spLocks/>
          </p:cNvSpPr>
          <p:nvPr/>
        </p:nvSpPr>
        <p:spPr bwMode="auto">
          <a:xfrm rot="16200000" flipH="1" flipV="1">
            <a:off x="4896036" y="3896159"/>
            <a:ext cx="432048" cy="2376264"/>
          </a:xfrm>
          <a:custGeom>
            <a:avLst/>
            <a:gdLst>
              <a:gd name="G0" fmla="+- 0 0 0"/>
              <a:gd name="G1" fmla="+- 21038 0 0"/>
              <a:gd name="G2" fmla="+- 21600 0 0"/>
              <a:gd name="T0" fmla="*/ 4897 w 21600"/>
              <a:gd name="T1" fmla="*/ 0 h 42451"/>
              <a:gd name="T2" fmla="*/ 2838 w 21600"/>
              <a:gd name="T3" fmla="*/ 42451 h 42451"/>
              <a:gd name="T4" fmla="*/ 0 w 21600"/>
              <a:gd name="T5" fmla="*/ 21038 h 4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23" name="Arc 57"/>
          <p:cNvSpPr>
            <a:spLocks/>
          </p:cNvSpPr>
          <p:nvPr/>
        </p:nvSpPr>
        <p:spPr bwMode="auto">
          <a:xfrm rot="16200000" flipH="1" flipV="1">
            <a:off x="5436096" y="3356099"/>
            <a:ext cx="648072" cy="3672408"/>
          </a:xfrm>
          <a:custGeom>
            <a:avLst/>
            <a:gdLst>
              <a:gd name="G0" fmla="+- 0 0 0"/>
              <a:gd name="G1" fmla="+- 21038 0 0"/>
              <a:gd name="G2" fmla="+- 21600 0 0"/>
              <a:gd name="T0" fmla="*/ 4897 w 21600"/>
              <a:gd name="T1" fmla="*/ 0 h 42451"/>
              <a:gd name="T2" fmla="*/ 2838 w 21600"/>
              <a:gd name="T3" fmla="*/ 42451 h 42451"/>
              <a:gd name="T4" fmla="*/ 0 w 21600"/>
              <a:gd name="T5" fmla="*/ 21038 h 4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24" name="Arc 57"/>
          <p:cNvSpPr>
            <a:spLocks/>
          </p:cNvSpPr>
          <p:nvPr/>
        </p:nvSpPr>
        <p:spPr bwMode="auto">
          <a:xfrm rot="5400000" flipV="1">
            <a:off x="4608004" y="4040175"/>
            <a:ext cx="1080120" cy="2592288"/>
          </a:xfrm>
          <a:custGeom>
            <a:avLst/>
            <a:gdLst>
              <a:gd name="G0" fmla="+- 0 0 0"/>
              <a:gd name="G1" fmla="+- 21038 0 0"/>
              <a:gd name="G2" fmla="+- 21600 0 0"/>
              <a:gd name="T0" fmla="*/ 4897 w 21600"/>
              <a:gd name="T1" fmla="*/ 0 h 42451"/>
              <a:gd name="T2" fmla="*/ 2838 w 21600"/>
              <a:gd name="T3" fmla="*/ 42451 h 42451"/>
              <a:gd name="T4" fmla="*/ 0 w 21600"/>
              <a:gd name="T5" fmla="*/ 21038 h 4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25" name="Oval 43"/>
          <p:cNvSpPr>
            <a:spLocks noChangeArrowheads="1"/>
          </p:cNvSpPr>
          <p:nvPr/>
        </p:nvSpPr>
        <p:spPr bwMode="auto">
          <a:xfrm>
            <a:off x="1547664" y="4580235"/>
            <a:ext cx="432048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a1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26" name="Oval 43"/>
          <p:cNvSpPr>
            <a:spLocks noChangeArrowheads="1"/>
          </p:cNvSpPr>
          <p:nvPr/>
        </p:nvSpPr>
        <p:spPr bwMode="auto">
          <a:xfrm>
            <a:off x="3635896" y="4580235"/>
            <a:ext cx="432048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c3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27" name="Oval 43"/>
          <p:cNvSpPr>
            <a:spLocks noChangeArrowheads="1"/>
          </p:cNvSpPr>
          <p:nvPr/>
        </p:nvSpPr>
        <p:spPr bwMode="auto">
          <a:xfrm>
            <a:off x="5004048" y="4580235"/>
            <a:ext cx="432048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a4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28" name="Oval 43"/>
          <p:cNvSpPr>
            <a:spLocks noChangeArrowheads="1"/>
          </p:cNvSpPr>
          <p:nvPr/>
        </p:nvSpPr>
        <p:spPr bwMode="auto">
          <a:xfrm>
            <a:off x="1547664" y="2636019"/>
            <a:ext cx="432048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S</a:t>
            </a:r>
            <a:endParaRPr lang="cs-CZ" sz="1600" b="1">
              <a:solidFill>
                <a:srgbClr val="000000"/>
              </a:solidFill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2627784" y="2636019"/>
            <a:ext cx="432048" cy="432048"/>
            <a:chOff x="7596336" y="3789040"/>
            <a:chExt cx="1296144" cy="1296144"/>
          </a:xfrm>
        </p:grpSpPr>
        <p:sp>
          <p:nvSpPr>
            <p:cNvPr id="130" name="Oval 43"/>
            <p:cNvSpPr>
              <a:spLocks noChangeArrowheads="1"/>
            </p:cNvSpPr>
            <p:nvPr/>
          </p:nvSpPr>
          <p:spPr bwMode="auto">
            <a:xfrm>
              <a:off x="7596336" y="3789040"/>
              <a:ext cx="1296144" cy="12961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</a:rPr>
                <a:t>S</a:t>
              </a:r>
              <a:endParaRPr lang="cs-CZ" sz="1600" b="1">
                <a:solidFill>
                  <a:srgbClr val="000000"/>
                </a:solidFill>
              </a:endParaRPr>
            </a:p>
          </p:txBody>
        </p:sp>
        <p:sp>
          <p:nvSpPr>
            <p:cNvPr id="131" name="Oval 43"/>
            <p:cNvSpPr>
              <a:spLocks noChangeArrowheads="1"/>
            </p:cNvSpPr>
            <p:nvPr/>
          </p:nvSpPr>
          <p:spPr bwMode="auto">
            <a:xfrm>
              <a:off x="7740352" y="3933055"/>
              <a:ext cx="1008112" cy="10081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</a:rPr>
                <a:t>c7</a:t>
              </a:r>
              <a:endParaRPr lang="cs-CZ" sz="16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7596336" y="4580235"/>
            <a:ext cx="432048" cy="432048"/>
            <a:chOff x="7596336" y="3789040"/>
            <a:chExt cx="1296144" cy="1296144"/>
          </a:xfrm>
        </p:grpSpPr>
        <p:sp>
          <p:nvSpPr>
            <p:cNvPr id="133" name="Oval 43"/>
            <p:cNvSpPr>
              <a:spLocks noChangeArrowheads="1"/>
            </p:cNvSpPr>
            <p:nvPr/>
          </p:nvSpPr>
          <p:spPr bwMode="auto">
            <a:xfrm>
              <a:off x="7596336" y="3789040"/>
              <a:ext cx="1296144" cy="12961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</a:rPr>
                <a:t>S</a:t>
              </a:r>
              <a:endParaRPr lang="cs-CZ" sz="1600" b="1">
                <a:solidFill>
                  <a:srgbClr val="000000"/>
                </a:solidFill>
              </a:endParaRPr>
            </a:p>
          </p:txBody>
        </p:sp>
        <p:sp>
          <p:nvSpPr>
            <p:cNvPr id="134" name="Oval 43"/>
            <p:cNvSpPr>
              <a:spLocks noChangeArrowheads="1"/>
            </p:cNvSpPr>
            <p:nvPr/>
          </p:nvSpPr>
          <p:spPr bwMode="auto">
            <a:xfrm>
              <a:off x="7740352" y="3933055"/>
              <a:ext cx="1008112" cy="10081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</a:rPr>
                <a:t>b6</a:t>
              </a:r>
              <a:endParaRPr lang="cs-CZ" sz="1600" b="1">
                <a:solidFill>
                  <a:srgbClr val="000000"/>
                </a:solidFill>
              </a:endParaRPr>
            </a:p>
          </p:txBody>
        </p:sp>
      </p:grpSp>
      <p:sp>
        <p:nvSpPr>
          <p:cNvPr id="135" name="Arc 28"/>
          <p:cNvSpPr>
            <a:spLocks/>
          </p:cNvSpPr>
          <p:nvPr/>
        </p:nvSpPr>
        <p:spPr bwMode="auto">
          <a:xfrm rot="7389915" flipH="1">
            <a:off x="6508065" y="4375279"/>
            <a:ext cx="388937" cy="231096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6" name="Oval 43"/>
          <p:cNvSpPr>
            <a:spLocks noChangeArrowheads="1"/>
          </p:cNvSpPr>
          <p:nvPr/>
        </p:nvSpPr>
        <p:spPr bwMode="auto">
          <a:xfrm>
            <a:off x="6300192" y="4580235"/>
            <a:ext cx="432048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b5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38" name="Text Box 53"/>
          <p:cNvSpPr txBox="1">
            <a:spLocks noChangeArrowheads="1"/>
          </p:cNvSpPr>
          <p:nvPr/>
        </p:nvSpPr>
        <p:spPr bwMode="auto">
          <a:xfrm>
            <a:off x="5508104" y="3140075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b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139" name="Arc 57"/>
          <p:cNvSpPr>
            <a:spLocks/>
          </p:cNvSpPr>
          <p:nvPr/>
        </p:nvSpPr>
        <p:spPr bwMode="auto">
          <a:xfrm rot="5400000" flipH="1">
            <a:off x="3743970" y="2311921"/>
            <a:ext cx="1800076" cy="3600400"/>
          </a:xfrm>
          <a:custGeom>
            <a:avLst/>
            <a:gdLst>
              <a:gd name="G0" fmla="+- 0 0 0"/>
              <a:gd name="G1" fmla="+- 21038 0 0"/>
              <a:gd name="G2" fmla="+- 21600 0 0"/>
              <a:gd name="T0" fmla="*/ 4897 w 21600"/>
              <a:gd name="T1" fmla="*/ 0 h 42451"/>
              <a:gd name="T2" fmla="*/ 2838 w 21600"/>
              <a:gd name="T3" fmla="*/ 42451 h 42451"/>
              <a:gd name="T4" fmla="*/ 0 w 21600"/>
              <a:gd name="T5" fmla="*/ 21038 h 4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7" name="Oval 43"/>
          <p:cNvSpPr>
            <a:spLocks noChangeArrowheads="1"/>
          </p:cNvSpPr>
          <p:nvPr/>
        </p:nvSpPr>
        <p:spPr bwMode="auto">
          <a:xfrm>
            <a:off x="2555776" y="4580235"/>
            <a:ext cx="432048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b2</a:t>
            </a:r>
            <a:endParaRPr lang="cs-CZ" sz="16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395536" y="1124744"/>
            <a:ext cx="8424936" cy="3672408"/>
          </a:xfrm>
          <a:prstGeom prst="roundRect">
            <a:avLst>
              <a:gd name="adj" fmla="val 6512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To find a subsequence representing a word </a:t>
            </a:r>
            <a:r>
              <a:rPr lang="en-US">
                <a:solidFill>
                  <a:srgbClr val="000000"/>
                </a:solidFill>
                <a:sym typeface="Symbol"/>
              </a:rPr>
              <a:t> L(R), where R is a </a:t>
            </a:r>
            <a:r>
              <a:rPr lang="en-US">
                <a:solidFill>
                  <a:srgbClr val="000000"/>
                </a:solidFill>
              </a:rPr>
              <a:t>regular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expression, do the following: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Create NFA acepting L(R)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Add self loops to the states of NFA: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1. Self loop labeled by </a:t>
            </a:r>
            <a:r>
              <a:rPr lang="cs-CZ" b="1" i="1">
                <a:solidFill>
                  <a:srgbClr val="000000"/>
                </a:solidFill>
                <a:sym typeface="Symbol"/>
              </a:rPr>
              <a:t></a:t>
            </a:r>
            <a:r>
              <a:rPr lang="en-US">
                <a:solidFill>
                  <a:srgbClr val="000000"/>
                </a:solidFill>
              </a:rPr>
              <a:t>  (whole alphabet) at the start state.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2. Self loop labeled </a:t>
            </a:r>
            <a:r>
              <a:rPr lang="cs-CZ" b="1" i="1">
                <a:solidFill>
                  <a:srgbClr val="000000"/>
                </a:solidFill>
                <a:sym typeface="Symbol"/>
              </a:rPr>
              <a:t></a:t>
            </a:r>
            <a:r>
              <a:rPr lang="en-US">
                <a:solidFill>
                  <a:srgbClr val="000000"/>
                </a:solidFill>
              </a:rPr>
              <a:t> ─ {x} at each state whose outgoing transition(s) are labeled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 by single x </a:t>
            </a:r>
            <a:r>
              <a:rPr lang="en-US">
                <a:solidFill>
                  <a:srgbClr val="000000"/>
                </a:solidFill>
                <a:sym typeface="Symbol"/>
              </a:rPr>
              <a:t>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cs-CZ" b="1" i="1">
                <a:solidFill>
                  <a:srgbClr val="000000"/>
                </a:solidFill>
                <a:sym typeface="Symbol"/>
              </a:rPr>
              <a:t></a:t>
            </a:r>
            <a:r>
              <a:rPr lang="en-US">
                <a:solidFill>
                  <a:srgbClr val="000000"/>
                </a:solidFill>
              </a:rPr>
              <a:t>.                                 </a:t>
            </a: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// serves as an "optimized" wait loop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3. Self loop labeled by </a:t>
            </a:r>
            <a:r>
              <a:rPr lang="cs-CZ" b="1" i="1">
                <a:solidFill>
                  <a:srgbClr val="000000"/>
                </a:solidFill>
                <a:sym typeface="Symbol"/>
              </a:rPr>
              <a:t></a:t>
            </a:r>
            <a:r>
              <a:rPr lang="en-US">
                <a:solidFill>
                  <a:srgbClr val="000000"/>
                </a:solidFill>
              </a:rPr>
              <a:t>  at each state  whose outgoing transition(s) are labeled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 by more than single symbol from </a:t>
            </a:r>
            <a:r>
              <a:rPr lang="cs-CZ" b="1" i="1">
                <a:solidFill>
                  <a:srgbClr val="000000"/>
                </a:solidFill>
                <a:sym typeface="Symbol"/>
              </a:rPr>
              <a:t></a:t>
            </a:r>
            <a:r>
              <a:rPr lang="en-US">
                <a:solidFill>
                  <a:srgbClr val="000000"/>
                </a:solidFill>
              </a:rPr>
              <a:t>.</a:t>
            </a: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 // serves as an "usual" wait loop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4. No self loop to all other states.       </a:t>
            </a: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// which have no outgoing loop = final ones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AutoShape 642"/>
          <p:cNvSpPr>
            <a:spLocks noChangeArrowheads="1"/>
          </p:cNvSpPr>
          <p:nvPr/>
        </p:nvSpPr>
        <p:spPr bwMode="auto">
          <a:xfrm>
            <a:off x="683568" y="908720"/>
            <a:ext cx="1080120" cy="360040"/>
          </a:xfrm>
          <a:prstGeom prst="roundRect">
            <a:avLst>
              <a:gd name="adj" fmla="val 18816"/>
            </a:avLst>
          </a:prstGeom>
          <a:solidFill>
            <a:srgbClr val="D5DAFF"/>
          </a:soli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Bonus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23" name="AutoShape 627"/>
          <p:cNvSpPr>
            <a:spLocks noChangeArrowheads="1"/>
          </p:cNvSpPr>
          <p:nvPr/>
        </p:nvSpPr>
        <p:spPr bwMode="auto">
          <a:xfrm>
            <a:off x="179388" y="115888"/>
            <a:ext cx="4032572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Regular Expressions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4" name="AutoShape 628"/>
          <p:cNvSpPr>
            <a:spLocks noChangeArrowheads="1"/>
          </p:cNvSpPr>
          <p:nvPr/>
        </p:nvSpPr>
        <p:spPr bwMode="auto">
          <a:xfrm>
            <a:off x="4211960" y="115888"/>
            <a:ext cx="4463728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5" name="Group 629"/>
          <p:cNvGrpSpPr>
            <a:grpSpLocks/>
          </p:cNvGrpSpPr>
          <p:nvPr/>
        </p:nvGrpSpPr>
        <p:grpSpPr bwMode="auto">
          <a:xfrm>
            <a:off x="4067944" y="116632"/>
            <a:ext cx="217488" cy="217487"/>
            <a:chOff x="2290" y="73"/>
            <a:chExt cx="137" cy="137"/>
          </a:xfrm>
        </p:grpSpPr>
        <p:grpSp>
          <p:nvGrpSpPr>
            <p:cNvPr id="26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8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30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1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33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34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36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5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38" name="AutoShape 641"/>
          <p:cNvSpPr>
            <a:spLocks noChangeArrowheads="1"/>
          </p:cNvSpPr>
          <p:nvPr/>
        </p:nvSpPr>
        <p:spPr bwMode="auto">
          <a:xfrm>
            <a:off x="5940152" y="188913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More applications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9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67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69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AutoShape 642"/>
          <p:cNvSpPr>
            <a:spLocks noChangeArrowheads="1"/>
          </p:cNvSpPr>
          <p:nvPr/>
        </p:nvSpPr>
        <p:spPr bwMode="auto">
          <a:xfrm>
            <a:off x="323528" y="1988840"/>
            <a:ext cx="8424936" cy="4536504"/>
          </a:xfrm>
          <a:prstGeom prst="roundRect">
            <a:avLst>
              <a:gd name="adj" fmla="val 7718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sp>
        <p:nvSpPr>
          <p:cNvPr id="110" name="Text Box 53"/>
          <p:cNvSpPr txBox="1">
            <a:spLocks noChangeArrowheads="1"/>
          </p:cNvSpPr>
          <p:nvPr/>
        </p:nvSpPr>
        <p:spPr bwMode="auto">
          <a:xfrm>
            <a:off x="4212083" y="4076179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c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119" name="Text Box 53"/>
          <p:cNvSpPr txBox="1">
            <a:spLocks noChangeArrowheads="1"/>
          </p:cNvSpPr>
          <p:nvPr/>
        </p:nvSpPr>
        <p:spPr bwMode="auto">
          <a:xfrm>
            <a:off x="1979712" y="2348880"/>
            <a:ext cx="504056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3366FF"/>
                </a:solidFill>
              </a:rPr>
              <a:t>a,c</a:t>
            </a:r>
            <a:endParaRPr lang="cs-CZ" sz="2000" b="1" baseline="-25000">
              <a:solidFill>
                <a:srgbClr val="3366FF"/>
              </a:solidFill>
            </a:endParaRPr>
          </a:p>
        </p:txBody>
      </p:sp>
      <p:sp>
        <p:nvSpPr>
          <p:cNvPr id="121" name="Text Box 53"/>
          <p:cNvSpPr txBox="1">
            <a:spLocks noChangeArrowheads="1"/>
          </p:cNvSpPr>
          <p:nvPr/>
        </p:nvSpPr>
        <p:spPr bwMode="auto">
          <a:xfrm>
            <a:off x="899592" y="4293096"/>
            <a:ext cx="504056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3366FF"/>
                </a:solidFill>
              </a:rPr>
              <a:t>a,c</a:t>
            </a:r>
            <a:endParaRPr lang="cs-CZ" sz="2000" b="1" baseline="-25000">
              <a:solidFill>
                <a:srgbClr val="3366FF"/>
              </a:solidFill>
            </a:endParaRPr>
          </a:p>
        </p:txBody>
      </p:sp>
      <p:sp>
        <p:nvSpPr>
          <p:cNvPr id="123" name="Text Box 53"/>
          <p:cNvSpPr txBox="1">
            <a:spLocks noChangeArrowheads="1"/>
          </p:cNvSpPr>
          <p:nvPr/>
        </p:nvSpPr>
        <p:spPr bwMode="auto">
          <a:xfrm>
            <a:off x="3203848" y="4293096"/>
            <a:ext cx="504056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3366FF"/>
                </a:solidFill>
              </a:rPr>
              <a:t>a,c</a:t>
            </a:r>
            <a:endParaRPr lang="cs-CZ" sz="2000" b="1" baseline="-25000">
              <a:solidFill>
                <a:srgbClr val="3366FF"/>
              </a:solidFill>
            </a:endParaRPr>
          </a:p>
        </p:txBody>
      </p:sp>
      <p:sp>
        <p:nvSpPr>
          <p:cNvPr id="125" name="Text Box 53"/>
          <p:cNvSpPr txBox="1">
            <a:spLocks noChangeArrowheads="1"/>
          </p:cNvSpPr>
          <p:nvPr/>
        </p:nvSpPr>
        <p:spPr bwMode="auto">
          <a:xfrm>
            <a:off x="2123728" y="4293096"/>
            <a:ext cx="504056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3366FF"/>
                </a:solidFill>
              </a:rPr>
              <a:t>a,b</a:t>
            </a:r>
            <a:endParaRPr lang="cs-CZ" sz="2000" b="1" baseline="-25000">
              <a:solidFill>
                <a:srgbClr val="3366FF"/>
              </a:solidFill>
            </a:endParaRPr>
          </a:p>
        </p:txBody>
      </p:sp>
      <p:sp>
        <p:nvSpPr>
          <p:cNvPr id="127" name="Text Box 53"/>
          <p:cNvSpPr txBox="1">
            <a:spLocks noChangeArrowheads="1"/>
          </p:cNvSpPr>
          <p:nvPr/>
        </p:nvSpPr>
        <p:spPr bwMode="auto">
          <a:xfrm>
            <a:off x="5580113" y="4293096"/>
            <a:ext cx="504056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3366FF"/>
                </a:solidFill>
              </a:rPr>
              <a:t>a,b</a:t>
            </a:r>
            <a:endParaRPr lang="cs-CZ" sz="2000" b="1" baseline="-25000">
              <a:solidFill>
                <a:srgbClr val="3366FF"/>
              </a:solidFill>
            </a:endParaRPr>
          </a:p>
        </p:txBody>
      </p:sp>
      <p:sp>
        <p:nvSpPr>
          <p:cNvPr id="188" name="Text Box 53"/>
          <p:cNvSpPr txBox="1">
            <a:spLocks noChangeArrowheads="1"/>
          </p:cNvSpPr>
          <p:nvPr/>
        </p:nvSpPr>
        <p:spPr bwMode="auto">
          <a:xfrm>
            <a:off x="1475779" y="2852043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a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190" name="Text Box 53"/>
          <p:cNvSpPr txBox="1">
            <a:spLocks noChangeArrowheads="1"/>
          </p:cNvSpPr>
          <p:nvPr/>
        </p:nvSpPr>
        <p:spPr bwMode="auto">
          <a:xfrm>
            <a:off x="1475779" y="4795366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b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194" name="Text Box 53"/>
          <p:cNvSpPr txBox="1">
            <a:spLocks noChangeArrowheads="1"/>
          </p:cNvSpPr>
          <p:nvPr/>
        </p:nvSpPr>
        <p:spPr bwMode="auto">
          <a:xfrm>
            <a:off x="611683" y="3787254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a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200" name="Text Box 53"/>
          <p:cNvSpPr txBox="1">
            <a:spLocks noChangeArrowheads="1"/>
          </p:cNvSpPr>
          <p:nvPr/>
        </p:nvSpPr>
        <p:spPr bwMode="auto">
          <a:xfrm>
            <a:off x="2699915" y="4796259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c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201" name="Text Box 53"/>
          <p:cNvSpPr txBox="1">
            <a:spLocks noChangeArrowheads="1"/>
          </p:cNvSpPr>
          <p:nvPr/>
        </p:nvSpPr>
        <p:spPr bwMode="auto">
          <a:xfrm>
            <a:off x="3851150" y="4795366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b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202" name="Text Box 53"/>
          <p:cNvSpPr txBox="1">
            <a:spLocks noChangeArrowheads="1"/>
          </p:cNvSpPr>
          <p:nvPr/>
        </p:nvSpPr>
        <p:spPr bwMode="auto">
          <a:xfrm>
            <a:off x="4932163" y="4795366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c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203" name="Text Box 53"/>
          <p:cNvSpPr txBox="1">
            <a:spLocks noChangeArrowheads="1"/>
          </p:cNvSpPr>
          <p:nvPr/>
        </p:nvSpPr>
        <p:spPr bwMode="auto">
          <a:xfrm>
            <a:off x="6228307" y="4795366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c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235" name="Text Box 53"/>
          <p:cNvSpPr txBox="1">
            <a:spLocks noChangeArrowheads="1"/>
          </p:cNvSpPr>
          <p:nvPr/>
        </p:nvSpPr>
        <p:spPr bwMode="auto">
          <a:xfrm>
            <a:off x="5940275" y="5516339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a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74" name="Text Box 53"/>
          <p:cNvSpPr txBox="1">
            <a:spLocks noChangeArrowheads="1"/>
          </p:cNvSpPr>
          <p:nvPr/>
        </p:nvSpPr>
        <p:spPr bwMode="auto">
          <a:xfrm>
            <a:off x="2699915" y="2852936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b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90" name="Text Box 53"/>
          <p:cNvSpPr txBox="1">
            <a:spLocks noChangeArrowheads="1"/>
          </p:cNvSpPr>
          <p:nvPr/>
        </p:nvSpPr>
        <p:spPr bwMode="auto">
          <a:xfrm>
            <a:off x="7380435" y="4796259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a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92" name="Text Box 53"/>
          <p:cNvSpPr txBox="1">
            <a:spLocks noChangeArrowheads="1"/>
          </p:cNvSpPr>
          <p:nvPr/>
        </p:nvSpPr>
        <p:spPr bwMode="auto">
          <a:xfrm>
            <a:off x="6300315" y="5228307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c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94" name="Text Box 53"/>
          <p:cNvSpPr txBox="1">
            <a:spLocks noChangeArrowheads="1"/>
          </p:cNvSpPr>
          <p:nvPr/>
        </p:nvSpPr>
        <p:spPr bwMode="auto">
          <a:xfrm>
            <a:off x="3852043" y="6020395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a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228" name="Text Box 53"/>
          <p:cNvSpPr txBox="1">
            <a:spLocks noChangeArrowheads="1"/>
          </p:cNvSpPr>
          <p:nvPr/>
        </p:nvSpPr>
        <p:spPr bwMode="auto">
          <a:xfrm>
            <a:off x="2699915" y="5516339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a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395" name="AutoShape 56"/>
          <p:cNvSpPr>
            <a:spLocks noChangeArrowheads="1"/>
          </p:cNvSpPr>
          <p:nvPr/>
        </p:nvSpPr>
        <p:spPr bwMode="auto">
          <a:xfrm>
            <a:off x="827584" y="980728"/>
            <a:ext cx="7560840" cy="1224136"/>
          </a:xfrm>
          <a:prstGeom prst="roundRect">
            <a:avLst>
              <a:gd name="adj" fmla="val 9865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NFA searches the text for any occurence of any subsequence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representing a word of L(R)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R = ab + (abcb + cc )*  a  </a:t>
            </a:r>
          </a:p>
        </p:txBody>
      </p:sp>
      <p:sp>
        <p:nvSpPr>
          <p:cNvPr id="403" name="Arc 55"/>
          <p:cNvSpPr>
            <a:spLocks/>
          </p:cNvSpPr>
          <p:nvPr/>
        </p:nvSpPr>
        <p:spPr bwMode="auto">
          <a:xfrm flipH="1" flipV="1">
            <a:off x="611683" y="3067174"/>
            <a:ext cx="288925" cy="1460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81" name="Line 48"/>
          <p:cNvSpPr>
            <a:spLocks noChangeShapeType="1"/>
          </p:cNvSpPr>
          <p:nvPr/>
        </p:nvSpPr>
        <p:spPr bwMode="auto">
          <a:xfrm>
            <a:off x="1331763" y="5155407"/>
            <a:ext cx="792087" cy="8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82" name="Line 48"/>
          <p:cNvSpPr>
            <a:spLocks noChangeShapeType="1"/>
          </p:cNvSpPr>
          <p:nvPr/>
        </p:nvSpPr>
        <p:spPr bwMode="auto">
          <a:xfrm>
            <a:off x="2339875" y="5155407"/>
            <a:ext cx="864095" cy="8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83" name="Line 48"/>
          <p:cNvSpPr>
            <a:spLocks noChangeShapeType="1"/>
          </p:cNvSpPr>
          <p:nvPr/>
        </p:nvSpPr>
        <p:spPr bwMode="auto">
          <a:xfrm>
            <a:off x="3419995" y="5155405"/>
            <a:ext cx="1008112" cy="89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84" name="Line 48"/>
          <p:cNvSpPr>
            <a:spLocks noChangeShapeType="1"/>
          </p:cNvSpPr>
          <p:nvPr/>
        </p:nvSpPr>
        <p:spPr bwMode="auto">
          <a:xfrm>
            <a:off x="4644131" y="5155405"/>
            <a:ext cx="936104" cy="89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85" name="Line 48"/>
          <p:cNvSpPr>
            <a:spLocks noChangeShapeType="1"/>
          </p:cNvSpPr>
          <p:nvPr/>
        </p:nvSpPr>
        <p:spPr bwMode="auto">
          <a:xfrm>
            <a:off x="5940275" y="5155406"/>
            <a:ext cx="86409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86" name="Line 48"/>
          <p:cNvSpPr>
            <a:spLocks noChangeShapeType="1"/>
          </p:cNvSpPr>
          <p:nvPr/>
        </p:nvSpPr>
        <p:spPr bwMode="auto">
          <a:xfrm flipV="1">
            <a:off x="1115739" y="3211190"/>
            <a:ext cx="864096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92" name="Arc 57"/>
          <p:cNvSpPr>
            <a:spLocks/>
          </p:cNvSpPr>
          <p:nvPr/>
        </p:nvSpPr>
        <p:spPr bwMode="auto">
          <a:xfrm flipH="1" flipV="1">
            <a:off x="611683" y="3283198"/>
            <a:ext cx="359916" cy="1800200"/>
          </a:xfrm>
          <a:custGeom>
            <a:avLst/>
            <a:gdLst>
              <a:gd name="G0" fmla="+- 0 0 0"/>
              <a:gd name="G1" fmla="+- 21038 0 0"/>
              <a:gd name="G2" fmla="+- 21600 0 0"/>
              <a:gd name="T0" fmla="*/ 4897 w 21600"/>
              <a:gd name="T1" fmla="*/ 0 h 42451"/>
              <a:gd name="T2" fmla="*/ 2838 w 21600"/>
              <a:gd name="T3" fmla="*/ 42451 h 42451"/>
              <a:gd name="T4" fmla="*/ 0 w 21600"/>
              <a:gd name="T5" fmla="*/ 21038 h 4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25" name="Arc 57"/>
          <p:cNvSpPr>
            <a:spLocks/>
          </p:cNvSpPr>
          <p:nvPr/>
        </p:nvSpPr>
        <p:spPr bwMode="auto">
          <a:xfrm rot="16200000" flipH="1" flipV="1">
            <a:off x="6012283" y="3932163"/>
            <a:ext cx="648072" cy="3096344"/>
          </a:xfrm>
          <a:custGeom>
            <a:avLst/>
            <a:gdLst>
              <a:gd name="G0" fmla="+- 0 0 0"/>
              <a:gd name="G1" fmla="+- 21038 0 0"/>
              <a:gd name="G2" fmla="+- 21600 0 0"/>
              <a:gd name="T0" fmla="*/ 4897 w 21600"/>
              <a:gd name="T1" fmla="*/ 0 h 42451"/>
              <a:gd name="T2" fmla="*/ 2838 w 21600"/>
              <a:gd name="T3" fmla="*/ 42451 h 42451"/>
              <a:gd name="T4" fmla="*/ 0 w 21600"/>
              <a:gd name="T5" fmla="*/ 21038 h 4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27" name="Arc 57"/>
          <p:cNvSpPr>
            <a:spLocks/>
          </p:cNvSpPr>
          <p:nvPr/>
        </p:nvSpPr>
        <p:spPr bwMode="auto">
          <a:xfrm rot="5400000" flipV="1">
            <a:off x="2627907" y="3788147"/>
            <a:ext cx="648072" cy="3384376"/>
          </a:xfrm>
          <a:custGeom>
            <a:avLst/>
            <a:gdLst>
              <a:gd name="G0" fmla="+- 0 0 0"/>
              <a:gd name="G1" fmla="+- 21038 0 0"/>
              <a:gd name="G2" fmla="+- 21600 0 0"/>
              <a:gd name="T0" fmla="*/ 4897 w 21600"/>
              <a:gd name="T1" fmla="*/ 0 h 42451"/>
              <a:gd name="T2" fmla="*/ 2838 w 21600"/>
              <a:gd name="T3" fmla="*/ 42451 h 42451"/>
              <a:gd name="T4" fmla="*/ 0 w 21600"/>
              <a:gd name="T5" fmla="*/ 21038 h 4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9" name="Line 48"/>
          <p:cNvSpPr>
            <a:spLocks noChangeShapeType="1"/>
          </p:cNvSpPr>
          <p:nvPr/>
        </p:nvSpPr>
        <p:spPr bwMode="auto">
          <a:xfrm flipV="1">
            <a:off x="2411883" y="3212083"/>
            <a:ext cx="864096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8" name="Line 48"/>
          <p:cNvSpPr>
            <a:spLocks noChangeShapeType="1"/>
          </p:cNvSpPr>
          <p:nvPr/>
        </p:nvSpPr>
        <p:spPr bwMode="auto">
          <a:xfrm>
            <a:off x="7236419" y="5156299"/>
            <a:ext cx="64807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1" name="Arc 57"/>
          <p:cNvSpPr>
            <a:spLocks/>
          </p:cNvSpPr>
          <p:nvPr/>
        </p:nvSpPr>
        <p:spPr bwMode="auto">
          <a:xfrm rot="5400000" flipV="1">
            <a:off x="6264311" y="4832263"/>
            <a:ext cx="360040" cy="1008112"/>
          </a:xfrm>
          <a:custGeom>
            <a:avLst/>
            <a:gdLst>
              <a:gd name="G0" fmla="+- 0 0 0"/>
              <a:gd name="G1" fmla="+- 21038 0 0"/>
              <a:gd name="G2" fmla="+- 21600 0 0"/>
              <a:gd name="T0" fmla="*/ 4897 w 21600"/>
              <a:gd name="T1" fmla="*/ 0 h 42451"/>
              <a:gd name="T2" fmla="*/ 2838 w 21600"/>
              <a:gd name="T3" fmla="*/ 42451 h 42451"/>
              <a:gd name="T4" fmla="*/ 0 w 21600"/>
              <a:gd name="T5" fmla="*/ 21038 h 4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3" name="Arc 57"/>
          <p:cNvSpPr>
            <a:spLocks/>
          </p:cNvSpPr>
          <p:nvPr/>
        </p:nvSpPr>
        <p:spPr bwMode="auto">
          <a:xfrm rot="5400000" flipV="1">
            <a:off x="3455999" y="2744031"/>
            <a:ext cx="1224136" cy="5904656"/>
          </a:xfrm>
          <a:custGeom>
            <a:avLst/>
            <a:gdLst>
              <a:gd name="G0" fmla="+- 0 0 0"/>
              <a:gd name="G1" fmla="+- 21038 0 0"/>
              <a:gd name="G2" fmla="+- 21600 0 0"/>
              <a:gd name="T0" fmla="*/ 4897 w 21600"/>
              <a:gd name="T1" fmla="*/ 0 h 42451"/>
              <a:gd name="T2" fmla="*/ 2838 w 21600"/>
              <a:gd name="T3" fmla="*/ 42451 h 42451"/>
              <a:gd name="T4" fmla="*/ 0 w 21600"/>
              <a:gd name="T5" fmla="*/ 21038 h 4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77" name="Oval 43"/>
          <p:cNvSpPr>
            <a:spLocks noChangeArrowheads="1"/>
          </p:cNvSpPr>
          <p:nvPr/>
        </p:nvSpPr>
        <p:spPr bwMode="auto">
          <a:xfrm>
            <a:off x="899715" y="2995166"/>
            <a:ext cx="432048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S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78" name="Oval 43"/>
          <p:cNvSpPr>
            <a:spLocks noChangeArrowheads="1"/>
          </p:cNvSpPr>
          <p:nvPr/>
        </p:nvSpPr>
        <p:spPr bwMode="auto">
          <a:xfrm>
            <a:off x="1979835" y="2996059"/>
            <a:ext cx="432048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a1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08" name="Line 48"/>
          <p:cNvSpPr>
            <a:spLocks noChangeShapeType="1"/>
          </p:cNvSpPr>
          <p:nvPr/>
        </p:nvSpPr>
        <p:spPr bwMode="auto">
          <a:xfrm>
            <a:off x="1115739" y="3284091"/>
            <a:ext cx="4536504" cy="158417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9" name="Line 48"/>
          <p:cNvSpPr>
            <a:spLocks noChangeShapeType="1"/>
          </p:cNvSpPr>
          <p:nvPr/>
        </p:nvSpPr>
        <p:spPr bwMode="auto">
          <a:xfrm>
            <a:off x="1115739" y="3284091"/>
            <a:ext cx="6768752" cy="158417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11" name="Text Box 53"/>
          <p:cNvSpPr txBox="1">
            <a:spLocks noChangeArrowheads="1"/>
          </p:cNvSpPr>
          <p:nvPr/>
        </p:nvSpPr>
        <p:spPr bwMode="auto">
          <a:xfrm>
            <a:off x="3851920" y="3573016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a</a:t>
            </a:r>
            <a:endParaRPr 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113" name="Arc 28"/>
          <p:cNvSpPr>
            <a:spLocks/>
          </p:cNvSpPr>
          <p:nvPr/>
        </p:nvSpPr>
        <p:spPr bwMode="auto">
          <a:xfrm rot="5400000" flipH="1">
            <a:off x="957089" y="2723430"/>
            <a:ext cx="388937" cy="215900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38100">
            <a:solidFill>
              <a:srgbClr val="3366FF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66FF"/>
              </a:solidFill>
            </a:endParaRPr>
          </a:p>
        </p:txBody>
      </p:sp>
      <p:sp>
        <p:nvSpPr>
          <p:cNvPr id="115" name="Arc 28"/>
          <p:cNvSpPr>
            <a:spLocks/>
          </p:cNvSpPr>
          <p:nvPr/>
        </p:nvSpPr>
        <p:spPr bwMode="auto">
          <a:xfrm rot="5400000" flipH="1">
            <a:off x="4485482" y="4667647"/>
            <a:ext cx="388937" cy="215900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38100">
            <a:solidFill>
              <a:srgbClr val="3366FF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66FF"/>
              </a:solidFill>
            </a:endParaRPr>
          </a:p>
        </p:txBody>
      </p:sp>
      <p:sp>
        <p:nvSpPr>
          <p:cNvPr id="117" name="Arc 28"/>
          <p:cNvSpPr>
            <a:spLocks/>
          </p:cNvSpPr>
          <p:nvPr/>
        </p:nvSpPr>
        <p:spPr bwMode="auto">
          <a:xfrm rot="5400000" flipH="1">
            <a:off x="6717791" y="4667584"/>
            <a:ext cx="532953" cy="216024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38100">
            <a:solidFill>
              <a:srgbClr val="3366FF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66FF"/>
              </a:solidFill>
            </a:endParaRPr>
          </a:p>
        </p:txBody>
      </p:sp>
      <p:sp>
        <p:nvSpPr>
          <p:cNvPr id="120" name="Arc 28"/>
          <p:cNvSpPr>
            <a:spLocks/>
          </p:cNvSpPr>
          <p:nvPr/>
        </p:nvSpPr>
        <p:spPr bwMode="auto">
          <a:xfrm rot="5400000" flipH="1">
            <a:off x="2037209" y="2723430"/>
            <a:ext cx="388937" cy="215900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38100">
            <a:solidFill>
              <a:srgbClr val="3366FF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66FF"/>
              </a:solidFill>
            </a:endParaRPr>
          </a:p>
        </p:txBody>
      </p:sp>
      <p:sp>
        <p:nvSpPr>
          <p:cNvPr id="122" name="Arc 28"/>
          <p:cNvSpPr>
            <a:spLocks/>
          </p:cNvSpPr>
          <p:nvPr/>
        </p:nvSpPr>
        <p:spPr bwMode="auto">
          <a:xfrm rot="5400000" flipH="1">
            <a:off x="957089" y="4667646"/>
            <a:ext cx="388937" cy="215900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38100">
            <a:solidFill>
              <a:srgbClr val="3366FF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66FF"/>
              </a:solidFill>
            </a:endParaRPr>
          </a:p>
        </p:txBody>
      </p:sp>
      <p:sp>
        <p:nvSpPr>
          <p:cNvPr id="124" name="Arc 28"/>
          <p:cNvSpPr>
            <a:spLocks/>
          </p:cNvSpPr>
          <p:nvPr/>
        </p:nvSpPr>
        <p:spPr bwMode="auto">
          <a:xfrm rot="5400000" flipH="1">
            <a:off x="3261345" y="4667646"/>
            <a:ext cx="388937" cy="215900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38100">
            <a:solidFill>
              <a:srgbClr val="3366FF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66FF"/>
              </a:solidFill>
            </a:endParaRPr>
          </a:p>
        </p:txBody>
      </p:sp>
      <p:sp>
        <p:nvSpPr>
          <p:cNvPr id="126" name="Arc 28"/>
          <p:cNvSpPr>
            <a:spLocks/>
          </p:cNvSpPr>
          <p:nvPr/>
        </p:nvSpPr>
        <p:spPr bwMode="auto">
          <a:xfrm rot="5400000" flipH="1">
            <a:off x="2181225" y="4667646"/>
            <a:ext cx="388937" cy="215900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38100">
            <a:solidFill>
              <a:srgbClr val="3366FF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66FF"/>
              </a:solidFill>
            </a:endParaRPr>
          </a:p>
        </p:txBody>
      </p:sp>
      <p:sp>
        <p:nvSpPr>
          <p:cNvPr id="128" name="Arc 28"/>
          <p:cNvSpPr>
            <a:spLocks/>
          </p:cNvSpPr>
          <p:nvPr/>
        </p:nvSpPr>
        <p:spPr bwMode="auto">
          <a:xfrm rot="5400000" flipH="1">
            <a:off x="5637610" y="4667646"/>
            <a:ext cx="388937" cy="215900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38100">
            <a:solidFill>
              <a:srgbClr val="3366FF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66FF"/>
              </a:solidFill>
            </a:endParaRPr>
          </a:p>
        </p:txBody>
      </p:sp>
      <p:sp>
        <p:nvSpPr>
          <p:cNvPr id="162" name="Oval 43"/>
          <p:cNvSpPr>
            <a:spLocks noChangeArrowheads="1"/>
          </p:cNvSpPr>
          <p:nvPr/>
        </p:nvSpPr>
        <p:spPr bwMode="auto">
          <a:xfrm>
            <a:off x="899715" y="4939382"/>
            <a:ext cx="432048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a3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63" name="Oval 43"/>
          <p:cNvSpPr>
            <a:spLocks noChangeArrowheads="1"/>
          </p:cNvSpPr>
          <p:nvPr/>
        </p:nvSpPr>
        <p:spPr bwMode="auto">
          <a:xfrm>
            <a:off x="2123851" y="4940275"/>
            <a:ext cx="432048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b4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64" name="Oval 43"/>
          <p:cNvSpPr>
            <a:spLocks noChangeArrowheads="1"/>
          </p:cNvSpPr>
          <p:nvPr/>
        </p:nvSpPr>
        <p:spPr bwMode="auto">
          <a:xfrm>
            <a:off x="3203971" y="4940275"/>
            <a:ext cx="432048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c5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65" name="Oval 43"/>
          <p:cNvSpPr>
            <a:spLocks noChangeArrowheads="1"/>
          </p:cNvSpPr>
          <p:nvPr/>
        </p:nvSpPr>
        <p:spPr bwMode="auto">
          <a:xfrm>
            <a:off x="4428107" y="4939382"/>
            <a:ext cx="432048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b6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66" name="Oval 43"/>
          <p:cNvSpPr>
            <a:spLocks noChangeArrowheads="1"/>
          </p:cNvSpPr>
          <p:nvPr/>
        </p:nvSpPr>
        <p:spPr bwMode="auto">
          <a:xfrm>
            <a:off x="5580235" y="4940275"/>
            <a:ext cx="432048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c7</a:t>
            </a:r>
            <a:endParaRPr lang="cs-CZ" sz="1600" b="1">
              <a:solidFill>
                <a:srgbClr val="000000"/>
              </a:solidFill>
            </a:endParaRPr>
          </a:p>
        </p:txBody>
      </p:sp>
      <p:grpSp>
        <p:nvGrpSpPr>
          <p:cNvPr id="241" name="Group 240"/>
          <p:cNvGrpSpPr/>
          <p:nvPr/>
        </p:nvGrpSpPr>
        <p:grpSpPr>
          <a:xfrm>
            <a:off x="7884491" y="4940275"/>
            <a:ext cx="432048" cy="432048"/>
            <a:chOff x="7596334" y="3789040"/>
            <a:chExt cx="1296144" cy="1296144"/>
          </a:xfrm>
        </p:grpSpPr>
        <p:sp>
          <p:nvSpPr>
            <p:cNvPr id="248" name="Oval 43"/>
            <p:cNvSpPr>
              <a:spLocks noChangeArrowheads="1"/>
            </p:cNvSpPr>
            <p:nvPr/>
          </p:nvSpPr>
          <p:spPr bwMode="auto">
            <a:xfrm>
              <a:off x="7596334" y="3789040"/>
              <a:ext cx="1296144" cy="12961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</a:rPr>
                <a:t>S</a:t>
              </a:r>
              <a:endParaRPr lang="cs-CZ" sz="1600" b="1">
                <a:solidFill>
                  <a:srgbClr val="000000"/>
                </a:solidFill>
              </a:endParaRPr>
            </a:p>
          </p:txBody>
        </p:sp>
        <p:sp>
          <p:nvSpPr>
            <p:cNvPr id="249" name="Oval 43"/>
            <p:cNvSpPr>
              <a:spLocks noChangeArrowheads="1"/>
            </p:cNvSpPr>
            <p:nvPr/>
          </p:nvSpPr>
          <p:spPr bwMode="auto">
            <a:xfrm>
              <a:off x="7740352" y="3933055"/>
              <a:ext cx="1008112" cy="10081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</a:rPr>
                <a:t>a9</a:t>
              </a:r>
              <a:endParaRPr lang="cs-CZ" sz="16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275979" y="2996059"/>
            <a:ext cx="432048" cy="432048"/>
            <a:chOff x="7596336" y="3789040"/>
            <a:chExt cx="1296144" cy="1296144"/>
          </a:xfrm>
        </p:grpSpPr>
        <p:sp>
          <p:nvSpPr>
            <p:cNvPr id="76" name="Oval 43"/>
            <p:cNvSpPr>
              <a:spLocks noChangeArrowheads="1"/>
            </p:cNvSpPr>
            <p:nvPr/>
          </p:nvSpPr>
          <p:spPr bwMode="auto">
            <a:xfrm>
              <a:off x="7596336" y="3789040"/>
              <a:ext cx="1296144" cy="12961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</a:rPr>
                <a:t>S</a:t>
              </a:r>
              <a:endParaRPr lang="cs-CZ" sz="1600" b="1">
                <a:solidFill>
                  <a:srgbClr val="000000"/>
                </a:solidFill>
              </a:endParaRPr>
            </a:p>
          </p:txBody>
        </p:sp>
        <p:sp>
          <p:nvSpPr>
            <p:cNvPr id="77" name="Oval 43"/>
            <p:cNvSpPr>
              <a:spLocks noChangeArrowheads="1"/>
            </p:cNvSpPr>
            <p:nvPr/>
          </p:nvSpPr>
          <p:spPr bwMode="auto">
            <a:xfrm>
              <a:off x="7740352" y="3933055"/>
              <a:ext cx="1008112" cy="10081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</a:rPr>
                <a:t>b2</a:t>
              </a:r>
              <a:endParaRPr lang="cs-CZ" sz="1600" b="1">
                <a:solidFill>
                  <a:srgbClr val="000000"/>
                </a:solidFill>
              </a:endParaRPr>
            </a:p>
          </p:txBody>
        </p:sp>
      </p:grpSp>
      <p:sp>
        <p:nvSpPr>
          <p:cNvPr id="80" name="Oval 43"/>
          <p:cNvSpPr>
            <a:spLocks noChangeArrowheads="1"/>
          </p:cNvSpPr>
          <p:nvPr/>
        </p:nvSpPr>
        <p:spPr bwMode="auto">
          <a:xfrm>
            <a:off x="6804371" y="4940275"/>
            <a:ext cx="432048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c8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29" name="Oval 43"/>
          <p:cNvSpPr>
            <a:spLocks noChangeArrowheads="1"/>
          </p:cNvSpPr>
          <p:nvPr/>
        </p:nvSpPr>
        <p:spPr bwMode="auto">
          <a:xfrm>
            <a:off x="899592" y="2996059"/>
            <a:ext cx="432048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S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30" name="Oval 43"/>
          <p:cNvSpPr>
            <a:spLocks noChangeArrowheads="1"/>
          </p:cNvSpPr>
          <p:nvPr/>
        </p:nvSpPr>
        <p:spPr bwMode="auto">
          <a:xfrm>
            <a:off x="1979712" y="2996952"/>
            <a:ext cx="432048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a1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32" name="AutoShape 642"/>
          <p:cNvSpPr>
            <a:spLocks noChangeArrowheads="1"/>
          </p:cNvSpPr>
          <p:nvPr/>
        </p:nvSpPr>
        <p:spPr bwMode="auto">
          <a:xfrm>
            <a:off x="1259632" y="692696"/>
            <a:ext cx="1080120" cy="360040"/>
          </a:xfrm>
          <a:prstGeom prst="roundRect">
            <a:avLst>
              <a:gd name="adj" fmla="val 18816"/>
            </a:avLst>
          </a:prstGeom>
          <a:solidFill>
            <a:srgbClr val="D5DAFF"/>
          </a:soli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Bonus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33" name="AutoShape 627"/>
          <p:cNvSpPr>
            <a:spLocks noChangeArrowheads="1"/>
          </p:cNvSpPr>
          <p:nvPr/>
        </p:nvSpPr>
        <p:spPr bwMode="auto">
          <a:xfrm>
            <a:off x="179388" y="115888"/>
            <a:ext cx="4032572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Regular Expressions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34" name="AutoShape 628"/>
          <p:cNvSpPr>
            <a:spLocks noChangeArrowheads="1"/>
          </p:cNvSpPr>
          <p:nvPr/>
        </p:nvSpPr>
        <p:spPr bwMode="auto">
          <a:xfrm>
            <a:off x="4211960" y="115888"/>
            <a:ext cx="4463728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135" name="Group 629"/>
          <p:cNvGrpSpPr>
            <a:grpSpLocks/>
          </p:cNvGrpSpPr>
          <p:nvPr/>
        </p:nvGrpSpPr>
        <p:grpSpPr bwMode="auto">
          <a:xfrm>
            <a:off x="4067944" y="116632"/>
            <a:ext cx="217488" cy="217487"/>
            <a:chOff x="2290" y="73"/>
            <a:chExt cx="137" cy="137"/>
          </a:xfrm>
        </p:grpSpPr>
        <p:grpSp>
          <p:nvGrpSpPr>
            <p:cNvPr id="136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138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7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140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41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142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143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145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4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147" name="AutoShape 641"/>
          <p:cNvSpPr>
            <a:spLocks noChangeArrowheads="1"/>
          </p:cNvSpPr>
          <p:nvPr/>
        </p:nvSpPr>
        <p:spPr bwMode="auto">
          <a:xfrm>
            <a:off x="5940152" y="188913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Subsequence search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48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68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5" name="Text Box 53"/>
          <p:cNvSpPr txBox="1">
            <a:spLocks noChangeArrowheads="1"/>
          </p:cNvSpPr>
          <p:nvPr/>
        </p:nvSpPr>
        <p:spPr bwMode="auto">
          <a:xfrm>
            <a:off x="1186731" y="2347987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000" b="1" i="1">
                <a:solidFill>
                  <a:srgbClr val="2D2D8A">
                    <a:lumMod val="60000"/>
                    <a:lumOff val="40000"/>
                  </a:srgbClr>
                </a:solidFill>
                <a:sym typeface="Symbol"/>
              </a:rPr>
              <a:t></a:t>
            </a:r>
            <a:endParaRPr lang="cs-CZ" sz="2000" b="1" baseline="-25000">
              <a:solidFill>
                <a:srgbClr val="2D2D8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6" name="Text Box 53"/>
          <p:cNvSpPr txBox="1">
            <a:spLocks noChangeArrowheads="1"/>
          </p:cNvSpPr>
          <p:nvPr/>
        </p:nvSpPr>
        <p:spPr bwMode="auto">
          <a:xfrm>
            <a:off x="4211960" y="4508227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000" b="1" i="1">
                <a:solidFill>
                  <a:srgbClr val="2D2D8A">
                    <a:lumMod val="60000"/>
                    <a:lumOff val="40000"/>
                  </a:srgbClr>
                </a:solidFill>
                <a:sym typeface="Symbol"/>
              </a:rPr>
              <a:t></a:t>
            </a:r>
            <a:endParaRPr lang="cs-CZ" sz="2000" b="1" baseline="-25000">
              <a:solidFill>
                <a:srgbClr val="2D2D8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7" name="Text Box 53"/>
          <p:cNvSpPr txBox="1">
            <a:spLocks noChangeArrowheads="1"/>
          </p:cNvSpPr>
          <p:nvPr/>
        </p:nvSpPr>
        <p:spPr bwMode="auto">
          <a:xfrm>
            <a:off x="6876256" y="4148187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000" b="1" i="1">
                <a:solidFill>
                  <a:srgbClr val="2D2D8A">
                    <a:lumMod val="60000"/>
                    <a:lumOff val="40000"/>
                  </a:srgbClr>
                </a:solidFill>
                <a:sym typeface="Symbol"/>
              </a:rPr>
              <a:t></a:t>
            </a:r>
            <a:endParaRPr lang="cs-CZ" sz="2000" b="1" baseline="-25000">
              <a:solidFill>
                <a:srgbClr val="2D2D8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5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AutoShape 642"/>
          <p:cNvSpPr>
            <a:spLocks noChangeArrowheads="1"/>
          </p:cNvSpPr>
          <p:nvPr/>
        </p:nvSpPr>
        <p:spPr bwMode="auto">
          <a:xfrm>
            <a:off x="395536" y="4725144"/>
            <a:ext cx="8424936" cy="1656184"/>
          </a:xfrm>
          <a:prstGeom prst="roundRect">
            <a:avLst>
              <a:gd name="adj" fmla="val 7718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sp>
        <p:nvSpPr>
          <p:cNvPr id="113" name="Text Box 26"/>
          <p:cNvSpPr txBox="1">
            <a:spLocks noChangeArrowheads="1"/>
          </p:cNvSpPr>
          <p:nvPr/>
        </p:nvSpPr>
        <p:spPr bwMode="auto">
          <a:xfrm>
            <a:off x="1330350" y="4940722"/>
            <a:ext cx="502766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17" name="Text Box 23"/>
          <p:cNvSpPr txBox="1">
            <a:spLocks noChangeArrowheads="1"/>
          </p:cNvSpPr>
          <p:nvPr/>
        </p:nvSpPr>
        <p:spPr bwMode="auto">
          <a:xfrm>
            <a:off x="1763737" y="5444331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18" name="Text Box 26"/>
          <p:cNvSpPr txBox="1">
            <a:spLocks noChangeArrowheads="1"/>
          </p:cNvSpPr>
          <p:nvPr/>
        </p:nvSpPr>
        <p:spPr bwMode="auto">
          <a:xfrm>
            <a:off x="2483768" y="5444331"/>
            <a:ext cx="216024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37" name="Text Box 26"/>
          <p:cNvSpPr txBox="1">
            <a:spLocks noChangeArrowheads="1"/>
          </p:cNvSpPr>
          <p:nvPr/>
        </p:nvSpPr>
        <p:spPr bwMode="auto">
          <a:xfrm>
            <a:off x="4139952" y="5444331"/>
            <a:ext cx="216024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43" name="Text Box 26"/>
          <p:cNvSpPr txBox="1">
            <a:spLocks noChangeArrowheads="1"/>
          </p:cNvSpPr>
          <p:nvPr/>
        </p:nvSpPr>
        <p:spPr bwMode="auto">
          <a:xfrm>
            <a:off x="5724128" y="5444331"/>
            <a:ext cx="216024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63" name="Text Box 26"/>
          <p:cNvSpPr txBox="1">
            <a:spLocks noChangeArrowheads="1"/>
          </p:cNvSpPr>
          <p:nvPr/>
        </p:nvSpPr>
        <p:spPr bwMode="auto">
          <a:xfrm>
            <a:off x="4067944" y="5804371"/>
            <a:ext cx="216024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64" name="Text Box 26"/>
          <p:cNvSpPr txBox="1">
            <a:spLocks noChangeArrowheads="1"/>
          </p:cNvSpPr>
          <p:nvPr/>
        </p:nvSpPr>
        <p:spPr bwMode="auto">
          <a:xfrm>
            <a:off x="6228184" y="5012283"/>
            <a:ext cx="216024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65" name="Text Box 26"/>
          <p:cNvSpPr txBox="1">
            <a:spLocks noChangeArrowheads="1"/>
          </p:cNvSpPr>
          <p:nvPr/>
        </p:nvSpPr>
        <p:spPr bwMode="auto">
          <a:xfrm>
            <a:off x="6444208" y="5804371"/>
            <a:ext cx="216024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66" name="Text Box 26"/>
          <p:cNvSpPr txBox="1">
            <a:spLocks noChangeArrowheads="1"/>
          </p:cNvSpPr>
          <p:nvPr/>
        </p:nvSpPr>
        <p:spPr bwMode="auto">
          <a:xfrm>
            <a:off x="4716016" y="5948387"/>
            <a:ext cx="216024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68" name="Text Box 26"/>
          <p:cNvSpPr txBox="1">
            <a:spLocks noChangeArrowheads="1"/>
          </p:cNvSpPr>
          <p:nvPr/>
        </p:nvSpPr>
        <p:spPr bwMode="auto">
          <a:xfrm>
            <a:off x="4572000" y="5084291"/>
            <a:ext cx="216024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69" name="Text Box 26"/>
          <p:cNvSpPr txBox="1">
            <a:spLocks noChangeArrowheads="1"/>
          </p:cNvSpPr>
          <p:nvPr/>
        </p:nvSpPr>
        <p:spPr bwMode="auto">
          <a:xfrm>
            <a:off x="5652120" y="5804371"/>
            <a:ext cx="216024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70" name="Text Box 26"/>
          <p:cNvSpPr txBox="1">
            <a:spLocks noChangeArrowheads="1"/>
          </p:cNvSpPr>
          <p:nvPr/>
        </p:nvSpPr>
        <p:spPr bwMode="auto">
          <a:xfrm>
            <a:off x="2627784" y="5804371"/>
            <a:ext cx="216024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194" name="AutoShape 642"/>
          <p:cNvSpPr>
            <a:spLocks noChangeArrowheads="1"/>
          </p:cNvSpPr>
          <p:nvPr/>
        </p:nvSpPr>
        <p:spPr bwMode="auto">
          <a:xfrm>
            <a:off x="395536" y="2636912"/>
            <a:ext cx="8426450" cy="1368152"/>
          </a:xfrm>
          <a:prstGeom prst="roundRect">
            <a:avLst>
              <a:gd name="adj" fmla="val 7718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sp>
        <p:nvSpPr>
          <p:cNvPr id="111" name="Text Box 26"/>
          <p:cNvSpPr txBox="1">
            <a:spLocks noChangeArrowheads="1"/>
          </p:cNvSpPr>
          <p:nvPr/>
        </p:nvSpPr>
        <p:spPr bwMode="auto">
          <a:xfrm>
            <a:off x="1475656" y="2852936"/>
            <a:ext cx="502766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03" name="Text Box 26"/>
          <p:cNvSpPr txBox="1">
            <a:spLocks noChangeArrowheads="1"/>
          </p:cNvSpPr>
          <p:nvPr/>
        </p:nvSpPr>
        <p:spPr bwMode="auto">
          <a:xfrm>
            <a:off x="3923928" y="3356992"/>
            <a:ext cx="502766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04" name="Text Box 26"/>
          <p:cNvSpPr txBox="1">
            <a:spLocks noChangeArrowheads="1"/>
          </p:cNvSpPr>
          <p:nvPr/>
        </p:nvSpPr>
        <p:spPr bwMode="auto">
          <a:xfrm>
            <a:off x="4860032" y="3356992"/>
            <a:ext cx="502766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09" name="Text Box 26"/>
          <p:cNvSpPr txBox="1">
            <a:spLocks noChangeArrowheads="1"/>
          </p:cNvSpPr>
          <p:nvPr/>
        </p:nvSpPr>
        <p:spPr bwMode="auto">
          <a:xfrm>
            <a:off x="7308304" y="3356992"/>
            <a:ext cx="502766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87" name="Text Box 23"/>
          <p:cNvSpPr txBox="1">
            <a:spLocks noChangeArrowheads="1"/>
          </p:cNvSpPr>
          <p:nvPr/>
        </p:nvSpPr>
        <p:spPr bwMode="auto">
          <a:xfrm>
            <a:off x="1909043" y="3356545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90" name="Text Box 26"/>
          <p:cNvSpPr txBox="1">
            <a:spLocks noChangeArrowheads="1"/>
          </p:cNvSpPr>
          <p:nvPr/>
        </p:nvSpPr>
        <p:spPr bwMode="auto">
          <a:xfrm>
            <a:off x="2917106" y="3356545"/>
            <a:ext cx="502766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88" name="Line 24"/>
          <p:cNvSpPr>
            <a:spLocks noChangeShapeType="1"/>
          </p:cNvSpPr>
          <p:nvPr/>
        </p:nvSpPr>
        <p:spPr bwMode="auto">
          <a:xfrm>
            <a:off x="1764581" y="3643883"/>
            <a:ext cx="720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9" name="Oval 25"/>
          <p:cNvSpPr>
            <a:spLocks noChangeArrowheads="1"/>
          </p:cNvSpPr>
          <p:nvPr/>
        </p:nvSpPr>
        <p:spPr bwMode="auto">
          <a:xfrm>
            <a:off x="2485306" y="3502595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1" name="Line 27"/>
          <p:cNvSpPr>
            <a:spLocks noChangeShapeType="1"/>
          </p:cNvSpPr>
          <p:nvPr/>
        </p:nvSpPr>
        <p:spPr bwMode="auto">
          <a:xfrm>
            <a:off x="2774231" y="3645470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2" name="Oval 28"/>
          <p:cNvSpPr>
            <a:spLocks noChangeArrowheads="1"/>
          </p:cNvSpPr>
          <p:nvPr/>
        </p:nvSpPr>
        <p:spPr bwMode="auto">
          <a:xfrm>
            <a:off x="3493368" y="3502595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4" name="Line 30"/>
          <p:cNvSpPr>
            <a:spLocks noChangeShapeType="1"/>
          </p:cNvSpPr>
          <p:nvPr/>
        </p:nvSpPr>
        <p:spPr bwMode="auto">
          <a:xfrm>
            <a:off x="3782293" y="3645470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5" name="Oval 31"/>
          <p:cNvSpPr>
            <a:spLocks noChangeArrowheads="1"/>
          </p:cNvSpPr>
          <p:nvPr/>
        </p:nvSpPr>
        <p:spPr bwMode="auto">
          <a:xfrm>
            <a:off x="4501431" y="3502595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97" name="Line 33"/>
          <p:cNvSpPr>
            <a:spLocks noChangeShapeType="1"/>
          </p:cNvSpPr>
          <p:nvPr/>
        </p:nvSpPr>
        <p:spPr bwMode="auto">
          <a:xfrm>
            <a:off x="4790356" y="3645470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1" name="Arc 55"/>
          <p:cNvSpPr>
            <a:spLocks/>
          </p:cNvSpPr>
          <p:nvPr/>
        </p:nvSpPr>
        <p:spPr bwMode="auto">
          <a:xfrm flipH="1" flipV="1">
            <a:off x="1189906" y="3501008"/>
            <a:ext cx="288925" cy="1460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4" name="Arc 57"/>
          <p:cNvSpPr>
            <a:spLocks/>
          </p:cNvSpPr>
          <p:nvPr/>
        </p:nvSpPr>
        <p:spPr bwMode="auto">
          <a:xfrm rot="5400000" flipV="1">
            <a:off x="3527884" y="1376772"/>
            <a:ext cx="360040" cy="1008112"/>
          </a:xfrm>
          <a:custGeom>
            <a:avLst/>
            <a:gdLst>
              <a:gd name="G0" fmla="+- 0 0 0"/>
              <a:gd name="G1" fmla="+- 21038 0 0"/>
              <a:gd name="G2" fmla="+- 21600 0 0"/>
              <a:gd name="T0" fmla="*/ 4897 w 21600"/>
              <a:gd name="T1" fmla="*/ 0 h 42451"/>
              <a:gd name="T2" fmla="*/ 2838 w 21600"/>
              <a:gd name="T3" fmla="*/ 42451 h 42451"/>
              <a:gd name="T4" fmla="*/ 0 w 21600"/>
              <a:gd name="T5" fmla="*/ 21038 h 4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5" name="AutoShape 3"/>
          <p:cNvSpPr>
            <a:spLocks noChangeArrowheads="1"/>
          </p:cNvSpPr>
          <p:nvPr/>
        </p:nvSpPr>
        <p:spPr bwMode="auto">
          <a:xfrm>
            <a:off x="395536" y="620688"/>
            <a:ext cx="8424936" cy="1728192"/>
          </a:xfrm>
          <a:prstGeom prst="roundRect">
            <a:avLst>
              <a:gd name="adj" fmla="val 6512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Transforming NFA which searches text for an occurence of a word of a given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regular language into the equivalent DFA might take exponential space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and thus also exponential time. Not always, but sometimes yes: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Consider regular expression  </a:t>
            </a:r>
            <a:r>
              <a:rPr lang="en-US" b="1">
                <a:solidFill>
                  <a:srgbClr val="000000"/>
                </a:solidFill>
              </a:rPr>
              <a:t>R</a:t>
            </a:r>
            <a:r>
              <a:rPr lang="en-US">
                <a:solidFill>
                  <a:srgbClr val="000000"/>
                </a:solidFill>
              </a:rPr>
              <a:t> =  </a:t>
            </a:r>
            <a:r>
              <a:rPr lang="en-US" b="1">
                <a:solidFill>
                  <a:srgbClr val="000000"/>
                </a:solidFill>
              </a:rPr>
              <a:t>a(a+b)(a+b)...(a+b)</a:t>
            </a:r>
            <a:r>
              <a:rPr lang="en-US">
                <a:solidFill>
                  <a:srgbClr val="000000"/>
                </a:solidFill>
              </a:rPr>
              <a:t>  over alphabet {a, b}.</a:t>
            </a:r>
          </a:p>
        </p:txBody>
      </p:sp>
      <p:grpSp>
        <p:nvGrpSpPr>
          <p:cNvPr id="105" name="Group 34"/>
          <p:cNvGrpSpPr>
            <a:grpSpLocks/>
          </p:cNvGrpSpPr>
          <p:nvPr/>
        </p:nvGrpSpPr>
        <p:grpSpPr bwMode="auto">
          <a:xfrm>
            <a:off x="7884368" y="3501008"/>
            <a:ext cx="287338" cy="287337"/>
            <a:chOff x="3334" y="799"/>
            <a:chExt cx="454" cy="453"/>
          </a:xfrm>
        </p:grpSpPr>
        <p:sp>
          <p:nvSpPr>
            <p:cNvPr id="106" name="Oval 35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107" name="Oval 36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00000"/>
                  </a:solidFill>
                </a:rPr>
                <a:t>n</a:t>
              </a:r>
              <a:endParaRPr lang="cs-CZ" sz="1200" b="1">
                <a:solidFill>
                  <a:srgbClr val="000000"/>
                </a:solidFill>
              </a:endParaRPr>
            </a:p>
          </p:txBody>
        </p:sp>
      </p:grpSp>
      <p:sp>
        <p:nvSpPr>
          <p:cNvPr id="108" name="Line 33"/>
          <p:cNvSpPr>
            <a:spLocks noChangeShapeType="1"/>
          </p:cNvSpPr>
          <p:nvPr/>
        </p:nvSpPr>
        <p:spPr bwMode="auto">
          <a:xfrm>
            <a:off x="7164288" y="3645024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10" name="Arc 28"/>
          <p:cNvSpPr>
            <a:spLocks/>
          </p:cNvSpPr>
          <p:nvPr/>
        </p:nvSpPr>
        <p:spPr bwMode="auto">
          <a:xfrm rot="5400000" flipH="1">
            <a:off x="1461145" y="3227486"/>
            <a:ext cx="388937" cy="215900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6" name="Oval 22"/>
          <p:cNvSpPr>
            <a:spLocks noChangeArrowheads="1"/>
          </p:cNvSpPr>
          <p:nvPr/>
        </p:nvSpPr>
        <p:spPr bwMode="auto">
          <a:xfrm>
            <a:off x="1475656" y="350100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724128" y="3645024"/>
            <a:ext cx="129614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AutoShape 642"/>
          <p:cNvSpPr>
            <a:spLocks noChangeArrowheads="1"/>
          </p:cNvSpPr>
          <p:nvPr/>
        </p:nvSpPr>
        <p:spPr bwMode="auto">
          <a:xfrm>
            <a:off x="611560" y="2420888"/>
            <a:ext cx="2520280" cy="360040"/>
          </a:xfrm>
          <a:prstGeom prst="roundRect">
            <a:avLst>
              <a:gd name="adj" fmla="val 18816"/>
            </a:avLst>
          </a:prstGeom>
          <a:solidFill>
            <a:srgbClr val="D5DAFF"/>
          </a:soli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Text search NFA1 for R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19" name="Line 24"/>
          <p:cNvSpPr>
            <a:spLocks noChangeShapeType="1"/>
          </p:cNvSpPr>
          <p:nvPr/>
        </p:nvSpPr>
        <p:spPr bwMode="auto">
          <a:xfrm>
            <a:off x="1619275" y="5731670"/>
            <a:ext cx="504453" cy="69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21" name="Line 27"/>
          <p:cNvSpPr>
            <a:spLocks noChangeShapeType="1"/>
          </p:cNvSpPr>
          <p:nvPr/>
        </p:nvSpPr>
        <p:spPr bwMode="auto">
          <a:xfrm>
            <a:off x="2411760" y="5732363"/>
            <a:ext cx="50405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26" name="Arc 55"/>
          <p:cNvSpPr>
            <a:spLocks/>
          </p:cNvSpPr>
          <p:nvPr/>
        </p:nvSpPr>
        <p:spPr bwMode="auto">
          <a:xfrm flipH="1" flipV="1">
            <a:off x="1044600" y="5588794"/>
            <a:ext cx="288925" cy="1460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1" name="Arc 28"/>
          <p:cNvSpPr>
            <a:spLocks/>
          </p:cNvSpPr>
          <p:nvPr/>
        </p:nvSpPr>
        <p:spPr bwMode="auto">
          <a:xfrm rot="5400000" flipH="1">
            <a:off x="1315839" y="5315272"/>
            <a:ext cx="388937" cy="215900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cxnSp>
        <p:nvCxnSpPr>
          <p:cNvPr id="133" name="Straight Connector 132"/>
          <p:cNvCxnSpPr/>
          <p:nvPr/>
        </p:nvCxnSpPr>
        <p:spPr bwMode="auto">
          <a:xfrm>
            <a:off x="7452320" y="5732363"/>
            <a:ext cx="100811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" name="Line 27"/>
          <p:cNvSpPr>
            <a:spLocks noChangeShapeType="1"/>
          </p:cNvSpPr>
          <p:nvPr/>
        </p:nvSpPr>
        <p:spPr bwMode="auto">
          <a:xfrm>
            <a:off x="3995936" y="5732363"/>
            <a:ext cx="50405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44" name="Line 27"/>
          <p:cNvSpPr>
            <a:spLocks noChangeShapeType="1"/>
          </p:cNvSpPr>
          <p:nvPr/>
        </p:nvSpPr>
        <p:spPr bwMode="auto">
          <a:xfrm>
            <a:off x="5580112" y="5732363"/>
            <a:ext cx="50405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49" name="Arc 57"/>
          <p:cNvSpPr>
            <a:spLocks/>
          </p:cNvSpPr>
          <p:nvPr/>
        </p:nvSpPr>
        <p:spPr bwMode="auto">
          <a:xfrm rot="16200000" flipH="1" flipV="1">
            <a:off x="2879811" y="5192307"/>
            <a:ext cx="288034" cy="1512168"/>
          </a:xfrm>
          <a:custGeom>
            <a:avLst/>
            <a:gdLst>
              <a:gd name="G0" fmla="+- 0 0 0"/>
              <a:gd name="G1" fmla="+- 21038 0 0"/>
              <a:gd name="G2" fmla="+- 21600 0 0"/>
              <a:gd name="T0" fmla="*/ 4897 w 21600"/>
              <a:gd name="T1" fmla="*/ 0 h 42451"/>
              <a:gd name="T2" fmla="*/ 2838 w 21600"/>
              <a:gd name="T3" fmla="*/ 42451 h 42451"/>
              <a:gd name="T4" fmla="*/ 0 w 21600"/>
              <a:gd name="T5" fmla="*/ 21038 h 4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50" name="Arc 57"/>
          <p:cNvSpPr>
            <a:spLocks/>
          </p:cNvSpPr>
          <p:nvPr/>
        </p:nvSpPr>
        <p:spPr bwMode="auto">
          <a:xfrm rot="16200000" flipH="1" flipV="1">
            <a:off x="3671899" y="5192304"/>
            <a:ext cx="288034" cy="1512168"/>
          </a:xfrm>
          <a:custGeom>
            <a:avLst/>
            <a:gdLst>
              <a:gd name="G0" fmla="+- 0 0 0"/>
              <a:gd name="G1" fmla="+- 21038 0 0"/>
              <a:gd name="G2" fmla="+- 21600 0 0"/>
              <a:gd name="T0" fmla="*/ 4897 w 21600"/>
              <a:gd name="T1" fmla="*/ 0 h 42451"/>
              <a:gd name="T2" fmla="*/ 2838 w 21600"/>
              <a:gd name="T3" fmla="*/ 42451 h 42451"/>
              <a:gd name="T4" fmla="*/ 0 w 21600"/>
              <a:gd name="T5" fmla="*/ 21038 h 4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51" name="Arc 57"/>
          <p:cNvSpPr>
            <a:spLocks/>
          </p:cNvSpPr>
          <p:nvPr/>
        </p:nvSpPr>
        <p:spPr bwMode="auto">
          <a:xfrm rot="16200000" flipH="1" flipV="1">
            <a:off x="3995936" y="4868267"/>
            <a:ext cx="432048" cy="2304256"/>
          </a:xfrm>
          <a:custGeom>
            <a:avLst/>
            <a:gdLst>
              <a:gd name="G0" fmla="+- 0 0 0"/>
              <a:gd name="G1" fmla="+- 21038 0 0"/>
              <a:gd name="G2" fmla="+- 21600 0 0"/>
              <a:gd name="T0" fmla="*/ 4897 w 21600"/>
              <a:gd name="T1" fmla="*/ 0 h 42451"/>
              <a:gd name="T2" fmla="*/ 2838 w 21600"/>
              <a:gd name="T3" fmla="*/ 42451 h 42451"/>
              <a:gd name="T4" fmla="*/ 0 w 21600"/>
              <a:gd name="T5" fmla="*/ 21038 h 4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52" name="Arc 57"/>
          <p:cNvSpPr>
            <a:spLocks/>
          </p:cNvSpPr>
          <p:nvPr/>
        </p:nvSpPr>
        <p:spPr bwMode="auto">
          <a:xfrm rot="5400000" flipH="1">
            <a:off x="4499991" y="4796260"/>
            <a:ext cx="288034" cy="1440160"/>
          </a:xfrm>
          <a:custGeom>
            <a:avLst/>
            <a:gdLst>
              <a:gd name="G0" fmla="+- 0 0 0"/>
              <a:gd name="G1" fmla="+- 21038 0 0"/>
              <a:gd name="G2" fmla="+- 21600 0 0"/>
              <a:gd name="T0" fmla="*/ 4897 w 21600"/>
              <a:gd name="T1" fmla="*/ 0 h 42451"/>
              <a:gd name="T2" fmla="*/ 2838 w 21600"/>
              <a:gd name="T3" fmla="*/ 42451 h 42451"/>
              <a:gd name="T4" fmla="*/ 0 w 21600"/>
              <a:gd name="T5" fmla="*/ 21038 h 4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53" name="Arc 57"/>
          <p:cNvSpPr>
            <a:spLocks/>
          </p:cNvSpPr>
          <p:nvPr/>
        </p:nvSpPr>
        <p:spPr bwMode="auto">
          <a:xfrm rot="5400000" flipH="1">
            <a:off x="6084167" y="4796260"/>
            <a:ext cx="288034" cy="1440160"/>
          </a:xfrm>
          <a:custGeom>
            <a:avLst/>
            <a:gdLst>
              <a:gd name="G0" fmla="+- 0 0 0"/>
              <a:gd name="G1" fmla="+- 21038 0 0"/>
              <a:gd name="G2" fmla="+- 21600 0 0"/>
              <a:gd name="T0" fmla="*/ 4897 w 21600"/>
              <a:gd name="T1" fmla="*/ 0 h 42451"/>
              <a:gd name="T2" fmla="*/ 2838 w 21600"/>
              <a:gd name="T3" fmla="*/ 42451 h 42451"/>
              <a:gd name="T4" fmla="*/ 0 w 21600"/>
              <a:gd name="T5" fmla="*/ 21038 h 4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55" name="Arc 57"/>
          <p:cNvSpPr>
            <a:spLocks/>
          </p:cNvSpPr>
          <p:nvPr/>
        </p:nvSpPr>
        <p:spPr bwMode="auto">
          <a:xfrm rot="16200000" flipH="1" flipV="1">
            <a:off x="5328083" y="5192304"/>
            <a:ext cx="288034" cy="1512168"/>
          </a:xfrm>
          <a:custGeom>
            <a:avLst/>
            <a:gdLst>
              <a:gd name="G0" fmla="+- 0 0 0"/>
              <a:gd name="G1" fmla="+- 21038 0 0"/>
              <a:gd name="G2" fmla="+- 21600 0 0"/>
              <a:gd name="T0" fmla="*/ 4897 w 21600"/>
              <a:gd name="T1" fmla="*/ 0 h 42451"/>
              <a:gd name="T2" fmla="*/ 2838 w 21600"/>
              <a:gd name="T3" fmla="*/ 42451 h 42451"/>
              <a:gd name="T4" fmla="*/ 0 w 21600"/>
              <a:gd name="T5" fmla="*/ 21038 h 4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20" name="Oval 25"/>
          <p:cNvSpPr>
            <a:spLocks noChangeArrowheads="1"/>
          </p:cNvSpPr>
          <p:nvPr/>
        </p:nvSpPr>
        <p:spPr bwMode="auto">
          <a:xfrm>
            <a:off x="2123728" y="5588347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a1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22" name="Oval 28"/>
          <p:cNvSpPr>
            <a:spLocks noChangeArrowheads="1"/>
          </p:cNvSpPr>
          <p:nvPr/>
        </p:nvSpPr>
        <p:spPr bwMode="auto">
          <a:xfrm>
            <a:off x="2915816" y="5588347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a2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32" name="Oval 22"/>
          <p:cNvSpPr>
            <a:spLocks noChangeArrowheads="1"/>
          </p:cNvSpPr>
          <p:nvPr/>
        </p:nvSpPr>
        <p:spPr bwMode="auto">
          <a:xfrm>
            <a:off x="1330350" y="5588794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36" name="Oval 28"/>
          <p:cNvSpPr>
            <a:spLocks noChangeArrowheads="1"/>
          </p:cNvSpPr>
          <p:nvPr/>
        </p:nvSpPr>
        <p:spPr bwMode="auto">
          <a:xfrm>
            <a:off x="3707904" y="5588347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b3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39" name="Oval 28"/>
          <p:cNvSpPr>
            <a:spLocks noChangeArrowheads="1"/>
          </p:cNvSpPr>
          <p:nvPr/>
        </p:nvSpPr>
        <p:spPr bwMode="auto">
          <a:xfrm>
            <a:off x="4499992" y="5588347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a4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42" name="Oval 28"/>
          <p:cNvSpPr>
            <a:spLocks noChangeArrowheads="1"/>
          </p:cNvSpPr>
          <p:nvPr/>
        </p:nvSpPr>
        <p:spPr bwMode="auto">
          <a:xfrm>
            <a:off x="5292080" y="5588347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b5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45" name="Oval 28"/>
          <p:cNvSpPr>
            <a:spLocks noChangeArrowheads="1"/>
          </p:cNvSpPr>
          <p:nvPr/>
        </p:nvSpPr>
        <p:spPr bwMode="auto">
          <a:xfrm>
            <a:off x="6084168" y="5588347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a6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48" name="Oval 28"/>
          <p:cNvSpPr>
            <a:spLocks noChangeArrowheads="1"/>
          </p:cNvSpPr>
          <p:nvPr/>
        </p:nvSpPr>
        <p:spPr bwMode="auto">
          <a:xfrm>
            <a:off x="6876256" y="5588347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b7</a:t>
            </a:r>
            <a:endParaRPr lang="cs-CZ" sz="1400" b="1">
              <a:solidFill>
                <a:srgbClr val="000000"/>
              </a:solidFill>
            </a:endParaRPr>
          </a:p>
        </p:txBody>
      </p:sp>
      <p:sp>
        <p:nvSpPr>
          <p:cNvPr id="167" name="Arc 57"/>
          <p:cNvSpPr>
            <a:spLocks/>
          </p:cNvSpPr>
          <p:nvPr/>
        </p:nvSpPr>
        <p:spPr bwMode="auto">
          <a:xfrm rot="16200000" flipH="1" flipV="1">
            <a:off x="5652120" y="4868267"/>
            <a:ext cx="360040" cy="2232248"/>
          </a:xfrm>
          <a:custGeom>
            <a:avLst/>
            <a:gdLst>
              <a:gd name="G0" fmla="+- 0 0 0"/>
              <a:gd name="G1" fmla="+- 21038 0 0"/>
              <a:gd name="G2" fmla="+- 21600 0 0"/>
              <a:gd name="T0" fmla="*/ 4897 w 21600"/>
              <a:gd name="T1" fmla="*/ 0 h 42451"/>
              <a:gd name="T2" fmla="*/ 2838 w 21600"/>
              <a:gd name="T3" fmla="*/ 42451 h 42451"/>
              <a:gd name="T4" fmla="*/ 0 w 21600"/>
              <a:gd name="T5" fmla="*/ 21038 h 4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451" fill="none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</a:path>
              <a:path w="21600" h="42451" stroke="0" extrusionOk="0">
                <a:moveTo>
                  <a:pt x="4896" y="0"/>
                </a:moveTo>
                <a:cubicBezTo>
                  <a:pt x="14678" y="2277"/>
                  <a:pt x="21600" y="10995"/>
                  <a:pt x="21600" y="21038"/>
                </a:cubicBezTo>
                <a:cubicBezTo>
                  <a:pt x="21600" y="31870"/>
                  <a:pt x="13576" y="41027"/>
                  <a:pt x="2837" y="42450"/>
                </a:cubicBezTo>
                <a:lnTo>
                  <a:pt x="0" y="2103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72" name="AutoShape 642"/>
          <p:cNvSpPr>
            <a:spLocks noChangeArrowheads="1"/>
          </p:cNvSpPr>
          <p:nvPr/>
        </p:nvSpPr>
        <p:spPr bwMode="auto">
          <a:xfrm>
            <a:off x="611560" y="4437112"/>
            <a:ext cx="4392488" cy="432048"/>
          </a:xfrm>
          <a:prstGeom prst="roundRect">
            <a:avLst>
              <a:gd name="adj" fmla="val 18816"/>
            </a:avLst>
          </a:prstGeom>
          <a:solidFill>
            <a:srgbClr val="D5DAFF"/>
          </a:soli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Text search NFA2 for R,  why not this one?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173" name="AutoShape 642"/>
          <p:cNvSpPr>
            <a:spLocks noChangeArrowheads="1"/>
          </p:cNvSpPr>
          <p:nvPr/>
        </p:nvSpPr>
        <p:spPr bwMode="auto">
          <a:xfrm>
            <a:off x="827584" y="4221088"/>
            <a:ext cx="1152128" cy="288032"/>
          </a:xfrm>
          <a:prstGeom prst="roundRect">
            <a:avLst>
              <a:gd name="adj" fmla="val 18816"/>
            </a:avLst>
          </a:prstGeom>
          <a:solidFill>
            <a:srgbClr val="CC00FF"/>
          </a:soli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</a:rPr>
              <a:t>Mystery</a:t>
            </a:r>
            <a:endParaRPr lang="cs-CZ" sz="1600" b="1">
              <a:solidFill>
                <a:srgbClr val="FFFFFF"/>
              </a:solidFill>
            </a:endParaRPr>
          </a:p>
        </p:txBody>
      </p:sp>
      <p:sp>
        <p:nvSpPr>
          <p:cNvPr id="174" name="Text Box 26"/>
          <p:cNvSpPr txBox="1">
            <a:spLocks noChangeArrowheads="1"/>
          </p:cNvSpPr>
          <p:nvPr/>
        </p:nvSpPr>
        <p:spPr bwMode="auto">
          <a:xfrm>
            <a:off x="611560" y="2996952"/>
            <a:ext cx="720080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NFA1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75" name="Text Box 26"/>
          <p:cNvSpPr txBox="1">
            <a:spLocks noChangeArrowheads="1"/>
          </p:cNvSpPr>
          <p:nvPr/>
        </p:nvSpPr>
        <p:spPr bwMode="auto">
          <a:xfrm>
            <a:off x="539552" y="5085184"/>
            <a:ext cx="720080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NFA2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176" name="AutoShape 627"/>
          <p:cNvSpPr>
            <a:spLocks noChangeArrowheads="1"/>
          </p:cNvSpPr>
          <p:nvPr/>
        </p:nvSpPr>
        <p:spPr bwMode="auto">
          <a:xfrm>
            <a:off x="179388" y="115888"/>
            <a:ext cx="4032572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Regular Expressions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77" name="AutoShape 628"/>
          <p:cNvSpPr>
            <a:spLocks noChangeArrowheads="1"/>
          </p:cNvSpPr>
          <p:nvPr/>
        </p:nvSpPr>
        <p:spPr bwMode="auto">
          <a:xfrm>
            <a:off x="4211960" y="115888"/>
            <a:ext cx="4463728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178" name="Group 629"/>
          <p:cNvGrpSpPr>
            <a:grpSpLocks/>
          </p:cNvGrpSpPr>
          <p:nvPr/>
        </p:nvGrpSpPr>
        <p:grpSpPr bwMode="auto">
          <a:xfrm>
            <a:off x="4067944" y="116632"/>
            <a:ext cx="217488" cy="217487"/>
            <a:chOff x="2290" y="73"/>
            <a:chExt cx="137" cy="137"/>
          </a:xfrm>
        </p:grpSpPr>
        <p:grpSp>
          <p:nvGrpSpPr>
            <p:cNvPr id="179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181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0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183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84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185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186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188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7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190" name="AutoShape 641"/>
          <p:cNvSpPr>
            <a:spLocks noChangeArrowheads="1"/>
          </p:cNvSpPr>
          <p:nvPr/>
        </p:nvSpPr>
        <p:spPr bwMode="auto">
          <a:xfrm>
            <a:off x="5940152" y="188913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Effectivity of NFA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91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69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21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utoShape 642"/>
          <p:cNvSpPr>
            <a:spLocks noChangeArrowheads="1"/>
          </p:cNvSpPr>
          <p:nvPr/>
        </p:nvSpPr>
        <p:spPr bwMode="auto">
          <a:xfrm>
            <a:off x="611560" y="3068960"/>
            <a:ext cx="4752528" cy="3456384"/>
          </a:xfrm>
          <a:prstGeom prst="roundRect">
            <a:avLst>
              <a:gd name="adj" fmla="val 5255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3491880" y="548680"/>
            <a:ext cx="2088232" cy="504056"/>
          </a:xfrm>
          <a:prstGeom prst="roundRect">
            <a:avLst>
              <a:gd name="adj" fmla="val 30419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R = a(a+b)(a+b)</a:t>
            </a: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5724128" y="980728"/>
            <a:ext cx="1800200" cy="1728192"/>
          </a:xfrm>
          <a:prstGeom prst="roundRect">
            <a:avLst>
              <a:gd name="adj" fmla="val 749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a   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0   0,1  0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1    2   2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2    3   3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    -   -</a:t>
            </a:r>
            <a:endParaRPr lang="en-US" b="1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AutoShape 642"/>
          <p:cNvSpPr>
            <a:spLocks noChangeArrowheads="1"/>
          </p:cNvSpPr>
          <p:nvPr/>
        </p:nvSpPr>
        <p:spPr bwMode="auto">
          <a:xfrm>
            <a:off x="683568" y="1340768"/>
            <a:ext cx="4680520" cy="1368152"/>
          </a:xfrm>
          <a:prstGeom prst="roundRect">
            <a:avLst>
              <a:gd name="adj" fmla="val 7718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1259632" y="1556792"/>
            <a:ext cx="502766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3707904" y="2060848"/>
            <a:ext cx="502766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1693019" y="2060401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2701082" y="2060401"/>
            <a:ext cx="502766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>
            <a:off x="1548557" y="2347739"/>
            <a:ext cx="720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3" name="Oval 25"/>
          <p:cNvSpPr>
            <a:spLocks noChangeArrowheads="1"/>
          </p:cNvSpPr>
          <p:nvPr/>
        </p:nvSpPr>
        <p:spPr bwMode="auto">
          <a:xfrm>
            <a:off x="2269282" y="2206451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>
            <a:off x="2558207" y="2349326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" name="Oval 28"/>
          <p:cNvSpPr>
            <a:spLocks noChangeArrowheads="1"/>
          </p:cNvSpPr>
          <p:nvPr/>
        </p:nvSpPr>
        <p:spPr bwMode="auto">
          <a:xfrm>
            <a:off x="3277344" y="2206451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6" name="Line 30"/>
          <p:cNvSpPr>
            <a:spLocks noChangeShapeType="1"/>
          </p:cNvSpPr>
          <p:nvPr/>
        </p:nvSpPr>
        <p:spPr bwMode="auto">
          <a:xfrm>
            <a:off x="3566269" y="2349326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9" name="Arc 55"/>
          <p:cNvSpPr>
            <a:spLocks/>
          </p:cNvSpPr>
          <p:nvPr/>
        </p:nvSpPr>
        <p:spPr bwMode="auto">
          <a:xfrm flipH="1" flipV="1">
            <a:off x="973882" y="2204864"/>
            <a:ext cx="288925" cy="1460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grpSp>
        <p:nvGrpSpPr>
          <p:cNvPr id="40" name="Group 34"/>
          <p:cNvGrpSpPr>
            <a:grpSpLocks/>
          </p:cNvGrpSpPr>
          <p:nvPr/>
        </p:nvGrpSpPr>
        <p:grpSpPr bwMode="auto">
          <a:xfrm>
            <a:off x="4283968" y="2204864"/>
            <a:ext cx="287338" cy="287337"/>
            <a:chOff x="3334" y="799"/>
            <a:chExt cx="454" cy="453"/>
          </a:xfrm>
        </p:grpSpPr>
        <p:sp>
          <p:nvSpPr>
            <p:cNvPr id="41" name="Oval 35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42" name="Oval 36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00000"/>
                  </a:solidFill>
                </a:rPr>
                <a:t>3</a:t>
              </a:r>
              <a:endParaRPr lang="cs-CZ" sz="1200" b="1">
                <a:solidFill>
                  <a:srgbClr val="000000"/>
                </a:solidFill>
              </a:endParaRPr>
            </a:p>
          </p:txBody>
        </p:sp>
      </p:grpSp>
      <p:sp>
        <p:nvSpPr>
          <p:cNvPr id="44" name="Arc 28"/>
          <p:cNvSpPr>
            <a:spLocks/>
          </p:cNvSpPr>
          <p:nvPr/>
        </p:nvSpPr>
        <p:spPr bwMode="auto">
          <a:xfrm rot="5400000" flipH="1">
            <a:off x="1245121" y="1931342"/>
            <a:ext cx="388937" cy="215900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4389 w 43199"/>
              <a:gd name="T1" fmla="*/ 8547 h 43200"/>
              <a:gd name="T2" fmla="*/ 0 w 43199"/>
              <a:gd name="T3" fmla="*/ 21777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</a:path>
              <a:path w="43199" h="43200" stroke="0" extrusionOk="0">
                <a:moveTo>
                  <a:pt x="4389" y="8547"/>
                </a:moveTo>
                <a:cubicBezTo>
                  <a:pt x="8472" y="3162"/>
                  <a:pt x="14841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8" y="43200"/>
                  <a:pt x="96" y="33636"/>
                  <a:pt x="-1" y="21777"/>
                </a:cubicBezTo>
                <a:lnTo>
                  <a:pt x="21599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5" name="Oval 22"/>
          <p:cNvSpPr>
            <a:spLocks noChangeArrowheads="1"/>
          </p:cNvSpPr>
          <p:nvPr/>
        </p:nvSpPr>
        <p:spPr bwMode="auto">
          <a:xfrm>
            <a:off x="1259632" y="2204864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7" name="AutoShape 642"/>
          <p:cNvSpPr>
            <a:spLocks noChangeArrowheads="1"/>
          </p:cNvSpPr>
          <p:nvPr/>
        </p:nvSpPr>
        <p:spPr bwMode="auto">
          <a:xfrm>
            <a:off x="395536" y="1124744"/>
            <a:ext cx="2520280" cy="360040"/>
          </a:xfrm>
          <a:prstGeom prst="roundRect">
            <a:avLst>
              <a:gd name="adj" fmla="val 18816"/>
            </a:avLst>
          </a:prstGeom>
          <a:solidFill>
            <a:srgbClr val="D5DAFF"/>
          </a:soli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Text search NFA for R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49" name="AutoShape 642"/>
          <p:cNvSpPr>
            <a:spLocks noChangeArrowheads="1"/>
          </p:cNvSpPr>
          <p:nvPr/>
        </p:nvSpPr>
        <p:spPr bwMode="auto">
          <a:xfrm>
            <a:off x="5868144" y="692696"/>
            <a:ext cx="1296144" cy="360040"/>
          </a:xfrm>
          <a:prstGeom prst="roundRect">
            <a:avLst>
              <a:gd name="adj" fmla="val 18816"/>
            </a:avLst>
          </a:prstGeom>
          <a:solidFill>
            <a:srgbClr val="D5DAFF"/>
          </a:soli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NFA table</a:t>
            </a:r>
            <a:endParaRPr lang="cs-CZ" sz="1600" b="1">
              <a:solidFill>
                <a:srgbClr val="000000"/>
              </a:solidFill>
            </a:endParaRPr>
          </a:p>
        </p:txBody>
      </p:sp>
      <p:sp>
        <p:nvSpPr>
          <p:cNvPr id="50" name="AutoShape 3"/>
          <p:cNvSpPr>
            <a:spLocks noChangeArrowheads="1"/>
          </p:cNvSpPr>
          <p:nvPr/>
        </p:nvSpPr>
        <p:spPr bwMode="auto">
          <a:xfrm>
            <a:off x="5724128" y="3356992"/>
            <a:ext cx="2808312" cy="2952328"/>
          </a:xfrm>
          <a:prstGeom prst="roundRect">
            <a:avLst>
              <a:gd name="adj" fmla="val 749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a    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0     01    0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01    012   02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012   0123  023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0123   0123  023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02    013   03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023    013   03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013    012   02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03     01    0</a:t>
            </a:r>
          </a:p>
        </p:txBody>
      </p:sp>
      <p:sp>
        <p:nvSpPr>
          <p:cNvPr id="51" name="AutoShape 642"/>
          <p:cNvSpPr>
            <a:spLocks noChangeArrowheads="1"/>
          </p:cNvSpPr>
          <p:nvPr/>
        </p:nvSpPr>
        <p:spPr bwMode="auto">
          <a:xfrm>
            <a:off x="5868144" y="3140968"/>
            <a:ext cx="1296144" cy="360040"/>
          </a:xfrm>
          <a:prstGeom prst="roundRect">
            <a:avLst>
              <a:gd name="adj" fmla="val 18816"/>
            </a:avLst>
          </a:prstGeom>
          <a:solidFill>
            <a:srgbClr val="D5DAFF"/>
          </a:soli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DFA table</a:t>
            </a:r>
            <a:endParaRPr lang="cs-CZ" sz="1600" b="1">
              <a:solidFill>
                <a:srgbClr val="000000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5940152" y="1412776"/>
            <a:ext cx="136815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 flipV="1">
            <a:off x="6300192" y="1196752"/>
            <a:ext cx="0" cy="129614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 flipV="1">
            <a:off x="6732240" y="3645024"/>
            <a:ext cx="0" cy="244827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5940152" y="3861048"/>
            <a:ext cx="230425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4347392" cy="331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AutoShape 627"/>
          <p:cNvSpPr>
            <a:spLocks noChangeArrowheads="1"/>
          </p:cNvSpPr>
          <p:nvPr/>
        </p:nvSpPr>
        <p:spPr bwMode="auto">
          <a:xfrm>
            <a:off x="179388" y="115888"/>
            <a:ext cx="4032572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Regular Expressions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66" name="AutoShape 628"/>
          <p:cNvSpPr>
            <a:spLocks noChangeArrowheads="1"/>
          </p:cNvSpPr>
          <p:nvPr/>
        </p:nvSpPr>
        <p:spPr bwMode="auto">
          <a:xfrm>
            <a:off x="4211960" y="115888"/>
            <a:ext cx="4463728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67" name="Group 629"/>
          <p:cNvGrpSpPr>
            <a:grpSpLocks/>
          </p:cNvGrpSpPr>
          <p:nvPr/>
        </p:nvGrpSpPr>
        <p:grpSpPr bwMode="auto">
          <a:xfrm>
            <a:off x="4067944" y="116632"/>
            <a:ext cx="217488" cy="217487"/>
            <a:chOff x="2290" y="73"/>
            <a:chExt cx="137" cy="137"/>
          </a:xfrm>
        </p:grpSpPr>
        <p:grpSp>
          <p:nvGrpSpPr>
            <p:cNvPr id="68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70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9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72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3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74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75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77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6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79" name="AutoShape 641"/>
          <p:cNvSpPr>
            <a:spLocks noChangeArrowheads="1"/>
          </p:cNvSpPr>
          <p:nvPr/>
        </p:nvSpPr>
        <p:spPr bwMode="auto">
          <a:xfrm>
            <a:off x="5940152" y="188913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Effectivity of NFA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0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70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46" name="AutoShape 642"/>
          <p:cNvSpPr>
            <a:spLocks noChangeArrowheads="1"/>
          </p:cNvSpPr>
          <p:nvPr/>
        </p:nvSpPr>
        <p:spPr bwMode="auto">
          <a:xfrm>
            <a:off x="467544" y="2924944"/>
            <a:ext cx="2520280" cy="360040"/>
          </a:xfrm>
          <a:prstGeom prst="roundRect">
            <a:avLst>
              <a:gd name="adj" fmla="val 18816"/>
            </a:avLst>
          </a:prstGeom>
          <a:solidFill>
            <a:srgbClr val="D5DAFF"/>
          </a:soli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Text search DFA for R</a:t>
            </a:r>
            <a:endParaRPr lang="cs-CZ" sz="16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8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7238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42"/>
          <p:cNvSpPr>
            <a:spLocks noChangeArrowheads="1"/>
          </p:cNvSpPr>
          <p:nvPr/>
        </p:nvSpPr>
        <p:spPr bwMode="auto">
          <a:xfrm>
            <a:off x="395536" y="1268760"/>
            <a:ext cx="8352928" cy="5328592"/>
          </a:xfrm>
          <a:prstGeom prst="roundRect">
            <a:avLst>
              <a:gd name="adj" fmla="val 3813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en-US">
                <a:solidFill>
                  <a:srgbClr val="000000"/>
                </a:solidFill>
              </a:rPr>
              <a:t>. Any given exact pattern P.   (e.g. </a:t>
            </a:r>
            <a:r>
              <a:rPr lang="en-US" i="1">
                <a:solidFill>
                  <a:srgbClr val="000000"/>
                </a:solidFill>
              </a:rPr>
              <a:t>ababccabc</a:t>
            </a:r>
            <a:r>
              <a:rPr lang="en-US">
                <a:solidFill>
                  <a:srgbClr val="000000"/>
                </a:solidFill>
              </a:rPr>
              <a:t>)</a:t>
            </a:r>
          </a:p>
          <a:p>
            <a:pPr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B</a:t>
            </a:r>
            <a:r>
              <a:rPr lang="en-US">
                <a:solidFill>
                  <a:srgbClr val="000000"/>
                </a:solidFill>
              </a:rPr>
              <a:t>. Any word of any language specified by a particular DFA or NFA. </a:t>
            </a:r>
          </a:p>
          <a:p>
            <a:pPr fontAlgn="base"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   (Just add the loop labeled by the whole alphabet to the start state.)</a:t>
            </a:r>
          </a:p>
          <a:p>
            <a:pPr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C</a:t>
            </a:r>
            <a:r>
              <a:rPr lang="en-US">
                <a:solidFill>
                  <a:srgbClr val="000000"/>
                </a:solidFill>
              </a:rPr>
              <a:t>. Any string which represents some modification of the pattern P:</a:t>
            </a:r>
          </a:p>
          <a:p>
            <a:pPr fontAlgn="base"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  A string within (or exactly at) a given  Hamming distance from P</a:t>
            </a:r>
          </a:p>
          <a:p>
            <a:pPr fontAlgn="base"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  A string within (or exactly at) a given  Levenshtein/edit distance from P.</a:t>
            </a:r>
          </a:p>
          <a:p>
            <a:pPr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D</a:t>
            </a:r>
            <a:r>
              <a:rPr lang="en-US">
                <a:solidFill>
                  <a:srgbClr val="000000"/>
                </a:solidFill>
              </a:rPr>
              <a:t>. Any of strings in a given (finite) dictionary.  </a:t>
            </a:r>
          </a:p>
          <a:p>
            <a:pPr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E</a:t>
            </a:r>
            <a:r>
              <a:rPr lang="en-US">
                <a:solidFill>
                  <a:srgbClr val="000000"/>
                </a:solidFill>
              </a:rPr>
              <a:t>. Any word  of any language described by a regular expression.</a:t>
            </a:r>
          </a:p>
          <a:p>
            <a:pPr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F</a:t>
            </a:r>
            <a:r>
              <a:rPr lang="en-US">
                <a:solidFill>
                  <a:srgbClr val="000000"/>
                </a:solidFill>
              </a:rPr>
              <a:t>. Any union, intersection, concatenation, iteration of any of cases  A. - F. </a:t>
            </a:r>
          </a:p>
          <a:p>
            <a:pPr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G</a:t>
            </a:r>
            <a:r>
              <a:rPr lang="en-US">
                <a:solidFill>
                  <a:srgbClr val="000000"/>
                </a:solidFill>
              </a:rPr>
              <a:t>. Any string containing any of cases A. - F. as a subsequence.</a:t>
            </a:r>
          </a:p>
          <a:p>
            <a:pPr fontAlgn="base"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   (Just add the loops labeled by the whole alphabet to all states.)</a:t>
            </a:r>
          </a:p>
          <a:p>
            <a:pPr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AutoShape 642"/>
          <p:cNvSpPr>
            <a:spLocks noChangeArrowheads="1"/>
          </p:cNvSpPr>
          <p:nvPr/>
        </p:nvSpPr>
        <p:spPr bwMode="auto">
          <a:xfrm>
            <a:off x="395536" y="548680"/>
            <a:ext cx="8352928" cy="648072"/>
          </a:xfrm>
          <a:prstGeom prst="roundRect">
            <a:avLst>
              <a:gd name="adj" fmla="val 26298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Text search using finite automata brings in many possibilities</a:t>
            </a:r>
          </a:p>
          <a:p>
            <a:pPr fontAlgn="base"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regarding what can be effectively found:</a:t>
            </a:r>
          </a:p>
        </p:txBody>
      </p:sp>
      <p:sp>
        <p:nvSpPr>
          <p:cNvPr id="38" name="AutoShape 627"/>
          <p:cNvSpPr>
            <a:spLocks noChangeArrowheads="1"/>
          </p:cNvSpPr>
          <p:nvPr/>
        </p:nvSpPr>
        <p:spPr bwMode="auto">
          <a:xfrm>
            <a:off x="179388" y="115888"/>
            <a:ext cx="4464620" cy="360784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Text Search Using Automata 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9" name="AutoShape 628"/>
          <p:cNvSpPr>
            <a:spLocks noChangeArrowheads="1"/>
          </p:cNvSpPr>
          <p:nvPr/>
        </p:nvSpPr>
        <p:spPr bwMode="auto">
          <a:xfrm>
            <a:off x="4644008" y="115888"/>
            <a:ext cx="4031680" cy="144760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40" name="Group 629"/>
          <p:cNvGrpSpPr>
            <a:grpSpLocks/>
          </p:cNvGrpSpPr>
          <p:nvPr/>
        </p:nvGrpSpPr>
        <p:grpSpPr bwMode="auto">
          <a:xfrm>
            <a:off x="4499992" y="116632"/>
            <a:ext cx="217488" cy="217487"/>
            <a:chOff x="2290" y="73"/>
            <a:chExt cx="137" cy="137"/>
          </a:xfrm>
        </p:grpSpPr>
        <p:grpSp>
          <p:nvGrpSpPr>
            <p:cNvPr id="41" name="Group 630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43" name="Rectangle 631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Line 632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2" name="Arc 633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45" name="AutoShape 634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46" name="AutoShape 635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47" name="Group 636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48" name="Group 637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50" name="Rectangle 638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Line 639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9" name="Arc 640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BBE0E3"/>
                </a:solidFill>
              </a:endParaRPr>
            </a:p>
          </p:txBody>
        </p:sp>
      </p:grpSp>
      <p:sp>
        <p:nvSpPr>
          <p:cNvPr id="52" name="AutoShape 641"/>
          <p:cNvSpPr>
            <a:spLocks noChangeArrowheads="1"/>
          </p:cNvSpPr>
          <p:nvPr/>
        </p:nvSpPr>
        <p:spPr bwMode="auto">
          <a:xfrm>
            <a:off x="5940152" y="188913"/>
            <a:ext cx="2519637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Summary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53" name="Text Box 644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71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72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347"/>
          <p:cNvSpPr>
            <a:spLocks noChangeArrowheads="1"/>
          </p:cNvSpPr>
          <p:nvPr/>
        </p:nvSpPr>
        <p:spPr bwMode="auto">
          <a:xfrm>
            <a:off x="323850" y="1052513"/>
            <a:ext cx="8426450" cy="5400675"/>
          </a:xfrm>
          <a:prstGeom prst="roundRect">
            <a:avLst>
              <a:gd name="adj" fmla="val 3111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sp>
        <p:nvSpPr>
          <p:cNvPr id="24579" name="Freeform 293"/>
          <p:cNvSpPr>
            <a:spLocks/>
          </p:cNvSpPr>
          <p:nvPr/>
        </p:nvSpPr>
        <p:spPr bwMode="auto">
          <a:xfrm>
            <a:off x="2573338" y="4302125"/>
            <a:ext cx="536575" cy="1422400"/>
          </a:xfrm>
          <a:custGeom>
            <a:avLst/>
            <a:gdLst>
              <a:gd name="T0" fmla="*/ 498990938 w 338"/>
              <a:gd name="T1" fmla="*/ 57964388 h 896"/>
              <a:gd name="T2" fmla="*/ 136088438 w 338"/>
              <a:gd name="T3" fmla="*/ 332660625 h 896"/>
              <a:gd name="T4" fmla="*/ 88206263 w 338"/>
              <a:gd name="T5" fmla="*/ 1814512500 h 896"/>
              <a:gd name="T6" fmla="*/ 660280938 w 338"/>
              <a:gd name="T7" fmla="*/ 2043847513 h 896"/>
              <a:gd name="T8" fmla="*/ 824091888 w 338"/>
              <a:gd name="T9" fmla="*/ 531753763 h 896"/>
              <a:gd name="T10" fmla="*/ 498990938 w 338"/>
              <a:gd name="T11" fmla="*/ 57964388 h 8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38" h="896">
                <a:moveTo>
                  <a:pt x="198" y="23"/>
                </a:moveTo>
                <a:cubicBezTo>
                  <a:pt x="148" y="0"/>
                  <a:pt x="81" y="16"/>
                  <a:pt x="54" y="132"/>
                </a:cubicBezTo>
                <a:cubicBezTo>
                  <a:pt x="27" y="248"/>
                  <a:pt x="0" y="607"/>
                  <a:pt x="35" y="720"/>
                </a:cubicBezTo>
                <a:cubicBezTo>
                  <a:pt x="70" y="833"/>
                  <a:pt x="213" y="896"/>
                  <a:pt x="262" y="811"/>
                </a:cubicBezTo>
                <a:cubicBezTo>
                  <a:pt x="311" y="726"/>
                  <a:pt x="338" y="342"/>
                  <a:pt x="327" y="211"/>
                </a:cubicBezTo>
                <a:cubicBezTo>
                  <a:pt x="316" y="80"/>
                  <a:pt x="225" y="62"/>
                  <a:pt x="198" y="2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grpSp>
        <p:nvGrpSpPr>
          <p:cNvPr id="24580" name="Group 306"/>
          <p:cNvGrpSpPr>
            <a:grpSpLocks/>
          </p:cNvGrpSpPr>
          <p:nvPr/>
        </p:nvGrpSpPr>
        <p:grpSpPr bwMode="auto">
          <a:xfrm>
            <a:off x="5365750" y="1558925"/>
            <a:ext cx="1584325" cy="863600"/>
            <a:chOff x="748" y="2614"/>
            <a:chExt cx="998" cy="544"/>
          </a:xfrm>
        </p:grpSpPr>
        <p:sp>
          <p:nvSpPr>
            <p:cNvPr id="24788" name="Arc 307"/>
            <p:cNvSpPr>
              <a:spLocks/>
            </p:cNvSpPr>
            <p:nvPr/>
          </p:nvSpPr>
          <p:spPr bwMode="auto">
            <a:xfrm flipH="1" flipV="1">
              <a:off x="748" y="2750"/>
              <a:ext cx="998" cy="408"/>
            </a:xfrm>
            <a:custGeom>
              <a:avLst/>
              <a:gdLst>
                <a:gd name="T0" fmla="*/ 34 w 29186"/>
                <a:gd name="T1" fmla="*/ 0 h 21600"/>
                <a:gd name="T2" fmla="*/ 0 w 29186"/>
                <a:gd name="T3" fmla="*/ 7 h 21600"/>
                <a:gd name="T4" fmla="*/ 9 w 2918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186" h="21600" fill="none" extrusionOk="0">
                  <a:moveTo>
                    <a:pt x="29186" y="651"/>
                  </a:moveTo>
                  <a:cubicBezTo>
                    <a:pt x="28834" y="12321"/>
                    <a:pt x="19271" y="21599"/>
                    <a:pt x="7596" y="21600"/>
                  </a:cubicBezTo>
                  <a:cubicBezTo>
                    <a:pt x="5001" y="21600"/>
                    <a:pt x="2428" y="21132"/>
                    <a:pt x="-1" y="20220"/>
                  </a:cubicBezTo>
                </a:path>
                <a:path w="29186" h="21600" stroke="0" extrusionOk="0">
                  <a:moveTo>
                    <a:pt x="29186" y="651"/>
                  </a:moveTo>
                  <a:cubicBezTo>
                    <a:pt x="28834" y="12321"/>
                    <a:pt x="19271" y="21599"/>
                    <a:pt x="7596" y="21600"/>
                  </a:cubicBezTo>
                  <a:cubicBezTo>
                    <a:pt x="5001" y="21600"/>
                    <a:pt x="2428" y="21132"/>
                    <a:pt x="-1" y="20220"/>
                  </a:cubicBezTo>
                  <a:lnTo>
                    <a:pt x="7596" y="0"/>
                  </a:lnTo>
                  <a:lnTo>
                    <a:pt x="29186" y="65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4789" name="Text Box 308"/>
            <p:cNvSpPr txBox="1">
              <a:spLocks noChangeArrowheads="1"/>
            </p:cNvSpPr>
            <p:nvPr/>
          </p:nvSpPr>
          <p:spPr bwMode="auto">
            <a:xfrm>
              <a:off x="1247" y="2614"/>
              <a:ext cx="18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c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</p:grpSp>
      <p:sp>
        <p:nvSpPr>
          <p:cNvPr id="24581" name="Freeform 251"/>
          <p:cNvSpPr>
            <a:spLocks/>
          </p:cNvSpPr>
          <p:nvPr/>
        </p:nvSpPr>
        <p:spPr bwMode="auto">
          <a:xfrm rot="10800000">
            <a:off x="4932363" y="4941888"/>
            <a:ext cx="744537" cy="720725"/>
          </a:xfrm>
          <a:custGeom>
            <a:avLst/>
            <a:gdLst>
              <a:gd name="T0" fmla="*/ 934976547 w 469"/>
              <a:gd name="T1" fmla="*/ 858179792 h 506"/>
              <a:gd name="T2" fmla="*/ 1164311406 w 469"/>
              <a:gd name="T3" fmla="*/ 582264612 h 506"/>
              <a:gd name="T4" fmla="*/ 821570386 w 469"/>
              <a:gd name="T5" fmla="*/ 213024090 h 506"/>
              <a:gd name="T6" fmla="*/ 362902256 w 469"/>
              <a:gd name="T7" fmla="*/ 30431402 h 506"/>
              <a:gd name="T8" fmla="*/ 20161236 w 469"/>
              <a:gd name="T9" fmla="*/ 397643639 h 506"/>
              <a:gd name="T10" fmla="*/ 478829366 w 469"/>
              <a:gd name="T11" fmla="*/ 949475423 h 506"/>
              <a:gd name="T12" fmla="*/ 934976547 w 469"/>
              <a:gd name="T13" fmla="*/ 858179792 h 5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9" h="506">
                <a:moveTo>
                  <a:pt x="371" y="423"/>
                </a:moveTo>
                <a:cubicBezTo>
                  <a:pt x="416" y="393"/>
                  <a:pt x="469" y="340"/>
                  <a:pt x="462" y="287"/>
                </a:cubicBezTo>
                <a:cubicBezTo>
                  <a:pt x="455" y="234"/>
                  <a:pt x="379" y="150"/>
                  <a:pt x="326" y="105"/>
                </a:cubicBezTo>
                <a:cubicBezTo>
                  <a:pt x="273" y="60"/>
                  <a:pt x="197" y="0"/>
                  <a:pt x="144" y="15"/>
                </a:cubicBezTo>
                <a:cubicBezTo>
                  <a:pt x="91" y="30"/>
                  <a:pt x="0" y="121"/>
                  <a:pt x="8" y="196"/>
                </a:cubicBezTo>
                <a:cubicBezTo>
                  <a:pt x="16" y="271"/>
                  <a:pt x="130" y="430"/>
                  <a:pt x="190" y="468"/>
                </a:cubicBezTo>
                <a:cubicBezTo>
                  <a:pt x="250" y="506"/>
                  <a:pt x="326" y="453"/>
                  <a:pt x="371" y="42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786" name="Arc 304"/>
          <p:cNvSpPr>
            <a:spLocks/>
          </p:cNvSpPr>
          <p:nvPr/>
        </p:nvSpPr>
        <p:spPr bwMode="auto">
          <a:xfrm flipH="1" flipV="1">
            <a:off x="5437188" y="4510088"/>
            <a:ext cx="1584325" cy="647700"/>
          </a:xfrm>
          <a:custGeom>
            <a:avLst/>
            <a:gdLst>
              <a:gd name="T0" fmla="*/ 34 w 29186"/>
              <a:gd name="T1" fmla="*/ 0 h 21600"/>
              <a:gd name="T2" fmla="*/ 0 w 29186"/>
              <a:gd name="T3" fmla="*/ 7 h 21600"/>
              <a:gd name="T4" fmla="*/ 9 w 2918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186" h="21600" fill="none" extrusionOk="0">
                <a:moveTo>
                  <a:pt x="29186" y="651"/>
                </a:moveTo>
                <a:cubicBezTo>
                  <a:pt x="28834" y="12321"/>
                  <a:pt x="19271" y="21599"/>
                  <a:pt x="7596" y="21600"/>
                </a:cubicBezTo>
                <a:cubicBezTo>
                  <a:pt x="5001" y="21600"/>
                  <a:pt x="2428" y="21132"/>
                  <a:pt x="-1" y="20220"/>
                </a:cubicBezTo>
              </a:path>
              <a:path w="29186" h="21600" stroke="0" extrusionOk="0">
                <a:moveTo>
                  <a:pt x="29186" y="651"/>
                </a:moveTo>
                <a:cubicBezTo>
                  <a:pt x="28834" y="12321"/>
                  <a:pt x="19271" y="21599"/>
                  <a:pt x="7596" y="21600"/>
                </a:cubicBezTo>
                <a:cubicBezTo>
                  <a:pt x="5001" y="21600"/>
                  <a:pt x="2428" y="21132"/>
                  <a:pt x="-1" y="20220"/>
                </a:cubicBezTo>
                <a:lnTo>
                  <a:pt x="7596" y="0"/>
                </a:lnTo>
                <a:lnTo>
                  <a:pt x="29186" y="65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787" name="Text Box 305"/>
          <p:cNvSpPr txBox="1">
            <a:spLocks noChangeArrowheads="1"/>
          </p:cNvSpPr>
          <p:nvPr/>
        </p:nvSpPr>
        <p:spPr bwMode="auto">
          <a:xfrm>
            <a:off x="6229351" y="4294188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b="1" i="1">
                <a:solidFill>
                  <a:srgbClr val="0070C0"/>
                </a:solidFill>
              </a:rPr>
              <a:t>c</a:t>
            </a:r>
            <a:endParaRPr lang="cs-CZ" sz="2400" b="1" baseline="-25000">
              <a:solidFill>
                <a:srgbClr val="0070C0"/>
              </a:solidFill>
            </a:endParaRPr>
          </a:p>
        </p:txBody>
      </p:sp>
      <p:sp>
        <p:nvSpPr>
          <p:cNvPr id="24583" name="Freeform 122"/>
          <p:cNvSpPr>
            <a:spLocks/>
          </p:cNvSpPr>
          <p:nvPr/>
        </p:nvSpPr>
        <p:spPr bwMode="auto">
          <a:xfrm rot="10800000">
            <a:off x="742950" y="2147888"/>
            <a:ext cx="744538" cy="720725"/>
          </a:xfrm>
          <a:custGeom>
            <a:avLst/>
            <a:gdLst>
              <a:gd name="T0" fmla="*/ 934979390 w 469"/>
              <a:gd name="T1" fmla="*/ 858179792 h 506"/>
              <a:gd name="T2" fmla="*/ 1164312969 w 469"/>
              <a:gd name="T3" fmla="*/ 582264612 h 506"/>
              <a:gd name="T4" fmla="*/ 821571489 w 469"/>
              <a:gd name="T5" fmla="*/ 213024090 h 506"/>
              <a:gd name="T6" fmla="*/ 362902744 w 469"/>
              <a:gd name="T7" fmla="*/ 30431402 h 506"/>
              <a:gd name="T8" fmla="*/ 20161264 w 469"/>
              <a:gd name="T9" fmla="*/ 397643639 h 506"/>
              <a:gd name="T10" fmla="*/ 478830009 w 469"/>
              <a:gd name="T11" fmla="*/ 949475423 h 506"/>
              <a:gd name="T12" fmla="*/ 934979390 w 469"/>
              <a:gd name="T13" fmla="*/ 858179792 h 5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9" h="506">
                <a:moveTo>
                  <a:pt x="371" y="423"/>
                </a:moveTo>
                <a:cubicBezTo>
                  <a:pt x="416" y="393"/>
                  <a:pt x="469" y="340"/>
                  <a:pt x="462" y="287"/>
                </a:cubicBezTo>
                <a:cubicBezTo>
                  <a:pt x="455" y="234"/>
                  <a:pt x="379" y="150"/>
                  <a:pt x="326" y="105"/>
                </a:cubicBezTo>
                <a:cubicBezTo>
                  <a:pt x="273" y="60"/>
                  <a:pt x="197" y="0"/>
                  <a:pt x="144" y="15"/>
                </a:cubicBezTo>
                <a:cubicBezTo>
                  <a:pt x="91" y="30"/>
                  <a:pt x="0" y="121"/>
                  <a:pt x="8" y="196"/>
                </a:cubicBezTo>
                <a:cubicBezTo>
                  <a:pt x="16" y="271"/>
                  <a:pt x="130" y="430"/>
                  <a:pt x="190" y="468"/>
                </a:cubicBezTo>
                <a:cubicBezTo>
                  <a:pt x="250" y="506"/>
                  <a:pt x="326" y="453"/>
                  <a:pt x="371" y="42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grpSp>
        <p:nvGrpSpPr>
          <p:cNvPr id="24584" name="Group 300"/>
          <p:cNvGrpSpPr>
            <a:grpSpLocks/>
          </p:cNvGrpSpPr>
          <p:nvPr/>
        </p:nvGrpSpPr>
        <p:grpSpPr bwMode="auto">
          <a:xfrm>
            <a:off x="1260475" y="1487488"/>
            <a:ext cx="1584325" cy="863600"/>
            <a:chOff x="748" y="2614"/>
            <a:chExt cx="998" cy="544"/>
          </a:xfrm>
        </p:grpSpPr>
        <p:sp>
          <p:nvSpPr>
            <p:cNvPr id="24784" name="Arc 301"/>
            <p:cNvSpPr>
              <a:spLocks/>
            </p:cNvSpPr>
            <p:nvPr/>
          </p:nvSpPr>
          <p:spPr bwMode="auto">
            <a:xfrm flipH="1" flipV="1">
              <a:off x="748" y="2750"/>
              <a:ext cx="998" cy="408"/>
            </a:xfrm>
            <a:custGeom>
              <a:avLst/>
              <a:gdLst>
                <a:gd name="T0" fmla="*/ 34 w 29186"/>
                <a:gd name="T1" fmla="*/ 0 h 21600"/>
                <a:gd name="T2" fmla="*/ 0 w 29186"/>
                <a:gd name="T3" fmla="*/ 7 h 21600"/>
                <a:gd name="T4" fmla="*/ 9 w 2918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186" h="21600" fill="none" extrusionOk="0">
                  <a:moveTo>
                    <a:pt x="29186" y="651"/>
                  </a:moveTo>
                  <a:cubicBezTo>
                    <a:pt x="28834" y="12321"/>
                    <a:pt x="19271" y="21599"/>
                    <a:pt x="7596" y="21600"/>
                  </a:cubicBezTo>
                  <a:cubicBezTo>
                    <a:pt x="5001" y="21600"/>
                    <a:pt x="2428" y="21132"/>
                    <a:pt x="-1" y="20220"/>
                  </a:cubicBezTo>
                </a:path>
                <a:path w="29186" h="21600" stroke="0" extrusionOk="0">
                  <a:moveTo>
                    <a:pt x="29186" y="651"/>
                  </a:moveTo>
                  <a:cubicBezTo>
                    <a:pt x="28834" y="12321"/>
                    <a:pt x="19271" y="21599"/>
                    <a:pt x="7596" y="21600"/>
                  </a:cubicBezTo>
                  <a:cubicBezTo>
                    <a:pt x="5001" y="21600"/>
                    <a:pt x="2428" y="21132"/>
                    <a:pt x="-1" y="20220"/>
                  </a:cubicBezTo>
                  <a:lnTo>
                    <a:pt x="7596" y="0"/>
                  </a:lnTo>
                  <a:lnTo>
                    <a:pt x="29186" y="65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4785" name="Text Box 302"/>
            <p:cNvSpPr txBox="1">
              <a:spLocks noChangeArrowheads="1"/>
            </p:cNvSpPr>
            <p:nvPr/>
          </p:nvSpPr>
          <p:spPr bwMode="auto">
            <a:xfrm>
              <a:off x="1247" y="2614"/>
              <a:ext cx="18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c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</p:grpSp>
      <p:sp>
        <p:nvSpPr>
          <p:cNvPr id="24585" name="Freeform 294"/>
          <p:cNvSpPr>
            <a:spLocks/>
          </p:cNvSpPr>
          <p:nvPr/>
        </p:nvSpPr>
        <p:spPr bwMode="auto">
          <a:xfrm>
            <a:off x="7731125" y="4000500"/>
            <a:ext cx="665163" cy="2371725"/>
          </a:xfrm>
          <a:custGeom>
            <a:avLst/>
            <a:gdLst>
              <a:gd name="T0" fmla="*/ 781249025 w 419"/>
              <a:gd name="T1" fmla="*/ 186491563 h 1494"/>
              <a:gd name="T2" fmla="*/ 178932022 w 419"/>
              <a:gd name="T3" fmla="*/ 516632825 h 1494"/>
              <a:gd name="T4" fmla="*/ 120967591 w 419"/>
              <a:gd name="T5" fmla="*/ 2147483647 h 1494"/>
              <a:gd name="T6" fmla="*/ 907256932 w 419"/>
              <a:gd name="T7" fmla="*/ 2147483647 h 1494"/>
              <a:gd name="T8" fmla="*/ 1013103574 w 419"/>
              <a:gd name="T9" fmla="*/ 889615950 h 1494"/>
              <a:gd name="T10" fmla="*/ 781249025 w 419"/>
              <a:gd name="T11" fmla="*/ 186491563 h 14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19" h="1494">
                <a:moveTo>
                  <a:pt x="310" y="74"/>
                </a:moveTo>
                <a:cubicBezTo>
                  <a:pt x="255" y="49"/>
                  <a:pt x="115" y="0"/>
                  <a:pt x="71" y="205"/>
                </a:cubicBezTo>
                <a:cubicBezTo>
                  <a:pt x="27" y="410"/>
                  <a:pt x="0" y="1118"/>
                  <a:pt x="48" y="1306"/>
                </a:cubicBezTo>
                <a:cubicBezTo>
                  <a:pt x="96" y="1494"/>
                  <a:pt x="301" y="1494"/>
                  <a:pt x="360" y="1335"/>
                </a:cubicBezTo>
                <a:cubicBezTo>
                  <a:pt x="419" y="1176"/>
                  <a:pt x="410" y="563"/>
                  <a:pt x="402" y="353"/>
                </a:cubicBezTo>
                <a:cubicBezTo>
                  <a:pt x="394" y="143"/>
                  <a:pt x="365" y="99"/>
                  <a:pt x="310" y="7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6" name="Line 82"/>
          <p:cNvSpPr>
            <a:spLocks noChangeShapeType="1"/>
          </p:cNvSpPr>
          <p:nvPr/>
        </p:nvSpPr>
        <p:spPr bwMode="auto">
          <a:xfrm>
            <a:off x="2771775" y="2495550"/>
            <a:ext cx="9366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7" name="Line 89"/>
          <p:cNvSpPr>
            <a:spLocks noChangeShapeType="1"/>
          </p:cNvSpPr>
          <p:nvPr/>
        </p:nvSpPr>
        <p:spPr bwMode="auto">
          <a:xfrm flipV="1">
            <a:off x="2771775" y="1847850"/>
            <a:ext cx="9366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8" name="Line 72"/>
          <p:cNvSpPr>
            <a:spLocks noChangeShapeType="1"/>
          </p:cNvSpPr>
          <p:nvPr/>
        </p:nvSpPr>
        <p:spPr bwMode="auto">
          <a:xfrm flipV="1">
            <a:off x="1187450" y="2206625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89" name="Arc 5"/>
          <p:cNvSpPr>
            <a:spLocks/>
          </p:cNvSpPr>
          <p:nvPr/>
        </p:nvSpPr>
        <p:spPr bwMode="auto">
          <a:xfrm flipH="1" flipV="1">
            <a:off x="755650" y="2351088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3864706 w 21600"/>
              <a:gd name="T3" fmla="*/ 987528 h 21600"/>
              <a:gd name="T4" fmla="*/ 0 w 21600"/>
              <a:gd name="T5" fmla="*/ 98752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0" name="Line 68"/>
          <p:cNvSpPr>
            <a:spLocks noChangeShapeType="1"/>
          </p:cNvSpPr>
          <p:nvPr/>
        </p:nvSpPr>
        <p:spPr bwMode="auto">
          <a:xfrm>
            <a:off x="1187450" y="2495550"/>
            <a:ext cx="64770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1" name="Line 73"/>
          <p:cNvSpPr>
            <a:spLocks noChangeShapeType="1"/>
          </p:cNvSpPr>
          <p:nvPr/>
        </p:nvSpPr>
        <p:spPr bwMode="auto">
          <a:xfrm flipV="1">
            <a:off x="1979613" y="1846263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2" name="Line 74"/>
          <p:cNvSpPr>
            <a:spLocks noChangeShapeType="1"/>
          </p:cNvSpPr>
          <p:nvPr/>
        </p:nvSpPr>
        <p:spPr bwMode="auto">
          <a:xfrm>
            <a:off x="1979613" y="2135188"/>
            <a:ext cx="6477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3" name="Line 77"/>
          <p:cNvSpPr>
            <a:spLocks noChangeShapeType="1"/>
          </p:cNvSpPr>
          <p:nvPr/>
        </p:nvSpPr>
        <p:spPr bwMode="auto">
          <a:xfrm flipV="1">
            <a:off x="1979613" y="2566988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4" name="Line 78"/>
          <p:cNvSpPr>
            <a:spLocks noChangeShapeType="1"/>
          </p:cNvSpPr>
          <p:nvPr/>
        </p:nvSpPr>
        <p:spPr bwMode="auto">
          <a:xfrm>
            <a:off x="1979613" y="2855913"/>
            <a:ext cx="6477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5" name="Line 81"/>
          <p:cNvSpPr>
            <a:spLocks noChangeShapeType="1"/>
          </p:cNvSpPr>
          <p:nvPr/>
        </p:nvSpPr>
        <p:spPr bwMode="auto">
          <a:xfrm>
            <a:off x="2916238" y="3214688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6" name="Line 84"/>
          <p:cNvSpPr>
            <a:spLocks noChangeShapeType="1"/>
          </p:cNvSpPr>
          <p:nvPr/>
        </p:nvSpPr>
        <p:spPr bwMode="auto">
          <a:xfrm flipV="1">
            <a:off x="3852863" y="2640013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7" name="Line 86"/>
          <p:cNvSpPr>
            <a:spLocks noChangeShapeType="1"/>
          </p:cNvSpPr>
          <p:nvPr/>
        </p:nvSpPr>
        <p:spPr bwMode="auto">
          <a:xfrm flipV="1">
            <a:off x="3852863" y="1919288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8" name="Line 87"/>
          <p:cNvSpPr>
            <a:spLocks noChangeShapeType="1"/>
          </p:cNvSpPr>
          <p:nvPr/>
        </p:nvSpPr>
        <p:spPr bwMode="auto">
          <a:xfrm>
            <a:off x="2916238" y="1774825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599" name="Line 90"/>
          <p:cNvSpPr>
            <a:spLocks noChangeShapeType="1"/>
          </p:cNvSpPr>
          <p:nvPr/>
        </p:nvSpPr>
        <p:spPr bwMode="auto">
          <a:xfrm>
            <a:off x="2916238" y="2495550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00" name="Arc 93"/>
          <p:cNvSpPr>
            <a:spLocks/>
          </p:cNvSpPr>
          <p:nvPr/>
        </p:nvSpPr>
        <p:spPr bwMode="auto">
          <a:xfrm flipH="1" flipV="1">
            <a:off x="1044575" y="1341438"/>
            <a:ext cx="2779713" cy="1052512"/>
          </a:xfrm>
          <a:custGeom>
            <a:avLst/>
            <a:gdLst>
              <a:gd name="T0" fmla="*/ 202412320 w 37538"/>
              <a:gd name="T1" fmla="*/ 0 h 26760"/>
              <a:gd name="T2" fmla="*/ 0 w 37538"/>
              <a:gd name="T3" fmla="*/ 30535631 h 26760"/>
              <a:gd name="T4" fmla="*/ 87395975 w 37538"/>
              <a:gd name="T5" fmla="*/ 7982375 h 267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538" h="26760" fill="none" extrusionOk="0">
                <a:moveTo>
                  <a:pt x="36912" y="0"/>
                </a:moveTo>
                <a:cubicBezTo>
                  <a:pt x="37328" y="1688"/>
                  <a:pt x="37538" y="3421"/>
                  <a:pt x="37538" y="5160"/>
                </a:cubicBezTo>
                <a:cubicBezTo>
                  <a:pt x="37538" y="17089"/>
                  <a:pt x="27867" y="26760"/>
                  <a:pt x="15938" y="26760"/>
                </a:cubicBezTo>
                <a:cubicBezTo>
                  <a:pt x="9875" y="26760"/>
                  <a:pt x="4092" y="24212"/>
                  <a:pt x="0" y="19738"/>
                </a:cubicBezTo>
              </a:path>
              <a:path w="37538" h="26760" stroke="0" extrusionOk="0">
                <a:moveTo>
                  <a:pt x="36912" y="0"/>
                </a:moveTo>
                <a:cubicBezTo>
                  <a:pt x="37328" y="1688"/>
                  <a:pt x="37538" y="3421"/>
                  <a:pt x="37538" y="5160"/>
                </a:cubicBezTo>
                <a:cubicBezTo>
                  <a:pt x="37538" y="17089"/>
                  <a:pt x="27867" y="26760"/>
                  <a:pt x="15938" y="26760"/>
                </a:cubicBezTo>
                <a:cubicBezTo>
                  <a:pt x="9875" y="26760"/>
                  <a:pt x="4092" y="24212"/>
                  <a:pt x="0" y="19738"/>
                </a:cubicBezTo>
                <a:lnTo>
                  <a:pt x="15938" y="5160"/>
                </a:lnTo>
                <a:lnTo>
                  <a:pt x="36912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01" name="Oval 69"/>
          <p:cNvSpPr>
            <a:spLocks noChangeArrowheads="1"/>
          </p:cNvSpPr>
          <p:nvPr/>
        </p:nvSpPr>
        <p:spPr bwMode="auto">
          <a:xfrm>
            <a:off x="1835150" y="2711450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4603" name="Oval 71"/>
          <p:cNvSpPr>
            <a:spLocks noChangeArrowheads="1"/>
          </p:cNvSpPr>
          <p:nvPr/>
        </p:nvSpPr>
        <p:spPr bwMode="auto">
          <a:xfrm>
            <a:off x="1044575" y="235108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4604" name="Oval 75"/>
          <p:cNvSpPr>
            <a:spLocks noChangeArrowheads="1"/>
          </p:cNvSpPr>
          <p:nvPr/>
        </p:nvSpPr>
        <p:spPr bwMode="auto">
          <a:xfrm>
            <a:off x="2627313" y="235108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605" name="Oval 76"/>
          <p:cNvSpPr>
            <a:spLocks noChangeArrowheads="1"/>
          </p:cNvSpPr>
          <p:nvPr/>
        </p:nvSpPr>
        <p:spPr bwMode="auto">
          <a:xfrm>
            <a:off x="2627313" y="1630363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4606" name="Oval 83"/>
          <p:cNvSpPr>
            <a:spLocks noChangeArrowheads="1"/>
          </p:cNvSpPr>
          <p:nvPr/>
        </p:nvSpPr>
        <p:spPr bwMode="auto">
          <a:xfrm>
            <a:off x="3708400" y="3071813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4607" name="Oval 85"/>
          <p:cNvSpPr>
            <a:spLocks noChangeArrowheads="1"/>
          </p:cNvSpPr>
          <p:nvPr/>
        </p:nvSpPr>
        <p:spPr bwMode="auto">
          <a:xfrm>
            <a:off x="3708400" y="235108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4608" name="Oval 88"/>
          <p:cNvSpPr>
            <a:spLocks noChangeArrowheads="1"/>
          </p:cNvSpPr>
          <p:nvPr/>
        </p:nvSpPr>
        <p:spPr bwMode="auto">
          <a:xfrm>
            <a:off x="3708400" y="1631950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6</a:t>
            </a:r>
          </a:p>
        </p:txBody>
      </p:sp>
      <p:grpSp>
        <p:nvGrpSpPr>
          <p:cNvPr id="24609" name="Group 94"/>
          <p:cNvGrpSpPr>
            <a:grpSpLocks/>
          </p:cNvGrpSpPr>
          <p:nvPr/>
        </p:nvGrpSpPr>
        <p:grpSpPr bwMode="auto">
          <a:xfrm>
            <a:off x="2627313" y="3071813"/>
            <a:ext cx="287337" cy="287337"/>
            <a:chOff x="3334" y="799"/>
            <a:chExt cx="454" cy="453"/>
          </a:xfrm>
        </p:grpSpPr>
        <p:sp>
          <p:nvSpPr>
            <p:cNvPr id="24782" name="Oval 95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4783" name="Oval 96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5</a:t>
              </a:r>
            </a:p>
          </p:txBody>
        </p:sp>
      </p:grpSp>
      <p:sp>
        <p:nvSpPr>
          <p:cNvPr id="24610" name="Text Box 105"/>
          <p:cNvSpPr txBox="1">
            <a:spLocks noChangeArrowheads="1"/>
          </p:cNvSpPr>
          <p:nvPr/>
        </p:nvSpPr>
        <p:spPr bwMode="auto">
          <a:xfrm>
            <a:off x="1331913" y="213518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1" name="Text Box 106"/>
          <p:cNvSpPr txBox="1">
            <a:spLocks noChangeArrowheads="1"/>
          </p:cNvSpPr>
          <p:nvPr/>
        </p:nvSpPr>
        <p:spPr bwMode="auto">
          <a:xfrm>
            <a:off x="1476375" y="242252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2" name="Text Box 107"/>
          <p:cNvSpPr txBox="1">
            <a:spLocks noChangeArrowheads="1"/>
          </p:cNvSpPr>
          <p:nvPr/>
        </p:nvSpPr>
        <p:spPr bwMode="auto">
          <a:xfrm>
            <a:off x="2124075" y="177482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3" name="Text Box 108"/>
          <p:cNvSpPr txBox="1">
            <a:spLocks noChangeArrowheads="1"/>
          </p:cNvSpPr>
          <p:nvPr/>
        </p:nvSpPr>
        <p:spPr bwMode="auto">
          <a:xfrm>
            <a:off x="2268538" y="206375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4" name="Text Box 109"/>
          <p:cNvSpPr txBox="1">
            <a:spLocks noChangeArrowheads="1"/>
          </p:cNvSpPr>
          <p:nvPr/>
        </p:nvSpPr>
        <p:spPr bwMode="auto">
          <a:xfrm>
            <a:off x="3060700" y="191928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5" name="Text Box 110"/>
          <p:cNvSpPr txBox="1">
            <a:spLocks noChangeArrowheads="1"/>
          </p:cNvSpPr>
          <p:nvPr/>
        </p:nvSpPr>
        <p:spPr bwMode="auto">
          <a:xfrm>
            <a:off x="3132138" y="227965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6" name="Text Box 111"/>
          <p:cNvSpPr txBox="1">
            <a:spLocks noChangeArrowheads="1"/>
          </p:cNvSpPr>
          <p:nvPr/>
        </p:nvSpPr>
        <p:spPr bwMode="auto">
          <a:xfrm>
            <a:off x="3203575" y="264001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7" name="Text Box 112"/>
          <p:cNvSpPr txBox="1">
            <a:spLocks noChangeArrowheads="1"/>
          </p:cNvSpPr>
          <p:nvPr/>
        </p:nvSpPr>
        <p:spPr bwMode="auto">
          <a:xfrm>
            <a:off x="2124075" y="249555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8" name="Text Box 113"/>
          <p:cNvSpPr txBox="1">
            <a:spLocks noChangeArrowheads="1"/>
          </p:cNvSpPr>
          <p:nvPr/>
        </p:nvSpPr>
        <p:spPr bwMode="auto">
          <a:xfrm>
            <a:off x="2195513" y="278288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19" name="Text Box 115"/>
          <p:cNvSpPr txBox="1">
            <a:spLocks noChangeArrowheads="1"/>
          </p:cNvSpPr>
          <p:nvPr/>
        </p:nvSpPr>
        <p:spPr bwMode="auto">
          <a:xfrm>
            <a:off x="2771775" y="112712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0" name="Text Box 116"/>
          <p:cNvSpPr txBox="1">
            <a:spLocks noChangeArrowheads="1"/>
          </p:cNvSpPr>
          <p:nvPr/>
        </p:nvSpPr>
        <p:spPr bwMode="auto">
          <a:xfrm>
            <a:off x="3060700" y="299878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1" name="Text Box 117"/>
          <p:cNvSpPr txBox="1">
            <a:spLocks noChangeArrowheads="1"/>
          </p:cNvSpPr>
          <p:nvPr/>
        </p:nvSpPr>
        <p:spPr bwMode="auto">
          <a:xfrm>
            <a:off x="3779838" y="1990725"/>
            <a:ext cx="5762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2" name="Text Box 118"/>
          <p:cNvSpPr txBox="1">
            <a:spLocks noChangeArrowheads="1"/>
          </p:cNvSpPr>
          <p:nvPr/>
        </p:nvSpPr>
        <p:spPr bwMode="auto">
          <a:xfrm>
            <a:off x="3779838" y="2711450"/>
            <a:ext cx="5762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3" name="Text Box 119"/>
          <p:cNvSpPr txBox="1">
            <a:spLocks noChangeArrowheads="1"/>
          </p:cNvSpPr>
          <p:nvPr/>
        </p:nvSpPr>
        <p:spPr bwMode="auto">
          <a:xfrm>
            <a:off x="3060700" y="155892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24" name="Freeform 167"/>
          <p:cNvSpPr>
            <a:spLocks/>
          </p:cNvSpPr>
          <p:nvPr/>
        </p:nvSpPr>
        <p:spPr bwMode="auto">
          <a:xfrm rot="10800000">
            <a:off x="5797550" y="1847850"/>
            <a:ext cx="744538" cy="720725"/>
          </a:xfrm>
          <a:custGeom>
            <a:avLst/>
            <a:gdLst>
              <a:gd name="T0" fmla="*/ 934979390 w 469"/>
              <a:gd name="T1" fmla="*/ 858179792 h 506"/>
              <a:gd name="T2" fmla="*/ 1164312969 w 469"/>
              <a:gd name="T3" fmla="*/ 582264612 h 506"/>
              <a:gd name="T4" fmla="*/ 821571489 w 469"/>
              <a:gd name="T5" fmla="*/ 213024090 h 506"/>
              <a:gd name="T6" fmla="*/ 362902744 w 469"/>
              <a:gd name="T7" fmla="*/ 30431402 h 506"/>
              <a:gd name="T8" fmla="*/ 20161264 w 469"/>
              <a:gd name="T9" fmla="*/ 397643639 h 506"/>
              <a:gd name="T10" fmla="*/ 478830009 w 469"/>
              <a:gd name="T11" fmla="*/ 949475423 h 506"/>
              <a:gd name="T12" fmla="*/ 934979390 w 469"/>
              <a:gd name="T13" fmla="*/ 858179792 h 5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9" h="506">
                <a:moveTo>
                  <a:pt x="371" y="423"/>
                </a:moveTo>
                <a:cubicBezTo>
                  <a:pt x="416" y="393"/>
                  <a:pt x="469" y="340"/>
                  <a:pt x="462" y="287"/>
                </a:cubicBezTo>
                <a:cubicBezTo>
                  <a:pt x="455" y="234"/>
                  <a:pt x="379" y="150"/>
                  <a:pt x="326" y="105"/>
                </a:cubicBezTo>
                <a:cubicBezTo>
                  <a:pt x="273" y="60"/>
                  <a:pt x="197" y="0"/>
                  <a:pt x="144" y="15"/>
                </a:cubicBezTo>
                <a:cubicBezTo>
                  <a:pt x="91" y="30"/>
                  <a:pt x="0" y="121"/>
                  <a:pt x="8" y="196"/>
                </a:cubicBezTo>
                <a:cubicBezTo>
                  <a:pt x="16" y="271"/>
                  <a:pt x="130" y="430"/>
                  <a:pt x="190" y="468"/>
                </a:cubicBezTo>
                <a:cubicBezTo>
                  <a:pt x="250" y="506"/>
                  <a:pt x="326" y="453"/>
                  <a:pt x="371" y="42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25" name="Line 168"/>
          <p:cNvSpPr>
            <a:spLocks noChangeShapeType="1"/>
          </p:cNvSpPr>
          <p:nvPr/>
        </p:nvSpPr>
        <p:spPr bwMode="auto">
          <a:xfrm>
            <a:off x="6948488" y="2566988"/>
            <a:ext cx="9366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26" name="Line 169"/>
          <p:cNvSpPr>
            <a:spLocks noChangeShapeType="1"/>
          </p:cNvSpPr>
          <p:nvPr/>
        </p:nvSpPr>
        <p:spPr bwMode="auto">
          <a:xfrm flipV="1">
            <a:off x="6948488" y="1919288"/>
            <a:ext cx="9366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27" name="Line 170"/>
          <p:cNvSpPr>
            <a:spLocks noChangeShapeType="1"/>
          </p:cNvSpPr>
          <p:nvPr/>
        </p:nvSpPr>
        <p:spPr bwMode="auto">
          <a:xfrm flipV="1">
            <a:off x="5364163" y="2278063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28" name="Arc 171"/>
          <p:cNvSpPr>
            <a:spLocks/>
          </p:cNvSpPr>
          <p:nvPr/>
        </p:nvSpPr>
        <p:spPr bwMode="auto">
          <a:xfrm flipH="1" flipV="1">
            <a:off x="4932363" y="2422525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3864706 w 21600"/>
              <a:gd name="T3" fmla="*/ 987528 h 21600"/>
              <a:gd name="T4" fmla="*/ 0 w 21600"/>
              <a:gd name="T5" fmla="*/ 98752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29" name="Line 172"/>
          <p:cNvSpPr>
            <a:spLocks noChangeShapeType="1"/>
          </p:cNvSpPr>
          <p:nvPr/>
        </p:nvSpPr>
        <p:spPr bwMode="auto">
          <a:xfrm>
            <a:off x="5364163" y="2566988"/>
            <a:ext cx="6477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30" name="Line 173"/>
          <p:cNvSpPr>
            <a:spLocks noChangeShapeType="1"/>
          </p:cNvSpPr>
          <p:nvPr/>
        </p:nvSpPr>
        <p:spPr bwMode="auto">
          <a:xfrm flipV="1">
            <a:off x="6156325" y="1917700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31" name="Line 174"/>
          <p:cNvSpPr>
            <a:spLocks noChangeShapeType="1"/>
          </p:cNvSpPr>
          <p:nvPr/>
        </p:nvSpPr>
        <p:spPr bwMode="auto">
          <a:xfrm>
            <a:off x="6156325" y="2206625"/>
            <a:ext cx="64770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32" name="Line 175"/>
          <p:cNvSpPr>
            <a:spLocks noChangeShapeType="1"/>
          </p:cNvSpPr>
          <p:nvPr/>
        </p:nvSpPr>
        <p:spPr bwMode="auto">
          <a:xfrm flipV="1">
            <a:off x="6156325" y="2638425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33" name="Line 176"/>
          <p:cNvSpPr>
            <a:spLocks noChangeShapeType="1"/>
          </p:cNvSpPr>
          <p:nvPr/>
        </p:nvSpPr>
        <p:spPr bwMode="auto">
          <a:xfrm>
            <a:off x="6156325" y="2927350"/>
            <a:ext cx="64770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34" name="Line 177"/>
          <p:cNvSpPr>
            <a:spLocks noChangeShapeType="1"/>
          </p:cNvSpPr>
          <p:nvPr/>
        </p:nvSpPr>
        <p:spPr bwMode="auto">
          <a:xfrm>
            <a:off x="7092950" y="3286125"/>
            <a:ext cx="7921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35" name="Line 178"/>
          <p:cNvSpPr>
            <a:spLocks noChangeShapeType="1"/>
          </p:cNvSpPr>
          <p:nvPr/>
        </p:nvSpPr>
        <p:spPr bwMode="auto">
          <a:xfrm flipV="1">
            <a:off x="8029575" y="271145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36" name="Line 179"/>
          <p:cNvSpPr>
            <a:spLocks noChangeShapeType="1"/>
          </p:cNvSpPr>
          <p:nvPr/>
        </p:nvSpPr>
        <p:spPr bwMode="auto">
          <a:xfrm flipV="1">
            <a:off x="8029575" y="1990725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37" name="Line 180"/>
          <p:cNvSpPr>
            <a:spLocks noChangeShapeType="1"/>
          </p:cNvSpPr>
          <p:nvPr/>
        </p:nvSpPr>
        <p:spPr bwMode="auto">
          <a:xfrm>
            <a:off x="7092950" y="1846263"/>
            <a:ext cx="7921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38" name="Line 181"/>
          <p:cNvSpPr>
            <a:spLocks noChangeShapeType="1"/>
          </p:cNvSpPr>
          <p:nvPr/>
        </p:nvSpPr>
        <p:spPr bwMode="auto">
          <a:xfrm>
            <a:off x="7092950" y="2566988"/>
            <a:ext cx="7921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39" name="Arc 183"/>
          <p:cNvSpPr>
            <a:spLocks/>
          </p:cNvSpPr>
          <p:nvPr/>
        </p:nvSpPr>
        <p:spPr bwMode="auto">
          <a:xfrm flipH="1" flipV="1">
            <a:off x="5221288" y="1412875"/>
            <a:ext cx="2779712" cy="1052513"/>
          </a:xfrm>
          <a:custGeom>
            <a:avLst/>
            <a:gdLst>
              <a:gd name="T0" fmla="*/ 202412174 w 37538"/>
              <a:gd name="T1" fmla="*/ 0 h 26760"/>
              <a:gd name="T2" fmla="*/ 0 w 37538"/>
              <a:gd name="T3" fmla="*/ 30535699 h 26760"/>
              <a:gd name="T4" fmla="*/ 87395943 w 37538"/>
              <a:gd name="T5" fmla="*/ 7982383 h 267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538" h="26760" fill="none" extrusionOk="0">
                <a:moveTo>
                  <a:pt x="36912" y="0"/>
                </a:moveTo>
                <a:cubicBezTo>
                  <a:pt x="37328" y="1688"/>
                  <a:pt x="37538" y="3421"/>
                  <a:pt x="37538" y="5160"/>
                </a:cubicBezTo>
                <a:cubicBezTo>
                  <a:pt x="37538" y="17089"/>
                  <a:pt x="27867" y="26760"/>
                  <a:pt x="15938" y="26760"/>
                </a:cubicBezTo>
                <a:cubicBezTo>
                  <a:pt x="9875" y="26760"/>
                  <a:pt x="4092" y="24212"/>
                  <a:pt x="0" y="19738"/>
                </a:cubicBezTo>
              </a:path>
              <a:path w="37538" h="26760" stroke="0" extrusionOk="0">
                <a:moveTo>
                  <a:pt x="36912" y="0"/>
                </a:moveTo>
                <a:cubicBezTo>
                  <a:pt x="37328" y="1688"/>
                  <a:pt x="37538" y="3421"/>
                  <a:pt x="37538" y="5160"/>
                </a:cubicBezTo>
                <a:cubicBezTo>
                  <a:pt x="37538" y="17089"/>
                  <a:pt x="27867" y="26760"/>
                  <a:pt x="15938" y="26760"/>
                </a:cubicBezTo>
                <a:cubicBezTo>
                  <a:pt x="9875" y="26760"/>
                  <a:pt x="4092" y="24212"/>
                  <a:pt x="0" y="19738"/>
                </a:cubicBezTo>
                <a:lnTo>
                  <a:pt x="15938" y="5160"/>
                </a:lnTo>
                <a:lnTo>
                  <a:pt x="36912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40" name="Oval 184"/>
          <p:cNvSpPr>
            <a:spLocks noChangeArrowheads="1"/>
          </p:cNvSpPr>
          <p:nvPr/>
        </p:nvSpPr>
        <p:spPr bwMode="auto">
          <a:xfrm>
            <a:off x="6011863" y="278288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4642" name="Oval 186"/>
          <p:cNvSpPr>
            <a:spLocks noChangeArrowheads="1"/>
          </p:cNvSpPr>
          <p:nvPr/>
        </p:nvSpPr>
        <p:spPr bwMode="auto">
          <a:xfrm>
            <a:off x="5221288" y="2422525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4643" name="Oval 187"/>
          <p:cNvSpPr>
            <a:spLocks noChangeArrowheads="1"/>
          </p:cNvSpPr>
          <p:nvPr/>
        </p:nvSpPr>
        <p:spPr bwMode="auto">
          <a:xfrm>
            <a:off x="6804025" y="2422525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644" name="Oval 188"/>
          <p:cNvSpPr>
            <a:spLocks noChangeArrowheads="1"/>
          </p:cNvSpPr>
          <p:nvPr/>
        </p:nvSpPr>
        <p:spPr bwMode="auto">
          <a:xfrm>
            <a:off x="6804025" y="1701800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4645" name="Oval 189"/>
          <p:cNvSpPr>
            <a:spLocks noChangeArrowheads="1"/>
          </p:cNvSpPr>
          <p:nvPr/>
        </p:nvSpPr>
        <p:spPr bwMode="auto">
          <a:xfrm>
            <a:off x="7885113" y="3143250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4646" name="Oval 190"/>
          <p:cNvSpPr>
            <a:spLocks noChangeArrowheads="1"/>
          </p:cNvSpPr>
          <p:nvPr/>
        </p:nvSpPr>
        <p:spPr bwMode="auto">
          <a:xfrm>
            <a:off x="7885113" y="2422525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4647" name="Oval 191"/>
          <p:cNvSpPr>
            <a:spLocks noChangeArrowheads="1"/>
          </p:cNvSpPr>
          <p:nvPr/>
        </p:nvSpPr>
        <p:spPr bwMode="auto">
          <a:xfrm>
            <a:off x="7885113" y="170338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6</a:t>
            </a:r>
          </a:p>
        </p:txBody>
      </p:sp>
      <p:grpSp>
        <p:nvGrpSpPr>
          <p:cNvPr id="24648" name="Group 192"/>
          <p:cNvGrpSpPr>
            <a:grpSpLocks/>
          </p:cNvGrpSpPr>
          <p:nvPr/>
        </p:nvGrpSpPr>
        <p:grpSpPr bwMode="auto">
          <a:xfrm>
            <a:off x="6804025" y="3143250"/>
            <a:ext cx="287338" cy="287338"/>
            <a:chOff x="3334" y="799"/>
            <a:chExt cx="454" cy="453"/>
          </a:xfrm>
        </p:grpSpPr>
        <p:sp>
          <p:nvSpPr>
            <p:cNvPr id="24780" name="Oval 193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4781" name="Oval 194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5</a:t>
              </a:r>
            </a:p>
          </p:txBody>
        </p:sp>
      </p:grpSp>
      <p:sp>
        <p:nvSpPr>
          <p:cNvPr id="24649" name="Text Box 195"/>
          <p:cNvSpPr txBox="1">
            <a:spLocks noChangeArrowheads="1"/>
          </p:cNvSpPr>
          <p:nvPr/>
        </p:nvSpPr>
        <p:spPr bwMode="auto">
          <a:xfrm>
            <a:off x="5508104" y="2132856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800" b="1" i="1">
                <a:solidFill>
                  <a:srgbClr val="0070C0"/>
                </a:solidFill>
              </a:rPr>
              <a:t>a</a:t>
            </a:r>
            <a:endParaRPr lang="cs-CZ" sz="2800" b="1" baseline="-25000">
              <a:solidFill>
                <a:srgbClr val="0070C0"/>
              </a:solidFill>
            </a:endParaRPr>
          </a:p>
        </p:txBody>
      </p:sp>
      <p:sp>
        <p:nvSpPr>
          <p:cNvPr id="24650" name="Text Box 196"/>
          <p:cNvSpPr txBox="1">
            <a:spLocks noChangeArrowheads="1"/>
          </p:cNvSpPr>
          <p:nvPr/>
        </p:nvSpPr>
        <p:spPr bwMode="auto">
          <a:xfrm>
            <a:off x="5653088" y="249396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51" name="Text Box 197"/>
          <p:cNvSpPr txBox="1">
            <a:spLocks noChangeArrowheads="1"/>
          </p:cNvSpPr>
          <p:nvPr/>
        </p:nvSpPr>
        <p:spPr bwMode="auto">
          <a:xfrm>
            <a:off x="6300788" y="184626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52" name="Text Box 198"/>
          <p:cNvSpPr txBox="1">
            <a:spLocks noChangeArrowheads="1"/>
          </p:cNvSpPr>
          <p:nvPr/>
        </p:nvSpPr>
        <p:spPr bwMode="auto">
          <a:xfrm>
            <a:off x="6445250" y="213518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53" name="Text Box 199"/>
          <p:cNvSpPr txBox="1">
            <a:spLocks noChangeArrowheads="1"/>
          </p:cNvSpPr>
          <p:nvPr/>
        </p:nvSpPr>
        <p:spPr bwMode="auto">
          <a:xfrm>
            <a:off x="7237413" y="199072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54" name="Text Box 200"/>
          <p:cNvSpPr txBox="1">
            <a:spLocks noChangeArrowheads="1"/>
          </p:cNvSpPr>
          <p:nvPr/>
        </p:nvSpPr>
        <p:spPr bwMode="auto">
          <a:xfrm>
            <a:off x="7308850" y="235108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55" name="Text Box 201"/>
          <p:cNvSpPr txBox="1">
            <a:spLocks noChangeArrowheads="1"/>
          </p:cNvSpPr>
          <p:nvPr/>
        </p:nvSpPr>
        <p:spPr bwMode="auto">
          <a:xfrm>
            <a:off x="7380288" y="271145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56" name="Text Box 202"/>
          <p:cNvSpPr txBox="1">
            <a:spLocks noChangeArrowheads="1"/>
          </p:cNvSpPr>
          <p:nvPr/>
        </p:nvSpPr>
        <p:spPr bwMode="auto">
          <a:xfrm>
            <a:off x="6300788" y="256698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57" name="Text Box 203"/>
          <p:cNvSpPr txBox="1">
            <a:spLocks noChangeArrowheads="1"/>
          </p:cNvSpPr>
          <p:nvPr/>
        </p:nvSpPr>
        <p:spPr bwMode="auto">
          <a:xfrm>
            <a:off x="6372225" y="285432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58" name="Text Box 205"/>
          <p:cNvSpPr txBox="1">
            <a:spLocks noChangeArrowheads="1"/>
          </p:cNvSpPr>
          <p:nvPr/>
        </p:nvSpPr>
        <p:spPr bwMode="auto">
          <a:xfrm>
            <a:off x="6948488" y="119856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59" name="Text Box 206"/>
          <p:cNvSpPr txBox="1">
            <a:spLocks noChangeArrowheads="1"/>
          </p:cNvSpPr>
          <p:nvPr/>
        </p:nvSpPr>
        <p:spPr bwMode="auto">
          <a:xfrm>
            <a:off x="7237413" y="307022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60" name="Text Box 207"/>
          <p:cNvSpPr txBox="1">
            <a:spLocks noChangeArrowheads="1"/>
          </p:cNvSpPr>
          <p:nvPr/>
        </p:nvSpPr>
        <p:spPr bwMode="auto">
          <a:xfrm>
            <a:off x="7956550" y="2062163"/>
            <a:ext cx="5762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61" name="Text Box 208"/>
          <p:cNvSpPr txBox="1">
            <a:spLocks noChangeArrowheads="1"/>
          </p:cNvSpPr>
          <p:nvPr/>
        </p:nvSpPr>
        <p:spPr bwMode="auto">
          <a:xfrm>
            <a:off x="7956550" y="2782888"/>
            <a:ext cx="5762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62" name="Text Box 209"/>
          <p:cNvSpPr txBox="1">
            <a:spLocks noChangeArrowheads="1"/>
          </p:cNvSpPr>
          <p:nvPr/>
        </p:nvSpPr>
        <p:spPr bwMode="auto">
          <a:xfrm>
            <a:off x="7237413" y="163036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63" name="Line 211"/>
          <p:cNvSpPr>
            <a:spLocks noChangeShapeType="1"/>
          </p:cNvSpPr>
          <p:nvPr/>
        </p:nvSpPr>
        <p:spPr bwMode="auto">
          <a:xfrm>
            <a:off x="2844800" y="5300663"/>
            <a:ext cx="9366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64" name="Line 212"/>
          <p:cNvSpPr>
            <a:spLocks noChangeShapeType="1"/>
          </p:cNvSpPr>
          <p:nvPr/>
        </p:nvSpPr>
        <p:spPr bwMode="auto">
          <a:xfrm flipV="1">
            <a:off x="2844800" y="4652963"/>
            <a:ext cx="9366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65" name="Line 213"/>
          <p:cNvSpPr>
            <a:spLocks noChangeShapeType="1"/>
          </p:cNvSpPr>
          <p:nvPr/>
        </p:nvSpPr>
        <p:spPr bwMode="auto">
          <a:xfrm flipV="1">
            <a:off x="1260475" y="5011738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66" name="Arc 214"/>
          <p:cNvSpPr>
            <a:spLocks/>
          </p:cNvSpPr>
          <p:nvPr/>
        </p:nvSpPr>
        <p:spPr bwMode="auto">
          <a:xfrm flipH="1" flipV="1">
            <a:off x="828675" y="5156200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3864706 w 21600"/>
              <a:gd name="T3" fmla="*/ 987528 h 21600"/>
              <a:gd name="T4" fmla="*/ 0 w 21600"/>
              <a:gd name="T5" fmla="*/ 98752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67" name="Line 215"/>
          <p:cNvSpPr>
            <a:spLocks noChangeShapeType="1"/>
          </p:cNvSpPr>
          <p:nvPr/>
        </p:nvSpPr>
        <p:spPr bwMode="auto">
          <a:xfrm>
            <a:off x="1260475" y="5300663"/>
            <a:ext cx="6477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68" name="Line 216"/>
          <p:cNvSpPr>
            <a:spLocks noChangeShapeType="1"/>
          </p:cNvSpPr>
          <p:nvPr/>
        </p:nvSpPr>
        <p:spPr bwMode="auto">
          <a:xfrm flipV="1">
            <a:off x="2052638" y="4651375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69" name="Line 217"/>
          <p:cNvSpPr>
            <a:spLocks noChangeShapeType="1"/>
          </p:cNvSpPr>
          <p:nvPr/>
        </p:nvSpPr>
        <p:spPr bwMode="auto">
          <a:xfrm>
            <a:off x="2052638" y="4940300"/>
            <a:ext cx="64770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70" name="Line 218"/>
          <p:cNvSpPr>
            <a:spLocks noChangeShapeType="1"/>
          </p:cNvSpPr>
          <p:nvPr/>
        </p:nvSpPr>
        <p:spPr bwMode="auto">
          <a:xfrm flipV="1">
            <a:off x="2052638" y="5372100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71" name="Line 219"/>
          <p:cNvSpPr>
            <a:spLocks noChangeShapeType="1"/>
          </p:cNvSpPr>
          <p:nvPr/>
        </p:nvSpPr>
        <p:spPr bwMode="auto">
          <a:xfrm>
            <a:off x="2052638" y="5661025"/>
            <a:ext cx="64770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72" name="Line 220"/>
          <p:cNvSpPr>
            <a:spLocks noChangeShapeType="1"/>
          </p:cNvSpPr>
          <p:nvPr/>
        </p:nvSpPr>
        <p:spPr bwMode="auto">
          <a:xfrm>
            <a:off x="2989263" y="6019800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73" name="Line 221"/>
          <p:cNvSpPr>
            <a:spLocks noChangeShapeType="1"/>
          </p:cNvSpPr>
          <p:nvPr/>
        </p:nvSpPr>
        <p:spPr bwMode="auto">
          <a:xfrm flipV="1">
            <a:off x="3925888" y="5445125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74" name="Line 222"/>
          <p:cNvSpPr>
            <a:spLocks noChangeShapeType="1"/>
          </p:cNvSpPr>
          <p:nvPr/>
        </p:nvSpPr>
        <p:spPr bwMode="auto">
          <a:xfrm flipV="1">
            <a:off x="3925888" y="472440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75" name="Line 223"/>
          <p:cNvSpPr>
            <a:spLocks noChangeShapeType="1"/>
          </p:cNvSpPr>
          <p:nvPr/>
        </p:nvSpPr>
        <p:spPr bwMode="auto">
          <a:xfrm>
            <a:off x="2989263" y="4579938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76" name="Line 224"/>
          <p:cNvSpPr>
            <a:spLocks noChangeShapeType="1"/>
          </p:cNvSpPr>
          <p:nvPr/>
        </p:nvSpPr>
        <p:spPr bwMode="auto">
          <a:xfrm>
            <a:off x="2989263" y="5300663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77" name="Arc 226"/>
          <p:cNvSpPr>
            <a:spLocks/>
          </p:cNvSpPr>
          <p:nvPr/>
        </p:nvSpPr>
        <p:spPr bwMode="auto">
          <a:xfrm flipH="1" flipV="1">
            <a:off x="1117600" y="4146550"/>
            <a:ext cx="2779713" cy="1052513"/>
          </a:xfrm>
          <a:custGeom>
            <a:avLst/>
            <a:gdLst>
              <a:gd name="T0" fmla="*/ 202412320 w 37538"/>
              <a:gd name="T1" fmla="*/ 0 h 26760"/>
              <a:gd name="T2" fmla="*/ 0 w 37538"/>
              <a:gd name="T3" fmla="*/ 30535699 h 26760"/>
              <a:gd name="T4" fmla="*/ 87395975 w 37538"/>
              <a:gd name="T5" fmla="*/ 7982383 h 267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538" h="26760" fill="none" extrusionOk="0">
                <a:moveTo>
                  <a:pt x="36912" y="0"/>
                </a:moveTo>
                <a:cubicBezTo>
                  <a:pt x="37328" y="1688"/>
                  <a:pt x="37538" y="3421"/>
                  <a:pt x="37538" y="5160"/>
                </a:cubicBezTo>
                <a:cubicBezTo>
                  <a:pt x="37538" y="17089"/>
                  <a:pt x="27867" y="26760"/>
                  <a:pt x="15938" y="26760"/>
                </a:cubicBezTo>
                <a:cubicBezTo>
                  <a:pt x="9875" y="26760"/>
                  <a:pt x="4092" y="24212"/>
                  <a:pt x="0" y="19738"/>
                </a:cubicBezTo>
              </a:path>
              <a:path w="37538" h="26760" stroke="0" extrusionOk="0">
                <a:moveTo>
                  <a:pt x="36912" y="0"/>
                </a:moveTo>
                <a:cubicBezTo>
                  <a:pt x="37328" y="1688"/>
                  <a:pt x="37538" y="3421"/>
                  <a:pt x="37538" y="5160"/>
                </a:cubicBezTo>
                <a:cubicBezTo>
                  <a:pt x="37538" y="17089"/>
                  <a:pt x="27867" y="26760"/>
                  <a:pt x="15938" y="26760"/>
                </a:cubicBezTo>
                <a:cubicBezTo>
                  <a:pt x="9875" y="26760"/>
                  <a:pt x="4092" y="24212"/>
                  <a:pt x="0" y="19738"/>
                </a:cubicBezTo>
                <a:lnTo>
                  <a:pt x="15938" y="5160"/>
                </a:lnTo>
                <a:lnTo>
                  <a:pt x="36912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678" name="Oval 227"/>
          <p:cNvSpPr>
            <a:spLocks noChangeArrowheads="1"/>
          </p:cNvSpPr>
          <p:nvPr/>
        </p:nvSpPr>
        <p:spPr bwMode="auto">
          <a:xfrm>
            <a:off x="1908175" y="5516563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4680" name="Oval 229"/>
          <p:cNvSpPr>
            <a:spLocks noChangeArrowheads="1"/>
          </p:cNvSpPr>
          <p:nvPr/>
        </p:nvSpPr>
        <p:spPr bwMode="auto">
          <a:xfrm>
            <a:off x="1117600" y="5156200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4681" name="Oval 230"/>
          <p:cNvSpPr>
            <a:spLocks noChangeArrowheads="1"/>
          </p:cNvSpPr>
          <p:nvPr/>
        </p:nvSpPr>
        <p:spPr bwMode="auto">
          <a:xfrm>
            <a:off x="2700338" y="5156200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682" name="Oval 232"/>
          <p:cNvSpPr>
            <a:spLocks noChangeArrowheads="1"/>
          </p:cNvSpPr>
          <p:nvPr/>
        </p:nvSpPr>
        <p:spPr bwMode="auto">
          <a:xfrm>
            <a:off x="3781425" y="5876925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4683" name="Oval 233"/>
          <p:cNvSpPr>
            <a:spLocks noChangeArrowheads="1"/>
          </p:cNvSpPr>
          <p:nvPr/>
        </p:nvSpPr>
        <p:spPr bwMode="auto">
          <a:xfrm>
            <a:off x="3781425" y="5156200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4684" name="Oval 234"/>
          <p:cNvSpPr>
            <a:spLocks noChangeArrowheads="1"/>
          </p:cNvSpPr>
          <p:nvPr/>
        </p:nvSpPr>
        <p:spPr bwMode="auto">
          <a:xfrm>
            <a:off x="3781425" y="4437063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6</a:t>
            </a:r>
          </a:p>
        </p:txBody>
      </p:sp>
      <p:grpSp>
        <p:nvGrpSpPr>
          <p:cNvPr id="24685" name="Group 235"/>
          <p:cNvGrpSpPr>
            <a:grpSpLocks/>
          </p:cNvGrpSpPr>
          <p:nvPr/>
        </p:nvGrpSpPr>
        <p:grpSpPr bwMode="auto">
          <a:xfrm>
            <a:off x="2700338" y="5876925"/>
            <a:ext cx="287337" cy="287338"/>
            <a:chOff x="3334" y="799"/>
            <a:chExt cx="454" cy="453"/>
          </a:xfrm>
        </p:grpSpPr>
        <p:sp>
          <p:nvSpPr>
            <p:cNvPr id="24778" name="Oval 236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4779" name="Oval 237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5</a:t>
              </a:r>
            </a:p>
          </p:txBody>
        </p:sp>
      </p:grpSp>
      <p:sp>
        <p:nvSpPr>
          <p:cNvPr id="24686" name="Text Box 238"/>
          <p:cNvSpPr txBox="1">
            <a:spLocks noChangeArrowheads="1"/>
          </p:cNvSpPr>
          <p:nvPr/>
        </p:nvSpPr>
        <p:spPr bwMode="auto">
          <a:xfrm>
            <a:off x="1404938" y="494030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87" name="Text Box 239"/>
          <p:cNvSpPr txBox="1">
            <a:spLocks noChangeArrowheads="1"/>
          </p:cNvSpPr>
          <p:nvPr/>
        </p:nvSpPr>
        <p:spPr bwMode="auto">
          <a:xfrm>
            <a:off x="1549400" y="522763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90" name="Text Box 242"/>
          <p:cNvSpPr txBox="1">
            <a:spLocks noChangeArrowheads="1"/>
          </p:cNvSpPr>
          <p:nvPr/>
        </p:nvSpPr>
        <p:spPr bwMode="auto">
          <a:xfrm>
            <a:off x="3133725" y="472440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91" name="Text Box 243"/>
          <p:cNvSpPr txBox="1">
            <a:spLocks noChangeArrowheads="1"/>
          </p:cNvSpPr>
          <p:nvPr/>
        </p:nvSpPr>
        <p:spPr bwMode="auto">
          <a:xfrm>
            <a:off x="3205163" y="508476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92" name="Text Box 244"/>
          <p:cNvSpPr txBox="1">
            <a:spLocks noChangeArrowheads="1"/>
          </p:cNvSpPr>
          <p:nvPr/>
        </p:nvSpPr>
        <p:spPr bwMode="auto">
          <a:xfrm>
            <a:off x="3276600" y="544512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93" name="Text Box 245"/>
          <p:cNvSpPr txBox="1">
            <a:spLocks noChangeArrowheads="1"/>
          </p:cNvSpPr>
          <p:nvPr/>
        </p:nvSpPr>
        <p:spPr bwMode="auto">
          <a:xfrm>
            <a:off x="2197100" y="530066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94" name="Text Box 246"/>
          <p:cNvSpPr txBox="1">
            <a:spLocks noChangeArrowheads="1"/>
          </p:cNvSpPr>
          <p:nvPr/>
        </p:nvSpPr>
        <p:spPr bwMode="auto">
          <a:xfrm>
            <a:off x="2268538" y="558800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grpSp>
        <p:nvGrpSpPr>
          <p:cNvPr id="24695" name="Group 299"/>
          <p:cNvGrpSpPr>
            <a:grpSpLocks/>
          </p:cNvGrpSpPr>
          <p:nvPr/>
        </p:nvGrpSpPr>
        <p:grpSpPr bwMode="auto">
          <a:xfrm>
            <a:off x="1260475" y="4294188"/>
            <a:ext cx="1584325" cy="863600"/>
            <a:chOff x="748" y="2614"/>
            <a:chExt cx="998" cy="544"/>
          </a:xfrm>
        </p:grpSpPr>
        <p:sp>
          <p:nvSpPr>
            <p:cNvPr id="24776" name="Arc 225"/>
            <p:cNvSpPr>
              <a:spLocks/>
            </p:cNvSpPr>
            <p:nvPr/>
          </p:nvSpPr>
          <p:spPr bwMode="auto">
            <a:xfrm flipH="1" flipV="1">
              <a:off x="748" y="2750"/>
              <a:ext cx="998" cy="408"/>
            </a:xfrm>
            <a:custGeom>
              <a:avLst/>
              <a:gdLst>
                <a:gd name="T0" fmla="*/ 34 w 29186"/>
                <a:gd name="T1" fmla="*/ 0 h 21600"/>
                <a:gd name="T2" fmla="*/ 0 w 29186"/>
                <a:gd name="T3" fmla="*/ 7 h 21600"/>
                <a:gd name="T4" fmla="*/ 9 w 2918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186" h="21600" fill="none" extrusionOk="0">
                  <a:moveTo>
                    <a:pt x="29186" y="651"/>
                  </a:moveTo>
                  <a:cubicBezTo>
                    <a:pt x="28834" y="12321"/>
                    <a:pt x="19271" y="21599"/>
                    <a:pt x="7596" y="21600"/>
                  </a:cubicBezTo>
                  <a:cubicBezTo>
                    <a:pt x="5001" y="21600"/>
                    <a:pt x="2428" y="21132"/>
                    <a:pt x="-1" y="20220"/>
                  </a:cubicBezTo>
                </a:path>
                <a:path w="29186" h="21600" stroke="0" extrusionOk="0">
                  <a:moveTo>
                    <a:pt x="29186" y="651"/>
                  </a:moveTo>
                  <a:cubicBezTo>
                    <a:pt x="28834" y="12321"/>
                    <a:pt x="19271" y="21599"/>
                    <a:pt x="7596" y="21600"/>
                  </a:cubicBezTo>
                  <a:cubicBezTo>
                    <a:pt x="5001" y="21600"/>
                    <a:pt x="2428" y="21132"/>
                    <a:pt x="-1" y="20220"/>
                  </a:cubicBezTo>
                  <a:lnTo>
                    <a:pt x="7596" y="0"/>
                  </a:lnTo>
                  <a:lnTo>
                    <a:pt x="29186" y="65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4777" name="Text Box 247"/>
            <p:cNvSpPr txBox="1">
              <a:spLocks noChangeArrowheads="1"/>
            </p:cNvSpPr>
            <p:nvPr/>
          </p:nvSpPr>
          <p:spPr bwMode="auto">
            <a:xfrm>
              <a:off x="1247" y="2614"/>
              <a:ext cx="18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c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</p:grpSp>
      <p:sp>
        <p:nvSpPr>
          <p:cNvPr id="24696" name="Text Box 248"/>
          <p:cNvSpPr txBox="1">
            <a:spLocks noChangeArrowheads="1"/>
          </p:cNvSpPr>
          <p:nvPr/>
        </p:nvSpPr>
        <p:spPr bwMode="auto">
          <a:xfrm>
            <a:off x="2844800" y="393223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97" name="Text Box 249"/>
          <p:cNvSpPr txBox="1">
            <a:spLocks noChangeArrowheads="1"/>
          </p:cNvSpPr>
          <p:nvPr/>
        </p:nvSpPr>
        <p:spPr bwMode="auto">
          <a:xfrm>
            <a:off x="3133725" y="580390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98" name="Text Box 250"/>
          <p:cNvSpPr txBox="1">
            <a:spLocks noChangeArrowheads="1"/>
          </p:cNvSpPr>
          <p:nvPr/>
        </p:nvSpPr>
        <p:spPr bwMode="auto">
          <a:xfrm>
            <a:off x="3133725" y="436403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699" name="Line 252"/>
          <p:cNvSpPr>
            <a:spLocks noChangeShapeType="1"/>
          </p:cNvSpPr>
          <p:nvPr/>
        </p:nvSpPr>
        <p:spPr bwMode="auto">
          <a:xfrm>
            <a:off x="6950075" y="5302250"/>
            <a:ext cx="9366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700" name="Line 253"/>
          <p:cNvSpPr>
            <a:spLocks noChangeShapeType="1"/>
          </p:cNvSpPr>
          <p:nvPr/>
        </p:nvSpPr>
        <p:spPr bwMode="auto">
          <a:xfrm flipV="1">
            <a:off x="6950075" y="4654550"/>
            <a:ext cx="9366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701" name="Line 254"/>
          <p:cNvSpPr>
            <a:spLocks noChangeShapeType="1"/>
          </p:cNvSpPr>
          <p:nvPr/>
        </p:nvSpPr>
        <p:spPr bwMode="auto">
          <a:xfrm flipV="1">
            <a:off x="5365750" y="5013325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702" name="Arc 255"/>
          <p:cNvSpPr>
            <a:spLocks/>
          </p:cNvSpPr>
          <p:nvPr/>
        </p:nvSpPr>
        <p:spPr bwMode="auto">
          <a:xfrm flipH="1" flipV="1">
            <a:off x="4933950" y="5157788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3864706 w 21600"/>
              <a:gd name="T3" fmla="*/ 987528 h 21600"/>
              <a:gd name="T4" fmla="*/ 0 w 21600"/>
              <a:gd name="T5" fmla="*/ 98752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703" name="Line 256"/>
          <p:cNvSpPr>
            <a:spLocks noChangeShapeType="1"/>
          </p:cNvSpPr>
          <p:nvPr/>
        </p:nvSpPr>
        <p:spPr bwMode="auto">
          <a:xfrm>
            <a:off x="5365750" y="5302250"/>
            <a:ext cx="64770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704" name="Line 257"/>
          <p:cNvSpPr>
            <a:spLocks noChangeShapeType="1"/>
          </p:cNvSpPr>
          <p:nvPr/>
        </p:nvSpPr>
        <p:spPr bwMode="auto">
          <a:xfrm flipV="1">
            <a:off x="6157913" y="4652963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705" name="Line 258"/>
          <p:cNvSpPr>
            <a:spLocks noChangeShapeType="1"/>
          </p:cNvSpPr>
          <p:nvPr/>
        </p:nvSpPr>
        <p:spPr bwMode="auto">
          <a:xfrm>
            <a:off x="6157913" y="4941888"/>
            <a:ext cx="6477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706" name="Line 259"/>
          <p:cNvSpPr>
            <a:spLocks noChangeShapeType="1"/>
          </p:cNvSpPr>
          <p:nvPr/>
        </p:nvSpPr>
        <p:spPr bwMode="auto">
          <a:xfrm flipV="1">
            <a:off x="6157913" y="5373688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707" name="Line 260"/>
          <p:cNvSpPr>
            <a:spLocks noChangeShapeType="1"/>
          </p:cNvSpPr>
          <p:nvPr/>
        </p:nvSpPr>
        <p:spPr bwMode="auto">
          <a:xfrm>
            <a:off x="6157913" y="5662613"/>
            <a:ext cx="6477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708" name="Line 261"/>
          <p:cNvSpPr>
            <a:spLocks noChangeShapeType="1"/>
          </p:cNvSpPr>
          <p:nvPr/>
        </p:nvSpPr>
        <p:spPr bwMode="auto">
          <a:xfrm>
            <a:off x="7094538" y="6021388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709" name="Line 262"/>
          <p:cNvSpPr>
            <a:spLocks noChangeShapeType="1"/>
          </p:cNvSpPr>
          <p:nvPr/>
        </p:nvSpPr>
        <p:spPr bwMode="auto">
          <a:xfrm flipV="1">
            <a:off x="8031163" y="5446713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710" name="Line 263"/>
          <p:cNvSpPr>
            <a:spLocks noChangeShapeType="1"/>
          </p:cNvSpPr>
          <p:nvPr/>
        </p:nvSpPr>
        <p:spPr bwMode="auto">
          <a:xfrm flipV="1">
            <a:off x="8031163" y="4725988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711" name="Line 264"/>
          <p:cNvSpPr>
            <a:spLocks noChangeShapeType="1"/>
          </p:cNvSpPr>
          <p:nvPr/>
        </p:nvSpPr>
        <p:spPr bwMode="auto">
          <a:xfrm>
            <a:off x="7094538" y="4581525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712" name="Line 265"/>
          <p:cNvSpPr>
            <a:spLocks noChangeShapeType="1"/>
          </p:cNvSpPr>
          <p:nvPr/>
        </p:nvSpPr>
        <p:spPr bwMode="auto">
          <a:xfrm>
            <a:off x="7094538" y="5302250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713" name="Arc 267"/>
          <p:cNvSpPr>
            <a:spLocks/>
          </p:cNvSpPr>
          <p:nvPr/>
        </p:nvSpPr>
        <p:spPr bwMode="auto">
          <a:xfrm flipH="1" flipV="1">
            <a:off x="5222875" y="4148138"/>
            <a:ext cx="2779713" cy="1052512"/>
          </a:xfrm>
          <a:custGeom>
            <a:avLst/>
            <a:gdLst>
              <a:gd name="T0" fmla="*/ 202412320 w 37538"/>
              <a:gd name="T1" fmla="*/ 0 h 26760"/>
              <a:gd name="T2" fmla="*/ 0 w 37538"/>
              <a:gd name="T3" fmla="*/ 30535631 h 26760"/>
              <a:gd name="T4" fmla="*/ 87395975 w 37538"/>
              <a:gd name="T5" fmla="*/ 7982375 h 267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538" h="26760" fill="none" extrusionOk="0">
                <a:moveTo>
                  <a:pt x="36912" y="0"/>
                </a:moveTo>
                <a:cubicBezTo>
                  <a:pt x="37328" y="1688"/>
                  <a:pt x="37538" y="3421"/>
                  <a:pt x="37538" y="5160"/>
                </a:cubicBezTo>
                <a:cubicBezTo>
                  <a:pt x="37538" y="17089"/>
                  <a:pt x="27867" y="26760"/>
                  <a:pt x="15938" y="26760"/>
                </a:cubicBezTo>
                <a:cubicBezTo>
                  <a:pt x="9875" y="26760"/>
                  <a:pt x="4092" y="24212"/>
                  <a:pt x="0" y="19738"/>
                </a:cubicBezTo>
              </a:path>
              <a:path w="37538" h="26760" stroke="0" extrusionOk="0">
                <a:moveTo>
                  <a:pt x="36912" y="0"/>
                </a:moveTo>
                <a:cubicBezTo>
                  <a:pt x="37328" y="1688"/>
                  <a:pt x="37538" y="3421"/>
                  <a:pt x="37538" y="5160"/>
                </a:cubicBezTo>
                <a:cubicBezTo>
                  <a:pt x="37538" y="17089"/>
                  <a:pt x="27867" y="26760"/>
                  <a:pt x="15938" y="26760"/>
                </a:cubicBezTo>
                <a:cubicBezTo>
                  <a:pt x="9875" y="26760"/>
                  <a:pt x="4092" y="24212"/>
                  <a:pt x="0" y="19738"/>
                </a:cubicBezTo>
                <a:lnTo>
                  <a:pt x="15938" y="5160"/>
                </a:lnTo>
                <a:lnTo>
                  <a:pt x="36912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714" name="Oval 268"/>
          <p:cNvSpPr>
            <a:spLocks noChangeArrowheads="1"/>
          </p:cNvSpPr>
          <p:nvPr/>
        </p:nvSpPr>
        <p:spPr bwMode="auto">
          <a:xfrm>
            <a:off x="6013450" y="5518150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4716" name="Oval 270"/>
          <p:cNvSpPr>
            <a:spLocks noChangeArrowheads="1"/>
          </p:cNvSpPr>
          <p:nvPr/>
        </p:nvSpPr>
        <p:spPr bwMode="auto">
          <a:xfrm>
            <a:off x="5222875" y="515778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4717" name="Oval 271"/>
          <p:cNvSpPr>
            <a:spLocks noChangeArrowheads="1"/>
          </p:cNvSpPr>
          <p:nvPr/>
        </p:nvSpPr>
        <p:spPr bwMode="auto">
          <a:xfrm>
            <a:off x="6805613" y="515778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718" name="Oval 272"/>
          <p:cNvSpPr>
            <a:spLocks noChangeArrowheads="1"/>
          </p:cNvSpPr>
          <p:nvPr/>
        </p:nvSpPr>
        <p:spPr bwMode="auto">
          <a:xfrm>
            <a:off x="6805613" y="4437063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4719" name="Oval 273"/>
          <p:cNvSpPr>
            <a:spLocks noChangeArrowheads="1"/>
          </p:cNvSpPr>
          <p:nvPr/>
        </p:nvSpPr>
        <p:spPr bwMode="auto">
          <a:xfrm>
            <a:off x="7886700" y="5878513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4720" name="Oval 274"/>
          <p:cNvSpPr>
            <a:spLocks noChangeArrowheads="1"/>
          </p:cNvSpPr>
          <p:nvPr/>
        </p:nvSpPr>
        <p:spPr bwMode="auto">
          <a:xfrm>
            <a:off x="7886700" y="515778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4721" name="Oval 275"/>
          <p:cNvSpPr>
            <a:spLocks noChangeArrowheads="1"/>
          </p:cNvSpPr>
          <p:nvPr/>
        </p:nvSpPr>
        <p:spPr bwMode="auto">
          <a:xfrm>
            <a:off x="7886700" y="4438650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6</a:t>
            </a:r>
          </a:p>
        </p:txBody>
      </p:sp>
      <p:grpSp>
        <p:nvGrpSpPr>
          <p:cNvPr id="24722" name="Group 276"/>
          <p:cNvGrpSpPr>
            <a:grpSpLocks/>
          </p:cNvGrpSpPr>
          <p:nvPr/>
        </p:nvGrpSpPr>
        <p:grpSpPr bwMode="auto">
          <a:xfrm>
            <a:off x="6805613" y="5878513"/>
            <a:ext cx="287337" cy="287337"/>
            <a:chOff x="3334" y="799"/>
            <a:chExt cx="454" cy="453"/>
          </a:xfrm>
        </p:grpSpPr>
        <p:sp>
          <p:nvSpPr>
            <p:cNvPr id="24774" name="Oval 277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4775" name="Oval 278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5</a:t>
              </a:r>
            </a:p>
          </p:txBody>
        </p:sp>
      </p:grpSp>
      <p:sp>
        <p:nvSpPr>
          <p:cNvPr id="24723" name="Text Box 279"/>
          <p:cNvSpPr txBox="1">
            <a:spLocks noChangeArrowheads="1"/>
          </p:cNvSpPr>
          <p:nvPr/>
        </p:nvSpPr>
        <p:spPr bwMode="auto">
          <a:xfrm>
            <a:off x="5510213" y="494188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724" name="Text Box 280"/>
          <p:cNvSpPr txBox="1">
            <a:spLocks noChangeArrowheads="1"/>
          </p:cNvSpPr>
          <p:nvPr/>
        </p:nvSpPr>
        <p:spPr bwMode="auto">
          <a:xfrm>
            <a:off x="5654675" y="522922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725" name="Text Box 281"/>
          <p:cNvSpPr txBox="1">
            <a:spLocks noChangeArrowheads="1"/>
          </p:cNvSpPr>
          <p:nvPr/>
        </p:nvSpPr>
        <p:spPr bwMode="auto">
          <a:xfrm>
            <a:off x="6302375" y="458152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726" name="Text Box 282"/>
          <p:cNvSpPr txBox="1">
            <a:spLocks noChangeArrowheads="1"/>
          </p:cNvSpPr>
          <p:nvPr/>
        </p:nvSpPr>
        <p:spPr bwMode="auto">
          <a:xfrm>
            <a:off x="6446838" y="487045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727" name="Text Box 283"/>
          <p:cNvSpPr txBox="1">
            <a:spLocks noChangeArrowheads="1"/>
          </p:cNvSpPr>
          <p:nvPr/>
        </p:nvSpPr>
        <p:spPr bwMode="auto">
          <a:xfrm>
            <a:off x="7239000" y="4725988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b="1" i="1">
                <a:solidFill>
                  <a:srgbClr val="0070C0"/>
                </a:solidFill>
              </a:rPr>
              <a:t>c</a:t>
            </a:r>
            <a:endParaRPr lang="cs-CZ" sz="2400" b="1" baseline="-25000">
              <a:solidFill>
                <a:srgbClr val="0070C0"/>
              </a:solidFill>
            </a:endParaRPr>
          </a:p>
        </p:txBody>
      </p:sp>
      <p:sp>
        <p:nvSpPr>
          <p:cNvPr id="24728" name="Text Box 284"/>
          <p:cNvSpPr txBox="1">
            <a:spLocks noChangeArrowheads="1"/>
          </p:cNvSpPr>
          <p:nvPr/>
        </p:nvSpPr>
        <p:spPr bwMode="auto">
          <a:xfrm>
            <a:off x="7310438" y="5086350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b="1" i="1">
                <a:solidFill>
                  <a:srgbClr val="0070C0"/>
                </a:solidFill>
              </a:rPr>
              <a:t>c</a:t>
            </a:r>
            <a:endParaRPr lang="cs-CZ" sz="2400" b="1" baseline="-25000">
              <a:solidFill>
                <a:srgbClr val="0070C0"/>
              </a:solidFill>
            </a:endParaRPr>
          </a:p>
        </p:txBody>
      </p:sp>
      <p:sp>
        <p:nvSpPr>
          <p:cNvPr id="24729" name="Text Box 285"/>
          <p:cNvSpPr txBox="1">
            <a:spLocks noChangeArrowheads="1"/>
          </p:cNvSpPr>
          <p:nvPr/>
        </p:nvSpPr>
        <p:spPr bwMode="auto">
          <a:xfrm>
            <a:off x="7381875" y="5446713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b="1" i="1">
                <a:solidFill>
                  <a:srgbClr val="0070C0"/>
                </a:solidFill>
              </a:rPr>
              <a:t>c</a:t>
            </a:r>
            <a:endParaRPr lang="cs-CZ" sz="2400" b="1" baseline="-25000">
              <a:solidFill>
                <a:srgbClr val="0070C0"/>
              </a:solidFill>
            </a:endParaRPr>
          </a:p>
        </p:txBody>
      </p:sp>
      <p:sp>
        <p:nvSpPr>
          <p:cNvPr id="24730" name="Text Box 286"/>
          <p:cNvSpPr txBox="1">
            <a:spLocks noChangeArrowheads="1"/>
          </p:cNvSpPr>
          <p:nvPr/>
        </p:nvSpPr>
        <p:spPr bwMode="auto">
          <a:xfrm>
            <a:off x="6302375" y="530225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731" name="Text Box 287"/>
          <p:cNvSpPr txBox="1">
            <a:spLocks noChangeArrowheads="1"/>
          </p:cNvSpPr>
          <p:nvPr/>
        </p:nvSpPr>
        <p:spPr bwMode="auto">
          <a:xfrm>
            <a:off x="6373813" y="558958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732" name="Text Box 289"/>
          <p:cNvSpPr txBox="1">
            <a:spLocks noChangeArrowheads="1"/>
          </p:cNvSpPr>
          <p:nvPr/>
        </p:nvSpPr>
        <p:spPr bwMode="auto">
          <a:xfrm>
            <a:off x="6950075" y="393382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733" name="Text Box 290"/>
          <p:cNvSpPr txBox="1">
            <a:spLocks noChangeArrowheads="1"/>
          </p:cNvSpPr>
          <p:nvPr/>
        </p:nvSpPr>
        <p:spPr bwMode="auto">
          <a:xfrm>
            <a:off x="7239000" y="580548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734" name="Text Box 291"/>
          <p:cNvSpPr txBox="1">
            <a:spLocks noChangeArrowheads="1"/>
          </p:cNvSpPr>
          <p:nvPr/>
        </p:nvSpPr>
        <p:spPr bwMode="auto">
          <a:xfrm>
            <a:off x="7239000" y="436562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735" name="Text Box 295"/>
          <p:cNvSpPr txBox="1">
            <a:spLocks noChangeArrowheads="1"/>
          </p:cNvSpPr>
          <p:nvPr/>
        </p:nvSpPr>
        <p:spPr bwMode="auto">
          <a:xfrm>
            <a:off x="3852863" y="4868863"/>
            <a:ext cx="5762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736" name="Text Box 296"/>
          <p:cNvSpPr txBox="1">
            <a:spLocks noChangeArrowheads="1"/>
          </p:cNvSpPr>
          <p:nvPr/>
        </p:nvSpPr>
        <p:spPr bwMode="auto">
          <a:xfrm>
            <a:off x="3852863" y="5589588"/>
            <a:ext cx="5762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737" name="Text Box 297"/>
          <p:cNvSpPr txBox="1">
            <a:spLocks noChangeArrowheads="1"/>
          </p:cNvSpPr>
          <p:nvPr/>
        </p:nvSpPr>
        <p:spPr bwMode="auto">
          <a:xfrm>
            <a:off x="7958138" y="4868863"/>
            <a:ext cx="5762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738" name="Text Box 298"/>
          <p:cNvSpPr txBox="1">
            <a:spLocks noChangeArrowheads="1"/>
          </p:cNvSpPr>
          <p:nvPr/>
        </p:nvSpPr>
        <p:spPr bwMode="auto">
          <a:xfrm>
            <a:off x="7958138" y="5589588"/>
            <a:ext cx="5762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4739" name="AutoShape 311"/>
          <p:cNvSpPr>
            <a:spLocks noChangeArrowheads="1"/>
          </p:cNvSpPr>
          <p:nvPr/>
        </p:nvSpPr>
        <p:spPr bwMode="auto">
          <a:xfrm>
            <a:off x="684213" y="1412875"/>
            <a:ext cx="431800" cy="431800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FFFFFF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4740" name="AutoShape 312"/>
          <p:cNvSpPr>
            <a:spLocks noChangeArrowheads="1"/>
          </p:cNvSpPr>
          <p:nvPr/>
        </p:nvSpPr>
        <p:spPr bwMode="auto">
          <a:xfrm>
            <a:off x="4932363" y="1412875"/>
            <a:ext cx="431800" cy="431800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FFFFFF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4741" name="AutoShape 314"/>
          <p:cNvSpPr>
            <a:spLocks noChangeArrowheads="1"/>
          </p:cNvSpPr>
          <p:nvPr/>
        </p:nvSpPr>
        <p:spPr bwMode="auto">
          <a:xfrm>
            <a:off x="828675" y="4005263"/>
            <a:ext cx="431800" cy="431800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FFFFFF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4742" name="AutoShape 315"/>
          <p:cNvSpPr>
            <a:spLocks noChangeArrowheads="1"/>
          </p:cNvSpPr>
          <p:nvPr/>
        </p:nvSpPr>
        <p:spPr bwMode="auto">
          <a:xfrm>
            <a:off x="5005388" y="3933825"/>
            <a:ext cx="431800" cy="431800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FFFFFF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24743" name="AutoShape 316"/>
          <p:cNvSpPr>
            <a:spLocks noChangeArrowheads="1"/>
          </p:cNvSpPr>
          <p:nvPr/>
        </p:nvSpPr>
        <p:spPr bwMode="auto">
          <a:xfrm>
            <a:off x="539750" y="549275"/>
            <a:ext cx="5543550" cy="431800"/>
          </a:xfrm>
          <a:prstGeom prst="roundRect">
            <a:avLst>
              <a:gd name="adj" fmla="val 14338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NFA  </a:t>
            </a:r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en-US" b="1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 processing input word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en-US" i="1">
                <a:solidFill>
                  <a:srgbClr val="000000"/>
                </a:solidFill>
              </a:rPr>
              <a:t>abcba</a:t>
            </a:r>
          </a:p>
        </p:txBody>
      </p:sp>
      <p:sp>
        <p:nvSpPr>
          <p:cNvPr id="24744" name="AutoShape 318"/>
          <p:cNvSpPr>
            <a:spLocks noChangeArrowheads="1"/>
          </p:cNvSpPr>
          <p:nvPr/>
        </p:nvSpPr>
        <p:spPr bwMode="auto">
          <a:xfrm>
            <a:off x="612775" y="3068638"/>
            <a:ext cx="863600" cy="360362"/>
          </a:xfrm>
          <a:prstGeom prst="roundRect">
            <a:avLst>
              <a:gd name="adj" fmla="val 1630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i="1">
                <a:solidFill>
                  <a:srgbClr val="000000"/>
                </a:solidFill>
              </a:rPr>
              <a:t>abcba</a:t>
            </a:r>
            <a:r>
              <a:rPr lang="cs-CZ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4745" name="AutoShape 319"/>
          <p:cNvSpPr>
            <a:spLocks noChangeArrowheads="1"/>
          </p:cNvSpPr>
          <p:nvPr/>
        </p:nvSpPr>
        <p:spPr bwMode="auto">
          <a:xfrm>
            <a:off x="4645025" y="2852738"/>
            <a:ext cx="863600" cy="360362"/>
          </a:xfrm>
          <a:prstGeom prst="roundRect">
            <a:avLst>
              <a:gd name="adj" fmla="val 1630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i="1">
                <a:solidFill>
                  <a:srgbClr val="0070C0"/>
                </a:solidFill>
              </a:rPr>
              <a:t>a</a:t>
            </a:r>
            <a:r>
              <a:rPr lang="cs-CZ" i="1">
                <a:solidFill>
                  <a:srgbClr val="000000"/>
                </a:solidFill>
              </a:rPr>
              <a:t>bcba</a:t>
            </a:r>
            <a:r>
              <a:rPr lang="cs-CZ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4746" name="AutoShape 320"/>
          <p:cNvSpPr>
            <a:spLocks noChangeArrowheads="1"/>
          </p:cNvSpPr>
          <p:nvPr/>
        </p:nvSpPr>
        <p:spPr bwMode="auto">
          <a:xfrm>
            <a:off x="757238" y="5734050"/>
            <a:ext cx="863600" cy="360363"/>
          </a:xfrm>
          <a:prstGeom prst="roundRect">
            <a:avLst>
              <a:gd name="adj" fmla="val 1630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i="1">
                <a:solidFill>
                  <a:srgbClr val="000000"/>
                </a:solidFill>
              </a:rPr>
              <a:t>a</a:t>
            </a:r>
            <a:r>
              <a:rPr lang="cs-CZ" sz="2400" b="1" i="1">
                <a:solidFill>
                  <a:srgbClr val="0070C0"/>
                </a:solidFill>
              </a:rPr>
              <a:t>b</a:t>
            </a:r>
            <a:r>
              <a:rPr lang="cs-CZ" i="1">
                <a:solidFill>
                  <a:srgbClr val="000000"/>
                </a:solidFill>
              </a:rPr>
              <a:t>cba</a:t>
            </a:r>
            <a:r>
              <a:rPr lang="cs-CZ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4747" name="AutoShape 321"/>
          <p:cNvSpPr>
            <a:spLocks noChangeArrowheads="1"/>
          </p:cNvSpPr>
          <p:nvPr/>
        </p:nvSpPr>
        <p:spPr bwMode="auto">
          <a:xfrm>
            <a:off x="4645025" y="5805488"/>
            <a:ext cx="863600" cy="360362"/>
          </a:xfrm>
          <a:prstGeom prst="roundRect">
            <a:avLst>
              <a:gd name="adj" fmla="val 1630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i="1">
                <a:solidFill>
                  <a:srgbClr val="000000"/>
                </a:solidFill>
              </a:rPr>
              <a:t>ab</a:t>
            </a:r>
            <a:r>
              <a:rPr lang="cs-CZ" sz="2400" b="1" i="1">
                <a:solidFill>
                  <a:srgbClr val="0070C0"/>
                </a:solidFill>
              </a:rPr>
              <a:t>c</a:t>
            </a:r>
            <a:r>
              <a:rPr lang="cs-CZ" i="1">
                <a:solidFill>
                  <a:srgbClr val="000000"/>
                </a:solidFill>
              </a:rPr>
              <a:t>ba</a:t>
            </a:r>
            <a:r>
              <a:rPr lang="cs-CZ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4749" name="AutoShape 324"/>
          <p:cNvCxnSpPr>
            <a:cxnSpLocks noChangeShapeType="1"/>
            <a:stCxn id="24748" idx="1"/>
            <a:endCxn id="24583" idx="3"/>
          </p:cNvCxnSpPr>
          <p:nvPr/>
        </p:nvCxnSpPr>
        <p:spPr bwMode="auto">
          <a:xfrm rot="10800000">
            <a:off x="1260475" y="2846388"/>
            <a:ext cx="1862138" cy="942975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750" name="Oval 231"/>
          <p:cNvSpPr>
            <a:spLocks noChangeArrowheads="1"/>
          </p:cNvSpPr>
          <p:nvPr/>
        </p:nvSpPr>
        <p:spPr bwMode="auto">
          <a:xfrm>
            <a:off x="2700338" y="4435475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24751" name="AutoShape 326"/>
          <p:cNvCxnSpPr>
            <a:cxnSpLocks noChangeShapeType="1"/>
            <a:stCxn id="24748" idx="1"/>
          </p:cNvCxnSpPr>
          <p:nvPr/>
        </p:nvCxnSpPr>
        <p:spPr bwMode="auto">
          <a:xfrm rot="10800000" flipV="1">
            <a:off x="2843808" y="3788568"/>
            <a:ext cx="288330" cy="504527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52" name="AutoShape 327"/>
          <p:cNvCxnSpPr>
            <a:cxnSpLocks noChangeShapeType="1"/>
          </p:cNvCxnSpPr>
          <p:nvPr/>
        </p:nvCxnSpPr>
        <p:spPr bwMode="auto">
          <a:xfrm>
            <a:off x="4427984" y="3789040"/>
            <a:ext cx="3568700" cy="328612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53" name="AutoShape 328"/>
          <p:cNvCxnSpPr>
            <a:cxnSpLocks noChangeShapeType="1"/>
            <a:stCxn id="24748" idx="3"/>
            <a:endCxn id="24581" idx="6"/>
          </p:cNvCxnSpPr>
          <p:nvPr/>
        </p:nvCxnSpPr>
        <p:spPr bwMode="auto">
          <a:xfrm>
            <a:off x="4654550" y="3789363"/>
            <a:ext cx="434975" cy="1270000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54" name="AutoShape 330"/>
          <p:cNvCxnSpPr>
            <a:cxnSpLocks noChangeShapeType="1"/>
            <a:stCxn id="24748" idx="3"/>
            <a:endCxn id="24624" idx="2"/>
          </p:cNvCxnSpPr>
          <p:nvPr/>
        </p:nvCxnSpPr>
        <p:spPr bwMode="auto">
          <a:xfrm flipV="1">
            <a:off x="4654550" y="2417763"/>
            <a:ext cx="1371600" cy="1371600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756" name="AutoShape 332"/>
          <p:cNvSpPr>
            <a:spLocks noChangeArrowheads="1"/>
          </p:cNvSpPr>
          <p:nvPr/>
        </p:nvSpPr>
        <p:spPr bwMode="auto">
          <a:xfrm>
            <a:off x="179388" y="115888"/>
            <a:ext cx="3600450" cy="360362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Indeterminism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4757" name="AutoShape 333"/>
          <p:cNvSpPr>
            <a:spLocks noChangeArrowheads="1"/>
          </p:cNvSpPr>
          <p:nvPr/>
        </p:nvSpPr>
        <p:spPr bwMode="auto">
          <a:xfrm>
            <a:off x="3708400" y="115888"/>
            <a:ext cx="4967288" cy="144462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4758" name="Group 334"/>
          <p:cNvGrpSpPr>
            <a:grpSpLocks/>
          </p:cNvGrpSpPr>
          <p:nvPr/>
        </p:nvGrpSpPr>
        <p:grpSpPr bwMode="auto">
          <a:xfrm>
            <a:off x="3635375" y="115888"/>
            <a:ext cx="217488" cy="217487"/>
            <a:chOff x="2290" y="73"/>
            <a:chExt cx="137" cy="137"/>
          </a:xfrm>
        </p:grpSpPr>
        <p:grpSp>
          <p:nvGrpSpPr>
            <p:cNvPr id="24770" name="Group 335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4772" name="Rectangle 336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4773" name="Line 337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771" name="Arc 338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24759" name="AutoShape 339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4760" name="AutoShape 340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4761" name="Group 341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24766" name="Group 342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4768" name="Rectangle 343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4769" name="Line 344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767" name="Arc 345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24762" name="AutoShape 346"/>
          <p:cNvSpPr>
            <a:spLocks noChangeArrowheads="1"/>
          </p:cNvSpPr>
          <p:nvPr/>
        </p:nvSpPr>
        <p:spPr bwMode="auto">
          <a:xfrm>
            <a:off x="6227763" y="188913"/>
            <a:ext cx="22320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NFA at work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4763" name="AutoShape 349"/>
          <p:cNvSpPr>
            <a:spLocks noChangeArrowheads="1"/>
          </p:cNvSpPr>
          <p:nvPr/>
        </p:nvSpPr>
        <p:spPr bwMode="auto">
          <a:xfrm>
            <a:off x="7092950" y="6308725"/>
            <a:ext cx="18002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continue</a:t>
            </a:r>
            <a:r>
              <a:rPr lang="cs-CZ" sz="1400" b="1">
                <a:solidFill>
                  <a:srgbClr val="FFFFFF"/>
                </a:solidFill>
                <a:latin typeface="Arial Black" pitchFamily="34" charset="0"/>
              </a:rPr>
              <a:t>...</a:t>
            </a:r>
          </a:p>
        </p:txBody>
      </p:sp>
      <p:sp>
        <p:nvSpPr>
          <p:cNvPr id="24764" name="Text Box 350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6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4765" name="Text Box 351"/>
          <p:cNvSpPr txBox="1">
            <a:spLocks noChangeArrowheads="1"/>
          </p:cNvSpPr>
          <p:nvPr/>
        </p:nvSpPr>
        <p:spPr bwMode="auto">
          <a:xfrm>
            <a:off x="1228043" y="1125538"/>
            <a:ext cx="436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  <a:r>
              <a:rPr lang="en-US" b="1" baseline="-25000" smtClean="0">
                <a:solidFill>
                  <a:srgbClr val="000000"/>
                </a:solidFill>
              </a:rPr>
              <a:t>1</a:t>
            </a:r>
            <a:endParaRPr lang="cs-CZ" b="1" baseline="-25000">
              <a:solidFill>
                <a:srgbClr val="000000"/>
              </a:solidFill>
            </a:endParaRPr>
          </a:p>
        </p:txBody>
      </p:sp>
      <p:grpSp>
        <p:nvGrpSpPr>
          <p:cNvPr id="214" name="Group 235"/>
          <p:cNvGrpSpPr>
            <a:grpSpLocks/>
          </p:cNvGrpSpPr>
          <p:nvPr/>
        </p:nvGrpSpPr>
        <p:grpSpPr bwMode="auto">
          <a:xfrm>
            <a:off x="1835696" y="1988840"/>
            <a:ext cx="287337" cy="287338"/>
            <a:chOff x="3334" y="799"/>
            <a:chExt cx="454" cy="453"/>
          </a:xfrm>
        </p:grpSpPr>
        <p:sp>
          <p:nvSpPr>
            <p:cNvPr id="215" name="Oval 236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16" name="Oval 237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</a:rPr>
                <a:t>1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17" name="Group 192"/>
          <p:cNvGrpSpPr>
            <a:grpSpLocks/>
          </p:cNvGrpSpPr>
          <p:nvPr/>
        </p:nvGrpSpPr>
        <p:grpSpPr bwMode="auto">
          <a:xfrm>
            <a:off x="6012160" y="2060848"/>
            <a:ext cx="287338" cy="287338"/>
            <a:chOff x="3334" y="799"/>
            <a:chExt cx="454" cy="453"/>
          </a:xfrm>
        </p:grpSpPr>
        <p:sp>
          <p:nvSpPr>
            <p:cNvPr id="218" name="Oval 193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19" name="Oval 194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</a:rPr>
                <a:t>1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20" name="Group 192"/>
          <p:cNvGrpSpPr>
            <a:grpSpLocks/>
          </p:cNvGrpSpPr>
          <p:nvPr/>
        </p:nvGrpSpPr>
        <p:grpSpPr bwMode="auto">
          <a:xfrm>
            <a:off x="1907704" y="4797152"/>
            <a:ext cx="287338" cy="287338"/>
            <a:chOff x="3334" y="799"/>
            <a:chExt cx="454" cy="453"/>
          </a:xfrm>
        </p:grpSpPr>
        <p:sp>
          <p:nvSpPr>
            <p:cNvPr id="221" name="Oval 193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22" name="Oval 194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</a:rPr>
                <a:t>1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23" name="Group 192"/>
          <p:cNvGrpSpPr>
            <a:grpSpLocks/>
          </p:cNvGrpSpPr>
          <p:nvPr/>
        </p:nvGrpSpPr>
        <p:grpSpPr bwMode="auto">
          <a:xfrm>
            <a:off x="6012160" y="4797152"/>
            <a:ext cx="287338" cy="287338"/>
            <a:chOff x="3334" y="799"/>
            <a:chExt cx="454" cy="453"/>
          </a:xfrm>
        </p:grpSpPr>
        <p:sp>
          <p:nvSpPr>
            <p:cNvPr id="224" name="Oval 193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25" name="Oval 194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</a:rPr>
                <a:t>1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</p:grpSp>
      <p:sp>
        <p:nvSpPr>
          <p:cNvPr id="24748" name="AutoShape 323"/>
          <p:cNvSpPr>
            <a:spLocks noChangeArrowheads="1"/>
          </p:cNvSpPr>
          <p:nvPr/>
        </p:nvSpPr>
        <p:spPr bwMode="auto">
          <a:xfrm>
            <a:off x="3132138" y="3644900"/>
            <a:ext cx="1512887" cy="287338"/>
          </a:xfrm>
          <a:prstGeom prst="roundRect">
            <a:avLst>
              <a:gd name="adj" fmla="val 14338"/>
            </a:avLst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</a:rPr>
              <a:t>A</a:t>
            </a:r>
            <a:r>
              <a:rPr lang="en-US">
                <a:solidFill>
                  <a:srgbClr val="000000"/>
                </a:solidFill>
              </a:rPr>
              <a:t>ctive states</a:t>
            </a:r>
          </a:p>
        </p:txBody>
      </p:sp>
      <p:sp>
        <p:nvSpPr>
          <p:cNvPr id="24688" name="Text Box 240"/>
          <p:cNvSpPr txBox="1">
            <a:spLocks noChangeArrowheads="1"/>
          </p:cNvSpPr>
          <p:nvPr/>
        </p:nvSpPr>
        <p:spPr bwMode="auto">
          <a:xfrm>
            <a:off x="2195736" y="4555250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b="1" i="1">
                <a:solidFill>
                  <a:srgbClr val="0070C0"/>
                </a:solidFill>
              </a:rPr>
              <a:t>b</a:t>
            </a:r>
            <a:endParaRPr lang="cs-CZ" sz="2400" b="1" baseline="-25000">
              <a:solidFill>
                <a:srgbClr val="0070C0"/>
              </a:solidFill>
            </a:endParaRPr>
          </a:p>
        </p:txBody>
      </p:sp>
      <p:sp>
        <p:nvSpPr>
          <p:cNvPr id="24689" name="Text Box 241"/>
          <p:cNvSpPr txBox="1">
            <a:spLocks noChangeArrowheads="1"/>
          </p:cNvSpPr>
          <p:nvPr/>
        </p:nvSpPr>
        <p:spPr bwMode="auto">
          <a:xfrm>
            <a:off x="2284996" y="4851908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b="1" i="1">
                <a:solidFill>
                  <a:srgbClr val="0070C0"/>
                </a:solidFill>
              </a:rPr>
              <a:t>b</a:t>
            </a:r>
            <a:endParaRPr lang="cs-CZ" sz="2400" b="1" baseline="-25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7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348"/>
          <p:cNvSpPr>
            <a:spLocks noChangeArrowheads="1"/>
          </p:cNvSpPr>
          <p:nvPr/>
        </p:nvSpPr>
        <p:spPr bwMode="auto">
          <a:xfrm>
            <a:off x="250825" y="765175"/>
            <a:ext cx="8497888" cy="5688013"/>
          </a:xfrm>
          <a:prstGeom prst="roundRect">
            <a:avLst>
              <a:gd name="adj" fmla="val 4157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3333FF"/>
              </a:solidFill>
            </a:endParaRPr>
          </a:p>
        </p:txBody>
      </p:sp>
      <p:sp>
        <p:nvSpPr>
          <p:cNvPr id="25603" name="Freeform 321"/>
          <p:cNvSpPr>
            <a:spLocks/>
          </p:cNvSpPr>
          <p:nvPr/>
        </p:nvSpPr>
        <p:spPr bwMode="auto">
          <a:xfrm rot="10800000">
            <a:off x="539750" y="4581525"/>
            <a:ext cx="744538" cy="720725"/>
          </a:xfrm>
          <a:custGeom>
            <a:avLst/>
            <a:gdLst>
              <a:gd name="T0" fmla="*/ 934979390 w 469"/>
              <a:gd name="T1" fmla="*/ 858179792 h 506"/>
              <a:gd name="T2" fmla="*/ 1164312969 w 469"/>
              <a:gd name="T3" fmla="*/ 582264612 h 506"/>
              <a:gd name="T4" fmla="*/ 821571489 w 469"/>
              <a:gd name="T5" fmla="*/ 213024090 h 506"/>
              <a:gd name="T6" fmla="*/ 362902744 w 469"/>
              <a:gd name="T7" fmla="*/ 30431402 h 506"/>
              <a:gd name="T8" fmla="*/ 20161264 w 469"/>
              <a:gd name="T9" fmla="*/ 397643639 h 506"/>
              <a:gd name="T10" fmla="*/ 478830009 w 469"/>
              <a:gd name="T11" fmla="*/ 949475423 h 506"/>
              <a:gd name="T12" fmla="*/ 934979390 w 469"/>
              <a:gd name="T13" fmla="*/ 858179792 h 5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9" h="506">
                <a:moveTo>
                  <a:pt x="371" y="423"/>
                </a:moveTo>
                <a:cubicBezTo>
                  <a:pt x="416" y="393"/>
                  <a:pt x="469" y="340"/>
                  <a:pt x="462" y="287"/>
                </a:cubicBezTo>
                <a:cubicBezTo>
                  <a:pt x="455" y="234"/>
                  <a:pt x="379" y="150"/>
                  <a:pt x="326" y="105"/>
                </a:cubicBezTo>
                <a:cubicBezTo>
                  <a:pt x="273" y="60"/>
                  <a:pt x="197" y="0"/>
                  <a:pt x="144" y="15"/>
                </a:cubicBezTo>
                <a:cubicBezTo>
                  <a:pt x="91" y="30"/>
                  <a:pt x="0" y="121"/>
                  <a:pt x="8" y="196"/>
                </a:cubicBezTo>
                <a:cubicBezTo>
                  <a:pt x="16" y="271"/>
                  <a:pt x="130" y="430"/>
                  <a:pt x="190" y="468"/>
                </a:cubicBezTo>
                <a:cubicBezTo>
                  <a:pt x="250" y="506"/>
                  <a:pt x="326" y="453"/>
                  <a:pt x="371" y="42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04" name="Freeform 320"/>
          <p:cNvSpPr>
            <a:spLocks/>
          </p:cNvSpPr>
          <p:nvPr/>
        </p:nvSpPr>
        <p:spPr bwMode="auto">
          <a:xfrm>
            <a:off x="3263900" y="3802063"/>
            <a:ext cx="744538" cy="720725"/>
          </a:xfrm>
          <a:custGeom>
            <a:avLst/>
            <a:gdLst>
              <a:gd name="T0" fmla="*/ 934979390 w 469"/>
              <a:gd name="T1" fmla="*/ 858179792 h 506"/>
              <a:gd name="T2" fmla="*/ 1164312969 w 469"/>
              <a:gd name="T3" fmla="*/ 582264612 h 506"/>
              <a:gd name="T4" fmla="*/ 821571489 w 469"/>
              <a:gd name="T5" fmla="*/ 213024090 h 506"/>
              <a:gd name="T6" fmla="*/ 362902744 w 469"/>
              <a:gd name="T7" fmla="*/ 30431402 h 506"/>
              <a:gd name="T8" fmla="*/ 20161264 w 469"/>
              <a:gd name="T9" fmla="*/ 397643639 h 506"/>
              <a:gd name="T10" fmla="*/ 478830009 w 469"/>
              <a:gd name="T11" fmla="*/ 949475423 h 506"/>
              <a:gd name="T12" fmla="*/ 934979390 w 469"/>
              <a:gd name="T13" fmla="*/ 858179792 h 5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9" h="506">
                <a:moveTo>
                  <a:pt x="371" y="423"/>
                </a:moveTo>
                <a:cubicBezTo>
                  <a:pt x="416" y="393"/>
                  <a:pt x="469" y="340"/>
                  <a:pt x="462" y="287"/>
                </a:cubicBezTo>
                <a:cubicBezTo>
                  <a:pt x="455" y="234"/>
                  <a:pt x="379" y="150"/>
                  <a:pt x="326" y="105"/>
                </a:cubicBezTo>
                <a:cubicBezTo>
                  <a:pt x="273" y="60"/>
                  <a:pt x="197" y="0"/>
                  <a:pt x="144" y="15"/>
                </a:cubicBezTo>
                <a:cubicBezTo>
                  <a:pt x="91" y="30"/>
                  <a:pt x="0" y="121"/>
                  <a:pt x="8" y="196"/>
                </a:cubicBezTo>
                <a:cubicBezTo>
                  <a:pt x="16" y="271"/>
                  <a:pt x="130" y="430"/>
                  <a:pt x="190" y="468"/>
                </a:cubicBezTo>
                <a:cubicBezTo>
                  <a:pt x="250" y="506"/>
                  <a:pt x="326" y="453"/>
                  <a:pt x="371" y="42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05" name="Freeform 318"/>
          <p:cNvSpPr>
            <a:spLocks/>
          </p:cNvSpPr>
          <p:nvPr/>
        </p:nvSpPr>
        <p:spPr bwMode="auto">
          <a:xfrm rot="-5400000">
            <a:off x="2112169" y="4593431"/>
            <a:ext cx="744538" cy="720725"/>
          </a:xfrm>
          <a:custGeom>
            <a:avLst/>
            <a:gdLst>
              <a:gd name="T0" fmla="*/ 934979390 w 469"/>
              <a:gd name="T1" fmla="*/ 858179792 h 506"/>
              <a:gd name="T2" fmla="*/ 1164312969 w 469"/>
              <a:gd name="T3" fmla="*/ 582264612 h 506"/>
              <a:gd name="T4" fmla="*/ 821571489 w 469"/>
              <a:gd name="T5" fmla="*/ 213024090 h 506"/>
              <a:gd name="T6" fmla="*/ 362902744 w 469"/>
              <a:gd name="T7" fmla="*/ 30431402 h 506"/>
              <a:gd name="T8" fmla="*/ 20161264 w 469"/>
              <a:gd name="T9" fmla="*/ 397643639 h 506"/>
              <a:gd name="T10" fmla="*/ 478830009 w 469"/>
              <a:gd name="T11" fmla="*/ 949475423 h 506"/>
              <a:gd name="T12" fmla="*/ 934979390 w 469"/>
              <a:gd name="T13" fmla="*/ 858179792 h 5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9" h="506">
                <a:moveTo>
                  <a:pt x="371" y="423"/>
                </a:moveTo>
                <a:cubicBezTo>
                  <a:pt x="416" y="393"/>
                  <a:pt x="469" y="340"/>
                  <a:pt x="462" y="287"/>
                </a:cubicBezTo>
                <a:cubicBezTo>
                  <a:pt x="455" y="234"/>
                  <a:pt x="379" y="150"/>
                  <a:pt x="326" y="105"/>
                </a:cubicBezTo>
                <a:cubicBezTo>
                  <a:pt x="273" y="60"/>
                  <a:pt x="197" y="0"/>
                  <a:pt x="144" y="15"/>
                </a:cubicBezTo>
                <a:cubicBezTo>
                  <a:pt x="91" y="30"/>
                  <a:pt x="0" y="121"/>
                  <a:pt x="8" y="196"/>
                </a:cubicBezTo>
                <a:cubicBezTo>
                  <a:pt x="16" y="271"/>
                  <a:pt x="130" y="430"/>
                  <a:pt x="190" y="468"/>
                </a:cubicBezTo>
                <a:cubicBezTo>
                  <a:pt x="250" y="506"/>
                  <a:pt x="326" y="453"/>
                  <a:pt x="371" y="42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06" name="Freeform 183"/>
          <p:cNvSpPr>
            <a:spLocks/>
          </p:cNvSpPr>
          <p:nvPr/>
        </p:nvSpPr>
        <p:spPr bwMode="auto">
          <a:xfrm rot="10800000">
            <a:off x="682625" y="1927225"/>
            <a:ext cx="744538" cy="720725"/>
          </a:xfrm>
          <a:custGeom>
            <a:avLst/>
            <a:gdLst>
              <a:gd name="T0" fmla="*/ 934979390 w 469"/>
              <a:gd name="T1" fmla="*/ 858179792 h 506"/>
              <a:gd name="T2" fmla="*/ 1164312969 w 469"/>
              <a:gd name="T3" fmla="*/ 582264612 h 506"/>
              <a:gd name="T4" fmla="*/ 821571489 w 469"/>
              <a:gd name="T5" fmla="*/ 213024090 h 506"/>
              <a:gd name="T6" fmla="*/ 362902744 w 469"/>
              <a:gd name="T7" fmla="*/ 30431402 h 506"/>
              <a:gd name="T8" fmla="*/ 20161264 w 469"/>
              <a:gd name="T9" fmla="*/ 397643639 h 506"/>
              <a:gd name="T10" fmla="*/ 478830009 w 469"/>
              <a:gd name="T11" fmla="*/ 949475423 h 506"/>
              <a:gd name="T12" fmla="*/ 934979390 w 469"/>
              <a:gd name="T13" fmla="*/ 858179792 h 5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9" h="506">
                <a:moveTo>
                  <a:pt x="371" y="423"/>
                </a:moveTo>
                <a:cubicBezTo>
                  <a:pt x="416" y="393"/>
                  <a:pt x="469" y="340"/>
                  <a:pt x="462" y="287"/>
                </a:cubicBezTo>
                <a:cubicBezTo>
                  <a:pt x="455" y="234"/>
                  <a:pt x="379" y="150"/>
                  <a:pt x="326" y="105"/>
                </a:cubicBezTo>
                <a:cubicBezTo>
                  <a:pt x="273" y="60"/>
                  <a:pt x="197" y="0"/>
                  <a:pt x="144" y="15"/>
                </a:cubicBezTo>
                <a:cubicBezTo>
                  <a:pt x="91" y="30"/>
                  <a:pt x="0" y="121"/>
                  <a:pt x="8" y="196"/>
                </a:cubicBezTo>
                <a:cubicBezTo>
                  <a:pt x="16" y="271"/>
                  <a:pt x="130" y="430"/>
                  <a:pt x="190" y="468"/>
                </a:cubicBezTo>
                <a:cubicBezTo>
                  <a:pt x="250" y="506"/>
                  <a:pt x="326" y="453"/>
                  <a:pt x="371" y="42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765" name="Arc 185"/>
          <p:cNvSpPr>
            <a:spLocks/>
          </p:cNvSpPr>
          <p:nvPr/>
        </p:nvSpPr>
        <p:spPr bwMode="auto">
          <a:xfrm flipH="1" flipV="1">
            <a:off x="1187450" y="1495425"/>
            <a:ext cx="1584325" cy="647700"/>
          </a:xfrm>
          <a:custGeom>
            <a:avLst/>
            <a:gdLst>
              <a:gd name="T0" fmla="*/ 34 w 29186"/>
              <a:gd name="T1" fmla="*/ 0 h 21600"/>
              <a:gd name="T2" fmla="*/ 0 w 29186"/>
              <a:gd name="T3" fmla="*/ 7 h 21600"/>
              <a:gd name="T4" fmla="*/ 9 w 2918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186" h="21600" fill="none" extrusionOk="0">
                <a:moveTo>
                  <a:pt x="29186" y="651"/>
                </a:moveTo>
                <a:cubicBezTo>
                  <a:pt x="28834" y="12321"/>
                  <a:pt x="19271" y="21599"/>
                  <a:pt x="7596" y="21600"/>
                </a:cubicBezTo>
                <a:cubicBezTo>
                  <a:pt x="5001" y="21600"/>
                  <a:pt x="2428" y="21132"/>
                  <a:pt x="-1" y="20220"/>
                </a:cubicBezTo>
              </a:path>
              <a:path w="29186" h="21600" stroke="0" extrusionOk="0">
                <a:moveTo>
                  <a:pt x="29186" y="651"/>
                </a:moveTo>
                <a:cubicBezTo>
                  <a:pt x="28834" y="12321"/>
                  <a:pt x="19271" y="21599"/>
                  <a:pt x="7596" y="21600"/>
                </a:cubicBezTo>
                <a:cubicBezTo>
                  <a:pt x="5001" y="21600"/>
                  <a:pt x="2428" y="21132"/>
                  <a:pt x="-1" y="20220"/>
                </a:cubicBezTo>
                <a:lnTo>
                  <a:pt x="7596" y="0"/>
                </a:lnTo>
                <a:lnTo>
                  <a:pt x="29186" y="65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766" name="Text Box 186"/>
          <p:cNvSpPr txBox="1">
            <a:spLocks noChangeArrowheads="1"/>
          </p:cNvSpPr>
          <p:nvPr/>
        </p:nvSpPr>
        <p:spPr bwMode="auto">
          <a:xfrm>
            <a:off x="1979613" y="1279525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b="1" i="1">
                <a:solidFill>
                  <a:srgbClr val="0070C0"/>
                </a:solidFill>
              </a:rPr>
              <a:t>c</a:t>
            </a:r>
            <a:endParaRPr lang="cs-CZ" sz="2400" b="1" baseline="-25000">
              <a:solidFill>
                <a:srgbClr val="0070C0"/>
              </a:solidFill>
            </a:endParaRPr>
          </a:p>
        </p:txBody>
      </p:sp>
      <p:sp>
        <p:nvSpPr>
          <p:cNvPr id="25608" name="Freeform 187"/>
          <p:cNvSpPr>
            <a:spLocks/>
          </p:cNvSpPr>
          <p:nvPr/>
        </p:nvSpPr>
        <p:spPr bwMode="auto">
          <a:xfrm>
            <a:off x="3481388" y="985838"/>
            <a:ext cx="665162" cy="2371725"/>
          </a:xfrm>
          <a:custGeom>
            <a:avLst/>
            <a:gdLst>
              <a:gd name="T0" fmla="*/ 781247850 w 419"/>
              <a:gd name="T1" fmla="*/ 186491563 h 1494"/>
              <a:gd name="T2" fmla="*/ 178930165 w 419"/>
              <a:gd name="T3" fmla="*/ 516632825 h 1494"/>
              <a:gd name="T4" fmla="*/ 120967409 w 419"/>
              <a:gd name="T5" fmla="*/ 2147483647 h 1494"/>
              <a:gd name="T6" fmla="*/ 907255568 w 419"/>
              <a:gd name="T7" fmla="*/ 2147483647 h 1494"/>
              <a:gd name="T8" fmla="*/ 1013102051 w 419"/>
              <a:gd name="T9" fmla="*/ 889615950 h 1494"/>
              <a:gd name="T10" fmla="*/ 781247850 w 419"/>
              <a:gd name="T11" fmla="*/ 186491563 h 14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19" h="1494">
                <a:moveTo>
                  <a:pt x="310" y="74"/>
                </a:moveTo>
                <a:cubicBezTo>
                  <a:pt x="255" y="49"/>
                  <a:pt x="115" y="0"/>
                  <a:pt x="71" y="205"/>
                </a:cubicBezTo>
                <a:cubicBezTo>
                  <a:pt x="27" y="410"/>
                  <a:pt x="0" y="1118"/>
                  <a:pt x="48" y="1306"/>
                </a:cubicBezTo>
                <a:cubicBezTo>
                  <a:pt x="96" y="1494"/>
                  <a:pt x="301" y="1494"/>
                  <a:pt x="360" y="1335"/>
                </a:cubicBezTo>
                <a:cubicBezTo>
                  <a:pt x="419" y="1176"/>
                  <a:pt x="410" y="563"/>
                  <a:pt x="402" y="353"/>
                </a:cubicBezTo>
                <a:cubicBezTo>
                  <a:pt x="394" y="143"/>
                  <a:pt x="365" y="99"/>
                  <a:pt x="310" y="7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09" name="Line 188"/>
          <p:cNvSpPr>
            <a:spLocks noChangeShapeType="1"/>
          </p:cNvSpPr>
          <p:nvPr/>
        </p:nvSpPr>
        <p:spPr bwMode="auto">
          <a:xfrm>
            <a:off x="2700338" y="2287588"/>
            <a:ext cx="9366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10" name="Line 189"/>
          <p:cNvSpPr>
            <a:spLocks noChangeShapeType="1"/>
          </p:cNvSpPr>
          <p:nvPr/>
        </p:nvSpPr>
        <p:spPr bwMode="auto">
          <a:xfrm flipV="1">
            <a:off x="2700338" y="1639888"/>
            <a:ext cx="9366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11" name="Line 190"/>
          <p:cNvSpPr>
            <a:spLocks noChangeShapeType="1"/>
          </p:cNvSpPr>
          <p:nvPr/>
        </p:nvSpPr>
        <p:spPr bwMode="auto">
          <a:xfrm flipV="1">
            <a:off x="1116013" y="1998663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12" name="Arc 191"/>
          <p:cNvSpPr>
            <a:spLocks/>
          </p:cNvSpPr>
          <p:nvPr/>
        </p:nvSpPr>
        <p:spPr bwMode="auto">
          <a:xfrm flipH="1" flipV="1">
            <a:off x="684213" y="2143125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3864706 w 21600"/>
              <a:gd name="T3" fmla="*/ 987528 h 21600"/>
              <a:gd name="T4" fmla="*/ 0 w 21600"/>
              <a:gd name="T5" fmla="*/ 98752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13" name="Line 192"/>
          <p:cNvSpPr>
            <a:spLocks noChangeShapeType="1"/>
          </p:cNvSpPr>
          <p:nvPr/>
        </p:nvSpPr>
        <p:spPr bwMode="auto">
          <a:xfrm>
            <a:off x="1116013" y="2287588"/>
            <a:ext cx="6477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14" name="Line 193"/>
          <p:cNvSpPr>
            <a:spLocks noChangeShapeType="1"/>
          </p:cNvSpPr>
          <p:nvPr/>
        </p:nvSpPr>
        <p:spPr bwMode="auto">
          <a:xfrm flipV="1">
            <a:off x="1908175" y="1638300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15" name="Line 194"/>
          <p:cNvSpPr>
            <a:spLocks noChangeShapeType="1"/>
          </p:cNvSpPr>
          <p:nvPr/>
        </p:nvSpPr>
        <p:spPr bwMode="auto">
          <a:xfrm>
            <a:off x="1908175" y="1927225"/>
            <a:ext cx="64770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16" name="Line 195"/>
          <p:cNvSpPr>
            <a:spLocks noChangeShapeType="1"/>
          </p:cNvSpPr>
          <p:nvPr/>
        </p:nvSpPr>
        <p:spPr bwMode="auto">
          <a:xfrm flipV="1">
            <a:off x="1908175" y="2359025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17" name="Line 196"/>
          <p:cNvSpPr>
            <a:spLocks noChangeShapeType="1"/>
          </p:cNvSpPr>
          <p:nvPr/>
        </p:nvSpPr>
        <p:spPr bwMode="auto">
          <a:xfrm>
            <a:off x="1908175" y="2647950"/>
            <a:ext cx="64770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18" name="Line 197"/>
          <p:cNvSpPr>
            <a:spLocks noChangeShapeType="1"/>
          </p:cNvSpPr>
          <p:nvPr/>
        </p:nvSpPr>
        <p:spPr bwMode="auto">
          <a:xfrm>
            <a:off x="2844800" y="3006725"/>
            <a:ext cx="7921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19" name="Line 198"/>
          <p:cNvSpPr>
            <a:spLocks noChangeShapeType="1"/>
          </p:cNvSpPr>
          <p:nvPr/>
        </p:nvSpPr>
        <p:spPr bwMode="auto">
          <a:xfrm flipV="1">
            <a:off x="3781425" y="243205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20" name="Line 199"/>
          <p:cNvSpPr>
            <a:spLocks noChangeShapeType="1"/>
          </p:cNvSpPr>
          <p:nvPr/>
        </p:nvSpPr>
        <p:spPr bwMode="auto">
          <a:xfrm flipV="1">
            <a:off x="3781425" y="1711325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21" name="Line 200"/>
          <p:cNvSpPr>
            <a:spLocks noChangeShapeType="1"/>
          </p:cNvSpPr>
          <p:nvPr/>
        </p:nvSpPr>
        <p:spPr bwMode="auto">
          <a:xfrm>
            <a:off x="2844800" y="1566863"/>
            <a:ext cx="7921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22" name="Line 201"/>
          <p:cNvSpPr>
            <a:spLocks noChangeShapeType="1"/>
          </p:cNvSpPr>
          <p:nvPr/>
        </p:nvSpPr>
        <p:spPr bwMode="auto">
          <a:xfrm>
            <a:off x="2844800" y="2287588"/>
            <a:ext cx="7921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23" name="Arc 202"/>
          <p:cNvSpPr>
            <a:spLocks/>
          </p:cNvSpPr>
          <p:nvPr/>
        </p:nvSpPr>
        <p:spPr bwMode="auto">
          <a:xfrm flipH="1" flipV="1">
            <a:off x="973138" y="1133475"/>
            <a:ext cx="2779712" cy="1052513"/>
          </a:xfrm>
          <a:custGeom>
            <a:avLst/>
            <a:gdLst>
              <a:gd name="T0" fmla="*/ 202412174 w 37538"/>
              <a:gd name="T1" fmla="*/ 0 h 26760"/>
              <a:gd name="T2" fmla="*/ 0 w 37538"/>
              <a:gd name="T3" fmla="*/ 30535699 h 26760"/>
              <a:gd name="T4" fmla="*/ 87395943 w 37538"/>
              <a:gd name="T5" fmla="*/ 7982383 h 267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538" h="26760" fill="none" extrusionOk="0">
                <a:moveTo>
                  <a:pt x="36912" y="0"/>
                </a:moveTo>
                <a:cubicBezTo>
                  <a:pt x="37328" y="1688"/>
                  <a:pt x="37538" y="3421"/>
                  <a:pt x="37538" y="5160"/>
                </a:cubicBezTo>
                <a:cubicBezTo>
                  <a:pt x="37538" y="17089"/>
                  <a:pt x="27867" y="26760"/>
                  <a:pt x="15938" y="26760"/>
                </a:cubicBezTo>
                <a:cubicBezTo>
                  <a:pt x="9875" y="26760"/>
                  <a:pt x="4092" y="24212"/>
                  <a:pt x="0" y="19738"/>
                </a:cubicBezTo>
              </a:path>
              <a:path w="37538" h="26760" stroke="0" extrusionOk="0">
                <a:moveTo>
                  <a:pt x="36912" y="0"/>
                </a:moveTo>
                <a:cubicBezTo>
                  <a:pt x="37328" y="1688"/>
                  <a:pt x="37538" y="3421"/>
                  <a:pt x="37538" y="5160"/>
                </a:cubicBezTo>
                <a:cubicBezTo>
                  <a:pt x="37538" y="17089"/>
                  <a:pt x="27867" y="26760"/>
                  <a:pt x="15938" y="26760"/>
                </a:cubicBezTo>
                <a:cubicBezTo>
                  <a:pt x="9875" y="26760"/>
                  <a:pt x="4092" y="24212"/>
                  <a:pt x="0" y="19738"/>
                </a:cubicBezTo>
                <a:lnTo>
                  <a:pt x="15938" y="5160"/>
                </a:lnTo>
                <a:lnTo>
                  <a:pt x="36912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24" name="Oval 203"/>
          <p:cNvSpPr>
            <a:spLocks noChangeArrowheads="1"/>
          </p:cNvSpPr>
          <p:nvPr/>
        </p:nvSpPr>
        <p:spPr bwMode="auto">
          <a:xfrm>
            <a:off x="1763713" y="250348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5626" name="Oval 205"/>
          <p:cNvSpPr>
            <a:spLocks noChangeArrowheads="1"/>
          </p:cNvSpPr>
          <p:nvPr/>
        </p:nvSpPr>
        <p:spPr bwMode="auto">
          <a:xfrm>
            <a:off x="973138" y="2143125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5627" name="Oval 206"/>
          <p:cNvSpPr>
            <a:spLocks noChangeArrowheads="1"/>
          </p:cNvSpPr>
          <p:nvPr/>
        </p:nvSpPr>
        <p:spPr bwMode="auto">
          <a:xfrm>
            <a:off x="2555875" y="2143125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5628" name="Oval 207"/>
          <p:cNvSpPr>
            <a:spLocks noChangeArrowheads="1"/>
          </p:cNvSpPr>
          <p:nvPr/>
        </p:nvSpPr>
        <p:spPr bwMode="auto">
          <a:xfrm>
            <a:off x="2555875" y="1422400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5629" name="Oval 208"/>
          <p:cNvSpPr>
            <a:spLocks noChangeArrowheads="1"/>
          </p:cNvSpPr>
          <p:nvPr/>
        </p:nvSpPr>
        <p:spPr bwMode="auto">
          <a:xfrm>
            <a:off x="3636963" y="2863850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5630" name="Oval 209"/>
          <p:cNvSpPr>
            <a:spLocks noChangeArrowheads="1"/>
          </p:cNvSpPr>
          <p:nvPr/>
        </p:nvSpPr>
        <p:spPr bwMode="auto">
          <a:xfrm>
            <a:off x="3636963" y="2143125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5631" name="Oval 210"/>
          <p:cNvSpPr>
            <a:spLocks noChangeArrowheads="1"/>
          </p:cNvSpPr>
          <p:nvPr/>
        </p:nvSpPr>
        <p:spPr bwMode="auto">
          <a:xfrm>
            <a:off x="3636963" y="142398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6</a:t>
            </a:r>
          </a:p>
        </p:txBody>
      </p:sp>
      <p:grpSp>
        <p:nvGrpSpPr>
          <p:cNvPr id="25632" name="Group 211"/>
          <p:cNvGrpSpPr>
            <a:grpSpLocks/>
          </p:cNvGrpSpPr>
          <p:nvPr/>
        </p:nvGrpSpPr>
        <p:grpSpPr bwMode="auto">
          <a:xfrm>
            <a:off x="2555875" y="2863850"/>
            <a:ext cx="287338" cy="287338"/>
            <a:chOff x="3334" y="799"/>
            <a:chExt cx="454" cy="453"/>
          </a:xfrm>
        </p:grpSpPr>
        <p:sp>
          <p:nvSpPr>
            <p:cNvPr id="25763" name="Oval 212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5764" name="Oval 213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5</a:t>
              </a:r>
            </a:p>
          </p:txBody>
        </p:sp>
      </p:grpSp>
      <p:sp>
        <p:nvSpPr>
          <p:cNvPr id="25633" name="Text Box 214"/>
          <p:cNvSpPr txBox="1">
            <a:spLocks noChangeArrowheads="1"/>
          </p:cNvSpPr>
          <p:nvPr/>
        </p:nvSpPr>
        <p:spPr bwMode="auto">
          <a:xfrm>
            <a:off x="1260475" y="192722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5634" name="Text Box 215"/>
          <p:cNvSpPr txBox="1">
            <a:spLocks noChangeArrowheads="1"/>
          </p:cNvSpPr>
          <p:nvPr/>
        </p:nvSpPr>
        <p:spPr bwMode="auto">
          <a:xfrm>
            <a:off x="1404938" y="221456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5635" name="Text Box 216"/>
          <p:cNvSpPr txBox="1">
            <a:spLocks noChangeArrowheads="1"/>
          </p:cNvSpPr>
          <p:nvPr/>
        </p:nvSpPr>
        <p:spPr bwMode="auto">
          <a:xfrm>
            <a:off x="2052638" y="156686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5636" name="Text Box 217"/>
          <p:cNvSpPr txBox="1">
            <a:spLocks noChangeArrowheads="1"/>
          </p:cNvSpPr>
          <p:nvPr/>
        </p:nvSpPr>
        <p:spPr bwMode="auto">
          <a:xfrm>
            <a:off x="2197100" y="185578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5637" name="Text Box 218"/>
          <p:cNvSpPr txBox="1">
            <a:spLocks noChangeArrowheads="1"/>
          </p:cNvSpPr>
          <p:nvPr/>
        </p:nvSpPr>
        <p:spPr bwMode="auto">
          <a:xfrm>
            <a:off x="2989263" y="1711325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b="1" i="1">
                <a:solidFill>
                  <a:srgbClr val="0070C0"/>
                </a:solidFill>
              </a:rPr>
              <a:t>c</a:t>
            </a:r>
            <a:endParaRPr lang="cs-CZ" sz="2400" b="1" baseline="-25000">
              <a:solidFill>
                <a:srgbClr val="0070C0"/>
              </a:solidFill>
            </a:endParaRPr>
          </a:p>
        </p:txBody>
      </p:sp>
      <p:sp>
        <p:nvSpPr>
          <p:cNvPr id="25638" name="Text Box 219"/>
          <p:cNvSpPr txBox="1">
            <a:spLocks noChangeArrowheads="1"/>
          </p:cNvSpPr>
          <p:nvPr/>
        </p:nvSpPr>
        <p:spPr bwMode="auto">
          <a:xfrm>
            <a:off x="3060700" y="2071688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b="1" i="1">
                <a:solidFill>
                  <a:srgbClr val="0070C0"/>
                </a:solidFill>
              </a:rPr>
              <a:t>c</a:t>
            </a:r>
            <a:endParaRPr lang="cs-CZ" sz="2400" b="1" baseline="-25000">
              <a:solidFill>
                <a:srgbClr val="0070C0"/>
              </a:solidFill>
            </a:endParaRPr>
          </a:p>
        </p:txBody>
      </p:sp>
      <p:sp>
        <p:nvSpPr>
          <p:cNvPr id="25639" name="Text Box 220"/>
          <p:cNvSpPr txBox="1">
            <a:spLocks noChangeArrowheads="1"/>
          </p:cNvSpPr>
          <p:nvPr/>
        </p:nvSpPr>
        <p:spPr bwMode="auto">
          <a:xfrm>
            <a:off x="3132138" y="2432050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b="1" i="1">
                <a:solidFill>
                  <a:srgbClr val="0070C0"/>
                </a:solidFill>
              </a:rPr>
              <a:t>c</a:t>
            </a:r>
            <a:endParaRPr lang="cs-CZ" sz="2400" b="1" baseline="-25000">
              <a:solidFill>
                <a:srgbClr val="0070C0"/>
              </a:solidFill>
            </a:endParaRPr>
          </a:p>
        </p:txBody>
      </p:sp>
      <p:sp>
        <p:nvSpPr>
          <p:cNvPr id="25640" name="Text Box 221"/>
          <p:cNvSpPr txBox="1">
            <a:spLocks noChangeArrowheads="1"/>
          </p:cNvSpPr>
          <p:nvPr/>
        </p:nvSpPr>
        <p:spPr bwMode="auto">
          <a:xfrm>
            <a:off x="2052638" y="228758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5641" name="Text Box 222"/>
          <p:cNvSpPr txBox="1">
            <a:spLocks noChangeArrowheads="1"/>
          </p:cNvSpPr>
          <p:nvPr/>
        </p:nvSpPr>
        <p:spPr bwMode="auto">
          <a:xfrm>
            <a:off x="2124075" y="257492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5642" name="Text Box 223"/>
          <p:cNvSpPr txBox="1">
            <a:spLocks noChangeArrowheads="1"/>
          </p:cNvSpPr>
          <p:nvPr/>
        </p:nvSpPr>
        <p:spPr bwMode="auto">
          <a:xfrm>
            <a:off x="2700338" y="91916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5643" name="Text Box 224"/>
          <p:cNvSpPr txBox="1">
            <a:spLocks noChangeArrowheads="1"/>
          </p:cNvSpPr>
          <p:nvPr/>
        </p:nvSpPr>
        <p:spPr bwMode="auto">
          <a:xfrm>
            <a:off x="2989263" y="279082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5644" name="Text Box 225"/>
          <p:cNvSpPr txBox="1">
            <a:spLocks noChangeArrowheads="1"/>
          </p:cNvSpPr>
          <p:nvPr/>
        </p:nvSpPr>
        <p:spPr bwMode="auto">
          <a:xfrm>
            <a:off x="2989263" y="135096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5645" name="Text Box 226"/>
          <p:cNvSpPr txBox="1">
            <a:spLocks noChangeArrowheads="1"/>
          </p:cNvSpPr>
          <p:nvPr/>
        </p:nvSpPr>
        <p:spPr bwMode="auto">
          <a:xfrm>
            <a:off x="3708400" y="1854200"/>
            <a:ext cx="5762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5646" name="Text Box 227"/>
          <p:cNvSpPr txBox="1">
            <a:spLocks noChangeArrowheads="1"/>
          </p:cNvSpPr>
          <p:nvPr/>
        </p:nvSpPr>
        <p:spPr bwMode="auto">
          <a:xfrm>
            <a:off x="3708400" y="2574925"/>
            <a:ext cx="5762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5647" name="Freeform 228"/>
          <p:cNvSpPr>
            <a:spLocks/>
          </p:cNvSpPr>
          <p:nvPr/>
        </p:nvSpPr>
        <p:spPr bwMode="auto">
          <a:xfrm rot="-5400000">
            <a:off x="5785644" y="2204244"/>
            <a:ext cx="744537" cy="720725"/>
          </a:xfrm>
          <a:custGeom>
            <a:avLst/>
            <a:gdLst>
              <a:gd name="T0" fmla="*/ 934976547 w 469"/>
              <a:gd name="T1" fmla="*/ 858179792 h 506"/>
              <a:gd name="T2" fmla="*/ 1164311406 w 469"/>
              <a:gd name="T3" fmla="*/ 582264612 h 506"/>
              <a:gd name="T4" fmla="*/ 821570386 w 469"/>
              <a:gd name="T5" fmla="*/ 213024090 h 506"/>
              <a:gd name="T6" fmla="*/ 362902256 w 469"/>
              <a:gd name="T7" fmla="*/ 30431402 h 506"/>
              <a:gd name="T8" fmla="*/ 20161236 w 469"/>
              <a:gd name="T9" fmla="*/ 397643639 h 506"/>
              <a:gd name="T10" fmla="*/ 478829366 w 469"/>
              <a:gd name="T11" fmla="*/ 949475423 h 506"/>
              <a:gd name="T12" fmla="*/ 934976547 w 469"/>
              <a:gd name="T13" fmla="*/ 858179792 h 5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9" h="506">
                <a:moveTo>
                  <a:pt x="371" y="423"/>
                </a:moveTo>
                <a:cubicBezTo>
                  <a:pt x="416" y="393"/>
                  <a:pt x="469" y="340"/>
                  <a:pt x="462" y="287"/>
                </a:cubicBezTo>
                <a:cubicBezTo>
                  <a:pt x="455" y="234"/>
                  <a:pt x="379" y="150"/>
                  <a:pt x="326" y="105"/>
                </a:cubicBezTo>
                <a:cubicBezTo>
                  <a:pt x="273" y="60"/>
                  <a:pt x="197" y="0"/>
                  <a:pt x="144" y="15"/>
                </a:cubicBezTo>
                <a:cubicBezTo>
                  <a:pt x="91" y="30"/>
                  <a:pt x="0" y="121"/>
                  <a:pt x="8" y="196"/>
                </a:cubicBezTo>
                <a:cubicBezTo>
                  <a:pt x="16" y="271"/>
                  <a:pt x="130" y="430"/>
                  <a:pt x="190" y="468"/>
                </a:cubicBezTo>
                <a:cubicBezTo>
                  <a:pt x="250" y="506"/>
                  <a:pt x="326" y="453"/>
                  <a:pt x="371" y="42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grpSp>
        <p:nvGrpSpPr>
          <p:cNvPr id="25648" name="Group 229"/>
          <p:cNvGrpSpPr>
            <a:grpSpLocks/>
          </p:cNvGrpSpPr>
          <p:nvPr/>
        </p:nvGrpSpPr>
        <p:grpSpPr bwMode="auto">
          <a:xfrm>
            <a:off x="5507038" y="1201738"/>
            <a:ext cx="1584325" cy="863600"/>
            <a:chOff x="748" y="2614"/>
            <a:chExt cx="998" cy="544"/>
          </a:xfrm>
        </p:grpSpPr>
        <p:sp>
          <p:nvSpPr>
            <p:cNvPr id="25761" name="Arc 230"/>
            <p:cNvSpPr>
              <a:spLocks/>
            </p:cNvSpPr>
            <p:nvPr/>
          </p:nvSpPr>
          <p:spPr bwMode="auto">
            <a:xfrm flipH="1" flipV="1">
              <a:off x="748" y="2750"/>
              <a:ext cx="998" cy="408"/>
            </a:xfrm>
            <a:custGeom>
              <a:avLst/>
              <a:gdLst>
                <a:gd name="T0" fmla="*/ 34 w 29186"/>
                <a:gd name="T1" fmla="*/ 0 h 21600"/>
                <a:gd name="T2" fmla="*/ 0 w 29186"/>
                <a:gd name="T3" fmla="*/ 7 h 21600"/>
                <a:gd name="T4" fmla="*/ 9 w 2918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186" h="21600" fill="none" extrusionOk="0">
                  <a:moveTo>
                    <a:pt x="29186" y="651"/>
                  </a:moveTo>
                  <a:cubicBezTo>
                    <a:pt x="28834" y="12321"/>
                    <a:pt x="19271" y="21599"/>
                    <a:pt x="7596" y="21600"/>
                  </a:cubicBezTo>
                  <a:cubicBezTo>
                    <a:pt x="5001" y="21600"/>
                    <a:pt x="2428" y="21132"/>
                    <a:pt x="-1" y="20220"/>
                  </a:cubicBezTo>
                </a:path>
                <a:path w="29186" h="21600" stroke="0" extrusionOk="0">
                  <a:moveTo>
                    <a:pt x="29186" y="651"/>
                  </a:moveTo>
                  <a:cubicBezTo>
                    <a:pt x="28834" y="12321"/>
                    <a:pt x="19271" y="21599"/>
                    <a:pt x="7596" y="21600"/>
                  </a:cubicBezTo>
                  <a:cubicBezTo>
                    <a:pt x="5001" y="21600"/>
                    <a:pt x="2428" y="21132"/>
                    <a:pt x="-1" y="20220"/>
                  </a:cubicBezTo>
                  <a:lnTo>
                    <a:pt x="7596" y="0"/>
                  </a:lnTo>
                  <a:lnTo>
                    <a:pt x="29186" y="65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5762" name="Text Box 231"/>
            <p:cNvSpPr txBox="1">
              <a:spLocks noChangeArrowheads="1"/>
            </p:cNvSpPr>
            <p:nvPr/>
          </p:nvSpPr>
          <p:spPr bwMode="auto">
            <a:xfrm>
              <a:off x="1247" y="2614"/>
              <a:ext cx="18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c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</p:grpSp>
      <p:sp>
        <p:nvSpPr>
          <p:cNvPr id="25649" name="Freeform 232"/>
          <p:cNvSpPr>
            <a:spLocks/>
          </p:cNvSpPr>
          <p:nvPr/>
        </p:nvSpPr>
        <p:spPr bwMode="auto">
          <a:xfrm>
            <a:off x="7800975" y="1052513"/>
            <a:ext cx="720725" cy="1584325"/>
          </a:xfrm>
          <a:custGeom>
            <a:avLst/>
            <a:gdLst>
              <a:gd name="T0" fmla="*/ 917218028 w 419"/>
              <a:gd name="T1" fmla="*/ 83218420 h 1494"/>
              <a:gd name="T2" fmla="*/ 210073276 w 419"/>
              <a:gd name="T3" fmla="*/ 230537315 h 1494"/>
              <a:gd name="T4" fmla="*/ 142020667 w 419"/>
              <a:gd name="T5" fmla="*/ 1468691545 h 1494"/>
              <a:gd name="T6" fmla="*/ 1065157585 w 419"/>
              <a:gd name="T7" fmla="*/ 1501303825 h 1494"/>
              <a:gd name="T8" fmla="*/ 1189425024 w 419"/>
              <a:gd name="T9" fmla="*/ 396974156 h 1494"/>
              <a:gd name="T10" fmla="*/ 917218028 w 419"/>
              <a:gd name="T11" fmla="*/ 83218420 h 14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19" h="1494">
                <a:moveTo>
                  <a:pt x="310" y="74"/>
                </a:moveTo>
                <a:cubicBezTo>
                  <a:pt x="255" y="49"/>
                  <a:pt x="115" y="0"/>
                  <a:pt x="71" y="205"/>
                </a:cubicBezTo>
                <a:cubicBezTo>
                  <a:pt x="27" y="410"/>
                  <a:pt x="0" y="1118"/>
                  <a:pt x="48" y="1306"/>
                </a:cubicBezTo>
                <a:cubicBezTo>
                  <a:pt x="96" y="1494"/>
                  <a:pt x="301" y="1494"/>
                  <a:pt x="360" y="1335"/>
                </a:cubicBezTo>
                <a:cubicBezTo>
                  <a:pt x="419" y="1176"/>
                  <a:pt x="410" y="563"/>
                  <a:pt x="402" y="353"/>
                </a:cubicBezTo>
                <a:cubicBezTo>
                  <a:pt x="394" y="143"/>
                  <a:pt x="365" y="99"/>
                  <a:pt x="310" y="7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50" name="Line 233"/>
          <p:cNvSpPr>
            <a:spLocks noChangeShapeType="1"/>
          </p:cNvSpPr>
          <p:nvPr/>
        </p:nvSpPr>
        <p:spPr bwMode="auto">
          <a:xfrm>
            <a:off x="7019925" y="2209800"/>
            <a:ext cx="9366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51" name="Line 234"/>
          <p:cNvSpPr>
            <a:spLocks noChangeShapeType="1"/>
          </p:cNvSpPr>
          <p:nvPr/>
        </p:nvSpPr>
        <p:spPr bwMode="auto">
          <a:xfrm flipV="1">
            <a:off x="7019925" y="1562100"/>
            <a:ext cx="9366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52" name="Line 235"/>
          <p:cNvSpPr>
            <a:spLocks noChangeShapeType="1"/>
          </p:cNvSpPr>
          <p:nvPr/>
        </p:nvSpPr>
        <p:spPr bwMode="auto">
          <a:xfrm flipV="1">
            <a:off x="5435600" y="1920875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53" name="Arc 236"/>
          <p:cNvSpPr>
            <a:spLocks/>
          </p:cNvSpPr>
          <p:nvPr/>
        </p:nvSpPr>
        <p:spPr bwMode="auto">
          <a:xfrm flipH="1" flipV="1">
            <a:off x="5003800" y="2065338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3864706 w 21600"/>
              <a:gd name="T3" fmla="*/ 987528 h 21600"/>
              <a:gd name="T4" fmla="*/ 0 w 21600"/>
              <a:gd name="T5" fmla="*/ 98752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54" name="Line 237"/>
          <p:cNvSpPr>
            <a:spLocks noChangeShapeType="1"/>
          </p:cNvSpPr>
          <p:nvPr/>
        </p:nvSpPr>
        <p:spPr bwMode="auto">
          <a:xfrm>
            <a:off x="5435600" y="2209800"/>
            <a:ext cx="64770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55" name="Line 238"/>
          <p:cNvSpPr>
            <a:spLocks noChangeShapeType="1"/>
          </p:cNvSpPr>
          <p:nvPr/>
        </p:nvSpPr>
        <p:spPr bwMode="auto">
          <a:xfrm flipV="1">
            <a:off x="6227763" y="1560513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56" name="Line 239"/>
          <p:cNvSpPr>
            <a:spLocks noChangeShapeType="1"/>
          </p:cNvSpPr>
          <p:nvPr/>
        </p:nvSpPr>
        <p:spPr bwMode="auto">
          <a:xfrm>
            <a:off x="6227763" y="1849438"/>
            <a:ext cx="6477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57" name="Line 240"/>
          <p:cNvSpPr>
            <a:spLocks noChangeShapeType="1"/>
          </p:cNvSpPr>
          <p:nvPr/>
        </p:nvSpPr>
        <p:spPr bwMode="auto">
          <a:xfrm flipV="1">
            <a:off x="6227763" y="2281238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58" name="Line 241"/>
          <p:cNvSpPr>
            <a:spLocks noChangeShapeType="1"/>
          </p:cNvSpPr>
          <p:nvPr/>
        </p:nvSpPr>
        <p:spPr bwMode="auto">
          <a:xfrm>
            <a:off x="6227763" y="2570163"/>
            <a:ext cx="6477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59" name="Line 242"/>
          <p:cNvSpPr>
            <a:spLocks noChangeShapeType="1"/>
          </p:cNvSpPr>
          <p:nvPr/>
        </p:nvSpPr>
        <p:spPr bwMode="auto">
          <a:xfrm>
            <a:off x="7164388" y="2928938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60" name="Line 243"/>
          <p:cNvSpPr>
            <a:spLocks noChangeShapeType="1"/>
          </p:cNvSpPr>
          <p:nvPr/>
        </p:nvSpPr>
        <p:spPr bwMode="auto">
          <a:xfrm flipV="1">
            <a:off x="8101013" y="2354263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61" name="Line 244"/>
          <p:cNvSpPr>
            <a:spLocks noChangeShapeType="1"/>
          </p:cNvSpPr>
          <p:nvPr/>
        </p:nvSpPr>
        <p:spPr bwMode="auto">
          <a:xfrm flipV="1">
            <a:off x="8101013" y="1633538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62" name="Line 245"/>
          <p:cNvSpPr>
            <a:spLocks noChangeShapeType="1"/>
          </p:cNvSpPr>
          <p:nvPr/>
        </p:nvSpPr>
        <p:spPr bwMode="auto">
          <a:xfrm>
            <a:off x="7164388" y="1489075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63" name="Line 246"/>
          <p:cNvSpPr>
            <a:spLocks noChangeShapeType="1"/>
          </p:cNvSpPr>
          <p:nvPr/>
        </p:nvSpPr>
        <p:spPr bwMode="auto">
          <a:xfrm>
            <a:off x="7164388" y="2209800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64" name="Arc 247"/>
          <p:cNvSpPr>
            <a:spLocks/>
          </p:cNvSpPr>
          <p:nvPr/>
        </p:nvSpPr>
        <p:spPr bwMode="auto">
          <a:xfrm flipH="1" flipV="1">
            <a:off x="5292725" y="1055688"/>
            <a:ext cx="2779713" cy="1052512"/>
          </a:xfrm>
          <a:custGeom>
            <a:avLst/>
            <a:gdLst>
              <a:gd name="T0" fmla="*/ 202412320 w 37538"/>
              <a:gd name="T1" fmla="*/ 0 h 26760"/>
              <a:gd name="T2" fmla="*/ 0 w 37538"/>
              <a:gd name="T3" fmla="*/ 30535631 h 26760"/>
              <a:gd name="T4" fmla="*/ 87395975 w 37538"/>
              <a:gd name="T5" fmla="*/ 7982375 h 267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538" h="26760" fill="none" extrusionOk="0">
                <a:moveTo>
                  <a:pt x="36912" y="0"/>
                </a:moveTo>
                <a:cubicBezTo>
                  <a:pt x="37328" y="1688"/>
                  <a:pt x="37538" y="3421"/>
                  <a:pt x="37538" y="5160"/>
                </a:cubicBezTo>
                <a:cubicBezTo>
                  <a:pt x="37538" y="17089"/>
                  <a:pt x="27867" y="26760"/>
                  <a:pt x="15938" y="26760"/>
                </a:cubicBezTo>
                <a:cubicBezTo>
                  <a:pt x="9875" y="26760"/>
                  <a:pt x="4092" y="24212"/>
                  <a:pt x="0" y="19738"/>
                </a:cubicBezTo>
              </a:path>
              <a:path w="37538" h="26760" stroke="0" extrusionOk="0">
                <a:moveTo>
                  <a:pt x="36912" y="0"/>
                </a:moveTo>
                <a:cubicBezTo>
                  <a:pt x="37328" y="1688"/>
                  <a:pt x="37538" y="3421"/>
                  <a:pt x="37538" y="5160"/>
                </a:cubicBezTo>
                <a:cubicBezTo>
                  <a:pt x="37538" y="17089"/>
                  <a:pt x="27867" y="26760"/>
                  <a:pt x="15938" y="26760"/>
                </a:cubicBezTo>
                <a:cubicBezTo>
                  <a:pt x="9875" y="26760"/>
                  <a:pt x="4092" y="24212"/>
                  <a:pt x="0" y="19738"/>
                </a:cubicBezTo>
                <a:lnTo>
                  <a:pt x="15938" y="5160"/>
                </a:lnTo>
                <a:lnTo>
                  <a:pt x="36912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65" name="Oval 248"/>
          <p:cNvSpPr>
            <a:spLocks noChangeArrowheads="1"/>
          </p:cNvSpPr>
          <p:nvPr/>
        </p:nvSpPr>
        <p:spPr bwMode="auto">
          <a:xfrm>
            <a:off x="6083300" y="2425700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5667" name="Oval 250"/>
          <p:cNvSpPr>
            <a:spLocks noChangeArrowheads="1"/>
          </p:cNvSpPr>
          <p:nvPr/>
        </p:nvSpPr>
        <p:spPr bwMode="auto">
          <a:xfrm>
            <a:off x="5292725" y="206533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5668" name="Oval 251"/>
          <p:cNvSpPr>
            <a:spLocks noChangeArrowheads="1"/>
          </p:cNvSpPr>
          <p:nvPr/>
        </p:nvSpPr>
        <p:spPr bwMode="auto">
          <a:xfrm>
            <a:off x="6875463" y="206533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5669" name="Oval 252"/>
          <p:cNvSpPr>
            <a:spLocks noChangeArrowheads="1"/>
          </p:cNvSpPr>
          <p:nvPr/>
        </p:nvSpPr>
        <p:spPr bwMode="auto">
          <a:xfrm>
            <a:off x="6875463" y="1344613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5670" name="Oval 253"/>
          <p:cNvSpPr>
            <a:spLocks noChangeArrowheads="1"/>
          </p:cNvSpPr>
          <p:nvPr/>
        </p:nvSpPr>
        <p:spPr bwMode="auto">
          <a:xfrm>
            <a:off x="7956550" y="2786063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5671" name="Oval 254"/>
          <p:cNvSpPr>
            <a:spLocks noChangeArrowheads="1"/>
          </p:cNvSpPr>
          <p:nvPr/>
        </p:nvSpPr>
        <p:spPr bwMode="auto">
          <a:xfrm>
            <a:off x="7956550" y="206533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5672" name="Oval 255"/>
          <p:cNvSpPr>
            <a:spLocks noChangeArrowheads="1"/>
          </p:cNvSpPr>
          <p:nvPr/>
        </p:nvSpPr>
        <p:spPr bwMode="auto">
          <a:xfrm>
            <a:off x="7956550" y="1346200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6</a:t>
            </a:r>
          </a:p>
        </p:txBody>
      </p:sp>
      <p:grpSp>
        <p:nvGrpSpPr>
          <p:cNvPr id="25673" name="Group 256"/>
          <p:cNvGrpSpPr>
            <a:grpSpLocks/>
          </p:cNvGrpSpPr>
          <p:nvPr/>
        </p:nvGrpSpPr>
        <p:grpSpPr bwMode="auto">
          <a:xfrm>
            <a:off x="6875463" y="2786063"/>
            <a:ext cx="287337" cy="287337"/>
            <a:chOff x="3334" y="799"/>
            <a:chExt cx="454" cy="453"/>
          </a:xfrm>
        </p:grpSpPr>
        <p:sp>
          <p:nvSpPr>
            <p:cNvPr id="25759" name="Oval 257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5760" name="Oval 258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5</a:t>
              </a:r>
            </a:p>
          </p:txBody>
        </p:sp>
      </p:grpSp>
      <p:sp>
        <p:nvSpPr>
          <p:cNvPr id="25674" name="Text Box 259"/>
          <p:cNvSpPr txBox="1">
            <a:spLocks noChangeArrowheads="1"/>
          </p:cNvSpPr>
          <p:nvPr/>
        </p:nvSpPr>
        <p:spPr bwMode="auto">
          <a:xfrm>
            <a:off x="5580063" y="184943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5675" name="Text Box 260"/>
          <p:cNvSpPr txBox="1">
            <a:spLocks noChangeArrowheads="1"/>
          </p:cNvSpPr>
          <p:nvPr/>
        </p:nvSpPr>
        <p:spPr bwMode="auto">
          <a:xfrm>
            <a:off x="5724128" y="2132856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b="1" i="1">
                <a:solidFill>
                  <a:srgbClr val="0070C0"/>
                </a:solidFill>
              </a:rPr>
              <a:t>b</a:t>
            </a:r>
            <a:endParaRPr lang="cs-CZ" sz="2400" b="1" baseline="-25000">
              <a:solidFill>
                <a:srgbClr val="0070C0"/>
              </a:solidFill>
            </a:endParaRPr>
          </a:p>
        </p:txBody>
      </p:sp>
      <p:sp>
        <p:nvSpPr>
          <p:cNvPr id="25676" name="Text Box 261"/>
          <p:cNvSpPr txBox="1">
            <a:spLocks noChangeArrowheads="1"/>
          </p:cNvSpPr>
          <p:nvPr/>
        </p:nvSpPr>
        <p:spPr bwMode="auto">
          <a:xfrm>
            <a:off x="6372225" y="148907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5677" name="Text Box 262"/>
          <p:cNvSpPr txBox="1">
            <a:spLocks noChangeArrowheads="1"/>
          </p:cNvSpPr>
          <p:nvPr/>
        </p:nvSpPr>
        <p:spPr bwMode="auto">
          <a:xfrm>
            <a:off x="6516688" y="177800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5678" name="Text Box 263"/>
          <p:cNvSpPr txBox="1">
            <a:spLocks noChangeArrowheads="1"/>
          </p:cNvSpPr>
          <p:nvPr/>
        </p:nvSpPr>
        <p:spPr bwMode="auto">
          <a:xfrm>
            <a:off x="7308850" y="163353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5679" name="Text Box 264"/>
          <p:cNvSpPr txBox="1">
            <a:spLocks noChangeArrowheads="1"/>
          </p:cNvSpPr>
          <p:nvPr/>
        </p:nvSpPr>
        <p:spPr bwMode="auto">
          <a:xfrm>
            <a:off x="7380288" y="199390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5680" name="Text Box 265"/>
          <p:cNvSpPr txBox="1">
            <a:spLocks noChangeArrowheads="1"/>
          </p:cNvSpPr>
          <p:nvPr/>
        </p:nvSpPr>
        <p:spPr bwMode="auto">
          <a:xfrm>
            <a:off x="7451725" y="235426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5681" name="Text Box 266"/>
          <p:cNvSpPr txBox="1">
            <a:spLocks noChangeArrowheads="1"/>
          </p:cNvSpPr>
          <p:nvPr/>
        </p:nvSpPr>
        <p:spPr bwMode="auto">
          <a:xfrm>
            <a:off x="6372225" y="220980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5682" name="Text Box 267"/>
          <p:cNvSpPr txBox="1">
            <a:spLocks noChangeArrowheads="1"/>
          </p:cNvSpPr>
          <p:nvPr/>
        </p:nvSpPr>
        <p:spPr bwMode="auto">
          <a:xfrm>
            <a:off x="6443663" y="249713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5683" name="Text Box 268"/>
          <p:cNvSpPr txBox="1">
            <a:spLocks noChangeArrowheads="1"/>
          </p:cNvSpPr>
          <p:nvPr/>
        </p:nvSpPr>
        <p:spPr bwMode="auto">
          <a:xfrm>
            <a:off x="7019925" y="84137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5684" name="Text Box 269"/>
          <p:cNvSpPr txBox="1">
            <a:spLocks noChangeArrowheads="1"/>
          </p:cNvSpPr>
          <p:nvPr/>
        </p:nvSpPr>
        <p:spPr bwMode="auto">
          <a:xfrm>
            <a:off x="7308850" y="271303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5685" name="Text Box 270"/>
          <p:cNvSpPr txBox="1">
            <a:spLocks noChangeArrowheads="1"/>
          </p:cNvSpPr>
          <p:nvPr/>
        </p:nvSpPr>
        <p:spPr bwMode="auto">
          <a:xfrm>
            <a:off x="7308850" y="127317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5686" name="Text Box 271"/>
          <p:cNvSpPr txBox="1">
            <a:spLocks noChangeArrowheads="1"/>
          </p:cNvSpPr>
          <p:nvPr/>
        </p:nvSpPr>
        <p:spPr bwMode="auto">
          <a:xfrm>
            <a:off x="8027988" y="1776413"/>
            <a:ext cx="5762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</a:t>
            </a:r>
            <a:r>
              <a:rPr lang="cs-CZ" sz="2400" b="1" i="1">
                <a:solidFill>
                  <a:srgbClr val="0070C0"/>
                </a:solidFill>
              </a:rPr>
              <a:t>b</a:t>
            </a:r>
            <a:endParaRPr lang="cs-CZ" sz="2400" b="1" baseline="-25000">
              <a:solidFill>
                <a:srgbClr val="0070C0"/>
              </a:solidFill>
            </a:endParaRPr>
          </a:p>
        </p:txBody>
      </p:sp>
      <p:sp>
        <p:nvSpPr>
          <p:cNvPr id="25687" name="Text Box 272"/>
          <p:cNvSpPr txBox="1">
            <a:spLocks noChangeArrowheads="1"/>
          </p:cNvSpPr>
          <p:nvPr/>
        </p:nvSpPr>
        <p:spPr bwMode="auto">
          <a:xfrm>
            <a:off x="8027988" y="2497138"/>
            <a:ext cx="5762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</a:t>
            </a:r>
            <a:r>
              <a:rPr lang="cs-CZ" sz="2400" b="1" i="1">
                <a:solidFill>
                  <a:srgbClr val="0070C0"/>
                </a:solidFill>
              </a:rPr>
              <a:t>b</a:t>
            </a:r>
            <a:endParaRPr lang="cs-CZ" sz="2400" b="1" baseline="-25000">
              <a:solidFill>
                <a:srgbClr val="0070C0"/>
              </a:solidFill>
            </a:endParaRPr>
          </a:p>
        </p:txBody>
      </p:sp>
      <p:sp>
        <p:nvSpPr>
          <p:cNvPr id="25688" name="Freeform 273"/>
          <p:cNvSpPr>
            <a:spLocks/>
          </p:cNvSpPr>
          <p:nvPr/>
        </p:nvSpPr>
        <p:spPr bwMode="auto">
          <a:xfrm rot="10800000">
            <a:off x="2195513" y="5300663"/>
            <a:ext cx="744537" cy="720725"/>
          </a:xfrm>
          <a:custGeom>
            <a:avLst/>
            <a:gdLst>
              <a:gd name="T0" fmla="*/ 934976547 w 469"/>
              <a:gd name="T1" fmla="*/ 858179792 h 506"/>
              <a:gd name="T2" fmla="*/ 1164311406 w 469"/>
              <a:gd name="T3" fmla="*/ 582264612 h 506"/>
              <a:gd name="T4" fmla="*/ 821570386 w 469"/>
              <a:gd name="T5" fmla="*/ 213024090 h 506"/>
              <a:gd name="T6" fmla="*/ 362902256 w 469"/>
              <a:gd name="T7" fmla="*/ 30431402 h 506"/>
              <a:gd name="T8" fmla="*/ 20161236 w 469"/>
              <a:gd name="T9" fmla="*/ 397643639 h 506"/>
              <a:gd name="T10" fmla="*/ 478829366 w 469"/>
              <a:gd name="T11" fmla="*/ 949475423 h 506"/>
              <a:gd name="T12" fmla="*/ 934976547 w 469"/>
              <a:gd name="T13" fmla="*/ 858179792 h 5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9" h="506">
                <a:moveTo>
                  <a:pt x="371" y="423"/>
                </a:moveTo>
                <a:cubicBezTo>
                  <a:pt x="416" y="393"/>
                  <a:pt x="469" y="340"/>
                  <a:pt x="462" y="287"/>
                </a:cubicBezTo>
                <a:cubicBezTo>
                  <a:pt x="455" y="234"/>
                  <a:pt x="379" y="150"/>
                  <a:pt x="326" y="105"/>
                </a:cubicBezTo>
                <a:cubicBezTo>
                  <a:pt x="273" y="60"/>
                  <a:pt x="197" y="0"/>
                  <a:pt x="144" y="15"/>
                </a:cubicBezTo>
                <a:cubicBezTo>
                  <a:pt x="91" y="30"/>
                  <a:pt x="0" y="121"/>
                  <a:pt x="8" y="196"/>
                </a:cubicBezTo>
                <a:cubicBezTo>
                  <a:pt x="16" y="271"/>
                  <a:pt x="130" y="430"/>
                  <a:pt x="190" y="468"/>
                </a:cubicBezTo>
                <a:cubicBezTo>
                  <a:pt x="250" y="506"/>
                  <a:pt x="326" y="453"/>
                  <a:pt x="371" y="42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grpSp>
        <p:nvGrpSpPr>
          <p:cNvPr id="25689" name="Group 274"/>
          <p:cNvGrpSpPr>
            <a:grpSpLocks/>
          </p:cNvGrpSpPr>
          <p:nvPr/>
        </p:nvGrpSpPr>
        <p:grpSpPr bwMode="auto">
          <a:xfrm>
            <a:off x="982663" y="3938588"/>
            <a:ext cx="1584325" cy="863600"/>
            <a:chOff x="748" y="2614"/>
            <a:chExt cx="998" cy="544"/>
          </a:xfrm>
        </p:grpSpPr>
        <p:sp>
          <p:nvSpPr>
            <p:cNvPr id="25757" name="Arc 275"/>
            <p:cNvSpPr>
              <a:spLocks/>
            </p:cNvSpPr>
            <p:nvPr/>
          </p:nvSpPr>
          <p:spPr bwMode="auto">
            <a:xfrm flipH="1" flipV="1">
              <a:off x="748" y="2750"/>
              <a:ext cx="998" cy="408"/>
            </a:xfrm>
            <a:custGeom>
              <a:avLst/>
              <a:gdLst>
                <a:gd name="T0" fmla="*/ 34 w 29186"/>
                <a:gd name="T1" fmla="*/ 0 h 21600"/>
                <a:gd name="T2" fmla="*/ 0 w 29186"/>
                <a:gd name="T3" fmla="*/ 7 h 21600"/>
                <a:gd name="T4" fmla="*/ 9 w 2918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186" h="21600" fill="none" extrusionOk="0">
                  <a:moveTo>
                    <a:pt x="29186" y="651"/>
                  </a:moveTo>
                  <a:cubicBezTo>
                    <a:pt x="28834" y="12321"/>
                    <a:pt x="19271" y="21599"/>
                    <a:pt x="7596" y="21600"/>
                  </a:cubicBezTo>
                  <a:cubicBezTo>
                    <a:pt x="5001" y="21600"/>
                    <a:pt x="2428" y="21132"/>
                    <a:pt x="-1" y="20220"/>
                  </a:cubicBezTo>
                </a:path>
                <a:path w="29186" h="21600" stroke="0" extrusionOk="0">
                  <a:moveTo>
                    <a:pt x="29186" y="651"/>
                  </a:moveTo>
                  <a:cubicBezTo>
                    <a:pt x="28834" y="12321"/>
                    <a:pt x="19271" y="21599"/>
                    <a:pt x="7596" y="21600"/>
                  </a:cubicBezTo>
                  <a:cubicBezTo>
                    <a:pt x="5001" y="21600"/>
                    <a:pt x="2428" y="21132"/>
                    <a:pt x="-1" y="20220"/>
                  </a:cubicBezTo>
                  <a:lnTo>
                    <a:pt x="7596" y="0"/>
                  </a:lnTo>
                  <a:lnTo>
                    <a:pt x="29186" y="65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5758" name="Text Box 276"/>
            <p:cNvSpPr txBox="1">
              <a:spLocks noChangeArrowheads="1"/>
            </p:cNvSpPr>
            <p:nvPr/>
          </p:nvSpPr>
          <p:spPr bwMode="auto">
            <a:xfrm>
              <a:off x="1247" y="2614"/>
              <a:ext cx="18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i="1">
                  <a:solidFill>
                    <a:srgbClr val="000000"/>
                  </a:solidFill>
                </a:rPr>
                <a:t>c</a:t>
              </a:r>
              <a:endParaRPr lang="cs-CZ" b="1" baseline="-25000">
                <a:solidFill>
                  <a:srgbClr val="000000"/>
                </a:solidFill>
              </a:endParaRPr>
            </a:p>
          </p:txBody>
        </p:sp>
      </p:grpSp>
      <p:sp>
        <p:nvSpPr>
          <p:cNvPr id="25690" name="Line 278"/>
          <p:cNvSpPr>
            <a:spLocks noChangeShapeType="1"/>
          </p:cNvSpPr>
          <p:nvPr/>
        </p:nvSpPr>
        <p:spPr bwMode="auto">
          <a:xfrm>
            <a:off x="2495550" y="4946650"/>
            <a:ext cx="9366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91" name="Line 279"/>
          <p:cNvSpPr>
            <a:spLocks noChangeShapeType="1"/>
          </p:cNvSpPr>
          <p:nvPr/>
        </p:nvSpPr>
        <p:spPr bwMode="auto">
          <a:xfrm flipV="1">
            <a:off x="2495550" y="4298950"/>
            <a:ext cx="9366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92" name="Line 280"/>
          <p:cNvSpPr>
            <a:spLocks noChangeShapeType="1"/>
          </p:cNvSpPr>
          <p:nvPr/>
        </p:nvSpPr>
        <p:spPr bwMode="auto">
          <a:xfrm flipV="1">
            <a:off x="911225" y="4657725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93" name="Arc 281"/>
          <p:cNvSpPr>
            <a:spLocks/>
          </p:cNvSpPr>
          <p:nvPr/>
        </p:nvSpPr>
        <p:spPr bwMode="auto">
          <a:xfrm flipH="1" flipV="1">
            <a:off x="479425" y="4802188"/>
            <a:ext cx="288925" cy="146050"/>
          </a:xfrm>
          <a:custGeom>
            <a:avLst/>
            <a:gdLst>
              <a:gd name="T0" fmla="*/ 0 w 21600"/>
              <a:gd name="T1" fmla="*/ 0 h 21600"/>
              <a:gd name="T2" fmla="*/ 3864706 w 21600"/>
              <a:gd name="T3" fmla="*/ 987528 h 21600"/>
              <a:gd name="T4" fmla="*/ 0 w 21600"/>
              <a:gd name="T5" fmla="*/ 98752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94" name="Line 282"/>
          <p:cNvSpPr>
            <a:spLocks noChangeShapeType="1"/>
          </p:cNvSpPr>
          <p:nvPr/>
        </p:nvSpPr>
        <p:spPr bwMode="auto">
          <a:xfrm>
            <a:off x="911225" y="4946650"/>
            <a:ext cx="64770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95" name="Line 283"/>
          <p:cNvSpPr>
            <a:spLocks noChangeShapeType="1"/>
          </p:cNvSpPr>
          <p:nvPr/>
        </p:nvSpPr>
        <p:spPr bwMode="auto">
          <a:xfrm flipV="1">
            <a:off x="1703388" y="4297363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96" name="Line 284"/>
          <p:cNvSpPr>
            <a:spLocks noChangeShapeType="1"/>
          </p:cNvSpPr>
          <p:nvPr/>
        </p:nvSpPr>
        <p:spPr bwMode="auto">
          <a:xfrm>
            <a:off x="1703388" y="4586288"/>
            <a:ext cx="6477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97" name="Line 285"/>
          <p:cNvSpPr>
            <a:spLocks noChangeShapeType="1"/>
          </p:cNvSpPr>
          <p:nvPr/>
        </p:nvSpPr>
        <p:spPr bwMode="auto">
          <a:xfrm flipV="1">
            <a:off x="1703388" y="5018088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98" name="Line 286"/>
          <p:cNvSpPr>
            <a:spLocks noChangeShapeType="1"/>
          </p:cNvSpPr>
          <p:nvPr/>
        </p:nvSpPr>
        <p:spPr bwMode="auto">
          <a:xfrm>
            <a:off x="1703388" y="5307013"/>
            <a:ext cx="6477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699" name="Line 287"/>
          <p:cNvSpPr>
            <a:spLocks noChangeShapeType="1"/>
          </p:cNvSpPr>
          <p:nvPr/>
        </p:nvSpPr>
        <p:spPr bwMode="auto">
          <a:xfrm>
            <a:off x="2640013" y="5665788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700" name="Line 288"/>
          <p:cNvSpPr>
            <a:spLocks noChangeShapeType="1"/>
          </p:cNvSpPr>
          <p:nvPr/>
        </p:nvSpPr>
        <p:spPr bwMode="auto">
          <a:xfrm flipV="1">
            <a:off x="3576638" y="5091113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701" name="Line 289"/>
          <p:cNvSpPr>
            <a:spLocks noChangeShapeType="1"/>
          </p:cNvSpPr>
          <p:nvPr/>
        </p:nvSpPr>
        <p:spPr bwMode="auto">
          <a:xfrm flipV="1">
            <a:off x="3576638" y="4370388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702" name="Line 290"/>
          <p:cNvSpPr>
            <a:spLocks noChangeShapeType="1"/>
          </p:cNvSpPr>
          <p:nvPr/>
        </p:nvSpPr>
        <p:spPr bwMode="auto">
          <a:xfrm>
            <a:off x="2640013" y="4225925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703" name="Line 291"/>
          <p:cNvSpPr>
            <a:spLocks noChangeShapeType="1"/>
          </p:cNvSpPr>
          <p:nvPr/>
        </p:nvSpPr>
        <p:spPr bwMode="auto">
          <a:xfrm>
            <a:off x="2640013" y="4946650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704" name="Arc 292"/>
          <p:cNvSpPr>
            <a:spLocks/>
          </p:cNvSpPr>
          <p:nvPr/>
        </p:nvSpPr>
        <p:spPr bwMode="auto">
          <a:xfrm flipH="1" flipV="1">
            <a:off x="768350" y="3792538"/>
            <a:ext cx="2779713" cy="1052512"/>
          </a:xfrm>
          <a:custGeom>
            <a:avLst/>
            <a:gdLst>
              <a:gd name="T0" fmla="*/ 202412320 w 37538"/>
              <a:gd name="T1" fmla="*/ 0 h 26760"/>
              <a:gd name="T2" fmla="*/ 0 w 37538"/>
              <a:gd name="T3" fmla="*/ 30535631 h 26760"/>
              <a:gd name="T4" fmla="*/ 87395975 w 37538"/>
              <a:gd name="T5" fmla="*/ 7982375 h 267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538" h="26760" fill="none" extrusionOk="0">
                <a:moveTo>
                  <a:pt x="36912" y="0"/>
                </a:moveTo>
                <a:cubicBezTo>
                  <a:pt x="37328" y="1688"/>
                  <a:pt x="37538" y="3421"/>
                  <a:pt x="37538" y="5160"/>
                </a:cubicBezTo>
                <a:cubicBezTo>
                  <a:pt x="37538" y="17089"/>
                  <a:pt x="27867" y="26760"/>
                  <a:pt x="15938" y="26760"/>
                </a:cubicBezTo>
                <a:cubicBezTo>
                  <a:pt x="9875" y="26760"/>
                  <a:pt x="4092" y="24212"/>
                  <a:pt x="0" y="19738"/>
                </a:cubicBezTo>
              </a:path>
              <a:path w="37538" h="26760" stroke="0" extrusionOk="0">
                <a:moveTo>
                  <a:pt x="36912" y="0"/>
                </a:moveTo>
                <a:cubicBezTo>
                  <a:pt x="37328" y="1688"/>
                  <a:pt x="37538" y="3421"/>
                  <a:pt x="37538" y="5160"/>
                </a:cubicBezTo>
                <a:cubicBezTo>
                  <a:pt x="37538" y="17089"/>
                  <a:pt x="27867" y="26760"/>
                  <a:pt x="15938" y="26760"/>
                </a:cubicBezTo>
                <a:cubicBezTo>
                  <a:pt x="9875" y="26760"/>
                  <a:pt x="4092" y="24212"/>
                  <a:pt x="0" y="19738"/>
                </a:cubicBezTo>
                <a:lnTo>
                  <a:pt x="15938" y="5160"/>
                </a:lnTo>
                <a:lnTo>
                  <a:pt x="36912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5705" name="Oval 293"/>
          <p:cNvSpPr>
            <a:spLocks noChangeArrowheads="1"/>
          </p:cNvSpPr>
          <p:nvPr/>
        </p:nvSpPr>
        <p:spPr bwMode="auto">
          <a:xfrm>
            <a:off x="1558925" y="5162550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5707" name="Oval 295"/>
          <p:cNvSpPr>
            <a:spLocks noChangeArrowheads="1"/>
          </p:cNvSpPr>
          <p:nvPr/>
        </p:nvSpPr>
        <p:spPr bwMode="auto">
          <a:xfrm>
            <a:off x="768350" y="480218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5708" name="Oval 296"/>
          <p:cNvSpPr>
            <a:spLocks noChangeArrowheads="1"/>
          </p:cNvSpPr>
          <p:nvPr/>
        </p:nvSpPr>
        <p:spPr bwMode="auto">
          <a:xfrm>
            <a:off x="2351088" y="480218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5709" name="Oval 297"/>
          <p:cNvSpPr>
            <a:spLocks noChangeArrowheads="1"/>
          </p:cNvSpPr>
          <p:nvPr/>
        </p:nvSpPr>
        <p:spPr bwMode="auto">
          <a:xfrm>
            <a:off x="2351088" y="4081463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5710" name="Oval 298"/>
          <p:cNvSpPr>
            <a:spLocks noChangeArrowheads="1"/>
          </p:cNvSpPr>
          <p:nvPr/>
        </p:nvSpPr>
        <p:spPr bwMode="auto">
          <a:xfrm>
            <a:off x="3432175" y="5522913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5711" name="Oval 299"/>
          <p:cNvSpPr>
            <a:spLocks noChangeArrowheads="1"/>
          </p:cNvSpPr>
          <p:nvPr/>
        </p:nvSpPr>
        <p:spPr bwMode="auto">
          <a:xfrm>
            <a:off x="3432175" y="4802188"/>
            <a:ext cx="2889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5712" name="Oval 300"/>
          <p:cNvSpPr>
            <a:spLocks noChangeArrowheads="1"/>
          </p:cNvSpPr>
          <p:nvPr/>
        </p:nvSpPr>
        <p:spPr bwMode="auto">
          <a:xfrm>
            <a:off x="3432175" y="4083050"/>
            <a:ext cx="2889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</a:rPr>
              <a:t>6</a:t>
            </a:r>
          </a:p>
        </p:txBody>
      </p:sp>
      <p:grpSp>
        <p:nvGrpSpPr>
          <p:cNvPr id="25713" name="Group 301"/>
          <p:cNvGrpSpPr>
            <a:grpSpLocks/>
          </p:cNvGrpSpPr>
          <p:nvPr/>
        </p:nvGrpSpPr>
        <p:grpSpPr bwMode="auto">
          <a:xfrm>
            <a:off x="2351088" y="5522913"/>
            <a:ext cx="287337" cy="287337"/>
            <a:chOff x="3334" y="799"/>
            <a:chExt cx="454" cy="453"/>
          </a:xfrm>
        </p:grpSpPr>
        <p:sp>
          <p:nvSpPr>
            <p:cNvPr id="25755" name="Oval 302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25756" name="Oval 303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srgbClr val="000000"/>
                  </a:solidFill>
                </a:rPr>
                <a:t>5</a:t>
              </a:r>
            </a:p>
          </p:txBody>
        </p:sp>
      </p:grpSp>
      <p:sp>
        <p:nvSpPr>
          <p:cNvPr id="25714" name="Text Box 304"/>
          <p:cNvSpPr txBox="1">
            <a:spLocks noChangeArrowheads="1"/>
          </p:cNvSpPr>
          <p:nvPr/>
        </p:nvSpPr>
        <p:spPr bwMode="auto">
          <a:xfrm>
            <a:off x="1055688" y="458628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5715" name="Text Box 305"/>
          <p:cNvSpPr txBox="1">
            <a:spLocks noChangeArrowheads="1"/>
          </p:cNvSpPr>
          <p:nvPr/>
        </p:nvSpPr>
        <p:spPr bwMode="auto">
          <a:xfrm>
            <a:off x="1200150" y="487362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5716" name="Text Box 306"/>
          <p:cNvSpPr txBox="1">
            <a:spLocks noChangeArrowheads="1"/>
          </p:cNvSpPr>
          <p:nvPr/>
        </p:nvSpPr>
        <p:spPr bwMode="auto">
          <a:xfrm>
            <a:off x="1847850" y="422592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5717" name="Text Box 307"/>
          <p:cNvSpPr txBox="1">
            <a:spLocks noChangeArrowheads="1"/>
          </p:cNvSpPr>
          <p:nvPr/>
        </p:nvSpPr>
        <p:spPr bwMode="auto">
          <a:xfrm>
            <a:off x="1992313" y="451485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5718" name="Text Box 308"/>
          <p:cNvSpPr txBox="1">
            <a:spLocks noChangeArrowheads="1"/>
          </p:cNvSpPr>
          <p:nvPr/>
        </p:nvSpPr>
        <p:spPr bwMode="auto">
          <a:xfrm>
            <a:off x="2784475" y="437038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5719" name="Text Box 309"/>
          <p:cNvSpPr txBox="1">
            <a:spLocks noChangeArrowheads="1"/>
          </p:cNvSpPr>
          <p:nvPr/>
        </p:nvSpPr>
        <p:spPr bwMode="auto">
          <a:xfrm>
            <a:off x="2855913" y="473075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5720" name="Text Box 310"/>
          <p:cNvSpPr txBox="1">
            <a:spLocks noChangeArrowheads="1"/>
          </p:cNvSpPr>
          <p:nvPr/>
        </p:nvSpPr>
        <p:spPr bwMode="auto">
          <a:xfrm>
            <a:off x="2927350" y="509111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c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5721" name="Text Box 311"/>
          <p:cNvSpPr txBox="1">
            <a:spLocks noChangeArrowheads="1"/>
          </p:cNvSpPr>
          <p:nvPr/>
        </p:nvSpPr>
        <p:spPr bwMode="auto">
          <a:xfrm>
            <a:off x="1847850" y="4946650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b="1" i="1">
                <a:solidFill>
                  <a:srgbClr val="0070C0"/>
                </a:solidFill>
              </a:rPr>
              <a:t>a</a:t>
            </a:r>
            <a:endParaRPr lang="cs-CZ" sz="2400" b="1" baseline="-25000">
              <a:solidFill>
                <a:srgbClr val="0070C0"/>
              </a:solidFill>
            </a:endParaRPr>
          </a:p>
        </p:txBody>
      </p:sp>
      <p:sp>
        <p:nvSpPr>
          <p:cNvPr id="25722" name="Text Box 312"/>
          <p:cNvSpPr txBox="1">
            <a:spLocks noChangeArrowheads="1"/>
          </p:cNvSpPr>
          <p:nvPr/>
        </p:nvSpPr>
        <p:spPr bwMode="auto">
          <a:xfrm>
            <a:off x="1919288" y="5233988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b="1" i="1">
                <a:solidFill>
                  <a:srgbClr val="0070C0"/>
                </a:solidFill>
              </a:rPr>
              <a:t>a</a:t>
            </a:r>
            <a:endParaRPr lang="cs-CZ" sz="2400" b="1" baseline="-25000">
              <a:solidFill>
                <a:srgbClr val="0070C0"/>
              </a:solidFill>
            </a:endParaRPr>
          </a:p>
        </p:txBody>
      </p:sp>
      <p:sp>
        <p:nvSpPr>
          <p:cNvPr id="25723" name="Text Box 313"/>
          <p:cNvSpPr txBox="1">
            <a:spLocks noChangeArrowheads="1"/>
          </p:cNvSpPr>
          <p:nvPr/>
        </p:nvSpPr>
        <p:spPr bwMode="auto">
          <a:xfrm>
            <a:off x="2495550" y="3578225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b="1" i="1">
                <a:solidFill>
                  <a:srgbClr val="0070C0"/>
                </a:solidFill>
              </a:rPr>
              <a:t>a</a:t>
            </a:r>
            <a:endParaRPr lang="cs-CZ" sz="2400" b="1" baseline="-25000">
              <a:solidFill>
                <a:srgbClr val="0070C0"/>
              </a:solidFill>
            </a:endParaRPr>
          </a:p>
        </p:txBody>
      </p:sp>
      <p:sp>
        <p:nvSpPr>
          <p:cNvPr id="25724" name="Text Box 314"/>
          <p:cNvSpPr txBox="1">
            <a:spLocks noChangeArrowheads="1"/>
          </p:cNvSpPr>
          <p:nvPr/>
        </p:nvSpPr>
        <p:spPr bwMode="auto">
          <a:xfrm>
            <a:off x="2784475" y="544988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5725" name="Text Box 315"/>
          <p:cNvSpPr txBox="1">
            <a:spLocks noChangeArrowheads="1"/>
          </p:cNvSpPr>
          <p:nvPr/>
        </p:nvSpPr>
        <p:spPr bwMode="auto">
          <a:xfrm>
            <a:off x="2784475" y="401002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5726" name="Text Box 316"/>
          <p:cNvSpPr txBox="1">
            <a:spLocks noChangeArrowheads="1"/>
          </p:cNvSpPr>
          <p:nvPr/>
        </p:nvSpPr>
        <p:spPr bwMode="auto">
          <a:xfrm>
            <a:off x="3503613" y="4513263"/>
            <a:ext cx="5762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b="1" i="1">
                <a:solidFill>
                  <a:srgbClr val="0070C0"/>
                </a:solidFill>
              </a:rPr>
              <a:t>a</a:t>
            </a:r>
            <a:r>
              <a:rPr lang="cs-CZ" sz="1600" b="1" i="1">
                <a:solidFill>
                  <a:srgbClr val="000000"/>
                </a:solidFill>
              </a:rPr>
              <a:t>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5727" name="Text Box 317"/>
          <p:cNvSpPr txBox="1">
            <a:spLocks noChangeArrowheads="1"/>
          </p:cNvSpPr>
          <p:nvPr/>
        </p:nvSpPr>
        <p:spPr bwMode="auto">
          <a:xfrm>
            <a:off x="3503613" y="5233988"/>
            <a:ext cx="5762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600" b="1" i="1">
                <a:solidFill>
                  <a:srgbClr val="000000"/>
                </a:solidFill>
              </a:rPr>
              <a:t>a,b</a:t>
            </a:r>
            <a:endParaRPr lang="cs-CZ" b="1" baseline="-25000">
              <a:solidFill>
                <a:srgbClr val="000000"/>
              </a:solidFill>
            </a:endParaRPr>
          </a:p>
        </p:txBody>
      </p:sp>
      <p:sp>
        <p:nvSpPr>
          <p:cNvPr id="25728" name="AutoShape 322"/>
          <p:cNvSpPr>
            <a:spLocks noChangeArrowheads="1"/>
          </p:cNvSpPr>
          <p:nvPr/>
        </p:nvSpPr>
        <p:spPr bwMode="auto">
          <a:xfrm>
            <a:off x="468313" y="3716338"/>
            <a:ext cx="431800" cy="431800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FFFFFF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25729" name="AutoShape 323"/>
          <p:cNvSpPr>
            <a:spLocks noChangeArrowheads="1"/>
          </p:cNvSpPr>
          <p:nvPr/>
        </p:nvSpPr>
        <p:spPr bwMode="auto">
          <a:xfrm>
            <a:off x="468313" y="1268413"/>
            <a:ext cx="431800" cy="431800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FFFFFF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25730" name="AutoShape 324"/>
          <p:cNvSpPr>
            <a:spLocks noChangeArrowheads="1"/>
          </p:cNvSpPr>
          <p:nvPr/>
        </p:nvSpPr>
        <p:spPr bwMode="auto">
          <a:xfrm>
            <a:off x="4572000" y="1268413"/>
            <a:ext cx="431800" cy="431800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FFFFFF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25731" name="AutoShape 325"/>
          <p:cNvSpPr>
            <a:spLocks noChangeArrowheads="1"/>
          </p:cNvSpPr>
          <p:nvPr/>
        </p:nvSpPr>
        <p:spPr bwMode="auto">
          <a:xfrm>
            <a:off x="4427984" y="3501008"/>
            <a:ext cx="4176464" cy="2520950"/>
          </a:xfrm>
          <a:prstGeom prst="roundRect">
            <a:avLst>
              <a:gd name="adj" fmla="val 5130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NFA </a:t>
            </a:r>
            <a:r>
              <a:rPr lang="cs-CZ" b="1">
                <a:solidFill>
                  <a:srgbClr val="000000"/>
                </a:solidFill>
              </a:rPr>
              <a:t>A</a:t>
            </a:r>
            <a:r>
              <a:rPr lang="en-US" b="1" baseline="-25000">
                <a:solidFill>
                  <a:srgbClr val="000000"/>
                </a:solidFill>
              </a:rPr>
              <a:t>1 </a:t>
            </a:r>
            <a:r>
              <a:rPr lang="en-US">
                <a:solidFill>
                  <a:srgbClr val="000000"/>
                </a:solidFill>
              </a:rPr>
              <a:t> has processed the word </a:t>
            </a:r>
            <a:r>
              <a:rPr lang="cs-CZ" i="1">
                <a:solidFill>
                  <a:srgbClr val="000000"/>
                </a:solidFill>
              </a:rPr>
              <a:t>abcba</a:t>
            </a:r>
            <a:r>
              <a:rPr lang="cs-CZ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and went through the input characters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and respective sets(!) of states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{0} 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→ a </a:t>
            </a:r>
            <a:r>
              <a:rPr lang="en-US">
                <a:solidFill>
                  <a:srgbClr val="000000"/>
                </a:solidFill>
              </a:rPr>
              <a:t>→ {</a:t>
            </a:r>
            <a:r>
              <a:rPr lang="cs-CZ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} → </a:t>
            </a:r>
            <a:r>
              <a:rPr lang="cs-CZ">
                <a:solidFill>
                  <a:srgbClr val="000000"/>
                </a:solidFill>
              </a:rPr>
              <a:t>b</a:t>
            </a:r>
            <a:r>
              <a:rPr lang="en-US">
                <a:solidFill>
                  <a:srgbClr val="000000"/>
                </a:solidFill>
              </a:rPr>
              <a:t> → {</a:t>
            </a:r>
            <a:r>
              <a:rPr lang="cs-CZ">
                <a:solidFill>
                  <a:srgbClr val="000000"/>
                </a:solidFill>
              </a:rPr>
              <a:t>3, 4</a:t>
            </a:r>
            <a:r>
              <a:rPr lang="en-US">
                <a:solidFill>
                  <a:srgbClr val="000000"/>
                </a:solidFill>
              </a:rPr>
              <a:t>} → </a:t>
            </a:r>
            <a:r>
              <a:rPr lang="cs-CZ">
                <a:solidFill>
                  <a:srgbClr val="000000"/>
                </a:solidFill>
              </a:rPr>
              <a:t>c</a:t>
            </a:r>
            <a:r>
              <a:rPr lang="en-US">
                <a:solidFill>
                  <a:srgbClr val="000000"/>
                </a:solidFill>
              </a:rPr>
              <a:t> →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→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{0</a:t>
            </a:r>
            <a:r>
              <a:rPr lang="cs-CZ">
                <a:solidFill>
                  <a:srgbClr val="000000"/>
                </a:solidFill>
              </a:rPr>
              <a:t>, 6, 7, 8</a:t>
            </a:r>
            <a:r>
              <a:rPr lang="en-US">
                <a:solidFill>
                  <a:srgbClr val="000000"/>
                </a:solidFill>
              </a:rPr>
              <a:t>} → </a:t>
            </a:r>
            <a:r>
              <a:rPr lang="cs-CZ">
                <a:solidFill>
                  <a:srgbClr val="000000"/>
                </a:solidFill>
              </a:rPr>
              <a:t>b</a:t>
            </a:r>
            <a:r>
              <a:rPr lang="en-US">
                <a:solidFill>
                  <a:srgbClr val="000000"/>
                </a:solidFill>
              </a:rPr>
              <a:t> → {</a:t>
            </a:r>
            <a:r>
              <a:rPr lang="cs-CZ">
                <a:solidFill>
                  <a:srgbClr val="000000"/>
                </a:solidFill>
              </a:rPr>
              <a:t>2, 6, 7</a:t>
            </a:r>
            <a:r>
              <a:rPr lang="en-US">
                <a:solidFill>
                  <a:srgbClr val="000000"/>
                </a:solidFill>
              </a:rPr>
              <a:t>} → </a:t>
            </a:r>
            <a:r>
              <a:rPr lang="cs-CZ">
                <a:solidFill>
                  <a:srgbClr val="000000"/>
                </a:solidFill>
              </a:rPr>
              <a:t>a</a:t>
            </a:r>
            <a:r>
              <a:rPr lang="en-US">
                <a:solidFill>
                  <a:srgbClr val="000000"/>
                </a:solidFill>
              </a:rPr>
              <a:t> → </a:t>
            </a:r>
            <a:endParaRPr lang="cs-CZ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→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{0</a:t>
            </a:r>
            <a:r>
              <a:rPr lang="cs-CZ">
                <a:solidFill>
                  <a:srgbClr val="000000"/>
                </a:solidFill>
              </a:rPr>
              <a:t>, 4, 5, 6</a:t>
            </a:r>
            <a:r>
              <a:rPr lang="en-US">
                <a:solidFill>
                  <a:srgbClr val="000000"/>
                </a:solidFill>
              </a:rPr>
              <a:t>}</a:t>
            </a:r>
            <a:r>
              <a:rPr lang="cs-CZ">
                <a:solidFill>
                  <a:srgbClr val="000000"/>
                </a:solidFill>
              </a:rPr>
              <a:t>.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5732" name="AutoShape 327"/>
          <p:cNvSpPr>
            <a:spLocks noChangeArrowheads="1"/>
          </p:cNvSpPr>
          <p:nvPr/>
        </p:nvSpPr>
        <p:spPr bwMode="auto">
          <a:xfrm>
            <a:off x="817563" y="2857500"/>
            <a:ext cx="863600" cy="360363"/>
          </a:xfrm>
          <a:prstGeom prst="roundRect">
            <a:avLst>
              <a:gd name="adj" fmla="val 1630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i="1">
                <a:solidFill>
                  <a:srgbClr val="000000"/>
                </a:solidFill>
              </a:rPr>
              <a:t>ab</a:t>
            </a:r>
            <a:r>
              <a:rPr lang="cs-CZ" sz="2400" b="1" i="1">
                <a:solidFill>
                  <a:srgbClr val="0070C0"/>
                </a:solidFill>
              </a:rPr>
              <a:t>c</a:t>
            </a:r>
            <a:r>
              <a:rPr lang="cs-CZ" i="1">
                <a:solidFill>
                  <a:srgbClr val="000000"/>
                </a:solidFill>
              </a:rPr>
              <a:t>ba</a:t>
            </a:r>
            <a:r>
              <a:rPr lang="cs-CZ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5733" name="AutoShape 328"/>
          <p:cNvSpPr>
            <a:spLocks noChangeArrowheads="1"/>
          </p:cNvSpPr>
          <p:nvPr/>
        </p:nvSpPr>
        <p:spPr bwMode="auto">
          <a:xfrm>
            <a:off x="4560888" y="2565400"/>
            <a:ext cx="863600" cy="360363"/>
          </a:xfrm>
          <a:prstGeom prst="roundRect">
            <a:avLst>
              <a:gd name="adj" fmla="val 1630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i="1">
                <a:solidFill>
                  <a:srgbClr val="000000"/>
                </a:solidFill>
              </a:rPr>
              <a:t>abc</a:t>
            </a:r>
            <a:r>
              <a:rPr lang="cs-CZ" sz="2400" b="1" i="1">
                <a:solidFill>
                  <a:srgbClr val="0070C0"/>
                </a:solidFill>
              </a:rPr>
              <a:t>b</a:t>
            </a:r>
            <a:r>
              <a:rPr lang="cs-CZ" i="1">
                <a:solidFill>
                  <a:srgbClr val="000000"/>
                </a:solidFill>
              </a:rPr>
              <a:t>a</a:t>
            </a:r>
            <a:r>
              <a:rPr lang="cs-CZ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5734" name="AutoShape 329"/>
          <p:cNvSpPr>
            <a:spLocks noChangeArrowheads="1"/>
          </p:cNvSpPr>
          <p:nvPr/>
        </p:nvSpPr>
        <p:spPr bwMode="auto">
          <a:xfrm>
            <a:off x="539750" y="5589588"/>
            <a:ext cx="863600" cy="360362"/>
          </a:xfrm>
          <a:prstGeom prst="roundRect">
            <a:avLst>
              <a:gd name="adj" fmla="val 1630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i="1">
                <a:solidFill>
                  <a:srgbClr val="000000"/>
                </a:solidFill>
              </a:rPr>
              <a:t>abcb</a:t>
            </a:r>
            <a:r>
              <a:rPr lang="cs-CZ" sz="2400" b="1" i="1">
                <a:solidFill>
                  <a:srgbClr val="0070C0"/>
                </a:solidFill>
              </a:rPr>
              <a:t>a</a:t>
            </a:r>
            <a:r>
              <a:rPr lang="cs-CZ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5735" name="AutoShape 330"/>
          <p:cNvSpPr>
            <a:spLocks noChangeArrowheads="1"/>
          </p:cNvSpPr>
          <p:nvPr/>
        </p:nvSpPr>
        <p:spPr bwMode="auto">
          <a:xfrm>
            <a:off x="3131840" y="5949280"/>
            <a:ext cx="1223392" cy="361033"/>
          </a:xfrm>
          <a:prstGeom prst="roundRect">
            <a:avLst>
              <a:gd name="adj" fmla="val 16301"/>
            </a:avLst>
          </a:prstGeom>
          <a:solidFill>
            <a:srgbClr val="FFC000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Accepted</a:t>
            </a:r>
            <a:r>
              <a:rPr lang="cs-CZ">
                <a:solidFill>
                  <a:srgbClr val="000000"/>
                </a:solidFill>
              </a:rPr>
              <a:t>! </a:t>
            </a: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5736" name="AutoShape 331"/>
          <p:cNvCxnSpPr>
            <a:cxnSpLocks noChangeShapeType="1"/>
            <a:stCxn id="25735" idx="1"/>
            <a:endCxn id="25755" idx="5"/>
          </p:cNvCxnSpPr>
          <p:nvPr/>
        </p:nvCxnSpPr>
        <p:spPr bwMode="auto">
          <a:xfrm rot="10800000">
            <a:off x="2596346" y="5768171"/>
            <a:ext cx="535495" cy="36162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738" name="AutoShape 333"/>
          <p:cNvSpPr>
            <a:spLocks noChangeArrowheads="1"/>
          </p:cNvSpPr>
          <p:nvPr/>
        </p:nvSpPr>
        <p:spPr bwMode="auto">
          <a:xfrm>
            <a:off x="179388" y="115888"/>
            <a:ext cx="3600450" cy="360362"/>
          </a:xfrm>
          <a:prstGeom prst="roundRect">
            <a:avLst>
              <a:gd name="adj" fmla="val 1875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Indeterminism</a:t>
            </a: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5739" name="AutoShape 334"/>
          <p:cNvSpPr>
            <a:spLocks noChangeArrowheads="1"/>
          </p:cNvSpPr>
          <p:nvPr/>
        </p:nvSpPr>
        <p:spPr bwMode="auto">
          <a:xfrm>
            <a:off x="3708400" y="115888"/>
            <a:ext cx="4967288" cy="144462"/>
          </a:xfrm>
          <a:prstGeom prst="roundRect">
            <a:avLst>
              <a:gd name="adj" fmla="val 50000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5740" name="Group 335"/>
          <p:cNvGrpSpPr>
            <a:grpSpLocks/>
          </p:cNvGrpSpPr>
          <p:nvPr/>
        </p:nvGrpSpPr>
        <p:grpSpPr bwMode="auto">
          <a:xfrm>
            <a:off x="3635375" y="115888"/>
            <a:ext cx="217488" cy="217487"/>
            <a:chOff x="2290" y="73"/>
            <a:chExt cx="137" cy="137"/>
          </a:xfrm>
        </p:grpSpPr>
        <p:grpSp>
          <p:nvGrpSpPr>
            <p:cNvPr id="25751" name="Group 336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5753" name="Rectangle 337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4" name="Line 338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752" name="Arc 339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25741" name="AutoShape 340"/>
          <p:cNvSpPr>
            <a:spLocks noChangeArrowheads="1"/>
          </p:cNvSpPr>
          <p:nvPr/>
        </p:nvSpPr>
        <p:spPr bwMode="auto">
          <a:xfrm>
            <a:off x="107950" y="333375"/>
            <a:ext cx="2889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5742" name="AutoShape 341"/>
          <p:cNvSpPr>
            <a:spLocks noChangeArrowheads="1"/>
          </p:cNvSpPr>
          <p:nvPr/>
        </p:nvSpPr>
        <p:spPr bwMode="auto">
          <a:xfrm>
            <a:off x="8604250" y="115888"/>
            <a:ext cx="431800" cy="360362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5743" name="Group 342"/>
          <p:cNvGrpSpPr>
            <a:grpSpLocks/>
          </p:cNvGrpSpPr>
          <p:nvPr/>
        </p:nvGrpSpPr>
        <p:grpSpPr bwMode="auto">
          <a:xfrm flipH="1">
            <a:off x="8532813" y="115888"/>
            <a:ext cx="217487" cy="217487"/>
            <a:chOff x="2290" y="73"/>
            <a:chExt cx="137" cy="137"/>
          </a:xfrm>
        </p:grpSpPr>
        <p:grpSp>
          <p:nvGrpSpPr>
            <p:cNvPr id="25747" name="Group 343"/>
            <p:cNvGrpSpPr>
              <a:grpSpLocks/>
            </p:cNvGrpSpPr>
            <p:nvPr/>
          </p:nvGrpSpPr>
          <p:grpSpPr bwMode="auto">
            <a:xfrm>
              <a:off x="2290" y="73"/>
              <a:ext cx="136" cy="137"/>
              <a:chOff x="2562" y="300"/>
              <a:chExt cx="182" cy="91"/>
            </a:xfrm>
          </p:grpSpPr>
          <p:sp>
            <p:nvSpPr>
              <p:cNvPr id="25749" name="Rectangle 344"/>
              <p:cNvSpPr>
                <a:spLocks noChangeArrowheads="1"/>
              </p:cNvSpPr>
              <p:nvPr/>
            </p:nvSpPr>
            <p:spPr bwMode="auto">
              <a:xfrm>
                <a:off x="2562" y="300"/>
                <a:ext cx="182" cy="91"/>
              </a:xfrm>
              <a:prstGeom prst="rect">
                <a:avLst/>
              </a:prstGeom>
              <a:solidFill>
                <a:srgbClr val="7D8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0" name="Line 345"/>
              <p:cNvSpPr>
                <a:spLocks noChangeShapeType="1"/>
              </p:cNvSpPr>
              <p:nvPr/>
            </p:nvSpPr>
            <p:spPr bwMode="auto">
              <a:xfrm>
                <a:off x="2562" y="300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748" name="Arc 346"/>
            <p:cNvSpPr>
              <a:spLocks/>
            </p:cNvSpPr>
            <p:nvPr/>
          </p:nvSpPr>
          <p:spPr bwMode="auto">
            <a:xfrm flipH="1">
              <a:off x="2381" y="164"/>
              <a:ext cx="46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25744" name="AutoShape 347"/>
          <p:cNvSpPr>
            <a:spLocks noChangeArrowheads="1"/>
          </p:cNvSpPr>
          <p:nvPr/>
        </p:nvSpPr>
        <p:spPr bwMode="auto">
          <a:xfrm>
            <a:off x="6227763" y="188913"/>
            <a:ext cx="22320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NFA at work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5745" name="AutoShape 349"/>
          <p:cNvSpPr>
            <a:spLocks noChangeArrowheads="1"/>
          </p:cNvSpPr>
          <p:nvPr/>
        </p:nvSpPr>
        <p:spPr bwMode="auto">
          <a:xfrm>
            <a:off x="539750" y="620713"/>
            <a:ext cx="1800225" cy="288925"/>
          </a:xfrm>
          <a:prstGeom prst="roundRect">
            <a:avLst>
              <a:gd name="adj" fmla="val 17032"/>
            </a:avLst>
          </a:prstGeom>
          <a:solidFill>
            <a:srgbClr val="7D83A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FFFFFF"/>
                </a:solidFill>
                <a:latin typeface="Arial Black" pitchFamily="34" charset="0"/>
              </a:rPr>
              <a:t>...</a:t>
            </a:r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continued</a:t>
            </a:r>
            <a:endParaRPr lang="cs-CZ" sz="14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5746" name="Text Box 350"/>
          <p:cNvSpPr txBox="1">
            <a:spLocks noChangeArrowheads="1"/>
          </p:cNvSpPr>
          <p:nvPr/>
        </p:nvSpPr>
        <p:spPr bwMode="auto">
          <a:xfrm>
            <a:off x="8604250" y="20320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Black" pitchFamily="34" charset="0"/>
              </a:rPr>
              <a:t>7</a:t>
            </a:r>
            <a:endParaRPr lang="cs-CZ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169" name="Group 192"/>
          <p:cNvGrpSpPr>
            <a:grpSpLocks/>
          </p:cNvGrpSpPr>
          <p:nvPr/>
        </p:nvGrpSpPr>
        <p:grpSpPr bwMode="auto">
          <a:xfrm>
            <a:off x="1763688" y="1772816"/>
            <a:ext cx="287338" cy="287338"/>
            <a:chOff x="3334" y="799"/>
            <a:chExt cx="454" cy="453"/>
          </a:xfrm>
        </p:grpSpPr>
        <p:sp>
          <p:nvSpPr>
            <p:cNvPr id="170" name="Oval 193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171" name="Oval 194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</a:rPr>
                <a:t>1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72" name="Group 192"/>
          <p:cNvGrpSpPr>
            <a:grpSpLocks/>
          </p:cNvGrpSpPr>
          <p:nvPr/>
        </p:nvGrpSpPr>
        <p:grpSpPr bwMode="auto">
          <a:xfrm>
            <a:off x="6084168" y="1700808"/>
            <a:ext cx="287338" cy="287338"/>
            <a:chOff x="3334" y="799"/>
            <a:chExt cx="454" cy="453"/>
          </a:xfrm>
        </p:grpSpPr>
        <p:sp>
          <p:nvSpPr>
            <p:cNvPr id="173" name="Oval 193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174" name="Oval 194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</a:rPr>
                <a:t>1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75" name="Group 192"/>
          <p:cNvGrpSpPr>
            <a:grpSpLocks/>
          </p:cNvGrpSpPr>
          <p:nvPr/>
        </p:nvGrpSpPr>
        <p:grpSpPr bwMode="auto">
          <a:xfrm>
            <a:off x="1547664" y="4437112"/>
            <a:ext cx="287338" cy="287338"/>
            <a:chOff x="3334" y="799"/>
            <a:chExt cx="454" cy="453"/>
          </a:xfrm>
        </p:grpSpPr>
        <p:sp>
          <p:nvSpPr>
            <p:cNvPr id="176" name="Oval 193"/>
            <p:cNvSpPr>
              <a:spLocks noChangeArrowheads="1"/>
            </p:cNvSpPr>
            <p:nvPr/>
          </p:nvSpPr>
          <p:spPr bwMode="auto">
            <a:xfrm>
              <a:off x="3334" y="799"/>
              <a:ext cx="454" cy="4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177" name="Oval 194"/>
            <p:cNvSpPr>
              <a:spLocks noChangeArrowheads="1"/>
            </p:cNvSpPr>
            <p:nvPr/>
          </p:nvSpPr>
          <p:spPr bwMode="auto">
            <a:xfrm>
              <a:off x="3379" y="845"/>
              <a:ext cx="363" cy="3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</a:rPr>
                <a:t>1</a:t>
              </a:r>
              <a:endParaRPr lang="cs-CZ" sz="1400" b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419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9437</Words>
  <Application>Microsoft Office PowerPoint</Application>
  <PresentationFormat>On-screen Show (4:3)</PresentationFormat>
  <Paragraphs>4376</Paragraphs>
  <Slides>78</Slides>
  <Notes>65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78</vt:i4>
      </vt:variant>
    </vt:vector>
  </HeadingPairs>
  <TitlesOfParts>
    <vt:vector size="85" baseType="lpstr">
      <vt:lpstr>1_Default Design</vt:lpstr>
      <vt:lpstr>Default Design</vt:lpstr>
      <vt:lpstr>2_Default Design</vt:lpstr>
      <vt:lpstr>3_Default Design</vt:lpstr>
      <vt:lpstr>4_Default Design</vt:lpstr>
      <vt:lpstr>5_Default Design</vt:lpstr>
      <vt:lpstr>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berezovs</dc:creator>
  <cp:lastModifiedBy>berezovs</cp:lastModifiedBy>
  <cp:revision>57</cp:revision>
  <dcterms:created xsi:type="dcterms:W3CDTF">2017-04-12T21:09:01Z</dcterms:created>
  <dcterms:modified xsi:type="dcterms:W3CDTF">2017-04-13T08:30:38Z</dcterms:modified>
</cp:coreProperties>
</file>