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40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5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86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5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42" r:id="rId46"/>
    <p:sldId id="375" r:id="rId47"/>
    <p:sldId id="376" r:id="rId48"/>
    <p:sldId id="379" r:id="rId49"/>
    <p:sldId id="380" r:id="rId50"/>
    <p:sldId id="381" r:id="rId51"/>
    <p:sldId id="382" r:id="rId52"/>
    <p:sldId id="383" r:id="rId53"/>
    <p:sldId id="384" r:id="rId54"/>
    <p:sldId id="385" r:id="rId55"/>
    <p:sldId id="396" r:id="rId56"/>
    <p:sldId id="397" r:id="rId57"/>
    <p:sldId id="400" r:id="rId58"/>
    <p:sldId id="401" r:id="rId59"/>
    <p:sldId id="402" r:id="rId60"/>
    <p:sldId id="403" r:id="rId61"/>
    <p:sldId id="404" r:id="rId62"/>
    <p:sldId id="405" r:id="rId63"/>
    <p:sldId id="406" r:id="rId64"/>
    <p:sldId id="301" r:id="rId65"/>
    <p:sldId id="344" r:id="rId66"/>
    <p:sldId id="324" r:id="rId67"/>
    <p:sldId id="325" r:id="rId68"/>
    <p:sldId id="326" r:id="rId69"/>
    <p:sldId id="327" r:id="rId70"/>
    <p:sldId id="328" r:id="rId71"/>
    <p:sldId id="329" r:id="rId72"/>
    <p:sldId id="343" r:id="rId7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4A4"/>
    <a:srgbClr val="E2AC00"/>
    <a:srgbClr val="00CC00"/>
    <a:srgbClr val="FF33CC"/>
    <a:srgbClr val="CC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23" autoAdjust="0"/>
    <p:restoredTop sz="94660"/>
  </p:normalViewPr>
  <p:slideViewPr>
    <p:cSldViewPr>
      <p:cViewPr varScale="1">
        <p:scale>
          <a:sx n="78" d="100"/>
          <a:sy n="78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5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7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2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6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0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44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7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8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2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FDEDB-D13D-4D03-BEC3-50F7EB25EF09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4638035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/>
              <a:t>Ne</a:t>
            </a:r>
            <a:r>
              <a:rPr lang="en-US" b="1"/>
              <a:t>jkrat</a:t>
            </a:r>
            <a:r>
              <a:rPr lang="cs-CZ" b="1"/>
              <a:t>ší cesta v</a:t>
            </a:r>
            <a:r>
              <a:rPr lang="en-US" b="1"/>
              <a:t>e v</a:t>
            </a:r>
            <a:r>
              <a:rPr lang="cs-CZ" b="1"/>
              <a:t>áženém acyklickém grafu z uzlu </a:t>
            </a:r>
            <a:r>
              <a:rPr lang="en-US" b="1"/>
              <a:t>A</a:t>
            </a:r>
            <a:r>
              <a:rPr lang="cs-CZ" b="1"/>
              <a:t> do uzlu </a:t>
            </a:r>
            <a:r>
              <a:rPr lang="en-US" b="1"/>
              <a:t>B</a:t>
            </a:r>
            <a:endParaRPr lang="en-GB" b="1"/>
          </a:p>
          <a:p>
            <a:endParaRPr lang="cs-CZ" b="1" smtClean="0"/>
          </a:p>
          <a:p>
            <a:r>
              <a:rPr lang="cs-CZ" b="1"/>
              <a:t>Ne</a:t>
            </a:r>
            <a:r>
              <a:rPr lang="en-US" b="1"/>
              <a:t>jdel</a:t>
            </a:r>
            <a:r>
              <a:rPr lang="cs-CZ" b="1"/>
              <a:t>ší cesta </a:t>
            </a:r>
            <a:r>
              <a:rPr lang="cs-CZ" b="1" smtClean="0"/>
              <a:t>ve váženém</a:t>
            </a:r>
            <a:r>
              <a:rPr lang="en-US" b="1" smtClean="0"/>
              <a:t> </a:t>
            </a:r>
            <a:r>
              <a:rPr lang="cs-CZ" b="1"/>
              <a:t>acyklickém grafu   z uzlu A do uzlu B</a:t>
            </a:r>
            <a:endParaRPr lang="en-GB" b="1"/>
          </a:p>
          <a:p>
            <a:endParaRPr lang="cs-CZ" b="1"/>
          </a:p>
          <a:p>
            <a:r>
              <a:rPr lang="cs-CZ" b="1" smtClean="0"/>
              <a:t>Nejdelší cesta vůbec v</a:t>
            </a:r>
            <a:r>
              <a:rPr lang="en-US" b="1" smtClean="0"/>
              <a:t>e v</a:t>
            </a:r>
            <a:r>
              <a:rPr lang="cs-CZ" b="1" smtClean="0"/>
              <a:t>áženém acyklickém grafu</a:t>
            </a:r>
          </a:p>
          <a:p>
            <a:endParaRPr lang="cs-CZ" b="1"/>
          </a:p>
          <a:p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1325667"/>
            <a:ext cx="5313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Po</a:t>
            </a:r>
            <a:r>
              <a:rPr lang="cs-CZ" b="1"/>
              <a:t>čet všech cest v acyklickém grafu  </a:t>
            </a:r>
            <a:r>
              <a:rPr lang="en-US" b="1"/>
              <a:t>z uzlu</a:t>
            </a:r>
            <a:r>
              <a:rPr lang="cs-CZ" b="1"/>
              <a:t> </a:t>
            </a:r>
            <a:r>
              <a:rPr lang="en-US" b="1"/>
              <a:t>A</a:t>
            </a:r>
            <a:r>
              <a:rPr lang="cs-CZ" b="1"/>
              <a:t> </a:t>
            </a:r>
            <a:r>
              <a:rPr lang="en-US" b="1"/>
              <a:t>do uzlu</a:t>
            </a:r>
            <a:r>
              <a:rPr lang="cs-CZ" b="1"/>
              <a:t> </a:t>
            </a:r>
            <a:r>
              <a:rPr lang="en-US" b="1"/>
              <a:t>B</a:t>
            </a:r>
            <a:endParaRPr lang="en-GB" b="1"/>
          </a:p>
          <a:p>
            <a:endParaRPr lang="cs-CZ" b="1" smtClean="0"/>
          </a:p>
          <a:p>
            <a:r>
              <a:rPr lang="en-US" b="1" smtClean="0"/>
              <a:t>Po</a:t>
            </a:r>
            <a:r>
              <a:rPr lang="cs-CZ" b="1" smtClean="0"/>
              <a:t>čet</a:t>
            </a:r>
            <a:r>
              <a:rPr lang="en-US" b="1" smtClean="0"/>
              <a:t> </a:t>
            </a:r>
            <a:r>
              <a:rPr lang="cs-CZ" b="1" smtClean="0"/>
              <a:t>úplně </a:t>
            </a:r>
            <a:r>
              <a:rPr lang="en-US" b="1" smtClean="0"/>
              <a:t>v</a:t>
            </a:r>
            <a:r>
              <a:rPr lang="cs-CZ" b="1" smtClean="0"/>
              <a:t>š</a:t>
            </a:r>
            <a:r>
              <a:rPr lang="en-US" b="1" smtClean="0"/>
              <a:t>ech</a:t>
            </a:r>
            <a:r>
              <a:rPr lang="cs-CZ" b="1" smtClean="0"/>
              <a:t> cest </a:t>
            </a:r>
            <a:r>
              <a:rPr lang="cs-CZ" b="1" dirty="0" smtClean="0"/>
              <a:t>v </a:t>
            </a:r>
            <a:r>
              <a:rPr lang="cs-CZ" b="1" smtClean="0"/>
              <a:t>acyklickém grafu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260648"/>
            <a:ext cx="280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Prakticky identick</a:t>
            </a:r>
            <a:r>
              <a:rPr lang="cs-CZ"/>
              <a:t>é</a:t>
            </a:r>
            <a:r>
              <a:rPr lang="cs-CZ" smtClean="0"/>
              <a:t> postupy: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2693819"/>
            <a:ext cx="5472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smtClean="0"/>
              <a:t>Ne</a:t>
            </a:r>
            <a:r>
              <a:rPr lang="en-US" b="1" smtClean="0"/>
              <a:t>jkrat</a:t>
            </a:r>
            <a:r>
              <a:rPr lang="cs-CZ" b="1" smtClean="0"/>
              <a:t>ší cesta v</a:t>
            </a:r>
            <a:r>
              <a:rPr lang="en-US" b="1" smtClean="0"/>
              <a:t> </a:t>
            </a:r>
            <a:r>
              <a:rPr lang="cs-CZ" b="1" smtClean="0"/>
              <a:t>acyklickém grafu   z uzlu A do uzlu B</a:t>
            </a:r>
          </a:p>
          <a:p>
            <a:endParaRPr lang="cs-CZ" b="1"/>
          </a:p>
          <a:p>
            <a:r>
              <a:rPr lang="cs-CZ" b="1"/>
              <a:t>Ne</a:t>
            </a:r>
            <a:r>
              <a:rPr lang="en-US" b="1"/>
              <a:t>jdel</a:t>
            </a:r>
            <a:r>
              <a:rPr lang="cs-CZ" b="1"/>
              <a:t>ší cesta v</a:t>
            </a:r>
            <a:r>
              <a:rPr lang="en-US" b="1"/>
              <a:t> </a:t>
            </a:r>
            <a:r>
              <a:rPr lang="cs-CZ" b="1"/>
              <a:t>acyklickém grafu   z uzlu A do uzlu B</a:t>
            </a:r>
            <a:endParaRPr lang="en-GB" b="1"/>
          </a:p>
          <a:p>
            <a:endParaRPr lang="cs-CZ" b="1" smtClean="0"/>
          </a:p>
          <a:p>
            <a:r>
              <a:rPr lang="cs-CZ" b="1" smtClean="0"/>
              <a:t>Nejdelší </a:t>
            </a:r>
            <a:r>
              <a:rPr lang="cs-CZ" b="1"/>
              <a:t>cesta </a:t>
            </a:r>
            <a:r>
              <a:rPr lang="cs-CZ" b="1" smtClean="0"/>
              <a:t>vůbec v </a:t>
            </a:r>
            <a:r>
              <a:rPr lang="cs-CZ" b="1"/>
              <a:t>acyklickém </a:t>
            </a:r>
            <a:r>
              <a:rPr lang="cs-CZ" b="1" smtClean="0"/>
              <a:t>grafu</a:t>
            </a:r>
            <a:endParaRPr lang="en-GB" b="1"/>
          </a:p>
        </p:txBody>
      </p:sp>
      <p:sp>
        <p:nvSpPr>
          <p:cNvPr id="23" name="TextBox 22"/>
          <p:cNvSpPr txBox="1"/>
          <p:nvPr/>
        </p:nvSpPr>
        <p:spPr>
          <a:xfrm>
            <a:off x="3779912" y="404664"/>
            <a:ext cx="434112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P</a:t>
            </a:r>
            <a:r>
              <a:rPr lang="cs-CZ" smtClean="0"/>
              <a:t>ředpokládají Topologické uspořádání grafu!</a:t>
            </a:r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55576" y="2405787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3568" y="4422011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83568" y="1109643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83568" y="6222211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47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555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9522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Init:  0 ve všech uzlech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033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8356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1907704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784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6014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65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42097" y="199325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3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11206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76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922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9232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 rot="5400000">
            <a:off x="4535996" y="-472873"/>
            <a:ext cx="504056" cy="8064896"/>
          </a:xfrm>
          <a:prstGeom prst="rightBrace">
            <a:avLst>
              <a:gd name="adj1" fmla="val 25932"/>
              <a:gd name="adj2" fmla="val 4864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915816" y="3861048"/>
            <a:ext cx="367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cest </a:t>
            </a:r>
            <a:r>
              <a:rPr lang="cs-CZ" smtClean="0"/>
              <a:t>= </a:t>
            </a:r>
            <a:r>
              <a:rPr lang="en-US" smtClean="0"/>
              <a:t>0+0+</a:t>
            </a:r>
            <a:r>
              <a:rPr lang="cs-CZ" smtClean="0"/>
              <a:t>1+1+</a:t>
            </a:r>
            <a:r>
              <a:rPr lang="en-US" smtClean="0"/>
              <a:t>4</a:t>
            </a:r>
            <a:r>
              <a:rPr lang="cs-CZ" smtClean="0"/>
              <a:t>+</a:t>
            </a:r>
            <a:r>
              <a:rPr lang="en-US" smtClean="0"/>
              <a:t>7</a:t>
            </a:r>
            <a:r>
              <a:rPr lang="cs-CZ" smtClean="0"/>
              <a:t>+</a:t>
            </a:r>
            <a:r>
              <a:rPr lang="en-US" smtClean="0"/>
              <a:t>4</a:t>
            </a:r>
            <a:r>
              <a:rPr lang="cs-CZ" smtClean="0"/>
              <a:t>+</a:t>
            </a:r>
            <a:r>
              <a:rPr lang="en-US" smtClean="0"/>
              <a:t>13</a:t>
            </a:r>
            <a:r>
              <a:rPr lang="cs-CZ" smtClean="0"/>
              <a:t> = </a:t>
            </a:r>
            <a:r>
              <a:rPr lang="en-US" smtClean="0"/>
              <a:t>30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424428" y="2979232"/>
            <a:ext cx="324036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256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976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79512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1988840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44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79512" y="1484784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1763688" y="40770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Init:   Všechny počty 0, pouze ve startovním uzlu 1.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4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91835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89" name="Rectangle 8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6" name="TextBox 105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8003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69385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 </a:t>
            </a:r>
            <a:r>
              <a:rPr lang="cs-CZ" smtClean="0"/>
              <a:t>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05102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8345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76120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 flipH="1" flipV="1">
            <a:off x="6414045" y="3356991"/>
            <a:ext cx="2016224" cy="57606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4211959" y="3356992"/>
            <a:ext cx="2141133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1979708" y="3284984"/>
            <a:ext cx="2160243" cy="720076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625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890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79512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1988840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2811803" y="908720"/>
            <a:ext cx="3317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</a:t>
            </a:r>
            <a:r>
              <a:rPr lang="cs-CZ" smtClean="0"/>
              <a:t>delší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smtClean="0">
                <a:sym typeface="Symbol"/>
              </a:rPr>
              <a:t>─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915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5452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8782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8111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894157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77540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 </a:t>
            </a:r>
            <a:r>
              <a:rPr lang="cs-CZ" smtClean="0"/>
              <a:t>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916537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12341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76367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 flipH="1" flipV="1">
            <a:off x="6414045" y="3356991"/>
            <a:ext cx="2016224" cy="57606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364087" y="3356992"/>
            <a:ext cx="989004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1979708" y="3284984"/>
            <a:ext cx="2160243" cy="720076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2" name="Arc 81"/>
          <p:cNvSpPr/>
          <p:nvPr/>
        </p:nvSpPr>
        <p:spPr>
          <a:xfrm flipH="1" flipV="1">
            <a:off x="4211960" y="3356992"/>
            <a:ext cx="989004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709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5463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7555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86195" y="195856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691680" y="479715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0</a:t>
            </a:r>
            <a:r>
              <a:rPr lang="cs-CZ" smtClean="0">
                <a:sym typeface="Symbol"/>
              </a:rPr>
              <a:t>, všechny předchůdce null</a:t>
            </a:r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1230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18356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1871700" y="1962373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725534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49793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6794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5881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14558325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1054220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12618212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26528030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6922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42433662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Arc 40"/>
          <p:cNvSpPr/>
          <p:nvPr/>
        </p:nvSpPr>
        <p:spPr>
          <a:xfrm flipH="1" flipV="1">
            <a:off x="6414045" y="3288350"/>
            <a:ext cx="2016224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400091" y="3356990"/>
            <a:ext cx="953002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 flipH="1" flipV="1">
            <a:off x="4262585" y="3356992"/>
            <a:ext cx="106055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2153901" y="3356991"/>
            <a:ext cx="2038944" cy="644705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385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1504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07504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</a:t>
            </a:r>
            <a:r>
              <a:rPr lang="en-US" smtClean="0"/>
              <a:t> 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6876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989869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21603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14806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095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038798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75926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548403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096914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4" name="Arc 63"/>
          <p:cNvSpPr/>
          <p:nvPr/>
        </p:nvSpPr>
        <p:spPr>
          <a:xfrm flipH="1" flipV="1">
            <a:off x="6444208" y="3284984"/>
            <a:ext cx="2058068" cy="720078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flipH="1" flipV="1">
            <a:off x="5292080" y="3284984"/>
            <a:ext cx="1049956" cy="792086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2051720" y="3356992"/>
            <a:ext cx="3210196" cy="720078"/>
          </a:xfrm>
          <a:prstGeom prst="arc">
            <a:avLst>
              <a:gd name="adj1" fmla="val 10824986"/>
              <a:gd name="adj2" fmla="val 21533963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7388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5367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51520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64" name="Down Arrow 63"/>
          <p:cNvSpPr/>
          <p:nvPr/>
        </p:nvSpPr>
        <p:spPr>
          <a:xfrm>
            <a:off x="323528" y="2132856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/>
              <a:t>šechny délky ─</a:t>
            </a:r>
            <a:r>
              <a:rPr lang="cs-CZ" b="1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665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113287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587794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4056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22818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8492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3018655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50730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926694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6" name="Arc 65"/>
          <p:cNvSpPr/>
          <p:nvPr/>
        </p:nvSpPr>
        <p:spPr>
          <a:xfrm flipH="1" flipV="1">
            <a:off x="7452319" y="3288349"/>
            <a:ext cx="97794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4211960" y="3356991"/>
            <a:ext cx="3210195" cy="644703"/>
          </a:xfrm>
          <a:prstGeom prst="arc">
            <a:avLst>
              <a:gd name="adj1" fmla="val 10824986"/>
              <a:gd name="adj2" fmla="val 21494340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flipH="1" flipV="1">
            <a:off x="2123727" y="3356991"/>
            <a:ext cx="205806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67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6492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51520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323528" y="2132856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/>
              <a:t>šechny délky ─</a:t>
            </a:r>
            <a:r>
              <a:rPr lang="cs-CZ" b="1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všech kořenech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3131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40452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0652614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103" name="TextBox 102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4402547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322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30830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68291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5965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8745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6" name="Arc 65"/>
          <p:cNvSpPr/>
          <p:nvPr/>
        </p:nvSpPr>
        <p:spPr>
          <a:xfrm flipH="1" flipV="1">
            <a:off x="7452319" y="3288349"/>
            <a:ext cx="97794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4211960" y="3356991"/>
            <a:ext cx="3210195" cy="644703"/>
          </a:xfrm>
          <a:prstGeom prst="arc">
            <a:avLst>
              <a:gd name="adj1" fmla="val 10824986"/>
              <a:gd name="adj2" fmla="val 21494340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flipH="1" flipV="1">
            <a:off x="2123727" y="3356991"/>
            <a:ext cx="205806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52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ectangle 37"/>
          <p:cNvSpPr/>
          <p:nvPr/>
        </p:nvSpPr>
        <p:spPr>
          <a:xfrm>
            <a:off x="7596336" y="3356992"/>
            <a:ext cx="108012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8424" y="2924945"/>
            <a:ext cx="28803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8842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596336" y="3429000"/>
            <a:ext cx="1039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4 cesty</a:t>
            </a:r>
            <a:endParaRPr lang="cs-CZ" smtClean="0"/>
          </a:p>
          <a:p>
            <a:pPr algn="ctr"/>
            <a:r>
              <a:rPr lang="en-US" smtClean="0"/>
              <a:t>z</a:t>
            </a:r>
            <a:r>
              <a:rPr lang="cs-CZ" smtClean="0"/>
              <a:t> uzl</a:t>
            </a:r>
            <a:r>
              <a:rPr lang="en-US" smtClean="0"/>
              <a:t>u</a:t>
            </a:r>
            <a:r>
              <a:rPr lang="cs-CZ" smtClean="0"/>
              <a:t> 2 </a:t>
            </a:r>
            <a:endParaRPr lang="en-US" smtClean="0"/>
          </a:p>
          <a:p>
            <a:pPr algn="ctr"/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424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3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4799</Words>
  <Application>Microsoft Office PowerPoint</Application>
  <PresentationFormat>Předvádění na obrazovce (4:3)</PresentationFormat>
  <Paragraphs>2033</Paragraphs>
  <Slides>72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72</vt:i4>
      </vt:variant>
    </vt:vector>
  </HeadingPairs>
  <TitlesOfParts>
    <vt:vector size="76" baseType="lpstr">
      <vt:lpstr>Arial</vt:lpstr>
      <vt:lpstr>Calibri</vt:lpstr>
      <vt:lpstr>Symbol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Jorg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Marko Genyk-Berezovskyj</cp:lastModifiedBy>
  <cp:revision>77</cp:revision>
  <cp:lastPrinted>2016-03-03T14:33:59Z</cp:lastPrinted>
  <dcterms:created xsi:type="dcterms:W3CDTF">2012-11-01T03:29:01Z</dcterms:created>
  <dcterms:modified xsi:type="dcterms:W3CDTF">2016-03-31T14:54:52Z</dcterms:modified>
</cp:coreProperties>
</file>