
<file path=[Content_Types].xml><?xml version="1.0" encoding="utf-8"?>
<Types xmlns="http://schemas.openxmlformats.org/package/2006/content-types">
  <Default Extension="avi" ContentType="video/x-msvideo"/>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 id="2147483736" r:id="rId2"/>
    <p:sldMasterId id="2147483749" r:id="rId3"/>
  </p:sldMasterIdLst>
  <p:notesMasterIdLst>
    <p:notesMasterId r:id="rId101"/>
  </p:notesMasterIdLst>
  <p:handoutMasterIdLst>
    <p:handoutMasterId r:id="rId102"/>
  </p:handoutMasterIdLst>
  <p:sldIdLst>
    <p:sldId id="426" r:id="rId4"/>
    <p:sldId id="396" r:id="rId5"/>
    <p:sldId id="443" r:id="rId6"/>
    <p:sldId id="436" r:id="rId7"/>
    <p:sldId id="442" r:id="rId8"/>
    <p:sldId id="386" r:id="rId9"/>
    <p:sldId id="274" r:id="rId10"/>
    <p:sldId id="275" r:id="rId11"/>
    <p:sldId id="331" r:id="rId12"/>
    <p:sldId id="279" r:id="rId13"/>
    <p:sldId id="324" r:id="rId14"/>
    <p:sldId id="327" r:id="rId15"/>
    <p:sldId id="329" r:id="rId16"/>
    <p:sldId id="276" r:id="rId17"/>
    <p:sldId id="277" r:id="rId18"/>
    <p:sldId id="281" r:id="rId19"/>
    <p:sldId id="280" r:id="rId20"/>
    <p:sldId id="299" r:id="rId21"/>
    <p:sldId id="294" r:id="rId22"/>
    <p:sldId id="301" r:id="rId23"/>
    <p:sldId id="300" r:id="rId24"/>
    <p:sldId id="306" r:id="rId25"/>
    <p:sldId id="307" r:id="rId26"/>
    <p:sldId id="278" r:id="rId27"/>
    <p:sldId id="304" r:id="rId28"/>
    <p:sldId id="263" r:id="rId29"/>
    <p:sldId id="297" r:id="rId30"/>
    <p:sldId id="272" r:id="rId31"/>
    <p:sldId id="284" r:id="rId32"/>
    <p:sldId id="285" r:id="rId33"/>
    <p:sldId id="286" r:id="rId34"/>
    <p:sldId id="287" r:id="rId35"/>
    <p:sldId id="308" r:id="rId36"/>
    <p:sldId id="309" r:id="rId37"/>
    <p:sldId id="313" r:id="rId38"/>
    <p:sldId id="565" r:id="rId39"/>
    <p:sldId id="315" r:id="rId40"/>
    <p:sldId id="316" r:id="rId41"/>
    <p:sldId id="317" r:id="rId42"/>
    <p:sldId id="318" r:id="rId43"/>
    <p:sldId id="566" r:id="rId44"/>
    <p:sldId id="320" r:id="rId45"/>
    <p:sldId id="298" r:id="rId46"/>
    <p:sldId id="451" r:id="rId47"/>
    <p:sldId id="567" r:id="rId48"/>
    <p:sldId id="559" r:id="rId49"/>
    <p:sldId id="355" r:id="rId50"/>
    <p:sldId id="359" r:id="rId51"/>
    <p:sldId id="360" r:id="rId52"/>
    <p:sldId id="541" r:id="rId53"/>
    <p:sldId id="542" r:id="rId54"/>
    <p:sldId id="543" r:id="rId55"/>
    <p:sldId id="560" r:id="rId56"/>
    <p:sldId id="561" r:id="rId57"/>
    <p:sldId id="562" r:id="rId58"/>
    <p:sldId id="563" r:id="rId59"/>
    <p:sldId id="564" r:id="rId60"/>
    <p:sldId id="319" r:id="rId61"/>
    <p:sldId id="264" r:id="rId62"/>
    <p:sldId id="479" r:id="rId63"/>
    <p:sldId id="266" r:id="rId64"/>
    <p:sldId id="558" r:id="rId65"/>
    <p:sldId id="538" r:id="rId66"/>
    <p:sldId id="311" r:id="rId67"/>
    <p:sldId id="539" r:id="rId68"/>
    <p:sldId id="314" r:id="rId69"/>
    <p:sldId id="470" r:id="rId70"/>
    <p:sldId id="540" r:id="rId71"/>
    <p:sldId id="332" r:id="rId72"/>
    <p:sldId id="334" r:id="rId73"/>
    <p:sldId id="335" r:id="rId74"/>
    <p:sldId id="375" r:id="rId75"/>
    <p:sldId id="546" r:id="rId76"/>
    <p:sldId id="377" r:id="rId77"/>
    <p:sldId id="378" r:id="rId78"/>
    <p:sldId id="379" r:id="rId79"/>
    <p:sldId id="341" r:id="rId80"/>
    <p:sldId id="381" r:id="rId81"/>
    <p:sldId id="427" r:id="rId82"/>
    <p:sldId id="428" r:id="rId83"/>
    <p:sldId id="429" r:id="rId84"/>
    <p:sldId id="395" r:id="rId85"/>
    <p:sldId id="354" r:id="rId86"/>
    <p:sldId id="430" r:id="rId87"/>
    <p:sldId id="550" r:id="rId88"/>
    <p:sldId id="433" r:id="rId89"/>
    <p:sldId id="551" r:id="rId90"/>
    <p:sldId id="548" r:id="rId91"/>
    <p:sldId id="432" r:id="rId92"/>
    <p:sldId id="556" r:id="rId93"/>
    <p:sldId id="547" r:id="rId94"/>
    <p:sldId id="344" r:id="rId95"/>
    <p:sldId id="376" r:id="rId96"/>
    <p:sldId id="557" r:id="rId97"/>
    <p:sldId id="535" r:id="rId98"/>
    <p:sldId id="536" r:id="rId99"/>
    <p:sldId id="537" r:id="rId100"/>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ri" initials="J" lastIdx="2" clrIdx="0">
    <p:extLst>
      <p:ext uri="{19B8F6BF-5375-455C-9EA6-DF929625EA0E}">
        <p15:presenceInfo xmlns:p15="http://schemas.microsoft.com/office/powerpoint/2012/main" userId="Jir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366FF"/>
    <a:srgbClr val="0066FF"/>
    <a:srgbClr val="36C4B2"/>
    <a:srgbClr val="2D429D"/>
    <a:srgbClr val="FB023B"/>
    <a:srgbClr val="0066CC"/>
    <a:srgbClr val="9999FF"/>
    <a:srgbClr val="FF0000"/>
    <a:srgbClr val="B2B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9" autoAdjust="0"/>
    <p:restoredTop sz="94159" autoAdjust="0"/>
  </p:normalViewPr>
  <p:slideViewPr>
    <p:cSldViewPr>
      <p:cViewPr varScale="1">
        <p:scale>
          <a:sx n="92" d="100"/>
          <a:sy n="92" d="100"/>
        </p:scale>
        <p:origin x="126" y="84"/>
      </p:cViewPr>
      <p:guideLst>
        <p:guide orient="horz" pos="2160"/>
        <p:guide pos="2880"/>
      </p:guideLst>
    </p:cSldViewPr>
  </p:slideViewPr>
  <p:outlineViewPr>
    <p:cViewPr>
      <p:scale>
        <a:sx n="33" d="100"/>
        <a:sy n="33" d="100"/>
      </p:scale>
      <p:origin x="0" y="127506"/>
    </p:cViewPr>
  </p:outlineViewPr>
  <p:notesTextViewPr>
    <p:cViewPr>
      <p:scale>
        <a:sx n="100" d="100"/>
        <a:sy n="100" d="100"/>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07" Type="http://schemas.openxmlformats.org/officeDocument/2006/relationships/tableStyles" Target="tableStyles.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handoutMaster" Target="handoutMasters/handout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commentAuthors" Target="commentAuthor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46.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image" Target="../media/image4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3171825" cy="477838"/>
          </a:xfrm>
          <a:prstGeom prst="rect">
            <a:avLst/>
          </a:prstGeom>
          <a:noFill/>
          <a:ln w="9525">
            <a:noFill/>
            <a:miter lim="800000"/>
            <a:headEnd/>
            <a:tailEnd/>
          </a:ln>
          <a:effectLst/>
        </p:spPr>
        <p:txBody>
          <a:bodyPr vert="horz" wrap="square" lIns="96563" tIns="48283" rIns="96563" bIns="48283" numCol="1" anchor="t" anchorCtr="0" compatLnSpc="1">
            <a:prstTxWarp prst="textNoShape">
              <a:avLst/>
            </a:prstTxWarp>
          </a:bodyPr>
          <a:lstStyle>
            <a:lvl1pPr defTabSz="969963" eaLnBrk="1" hangingPunct="1">
              <a:defRPr sz="1000">
                <a:latin typeface="Arial" pitchFamily="34" charset="0"/>
              </a:defRPr>
            </a:lvl1pPr>
          </a:lstStyle>
          <a:p>
            <a:pPr>
              <a:defRPr/>
            </a:pPr>
            <a:endParaRPr lang="en-US"/>
          </a:p>
        </p:txBody>
      </p:sp>
      <p:sp>
        <p:nvSpPr>
          <p:cNvPr id="69635" name="Rectangle 3"/>
          <p:cNvSpPr>
            <a:spLocks noGrp="1" noChangeArrowheads="1"/>
          </p:cNvSpPr>
          <p:nvPr>
            <p:ph type="dt" sz="quarter" idx="1"/>
          </p:nvPr>
        </p:nvSpPr>
        <p:spPr bwMode="auto">
          <a:xfrm>
            <a:off x="4143375" y="0"/>
            <a:ext cx="3171825" cy="477838"/>
          </a:xfrm>
          <a:prstGeom prst="rect">
            <a:avLst/>
          </a:prstGeom>
          <a:noFill/>
          <a:ln w="9525">
            <a:noFill/>
            <a:miter lim="800000"/>
            <a:headEnd/>
            <a:tailEnd/>
          </a:ln>
          <a:effectLst/>
        </p:spPr>
        <p:txBody>
          <a:bodyPr vert="horz" wrap="square" lIns="96563" tIns="48283" rIns="96563" bIns="48283" numCol="1" anchor="t" anchorCtr="0" compatLnSpc="1">
            <a:prstTxWarp prst="textNoShape">
              <a:avLst/>
            </a:prstTxWarp>
          </a:bodyPr>
          <a:lstStyle>
            <a:lvl1pPr algn="r" defTabSz="969963" eaLnBrk="1" hangingPunct="1">
              <a:defRPr sz="1000">
                <a:latin typeface="Arial" pitchFamily="34" charset="0"/>
              </a:defRPr>
            </a:lvl1pPr>
          </a:lstStyle>
          <a:p>
            <a:pPr>
              <a:defRPr/>
            </a:pPr>
            <a:endParaRPr lang="en-US"/>
          </a:p>
        </p:txBody>
      </p:sp>
      <p:sp>
        <p:nvSpPr>
          <p:cNvPr id="69636" name="Rectangle 4"/>
          <p:cNvSpPr>
            <a:spLocks noGrp="1" noChangeArrowheads="1"/>
          </p:cNvSpPr>
          <p:nvPr>
            <p:ph type="ftr" sz="quarter" idx="2"/>
          </p:nvPr>
        </p:nvSpPr>
        <p:spPr bwMode="auto">
          <a:xfrm>
            <a:off x="0" y="9123363"/>
            <a:ext cx="3171825" cy="477837"/>
          </a:xfrm>
          <a:prstGeom prst="rect">
            <a:avLst/>
          </a:prstGeom>
          <a:noFill/>
          <a:ln w="9525">
            <a:noFill/>
            <a:miter lim="800000"/>
            <a:headEnd/>
            <a:tailEnd/>
          </a:ln>
          <a:effectLst/>
        </p:spPr>
        <p:txBody>
          <a:bodyPr vert="horz" wrap="square" lIns="96563" tIns="48283" rIns="96563" bIns="48283" numCol="1" anchor="b" anchorCtr="0" compatLnSpc="1">
            <a:prstTxWarp prst="textNoShape">
              <a:avLst/>
            </a:prstTxWarp>
          </a:bodyPr>
          <a:lstStyle>
            <a:lvl1pPr defTabSz="969963" eaLnBrk="1" hangingPunct="1">
              <a:defRPr sz="1000">
                <a:latin typeface="Arial" pitchFamily="34" charset="0"/>
              </a:defRPr>
            </a:lvl1pPr>
          </a:lstStyle>
          <a:p>
            <a:pPr>
              <a:defRPr/>
            </a:pPr>
            <a:endParaRPr lang="en-US"/>
          </a:p>
        </p:txBody>
      </p:sp>
      <p:sp>
        <p:nvSpPr>
          <p:cNvPr id="69637" name="Rectangle 5"/>
          <p:cNvSpPr>
            <a:spLocks noGrp="1" noChangeArrowheads="1"/>
          </p:cNvSpPr>
          <p:nvPr>
            <p:ph type="sldNum" sz="quarter" idx="3"/>
          </p:nvPr>
        </p:nvSpPr>
        <p:spPr bwMode="auto">
          <a:xfrm>
            <a:off x="4143375" y="9123363"/>
            <a:ext cx="3171825" cy="477837"/>
          </a:xfrm>
          <a:prstGeom prst="rect">
            <a:avLst/>
          </a:prstGeom>
          <a:noFill/>
          <a:ln w="9525">
            <a:noFill/>
            <a:miter lim="800000"/>
            <a:headEnd/>
            <a:tailEnd/>
          </a:ln>
          <a:effectLst/>
        </p:spPr>
        <p:txBody>
          <a:bodyPr vert="horz" wrap="square" lIns="96563" tIns="48283" rIns="96563" bIns="48283" numCol="1" anchor="b" anchorCtr="0" compatLnSpc="1">
            <a:prstTxWarp prst="textNoShape">
              <a:avLst/>
            </a:prstTxWarp>
          </a:bodyPr>
          <a:lstStyle>
            <a:lvl1pPr algn="r" defTabSz="969963" eaLnBrk="1" hangingPunct="1">
              <a:defRPr sz="1000">
                <a:latin typeface="Arial" pitchFamily="34" charset="0"/>
              </a:defRPr>
            </a:lvl1pPr>
          </a:lstStyle>
          <a:p>
            <a:pPr>
              <a:defRPr/>
            </a:pPr>
            <a:fld id="{86877885-ADF0-4F65-BB32-A70264B1A9C5}" type="slidenum">
              <a:rPr lang="en-US"/>
              <a:pPr>
                <a:defRPr/>
              </a:pPr>
              <a:t>‹#›</a:t>
            </a:fld>
            <a:endParaRPr lang="en-US"/>
          </a:p>
        </p:txBody>
      </p:sp>
    </p:spTree>
    <p:extLst>
      <p:ext uri="{BB962C8B-B14F-4D97-AF65-F5344CB8AC3E}">
        <p14:creationId xmlns:p14="http://schemas.microsoft.com/office/powerpoint/2010/main" val="40056789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3171825" cy="477838"/>
          </a:xfrm>
          <a:prstGeom prst="rect">
            <a:avLst/>
          </a:prstGeom>
          <a:noFill/>
          <a:ln w="9525">
            <a:noFill/>
            <a:miter lim="800000"/>
            <a:headEnd/>
            <a:tailEnd/>
          </a:ln>
          <a:effectLst/>
        </p:spPr>
        <p:txBody>
          <a:bodyPr vert="horz" wrap="square" lIns="96563" tIns="48283" rIns="96563" bIns="48283" numCol="1" anchor="t" anchorCtr="0" compatLnSpc="1">
            <a:prstTxWarp prst="textNoShape">
              <a:avLst/>
            </a:prstTxWarp>
          </a:bodyPr>
          <a:lstStyle>
            <a:lvl1pPr defTabSz="969963" eaLnBrk="1" hangingPunct="1">
              <a:defRPr sz="1000">
                <a:latin typeface="Times New Roman" pitchFamily="18" charset="0"/>
              </a:defRPr>
            </a:lvl1pPr>
          </a:lstStyle>
          <a:p>
            <a:pPr>
              <a:defRPr/>
            </a:pPr>
            <a:endParaRPr lang="en-US"/>
          </a:p>
        </p:txBody>
      </p:sp>
      <p:sp>
        <p:nvSpPr>
          <p:cNvPr id="32771" name="Rectangle 3"/>
          <p:cNvSpPr>
            <a:spLocks noGrp="1" noChangeArrowheads="1"/>
          </p:cNvSpPr>
          <p:nvPr>
            <p:ph type="dt" idx="1"/>
          </p:nvPr>
        </p:nvSpPr>
        <p:spPr bwMode="auto">
          <a:xfrm>
            <a:off x="4143375" y="0"/>
            <a:ext cx="3171825" cy="477838"/>
          </a:xfrm>
          <a:prstGeom prst="rect">
            <a:avLst/>
          </a:prstGeom>
          <a:noFill/>
          <a:ln w="9525">
            <a:noFill/>
            <a:miter lim="800000"/>
            <a:headEnd/>
            <a:tailEnd/>
          </a:ln>
          <a:effectLst/>
        </p:spPr>
        <p:txBody>
          <a:bodyPr vert="horz" wrap="square" lIns="96563" tIns="48283" rIns="96563" bIns="48283" numCol="1" anchor="t" anchorCtr="0" compatLnSpc="1">
            <a:prstTxWarp prst="textNoShape">
              <a:avLst/>
            </a:prstTxWarp>
          </a:bodyPr>
          <a:lstStyle>
            <a:lvl1pPr algn="r" defTabSz="969963" eaLnBrk="1" hangingPunct="1">
              <a:defRPr sz="1000">
                <a:latin typeface="Times New Roman" pitchFamily="18" charset="0"/>
              </a:defRPr>
            </a:lvl1pPr>
          </a:lstStyle>
          <a:p>
            <a:pPr>
              <a:defRPr/>
            </a:pPr>
            <a:endParaRPr lang="en-US"/>
          </a:p>
        </p:txBody>
      </p:sp>
      <p:sp>
        <p:nvSpPr>
          <p:cNvPr id="77828" name="Rectangle 4"/>
          <p:cNvSpPr>
            <a:spLocks noGrp="1" noRot="1" noChangeAspect="1" noChangeArrowheads="1" noTextEdit="1"/>
          </p:cNvSpPr>
          <p:nvPr>
            <p:ph type="sldImg" idx="2"/>
          </p:nvPr>
        </p:nvSpPr>
        <p:spPr bwMode="auto">
          <a:xfrm>
            <a:off x="1260475" y="722313"/>
            <a:ext cx="4800600" cy="3600450"/>
          </a:xfrm>
          <a:prstGeom prst="rect">
            <a:avLst/>
          </a:prstGeom>
          <a:noFill/>
          <a:ln w="9525">
            <a:solidFill>
              <a:srgbClr val="000000"/>
            </a:solidFill>
            <a:miter lim="800000"/>
            <a:headEnd/>
            <a:tailEnd/>
          </a:ln>
        </p:spPr>
      </p:sp>
      <p:sp>
        <p:nvSpPr>
          <p:cNvPr id="32773" name="Rectangle 5"/>
          <p:cNvSpPr>
            <a:spLocks noGrp="1" noChangeArrowheads="1"/>
          </p:cNvSpPr>
          <p:nvPr>
            <p:ph type="body" sz="quarter" idx="3"/>
          </p:nvPr>
        </p:nvSpPr>
        <p:spPr bwMode="auto">
          <a:xfrm>
            <a:off x="974725" y="4559300"/>
            <a:ext cx="5365750" cy="4319588"/>
          </a:xfrm>
          <a:prstGeom prst="rect">
            <a:avLst/>
          </a:prstGeom>
          <a:noFill/>
          <a:ln w="9525">
            <a:noFill/>
            <a:miter lim="800000"/>
            <a:headEnd/>
            <a:tailEnd/>
          </a:ln>
          <a:effectLst/>
        </p:spPr>
        <p:txBody>
          <a:bodyPr vert="horz" wrap="square" lIns="96563" tIns="48283" rIns="96563" bIns="48283" numCol="1" anchor="t" anchorCtr="0" compatLnSpc="1">
            <a:prstTxWarp prst="textNoShape">
              <a:avLst/>
            </a:prstTxWarp>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32774" name="Rectangle 6"/>
          <p:cNvSpPr>
            <a:spLocks noGrp="1" noChangeArrowheads="1"/>
          </p:cNvSpPr>
          <p:nvPr>
            <p:ph type="ftr" sz="quarter" idx="4"/>
          </p:nvPr>
        </p:nvSpPr>
        <p:spPr bwMode="auto">
          <a:xfrm>
            <a:off x="0" y="9123363"/>
            <a:ext cx="3171825" cy="477837"/>
          </a:xfrm>
          <a:prstGeom prst="rect">
            <a:avLst/>
          </a:prstGeom>
          <a:noFill/>
          <a:ln w="9525">
            <a:noFill/>
            <a:miter lim="800000"/>
            <a:headEnd/>
            <a:tailEnd/>
          </a:ln>
          <a:effectLst/>
        </p:spPr>
        <p:txBody>
          <a:bodyPr vert="horz" wrap="square" lIns="96563" tIns="48283" rIns="96563" bIns="48283" numCol="1" anchor="b" anchorCtr="0" compatLnSpc="1">
            <a:prstTxWarp prst="textNoShape">
              <a:avLst/>
            </a:prstTxWarp>
          </a:bodyPr>
          <a:lstStyle>
            <a:lvl1pPr defTabSz="969963" eaLnBrk="1" hangingPunct="1">
              <a:defRPr sz="1000">
                <a:latin typeface="Times New Roman" pitchFamily="18" charset="0"/>
              </a:defRPr>
            </a:lvl1pPr>
          </a:lstStyle>
          <a:p>
            <a:pPr>
              <a:defRPr/>
            </a:pPr>
            <a:endParaRPr lang="en-US"/>
          </a:p>
        </p:txBody>
      </p:sp>
      <p:sp>
        <p:nvSpPr>
          <p:cNvPr id="32775" name="Rectangle 7"/>
          <p:cNvSpPr>
            <a:spLocks noGrp="1" noChangeArrowheads="1"/>
          </p:cNvSpPr>
          <p:nvPr>
            <p:ph type="sldNum" sz="quarter" idx="5"/>
          </p:nvPr>
        </p:nvSpPr>
        <p:spPr bwMode="auto">
          <a:xfrm>
            <a:off x="4143375" y="9123363"/>
            <a:ext cx="3171825" cy="477837"/>
          </a:xfrm>
          <a:prstGeom prst="rect">
            <a:avLst/>
          </a:prstGeom>
          <a:noFill/>
          <a:ln w="9525">
            <a:noFill/>
            <a:miter lim="800000"/>
            <a:headEnd/>
            <a:tailEnd/>
          </a:ln>
          <a:effectLst/>
        </p:spPr>
        <p:txBody>
          <a:bodyPr vert="horz" wrap="square" lIns="96563" tIns="48283" rIns="96563" bIns="48283" numCol="1" anchor="b" anchorCtr="0" compatLnSpc="1">
            <a:prstTxWarp prst="textNoShape">
              <a:avLst/>
            </a:prstTxWarp>
          </a:bodyPr>
          <a:lstStyle>
            <a:lvl1pPr algn="r" defTabSz="969963" eaLnBrk="1" hangingPunct="1">
              <a:defRPr sz="1000">
                <a:latin typeface="Times New Roman" pitchFamily="18" charset="0"/>
              </a:defRPr>
            </a:lvl1pPr>
          </a:lstStyle>
          <a:p>
            <a:pPr>
              <a:defRPr/>
            </a:pPr>
            <a:fld id="{5F8B364E-4680-4814-8C07-6A693477DB70}" type="slidenum">
              <a:rPr lang="en-US"/>
              <a:pPr>
                <a:defRPr/>
              </a:pPr>
              <a:t>‹#›</a:t>
            </a:fld>
            <a:endParaRPr lang="en-US"/>
          </a:p>
        </p:txBody>
      </p:sp>
    </p:spTree>
    <p:extLst>
      <p:ext uri="{BB962C8B-B14F-4D97-AF65-F5344CB8AC3E}">
        <p14:creationId xmlns:p14="http://schemas.microsoft.com/office/powerpoint/2010/main" val="10145270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0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0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0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0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0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F64774-9626-43D6-B49C-DA0979E01EE9}" type="slidenum">
              <a:rPr lang="en-US">
                <a:solidFill>
                  <a:srgbClr val="000000"/>
                </a:solidFill>
              </a:rPr>
              <a:pPr/>
              <a:t>1</a:t>
            </a:fld>
            <a:endParaRPr lang="en-US" dirty="0">
              <a:solidFill>
                <a:srgbClr val="000000"/>
              </a:solidFill>
            </a:endParaRPr>
          </a:p>
        </p:txBody>
      </p:sp>
      <p:sp>
        <p:nvSpPr>
          <p:cNvPr id="791554" name="Rectangle 2"/>
          <p:cNvSpPr>
            <a:spLocks noGrp="1" noRot="1" noChangeAspect="1" noChangeArrowheads="1" noTextEdit="1"/>
          </p:cNvSpPr>
          <p:nvPr>
            <p:ph type="sldImg"/>
          </p:nvPr>
        </p:nvSpPr>
        <p:spPr>
          <a:ln/>
        </p:spPr>
      </p:sp>
      <p:sp>
        <p:nvSpPr>
          <p:cNvPr id="791555"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3066436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878B3E06-60F5-4B0D-B286-FD1DF2012E36}" type="slidenum">
              <a:rPr lang="en-US" smtClean="0"/>
              <a:pPr/>
              <a:t>39</a:t>
            </a:fld>
            <a:endParaRPr lang="en-US"/>
          </a:p>
        </p:txBody>
      </p:sp>
      <p:sp>
        <p:nvSpPr>
          <p:cNvPr id="82947" name="Rectangle 2"/>
          <p:cNvSpPr>
            <a:spLocks noGrp="1" noRot="1" noChangeAspect="1" noChangeArrowheads="1" noTextEdit="1"/>
          </p:cNvSpPr>
          <p:nvPr>
            <p:ph type="sldImg"/>
          </p:nvPr>
        </p:nvSpPr>
        <p:spPr>
          <a:xfrm>
            <a:off x="1257300" y="720725"/>
            <a:ext cx="4800600" cy="3600450"/>
          </a:xfrm>
          <a:ln/>
        </p:spPr>
      </p:sp>
      <p:sp>
        <p:nvSpPr>
          <p:cNvPr id="82948" name="Rectangle 3"/>
          <p:cNvSpPr>
            <a:spLocks noGrp="1" noChangeArrowheads="1"/>
          </p:cNvSpPr>
          <p:nvPr>
            <p:ph type="body" idx="1"/>
          </p:nvPr>
        </p:nvSpPr>
        <p:spPr>
          <a:xfrm>
            <a:off x="731838" y="4560888"/>
            <a:ext cx="5851525" cy="4319587"/>
          </a:xfrm>
          <a:noFill/>
          <a:ln/>
        </p:spPr>
        <p:txBody>
          <a:bodyPr/>
          <a:lstStyle/>
          <a:p>
            <a:pPr eaLnBrk="1" hangingPunct="1"/>
            <a:r>
              <a:rPr lang="en-US"/>
              <a:t>This machine has a linearity of 4979</a:t>
            </a:r>
          </a:p>
        </p:txBody>
      </p:sp>
    </p:spTree>
    <p:extLst>
      <p:ext uri="{BB962C8B-B14F-4D97-AF65-F5344CB8AC3E}">
        <p14:creationId xmlns:p14="http://schemas.microsoft.com/office/powerpoint/2010/main" val="1961589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6E518CDC-29E8-42AF-AEED-1C54AFB833BA}" type="slidenum">
              <a:rPr lang="en-US" smtClean="0"/>
              <a:pPr/>
              <a:t>40</a:t>
            </a:fld>
            <a:endParaRPr lang="en-US"/>
          </a:p>
        </p:txBody>
      </p:sp>
      <p:sp>
        <p:nvSpPr>
          <p:cNvPr id="83971" name="Rectangle 2"/>
          <p:cNvSpPr>
            <a:spLocks noGrp="1" noRot="1" noChangeAspect="1" noChangeArrowheads="1" noTextEdit="1"/>
          </p:cNvSpPr>
          <p:nvPr>
            <p:ph type="sldImg"/>
          </p:nvPr>
        </p:nvSpPr>
        <p:spPr>
          <a:xfrm>
            <a:off x="1257300" y="720725"/>
            <a:ext cx="4800600" cy="3600450"/>
          </a:xfrm>
          <a:ln/>
        </p:spPr>
      </p:sp>
      <p:sp>
        <p:nvSpPr>
          <p:cNvPr id="83972" name="Rectangle 3"/>
          <p:cNvSpPr>
            <a:spLocks noGrp="1" noChangeArrowheads="1"/>
          </p:cNvSpPr>
          <p:nvPr>
            <p:ph type="body" idx="1"/>
          </p:nvPr>
        </p:nvSpPr>
        <p:spPr>
          <a:xfrm>
            <a:off x="731838" y="4560888"/>
            <a:ext cx="5851525" cy="4319587"/>
          </a:xfrm>
          <a:noFill/>
          <a:ln/>
        </p:spPr>
        <p:txBody>
          <a:bodyPr/>
          <a:lstStyle/>
          <a:p>
            <a:pPr eaLnBrk="1" hangingPunct="1"/>
            <a:r>
              <a:rPr lang="en-US"/>
              <a:t>This machine has a linearity of 5300</a:t>
            </a:r>
          </a:p>
          <a:p>
            <a:pPr eaLnBrk="1" hangingPunct="1"/>
            <a:endParaRPr lang="en-US"/>
          </a:p>
          <a:p>
            <a:pPr eaLnBrk="1" hangingPunct="1"/>
            <a:r>
              <a:rPr lang="en-US"/>
              <a:t>It clearly infringes on earlier principles of Robert’s Linkage (1841) </a:t>
            </a:r>
          </a:p>
          <a:p>
            <a:pPr eaLnBrk="1" hangingPunct="1"/>
            <a:endParaRPr lang="en-US"/>
          </a:p>
          <a:p>
            <a:pPr eaLnBrk="1" hangingPunct="1"/>
            <a:endParaRPr lang="en-US"/>
          </a:p>
        </p:txBody>
      </p:sp>
    </p:spTree>
    <p:extLst>
      <p:ext uri="{BB962C8B-B14F-4D97-AF65-F5344CB8AC3E}">
        <p14:creationId xmlns:p14="http://schemas.microsoft.com/office/powerpoint/2010/main" val="433897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DB15CCCB-A5A4-48D8-ADB9-764CC9E383E1}" type="slidenum">
              <a:rPr lang="en-US" smtClean="0"/>
              <a:pPr/>
              <a:t>41</a:t>
            </a:fld>
            <a:endParaRPr lang="en-US"/>
          </a:p>
        </p:txBody>
      </p:sp>
      <p:sp>
        <p:nvSpPr>
          <p:cNvPr id="84995" name="Rectangle 2"/>
          <p:cNvSpPr>
            <a:spLocks noGrp="1" noRot="1" noChangeAspect="1" noChangeArrowheads="1" noTextEdit="1"/>
          </p:cNvSpPr>
          <p:nvPr>
            <p:ph type="sldImg"/>
          </p:nvPr>
        </p:nvSpPr>
        <p:spPr>
          <a:xfrm>
            <a:off x="1257300" y="720725"/>
            <a:ext cx="4800600" cy="3600450"/>
          </a:xfrm>
          <a:ln/>
        </p:spPr>
      </p:sp>
      <p:sp>
        <p:nvSpPr>
          <p:cNvPr id="84996" name="Rectangle 3"/>
          <p:cNvSpPr>
            <a:spLocks noGrp="1" noChangeArrowheads="1"/>
          </p:cNvSpPr>
          <p:nvPr>
            <p:ph type="body" idx="1"/>
          </p:nvPr>
        </p:nvSpPr>
        <p:spPr>
          <a:xfrm>
            <a:off x="731838" y="4560888"/>
            <a:ext cx="5851525" cy="4319587"/>
          </a:xfrm>
          <a:noFill/>
          <a:ln/>
        </p:spPr>
        <p:txBody>
          <a:bodyPr/>
          <a:lstStyle/>
          <a:p>
            <a:pPr eaLnBrk="1" hangingPunct="1"/>
            <a:r>
              <a:rPr lang="en-US"/>
              <a:t>This machine has a linearity of 12000</a:t>
            </a:r>
          </a:p>
          <a:p>
            <a:pPr eaLnBrk="1" hangingPunct="1"/>
            <a:endParaRPr lang="en-US"/>
          </a:p>
        </p:txBody>
      </p:sp>
    </p:spTree>
    <p:extLst>
      <p:ext uri="{BB962C8B-B14F-4D97-AF65-F5344CB8AC3E}">
        <p14:creationId xmlns:p14="http://schemas.microsoft.com/office/powerpoint/2010/main" val="3091814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D4527131-1B24-43E2-8551-A94158A19DBD}" type="slidenum">
              <a:rPr lang="en-US" smtClean="0"/>
              <a:pPr/>
              <a:t>42</a:t>
            </a:fld>
            <a:endParaRPr lang="en-US"/>
          </a:p>
        </p:txBody>
      </p:sp>
      <p:sp>
        <p:nvSpPr>
          <p:cNvPr id="86019" name="Rectangle 2"/>
          <p:cNvSpPr>
            <a:spLocks noGrp="1" noRot="1" noChangeAspect="1" noChangeArrowheads="1" noTextEdit="1"/>
          </p:cNvSpPr>
          <p:nvPr>
            <p:ph type="sldImg"/>
          </p:nvPr>
        </p:nvSpPr>
        <p:spPr>
          <a:xfrm>
            <a:off x="1257300" y="720725"/>
            <a:ext cx="4800600" cy="3600450"/>
          </a:xfrm>
          <a:ln/>
        </p:spPr>
      </p:sp>
      <p:sp>
        <p:nvSpPr>
          <p:cNvPr id="86020" name="Rectangle 3"/>
          <p:cNvSpPr>
            <a:spLocks noGrp="1" noChangeArrowheads="1"/>
          </p:cNvSpPr>
          <p:nvPr>
            <p:ph type="body" idx="1"/>
          </p:nvPr>
        </p:nvSpPr>
        <p:spPr>
          <a:xfrm>
            <a:off x="731838" y="4560888"/>
            <a:ext cx="5851525" cy="4319587"/>
          </a:xfrm>
          <a:noFill/>
          <a:ln/>
        </p:spPr>
        <p:txBody>
          <a:bodyPr/>
          <a:lstStyle/>
          <a:p>
            <a:pPr eaLnBrk="1" hangingPunct="1"/>
            <a:r>
              <a:rPr lang="en-US"/>
              <a:t>This machine has a linearity of 28000</a:t>
            </a:r>
          </a:p>
          <a:p>
            <a:pPr eaLnBrk="1" hangingPunct="1"/>
            <a:endParaRPr lang="en-US"/>
          </a:p>
          <a:p>
            <a:pPr eaLnBrk="1" hangingPunct="1"/>
            <a:r>
              <a:rPr lang="en-US"/>
              <a:t>Many more solutions were evolved</a:t>
            </a:r>
          </a:p>
          <a:p>
            <a:pPr eaLnBrk="1" hangingPunct="1"/>
            <a:endParaRPr lang="en-US"/>
          </a:p>
          <a:p>
            <a:pPr eaLnBrk="1" hangingPunct="1"/>
            <a:endParaRPr lang="en-US"/>
          </a:p>
        </p:txBody>
      </p:sp>
    </p:spTree>
    <p:extLst>
      <p:ext uri="{BB962C8B-B14F-4D97-AF65-F5344CB8AC3E}">
        <p14:creationId xmlns:p14="http://schemas.microsoft.com/office/powerpoint/2010/main" val="2592239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pPr>
              <a:defRPr/>
            </a:pPr>
            <a:fld id="{20D09657-E702-4EDA-BD1F-B67ED784D457}" type="slidenum">
              <a:rPr lang="cs-CZ" altLang="cs-CZ" smtClean="0"/>
              <a:pPr>
                <a:defRPr/>
              </a:pPr>
              <a:t>45</a:t>
            </a:fld>
            <a:endParaRPr lang="cs-CZ" altLang="cs-CZ"/>
          </a:p>
        </p:txBody>
      </p:sp>
    </p:spTree>
    <p:extLst>
      <p:ext uri="{BB962C8B-B14F-4D97-AF65-F5344CB8AC3E}">
        <p14:creationId xmlns:p14="http://schemas.microsoft.com/office/powerpoint/2010/main" val="913054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Rot="1" noChangeAspect="1" noChangeArrowheads="1" noTextEdit="1"/>
          </p:cNvSpPr>
          <p:nvPr>
            <p:ph type="sldImg"/>
          </p:nvPr>
        </p:nvSpPr>
        <p:spPr>
          <a:xfrm>
            <a:off x="895350" y="741363"/>
            <a:ext cx="4930775" cy="3698875"/>
          </a:xfrm>
          <a:ln/>
        </p:spPr>
      </p:sp>
      <p:sp>
        <p:nvSpPr>
          <p:cNvPr id="286723" name="Rectangle 3"/>
          <p:cNvSpPr>
            <a:spLocks noGrp="1" noChangeArrowheads="1"/>
          </p:cNvSpPr>
          <p:nvPr>
            <p:ph type="body" idx="1"/>
          </p:nvPr>
        </p:nvSpPr>
        <p:spPr>
          <a:xfrm>
            <a:off x="896190" y="4684606"/>
            <a:ext cx="4925920" cy="4441878"/>
          </a:xfrm>
        </p:spPr>
        <p:txBody>
          <a:bodyPr/>
          <a:lstStyle/>
          <a:p>
            <a:endParaRPr lang="cs-CZ" altLang="cs-CZ"/>
          </a:p>
        </p:txBody>
      </p:sp>
    </p:spTree>
    <p:extLst>
      <p:ext uri="{BB962C8B-B14F-4D97-AF65-F5344CB8AC3E}">
        <p14:creationId xmlns:p14="http://schemas.microsoft.com/office/powerpoint/2010/main" val="31100482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Rot="1" noChangeAspect="1" noChangeArrowheads="1" noTextEdit="1"/>
          </p:cNvSpPr>
          <p:nvPr>
            <p:ph type="sldImg"/>
          </p:nvPr>
        </p:nvSpPr>
        <p:spPr>
          <a:xfrm>
            <a:off x="895350" y="741363"/>
            <a:ext cx="4930775" cy="3698875"/>
          </a:xfrm>
          <a:ln/>
        </p:spPr>
      </p:sp>
      <p:sp>
        <p:nvSpPr>
          <p:cNvPr id="288771" name="Rectangle 3"/>
          <p:cNvSpPr>
            <a:spLocks noGrp="1" noChangeArrowheads="1"/>
          </p:cNvSpPr>
          <p:nvPr>
            <p:ph type="body" idx="1"/>
          </p:nvPr>
        </p:nvSpPr>
        <p:spPr>
          <a:xfrm>
            <a:off x="896190" y="4684606"/>
            <a:ext cx="4925920" cy="4441878"/>
          </a:xfrm>
        </p:spPr>
        <p:txBody>
          <a:bodyPr/>
          <a:lstStyle/>
          <a:p>
            <a:endParaRPr lang="cs-CZ" altLang="cs-CZ"/>
          </a:p>
        </p:txBody>
      </p:sp>
    </p:spTree>
    <p:extLst>
      <p:ext uri="{BB962C8B-B14F-4D97-AF65-F5344CB8AC3E}">
        <p14:creationId xmlns:p14="http://schemas.microsoft.com/office/powerpoint/2010/main" val="167659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Rot="1" noChangeAspect="1" noChangeArrowheads="1" noTextEdit="1"/>
          </p:cNvSpPr>
          <p:nvPr>
            <p:ph type="sldImg"/>
          </p:nvPr>
        </p:nvSpPr>
        <p:spPr>
          <a:xfrm>
            <a:off x="895350" y="741363"/>
            <a:ext cx="4930775" cy="3698875"/>
          </a:xfrm>
          <a:ln/>
        </p:spPr>
      </p:sp>
      <p:sp>
        <p:nvSpPr>
          <p:cNvPr id="295939" name="Rectangle 3"/>
          <p:cNvSpPr>
            <a:spLocks noGrp="1" noChangeArrowheads="1"/>
          </p:cNvSpPr>
          <p:nvPr>
            <p:ph type="body" idx="1"/>
          </p:nvPr>
        </p:nvSpPr>
        <p:spPr>
          <a:xfrm>
            <a:off x="896190" y="4684606"/>
            <a:ext cx="4925920" cy="4441878"/>
          </a:xfrm>
        </p:spPr>
        <p:txBody>
          <a:bodyPr/>
          <a:lstStyle/>
          <a:p>
            <a:endParaRPr lang="cs-CZ" altLang="cs-CZ"/>
          </a:p>
        </p:txBody>
      </p:sp>
    </p:spTree>
    <p:extLst>
      <p:ext uri="{BB962C8B-B14F-4D97-AF65-F5344CB8AC3E}">
        <p14:creationId xmlns:p14="http://schemas.microsoft.com/office/powerpoint/2010/main" val="3326433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Rot="1" noChangeAspect="1" noChangeArrowheads="1" noTextEdit="1"/>
          </p:cNvSpPr>
          <p:nvPr>
            <p:ph type="sldImg"/>
          </p:nvPr>
        </p:nvSpPr>
        <p:spPr>
          <a:xfrm>
            <a:off x="895350" y="741363"/>
            <a:ext cx="4930775" cy="3698875"/>
          </a:xfrm>
          <a:ln/>
        </p:spPr>
      </p:sp>
      <p:sp>
        <p:nvSpPr>
          <p:cNvPr id="393219" name="Rectangle 3"/>
          <p:cNvSpPr>
            <a:spLocks noGrp="1" noChangeArrowheads="1"/>
          </p:cNvSpPr>
          <p:nvPr>
            <p:ph type="body" idx="1"/>
          </p:nvPr>
        </p:nvSpPr>
        <p:spPr>
          <a:xfrm>
            <a:off x="896190" y="4684606"/>
            <a:ext cx="4925920" cy="4441878"/>
          </a:xfrm>
        </p:spPr>
        <p:txBody>
          <a:bodyPr/>
          <a:lstStyle/>
          <a:p>
            <a:endParaRPr lang="cs-CZ" altLang="cs-CZ"/>
          </a:p>
        </p:txBody>
      </p:sp>
    </p:spTree>
    <p:extLst>
      <p:ext uri="{BB962C8B-B14F-4D97-AF65-F5344CB8AC3E}">
        <p14:creationId xmlns:p14="http://schemas.microsoft.com/office/powerpoint/2010/main" val="262380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F64774-9626-43D6-B49C-DA0979E01EE9}" type="slidenum">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91554" name="Rectangle 2"/>
          <p:cNvSpPr>
            <a:spLocks noGrp="1" noRot="1" noChangeAspect="1" noChangeArrowheads="1" noTextEdit="1"/>
          </p:cNvSpPr>
          <p:nvPr>
            <p:ph type="sldImg"/>
          </p:nvPr>
        </p:nvSpPr>
        <p:spPr>
          <a:ln/>
        </p:spPr>
      </p:sp>
      <p:sp>
        <p:nvSpPr>
          <p:cNvPr id="791555"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1888416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AD2D6BF2-9313-4EB3-8ACA-4AF7D267E7D8}" type="slidenum">
              <a:rPr lang="en-US" smtClean="0"/>
              <a:pPr/>
              <a:t>29</a:t>
            </a:fld>
            <a:endParaRPr lang="en-US"/>
          </a:p>
        </p:txBody>
      </p:sp>
      <p:sp>
        <p:nvSpPr>
          <p:cNvPr id="87043" name="Rectangle 2"/>
          <p:cNvSpPr>
            <a:spLocks noGrp="1" noRot="1" noChangeAspect="1" noChangeArrowheads="1" noTextEdit="1"/>
          </p:cNvSpPr>
          <p:nvPr>
            <p:ph type="sldImg"/>
          </p:nvPr>
        </p:nvSpPr>
        <p:spPr>
          <a:xfrm>
            <a:off x="1257300" y="720725"/>
            <a:ext cx="4800600" cy="3600450"/>
          </a:xfrm>
          <a:ln/>
        </p:spPr>
      </p:sp>
      <p:sp>
        <p:nvSpPr>
          <p:cNvPr id="87044"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40300178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34A7DB-A2C5-4FF2-B8BC-2A3FAD3E2E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0431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34A7DB-A2C5-4FF2-B8BC-2A3FAD3E2E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3060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34A7DB-A2C5-4FF2-B8BC-2A3FAD3E2E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72954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34A7DB-A2C5-4FF2-B8BC-2A3FAD3E2E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52455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34A7DB-A2C5-4FF2-B8BC-2A3FAD3E2E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7493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34A7DB-A2C5-4FF2-B8BC-2A3FAD3E2E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18643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34A7DB-A2C5-4FF2-B8BC-2A3FAD3E2E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05758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How to place workstations into a production hall</a:t>
            </a:r>
            <a:endParaRPr lang="en-GB" dirty="0"/>
          </a:p>
        </p:txBody>
      </p:sp>
      <p:sp>
        <p:nvSpPr>
          <p:cNvPr id="4" name="Zástupný symbol pro číslo snímku 3"/>
          <p:cNvSpPr>
            <a:spLocks noGrp="1"/>
          </p:cNvSpPr>
          <p:nvPr>
            <p:ph type="sldNum" sz="quarter" idx="10"/>
          </p:nvPr>
        </p:nvSpPr>
        <p:spPr/>
        <p:txBody>
          <a:bodyPr/>
          <a:lstStyle/>
          <a:p>
            <a:fld id="{02104954-839B-42D9-BB73-F190E47BF716}" type="slidenum">
              <a:rPr lang="en-US" smtClean="0">
                <a:solidFill>
                  <a:prstClr val="black"/>
                </a:solidFill>
              </a:rPr>
              <a:pPr/>
              <a:t>80</a:t>
            </a:fld>
            <a:endParaRPr lang="en-US">
              <a:solidFill>
                <a:prstClr val="black"/>
              </a:solidFill>
            </a:endParaRPr>
          </a:p>
        </p:txBody>
      </p:sp>
    </p:spTree>
    <p:extLst>
      <p:ext uri="{BB962C8B-B14F-4D97-AF65-F5344CB8AC3E}">
        <p14:creationId xmlns:p14="http://schemas.microsoft.com/office/powerpoint/2010/main" val="27023763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pPr marL="0" marR="0" lvl="0" indent="0" algn="r" defTabSz="969963" rtl="0" eaLnBrk="1" fontAlgn="base" latinLnBrk="0" hangingPunct="1">
              <a:lnSpc>
                <a:spcPct val="100000"/>
              </a:lnSpc>
              <a:spcBef>
                <a:spcPct val="0"/>
              </a:spcBef>
              <a:spcAft>
                <a:spcPct val="0"/>
              </a:spcAft>
              <a:buClrTx/>
              <a:buSzTx/>
              <a:buFontTx/>
              <a:buNone/>
              <a:tabLst/>
              <a:defRPr/>
            </a:pPr>
            <a:fld id="{20D09657-E702-4EDA-BD1F-B67ED784D457}" type="slidenum">
              <a:rPr kumimoji="0" lang="cs-CZ" altLang="cs-CZ" sz="10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9963" rtl="0" eaLnBrk="1" fontAlgn="base" latinLnBrk="0" hangingPunct="1">
                <a:lnSpc>
                  <a:spcPct val="100000"/>
                </a:lnSpc>
                <a:spcBef>
                  <a:spcPct val="0"/>
                </a:spcBef>
                <a:spcAft>
                  <a:spcPct val="0"/>
                </a:spcAft>
                <a:buClrTx/>
                <a:buSzTx/>
                <a:buFontTx/>
                <a:buNone/>
                <a:tabLst/>
                <a:defRPr/>
              </a:pPr>
              <a:t>94</a:t>
            </a:fld>
            <a:endParaRPr kumimoji="0" lang="cs-CZ" altLang="cs-CZ" sz="10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895465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pPr marL="0" marR="0" lvl="0" indent="0" algn="r" defTabSz="969963" rtl="0" eaLnBrk="1" fontAlgn="base" latinLnBrk="0" hangingPunct="1">
              <a:lnSpc>
                <a:spcPct val="100000"/>
              </a:lnSpc>
              <a:spcBef>
                <a:spcPct val="0"/>
              </a:spcBef>
              <a:spcAft>
                <a:spcPct val="0"/>
              </a:spcAft>
              <a:buClrTx/>
              <a:buSzTx/>
              <a:buFontTx/>
              <a:buNone/>
              <a:tabLst/>
              <a:defRPr/>
            </a:pPr>
            <a:fld id="{20D09657-E702-4EDA-BD1F-B67ED784D457}" type="slidenum">
              <a:rPr kumimoji="0" lang="cs-CZ" altLang="cs-CZ" sz="10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9963" rtl="0" eaLnBrk="1" fontAlgn="base" latinLnBrk="0" hangingPunct="1">
                <a:lnSpc>
                  <a:spcPct val="100000"/>
                </a:lnSpc>
                <a:spcBef>
                  <a:spcPct val="0"/>
                </a:spcBef>
                <a:spcAft>
                  <a:spcPct val="0"/>
                </a:spcAft>
                <a:buClrTx/>
                <a:buSzTx/>
                <a:buFontTx/>
                <a:buNone/>
                <a:tabLst/>
                <a:defRPr/>
              </a:pPr>
              <a:t>95</a:t>
            </a:fld>
            <a:endParaRPr kumimoji="0" lang="cs-CZ" altLang="cs-CZ" sz="10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278629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A8DD029E-8EFC-4EB1-857E-FE276FABBADB}" type="slidenum">
              <a:rPr lang="en-US" smtClean="0"/>
              <a:pPr/>
              <a:t>30</a:t>
            </a:fld>
            <a:endParaRPr lang="en-US"/>
          </a:p>
        </p:txBody>
      </p:sp>
      <p:sp>
        <p:nvSpPr>
          <p:cNvPr id="88067" name="Rectangle 2"/>
          <p:cNvSpPr>
            <a:spLocks noGrp="1" noRot="1" noChangeAspect="1" noChangeArrowheads="1" noTextEdit="1"/>
          </p:cNvSpPr>
          <p:nvPr>
            <p:ph type="sldImg"/>
          </p:nvPr>
        </p:nvSpPr>
        <p:spPr>
          <a:xfrm>
            <a:off x="1257300" y="720725"/>
            <a:ext cx="4800600" cy="3600450"/>
          </a:xfrm>
          <a:ln/>
        </p:spPr>
      </p:sp>
      <p:sp>
        <p:nvSpPr>
          <p:cNvPr id="88068"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2349786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pPr marL="0" marR="0" lvl="0" indent="0" algn="r" defTabSz="969963" rtl="0" eaLnBrk="1" fontAlgn="base" latinLnBrk="0" hangingPunct="1">
              <a:lnSpc>
                <a:spcPct val="100000"/>
              </a:lnSpc>
              <a:spcBef>
                <a:spcPct val="0"/>
              </a:spcBef>
              <a:spcAft>
                <a:spcPct val="0"/>
              </a:spcAft>
              <a:buClrTx/>
              <a:buSzTx/>
              <a:buFontTx/>
              <a:buNone/>
              <a:tabLst/>
              <a:defRPr/>
            </a:pPr>
            <a:fld id="{20D09657-E702-4EDA-BD1F-B67ED784D457}" type="slidenum">
              <a:rPr kumimoji="0" lang="cs-CZ" altLang="cs-CZ" sz="10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9963" rtl="0" eaLnBrk="1" fontAlgn="base" latinLnBrk="0" hangingPunct="1">
                <a:lnSpc>
                  <a:spcPct val="100000"/>
                </a:lnSpc>
                <a:spcBef>
                  <a:spcPct val="0"/>
                </a:spcBef>
                <a:spcAft>
                  <a:spcPct val="0"/>
                </a:spcAft>
                <a:buClrTx/>
                <a:buSzTx/>
                <a:buFontTx/>
                <a:buNone/>
                <a:tabLst/>
                <a:defRPr/>
              </a:pPr>
              <a:t>96</a:t>
            </a:fld>
            <a:endParaRPr kumimoji="0" lang="cs-CZ" altLang="cs-CZ" sz="10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0691417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pPr marL="0" marR="0" lvl="0" indent="0" algn="r" defTabSz="969963" rtl="0" eaLnBrk="1" fontAlgn="base" latinLnBrk="0" hangingPunct="1">
              <a:lnSpc>
                <a:spcPct val="100000"/>
              </a:lnSpc>
              <a:spcBef>
                <a:spcPct val="0"/>
              </a:spcBef>
              <a:spcAft>
                <a:spcPct val="0"/>
              </a:spcAft>
              <a:buClrTx/>
              <a:buSzTx/>
              <a:buFontTx/>
              <a:buNone/>
              <a:tabLst/>
              <a:defRPr/>
            </a:pPr>
            <a:fld id="{20D09657-E702-4EDA-BD1F-B67ED784D457}" type="slidenum">
              <a:rPr kumimoji="0" lang="cs-CZ" altLang="cs-CZ" sz="10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9963" rtl="0" eaLnBrk="1" fontAlgn="base" latinLnBrk="0" hangingPunct="1">
                <a:lnSpc>
                  <a:spcPct val="100000"/>
                </a:lnSpc>
                <a:spcBef>
                  <a:spcPct val="0"/>
                </a:spcBef>
                <a:spcAft>
                  <a:spcPct val="0"/>
                </a:spcAft>
                <a:buClrTx/>
                <a:buSzTx/>
                <a:buFontTx/>
                <a:buNone/>
                <a:tabLst/>
                <a:defRPr/>
              </a:pPr>
              <a:t>97</a:t>
            </a:fld>
            <a:endParaRPr kumimoji="0" lang="cs-CZ" altLang="cs-CZ" sz="10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916094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034D7F85-76CA-4F79-A352-6C723CA1A6A6}" type="slidenum">
              <a:rPr lang="en-US" smtClean="0"/>
              <a:pPr/>
              <a:t>31</a:t>
            </a:fld>
            <a:endParaRPr lang="en-US"/>
          </a:p>
        </p:txBody>
      </p:sp>
      <p:sp>
        <p:nvSpPr>
          <p:cNvPr id="89091" name="Rectangle 2"/>
          <p:cNvSpPr>
            <a:spLocks noGrp="1" noRot="1" noChangeAspect="1" noChangeArrowheads="1" noTextEdit="1"/>
          </p:cNvSpPr>
          <p:nvPr>
            <p:ph type="sldImg"/>
          </p:nvPr>
        </p:nvSpPr>
        <p:spPr>
          <a:xfrm>
            <a:off x="1257300" y="720725"/>
            <a:ext cx="4800600" cy="3600450"/>
          </a:xfrm>
          <a:ln/>
        </p:spPr>
      </p:sp>
      <p:sp>
        <p:nvSpPr>
          <p:cNvPr id="8909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2977776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3456CC92-A257-4D1A-A61A-7D308B2DAA0E}" type="slidenum">
              <a:rPr lang="en-US" smtClean="0"/>
              <a:pPr/>
              <a:t>32</a:t>
            </a:fld>
            <a:endParaRPr lang="en-US"/>
          </a:p>
        </p:txBody>
      </p:sp>
      <p:sp>
        <p:nvSpPr>
          <p:cNvPr id="90115" name="Rectangle 2"/>
          <p:cNvSpPr>
            <a:spLocks noGrp="1" noRot="1" noChangeAspect="1" noChangeArrowheads="1" noTextEdit="1"/>
          </p:cNvSpPr>
          <p:nvPr>
            <p:ph type="sldImg"/>
          </p:nvPr>
        </p:nvSpPr>
        <p:spPr>
          <a:xfrm>
            <a:off x="1257300" y="720725"/>
            <a:ext cx="4800600" cy="3600450"/>
          </a:xfrm>
          <a:ln/>
        </p:spPr>
      </p:sp>
      <p:sp>
        <p:nvSpPr>
          <p:cNvPr id="90116"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2288256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99841992-1EA3-4B0A-8238-FE3E5485C74E}" type="slidenum">
              <a:rPr lang="en-US" smtClean="0"/>
              <a:pPr/>
              <a:t>35</a:t>
            </a:fld>
            <a:endParaRPr lang="en-US"/>
          </a:p>
        </p:txBody>
      </p:sp>
      <p:sp>
        <p:nvSpPr>
          <p:cNvPr id="78851" name="Rectangle 2"/>
          <p:cNvSpPr>
            <a:spLocks noGrp="1" noRot="1" noChangeAspect="1" noChangeArrowheads="1" noTextEdit="1"/>
          </p:cNvSpPr>
          <p:nvPr>
            <p:ph type="sldImg"/>
          </p:nvPr>
        </p:nvSpPr>
        <p:spPr>
          <a:xfrm>
            <a:off x="1257300" y="720725"/>
            <a:ext cx="4800600" cy="3600450"/>
          </a:xfrm>
          <a:ln/>
        </p:spPr>
      </p:sp>
      <p:sp>
        <p:nvSpPr>
          <p:cNvPr id="78852" name="Rectangle 3"/>
          <p:cNvSpPr>
            <a:spLocks noGrp="1" noChangeArrowheads="1"/>
          </p:cNvSpPr>
          <p:nvPr>
            <p:ph type="body" idx="1"/>
          </p:nvPr>
        </p:nvSpPr>
        <p:spPr>
          <a:xfrm>
            <a:off x="731838" y="4560888"/>
            <a:ext cx="5851525" cy="4319587"/>
          </a:xfrm>
          <a:noFill/>
          <a:ln/>
        </p:spPr>
        <p:txBody>
          <a:bodyPr/>
          <a:lstStyle/>
          <a:p>
            <a:pPr eaLnBrk="1" hangingPunct="1"/>
            <a:r>
              <a:rPr lang="en-US"/>
              <a:t>Here is a top-down encoding of a mechanism:</a:t>
            </a:r>
          </a:p>
          <a:p>
            <a:pPr eaLnBrk="1" hangingPunct="1"/>
            <a:endParaRPr lang="en-US"/>
          </a:p>
          <a:p>
            <a:pPr eaLnBrk="1" hangingPunct="1"/>
            <a:r>
              <a:rPr lang="en-US"/>
              <a:t>Top-down construction of a mechanism starts with an embryonic machine with the desired number of DoF, such as the four-bar (which has one DoF). </a:t>
            </a:r>
          </a:p>
          <a:p>
            <a:pPr eaLnBrk="1" hangingPunct="1"/>
            <a:r>
              <a:rPr lang="en-US"/>
              <a:t>A tree of operators then recursively modifies that mechanism by replacing single links with assemblies of links with an equivalent DoF, so that the total number of DoF remains unchanged. Two such transformations are shown The </a:t>
            </a:r>
            <a:r>
              <a:rPr lang="en-US" b="1" i="1"/>
              <a:t>D</a:t>
            </a:r>
            <a:r>
              <a:rPr lang="en-US"/>
              <a:t> and </a:t>
            </a:r>
            <a:r>
              <a:rPr lang="en-US" b="1" i="1"/>
              <a:t>T</a:t>
            </a:r>
            <a:r>
              <a:rPr lang="en-US"/>
              <a:t> operators. </a:t>
            </a:r>
          </a:p>
          <a:p>
            <a:pPr eaLnBrk="1" hangingPunct="1"/>
            <a:endParaRPr lang="en-US"/>
          </a:p>
          <a:p>
            <a:pPr eaLnBrk="1" hangingPunct="1"/>
            <a:r>
              <a:rPr lang="en-US"/>
              <a:t>The </a:t>
            </a:r>
            <a:r>
              <a:rPr lang="en-US" b="1" i="1"/>
              <a:t>D</a:t>
            </a:r>
            <a:r>
              <a:rPr lang="en-US"/>
              <a:t> operator creates a new node and connects it to both the endpoints of a given link, essentially creating a rigid triangular component. The </a:t>
            </a:r>
            <a:r>
              <a:rPr lang="en-US" b="1" i="1"/>
              <a:t>T</a:t>
            </a:r>
            <a:r>
              <a:rPr lang="en-US"/>
              <a:t> operator replaces a given link with two links that pass through a newly created node. The new node is also connected to some other existing node. In both operators, the position of the new nodes is specified in coordinates local to link being modified. Operators provably DoF invariant</a:t>
            </a:r>
          </a:p>
          <a:p>
            <a:pPr eaLnBrk="1" hangingPunct="1"/>
            <a:endParaRPr lang="en-US"/>
          </a:p>
          <a:p>
            <a:pPr eaLnBrk="1" hangingPunct="1"/>
            <a:r>
              <a:rPr lang="en-US"/>
              <a:t>On the right, we see how application of a tree of operators to the embryonic mechanism, will transform it into an arbitrary compound mechanism with exactly one DoF. Terminals of the tree are the actual links of the mechanism. </a:t>
            </a:r>
          </a:p>
        </p:txBody>
      </p:sp>
    </p:spTree>
    <p:extLst>
      <p:ext uri="{BB962C8B-B14F-4D97-AF65-F5344CB8AC3E}">
        <p14:creationId xmlns:p14="http://schemas.microsoft.com/office/powerpoint/2010/main" val="3568068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4CE6F76F-5778-4CAE-93BD-BB4A998A6E03}" type="slidenum">
              <a:rPr lang="en-US" smtClean="0"/>
              <a:pPr/>
              <a:t>36</a:t>
            </a:fld>
            <a:endParaRPr lang="en-US"/>
          </a:p>
        </p:txBody>
      </p:sp>
      <p:sp>
        <p:nvSpPr>
          <p:cNvPr id="79875" name="Rectangle 2"/>
          <p:cNvSpPr>
            <a:spLocks noGrp="1" noRot="1" noChangeAspect="1" noChangeArrowheads="1" noTextEdit="1"/>
          </p:cNvSpPr>
          <p:nvPr>
            <p:ph type="sldImg"/>
          </p:nvPr>
        </p:nvSpPr>
        <p:spPr>
          <a:xfrm>
            <a:off x="1257300" y="720725"/>
            <a:ext cx="4800600" cy="3600450"/>
          </a:xfrm>
          <a:ln/>
        </p:spPr>
      </p:sp>
      <p:sp>
        <p:nvSpPr>
          <p:cNvPr id="79876" name="Rectangle 3"/>
          <p:cNvSpPr>
            <a:spLocks noGrp="1" noChangeArrowheads="1"/>
          </p:cNvSpPr>
          <p:nvPr>
            <p:ph type="body" idx="1"/>
          </p:nvPr>
        </p:nvSpPr>
        <p:spPr>
          <a:xfrm>
            <a:off x="731838" y="4560888"/>
            <a:ext cx="5851525" cy="4319587"/>
          </a:xfrm>
          <a:noFill/>
          <a:ln/>
        </p:spPr>
        <p:txBody>
          <a:bodyPr/>
          <a:lstStyle/>
          <a:p>
            <a:pPr eaLnBrk="1" hangingPunct="1"/>
            <a:r>
              <a:rPr lang="en-US"/>
              <a:t>[optional]</a:t>
            </a:r>
          </a:p>
          <a:p>
            <a:pPr eaLnBrk="1" hangingPunct="1"/>
            <a:endParaRPr lang="en-US"/>
          </a:p>
          <a:p>
            <a:pPr eaLnBrk="1" hangingPunct="1"/>
            <a:r>
              <a:rPr lang="en-US"/>
              <a:t>Comparison of mechanism can be difficult, as apparently different machines may be functionally equivalent. Complex mechanisms can be reduced to simpler mechanisms with equivalent curve traces by through iterative transformations.</a:t>
            </a:r>
          </a:p>
          <a:p>
            <a:pPr eaLnBrk="1" hangingPunct="1"/>
            <a:endParaRPr lang="en-US"/>
          </a:p>
          <a:p>
            <a:pPr eaLnBrk="1" hangingPunct="1"/>
            <a:r>
              <a:rPr lang="en-US"/>
              <a:t>These are essentially neutral operators that can be used in the search as well.</a:t>
            </a:r>
          </a:p>
        </p:txBody>
      </p:sp>
    </p:spTree>
    <p:extLst>
      <p:ext uri="{BB962C8B-B14F-4D97-AF65-F5344CB8AC3E}">
        <p14:creationId xmlns:p14="http://schemas.microsoft.com/office/powerpoint/2010/main" val="1435170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82E86B73-C347-4C5F-8D5F-80E8DE5A919B}" type="slidenum">
              <a:rPr lang="en-US" smtClean="0"/>
              <a:pPr/>
              <a:t>37</a:t>
            </a:fld>
            <a:endParaRPr lang="en-US"/>
          </a:p>
        </p:txBody>
      </p:sp>
      <p:sp>
        <p:nvSpPr>
          <p:cNvPr id="80899" name="Rectangle 2"/>
          <p:cNvSpPr>
            <a:spLocks noGrp="1" noRot="1" noChangeAspect="1" noChangeArrowheads="1" noTextEdit="1"/>
          </p:cNvSpPr>
          <p:nvPr>
            <p:ph type="sldImg"/>
          </p:nvPr>
        </p:nvSpPr>
        <p:spPr>
          <a:xfrm>
            <a:off x="1257300" y="720725"/>
            <a:ext cx="4800600" cy="3600450"/>
          </a:xfrm>
          <a:ln/>
        </p:spPr>
      </p:sp>
      <p:sp>
        <p:nvSpPr>
          <p:cNvPr id="80900" name="Rectangle 3"/>
          <p:cNvSpPr>
            <a:spLocks noGrp="1" noChangeArrowheads="1"/>
          </p:cNvSpPr>
          <p:nvPr>
            <p:ph type="body" idx="1"/>
          </p:nvPr>
        </p:nvSpPr>
        <p:spPr>
          <a:xfrm>
            <a:off x="731838" y="4560888"/>
            <a:ext cx="5851525" cy="4319587"/>
          </a:xfrm>
          <a:noFill/>
          <a:ln/>
        </p:spPr>
        <p:txBody>
          <a:bodyPr/>
          <a:lstStyle/>
          <a:p>
            <a:pPr eaLnBrk="1" hangingPunct="1"/>
            <a:r>
              <a:rPr lang="en-US"/>
              <a:t>We used a GP with a population of 100 individuals and fitness proportional selection using stochastic-universal-sampling.</a:t>
            </a:r>
          </a:p>
          <a:p>
            <a:pPr eaLnBrk="1" hangingPunct="1"/>
            <a:endParaRPr lang="en-US"/>
          </a:p>
          <a:p>
            <a:pPr eaLnBrk="1" hangingPunct="1"/>
            <a:r>
              <a:rPr lang="en-US"/>
              <a:t> The fitness was the linearity of the most linear curve traced by any of the mechanisms’ vertices, when the crank node was turned 45 degrees. </a:t>
            </a:r>
          </a:p>
          <a:p>
            <a:pPr eaLnBrk="1" hangingPunct="1"/>
            <a:endParaRPr lang="en-US"/>
          </a:p>
          <a:p>
            <a:pPr eaLnBrk="1" hangingPunct="1"/>
            <a:r>
              <a:rPr lang="en-US"/>
              <a:t>Linearity is the aspect ratio of the tightest bounding box around node traces.</a:t>
            </a:r>
          </a:p>
        </p:txBody>
      </p:sp>
    </p:spTree>
    <p:extLst>
      <p:ext uri="{BB962C8B-B14F-4D97-AF65-F5344CB8AC3E}">
        <p14:creationId xmlns:p14="http://schemas.microsoft.com/office/powerpoint/2010/main" val="1642775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FFEBA81F-FA30-4CAE-B6BB-3B6AE95701BD}" type="slidenum">
              <a:rPr lang="en-US" smtClean="0"/>
              <a:pPr/>
              <a:t>38</a:t>
            </a:fld>
            <a:endParaRPr lang="en-US"/>
          </a:p>
        </p:txBody>
      </p:sp>
      <p:sp>
        <p:nvSpPr>
          <p:cNvPr id="81923" name="Rectangle 2"/>
          <p:cNvSpPr>
            <a:spLocks noGrp="1" noRot="1" noChangeAspect="1" noChangeArrowheads="1" noTextEdit="1"/>
          </p:cNvSpPr>
          <p:nvPr>
            <p:ph type="sldImg"/>
          </p:nvPr>
        </p:nvSpPr>
        <p:spPr>
          <a:xfrm>
            <a:off x="1257300" y="720725"/>
            <a:ext cx="4800600" cy="3600450"/>
          </a:xfrm>
          <a:ln/>
        </p:spPr>
      </p:sp>
      <p:sp>
        <p:nvSpPr>
          <p:cNvPr id="81924" name="Rectangle 3"/>
          <p:cNvSpPr>
            <a:spLocks noGrp="1" noChangeArrowheads="1"/>
          </p:cNvSpPr>
          <p:nvPr>
            <p:ph type="body" idx="1"/>
          </p:nvPr>
        </p:nvSpPr>
        <p:spPr>
          <a:xfrm>
            <a:off x="731838" y="4560888"/>
            <a:ext cx="5851525" cy="4319587"/>
          </a:xfrm>
          <a:noFill/>
          <a:ln/>
        </p:spPr>
        <p:txBody>
          <a:bodyPr/>
          <a:lstStyle/>
          <a:p>
            <a:pPr eaLnBrk="1" hangingPunct="1"/>
            <a:r>
              <a:rPr lang="en-US"/>
              <a:t>The search progressed in steps of discovery, as shown in this typical run.</a:t>
            </a:r>
          </a:p>
          <a:p>
            <a:pPr eaLnBrk="1" hangingPunct="1"/>
            <a:endParaRPr lang="en-US"/>
          </a:p>
          <a:p>
            <a:pPr eaLnBrk="1" hangingPunct="1"/>
            <a:r>
              <a:rPr lang="en-US"/>
              <a:t>A variety of mechanisms were produced, most with linearity exceeding 1000 (i.e., deviation of one millimeter over a meter) and some as high as 28000 (35</a:t>
            </a:r>
            <a:r>
              <a:rPr lang="en-US">
                <a:sym typeface="Symbol" pitchFamily="18" charset="2"/>
              </a:rPr>
              <a:t></a:t>
            </a:r>
            <a:r>
              <a:rPr lang="en-US"/>
              <a:t>m over a meter).</a:t>
            </a:r>
          </a:p>
          <a:p>
            <a:pPr eaLnBrk="1" hangingPunct="1"/>
            <a:endParaRPr lang="en-US"/>
          </a:p>
        </p:txBody>
      </p:sp>
    </p:spTree>
    <p:extLst>
      <p:ext uri="{BB962C8B-B14F-4D97-AF65-F5344CB8AC3E}">
        <p14:creationId xmlns:p14="http://schemas.microsoft.com/office/powerpoint/2010/main" val="1187778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99059" name="Rectangle 19"/>
          <p:cNvSpPr>
            <a:spLocks noGrp="1" noChangeArrowheads="1"/>
          </p:cNvSpPr>
          <p:nvPr>
            <p:ph type="ctrTitle"/>
          </p:nvPr>
        </p:nvSpPr>
        <p:spPr>
          <a:xfrm>
            <a:off x="2971800" y="1828800"/>
            <a:ext cx="6019800" cy="2209800"/>
          </a:xfrm>
        </p:spPr>
        <p:txBody>
          <a:bodyPr/>
          <a:lstStyle>
            <a:lvl1pPr>
              <a:defRPr>
                <a:solidFill>
                  <a:schemeClr val="bg1"/>
                </a:solidFill>
                <a:effectLst/>
              </a:defRPr>
            </a:lvl1pPr>
          </a:lstStyle>
          <a:p>
            <a:r>
              <a:rPr lang="en-GB"/>
              <a:t>Klepnutím lze upravit styl předlohy nadpisů.</a:t>
            </a:r>
          </a:p>
        </p:txBody>
      </p:sp>
      <p:sp>
        <p:nvSpPr>
          <p:cNvPr id="599060" name="Rectangle 20"/>
          <p:cNvSpPr>
            <a:spLocks noGrp="1" noChangeArrowheads="1"/>
          </p:cNvSpPr>
          <p:nvPr>
            <p:ph type="subTitle" idx="1"/>
          </p:nvPr>
        </p:nvSpPr>
        <p:spPr>
          <a:xfrm>
            <a:off x="2971800" y="4267200"/>
            <a:ext cx="6019800" cy="1825625"/>
          </a:xfrm>
        </p:spPr>
        <p:txBody>
          <a:bodyPr/>
          <a:lstStyle>
            <a:lvl1pPr marL="0" indent="0" algn="ctr">
              <a:buFont typeface="Wingdings" pitchFamily="2" charset="2"/>
              <a:buNone/>
              <a:defRPr/>
            </a:lvl1pPr>
          </a:lstStyle>
          <a:p>
            <a:r>
              <a:rPr lang="en-GB"/>
              <a:t>Klepnutím lze upravit styl předlohy podnadpisů.</a:t>
            </a:r>
          </a:p>
        </p:txBody>
      </p:sp>
      <p:sp>
        <p:nvSpPr>
          <p:cNvPr id="18" name="Rectangle 16"/>
          <p:cNvSpPr>
            <a:spLocks noGrp="1" noChangeArrowheads="1"/>
          </p:cNvSpPr>
          <p:nvPr>
            <p:ph type="dt" sz="half" idx="10"/>
          </p:nvPr>
        </p:nvSpPr>
        <p:spPr bwMode="auto">
          <a:xfrm>
            <a:off x="457200" y="6248400"/>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pPr>
              <a:defRPr/>
            </a:pPr>
            <a:endParaRPr lang="cs-CZ"/>
          </a:p>
        </p:txBody>
      </p:sp>
      <p:sp>
        <p:nvSpPr>
          <p:cNvPr id="19" name="Rectangle 17"/>
          <p:cNvSpPr>
            <a:spLocks noGrp="1" noChangeArrowheads="1"/>
          </p:cNvSpPr>
          <p:nvPr>
            <p:ph type="ftr" sz="quarter" idx="11"/>
          </p:nvPr>
        </p:nvSpPr>
        <p:spPr>
          <a:xfrm>
            <a:off x="3124200" y="6248400"/>
            <a:ext cx="2895600" cy="457200"/>
          </a:xfrm>
        </p:spPr>
        <p:txBody>
          <a:bodyPr/>
          <a:lstStyle>
            <a:lvl1pPr>
              <a:defRPr>
                <a:solidFill>
                  <a:schemeClr val="tx1"/>
                </a:solidFill>
              </a:defRPr>
            </a:lvl1pPr>
          </a:lstStyle>
          <a:p>
            <a:pPr>
              <a:defRPr/>
            </a:pPr>
            <a:endParaRPr lang="cs-CZ"/>
          </a:p>
        </p:txBody>
      </p:sp>
      <p:sp>
        <p:nvSpPr>
          <p:cNvPr id="20" name="Rectangle 18"/>
          <p:cNvSpPr>
            <a:spLocks noGrp="1" noChangeArrowheads="1"/>
          </p:cNvSpPr>
          <p:nvPr>
            <p:ph type="sldNum" sz="quarter" idx="12"/>
          </p:nvPr>
        </p:nvSpPr>
        <p:spPr bwMode="auto">
          <a:xfrm>
            <a:off x="6553200" y="6248400"/>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1" hangingPunct="1">
              <a:defRPr sz="1200">
                <a:latin typeface="Arial Black" pitchFamily="34" charset="0"/>
              </a:defRPr>
            </a:lvl1pPr>
          </a:lstStyle>
          <a:p>
            <a:pPr>
              <a:defRPr/>
            </a:pPr>
            <a:fld id="{C00C0F20-3D06-4F77-8253-FEE78440F3D8}" type="slidenum">
              <a:rPr lang="cs-CZ"/>
              <a:pPr>
                <a:defRPr/>
              </a:pPr>
              <a:t>‹#›</a:t>
            </a:fld>
            <a:endParaRPr lang="cs-CZ"/>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ftr" sz="quarter" idx="10"/>
          </p:nvPr>
        </p:nvSpPr>
        <p:spPr>
          <a:ln/>
        </p:spPr>
        <p:txBody>
          <a:bodyPr/>
          <a:lstStyle>
            <a:lvl1pPr>
              <a:defRPr/>
            </a:lvl1pPr>
          </a:lstStyle>
          <a:p>
            <a:pPr>
              <a:defRPr/>
            </a:pPr>
            <a:endParaRPr lang="en-GB"/>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04000" y="188913"/>
            <a:ext cx="2071688" cy="61928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5763" y="188913"/>
            <a:ext cx="6065837" cy="6192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ftr" sz="quarter" idx="10"/>
          </p:nvPr>
        </p:nvSpPr>
        <p:spPr>
          <a:ln/>
        </p:spPr>
        <p:txBody>
          <a:bodyPr/>
          <a:lstStyle>
            <a:lvl1pPr>
              <a:defRPr/>
            </a:lvl1pPr>
          </a:lstStyle>
          <a:p>
            <a:pPr>
              <a:defRPr/>
            </a:pPr>
            <a:endParaRPr lang="en-GB"/>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8313" y="188913"/>
            <a:ext cx="8207375" cy="720725"/>
          </a:xfrm>
        </p:spPr>
        <p:txBody>
          <a:bodyPr/>
          <a:lstStyle/>
          <a:p>
            <a:r>
              <a:rPr lang="en-US"/>
              <a:t>Click to edit Master title style</a:t>
            </a:r>
          </a:p>
        </p:txBody>
      </p:sp>
      <p:sp>
        <p:nvSpPr>
          <p:cNvPr id="3" name="Text Placeholder 2"/>
          <p:cNvSpPr>
            <a:spLocks noGrp="1"/>
          </p:cNvSpPr>
          <p:nvPr>
            <p:ph type="body" sz="half" idx="1"/>
          </p:nvPr>
        </p:nvSpPr>
        <p:spPr>
          <a:xfrm>
            <a:off x="385763" y="1196975"/>
            <a:ext cx="4032250" cy="5184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0413" y="1196975"/>
            <a:ext cx="4033837" cy="5184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ftr" sz="quarter" idx="10"/>
          </p:nvPr>
        </p:nvSpPr>
        <p:spPr>
          <a:ln/>
        </p:spPr>
        <p:txBody>
          <a:bodyPr/>
          <a:lstStyle>
            <a:lvl1pPr>
              <a:defRPr/>
            </a:lvl1pPr>
          </a:lstStyle>
          <a:p>
            <a:pPr>
              <a:defRPr/>
            </a:pPr>
            <a:endParaRPr lang="en-GB"/>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99059" name="Rectangle 19"/>
          <p:cNvSpPr>
            <a:spLocks noGrp="1" noChangeArrowheads="1"/>
          </p:cNvSpPr>
          <p:nvPr>
            <p:ph type="ctrTitle"/>
          </p:nvPr>
        </p:nvSpPr>
        <p:spPr>
          <a:xfrm>
            <a:off x="2971800" y="1828800"/>
            <a:ext cx="6019800" cy="2209800"/>
          </a:xfrm>
        </p:spPr>
        <p:txBody>
          <a:bodyPr/>
          <a:lstStyle>
            <a:lvl1pPr>
              <a:defRPr>
                <a:solidFill>
                  <a:schemeClr val="bg1"/>
                </a:solidFill>
                <a:effectLst/>
              </a:defRPr>
            </a:lvl1pPr>
          </a:lstStyle>
          <a:p>
            <a:r>
              <a:rPr lang="en-GB"/>
              <a:t>Klepnutím lze upravit styl předlohy nadpisů.</a:t>
            </a:r>
          </a:p>
        </p:txBody>
      </p:sp>
      <p:sp>
        <p:nvSpPr>
          <p:cNvPr id="599060" name="Rectangle 20"/>
          <p:cNvSpPr>
            <a:spLocks noGrp="1" noChangeArrowheads="1"/>
          </p:cNvSpPr>
          <p:nvPr>
            <p:ph type="subTitle" idx="1"/>
          </p:nvPr>
        </p:nvSpPr>
        <p:spPr>
          <a:xfrm>
            <a:off x="2971800" y="4267200"/>
            <a:ext cx="6019800" cy="1825625"/>
          </a:xfrm>
        </p:spPr>
        <p:txBody>
          <a:bodyPr/>
          <a:lstStyle>
            <a:lvl1pPr marL="0" indent="0" algn="ctr">
              <a:buFont typeface="Wingdings" pitchFamily="2" charset="2"/>
              <a:buNone/>
              <a:defRPr/>
            </a:lvl1pPr>
          </a:lstStyle>
          <a:p>
            <a:r>
              <a:rPr lang="en-GB"/>
              <a:t>Klepnutím lze upravit styl předlohy podnadpisů.</a:t>
            </a:r>
          </a:p>
        </p:txBody>
      </p:sp>
      <p:sp>
        <p:nvSpPr>
          <p:cNvPr id="18" name="Rectangle 16"/>
          <p:cNvSpPr>
            <a:spLocks noGrp="1" noChangeArrowheads="1"/>
          </p:cNvSpPr>
          <p:nvPr>
            <p:ph type="dt" sz="half" idx="10"/>
          </p:nvPr>
        </p:nvSpPr>
        <p:spPr bwMode="auto">
          <a:xfrm>
            <a:off x="457200" y="6248400"/>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pPr fontAlgn="base">
              <a:spcBef>
                <a:spcPct val="0"/>
              </a:spcBef>
              <a:spcAft>
                <a:spcPct val="0"/>
              </a:spcAft>
              <a:defRPr/>
            </a:pPr>
            <a:endParaRPr lang="cs-CZ">
              <a:solidFill>
                <a:srgbClr val="000000"/>
              </a:solidFill>
            </a:endParaRPr>
          </a:p>
        </p:txBody>
      </p:sp>
      <p:sp>
        <p:nvSpPr>
          <p:cNvPr id="19" name="Rectangle 17"/>
          <p:cNvSpPr>
            <a:spLocks noGrp="1" noChangeArrowheads="1"/>
          </p:cNvSpPr>
          <p:nvPr>
            <p:ph type="ftr" sz="quarter" idx="11"/>
          </p:nvPr>
        </p:nvSpPr>
        <p:spPr>
          <a:xfrm>
            <a:off x="3124200" y="6248400"/>
            <a:ext cx="2895600" cy="457200"/>
          </a:xfrm>
          <a:prstGeom prst="rect">
            <a:avLst/>
          </a:prstGeom>
        </p:spPr>
        <p:txBody>
          <a:bodyPr/>
          <a:lstStyle>
            <a:lvl1pPr>
              <a:defRPr>
                <a:solidFill>
                  <a:schemeClr val="tx1"/>
                </a:solidFill>
              </a:defRPr>
            </a:lvl1pPr>
          </a:lstStyle>
          <a:p>
            <a:pPr>
              <a:defRPr/>
            </a:pPr>
            <a:endParaRPr lang="cs-CZ">
              <a:solidFill>
                <a:srgbClr val="000000"/>
              </a:solidFill>
            </a:endParaRPr>
          </a:p>
        </p:txBody>
      </p:sp>
      <p:sp>
        <p:nvSpPr>
          <p:cNvPr id="20" name="Rectangle 18"/>
          <p:cNvSpPr>
            <a:spLocks noGrp="1" noChangeArrowheads="1"/>
          </p:cNvSpPr>
          <p:nvPr>
            <p:ph type="sldNum" sz="quarter" idx="12"/>
          </p:nvPr>
        </p:nvSpPr>
        <p:spPr bwMode="auto">
          <a:xfrm>
            <a:off x="6553200" y="6248400"/>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1" hangingPunct="1">
              <a:defRPr sz="1200">
                <a:latin typeface="Arial Black" pitchFamily="34" charset="0"/>
              </a:defRPr>
            </a:lvl1pPr>
          </a:lstStyle>
          <a:p>
            <a:pPr fontAlgn="base">
              <a:spcBef>
                <a:spcPct val="0"/>
              </a:spcBef>
              <a:spcAft>
                <a:spcPct val="0"/>
              </a:spcAft>
              <a:defRPr/>
            </a:pPr>
            <a:fld id="{C00C0F20-3D06-4F77-8253-FEE78440F3D8}" type="slidenum">
              <a:rPr lang="cs-CZ">
                <a:solidFill>
                  <a:srgbClr val="000000"/>
                </a:solidFill>
              </a:rPr>
              <a:pPr fontAlgn="base">
                <a:spcBef>
                  <a:spcPct val="0"/>
                </a:spcBef>
                <a:spcAft>
                  <a:spcPct val="0"/>
                </a:spcAft>
                <a:defRPr/>
              </a:pPr>
              <a:t>‹#›</a:t>
            </a:fld>
            <a:endParaRPr lang="cs-CZ">
              <a:solidFill>
                <a:srgbClr val="000000"/>
              </a:solidFill>
            </a:endParaRPr>
          </a:p>
        </p:txBody>
      </p:sp>
    </p:spTree>
    <p:extLst>
      <p:ext uri="{BB962C8B-B14F-4D97-AF65-F5344CB8AC3E}">
        <p14:creationId xmlns:p14="http://schemas.microsoft.com/office/powerpoint/2010/main" val="85495948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IS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8"/>
          <p:cNvSpPr>
            <a:spLocks noGrp="1" noChangeArrowheads="1"/>
          </p:cNvSpPr>
          <p:nvPr>
            <p:ph type="sldNum" sz="quarter" idx="12"/>
          </p:nvPr>
        </p:nvSpPr>
        <p:spPr bwMode="auto">
          <a:xfrm>
            <a:off x="6553200" y="6448424"/>
            <a:ext cx="2051050" cy="257175"/>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1" hangingPunct="1">
              <a:defRPr sz="1200">
                <a:latin typeface="Arial Black" pitchFamily="34" charset="0"/>
              </a:defRPr>
            </a:lvl1pPr>
          </a:lstStyle>
          <a:p>
            <a:pPr fontAlgn="base">
              <a:spcBef>
                <a:spcPct val="0"/>
              </a:spcBef>
              <a:spcAft>
                <a:spcPct val="0"/>
              </a:spcAft>
              <a:defRPr/>
            </a:pPr>
            <a:fld id="{C00C0F20-3D06-4F77-8253-FEE78440F3D8}" type="slidenum">
              <a:rPr lang="cs-CZ">
                <a:solidFill>
                  <a:srgbClr val="000000"/>
                </a:solidFill>
              </a:rPr>
              <a:pPr fontAlgn="base">
                <a:spcBef>
                  <a:spcPct val="0"/>
                </a:spcBef>
                <a:spcAft>
                  <a:spcPct val="0"/>
                </a:spcAft>
                <a:defRPr/>
              </a:pPr>
              <a:t>‹#›</a:t>
            </a:fld>
            <a:endParaRPr lang="cs-CZ">
              <a:solidFill>
                <a:srgbClr val="000000"/>
              </a:solidFill>
            </a:endParaRPr>
          </a:p>
        </p:txBody>
      </p:sp>
    </p:spTree>
    <p:extLst>
      <p:ext uri="{BB962C8B-B14F-4D97-AF65-F5344CB8AC3E}">
        <p14:creationId xmlns:p14="http://schemas.microsoft.com/office/powerpoint/2010/main" val="228271358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3"/>
          <p:cNvSpPr>
            <a:spLocks noGrp="1" noChangeArrowheads="1"/>
          </p:cNvSpPr>
          <p:nvPr>
            <p:ph type="ftr" sz="quarter" idx="10"/>
          </p:nvPr>
        </p:nvSpPr>
        <p:spPr>
          <a:xfrm>
            <a:off x="3338513" y="6577013"/>
            <a:ext cx="2447925" cy="242887"/>
          </a:xfrm>
          <a:prstGeom prst="rect">
            <a:avLst/>
          </a:prstGeom>
          <a:ln/>
        </p:spPr>
        <p:txBody>
          <a:bodyPr/>
          <a:lstStyle>
            <a:lvl1pPr>
              <a:defRPr/>
            </a:lvl1pPr>
          </a:lstStyle>
          <a:p>
            <a:pPr>
              <a:defRPr/>
            </a:pPr>
            <a:endParaRPr lang="en-GB">
              <a:solidFill>
                <a:srgbClr val="9999CC"/>
              </a:solidFill>
            </a:endParaRPr>
          </a:p>
        </p:txBody>
      </p:sp>
    </p:spTree>
    <p:extLst>
      <p:ext uri="{BB962C8B-B14F-4D97-AF65-F5344CB8AC3E}">
        <p14:creationId xmlns:p14="http://schemas.microsoft.com/office/powerpoint/2010/main" val="277934077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5763" y="1196975"/>
            <a:ext cx="4032250" cy="5184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0413" y="1196975"/>
            <a:ext cx="4033837" cy="5184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ftr" sz="quarter" idx="10"/>
          </p:nvPr>
        </p:nvSpPr>
        <p:spPr>
          <a:xfrm>
            <a:off x="3338513" y="6577013"/>
            <a:ext cx="2447925" cy="242887"/>
          </a:xfrm>
          <a:prstGeom prst="rect">
            <a:avLst/>
          </a:prstGeom>
          <a:ln/>
        </p:spPr>
        <p:txBody>
          <a:bodyPr/>
          <a:lstStyle>
            <a:lvl1pPr>
              <a:defRPr/>
            </a:lvl1pPr>
          </a:lstStyle>
          <a:p>
            <a:pPr>
              <a:defRPr/>
            </a:pPr>
            <a:endParaRPr lang="en-GB">
              <a:solidFill>
                <a:srgbClr val="9999CC"/>
              </a:solidFill>
            </a:endParaRPr>
          </a:p>
        </p:txBody>
      </p:sp>
    </p:spTree>
    <p:extLst>
      <p:ext uri="{BB962C8B-B14F-4D97-AF65-F5344CB8AC3E}">
        <p14:creationId xmlns:p14="http://schemas.microsoft.com/office/powerpoint/2010/main" val="408522077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ftr" sz="quarter" idx="10"/>
          </p:nvPr>
        </p:nvSpPr>
        <p:spPr>
          <a:xfrm>
            <a:off x="3338513" y="6577013"/>
            <a:ext cx="2447925" cy="242887"/>
          </a:xfrm>
          <a:prstGeom prst="rect">
            <a:avLst/>
          </a:prstGeom>
          <a:ln/>
        </p:spPr>
        <p:txBody>
          <a:bodyPr/>
          <a:lstStyle>
            <a:lvl1pPr>
              <a:defRPr/>
            </a:lvl1pPr>
          </a:lstStyle>
          <a:p>
            <a:pPr>
              <a:defRPr/>
            </a:pPr>
            <a:endParaRPr lang="en-GB">
              <a:solidFill>
                <a:srgbClr val="9999CC"/>
              </a:solidFill>
            </a:endParaRPr>
          </a:p>
        </p:txBody>
      </p:sp>
    </p:spTree>
    <p:extLst>
      <p:ext uri="{BB962C8B-B14F-4D97-AF65-F5344CB8AC3E}">
        <p14:creationId xmlns:p14="http://schemas.microsoft.com/office/powerpoint/2010/main" val="84679073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ftr" sz="quarter" idx="10"/>
          </p:nvPr>
        </p:nvSpPr>
        <p:spPr>
          <a:xfrm>
            <a:off x="3338513" y="6577013"/>
            <a:ext cx="2447925" cy="242887"/>
          </a:xfrm>
          <a:prstGeom prst="rect">
            <a:avLst/>
          </a:prstGeom>
          <a:ln/>
        </p:spPr>
        <p:txBody>
          <a:bodyPr/>
          <a:lstStyle>
            <a:lvl1pPr>
              <a:defRPr/>
            </a:lvl1pPr>
          </a:lstStyle>
          <a:p>
            <a:pPr>
              <a:defRPr/>
            </a:pPr>
            <a:endParaRPr lang="en-GB">
              <a:solidFill>
                <a:srgbClr val="9999CC"/>
              </a:solidFill>
            </a:endParaRPr>
          </a:p>
        </p:txBody>
      </p:sp>
    </p:spTree>
    <p:extLst>
      <p:ext uri="{BB962C8B-B14F-4D97-AF65-F5344CB8AC3E}">
        <p14:creationId xmlns:p14="http://schemas.microsoft.com/office/powerpoint/2010/main" val="319932688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a:xfrm>
            <a:off x="3338513" y="6577013"/>
            <a:ext cx="2447925" cy="242887"/>
          </a:xfrm>
          <a:prstGeom prst="rect">
            <a:avLst/>
          </a:prstGeom>
          <a:ln/>
        </p:spPr>
        <p:txBody>
          <a:bodyPr/>
          <a:lstStyle>
            <a:lvl1pPr>
              <a:defRPr/>
            </a:lvl1pPr>
          </a:lstStyle>
          <a:p>
            <a:pPr>
              <a:defRPr/>
            </a:pPr>
            <a:endParaRPr lang="en-GB">
              <a:solidFill>
                <a:srgbClr val="9999CC"/>
              </a:solidFill>
            </a:endParaRPr>
          </a:p>
        </p:txBody>
      </p:sp>
    </p:spTree>
    <p:extLst>
      <p:ext uri="{BB962C8B-B14F-4D97-AF65-F5344CB8AC3E}">
        <p14:creationId xmlns:p14="http://schemas.microsoft.com/office/powerpoint/2010/main" val="8548214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ftr" sz="quarter" idx="10"/>
          </p:nvPr>
        </p:nvSpPr>
        <p:spPr>
          <a:ln/>
        </p:spPr>
        <p:txBody>
          <a:bodyPr/>
          <a:lstStyle>
            <a:lvl1pPr>
              <a:defRPr/>
            </a:lvl1pPr>
          </a:lstStyle>
          <a:p>
            <a:pPr>
              <a:defRPr/>
            </a:pPr>
            <a:endParaRPr lang="en-GB"/>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ftr" sz="quarter" idx="10"/>
          </p:nvPr>
        </p:nvSpPr>
        <p:spPr>
          <a:xfrm>
            <a:off x="3338513" y="6577013"/>
            <a:ext cx="2447925" cy="242887"/>
          </a:xfrm>
          <a:prstGeom prst="rect">
            <a:avLst/>
          </a:prstGeom>
          <a:ln/>
        </p:spPr>
        <p:txBody>
          <a:bodyPr/>
          <a:lstStyle>
            <a:lvl1pPr>
              <a:defRPr/>
            </a:lvl1pPr>
          </a:lstStyle>
          <a:p>
            <a:pPr>
              <a:defRPr/>
            </a:pPr>
            <a:endParaRPr lang="en-GB">
              <a:solidFill>
                <a:srgbClr val="9999CC"/>
              </a:solidFill>
            </a:endParaRPr>
          </a:p>
        </p:txBody>
      </p:sp>
    </p:spTree>
    <p:extLst>
      <p:ext uri="{BB962C8B-B14F-4D97-AF65-F5344CB8AC3E}">
        <p14:creationId xmlns:p14="http://schemas.microsoft.com/office/powerpoint/2010/main" val="273171790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ftr" sz="quarter" idx="10"/>
          </p:nvPr>
        </p:nvSpPr>
        <p:spPr>
          <a:xfrm>
            <a:off x="3338513" y="6577013"/>
            <a:ext cx="2447925" cy="242887"/>
          </a:xfrm>
          <a:prstGeom prst="rect">
            <a:avLst/>
          </a:prstGeom>
          <a:ln/>
        </p:spPr>
        <p:txBody>
          <a:bodyPr/>
          <a:lstStyle>
            <a:lvl1pPr>
              <a:defRPr/>
            </a:lvl1pPr>
          </a:lstStyle>
          <a:p>
            <a:pPr>
              <a:defRPr/>
            </a:pPr>
            <a:endParaRPr lang="en-GB">
              <a:solidFill>
                <a:srgbClr val="9999CC"/>
              </a:solidFill>
            </a:endParaRPr>
          </a:p>
        </p:txBody>
      </p:sp>
    </p:spTree>
    <p:extLst>
      <p:ext uri="{BB962C8B-B14F-4D97-AF65-F5344CB8AC3E}">
        <p14:creationId xmlns:p14="http://schemas.microsoft.com/office/powerpoint/2010/main" val="319319894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noChangeArrowheads="1"/>
          </p:cNvSpPr>
          <p:nvPr>
            <p:ph type="ftr" sz="quarter" idx="10"/>
          </p:nvPr>
        </p:nvSpPr>
        <p:spPr>
          <a:xfrm>
            <a:off x="3338513" y="6577013"/>
            <a:ext cx="2447925" cy="242887"/>
          </a:xfrm>
          <a:prstGeom prst="rect">
            <a:avLst/>
          </a:prstGeom>
          <a:ln/>
        </p:spPr>
        <p:txBody>
          <a:bodyPr/>
          <a:lstStyle>
            <a:lvl1pPr>
              <a:defRPr/>
            </a:lvl1pPr>
          </a:lstStyle>
          <a:p>
            <a:pPr>
              <a:defRPr/>
            </a:pPr>
            <a:endParaRPr lang="en-GB">
              <a:solidFill>
                <a:srgbClr val="9999CC"/>
              </a:solidFill>
            </a:endParaRPr>
          </a:p>
        </p:txBody>
      </p:sp>
    </p:spTree>
    <p:extLst>
      <p:ext uri="{BB962C8B-B14F-4D97-AF65-F5344CB8AC3E}">
        <p14:creationId xmlns:p14="http://schemas.microsoft.com/office/powerpoint/2010/main" val="157354756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04000" y="188913"/>
            <a:ext cx="2071688" cy="61928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5763" y="188913"/>
            <a:ext cx="6065837" cy="6192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noChangeArrowheads="1"/>
          </p:cNvSpPr>
          <p:nvPr>
            <p:ph type="ftr" sz="quarter" idx="10"/>
          </p:nvPr>
        </p:nvSpPr>
        <p:spPr>
          <a:xfrm>
            <a:off x="3338513" y="6577013"/>
            <a:ext cx="2447925" cy="242887"/>
          </a:xfrm>
          <a:prstGeom prst="rect">
            <a:avLst/>
          </a:prstGeom>
          <a:ln/>
        </p:spPr>
        <p:txBody>
          <a:bodyPr/>
          <a:lstStyle>
            <a:lvl1pPr>
              <a:defRPr/>
            </a:lvl1pPr>
          </a:lstStyle>
          <a:p>
            <a:pPr>
              <a:defRPr/>
            </a:pPr>
            <a:endParaRPr lang="en-GB">
              <a:solidFill>
                <a:srgbClr val="9999CC"/>
              </a:solidFill>
            </a:endParaRPr>
          </a:p>
        </p:txBody>
      </p:sp>
    </p:spTree>
    <p:extLst>
      <p:ext uri="{BB962C8B-B14F-4D97-AF65-F5344CB8AC3E}">
        <p14:creationId xmlns:p14="http://schemas.microsoft.com/office/powerpoint/2010/main" val="1936695845"/>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8313" y="188913"/>
            <a:ext cx="8207375" cy="720725"/>
          </a:xfrm>
        </p:spPr>
        <p:txBody>
          <a:bodyPr/>
          <a:lstStyle/>
          <a:p>
            <a:r>
              <a:rPr lang="en-US"/>
              <a:t>Click to edit Master title style</a:t>
            </a:r>
          </a:p>
        </p:txBody>
      </p:sp>
      <p:sp>
        <p:nvSpPr>
          <p:cNvPr id="3" name="Text Placeholder 2"/>
          <p:cNvSpPr>
            <a:spLocks noGrp="1"/>
          </p:cNvSpPr>
          <p:nvPr>
            <p:ph type="body" sz="half" idx="1"/>
          </p:nvPr>
        </p:nvSpPr>
        <p:spPr>
          <a:xfrm>
            <a:off x="385763" y="1196975"/>
            <a:ext cx="4032250" cy="5184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0413" y="1196975"/>
            <a:ext cx="4033837" cy="5184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ftr" sz="quarter" idx="10"/>
          </p:nvPr>
        </p:nvSpPr>
        <p:spPr>
          <a:xfrm>
            <a:off x="3338513" y="6577013"/>
            <a:ext cx="2447925" cy="242887"/>
          </a:xfrm>
          <a:prstGeom prst="rect">
            <a:avLst/>
          </a:prstGeom>
          <a:ln/>
        </p:spPr>
        <p:txBody>
          <a:bodyPr/>
          <a:lstStyle>
            <a:lvl1pPr>
              <a:defRPr/>
            </a:lvl1pPr>
          </a:lstStyle>
          <a:p>
            <a:pPr>
              <a:defRPr/>
            </a:pPr>
            <a:endParaRPr lang="en-GB">
              <a:solidFill>
                <a:srgbClr val="9999CC"/>
              </a:solidFill>
            </a:endParaRPr>
          </a:p>
        </p:txBody>
      </p:sp>
    </p:spTree>
    <p:extLst>
      <p:ext uri="{BB962C8B-B14F-4D97-AF65-F5344CB8AC3E}">
        <p14:creationId xmlns:p14="http://schemas.microsoft.com/office/powerpoint/2010/main" val="489047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4" name="Rectangle 13"/>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0002" y="270001"/>
            <a:ext cx="2194065" cy="728932"/>
          </a:xfrm>
          <a:prstGeom prst="rect">
            <a:avLst/>
          </a:prstGeom>
        </p:spPr>
      </p:pic>
      <p:sp>
        <p:nvSpPr>
          <p:cNvPr id="8" name="Title 1"/>
          <p:cNvSpPr>
            <a:spLocks noGrp="1"/>
          </p:cNvSpPr>
          <p:nvPr>
            <p:ph type="ctrTitle" hasCustomPrompt="1"/>
          </p:nvPr>
        </p:nvSpPr>
        <p:spPr>
          <a:xfrm>
            <a:off x="954870" y="2284309"/>
            <a:ext cx="7736694" cy="1446663"/>
          </a:xfrm>
        </p:spPr>
        <p:txBody>
          <a:bodyPr anchor="t"/>
          <a:lstStyle>
            <a:lvl1pPr algn="l">
              <a:defRPr lang="cs-CZ" sz="4800" b="1" i="0" u="none" strike="noStrike" kern="4800" baseline="0" smtClean="0">
                <a:solidFill>
                  <a:schemeClr val="tx1"/>
                </a:solidFill>
                <a:latin typeface="Technika-Bold" panose="00000600000000000000" pitchFamily="50" charset="-18"/>
              </a:defRPr>
            </a:lvl1pPr>
          </a:lstStyle>
          <a:p>
            <a:r>
              <a:rPr lang="en-US" sz="4800" b="1" i="0" u="none" strike="noStrike" baseline="0" dirty="0">
                <a:latin typeface="Technika-Bold" panose="00000600000000000000" pitchFamily="50" charset="-18"/>
              </a:rPr>
              <a:t>PRESENTATION TITLE</a:t>
            </a:r>
            <a:br>
              <a:rPr lang="cs-CZ" sz="4800" b="1" i="0" u="none" strike="noStrike" baseline="0" dirty="0">
                <a:latin typeface="Technika-Bold" panose="00000600000000000000" pitchFamily="50" charset="-18"/>
              </a:rPr>
            </a:br>
            <a:r>
              <a:rPr lang="en-US" sz="4800" b="1" i="0" u="none" strike="noStrike" baseline="0" dirty="0">
                <a:latin typeface="Technika-Bold" panose="00000600000000000000" pitchFamily="50" charset="-18"/>
              </a:rPr>
              <a:t>SUBTITLE</a:t>
            </a:r>
            <a:endParaRPr lang="en-US" dirty="0"/>
          </a:p>
        </p:txBody>
      </p:sp>
      <p:sp>
        <p:nvSpPr>
          <p:cNvPr id="9" name="Subtitle 2"/>
          <p:cNvSpPr>
            <a:spLocks noGrp="1"/>
          </p:cNvSpPr>
          <p:nvPr>
            <p:ph type="subTitle" idx="1" hasCustomPrompt="1"/>
          </p:nvPr>
        </p:nvSpPr>
        <p:spPr>
          <a:xfrm>
            <a:off x="954870" y="3926040"/>
            <a:ext cx="7736693" cy="1771721"/>
          </a:xfrm>
        </p:spPr>
        <p:txBody>
          <a:bodyPr/>
          <a:lstStyle>
            <a:lvl1pPr marL="0" indent="0" algn="l">
              <a:buNone/>
              <a:defRPr lang="cs-CZ" sz="2400" b="1" i="0" u="none" strike="noStrike" kern="2800" baseline="0" smtClean="0">
                <a:solidFill>
                  <a:schemeClr val="tx1"/>
                </a:solidFill>
                <a:latin typeface="Technika-Bold" panose="00000600000000000000" pitchFamily="50" charset="-18"/>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FACULTIES, INSTITUTES AND OTHER PARTS</a:t>
            </a:r>
            <a:br>
              <a:rPr lang="en-US" dirty="0"/>
            </a:br>
            <a:r>
              <a:rPr lang="en-US" dirty="0"/>
              <a:t>AUTHOR/TITLE</a:t>
            </a:r>
            <a:r>
              <a:rPr lang="cs-CZ" dirty="0"/>
              <a:t> </a:t>
            </a:r>
            <a:r>
              <a:rPr lang="en-US" dirty="0"/>
              <a:t>NAME</a:t>
            </a:r>
            <a:r>
              <a:rPr lang="cs-CZ" dirty="0"/>
              <a:t> </a:t>
            </a:r>
            <a:r>
              <a:rPr lang="en-US" dirty="0"/>
              <a:t>SURNAME</a:t>
            </a:r>
            <a:br>
              <a:rPr lang="en-US" dirty="0"/>
            </a:br>
            <a:r>
              <a:rPr lang="en-US" dirty="0"/>
              <a:t>DATE</a:t>
            </a:r>
            <a:endParaRPr lang="cs-CZ" dirty="0"/>
          </a:p>
        </p:txBody>
      </p:sp>
      <p:sp>
        <p:nvSpPr>
          <p:cNvPr id="10" name="Rectangle 9"/>
          <p:cNvSpPr/>
          <p:nvPr userDrawn="1"/>
        </p:nvSpPr>
        <p:spPr>
          <a:xfrm>
            <a:off x="0" y="6667458"/>
            <a:ext cx="9144000" cy="36000"/>
          </a:xfrm>
          <a:prstGeom prst="rect">
            <a:avLst/>
          </a:prstGeom>
          <a:solidFill>
            <a:srgbClr val="006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6754084"/>
            <a:ext cx="9144000" cy="117849"/>
          </a:xfrm>
          <a:prstGeom prst="rect">
            <a:avLst/>
          </a:prstGeom>
          <a:solidFill>
            <a:srgbClr val="006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5919538" y="270001"/>
            <a:ext cx="3123150" cy="721400"/>
          </a:xfrm>
          <a:prstGeom prst="rect">
            <a:avLst/>
          </a:prstGeom>
          <a:no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3600" dirty="0">
                <a:ln>
                  <a:noFill/>
                </a:ln>
                <a:solidFill>
                  <a:srgbClr val="0065BD"/>
                </a:solidFill>
                <a:latin typeface="Tahoma" panose="020B0604030504040204" pitchFamily="34" charset="0"/>
                <a:ea typeface="Tahoma" panose="020B0604030504040204" pitchFamily="34" charset="0"/>
                <a:cs typeface="Tahoma" panose="020B0604030504040204" pitchFamily="34" charset="0"/>
              </a:rPr>
              <a:t>IJCCI 2017</a:t>
            </a:r>
            <a:endParaRPr lang="en-US" sz="1400" dirty="0">
              <a:ln>
                <a:noFill/>
              </a:ln>
              <a:solidFill>
                <a:srgbClr val="0065BD"/>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781769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title" hasCustomPrompt="1"/>
          </p:nvPr>
        </p:nvSpPr>
        <p:spPr>
          <a:xfrm>
            <a:off x="645081" y="417887"/>
            <a:ext cx="7794000" cy="566021"/>
          </a:xfrm>
        </p:spPr>
        <p:txBody>
          <a:bodyPr anchor="t">
            <a:normAutofit/>
          </a:bodyPr>
          <a:lstStyle>
            <a:lvl1pPr>
              <a:defRPr sz="3200" kern="2800" baseline="0">
                <a:latin typeface="Technika-Bold" panose="00000600000000000000" pitchFamily="50" charset="-18"/>
              </a:defRPr>
            </a:lvl1pPr>
          </a:lstStyle>
          <a:p>
            <a:r>
              <a:rPr lang="en-US" dirty="0"/>
              <a:t>SUBTITLE</a:t>
            </a:r>
          </a:p>
        </p:txBody>
      </p:sp>
      <p:sp>
        <p:nvSpPr>
          <p:cNvPr id="13" name="Content Placeholder 2"/>
          <p:cNvSpPr>
            <a:spLocks noGrp="1"/>
          </p:cNvSpPr>
          <p:nvPr>
            <p:ph idx="1" hasCustomPrompt="1"/>
          </p:nvPr>
        </p:nvSpPr>
        <p:spPr>
          <a:xfrm>
            <a:off x="645081" y="1252087"/>
            <a:ext cx="7794000" cy="4928580"/>
          </a:xfrm>
        </p:spPr>
        <p:txBody>
          <a:bodyPr>
            <a:normAutofit/>
          </a:bodyPr>
          <a:lstStyle>
            <a:lvl1pPr marL="0" indent="0">
              <a:buNone/>
              <a:defRPr sz="2000" kern="3000" baseline="0">
                <a:latin typeface="Technika-Bold" panose="00000600000000000000" pitchFamily="50" charset="-18"/>
              </a:defRPr>
            </a:lvl1pPr>
          </a:lstStyle>
          <a:p>
            <a:pPr lvl="0"/>
            <a:r>
              <a:rPr lang="en-US" dirty="0"/>
              <a:t>INSERT TEXT</a:t>
            </a:r>
          </a:p>
        </p:txBody>
      </p:sp>
      <p:sp>
        <p:nvSpPr>
          <p:cNvPr id="14" name="Rectangle 13"/>
          <p:cNvSpPr/>
          <p:nvPr userDrawn="1"/>
        </p:nvSpPr>
        <p:spPr>
          <a:xfrm>
            <a:off x="0" y="6464432"/>
            <a:ext cx="9144000" cy="36000"/>
          </a:xfrm>
          <a:prstGeom prst="rect">
            <a:avLst/>
          </a:prstGeom>
          <a:solidFill>
            <a:srgbClr val="006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0" y="6551058"/>
            <a:ext cx="9144000" cy="320875"/>
          </a:xfrm>
          <a:prstGeom prst="rect">
            <a:avLst/>
          </a:prstGeom>
          <a:solidFill>
            <a:srgbClr val="006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04748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Úvodní snímek">
    <p:spTree>
      <p:nvGrpSpPr>
        <p:cNvPr id="1" name=""/>
        <p:cNvGrpSpPr/>
        <p:nvPr/>
      </p:nvGrpSpPr>
      <p:grpSpPr>
        <a:xfrm>
          <a:off x="0" y="0"/>
          <a:ext cx="0" cy="0"/>
          <a:chOff x="0" y="0"/>
          <a:chExt cx="0" cy="0"/>
        </a:xfrm>
      </p:grpSpPr>
      <p:pic>
        <p:nvPicPr>
          <p:cNvPr id="5" name="Obrázek 4"/>
          <p:cNvPicPr>
            <a:picLocks noChangeAspect="1"/>
          </p:cNvPicPr>
          <p:nvPr userDrawn="1"/>
        </p:nvPicPr>
        <p:blipFill rotWithShape="1">
          <a:blip r:embed="rId2" cstate="print">
            <a:extLst>
              <a:ext uri="{28A0092B-C50C-407E-A947-70E740481C1C}">
                <a14:useLocalDpi xmlns:a14="http://schemas.microsoft.com/office/drawing/2010/main" val="0"/>
              </a:ext>
            </a:extLst>
          </a:blip>
          <a:srcRect t="-10" b="-10"/>
          <a:stretch/>
        </p:blipFill>
        <p:spPr>
          <a:xfrm>
            <a:off x="0" y="1"/>
            <a:ext cx="10076688" cy="7557503"/>
          </a:xfrm>
          <a:prstGeom prst="rect">
            <a:avLst/>
          </a:prstGeom>
        </p:spPr>
      </p:pic>
      <p:sp>
        <p:nvSpPr>
          <p:cNvPr id="11" name="Title 1"/>
          <p:cNvSpPr>
            <a:spLocks noGrp="1"/>
          </p:cNvSpPr>
          <p:nvPr>
            <p:ph type="ctrTitle" hasCustomPrompt="1"/>
          </p:nvPr>
        </p:nvSpPr>
        <p:spPr>
          <a:xfrm>
            <a:off x="1080000" y="1800005"/>
            <a:ext cx="7736694" cy="1446663"/>
          </a:xfrm>
        </p:spPr>
        <p:txBody>
          <a:bodyPr anchor="t"/>
          <a:lstStyle>
            <a:lvl1pPr algn="l">
              <a:defRPr lang="cs-CZ" sz="4800" b="1" i="0" u="none" strike="noStrike" kern="4800" baseline="0" smtClean="0">
                <a:solidFill>
                  <a:schemeClr val="tx1"/>
                </a:solidFill>
                <a:latin typeface="Technika-Bold" panose="00000600000000000000" pitchFamily="50" charset="-18"/>
              </a:defRPr>
            </a:lvl1pPr>
          </a:lstStyle>
          <a:p>
            <a:r>
              <a:rPr lang="cs-CZ" sz="4800" b="1" i="0" u="none" strike="noStrike" baseline="0" dirty="0">
                <a:latin typeface="Technika-Bold" panose="00000600000000000000" pitchFamily="50" charset="-18"/>
              </a:rPr>
              <a:t>[DO NOT USE]</a:t>
            </a:r>
            <a:br>
              <a:rPr lang="cs-CZ" sz="4800" b="1" i="0" u="none" strike="noStrike" baseline="0" dirty="0">
                <a:latin typeface="Technika-Bold" panose="00000600000000000000" pitchFamily="50" charset="-18"/>
              </a:rPr>
            </a:br>
            <a:r>
              <a:rPr lang="en-US" sz="4800" b="1" i="0" u="none" strike="noStrike" baseline="0" dirty="0">
                <a:latin typeface="Technika-Bold" panose="00000600000000000000" pitchFamily="50" charset="-18"/>
              </a:rPr>
              <a:t>PRESENTATION TITLE</a:t>
            </a:r>
            <a:endParaRPr lang="en-US" dirty="0"/>
          </a:p>
        </p:txBody>
      </p:sp>
      <p:sp>
        <p:nvSpPr>
          <p:cNvPr id="12" name="Subtitle 2"/>
          <p:cNvSpPr>
            <a:spLocks noGrp="1"/>
          </p:cNvSpPr>
          <p:nvPr>
            <p:ph type="subTitle" idx="1" hasCustomPrompt="1"/>
          </p:nvPr>
        </p:nvSpPr>
        <p:spPr>
          <a:xfrm>
            <a:off x="1080000" y="3441736"/>
            <a:ext cx="7736693" cy="1771721"/>
          </a:xfrm>
        </p:spPr>
        <p:txBody>
          <a:bodyPr/>
          <a:lstStyle>
            <a:lvl1pPr marL="0" indent="0" algn="l">
              <a:buNone/>
              <a:defRPr lang="cs-CZ" sz="2400" b="1" i="0" u="none" strike="noStrike" kern="2800" baseline="0" smtClean="0">
                <a:solidFill>
                  <a:schemeClr val="tx1"/>
                </a:solidFill>
                <a:latin typeface="Technika-Bold" panose="00000600000000000000" pitchFamily="50" charset="-18"/>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FACULTIES, INSTITUTES AND OTHER PARTS</a:t>
            </a:r>
            <a:br>
              <a:rPr lang="en-US" dirty="0"/>
            </a:br>
            <a:r>
              <a:rPr lang="en-US" dirty="0"/>
              <a:t>AUTHOR/TITLE</a:t>
            </a:r>
            <a:r>
              <a:rPr lang="cs-CZ" dirty="0"/>
              <a:t> </a:t>
            </a:r>
            <a:r>
              <a:rPr lang="en-US" dirty="0"/>
              <a:t>NAME</a:t>
            </a:r>
            <a:r>
              <a:rPr lang="cs-CZ" dirty="0"/>
              <a:t> </a:t>
            </a:r>
            <a:r>
              <a:rPr lang="en-US" dirty="0"/>
              <a:t>SURNAME</a:t>
            </a:r>
            <a:br>
              <a:rPr lang="en-US" dirty="0"/>
            </a:br>
            <a:r>
              <a:rPr lang="en-US" dirty="0"/>
              <a:t>DATE</a:t>
            </a:r>
            <a:endParaRPr lang="cs-CZ"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0002" y="270001"/>
            <a:ext cx="2194065" cy="728932"/>
          </a:xfrm>
          <a:prstGeom prst="rect">
            <a:avLst/>
          </a:prstGeom>
        </p:spPr>
      </p:pic>
    </p:spTree>
    <p:extLst>
      <p:ext uri="{BB962C8B-B14F-4D97-AF65-F5344CB8AC3E}">
        <p14:creationId xmlns:p14="http://schemas.microsoft.com/office/powerpoint/2010/main" val="5968668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80000" y="1800000"/>
            <a:ext cx="7794000" cy="1087934"/>
          </a:xfrm>
        </p:spPr>
        <p:txBody>
          <a:bodyPr anchor="t"/>
          <a:lstStyle>
            <a:lvl1pPr>
              <a:defRPr sz="2800" kern="2800" baseline="0">
                <a:latin typeface="Technika-Bold" panose="00000600000000000000" pitchFamily="50" charset="-18"/>
              </a:defRPr>
            </a:lvl1pPr>
          </a:lstStyle>
          <a:p>
            <a:r>
              <a:rPr lang="cs-CZ" dirty="0"/>
              <a:t>[DO NOT USE]</a:t>
            </a:r>
            <a:br>
              <a:rPr lang="cs-CZ" dirty="0"/>
            </a:br>
            <a:r>
              <a:rPr lang="en-US" dirty="0"/>
              <a:t>SUBTITLE</a:t>
            </a:r>
          </a:p>
        </p:txBody>
      </p:sp>
      <p:sp>
        <p:nvSpPr>
          <p:cNvPr id="3" name="Content Placeholder 2"/>
          <p:cNvSpPr>
            <a:spLocks noGrp="1"/>
          </p:cNvSpPr>
          <p:nvPr>
            <p:ph idx="1" hasCustomPrompt="1"/>
          </p:nvPr>
        </p:nvSpPr>
        <p:spPr>
          <a:xfrm>
            <a:off x="1080000" y="3059766"/>
            <a:ext cx="7794000" cy="3528000"/>
          </a:xfrm>
        </p:spPr>
        <p:txBody>
          <a:bodyPr>
            <a:normAutofit/>
          </a:bodyPr>
          <a:lstStyle>
            <a:lvl1pPr marL="0" indent="0">
              <a:buNone/>
              <a:defRPr sz="2000" kern="3000" baseline="0">
                <a:latin typeface="Technika-Bold" panose="00000600000000000000" pitchFamily="50" charset="-18"/>
              </a:defRPr>
            </a:lvl1pPr>
          </a:lstStyle>
          <a:p>
            <a:pPr lvl="0"/>
            <a:r>
              <a:rPr lang="en-US" dirty="0"/>
              <a:t>INSERT TEXT</a:t>
            </a:r>
          </a:p>
        </p:txBody>
      </p:sp>
    </p:spTree>
    <p:extLst>
      <p:ext uri="{BB962C8B-B14F-4D97-AF65-F5344CB8AC3E}">
        <p14:creationId xmlns:p14="http://schemas.microsoft.com/office/powerpoint/2010/main" val="11795882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599059" name="Rectangle 19"/>
          <p:cNvSpPr>
            <a:spLocks noGrp="1" noChangeArrowheads="1"/>
          </p:cNvSpPr>
          <p:nvPr>
            <p:ph type="ctrTitle"/>
          </p:nvPr>
        </p:nvSpPr>
        <p:spPr>
          <a:xfrm>
            <a:off x="2971800" y="1828800"/>
            <a:ext cx="6019800" cy="2209800"/>
          </a:xfrm>
        </p:spPr>
        <p:txBody>
          <a:bodyPr/>
          <a:lstStyle>
            <a:lvl1pPr>
              <a:defRPr>
                <a:solidFill>
                  <a:schemeClr val="bg1"/>
                </a:solidFill>
                <a:effectLst/>
              </a:defRPr>
            </a:lvl1pPr>
          </a:lstStyle>
          <a:p>
            <a:r>
              <a:rPr lang="en-GB"/>
              <a:t>Klepnutím lze upravit styl předlohy nadpisů.</a:t>
            </a:r>
          </a:p>
        </p:txBody>
      </p:sp>
      <p:sp>
        <p:nvSpPr>
          <p:cNvPr id="599060" name="Rectangle 20"/>
          <p:cNvSpPr>
            <a:spLocks noGrp="1" noChangeArrowheads="1"/>
          </p:cNvSpPr>
          <p:nvPr>
            <p:ph type="subTitle" idx="1"/>
          </p:nvPr>
        </p:nvSpPr>
        <p:spPr>
          <a:xfrm>
            <a:off x="2971800" y="4267200"/>
            <a:ext cx="6019800" cy="1825625"/>
          </a:xfrm>
        </p:spPr>
        <p:txBody>
          <a:bodyPr/>
          <a:lstStyle>
            <a:lvl1pPr marL="0" indent="0" algn="ctr">
              <a:buFont typeface="Wingdings" pitchFamily="2" charset="2"/>
              <a:buNone/>
              <a:defRPr/>
            </a:lvl1pPr>
          </a:lstStyle>
          <a:p>
            <a:r>
              <a:rPr lang="en-GB"/>
              <a:t>Klepnutím lze upravit styl předlohy podnadpisů.</a:t>
            </a:r>
          </a:p>
        </p:txBody>
      </p:sp>
      <p:sp>
        <p:nvSpPr>
          <p:cNvPr id="18" name="Rectangle 16"/>
          <p:cNvSpPr>
            <a:spLocks noGrp="1" noChangeArrowheads="1"/>
          </p:cNvSpPr>
          <p:nvPr>
            <p:ph type="dt" sz="half" idx="10"/>
          </p:nvPr>
        </p:nvSpPr>
        <p:spPr bwMode="auto">
          <a:xfrm>
            <a:off x="457200" y="6248400"/>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pPr fontAlgn="base">
              <a:spcBef>
                <a:spcPct val="0"/>
              </a:spcBef>
              <a:spcAft>
                <a:spcPct val="0"/>
              </a:spcAft>
              <a:defRPr/>
            </a:pPr>
            <a:endParaRPr lang="cs-CZ">
              <a:solidFill>
                <a:srgbClr val="000000"/>
              </a:solidFill>
            </a:endParaRPr>
          </a:p>
        </p:txBody>
      </p:sp>
      <p:sp>
        <p:nvSpPr>
          <p:cNvPr id="19" name="Rectangle 17"/>
          <p:cNvSpPr>
            <a:spLocks noGrp="1" noChangeArrowheads="1"/>
          </p:cNvSpPr>
          <p:nvPr>
            <p:ph type="ftr" sz="quarter" idx="11"/>
          </p:nvPr>
        </p:nvSpPr>
        <p:spPr>
          <a:xfrm>
            <a:off x="3124200" y="6248400"/>
            <a:ext cx="2895600" cy="457200"/>
          </a:xfrm>
          <a:prstGeom prst="rect">
            <a:avLst/>
          </a:prstGeom>
        </p:spPr>
        <p:txBody>
          <a:bodyPr/>
          <a:lstStyle>
            <a:lvl1pPr>
              <a:defRPr>
                <a:solidFill>
                  <a:schemeClr val="tx1"/>
                </a:solidFill>
              </a:defRPr>
            </a:lvl1pPr>
          </a:lstStyle>
          <a:p>
            <a:pPr>
              <a:defRPr/>
            </a:pPr>
            <a:endParaRPr lang="cs-CZ">
              <a:solidFill>
                <a:srgbClr val="000000"/>
              </a:solidFill>
            </a:endParaRPr>
          </a:p>
        </p:txBody>
      </p:sp>
      <p:sp>
        <p:nvSpPr>
          <p:cNvPr id="20" name="Rectangle 18"/>
          <p:cNvSpPr>
            <a:spLocks noGrp="1" noChangeArrowheads="1"/>
          </p:cNvSpPr>
          <p:nvPr>
            <p:ph type="sldNum" sz="quarter" idx="12"/>
          </p:nvPr>
        </p:nvSpPr>
        <p:spPr bwMode="auto">
          <a:xfrm>
            <a:off x="6553200" y="6248400"/>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1" hangingPunct="1">
              <a:defRPr sz="1200">
                <a:latin typeface="Arial Black" pitchFamily="34" charset="0"/>
              </a:defRPr>
            </a:lvl1pPr>
          </a:lstStyle>
          <a:p>
            <a:pPr fontAlgn="base">
              <a:spcBef>
                <a:spcPct val="0"/>
              </a:spcBef>
              <a:spcAft>
                <a:spcPct val="0"/>
              </a:spcAft>
              <a:defRPr/>
            </a:pPr>
            <a:fld id="{C00C0F20-3D06-4F77-8253-FEE78440F3D8}" type="slidenum">
              <a:rPr lang="cs-CZ">
                <a:solidFill>
                  <a:srgbClr val="000000"/>
                </a:solidFill>
              </a:rPr>
              <a:pPr fontAlgn="base">
                <a:spcBef>
                  <a:spcPct val="0"/>
                </a:spcBef>
                <a:spcAft>
                  <a:spcPct val="0"/>
                </a:spcAft>
                <a:defRPr/>
              </a:pPr>
              <a:t>‹#›</a:t>
            </a:fld>
            <a:endParaRPr lang="cs-CZ">
              <a:solidFill>
                <a:srgbClr val="000000"/>
              </a:solidFill>
            </a:endParaRPr>
          </a:p>
        </p:txBody>
      </p:sp>
    </p:spTree>
    <p:extLst>
      <p:ext uri="{BB962C8B-B14F-4D97-AF65-F5344CB8AC3E}">
        <p14:creationId xmlns:p14="http://schemas.microsoft.com/office/powerpoint/2010/main" val="308466510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ftr" sz="quarter" idx="10"/>
          </p:nvPr>
        </p:nvSpPr>
        <p:spPr>
          <a:ln/>
        </p:spPr>
        <p:txBody>
          <a:bodyPr/>
          <a:lstStyle>
            <a:lvl1pPr>
              <a:defRPr/>
            </a:lvl1pPr>
          </a:lstStyle>
          <a:p>
            <a:pPr>
              <a:defRPr/>
            </a:pPr>
            <a:endParaRPr lang="en-GB"/>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5763" y="1196975"/>
            <a:ext cx="4032250" cy="5184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0413" y="1196975"/>
            <a:ext cx="4033837" cy="5184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ftr" sz="quarter" idx="10"/>
          </p:nvPr>
        </p:nvSpPr>
        <p:spPr>
          <a:ln/>
        </p:spPr>
        <p:txBody>
          <a:bodyPr/>
          <a:lstStyle>
            <a:lvl1pPr>
              <a:defRPr/>
            </a:lvl1pPr>
          </a:lstStyle>
          <a:p>
            <a:pPr>
              <a:defRPr/>
            </a:pPr>
            <a:endParaRPr lang="en-GB"/>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ftr" sz="quarter" idx="10"/>
          </p:nvPr>
        </p:nvSpPr>
        <p:spPr>
          <a:ln/>
        </p:spPr>
        <p:txBody>
          <a:bodyPr/>
          <a:lstStyle>
            <a:lvl1pPr>
              <a:defRPr/>
            </a:lvl1pPr>
          </a:lstStyle>
          <a:p>
            <a:pPr>
              <a:defRPr/>
            </a:pPr>
            <a:endParaRPr lang="en-GB"/>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ftr" sz="quarter" idx="10"/>
          </p:nvPr>
        </p:nvSpPr>
        <p:spPr>
          <a:ln/>
        </p:spPr>
        <p:txBody>
          <a:bodyPr/>
          <a:lstStyle>
            <a:lvl1pPr>
              <a:defRPr/>
            </a:lvl1pPr>
          </a:lstStyle>
          <a:p>
            <a:pPr>
              <a:defRPr/>
            </a:pPr>
            <a:endParaRPr lang="en-GB"/>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a:ln/>
        </p:spPr>
        <p:txBody>
          <a:bodyPr/>
          <a:lstStyle>
            <a:lvl1pPr>
              <a:defRPr/>
            </a:lvl1pPr>
          </a:lstStyle>
          <a:p>
            <a:pPr>
              <a:defRPr/>
            </a:pPr>
            <a:endParaRPr lang="en-GB"/>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ftr" sz="quarter" idx="10"/>
          </p:nvPr>
        </p:nvSpPr>
        <p:spPr>
          <a:ln/>
        </p:spPr>
        <p:txBody>
          <a:bodyPr/>
          <a:lstStyle>
            <a:lvl1pPr>
              <a:defRPr/>
            </a:lvl1pPr>
          </a:lstStyle>
          <a:p>
            <a:pPr>
              <a:defRPr/>
            </a:pPr>
            <a:endParaRPr lang="en-GB"/>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ftr" sz="quarter" idx="10"/>
          </p:nvPr>
        </p:nvSpPr>
        <p:spPr>
          <a:ln/>
        </p:spPr>
        <p:txBody>
          <a:bodyPr/>
          <a:lstStyle>
            <a:lvl1pPr>
              <a:defRPr/>
            </a:lvl1pPr>
          </a:lstStyle>
          <a:p>
            <a:pPr>
              <a:defRPr/>
            </a:pPr>
            <a:endParaRPr lang="en-GB"/>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1.jpe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3.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8019" name="Rectangle 3"/>
          <p:cNvSpPr>
            <a:spLocks noGrp="1" noChangeArrowheads="1"/>
          </p:cNvSpPr>
          <p:nvPr>
            <p:ph type="ftr" sz="quarter" idx="3"/>
          </p:nvPr>
        </p:nvSpPr>
        <p:spPr bwMode="auto">
          <a:xfrm>
            <a:off x="3338513" y="6577013"/>
            <a:ext cx="2447925" cy="242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chemeClr val="accent2"/>
                </a:solidFill>
                <a:latin typeface="Arial" pitchFamily="34" charset="0"/>
              </a:defRPr>
            </a:lvl1pPr>
          </a:lstStyle>
          <a:p>
            <a:pPr>
              <a:defRPr/>
            </a:pPr>
            <a:endParaRPr lang="en-GB"/>
          </a:p>
        </p:txBody>
      </p:sp>
      <p:sp>
        <p:nvSpPr>
          <p:cNvPr id="598030" name="Rectangle 14"/>
          <p:cNvSpPr>
            <a:spLocks noGrp="1" noChangeArrowheads="1"/>
          </p:cNvSpPr>
          <p:nvPr>
            <p:ph type="title"/>
          </p:nvPr>
        </p:nvSpPr>
        <p:spPr bwMode="auto">
          <a:xfrm>
            <a:off x="468313" y="188913"/>
            <a:ext cx="8207375" cy="7207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a:t>Klepnutím lze upravit styl předlohy nadpisů.</a:t>
            </a:r>
          </a:p>
        </p:txBody>
      </p:sp>
      <p:sp>
        <p:nvSpPr>
          <p:cNvPr id="7173" name="Rectangle 15"/>
          <p:cNvSpPr>
            <a:spLocks noGrp="1" noChangeArrowheads="1"/>
          </p:cNvSpPr>
          <p:nvPr>
            <p:ph type="body" idx="1"/>
          </p:nvPr>
        </p:nvSpPr>
        <p:spPr bwMode="auto">
          <a:xfrm>
            <a:off x="385763" y="1196975"/>
            <a:ext cx="8218487" cy="51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Klepnutím lze upravit styly předlohy textu.</a:t>
            </a:r>
          </a:p>
          <a:p>
            <a:pPr lvl="1"/>
            <a:r>
              <a:rPr lang="en-GB"/>
              <a:t>Druhá úroveň</a:t>
            </a:r>
          </a:p>
          <a:p>
            <a:pPr lvl="2"/>
            <a:r>
              <a:rPr lang="en-GB"/>
              <a:t>Třetí úroveň</a:t>
            </a:r>
          </a:p>
          <a:p>
            <a:pPr lvl="3"/>
            <a:r>
              <a:rPr lang="en-GB"/>
              <a:t>Čtvrtá úroveň</a:t>
            </a:r>
          </a:p>
          <a:p>
            <a:pPr lvl="4"/>
            <a:r>
              <a:rPr lang="en-GB"/>
              <a:t>Pátá úroveň</a:t>
            </a:r>
          </a:p>
        </p:txBody>
      </p:sp>
      <p:sp>
        <p:nvSpPr>
          <p:cNvPr id="598035" name="Text Box 19"/>
          <p:cNvSpPr txBox="1">
            <a:spLocks noChangeArrowheads="1"/>
          </p:cNvSpPr>
          <p:nvPr/>
        </p:nvSpPr>
        <p:spPr bwMode="auto">
          <a:xfrm>
            <a:off x="5292725" y="6488113"/>
            <a:ext cx="3455988" cy="260350"/>
          </a:xfrm>
          <a:prstGeom prst="rect">
            <a:avLst/>
          </a:prstGeom>
          <a:noFill/>
          <a:ln w="9525">
            <a:noFill/>
            <a:miter lim="800000"/>
            <a:headEnd/>
            <a:tailEnd/>
          </a:ln>
          <a:effectLst/>
        </p:spPr>
        <p:txBody>
          <a:bodyPr>
            <a:spAutoFit/>
          </a:bodyPr>
          <a:lstStyle/>
          <a:p>
            <a:pPr>
              <a:spcBef>
                <a:spcPct val="50000"/>
              </a:spcBef>
              <a:defRPr/>
            </a:pPr>
            <a:r>
              <a:rPr lang="en-US" sz="1100" b="1">
                <a:solidFill>
                  <a:srgbClr val="FFAE5D"/>
                </a:solidFill>
                <a:latin typeface="Verdana" pitchFamily="34" charset="0"/>
              </a:rPr>
              <a:t>Applications of Evolutionary Algorithms</a:t>
            </a:r>
          </a:p>
        </p:txBody>
      </p:sp>
      <p:grpSp>
        <p:nvGrpSpPr>
          <p:cNvPr id="7175" name="Group 35"/>
          <p:cNvGrpSpPr>
            <a:grpSpLocks/>
          </p:cNvGrpSpPr>
          <p:nvPr userDrawn="1"/>
        </p:nvGrpSpPr>
        <p:grpSpPr bwMode="auto">
          <a:xfrm>
            <a:off x="4789488" y="6597650"/>
            <a:ext cx="358775" cy="71438"/>
            <a:chOff x="3848" y="4020"/>
            <a:chExt cx="226" cy="45"/>
          </a:xfrm>
        </p:grpSpPr>
        <p:sp>
          <p:nvSpPr>
            <p:cNvPr id="598048" name="Rectangle 32"/>
            <p:cNvSpPr>
              <a:spLocks noChangeArrowheads="1"/>
            </p:cNvSpPr>
            <p:nvPr userDrawn="1"/>
          </p:nvSpPr>
          <p:spPr bwMode="auto">
            <a:xfrm>
              <a:off x="3848" y="4020"/>
              <a:ext cx="45" cy="45"/>
            </a:xfrm>
            <a:prstGeom prst="rect">
              <a:avLst/>
            </a:prstGeom>
            <a:solidFill>
              <a:srgbClr val="FFD1A3"/>
            </a:solidFill>
            <a:ln w="9525">
              <a:noFill/>
              <a:miter lim="800000"/>
              <a:headEnd/>
              <a:tailEnd/>
            </a:ln>
            <a:effectLst/>
          </p:spPr>
          <p:txBody>
            <a:bodyPr wrap="none" anchor="ctr"/>
            <a:lstStyle/>
            <a:p>
              <a:pPr algn="ctr">
                <a:defRPr/>
              </a:pPr>
              <a:endParaRPr lang="en-US">
                <a:solidFill>
                  <a:schemeClr val="folHlink"/>
                </a:solidFill>
                <a:latin typeface="Arial" pitchFamily="34" charset="0"/>
              </a:endParaRPr>
            </a:p>
          </p:txBody>
        </p:sp>
        <p:sp>
          <p:nvSpPr>
            <p:cNvPr id="598049" name="Rectangle 33"/>
            <p:cNvSpPr>
              <a:spLocks noChangeArrowheads="1"/>
            </p:cNvSpPr>
            <p:nvPr userDrawn="1"/>
          </p:nvSpPr>
          <p:spPr bwMode="auto">
            <a:xfrm>
              <a:off x="3939" y="4020"/>
              <a:ext cx="45" cy="45"/>
            </a:xfrm>
            <a:prstGeom prst="rect">
              <a:avLst/>
            </a:prstGeom>
            <a:solidFill>
              <a:srgbClr val="FFD1A3"/>
            </a:solidFill>
            <a:ln w="9525">
              <a:noFill/>
              <a:miter lim="800000"/>
              <a:headEnd/>
              <a:tailEnd/>
            </a:ln>
            <a:effectLst/>
          </p:spPr>
          <p:txBody>
            <a:bodyPr wrap="none" anchor="ctr"/>
            <a:lstStyle/>
            <a:p>
              <a:pPr algn="ctr">
                <a:defRPr/>
              </a:pPr>
              <a:endParaRPr lang="en-US">
                <a:solidFill>
                  <a:schemeClr val="folHlink"/>
                </a:solidFill>
                <a:latin typeface="Arial" pitchFamily="34" charset="0"/>
              </a:endParaRPr>
            </a:p>
          </p:txBody>
        </p:sp>
        <p:sp>
          <p:nvSpPr>
            <p:cNvPr id="598050" name="Rectangle 34"/>
            <p:cNvSpPr>
              <a:spLocks noChangeArrowheads="1"/>
            </p:cNvSpPr>
            <p:nvPr userDrawn="1"/>
          </p:nvSpPr>
          <p:spPr bwMode="auto">
            <a:xfrm>
              <a:off x="4029" y="4020"/>
              <a:ext cx="45" cy="45"/>
            </a:xfrm>
            <a:prstGeom prst="rect">
              <a:avLst/>
            </a:prstGeom>
            <a:solidFill>
              <a:srgbClr val="FFD1A3"/>
            </a:solidFill>
            <a:ln w="9525">
              <a:noFill/>
              <a:miter lim="800000"/>
              <a:headEnd/>
              <a:tailEnd/>
            </a:ln>
            <a:effectLst/>
          </p:spPr>
          <p:txBody>
            <a:bodyPr wrap="none" anchor="ctr"/>
            <a:lstStyle/>
            <a:p>
              <a:pPr algn="ctr">
                <a:defRPr/>
              </a:pPr>
              <a:endParaRPr lang="en-US">
                <a:solidFill>
                  <a:schemeClr val="folHlink"/>
                </a:solidFill>
                <a:latin typeface="Arial" pitchFamily="34" charset="0"/>
              </a:endParaRPr>
            </a:p>
          </p:txBody>
        </p:sp>
      </p:grpSp>
      <p:sp>
        <p:nvSpPr>
          <p:cNvPr id="598052" name="Rectangle 36"/>
          <p:cNvSpPr>
            <a:spLocks noChangeArrowheads="1"/>
          </p:cNvSpPr>
          <p:nvPr userDrawn="1"/>
        </p:nvSpPr>
        <p:spPr bwMode="auto">
          <a:xfrm flipH="1">
            <a:off x="539750" y="6597650"/>
            <a:ext cx="4176713" cy="144463"/>
          </a:xfrm>
          <a:prstGeom prst="rect">
            <a:avLst/>
          </a:prstGeom>
          <a:gradFill rotWithShape="1">
            <a:gsLst>
              <a:gs pos="0">
                <a:schemeClr val="folHlink"/>
              </a:gs>
              <a:gs pos="100000">
                <a:schemeClr val="folHlink">
                  <a:gamma/>
                  <a:tint val="0"/>
                  <a:invGamma/>
                </a:schemeClr>
              </a:gs>
            </a:gsLst>
            <a:lin ang="0" scaled="1"/>
          </a:gradFill>
          <a:ln w="9525">
            <a:noFill/>
            <a:miter lim="800000"/>
            <a:headEnd/>
            <a:tailEnd/>
          </a:ln>
        </p:spPr>
        <p:txBody>
          <a:bodyPr/>
          <a:lstStyle/>
          <a:p>
            <a:pPr eaLnBrk="1" hangingPunct="1">
              <a:defRPr/>
            </a:pPr>
            <a:endParaRPr lang="cs-CZ" sz="2400">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735"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ransition/>
  <p:txStyles>
    <p:titleStyle>
      <a:lvl1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2pPr>
      <a:lvl3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3pPr>
      <a:lvl4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4pPr>
      <a:lvl5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5pPr>
      <a:lvl6pPr marL="4572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6pPr>
      <a:lvl7pPr marL="9144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7pPr>
      <a:lvl8pPr marL="13716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8pPr>
      <a:lvl9pPr marL="18288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9pPr>
    </p:titleStyle>
    <p:bodyStyle>
      <a:lvl1pPr marL="342900" indent="-342900" algn="l" rtl="0" eaLnBrk="0" fontAlgn="base" hangingPunct="0">
        <a:spcBef>
          <a:spcPct val="50000"/>
        </a:spcBef>
        <a:spcAft>
          <a:spcPct val="0"/>
        </a:spcAft>
        <a:buClr>
          <a:srgbClr val="FFAE5D"/>
        </a:buClr>
        <a:buSzPct val="75000"/>
        <a:buFont typeface="Wingdings" pitchFamily="2" charset="2"/>
        <a:buChar char="n"/>
        <a:defRPr sz="1600">
          <a:solidFill>
            <a:schemeClr val="tx1"/>
          </a:solidFill>
          <a:latin typeface="+mn-lt"/>
          <a:ea typeface="+mn-ea"/>
          <a:cs typeface="+mn-cs"/>
        </a:defRPr>
      </a:lvl1pPr>
      <a:lvl2pPr marL="742950" indent="-285750" algn="l" rtl="0" eaLnBrk="0" fontAlgn="base" hangingPunct="0">
        <a:lnSpc>
          <a:spcPct val="105000"/>
        </a:lnSpc>
        <a:spcBef>
          <a:spcPct val="15000"/>
        </a:spcBef>
        <a:spcAft>
          <a:spcPct val="0"/>
        </a:spcAft>
        <a:buClr>
          <a:schemeClr val="accent2"/>
        </a:buClr>
        <a:buSzPct val="80000"/>
        <a:buFont typeface="Wingdings" pitchFamily="2" charset="2"/>
        <a:buChar char="¨"/>
        <a:defRPr sz="1400">
          <a:solidFill>
            <a:schemeClr val="tx1"/>
          </a:solidFill>
          <a:latin typeface="+mn-lt"/>
        </a:defRPr>
      </a:lvl2pPr>
      <a:lvl3pPr marL="1143000" indent="-228600" algn="l" rtl="0" eaLnBrk="0" fontAlgn="base" hangingPunct="0">
        <a:spcBef>
          <a:spcPct val="20000"/>
        </a:spcBef>
        <a:spcAft>
          <a:spcPct val="0"/>
        </a:spcAft>
        <a:buClr>
          <a:srgbClr val="FFAE5D"/>
        </a:buClr>
        <a:buSzPct val="65000"/>
        <a:buFont typeface="Wingdings" pitchFamily="2" charset="2"/>
        <a:buChar char="n"/>
        <a:defRPr sz="1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14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8030" name="Rectangle 14"/>
          <p:cNvSpPr>
            <a:spLocks noGrp="1" noChangeArrowheads="1"/>
          </p:cNvSpPr>
          <p:nvPr>
            <p:ph type="title"/>
          </p:nvPr>
        </p:nvSpPr>
        <p:spPr bwMode="auto">
          <a:xfrm>
            <a:off x="468313" y="188913"/>
            <a:ext cx="8207375" cy="7207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a:t>Klepnutím lze upravit styl předlohy nadpisů.</a:t>
            </a:r>
          </a:p>
        </p:txBody>
      </p:sp>
      <p:sp>
        <p:nvSpPr>
          <p:cNvPr id="7173" name="Rectangle 15"/>
          <p:cNvSpPr>
            <a:spLocks noGrp="1" noChangeArrowheads="1"/>
          </p:cNvSpPr>
          <p:nvPr>
            <p:ph type="body" idx="1"/>
          </p:nvPr>
        </p:nvSpPr>
        <p:spPr bwMode="auto">
          <a:xfrm>
            <a:off x="385763" y="1196975"/>
            <a:ext cx="8218487" cy="51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Klepnutím lze upravit styly předlohy textu.</a:t>
            </a:r>
          </a:p>
          <a:p>
            <a:pPr lvl="1"/>
            <a:r>
              <a:rPr lang="en-GB"/>
              <a:t>Druhá úroveň</a:t>
            </a:r>
          </a:p>
          <a:p>
            <a:pPr lvl="2"/>
            <a:r>
              <a:rPr lang="en-GB"/>
              <a:t>Třetí úroveň</a:t>
            </a:r>
          </a:p>
          <a:p>
            <a:pPr lvl="3"/>
            <a:r>
              <a:rPr lang="en-GB"/>
              <a:t>Čtvrtá úroveň</a:t>
            </a:r>
          </a:p>
          <a:p>
            <a:pPr lvl="4"/>
            <a:r>
              <a:rPr lang="en-GB"/>
              <a:t>Pátá úroveň</a:t>
            </a:r>
          </a:p>
        </p:txBody>
      </p:sp>
    </p:spTree>
    <p:extLst>
      <p:ext uri="{BB962C8B-B14F-4D97-AF65-F5344CB8AC3E}">
        <p14:creationId xmlns:p14="http://schemas.microsoft.com/office/powerpoint/2010/main" val="2121642237"/>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ransition/>
  <p:txStyles>
    <p:titleStyle>
      <a:lvl1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2pPr>
      <a:lvl3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3pPr>
      <a:lvl4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4pPr>
      <a:lvl5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5pPr>
      <a:lvl6pPr marL="4572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6pPr>
      <a:lvl7pPr marL="9144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7pPr>
      <a:lvl8pPr marL="13716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8pPr>
      <a:lvl9pPr marL="18288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9pPr>
    </p:titleStyle>
    <p:bodyStyle>
      <a:lvl1pPr marL="342900" indent="-342900" algn="l" rtl="0" eaLnBrk="0" fontAlgn="base" hangingPunct="0">
        <a:spcBef>
          <a:spcPct val="50000"/>
        </a:spcBef>
        <a:spcAft>
          <a:spcPct val="0"/>
        </a:spcAft>
        <a:buClr>
          <a:srgbClr val="FFAE5D"/>
        </a:buClr>
        <a:buSzPct val="75000"/>
        <a:buFont typeface="Wingdings" pitchFamily="2" charset="2"/>
        <a:buChar char="n"/>
        <a:defRPr sz="1600">
          <a:solidFill>
            <a:schemeClr val="tx1"/>
          </a:solidFill>
          <a:latin typeface="+mn-lt"/>
          <a:ea typeface="+mn-ea"/>
          <a:cs typeface="+mn-cs"/>
        </a:defRPr>
      </a:lvl1pPr>
      <a:lvl2pPr marL="742950" indent="-285750" algn="l" rtl="0" eaLnBrk="0" fontAlgn="base" hangingPunct="0">
        <a:lnSpc>
          <a:spcPct val="105000"/>
        </a:lnSpc>
        <a:spcBef>
          <a:spcPct val="15000"/>
        </a:spcBef>
        <a:spcAft>
          <a:spcPct val="0"/>
        </a:spcAft>
        <a:buClr>
          <a:schemeClr val="accent2"/>
        </a:buClr>
        <a:buSzPct val="80000"/>
        <a:buFont typeface="Wingdings" pitchFamily="2" charset="2"/>
        <a:buChar char="¨"/>
        <a:defRPr sz="1400">
          <a:solidFill>
            <a:schemeClr val="tx1"/>
          </a:solidFill>
          <a:latin typeface="+mn-lt"/>
        </a:defRPr>
      </a:lvl2pPr>
      <a:lvl3pPr marL="1143000" indent="-228600" algn="l" rtl="0" eaLnBrk="0" fontAlgn="base" hangingPunct="0">
        <a:spcBef>
          <a:spcPct val="20000"/>
        </a:spcBef>
        <a:spcAft>
          <a:spcPct val="0"/>
        </a:spcAft>
        <a:buClr>
          <a:srgbClr val="FFAE5D"/>
        </a:buClr>
        <a:buSzPct val="65000"/>
        <a:buFont typeface="Wingdings" pitchFamily="2" charset="2"/>
        <a:buChar char="n"/>
        <a:defRPr sz="1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14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0002" y="1141617"/>
            <a:ext cx="8603998" cy="1024067"/>
          </a:xfrm>
          <a:prstGeom prst="rect">
            <a:avLst/>
          </a:prstGeom>
        </p:spPr>
        <p:txBody>
          <a:bodyPr vert="horz" lIns="91440" tIns="45720" rIns="91440" bIns="45720" rtlCol="0" anchor="ctr">
            <a:normAutofit/>
          </a:bodyPr>
          <a:lstStyle/>
          <a:p>
            <a:r>
              <a:rPr lang="cs-CZ" dirty="0"/>
              <a:t>Kliknutím lze upravit styl.</a:t>
            </a:r>
            <a:endParaRPr lang="en-US" dirty="0"/>
          </a:p>
        </p:txBody>
      </p:sp>
      <p:sp>
        <p:nvSpPr>
          <p:cNvPr id="3" name="Text Placeholder 2"/>
          <p:cNvSpPr>
            <a:spLocks noGrp="1"/>
          </p:cNvSpPr>
          <p:nvPr>
            <p:ph type="body" idx="1"/>
          </p:nvPr>
        </p:nvSpPr>
        <p:spPr>
          <a:xfrm>
            <a:off x="270002" y="2308368"/>
            <a:ext cx="8603998" cy="4279632"/>
          </a:xfrm>
          <a:prstGeom prst="rect">
            <a:avLst/>
          </a:prstGeom>
        </p:spPr>
        <p:txBody>
          <a:bodyPr vert="horz" lIns="91440" tIns="45720" rIns="91440" bIns="45720" rtlCol="0">
            <a:normAutofit/>
          </a:body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pic>
        <p:nvPicPr>
          <p:cNvPr id="4" name="Picture 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70002" y="270001"/>
            <a:ext cx="2194065" cy="728932"/>
          </a:xfrm>
          <a:prstGeom prst="rect">
            <a:avLst/>
          </a:prstGeom>
        </p:spPr>
      </p:pic>
      <p:sp>
        <p:nvSpPr>
          <p:cNvPr id="10" name="Rectangle 9"/>
          <p:cNvSpPr/>
          <p:nvPr userDrawn="1"/>
        </p:nvSpPr>
        <p:spPr>
          <a:xfrm>
            <a:off x="0" y="6712684"/>
            <a:ext cx="9144000" cy="36000"/>
          </a:xfrm>
          <a:prstGeom prst="rect">
            <a:avLst/>
          </a:prstGeom>
          <a:solidFill>
            <a:srgbClr val="006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6799933"/>
            <a:ext cx="9144000" cy="72000"/>
          </a:xfrm>
          <a:prstGeom prst="rect">
            <a:avLst/>
          </a:prstGeom>
          <a:solidFill>
            <a:srgbClr val="006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919538" y="270001"/>
            <a:ext cx="3123150" cy="721400"/>
          </a:xfrm>
          <a:prstGeom prst="rect">
            <a:avLst/>
          </a:prstGeom>
          <a:no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3600" dirty="0">
                <a:ln>
                  <a:noFill/>
                </a:ln>
                <a:solidFill>
                  <a:srgbClr val="0065BD"/>
                </a:solidFill>
                <a:latin typeface="Tahoma" panose="020B0604030504040204" pitchFamily="34" charset="0"/>
                <a:ea typeface="Tahoma" panose="020B0604030504040204" pitchFamily="34" charset="0"/>
                <a:cs typeface="Tahoma" panose="020B0604030504040204" pitchFamily="34" charset="0"/>
              </a:rPr>
              <a:t>IJCCI 2017</a:t>
            </a:r>
            <a:endParaRPr lang="en-US" sz="1400" dirty="0">
              <a:ln>
                <a:noFill/>
              </a:ln>
              <a:solidFill>
                <a:srgbClr val="0065BD"/>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01082445"/>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Lst>
  <p:txStyles>
    <p:titleStyle>
      <a:lvl1pPr algn="l" defTabSz="914332" rtl="0" eaLnBrk="1" latinLnBrk="0" hangingPunct="1">
        <a:lnSpc>
          <a:spcPct val="90000"/>
        </a:lnSpc>
        <a:spcBef>
          <a:spcPct val="0"/>
        </a:spcBef>
        <a:buNone/>
        <a:defRPr sz="4400" kern="1200">
          <a:solidFill>
            <a:schemeClr val="tx1"/>
          </a:solidFill>
          <a:latin typeface="Technika-Bold" panose="00000600000000000000" pitchFamily="50" charset="-18"/>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Technika" panose="00000600000000000000" pitchFamily="50" charset="-18"/>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Technika" panose="00000600000000000000" pitchFamily="50" charset="-18"/>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Technika" panose="00000600000000000000" pitchFamily="50" charset="-18"/>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32">
          <p15:clr>
            <a:srgbClr val="F26B43"/>
          </p15:clr>
        </p15:guide>
        <p15:guide id="2" pos="131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genetic-programming.org/hc2007/cfe2007.html" TargetMode="Externa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47.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46.wmf"/><Relationship Id="rId4" Type="http://schemas.openxmlformats.org/officeDocument/2006/relationships/oleObject" Target="../embeddings/oleObject2.bin"/></Relationships>
</file>

<file path=ppt/slides/_rels/slide3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7.xml"/><Relationship Id="rId7" Type="http://schemas.openxmlformats.org/officeDocument/2006/relationships/image" Target="../media/image49.wmf"/><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48.wmf"/><Relationship Id="rId4" Type="http://schemas.openxmlformats.org/officeDocument/2006/relationships/oleObject" Target="../embeddings/oleObject4.bin"/></Relationships>
</file>

<file path=ppt/slides/_rels/slide37.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54.wm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56.png"/><Relationship Id="rId5" Type="http://schemas.openxmlformats.org/officeDocument/2006/relationships/image" Target="../media/image55.wmf"/><Relationship Id="rId4" Type="http://schemas.openxmlformats.org/officeDocument/2006/relationships/oleObject" Target="../embeddings/oleObject6.bin"/></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57.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image" Target="../media/image59.png"/><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vmlDrawing" Target="../drawings/vmlDrawing6.vml"/><Relationship Id="rId5" Type="http://schemas.openxmlformats.org/officeDocument/2006/relationships/image" Target="../media/image60.wmf"/><Relationship Id="rId4" Type="http://schemas.openxmlformats.org/officeDocument/2006/relationships/oleObject" Target="../embeddings/oleObject8.bin"/></Relationships>
</file>

<file path=ppt/slides/_rels/slide43.xml.rels><?xml version="1.0" encoding="UTF-8" standalone="yes"?>
<Relationships xmlns="http://schemas.openxmlformats.org/package/2006/relationships"><Relationship Id="rId2" Type="http://schemas.openxmlformats.org/officeDocument/2006/relationships/hyperlink" Target="http://www.moshesipper.com/evolved-to-win.html"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emf"/><Relationship Id="rId7" Type="http://schemas.openxmlformats.org/officeDocument/2006/relationships/image" Target="../media/image66.jpg"/><Relationship Id="rId2" Type="http://schemas.openxmlformats.org/officeDocument/2006/relationships/image" Target="../media/image61.emf"/><Relationship Id="rId1" Type="http://schemas.openxmlformats.org/officeDocument/2006/relationships/slideLayout" Target="../slideLayouts/slideLayout2.xml"/><Relationship Id="rId6" Type="http://schemas.openxmlformats.org/officeDocument/2006/relationships/image" Target="../media/image65.jpg"/><Relationship Id="rId5" Type="http://schemas.openxmlformats.org/officeDocument/2006/relationships/image" Target="../media/image64.emf"/><Relationship Id="rId4" Type="http://schemas.openxmlformats.org/officeDocument/2006/relationships/image" Target="../media/image63.emf"/><Relationship Id="rId9" Type="http://schemas.openxmlformats.org/officeDocument/2006/relationships/image" Target="../media/image68.emf"/></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15.xml"/><Relationship Id="rId7" Type="http://schemas.openxmlformats.org/officeDocument/2006/relationships/image" Target="../media/image74.e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9.bin"/><Relationship Id="rId5" Type="http://schemas.openxmlformats.org/officeDocument/2006/relationships/image" Target="../media/image76.png"/><Relationship Id="rId4" Type="http://schemas.openxmlformats.org/officeDocument/2006/relationships/image" Target="../media/image75.png"/></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5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oleObject" Target="../embeddings/oleObject10.bin"/><Relationship Id="rId7" Type="http://schemas.openxmlformats.org/officeDocument/2006/relationships/image" Target="../media/image81.png"/><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wmf"/></Relationships>
</file>

<file path=ppt/slides/_rels/slide5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73.png"/><Relationship Id="rId4" Type="http://schemas.openxmlformats.org/officeDocument/2006/relationships/image" Target="../media/image83.png"/></Relationships>
</file>

<file path=ppt/slides/_rels/slide57.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73.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0.xml"/><Relationship Id="rId1" Type="http://schemas.openxmlformats.org/officeDocument/2006/relationships/slideLayout" Target="../slideLayouts/slideLayout26.xml"/><Relationship Id="rId4" Type="http://schemas.openxmlformats.org/officeDocument/2006/relationships/image" Target="../media/image9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390.png"/><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6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2.xml"/><Relationship Id="rId1" Type="http://schemas.openxmlformats.org/officeDocument/2006/relationships/slideLayout" Target="../slideLayouts/slideLayout26.xml"/><Relationship Id="rId4" Type="http://schemas.openxmlformats.org/officeDocument/2006/relationships/image" Target="../media/image96.png"/></Relationships>
</file>

<file path=ppt/slides/_rels/slide6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microsoft.com/office/2007/relationships/media" Target="../media/media3.mp4"/><Relationship Id="rId1" Type="http://schemas.openxmlformats.org/officeDocument/2006/relationships/video" Target="NULL" TargetMode="External"/><Relationship Id="rId5" Type="http://schemas.openxmlformats.org/officeDocument/2006/relationships/image" Target="../media/image98.png"/><Relationship Id="rId4" Type="http://schemas.openxmlformats.org/officeDocument/2006/relationships/notesSlide" Target="../notesSlides/notesSlide24.xml"/></Relationships>
</file>

<file path=ppt/slides/_rels/slide6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9.xml"/><Relationship Id="rId5" Type="http://schemas.openxmlformats.org/officeDocument/2006/relationships/image" Target="../media/image103.png"/><Relationship Id="rId4" Type="http://schemas.openxmlformats.org/officeDocument/2006/relationships/image" Target="../media/image102.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4.avi"/><Relationship Id="rId1" Type="http://schemas.microsoft.com/office/2007/relationships/media" Target="../media/media4.avi"/><Relationship Id="rId5" Type="http://schemas.openxmlformats.org/officeDocument/2006/relationships/image" Target="../media/image104.png"/><Relationship Id="rId4" Type="http://schemas.openxmlformats.org/officeDocument/2006/relationships/notesSlide" Target="../notesSlides/notesSlide26.xml"/></Relationships>
</file>

<file path=ppt/slides/_rels/slide69.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83.xml.rels><?xml version="1.0" encoding="UTF-8" standalone="yes"?>
<Relationships xmlns="http://schemas.openxmlformats.org/package/2006/relationships"><Relationship Id="rId2" Type="http://schemas.openxmlformats.org/officeDocument/2006/relationships/image" Target="../media/image118.gi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emf"/><Relationship Id="rId1" Type="http://schemas.openxmlformats.org/officeDocument/2006/relationships/slideLayout" Target="../slideLayouts/slideLayout14.xml"/><Relationship Id="rId4" Type="http://schemas.openxmlformats.org/officeDocument/2006/relationships/image" Target="../media/image129.png"/></Relationships>
</file>

<file path=ppt/slides/_rels/slide93.xml.rels><?xml version="1.0" encoding="UTF-8" standalone="yes"?>
<Relationships xmlns="http://schemas.openxmlformats.org/package/2006/relationships"><Relationship Id="rId8" Type="http://schemas.openxmlformats.org/officeDocument/2006/relationships/video" Target="../media/media8.avi"/><Relationship Id="rId13" Type="http://schemas.openxmlformats.org/officeDocument/2006/relationships/slideLayout" Target="../slideLayouts/slideLayout14.xml"/><Relationship Id="rId18" Type="http://schemas.openxmlformats.org/officeDocument/2006/relationships/image" Target="../media/image134.png"/><Relationship Id="rId3" Type="http://schemas.microsoft.com/office/2007/relationships/media" Target="../media/media6.avi"/><Relationship Id="rId7" Type="http://schemas.microsoft.com/office/2007/relationships/media" Target="../media/media8.avi"/><Relationship Id="rId12" Type="http://schemas.openxmlformats.org/officeDocument/2006/relationships/video" Target="../media/media10.avi"/><Relationship Id="rId17" Type="http://schemas.openxmlformats.org/officeDocument/2006/relationships/image" Target="../media/image133.png"/><Relationship Id="rId2" Type="http://schemas.openxmlformats.org/officeDocument/2006/relationships/video" Target="../media/media5.avi"/><Relationship Id="rId16" Type="http://schemas.openxmlformats.org/officeDocument/2006/relationships/image" Target="../media/image132.png"/><Relationship Id="rId1" Type="http://schemas.microsoft.com/office/2007/relationships/media" Target="../media/media5.avi"/><Relationship Id="rId6" Type="http://schemas.openxmlformats.org/officeDocument/2006/relationships/video" Target="../media/media7.avi"/><Relationship Id="rId11" Type="http://schemas.microsoft.com/office/2007/relationships/media" Target="../media/media10.avi"/><Relationship Id="rId5" Type="http://schemas.microsoft.com/office/2007/relationships/media" Target="../media/media7.avi"/><Relationship Id="rId15" Type="http://schemas.openxmlformats.org/officeDocument/2006/relationships/image" Target="../media/image131.png"/><Relationship Id="rId10" Type="http://schemas.openxmlformats.org/officeDocument/2006/relationships/video" Target="../media/media9.avi"/><Relationship Id="rId19" Type="http://schemas.openxmlformats.org/officeDocument/2006/relationships/image" Target="../media/image135.png"/><Relationship Id="rId4" Type="http://schemas.openxmlformats.org/officeDocument/2006/relationships/video" Target="../media/media6.avi"/><Relationship Id="rId9" Type="http://schemas.microsoft.com/office/2007/relationships/media" Target="../media/media9.avi"/><Relationship Id="rId14" Type="http://schemas.openxmlformats.org/officeDocument/2006/relationships/image" Target="../media/image130.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1.mp4"/><Relationship Id="rId1" Type="http://schemas.openxmlformats.org/officeDocument/2006/relationships/video" Target="NULL" TargetMode="External"/><Relationship Id="rId5" Type="http://schemas.openxmlformats.org/officeDocument/2006/relationships/image" Target="../media/image136.png"/><Relationship Id="rId4" Type="http://schemas.openxmlformats.org/officeDocument/2006/relationships/notesSlide" Target="../notesSlides/notesSlide29.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137.png"/><Relationship Id="rId4" Type="http://schemas.openxmlformats.org/officeDocument/2006/relationships/notesSlide" Target="../notesSlides/notesSlide30.xml"/></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3.mp4"/><Relationship Id="rId1" Type="http://schemas.openxmlformats.org/officeDocument/2006/relationships/video" Target="NULL" TargetMode="External"/><Relationship Id="rId5" Type="http://schemas.openxmlformats.org/officeDocument/2006/relationships/image" Target="../media/image138.png"/><Relationship Id="rId4" Type="http://schemas.openxmlformats.org/officeDocument/2006/relationships/notesSlide" Target="../notesSlides/notesSlide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0" name="Rectangle 2"/>
          <p:cNvSpPr>
            <a:spLocks noGrp="1" noChangeArrowheads="1"/>
          </p:cNvSpPr>
          <p:nvPr>
            <p:ph type="ctrTitle"/>
          </p:nvPr>
        </p:nvSpPr>
        <p:spPr>
          <a:xfrm>
            <a:off x="1691680" y="2924944"/>
            <a:ext cx="7344816" cy="1152128"/>
          </a:xfrm>
        </p:spPr>
        <p:txBody>
          <a:bodyPr>
            <a:noAutofit/>
          </a:bodyPr>
          <a:lstStyle/>
          <a:p>
            <a:r>
              <a:rPr lang="en-US" sz="2800" dirty="0">
                <a:effectLst/>
              </a:rPr>
              <a:t>Applications of Evolutionary Algorithms</a:t>
            </a:r>
            <a:br>
              <a:rPr lang="en-US" sz="2800" dirty="0">
                <a:effectLst/>
              </a:rPr>
            </a:br>
            <a:endParaRPr lang="en-US" sz="2800" dirty="0">
              <a:effectLst/>
            </a:endParaRPr>
          </a:p>
        </p:txBody>
      </p:sp>
      <p:sp>
        <p:nvSpPr>
          <p:cNvPr id="5" name="TextBox 4"/>
          <p:cNvSpPr txBox="1"/>
          <p:nvPr/>
        </p:nvSpPr>
        <p:spPr>
          <a:xfrm>
            <a:off x="628260" y="1700808"/>
            <a:ext cx="7887480" cy="4401205"/>
          </a:xfrm>
          <a:prstGeom prst="rect">
            <a:avLst/>
          </a:prstGeom>
          <a:noFill/>
        </p:spPr>
        <p:txBody>
          <a:bodyPr wrap="none" rtlCol="0">
            <a:spAutoFit/>
          </a:bodyPr>
          <a:lstStyle/>
          <a:p>
            <a:pPr algn="ctr" eaLnBrk="0" fontAlgn="base" hangingPunct="0">
              <a:spcBef>
                <a:spcPct val="0"/>
              </a:spcBef>
              <a:spcAft>
                <a:spcPct val="0"/>
              </a:spcAft>
            </a:pPr>
            <a:r>
              <a:rPr lang="en-US" sz="3600" b="1" dirty="0">
                <a:solidFill>
                  <a:srgbClr val="000000"/>
                </a:solidFill>
                <a:latin typeface="Tahoma"/>
              </a:rPr>
              <a:t>Evolutionary Algorithms</a:t>
            </a:r>
          </a:p>
          <a:p>
            <a:pPr algn="ctr" eaLnBrk="0" fontAlgn="base" hangingPunct="0">
              <a:spcBef>
                <a:spcPct val="0"/>
              </a:spcBef>
              <a:spcAft>
                <a:spcPct val="0"/>
              </a:spcAft>
            </a:pPr>
            <a:r>
              <a:rPr lang="en-US" sz="3600" b="1" dirty="0">
                <a:solidFill>
                  <a:srgbClr val="000000"/>
                </a:solidFill>
                <a:latin typeface="Tahoma"/>
              </a:rPr>
              <a:t>and Their Applications</a:t>
            </a:r>
          </a:p>
          <a:p>
            <a:pPr algn="ctr" eaLnBrk="0" fontAlgn="base" hangingPunct="0">
              <a:spcBef>
                <a:spcPct val="0"/>
              </a:spcBef>
              <a:spcAft>
                <a:spcPct val="0"/>
              </a:spcAft>
            </a:pPr>
            <a:endParaRPr lang="en-US" sz="2400" b="1" dirty="0">
              <a:solidFill>
                <a:srgbClr val="000000"/>
              </a:solidFill>
              <a:latin typeface="+mj-lt"/>
            </a:endParaRPr>
          </a:p>
          <a:p>
            <a:pPr algn="ctr" eaLnBrk="0" fontAlgn="base" hangingPunct="0">
              <a:spcBef>
                <a:spcPct val="0"/>
              </a:spcBef>
              <a:spcAft>
                <a:spcPct val="0"/>
              </a:spcAft>
            </a:pPr>
            <a:r>
              <a:rPr lang="en-US" sz="2400" dirty="0">
                <a:solidFill>
                  <a:srgbClr val="000000"/>
                </a:solidFill>
                <a:latin typeface="+mj-lt"/>
              </a:rPr>
              <a:t>Jiří Kubalík</a:t>
            </a:r>
          </a:p>
          <a:p>
            <a:pPr algn="ctr">
              <a:spcBef>
                <a:spcPts val="0"/>
              </a:spcBef>
            </a:pPr>
            <a:endParaRPr lang="en-US" sz="2400" dirty="0">
              <a:latin typeface="+mj-lt"/>
            </a:endParaRPr>
          </a:p>
          <a:p>
            <a:pPr algn="ctr">
              <a:spcBef>
                <a:spcPts val="0"/>
              </a:spcBef>
            </a:pPr>
            <a:r>
              <a:rPr lang="en-US" sz="2400" dirty="0">
                <a:latin typeface="+mj-lt"/>
              </a:rPr>
              <a:t>Czech Institute of Informatics, Robotics, and Cybernetics</a:t>
            </a:r>
          </a:p>
          <a:p>
            <a:pPr algn="ctr">
              <a:spcBef>
                <a:spcPts val="0"/>
              </a:spcBef>
            </a:pPr>
            <a:r>
              <a:rPr lang="en-US" sz="2400" dirty="0">
                <a:latin typeface="+mj-lt"/>
              </a:rPr>
              <a:t>CTU in Prague</a:t>
            </a:r>
          </a:p>
          <a:p>
            <a:pPr algn="ctr">
              <a:spcBef>
                <a:spcPts val="0"/>
              </a:spcBef>
            </a:pPr>
            <a:r>
              <a:rPr lang="en-US" sz="2400" dirty="0">
                <a:solidFill>
                  <a:srgbClr val="000000"/>
                </a:solidFill>
                <a:latin typeface="+mj-lt"/>
              </a:rPr>
              <a:t>email: jiri.kubalik@cvut.cz</a:t>
            </a:r>
          </a:p>
          <a:p>
            <a:pPr algn="ctr" eaLnBrk="0" fontAlgn="base" hangingPunct="0">
              <a:spcBef>
                <a:spcPct val="0"/>
              </a:spcBef>
              <a:spcAft>
                <a:spcPct val="0"/>
              </a:spcAft>
            </a:pPr>
            <a:endParaRPr lang="en-US" sz="3200" b="1" dirty="0">
              <a:solidFill>
                <a:srgbClr val="000000"/>
              </a:solidFill>
              <a:latin typeface="Tahoma"/>
            </a:endParaRPr>
          </a:p>
          <a:p>
            <a:pPr algn="ctr" eaLnBrk="0" fontAlgn="base" hangingPunct="0">
              <a:spcBef>
                <a:spcPct val="0"/>
              </a:spcBef>
              <a:spcAft>
                <a:spcPct val="0"/>
              </a:spcAft>
            </a:pPr>
            <a:endParaRPr lang="en-US" sz="3200" b="1" dirty="0">
              <a:solidFill>
                <a:srgbClr val="000000"/>
              </a:solidFill>
              <a:latin typeface="Tahoma"/>
            </a:endParaRPr>
          </a:p>
        </p:txBody>
      </p:sp>
    </p:spTree>
    <p:extLst>
      <p:ext uri="{BB962C8B-B14F-4D97-AF65-F5344CB8AC3E}">
        <p14:creationId xmlns:p14="http://schemas.microsoft.com/office/powerpoint/2010/main" val="235612629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4" name="Rectangle 2"/>
          <p:cNvSpPr>
            <a:spLocks noGrp="1" noChangeArrowheads="1"/>
          </p:cNvSpPr>
          <p:nvPr>
            <p:ph type="title"/>
          </p:nvPr>
        </p:nvSpPr>
        <p:spPr/>
        <p:txBody>
          <a:bodyPr/>
          <a:lstStyle/>
          <a:p>
            <a:pPr eaLnBrk="1" hangingPunct="1">
              <a:defRPr/>
            </a:pPr>
            <a:r>
              <a:rPr lang="en-GB" sz="3200" dirty="0"/>
              <a:t>Automated Design of Electrical Circuits</a:t>
            </a:r>
            <a:endParaRPr lang="en-US" sz="3200" dirty="0"/>
          </a:p>
        </p:txBody>
      </p:sp>
      <p:sp>
        <p:nvSpPr>
          <p:cNvPr id="14339" name="Rectangle 3"/>
          <p:cNvSpPr>
            <a:spLocks noGrp="1" noChangeArrowheads="1"/>
          </p:cNvSpPr>
          <p:nvPr>
            <p:ph type="body" idx="1"/>
          </p:nvPr>
        </p:nvSpPr>
        <p:spPr/>
        <p:txBody>
          <a:bodyPr/>
          <a:lstStyle/>
          <a:p>
            <a:pPr eaLnBrk="1" hangingPunct="1">
              <a:spcBef>
                <a:spcPct val="20000"/>
              </a:spcBef>
            </a:pPr>
            <a:r>
              <a:rPr lang="en-GB" dirty="0"/>
              <a:t>Method</a:t>
            </a:r>
          </a:p>
          <a:p>
            <a:pPr lvl="1" eaLnBrk="1" hangingPunct="1"/>
            <a:r>
              <a:rPr lang="en-GB" sz="1600" dirty="0"/>
              <a:t>For each problem, a </a:t>
            </a:r>
            <a:r>
              <a:rPr lang="en-GB" sz="1600" b="1" dirty="0">
                <a:solidFill>
                  <a:srgbClr val="0000FF"/>
                </a:solidFill>
              </a:rPr>
              <a:t>test fixture</a:t>
            </a:r>
            <a:r>
              <a:rPr lang="en-GB" sz="1600" dirty="0"/>
              <a:t> consisting of appropriate hard-wired components (such as a source resistor or load resistor) connected to the input ports and desired output ports is used.</a:t>
            </a:r>
          </a:p>
          <a:p>
            <a:pPr lvl="1" eaLnBrk="1" hangingPunct="1">
              <a:spcBef>
                <a:spcPct val="20000"/>
              </a:spcBef>
            </a:pPr>
            <a:endParaRPr lang="en-US" sz="1600" dirty="0"/>
          </a:p>
        </p:txBody>
      </p:sp>
      <p:grpSp>
        <p:nvGrpSpPr>
          <p:cNvPr id="14340" name="Group 10"/>
          <p:cNvGrpSpPr>
            <a:grpSpLocks/>
          </p:cNvGrpSpPr>
          <p:nvPr/>
        </p:nvGrpSpPr>
        <p:grpSpPr bwMode="auto">
          <a:xfrm>
            <a:off x="2771775" y="2852738"/>
            <a:ext cx="3240088" cy="2643187"/>
            <a:chOff x="2771800" y="2852936"/>
            <a:chExt cx="3240087" cy="2642810"/>
          </a:xfrm>
        </p:grpSpPr>
        <p:grpSp>
          <p:nvGrpSpPr>
            <p:cNvPr id="14341" name="Group 8"/>
            <p:cNvGrpSpPr>
              <a:grpSpLocks/>
            </p:cNvGrpSpPr>
            <p:nvPr/>
          </p:nvGrpSpPr>
          <p:grpSpPr bwMode="auto">
            <a:xfrm>
              <a:off x="2771800" y="2852936"/>
              <a:ext cx="3240087" cy="2303463"/>
              <a:chOff x="521" y="1707"/>
              <a:chExt cx="2041" cy="1451"/>
            </a:xfrm>
          </p:grpSpPr>
          <p:pic>
            <p:nvPicPr>
              <p:cNvPr id="14343" name="Picture 6" descr="balun_fixture"/>
              <p:cNvPicPr>
                <a:picLocks noChangeAspect="1" noChangeArrowheads="1"/>
              </p:cNvPicPr>
              <p:nvPr/>
            </p:nvPicPr>
            <p:blipFill>
              <a:blip r:embed="rId2" cstate="print"/>
              <a:srcRect/>
              <a:stretch>
                <a:fillRect/>
              </a:stretch>
            </p:blipFill>
            <p:spPr bwMode="auto">
              <a:xfrm>
                <a:off x="521" y="1738"/>
                <a:ext cx="2041" cy="1413"/>
              </a:xfrm>
              <a:prstGeom prst="rect">
                <a:avLst/>
              </a:prstGeom>
              <a:noFill/>
              <a:ln w="9525">
                <a:noFill/>
                <a:miter lim="800000"/>
                <a:headEnd/>
                <a:tailEnd/>
              </a:ln>
            </p:spPr>
          </p:pic>
          <p:sp>
            <p:nvSpPr>
              <p:cNvPr id="14344" name="Rectangle 7"/>
              <p:cNvSpPr>
                <a:spLocks noChangeArrowheads="1"/>
              </p:cNvSpPr>
              <p:nvPr/>
            </p:nvSpPr>
            <p:spPr bwMode="auto">
              <a:xfrm>
                <a:off x="521" y="1707"/>
                <a:ext cx="1996" cy="1451"/>
              </a:xfrm>
              <a:prstGeom prst="rect">
                <a:avLst/>
              </a:prstGeom>
              <a:noFill/>
              <a:ln w="9525">
                <a:solidFill>
                  <a:srgbClr val="969696"/>
                </a:solidFill>
                <a:miter lim="800000"/>
                <a:headEnd/>
                <a:tailEnd/>
              </a:ln>
            </p:spPr>
            <p:txBody>
              <a:bodyPr wrap="none" anchor="ctr"/>
              <a:lstStyle/>
              <a:p>
                <a:endParaRPr lang="en-US"/>
              </a:p>
            </p:txBody>
          </p:sp>
        </p:grpSp>
        <p:sp>
          <p:nvSpPr>
            <p:cNvPr id="10" name="TextBox 9"/>
            <p:cNvSpPr txBox="1"/>
            <p:nvPr/>
          </p:nvSpPr>
          <p:spPr>
            <a:xfrm>
              <a:off x="3729063" y="5157657"/>
              <a:ext cx="1203325" cy="338089"/>
            </a:xfrm>
            <a:prstGeom prst="rect">
              <a:avLst/>
            </a:prstGeom>
            <a:noFill/>
          </p:spPr>
          <p:txBody>
            <a:bodyPr wrap="none">
              <a:spAutoFit/>
            </a:bodyPr>
            <a:lstStyle/>
            <a:p>
              <a:pPr>
                <a:defRPr/>
              </a:pPr>
              <a:r>
                <a:rPr lang="en-US" sz="1600" dirty="0">
                  <a:latin typeface="+mn-lt"/>
                </a:rPr>
                <a:t>Test fixture</a:t>
              </a:r>
            </a:p>
          </p:txBody>
        </p:sp>
      </p:gr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4" name="Rectangle 2"/>
          <p:cNvSpPr>
            <a:spLocks noGrp="1" noChangeArrowheads="1"/>
          </p:cNvSpPr>
          <p:nvPr>
            <p:ph type="title"/>
          </p:nvPr>
        </p:nvSpPr>
        <p:spPr/>
        <p:txBody>
          <a:bodyPr/>
          <a:lstStyle/>
          <a:p>
            <a:pPr eaLnBrk="1" hangingPunct="1">
              <a:defRPr/>
            </a:pPr>
            <a:r>
              <a:rPr lang="en-GB" sz="2800" dirty="0"/>
              <a:t>WYWIWYG: Embryonic Electrical Circuit</a:t>
            </a:r>
            <a:endParaRPr lang="en-US" sz="2800" dirty="0"/>
          </a:p>
        </p:txBody>
      </p:sp>
      <p:sp>
        <p:nvSpPr>
          <p:cNvPr id="15363" name="Rectangle 3"/>
          <p:cNvSpPr>
            <a:spLocks noGrp="1" noChangeArrowheads="1"/>
          </p:cNvSpPr>
          <p:nvPr>
            <p:ph type="body" idx="1"/>
          </p:nvPr>
        </p:nvSpPr>
        <p:spPr/>
        <p:txBody>
          <a:bodyPr/>
          <a:lstStyle/>
          <a:p>
            <a:pPr eaLnBrk="1" hangingPunct="1">
              <a:buNone/>
            </a:pPr>
            <a:r>
              <a:rPr lang="en-US" b="1" dirty="0">
                <a:solidFill>
                  <a:srgbClr val="0000FF"/>
                </a:solidFill>
              </a:rPr>
              <a:t>The Mapping between Program Trees and Electrical Circuits</a:t>
            </a:r>
          </a:p>
          <a:p>
            <a:pPr eaLnBrk="1" hangingPunct="1"/>
            <a:r>
              <a:rPr lang="en-US" dirty="0"/>
              <a:t>The </a:t>
            </a:r>
            <a:r>
              <a:rPr lang="en-US" b="1" dirty="0"/>
              <a:t>growth process</a:t>
            </a:r>
            <a:r>
              <a:rPr lang="en-US" dirty="0"/>
              <a:t> used for electrical circuits begins with a </a:t>
            </a:r>
            <a:r>
              <a:rPr lang="en-US" b="1" dirty="0"/>
              <a:t>very simple embryonic electrical circuit</a:t>
            </a:r>
            <a:r>
              <a:rPr lang="en-US" dirty="0"/>
              <a:t> and builds a more complex circuit by </a:t>
            </a:r>
            <a:r>
              <a:rPr lang="en-US" b="1" dirty="0"/>
              <a:t>progressively executing the functions in a circuit-constructing program tree</a:t>
            </a:r>
            <a:r>
              <a:rPr lang="en-US" dirty="0"/>
              <a:t>. </a:t>
            </a:r>
          </a:p>
          <a:p>
            <a:pPr eaLnBrk="1" hangingPunct="1"/>
            <a:r>
              <a:rPr lang="en-GB" dirty="0"/>
              <a:t>The embryonic circuit used on a particular problem depends on the number of input signals and the number of output signals.</a:t>
            </a:r>
          </a:p>
          <a:p>
            <a:pPr eaLnBrk="1" hangingPunct="1"/>
            <a:r>
              <a:rPr lang="en-US" dirty="0"/>
              <a:t>The result of this process is </a:t>
            </a:r>
          </a:p>
          <a:p>
            <a:pPr lvl="1" eaLnBrk="1" hangingPunct="1"/>
            <a:r>
              <a:rPr lang="en-US" sz="1600" dirty="0"/>
              <a:t>the topology of the circuit, </a:t>
            </a:r>
          </a:p>
          <a:p>
            <a:pPr lvl="1" eaLnBrk="1" hangingPunct="1"/>
            <a:r>
              <a:rPr lang="en-US" sz="1600" dirty="0"/>
              <a:t>the choice of the types of components that are situated </a:t>
            </a:r>
            <a:br>
              <a:rPr lang="en-US" sz="1600" dirty="0"/>
            </a:br>
            <a:r>
              <a:rPr lang="en-US" sz="1600" dirty="0"/>
              <a:t>at each location within the topology, </a:t>
            </a:r>
          </a:p>
          <a:p>
            <a:pPr lvl="1" eaLnBrk="1" hangingPunct="1"/>
            <a:r>
              <a:rPr lang="en-US" sz="1600" dirty="0"/>
              <a:t>and the sizing of the components.</a:t>
            </a:r>
            <a:endParaRPr lang="en-GB" sz="1600" dirty="0"/>
          </a:p>
          <a:p>
            <a:pPr eaLnBrk="1" hangingPunct="1">
              <a:buFont typeface="Wingdings" pitchFamily="2" charset="2"/>
              <a:buNone/>
            </a:pPr>
            <a:endParaRPr lang="en-GB" dirty="0"/>
          </a:p>
          <a:p>
            <a:pPr eaLnBrk="1" hangingPunct="1"/>
            <a:r>
              <a:rPr lang="en-US" dirty="0"/>
              <a:t>Component-creating function (inductor-, capacitor-, </a:t>
            </a:r>
            <a:br>
              <a:rPr lang="en-US" dirty="0"/>
            </a:br>
            <a:r>
              <a:rPr lang="en-US" dirty="0"/>
              <a:t>                                                         …creating functions)</a:t>
            </a:r>
          </a:p>
          <a:p>
            <a:pPr eaLnBrk="1" hangingPunct="1"/>
            <a:r>
              <a:rPr lang="en-US" dirty="0"/>
              <a:t>Connection-modifying function – series/</a:t>
            </a:r>
            <a:r>
              <a:rPr lang="en-US" dirty="0" err="1"/>
              <a:t>parllel</a:t>
            </a:r>
            <a:r>
              <a:rPr lang="en-US" dirty="0"/>
              <a:t> division function, delta-shaped composition</a:t>
            </a:r>
          </a:p>
          <a:p>
            <a:pPr eaLnBrk="1" hangingPunct="1">
              <a:buFont typeface="Wingdings" pitchFamily="2" charset="2"/>
              <a:buNone/>
            </a:pPr>
            <a:endParaRPr lang="en-GB" dirty="0"/>
          </a:p>
        </p:txBody>
      </p:sp>
      <p:pic>
        <p:nvPicPr>
          <p:cNvPr id="15364" name="Picture 2"/>
          <p:cNvPicPr>
            <a:picLocks noChangeAspect="1" noChangeArrowheads="1"/>
          </p:cNvPicPr>
          <p:nvPr/>
        </p:nvPicPr>
        <p:blipFill>
          <a:blip r:embed="rId2" cstate="print"/>
          <a:srcRect/>
          <a:stretch>
            <a:fillRect/>
          </a:stretch>
        </p:blipFill>
        <p:spPr bwMode="auto">
          <a:xfrm>
            <a:off x="6597997" y="2852936"/>
            <a:ext cx="2160240" cy="2544762"/>
          </a:xfrm>
          <a:prstGeom prst="rect">
            <a:avLst/>
          </a:prstGeom>
          <a:noFill/>
          <a:ln w="9525">
            <a:noFill/>
            <a:miter lim="800000"/>
            <a:headEnd/>
            <a:tailEnd/>
          </a:ln>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4" name="Rectangle 2"/>
          <p:cNvSpPr>
            <a:spLocks noGrp="1" noChangeArrowheads="1"/>
          </p:cNvSpPr>
          <p:nvPr>
            <p:ph type="title"/>
          </p:nvPr>
        </p:nvSpPr>
        <p:spPr/>
        <p:txBody>
          <a:bodyPr/>
          <a:lstStyle/>
          <a:p>
            <a:pPr eaLnBrk="1" hangingPunct="1">
              <a:defRPr/>
            </a:pPr>
            <a:r>
              <a:rPr lang="en-GB" sz="2800" dirty="0"/>
              <a:t>WYWIWYG: Fitness Assignment</a:t>
            </a:r>
            <a:endParaRPr lang="en-US" sz="2800" dirty="0"/>
          </a:p>
        </p:txBody>
      </p:sp>
      <p:sp>
        <p:nvSpPr>
          <p:cNvPr id="745475" name="Rectangle 3"/>
          <p:cNvSpPr>
            <a:spLocks noGrp="1" noChangeArrowheads="1"/>
          </p:cNvSpPr>
          <p:nvPr>
            <p:ph type="body" idx="1"/>
          </p:nvPr>
        </p:nvSpPr>
        <p:spPr>
          <a:xfrm>
            <a:off x="385763" y="1196975"/>
            <a:ext cx="8362950" cy="5184775"/>
          </a:xfrm>
        </p:spPr>
        <p:txBody>
          <a:bodyPr/>
          <a:lstStyle/>
          <a:p>
            <a:pPr eaLnBrk="1" hangingPunct="1">
              <a:defRPr/>
            </a:pPr>
            <a:r>
              <a:rPr lang="en-US" b="1" dirty="0"/>
              <a:t>Circuit-constructing program tree evaluation</a:t>
            </a:r>
            <a:r>
              <a:rPr lang="en-US" dirty="0"/>
              <a:t> in the population begins with its </a:t>
            </a:r>
            <a:r>
              <a:rPr lang="en-US" b="1" dirty="0"/>
              <a:t>execution</a:t>
            </a:r>
            <a:r>
              <a:rPr lang="en-US" dirty="0"/>
              <a:t>. </a:t>
            </a:r>
          </a:p>
          <a:p>
            <a:pPr marL="800100" lvl="1" indent="-342900" eaLnBrk="1" hangingPunct="1">
              <a:spcBef>
                <a:spcPts val="600"/>
              </a:spcBef>
              <a:buClr>
                <a:schemeClr val="bg2">
                  <a:lumMod val="40000"/>
                  <a:lumOff val="60000"/>
                </a:schemeClr>
              </a:buClr>
              <a:buSzPct val="75000"/>
              <a:buFont typeface="Wingdings" pitchFamily="2" charset="2"/>
              <a:buChar char="q"/>
              <a:defRPr/>
            </a:pPr>
            <a:r>
              <a:rPr lang="en-US" sz="1600" dirty="0"/>
              <a:t>This execution applies the functions in the program tree to the very simple embryonic circuit, thereby developing the embryonic circuit into a fully developed circuit.</a:t>
            </a:r>
          </a:p>
          <a:p>
            <a:pPr marL="800100" lvl="1" indent="-342900" eaLnBrk="1" hangingPunct="1">
              <a:spcBef>
                <a:spcPts val="600"/>
              </a:spcBef>
              <a:buClr>
                <a:schemeClr val="bg2">
                  <a:lumMod val="40000"/>
                  <a:lumOff val="60000"/>
                </a:schemeClr>
              </a:buClr>
              <a:buSzPct val="75000"/>
              <a:buFont typeface="Wingdings" pitchFamily="2" charset="2"/>
              <a:buChar char="q"/>
              <a:defRPr/>
            </a:pPr>
            <a:r>
              <a:rPr lang="en-US" sz="1600" dirty="0"/>
              <a:t>A </a:t>
            </a:r>
            <a:r>
              <a:rPr lang="en-US" sz="1600" dirty="0" err="1"/>
              <a:t>netlist</a:t>
            </a:r>
            <a:r>
              <a:rPr lang="en-US" sz="1600" dirty="0"/>
              <a:t> that identifies each component of the circuit, the nodes to which that component is connected, and the value of that component is then created.</a:t>
            </a:r>
          </a:p>
          <a:p>
            <a:pPr eaLnBrk="1" hangingPunct="1">
              <a:defRPr/>
            </a:pPr>
            <a:r>
              <a:rPr lang="en-US" b="1" dirty="0">
                <a:solidFill>
                  <a:srgbClr val="0000FF"/>
                </a:solidFill>
              </a:rPr>
              <a:t>Circuit is then simulated using SPICE</a:t>
            </a:r>
            <a:r>
              <a:rPr lang="en-US" dirty="0"/>
              <a:t> (an acronym for Simulation Program with Integrated Circuit Emphasis) to determine its behavior.</a:t>
            </a:r>
          </a:p>
          <a:p>
            <a:pPr eaLnBrk="1" hangingPunct="1">
              <a:defRPr/>
            </a:pPr>
            <a:r>
              <a:rPr lang="en-US" b="1" dirty="0">
                <a:solidFill>
                  <a:srgbClr val="0000FF"/>
                </a:solidFill>
              </a:rPr>
              <a:t>Fitness measure may incorporate many characteristic</a:t>
            </a:r>
            <a:r>
              <a:rPr lang="en-US" dirty="0">
                <a:solidFill>
                  <a:srgbClr val="0000FF"/>
                </a:solidFill>
              </a:rPr>
              <a:t> </a:t>
            </a:r>
            <a:r>
              <a:rPr lang="en-US" dirty="0"/>
              <a:t>or combination of characteristics of the circuit, including </a:t>
            </a:r>
          </a:p>
          <a:p>
            <a:pPr marL="800100" lvl="1" indent="-342900" eaLnBrk="1" hangingPunct="1">
              <a:spcBef>
                <a:spcPts val="600"/>
              </a:spcBef>
              <a:buClr>
                <a:schemeClr val="bg2">
                  <a:lumMod val="40000"/>
                  <a:lumOff val="60000"/>
                </a:schemeClr>
              </a:buClr>
              <a:buSzPct val="75000"/>
              <a:buFont typeface="Wingdings" pitchFamily="2" charset="2"/>
              <a:buChar char="q"/>
              <a:defRPr/>
            </a:pPr>
            <a:r>
              <a:rPr lang="en-US" sz="1600" dirty="0"/>
              <a:t>the circuit's behavior in the time domain, </a:t>
            </a:r>
          </a:p>
          <a:p>
            <a:pPr marL="800100" lvl="1" indent="-342900" eaLnBrk="1" hangingPunct="1">
              <a:spcBef>
                <a:spcPts val="600"/>
              </a:spcBef>
              <a:buClr>
                <a:schemeClr val="bg2">
                  <a:lumMod val="40000"/>
                  <a:lumOff val="60000"/>
                </a:schemeClr>
              </a:buClr>
              <a:buSzPct val="75000"/>
              <a:buFont typeface="Wingdings" pitchFamily="2" charset="2"/>
              <a:buChar char="q"/>
              <a:defRPr/>
            </a:pPr>
            <a:r>
              <a:rPr lang="en-US" sz="1600" dirty="0"/>
              <a:t>its behavior in the frequency domain, </a:t>
            </a:r>
          </a:p>
          <a:p>
            <a:pPr marL="800100" lvl="1" indent="-342900" eaLnBrk="1" hangingPunct="1">
              <a:spcBef>
                <a:spcPts val="600"/>
              </a:spcBef>
              <a:buClr>
                <a:schemeClr val="bg2">
                  <a:lumMod val="40000"/>
                  <a:lumOff val="60000"/>
                </a:schemeClr>
              </a:buClr>
              <a:buSzPct val="75000"/>
              <a:buFont typeface="Wingdings" pitchFamily="2" charset="2"/>
              <a:buChar char="q"/>
              <a:defRPr/>
            </a:pPr>
            <a:r>
              <a:rPr lang="en-US" sz="1600" dirty="0"/>
              <a:t>its power consumption, </a:t>
            </a:r>
          </a:p>
          <a:p>
            <a:pPr marL="800100" lvl="1" indent="-342900" eaLnBrk="1" hangingPunct="1">
              <a:spcBef>
                <a:spcPts val="600"/>
              </a:spcBef>
              <a:buClr>
                <a:schemeClr val="bg2">
                  <a:lumMod val="40000"/>
                  <a:lumOff val="60000"/>
                </a:schemeClr>
              </a:buClr>
              <a:buSzPct val="75000"/>
              <a:buFont typeface="Wingdings" pitchFamily="2" charset="2"/>
              <a:buChar char="q"/>
              <a:defRPr/>
            </a:pPr>
            <a:r>
              <a:rPr lang="en-US" sz="1600" dirty="0"/>
              <a:t>or the number, cost, or surface area of its components.</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4" name="Rectangle 2"/>
          <p:cNvSpPr>
            <a:spLocks noGrp="1" noChangeArrowheads="1"/>
          </p:cNvSpPr>
          <p:nvPr>
            <p:ph type="title"/>
          </p:nvPr>
        </p:nvSpPr>
        <p:spPr/>
        <p:txBody>
          <a:bodyPr/>
          <a:lstStyle/>
          <a:p>
            <a:pPr eaLnBrk="1" hangingPunct="1">
              <a:defRPr/>
            </a:pPr>
            <a:r>
              <a:rPr lang="en-GB" sz="2800"/>
              <a:t>GP Control Parameters Setup</a:t>
            </a:r>
            <a:endParaRPr lang="en-US" sz="2800" dirty="0"/>
          </a:p>
        </p:txBody>
      </p:sp>
      <p:sp>
        <p:nvSpPr>
          <p:cNvPr id="745475" name="Rectangle 3"/>
          <p:cNvSpPr>
            <a:spLocks noGrp="1" noChangeArrowheads="1"/>
          </p:cNvSpPr>
          <p:nvPr>
            <p:ph type="body" idx="1"/>
          </p:nvPr>
        </p:nvSpPr>
        <p:spPr>
          <a:xfrm>
            <a:off x="385763" y="1196975"/>
            <a:ext cx="8362950" cy="5184775"/>
          </a:xfrm>
        </p:spPr>
        <p:txBody>
          <a:bodyPr/>
          <a:lstStyle/>
          <a:p>
            <a:pPr eaLnBrk="1" hangingPunct="1">
              <a:defRPr/>
            </a:pPr>
            <a:r>
              <a:rPr lang="en-US" b="1" dirty="0">
                <a:solidFill>
                  <a:srgbClr val="0000FF"/>
                </a:solidFill>
              </a:rPr>
              <a:t>Population size: 640,000</a:t>
            </a:r>
          </a:p>
          <a:p>
            <a:pPr eaLnBrk="1" hangingPunct="1">
              <a:defRPr/>
            </a:pPr>
            <a:r>
              <a:rPr lang="en-US" dirty="0" err="1"/>
              <a:t>Pcrossover</a:t>
            </a:r>
            <a:r>
              <a:rPr lang="en-US" dirty="0"/>
              <a:t> = 89%</a:t>
            </a:r>
          </a:p>
          <a:p>
            <a:pPr eaLnBrk="1" hangingPunct="1">
              <a:defRPr/>
            </a:pPr>
            <a:r>
              <a:rPr lang="en-US" dirty="0" err="1"/>
              <a:t>Pmutation</a:t>
            </a:r>
            <a:r>
              <a:rPr lang="en-US" dirty="0"/>
              <a:t> = 1%</a:t>
            </a:r>
          </a:p>
          <a:p>
            <a:pPr eaLnBrk="1" hangingPunct="1">
              <a:defRPr/>
            </a:pPr>
            <a:r>
              <a:rPr lang="en-US" dirty="0"/>
              <a:t>Preproduction = 10%</a:t>
            </a:r>
          </a:p>
          <a:p>
            <a:pPr eaLnBrk="1" hangingPunct="1">
              <a:defRPr/>
            </a:pPr>
            <a:r>
              <a:rPr lang="en-US" dirty="0"/>
              <a:t>Maximum 200 nodes for each value-producing branch</a:t>
            </a:r>
          </a:p>
          <a:p>
            <a:pPr eaLnBrk="1" hangingPunct="1">
              <a:defRPr/>
            </a:pPr>
            <a:r>
              <a:rPr lang="en-US" dirty="0"/>
              <a:t>Parallel </a:t>
            </a:r>
            <a:r>
              <a:rPr lang="en-US" dirty="0" err="1"/>
              <a:t>Parsytec</a:t>
            </a:r>
            <a:r>
              <a:rPr lang="en-US" dirty="0"/>
              <a:t> computer system</a:t>
            </a:r>
          </a:p>
          <a:p>
            <a:pPr marL="800100" lvl="1" indent="-342900" eaLnBrk="1" hangingPunct="1">
              <a:spcBef>
                <a:spcPts val="600"/>
              </a:spcBef>
              <a:buClr>
                <a:schemeClr val="bg2">
                  <a:lumMod val="40000"/>
                  <a:lumOff val="60000"/>
                </a:schemeClr>
              </a:buClr>
              <a:buSzPct val="75000"/>
              <a:buFont typeface="Wingdings" pitchFamily="2" charset="2"/>
              <a:buChar char="q"/>
              <a:defRPr/>
            </a:pPr>
            <a:r>
              <a:rPr lang="en-US" sz="1600" dirty="0">
                <a:ea typeface="+mn-ea"/>
                <a:cs typeface="+mn-cs"/>
              </a:rPr>
              <a:t>64 x 80 MHz Power PC 601 processors arranged in a </a:t>
            </a:r>
            <a:r>
              <a:rPr lang="en-US" sz="1600" dirty="0" err="1">
                <a:ea typeface="+mn-ea"/>
                <a:cs typeface="+mn-cs"/>
              </a:rPr>
              <a:t>toroidal</a:t>
            </a:r>
            <a:r>
              <a:rPr lang="en-US" sz="1600" dirty="0">
                <a:ea typeface="+mn-ea"/>
                <a:cs typeface="+mn-cs"/>
              </a:rPr>
              <a:t> mesh</a:t>
            </a:r>
          </a:p>
          <a:p>
            <a:pPr eaLnBrk="1" hangingPunct="1">
              <a:defRPr/>
            </a:pPr>
            <a:r>
              <a:rPr lang="en-US" b="1" dirty="0">
                <a:solidFill>
                  <a:srgbClr val="0000FF"/>
                </a:solidFill>
              </a:rPr>
              <a:t>Parallel GA</a:t>
            </a:r>
            <a:r>
              <a:rPr lang="en-US" dirty="0"/>
              <a:t> </a:t>
            </a:r>
          </a:p>
          <a:p>
            <a:pPr marL="800100" lvl="1" indent="-342900" eaLnBrk="1" hangingPunct="1">
              <a:spcBef>
                <a:spcPts val="600"/>
              </a:spcBef>
              <a:buClr>
                <a:schemeClr val="bg2">
                  <a:lumMod val="40000"/>
                  <a:lumOff val="60000"/>
                </a:schemeClr>
              </a:buClr>
              <a:buSzPct val="75000"/>
              <a:buFont typeface="Wingdings" pitchFamily="2" charset="2"/>
              <a:buChar char="q"/>
              <a:defRPr/>
            </a:pPr>
            <a:r>
              <a:rPr lang="en-US" sz="1600" dirty="0" err="1">
                <a:ea typeface="+mn-ea"/>
                <a:cs typeface="+mn-cs"/>
              </a:rPr>
              <a:t>deme</a:t>
            </a:r>
            <a:r>
              <a:rPr lang="en-US" sz="1600" dirty="0">
                <a:ea typeface="+mn-ea"/>
                <a:cs typeface="+mn-cs"/>
              </a:rPr>
              <a:t> size: 10,000</a:t>
            </a:r>
          </a:p>
          <a:p>
            <a:pPr marL="800100" lvl="1" indent="-342900" eaLnBrk="1" hangingPunct="1">
              <a:spcBef>
                <a:spcPts val="600"/>
              </a:spcBef>
              <a:buClr>
                <a:schemeClr val="bg2">
                  <a:lumMod val="40000"/>
                  <a:lumOff val="60000"/>
                </a:schemeClr>
              </a:buClr>
              <a:buSzPct val="75000"/>
              <a:buFont typeface="Wingdings" pitchFamily="2" charset="2"/>
              <a:buChar char="q"/>
              <a:defRPr/>
            </a:pPr>
            <a:r>
              <a:rPr lang="en-US" sz="1600" dirty="0">
                <a:ea typeface="+mn-ea"/>
                <a:cs typeface="+mn-cs"/>
              </a:rPr>
              <a:t>64 demes</a:t>
            </a:r>
          </a:p>
          <a:p>
            <a:pPr marL="800100" lvl="1" indent="-342900" eaLnBrk="1" hangingPunct="1">
              <a:spcBef>
                <a:spcPts val="600"/>
              </a:spcBef>
              <a:buClr>
                <a:schemeClr val="bg2">
                  <a:lumMod val="40000"/>
                  <a:lumOff val="60000"/>
                </a:schemeClr>
              </a:buClr>
              <a:buSzPct val="75000"/>
              <a:buFont typeface="Wingdings" pitchFamily="2" charset="2"/>
              <a:buChar char="q"/>
              <a:defRPr/>
            </a:pPr>
            <a:r>
              <a:rPr lang="en-US" sz="1600" dirty="0">
                <a:ea typeface="+mn-ea"/>
                <a:cs typeface="+mn-cs"/>
              </a:rPr>
              <a:t>Migration rate: 2% </a:t>
            </a:r>
          </a:p>
          <a:p>
            <a:pPr eaLnBrk="1" hangingPunct="1">
              <a:buFont typeface="Wingdings" pitchFamily="2" charset="2"/>
              <a:buNone/>
              <a:defRPr/>
            </a:pPr>
            <a:endParaRPr lang="en-US" dirty="0"/>
          </a:p>
        </p:txBody>
      </p:sp>
      <p:sp>
        <p:nvSpPr>
          <p:cNvPr id="4" name="Cloud Callout 3"/>
          <p:cNvSpPr/>
          <p:nvPr/>
        </p:nvSpPr>
        <p:spPr bwMode="auto">
          <a:xfrm>
            <a:off x="5364088" y="1196752"/>
            <a:ext cx="3240360" cy="1368152"/>
          </a:xfrm>
          <a:prstGeom prst="cloudCallout">
            <a:avLst>
              <a:gd name="adj1" fmla="val -38990"/>
              <a:gd name="adj2" fmla="val 96176"/>
            </a:avLst>
          </a:prstGeom>
          <a:solidFill>
            <a:srgbClr val="9999FF">
              <a:alpha val="80000"/>
            </a:srgbClr>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b="1">
                <a:latin typeface="+mn-lt"/>
              </a:rPr>
              <a:t>Note, this is far from being a brute force search.</a:t>
            </a:r>
            <a:endParaRPr kumimoji="0" lang="en-US" sz="1600" b="1" i="0" u="none" strike="noStrike" cap="none" normalizeH="0" baseline="0">
              <a:ln>
                <a:noFill/>
              </a:ln>
              <a:solidFill>
                <a:schemeClr val="tx1"/>
              </a:solidFill>
              <a:effectLst/>
              <a:latin typeface="+mn-lt"/>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Rectangle 2"/>
          <p:cNvSpPr>
            <a:spLocks noGrp="1" noChangeArrowheads="1"/>
          </p:cNvSpPr>
          <p:nvPr>
            <p:ph type="title"/>
          </p:nvPr>
        </p:nvSpPr>
        <p:spPr/>
        <p:txBody>
          <a:bodyPr/>
          <a:lstStyle/>
          <a:p>
            <a:pPr eaLnBrk="1" hangingPunct="1">
              <a:defRPr/>
            </a:pPr>
            <a:r>
              <a:rPr lang="en-GB" sz="3200"/>
              <a:t>Low-Voltage Balun Circuit</a:t>
            </a:r>
            <a:endParaRPr lang="en-US" sz="3200"/>
          </a:p>
        </p:txBody>
      </p:sp>
      <p:sp>
        <p:nvSpPr>
          <p:cNvPr id="22531" name="Rectangle 3"/>
          <p:cNvSpPr>
            <a:spLocks noGrp="1" noChangeArrowheads="1"/>
          </p:cNvSpPr>
          <p:nvPr>
            <p:ph type="body" idx="1"/>
          </p:nvPr>
        </p:nvSpPr>
        <p:spPr/>
        <p:txBody>
          <a:bodyPr/>
          <a:lstStyle/>
          <a:p>
            <a:pPr eaLnBrk="1" hangingPunct="1">
              <a:tabLst>
                <a:tab pos="715963" algn="l"/>
              </a:tabLst>
            </a:pPr>
            <a:r>
              <a:rPr lang="en-GB"/>
              <a:t>A </a:t>
            </a:r>
            <a:r>
              <a:rPr lang="en-GB" b="1"/>
              <a:t>balun (balance/unbalance) circuit’s</a:t>
            </a:r>
            <a:r>
              <a:rPr lang="en-GB"/>
              <a:t> purpose is to produce two outputs from a single input</a:t>
            </a:r>
          </a:p>
          <a:p>
            <a:pPr lvl="1" eaLnBrk="1" hangingPunct="1">
              <a:tabLst>
                <a:tab pos="715963" algn="l"/>
              </a:tabLst>
            </a:pPr>
            <a:r>
              <a:rPr lang="en-GB" sz="1600"/>
              <a:t>each having half of the input’s amplitude;</a:t>
            </a:r>
          </a:p>
          <a:p>
            <a:pPr lvl="1" eaLnBrk="1" hangingPunct="1">
              <a:tabLst>
                <a:tab pos="715963" algn="l"/>
              </a:tabLst>
            </a:pPr>
            <a:r>
              <a:rPr lang="en-GB" sz="1600"/>
              <a:t>one output should be in phase with the input while the other should be 180</a:t>
            </a:r>
          </a:p>
          <a:p>
            <a:pPr eaLnBrk="1" hangingPunct="1">
              <a:spcBef>
                <a:spcPct val="0"/>
              </a:spcBef>
              <a:buFont typeface="Wingdings" pitchFamily="2" charset="2"/>
              <a:buNone/>
              <a:tabLst>
                <a:tab pos="715963" algn="l"/>
              </a:tabLst>
            </a:pPr>
            <a:r>
              <a:rPr lang="en-GB"/>
              <a:t>		degrees out of phase with the input, and both should have the same DC offset.</a:t>
            </a:r>
          </a:p>
          <a:p>
            <a:pPr eaLnBrk="1" hangingPunct="1">
              <a:tabLst>
                <a:tab pos="715963" algn="l"/>
              </a:tabLst>
            </a:pPr>
            <a:r>
              <a:rPr lang="en-GB"/>
              <a:t>The </a:t>
            </a:r>
            <a:r>
              <a:rPr lang="en-GB" b="1"/>
              <a:t>fitness</a:t>
            </a:r>
            <a:r>
              <a:rPr lang="en-GB"/>
              <a:t> measure was based on </a:t>
            </a:r>
          </a:p>
          <a:p>
            <a:pPr lvl="1" eaLnBrk="1" hangingPunct="1">
              <a:tabLst>
                <a:tab pos="715963" algn="l"/>
              </a:tabLst>
            </a:pPr>
            <a:r>
              <a:rPr lang="en-GB" sz="1600"/>
              <a:t>a frequency sweep analysis designed to measure the magnitude and phase of the circuit’s two outputs and</a:t>
            </a:r>
          </a:p>
          <a:p>
            <a:pPr lvl="1" eaLnBrk="1" hangingPunct="1">
              <a:tabLst>
                <a:tab pos="715963" algn="l"/>
              </a:tabLst>
            </a:pPr>
            <a:r>
              <a:rPr lang="en-GB" sz="1600"/>
              <a:t>a Fourier analysis designed to measure harmonic distortion.</a:t>
            </a:r>
          </a:p>
          <a:p>
            <a:pPr lvl="1" eaLnBrk="1" hangingPunct="1">
              <a:tabLst>
                <a:tab pos="715963" algn="l"/>
              </a:tabLst>
            </a:pPr>
            <a:endParaRPr lang="en-GB" sz="1600"/>
          </a:p>
          <a:p>
            <a:pPr lvl="1" eaLnBrk="1" hangingPunct="1">
              <a:tabLst>
                <a:tab pos="715963" algn="l"/>
              </a:tabLst>
            </a:pPr>
            <a:endParaRPr lang="en-GB" sz="1600"/>
          </a:p>
          <a:p>
            <a:pPr lvl="1" eaLnBrk="1" hangingPunct="1">
              <a:tabLst>
                <a:tab pos="715963" algn="l"/>
              </a:tabLst>
            </a:pPr>
            <a:endParaRPr lang="en-GB" sz="1600"/>
          </a:p>
          <a:p>
            <a:pPr lvl="1" eaLnBrk="1" hangingPunct="1">
              <a:tabLst>
                <a:tab pos="715963" algn="l"/>
              </a:tabLst>
            </a:pPr>
            <a:endParaRPr lang="en-GB" sz="1600"/>
          </a:p>
          <a:p>
            <a:pPr lvl="1" eaLnBrk="1" hangingPunct="1">
              <a:tabLst>
                <a:tab pos="715963" algn="l"/>
              </a:tabLst>
            </a:pPr>
            <a:endParaRPr lang="en-GB" sz="1600"/>
          </a:p>
          <a:p>
            <a:pPr lvl="1" eaLnBrk="1" hangingPunct="1">
              <a:tabLst>
                <a:tab pos="715963" algn="l"/>
              </a:tabLst>
            </a:pPr>
            <a:endParaRPr lang="en-GB" sz="1600"/>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Rectangle 2"/>
          <p:cNvSpPr>
            <a:spLocks noGrp="1" noChangeArrowheads="1"/>
          </p:cNvSpPr>
          <p:nvPr>
            <p:ph type="title"/>
          </p:nvPr>
        </p:nvSpPr>
        <p:spPr/>
        <p:txBody>
          <a:bodyPr/>
          <a:lstStyle/>
          <a:p>
            <a:pPr eaLnBrk="1" hangingPunct="1">
              <a:defRPr/>
            </a:pPr>
            <a:r>
              <a:rPr lang="en-GB" sz="3200"/>
              <a:t>Genetically Evolved Low-Voltage Balun Circuit</a:t>
            </a:r>
            <a:endParaRPr lang="en-US" sz="3200"/>
          </a:p>
        </p:txBody>
      </p:sp>
      <p:sp>
        <p:nvSpPr>
          <p:cNvPr id="23555" name="Rectangle 3"/>
          <p:cNvSpPr>
            <a:spLocks noGrp="1" noChangeArrowheads="1"/>
          </p:cNvSpPr>
          <p:nvPr>
            <p:ph type="body" idx="1"/>
          </p:nvPr>
        </p:nvSpPr>
        <p:spPr/>
        <p:txBody>
          <a:bodyPr/>
          <a:lstStyle/>
          <a:p>
            <a:pPr eaLnBrk="1" hangingPunct="1">
              <a:tabLst>
                <a:tab pos="4121150" algn="l"/>
              </a:tabLst>
            </a:pPr>
            <a:r>
              <a:rPr lang="en-GB"/>
              <a:t>Evolved circuit is </a:t>
            </a:r>
            <a:r>
              <a:rPr lang="en-GB" b="1">
                <a:solidFill>
                  <a:srgbClr val="0000FF"/>
                </a:solidFill>
              </a:rPr>
              <a:t>roughly a fourfold improvement over the patented circuit  </a:t>
            </a:r>
            <a:br>
              <a:rPr lang="en-GB" b="1"/>
            </a:br>
            <a:r>
              <a:rPr lang="en-GB"/>
              <a:t>in terms of the fitness measure.</a:t>
            </a:r>
          </a:p>
          <a:p>
            <a:pPr lvl="1" eaLnBrk="1" hangingPunct="1">
              <a:tabLst>
                <a:tab pos="4121150" algn="l"/>
              </a:tabLst>
            </a:pPr>
            <a:r>
              <a:rPr lang="en-GB" sz="1600"/>
              <a:t>It is superior both in terms of its frequency response and harmonic distortion.</a:t>
            </a:r>
          </a:p>
          <a:p>
            <a:pPr lvl="1" eaLnBrk="1" hangingPunct="1">
              <a:spcBef>
                <a:spcPts val="1800"/>
              </a:spcBef>
              <a:buFont typeface="Wingdings" pitchFamily="2" charset="2"/>
              <a:buNone/>
              <a:tabLst>
                <a:tab pos="3943350" algn="l"/>
              </a:tabLst>
            </a:pPr>
            <a:r>
              <a:rPr lang="en-GB" sz="1600" b="1"/>
              <a:t>Test fixture</a:t>
            </a:r>
            <a:r>
              <a:rPr lang="en-GB" sz="1600">
                <a:solidFill>
                  <a:srgbClr val="FF9429"/>
                </a:solidFill>
              </a:rPr>
              <a:t>	</a:t>
            </a:r>
            <a:r>
              <a:rPr lang="en-GB" sz="1600" b="1"/>
              <a:t>Evolved balun circuit</a:t>
            </a:r>
          </a:p>
          <a:p>
            <a:pPr lvl="1" eaLnBrk="1" hangingPunct="1">
              <a:tabLst>
                <a:tab pos="4121150" algn="l"/>
              </a:tabLst>
            </a:pPr>
            <a:endParaRPr lang="en-US" sz="1600">
              <a:solidFill>
                <a:srgbClr val="FF9429"/>
              </a:solidFill>
            </a:endParaRPr>
          </a:p>
        </p:txBody>
      </p:sp>
      <p:sp>
        <p:nvSpPr>
          <p:cNvPr id="23557" name="Text Box 5"/>
          <p:cNvSpPr txBox="1">
            <a:spLocks noChangeArrowheads="1"/>
          </p:cNvSpPr>
          <p:nvPr/>
        </p:nvSpPr>
        <p:spPr bwMode="auto">
          <a:xfrm>
            <a:off x="4264025" y="5564088"/>
            <a:ext cx="4629150" cy="457200"/>
          </a:xfrm>
          <a:prstGeom prst="rect">
            <a:avLst/>
          </a:prstGeom>
          <a:noFill/>
          <a:ln w="9525">
            <a:noFill/>
            <a:miter lim="800000"/>
            <a:headEnd/>
            <a:tailEnd/>
          </a:ln>
        </p:spPr>
        <p:txBody>
          <a:bodyPr>
            <a:spAutoFit/>
          </a:bodyPr>
          <a:lstStyle/>
          <a:p>
            <a:pPr eaLnBrk="1" hangingPunct="1">
              <a:spcBef>
                <a:spcPct val="50000"/>
              </a:spcBef>
              <a:buClr>
                <a:srgbClr val="FFAE5D"/>
              </a:buClr>
              <a:buSzPct val="75000"/>
              <a:buFont typeface="Wingdings" pitchFamily="2" charset="2"/>
              <a:buNone/>
            </a:pPr>
            <a:r>
              <a:rPr lang="en-US" sz="1200">
                <a:latin typeface="Garamond" pitchFamily="18" charset="0"/>
              </a:rPr>
              <a:t>John R. Koza et al.: What's AI Done for Me Lately? Genetic Programming's Human-Competitive Results.</a:t>
            </a:r>
          </a:p>
        </p:txBody>
      </p:sp>
      <p:grpSp>
        <p:nvGrpSpPr>
          <p:cNvPr id="23558" name="Group 8"/>
          <p:cNvGrpSpPr>
            <a:grpSpLocks/>
          </p:cNvGrpSpPr>
          <p:nvPr/>
        </p:nvGrpSpPr>
        <p:grpSpPr bwMode="auto">
          <a:xfrm>
            <a:off x="827088" y="2565052"/>
            <a:ext cx="3240087" cy="2303463"/>
            <a:chOff x="521" y="1707"/>
            <a:chExt cx="2041" cy="1451"/>
          </a:xfrm>
        </p:grpSpPr>
        <p:pic>
          <p:nvPicPr>
            <p:cNvPr id="23559" name="Picture 6" descr="balun_fixture"/>
            <p:cNvPicPr>
              <a:picLocks noChangeAspect="1" noChangeArrowheads="1"/>
            </p:cNvPicPr>
            <p:nvPr/>
          </p:nvPicPr>
          <p:blipFill>
            <a:blip r:embed="rId2" cstate="print"/>
            <a:srcRect/>
            <a:stretch>
              <a:fillRect/>
            </a:stretch>
          </p:blipFill>
          <p:spPr bwMode="auto">
            <a:xfrm>
              <a:off x="521" y="1738"/>
              <a:ext cx="2041" cy="1413"/>
            </a:xfrm>
            <a:prstGeom prst="rect">
              <a:avLst/>
            </a:prstGeom>
            <a:noFill/>
            <a:ln w="9525">
              <a:noFill/>
              <a:miter lim="800000"/>
              <a:headEnd/>
              <a:tailEnd/>
            </a:ln>
          </p:spPr>
        </p:pic>
        <p:sp>
          <p:nvSpPr>
            <p:cNvPr id="23560" name="Rectangle 7"/>
            <p:cNvSpPr>
              <a:spLocks noChangeArrowheads="1"/>
            </p:cNvSpPr>
            <p:nvPr/>
          </p:nvSpPr>
          <p:spPr bwMode="auto">
            <a:xfrm>
              <a:off x="521" y="1707"/>
              <a:ext cx="1996" cy="1451"/>
            </a:xfrm>
            <a:prstGeom prst="rect">
              <a:avLst/>
            </a:prstGeom>
            <a:noFill/>
            <a:ln w="9525">
              <a:solidFill>
                <a:srgbClr val="969696"/>
              </a:solidFill>
              <a:miter lim="800000"/>
              <a:headEnd/>
              <a:tailEnd/>
            </a:ln>
          </p:spPr>
          <p:txBody>
            <a:bodyPr wrap="none" anchor="ctr"/>
            <a:lstStyle/>
            <a:p>
              <a:endParaRPr lang="en-US"/>
            </a:p>
          </p:txBody>
        </p:sp>
      </p:grpSp>
      <p:grpSp>
        <p:nvGrpSpPr>
          <p:cNvPr id="10" name="Group 9"/>
          <p:cNvGrpSpPr/>
          <p:nvPr/>
        </p:nvGrpSpPr>
        <p:grpSpPr>
          <a:xfrm>
            <a:off x="4356100" y="2542827"/>
            <a:ext cx="4176713" cy="3046413"/>
            <a:chOff x="4356100" y="2542827"/>
            <a:chExt cx="4176713" cy="3046413"/>
          </a:xfrm>
        </p:grpSpPr>
        <p:pic>
          <p:nvPicPr>
            <p:cNvPr id="23556" name="Picture 4" descr="balun"/>
            <p:cNvPicPr>
              <a:picLocks noChangeAspect="1" noChangeArrowheads="1"/>
            </p:cNvPicPr>
            <p:nvPr/>
          </p:nvPicPr>
          <p:blipFill>
            <a:blip r:embed="rId3" cstate="print"/>
            <a:srcRect/>
            <a:stretch>
              <a:fillRect/>
            </a:stretch>
          </p:blipFill>
          <p:spPr bwMode="auto">
            <a:xfrm>
              <a:off x="4356100" y="2542827"/>
              <a:ext cx="4176713" cy="3046413"/>
            </a:xfrm>
            <a:prstGeom prst="rect">
              <a:avLst/>
            </a:prstGeom>
            <a:noFill/>
            <a:ln w="9525">
              <a:noFill/>
              <a:miter lim="800000"/>
              <a:headEnd/>
              <a:tailEnd/>
            </a:ln>
          </p:spPr>
        </p:pic>
        <p:sp>
          <p:nvSpPr>
            <p:cNvPr id="9" name="Oval 8"/>
            <p:cNvSpPr/>
            <p:nvPr/>
          </p:nvSpPr>
          <p:spPr bwMode="auto">
            <a:xfrm>
              <a:off x="6300192" y="4005064"/>
              <a:ext cx="360040" cy="504056"/>
            </a:xfrm>
            <a:prstGeom prst="ellipse">
              <a:avLst/>
            </a:prstGeom>
            <a:noFill/>
            <a:ln w="28575" cap="flat" cmpd="sng" algn="ctr">
              <a:solidFill>
                <a:srgbClr val="FF0000"/>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gr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2" name="Rectangle 2"/>
          <p:cNvSpPr>
            <a:spLocks noGrp="1" noChangeArrowheads="1"/>
          </p:cNvSpPr>
          <p:nvPr>
            <p:ph type="title"/>
          </p:nvPr>
        </p:nvSpPr>
        <p:spPr/>
        <p:txBody>
          <a:bodyPr/>
          <a:lstStyle/>
          <a:p>
            <a:pPr eaLnBrk="1" hangingPunct="1">
              <a:defRPr/>
            </a:pPr>
            <a:r>
              <a:rPr lang="en-GB" sz="3200"/>
              <a:t>Voltage-Current Conversion Circuit</a:t>
            </a:r>
            <a:endParaRPr lang="en-US" sz="3200"/>
          </a:p>
        </p:txBody>
      </p:sp>
      <p:sp>
        <p:nvSpPr>
          <p:cNvPr id="24579" name="Rectangle 3"/>
          <p:cNvSpPr>
            <a:spLocks noGrp="1" noChangeArrowheads="1"/>
          </p:cNvSpPr>
          <p:nvPr>
            <p:ph type="body" idx="1"/>
          </p:nvPr>
        </p:nvSpPr>
        <p:spPr/>
        <p:txBody>
          <a:bodyPr/>
          <a:lstStyle/>
          <a:p>
            <a:pPr eaLnBrk="1" hangingPunct="1"/>
            <a:r>
              <a:rPr lang="en-GB" b="1"/>
              <a:t>Voltage-current conversion circuit</a:t>
            </a:r>
            <a:r>
              <a:rPr lang="en-GB"/>
              <a:t>’s purpose is to take two voltages as input and to produce as output a stable current whose magnitude is proportional to the difference between the voltages.</a:t>
            </a:r>
          </a:p>
          <a:p>
            <a:pPr eaLnBrk="1" hangingPunct="1"/>
            <a:r>
              <a:rPr lang="en-GB" b="1"/>
              <a:t>Fitness</a:t>
            </a:r>
            <a:r>
              <a:rPr lang="en-GB"/>
              <a:t> measure is based on four time-domain input signals.</a:t>
            </a:r>
          </a:p>
          <a:p>
            <a:pPr eaLnBrk="1" hangingPunct="1"/>
            <a:r>
              <a:rPr lang="en-GB"/>
              <a:t>Genetically evolved circuit (</a:t>
            </a:r>
            <a:r>
              <a:rPr lang="en-GB" b="1"/>
              <a:t>entirely different than the patented circuit</a:t>
            </a:r>
            <a:r>
              <a:rPr lang="en-GB"/>
              <a:t>)</a:t>
            </a:r>
          </a:p>
          <a:p>
            <a:pPr lvl="1" eaLnBrk="1" hangingPunct="1"/>
            <a:r>
              <a:rPr lang="en-GB" sz="1600"/>
              <a:t>has roughly </a:t>
            </a:r>
            <a:r>
              <a:rPr lang="en-GB" sz="1600" b="1">
                <a:solidFill>
                  <a:srgbClr val="0000FF"/>
                </a:solidFill>
              </a:rPr>
              <a:t>62 percent of the average (weighted) error of the patented circuit </a:t>
            </a:r>
            <a:r>
              <a:rPr lang="en-GB" sz="1600"/>
              <a:t>and</a:t>
            </a:r>
          </a:p>
          <a:p>
            <a:pPr lvl="1" eaLnBrk="1" hangingPunct="1"/>
            <a:r>
              <a:rPr lang="en-GB" sz="1600" b="1"/>
              <a:t>outperformed the patented circuit on additional previously unseen test cases</a:t>
            </a:r>
            <a:r>
              <a:rPr lang="en-GB" sz="1600"/>
              <a:t>.</a:t>
            </a:r>
            <a:endParaRPr lang="en-US" sz="1600"/>
          </a:p>
        </p:txBody>
      </p:sp>
      <p:pic>
        <p:nvPicPr>
          <p:cNvPr id="24580" name="Picture 4" descr="voltage current conversion gp"/>
          <p:cNvPicPr>
            <a:picLocks noChangeAspect="1" noChangeArrowheads="1"/>
          </p:cNvPicPr>
          <p:nvPr/>
        </p:nvPicPr>
        <p:blipFill>
          <a:blip r:embed="rId2" cstate="print"/>
          <a:srcRect/>
          <a:stretch>
            <a:fillRect/>
          </a:stretch>
        </p:blipFill>
        <p:spPr bwMode="auto">
          <a:xfrm>
            <a:off x="2268538" y="3633788"/>
            <a:ext cx="4535487" cy="2266950"/>
          </a:xfrm>
          <a:prstGeom prst="rect">
            <a:avLst/>
          </a:prstGeom>
          <a:noFill/>
          <a:ln w="9525">
            <a:noFill/>
            <a:miter lim="800000"/>
            <a:headEnd/>
            <a:tailEnd/>
          </a:ln>
        </p:spPr>
      </p:pic>
      <p:sp>
        <p:nvSpPr>
          <p:cNvPr id="24581" name="Text Box 5"/>
          <p:cNvSpPr txBox="1">
            <a:spLocks noChangeArrowheads="1"/>
          </p:cNvSpPr>
          <p:nvPr/>
        </p:nvSpPr>
        <p:spPr bwMode="auto">
          <a:xfrm>
            <a:off x="2390775" y="5851525"/>
            <a:ext cx="4629150" cy="457200"/>
          </a:xfrm>
          <a:prstGeom prst="rect">
            <a:avLst/>
          </a:prstGeom>
          <a:noFill/>
          <a:ln w="9525">
            <a:noFill/>
            <a:miter lim="800000"/>
            <a:headEnd/>
            <a:tailEnd/>
          </a:ln>
        </p:spPr>
        <p:txBody>
          <a:bodyPr>
            <a:spAutoFit/>
          </a:bodyPr>
          <a:lstStyle/>
          <a:p>
            <a:pPr eaLnBrk="1" hangingPunct="1">
              <a:spcBef>
                <a:spcPct val="50000"/>
              </a:spcBef>
              <a:buClr>
                <a:srgbClr val="FFAE5D"/>
              </a:buClr>
              <a:buSzPct val="75000"/>
              <a:buFont typeface="Wingdings" pitchFamily="2" charset="2"/>
              <a:buNone/>
            </a:pPr>
            <a:r>
              <a:rPr lang="en-US" sz="1200">
                <a:latin typeface="Garamond" pitchFamily="18" charset="0"/>
              </a:rPr>
              <a:t>John R. Koza et al.: What's AI Done for Me Lately? Genetic Programming's Human-Competitive Results.</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oup 6"/>
          <p:cNvGrpSpPr>
            <a:grpSpLocks/>
          </p:cNvGrpSpPr>
          <p:nvPr/>
        </p:nvGrpSpPr>
        <p:grpSpPr bwMode="auto">
          <a:xfrm>
            <a:off x="879475" y="3213100"/>
            <a:ext cx="7292975" cy="2817813"/>
            <a:chOff x="554" y="2205"/>
            <a:chExt cx="4594" cy="1775"/>
          </a:xfrm>
        </p:grpSpPr>
        <p:pic>
          <p:nvPicPr>
            <p:cNvPr id="26630" name="Picture 4" descr="variable capacitor patent"/>
            <p:cNvPicPr>
              <a:picLocks noChangeAspect="1" noChangeArrowheads="1"/>
            </p:cNvPicPr>
            <p:nvPr/>
          </p:nvPicPr>
          <p:blipFill>
            <a:blip r:embed="rId2" cstate="print"/>
            <a:srcRect/>
            <a:stretch>
              <a:fillRect/>
            </a:stretch>
          </p:blipFill>
          <p:spPr bwMode="auto">
            <a:xfrm>
              <a:off x="3033" y="2217"/>
              <a:ext cx="2115" cy="1763"/>
            </a:xfrm>
            <a:prstGeom prst="rect">
              <a:avLst/>
            </a:prstGeom>
            <a:noFill/>
            <a:ln w="9525">
              <a:noFill/>
              <a:miter lim="800000"/>
              <a:headEnd/>
              <a:tailEnd/>
            </a:ln>
          </p:spPr>
        </p:pic>
        <p:pic>
          <p:nvPicPr>
            <p:cNvPr id="26631" name="Picture 5" descr="variable capacitor gp"/>
            <p:cNvPicPr>
              <a:picLocks noChangeAspect="1" noChangeArrowheads="1"/>
            </p:cNvPicPr>
            <p:nvPr/>
          </p:nvPicPr>
          <p:blipFill>
            <a:blip r:embed="rId3" cstate="print"/>
            <a:srcRect/>
            <a:stretch>
              <a:fillRect/>
            </a:stretch>
          </p:blipFill>
          <p:spPr bwMode="auto">
            <a:xfrm>
              <a:off x="554" y="2205"/>
              <a:ext cx="2183" cy="1668"/>
            </a:xfrm>
            <a:prstGeom prst="rect">
              <a:avLst/>
            </a:prstGeom>
            <a:noFill/>
            <a:ln w="9525">
              <a:noFill/>
              <a:miter lim="800000"/>
              <a:headEnd/>
              <a:tailEnd/>
            </a:ln>
          </p:spPr>
        </p:pic>
      </p:grpSp>
      <p:sp>
        <p:nvSpPr>
          <p:cNvPr id="746498" name="Rectangle 2"/>
          <p:cNvSpPr>
            <a:spLocks noGrp="1" noChangeArrowheads="1"/>
          </p:cNvSpPr>
          <p:nvPr>
            <p:ph type="title"/>
          </p:nvPr>
        </p:nvSpPr>
        <p:spPr>
          <a:xfrm>
            <a:off x="323529" y="188913"/>
            <a:ext cx="8568952" cy="720725"/>
          </a:xfrm>
        </p:spPr>
        <p:txBody>
          <a:bodyPr/>
          <a:lstStyle/>
          <a:p>
            <a:pPr eaLnBrk="1" hangingPunct="1">
              <a:defRPr/>
            </a:pPr>
            <a:r>
              <a:rPr lang="en-GB" sz="3000"/>
              <a:t>Mixed Analog-Digital Register-Controlled Variable Capacitor</a:t>
            </a:r>
            <a:endParaRPr lang="en-US" sz="3000"/>
          </a:p>
        </p:txBody>
      </p:sp>
      <p:sp>
        <p:nvSpPr>
          <p:cNvPr id="26628" name="Rectangle 3"/>
          <p:cNvSpPr>
            <a:spLocks noGrp="1" noChangeArrowheads="1"/>
          </p:cNvSpPr>
          <p:nvPr>
            <p:ph type="body" idx="1"/>
          </p:nvPr>
        </p:nvSpPr>
        <p:spPr/>
        <p:txBody>
          <a:bodyPr/>
          <a:lstStyle/>
          <a:p>
            <a:pPr eaLnBrk="1" hangingPunct="1">
              <a:tabLst>
                <a:tab pos="808038" algn="l"/>
                <a:tab pos="4757738" algn="l"/>
              </a:tabLst>
            </a:pPr>
            <a:r>
              <a:rPr lang="en-GB"/>
              <a:t>Mixed analog-digital variable capacitor circuit has a capacitance controlled by the value stored in a digital register.</a:t>
            </a:r>
          </a:p>
          <a:p>
            <a:pPr eaLnBrk="1" hangingPunct="1">
              <a:tabLst>
                <a:tab pos="808038" algn="l"/>
                <a:tab pos="4757738" algn="l"/>
              </a:tabLst>
            </a:pPr>
            <a:r>
              <a:rPr lang="en-GB" b="1"/>
              <a:t>Fitness measure</a:t>
            </a:r>
            <a:r>
              <a:rPr lang="en-GB"/>
              <a:t> was based on the error accumulated by 16 combinations of time-domain test signals ranging over all eight possible values of a 3-bit digital register for two different analog input signals.</a:t>
            </a:r>
          </a:p>
          <a:p>
            <a:pPr eaLnBrk="1" hangingPunct="1">
              <a:tabLst>
                <a:tab pos="808038" algn="l"/>
                <a:tab pos="4757738" algn="l"/>
              </a:tabLst>
            </a:pPr>
            <a:r>
              <a:rPr lang="en-GB" b="1">
                <a:solidFill>
                  <a:srgbClr val="0000FF"/>
                </a:solidFill>
              </a:rPr>
              <a:t>The evolved circuit performs as well as the patented circuit</a:t>
            </a:r>
            <a:r>
              <a:rPr lang="en-GB"/>
              <a:t>.</a:t>
            </a:r>
          </a:p>
          <a:p>
            <a:pPr eaLnBrk="1" hangingPunct="1">
              <a:buFont typeface="Wingdings" pitchFamily="2" charset="2"/>
              <a:buNone/>
              <a:tabLst>
                <a:tab pos="808038" algn="l"/>
                <a:tab pos="4757738" algn="l"/>
              </a:tabLst>
            </a:pPr>
            <a:r>
              <a:rPr lang="en-GB"/>
              <a:t>		</a:t>
            </a:r>
            <a:r>
              <a:rPr lang="en-GB" b="1"/>
              <a:t>Evolved circuit</a:t>
            </a:r>
            <a:r>
              <a:rPr lang="en-GB"/>
              <a:t>	</a:t>
            </a:r>
            <a:r>
              <a:rPr lang="en-GB" b="1">
                <a:solidFill>
                  <a:srgbClr val="0000FF"/>
                </a:solidFill>
              </a:rPr>
              <a:t>Patented circuit</a:t>
            </a:r>
            <a:endParaRPr lang="en-US" b="1">
              <a:solidFill>
                <a:srgbClr val="0000FF"/>
              </a:solidFill>
            </a:endParaRPr>
          </a:p>
        </p:txBody>
      </p:sp>
      <p:sp>
        <p:nvSpPr>
          <p:cNvPr id="26629" name="Text Box 7"/>
          <p:cNvSpPr txBox="1">
            <a:spLocks noChangeArrowheads="1"/>
          </p:cNvSpPr>
          <p:nvPr/>
        </p:nvSpPr>
        <p:spPr bwMode="auto">
          <a:xfrm>
            <a:off x="1114425" y="5878513"/>
            <a:ext cx="6913563" cy="274637"/>
          </a:xfrm>
          <a:prstGeom prst="rect">
            <a:avLst/>
          </a:prstGeom>
          <a:noFill/>
          <a:ln w="9525">
            <a:noFill/>
            <a:miter lim="800000"/>
            <a:headEnd/>
            <a:tailEnd/>
          </a:ln>
        </p:spPr>
        <p:txBody>
          <a:bodyPr>
            <a:spAutoFit/>
          </a:bodyPr>
          <a:lstStyle/>
          <a:p>
            <a:pPr eaLnBrk="1" hangingPunct="1">
              <a:spcBef>
                <a:spcPct val="50000"/>
              </a:spcBef>
              <a:buClr>
                <a:srgbClr val="FFAE5D"/>
              </a:buClr>
              <a:buSzPct val="75000"/>
              <a:buFont typeface="Wingdings" pitchFamily="2" charset="2"/>
              <a:buNone/>
            </a:pPr>
            <a:r>
              <a:rPr lang="en-US" sz="1200">
                <a:latin typeface="Garamond" pitchFamily="18" charset="0"/>
              </a:rPr>
              <a:t>John R. Koza et al.: What's AI Done for Me Lately? Genetic Programming's Human-Competitive Results.</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90" name="Rectangle 2"/>
          <p:cNvSpPr>
            <a:spLocks noGrp="1" noChangeArrowheads="1"/>
          </p:cNvSpPr>
          <p:nvPr>
            <p:ph type="title"/>
          </p:nvPr>
        </p:nvSpPr>
        <p:spPr/>
        <p:txBody>
          <a:bodyPr/>
          <a:lstStyle/>
          <a:p>
            <a:pPr eaLnBrk="1" hangingPunct="1">
              <a:defRPr/>
            </a:pPr>
            <a:r>
              <a:rPr lang="en-US" sz="3200"/>
              <a:t>HUMIES</a:t>
            </a:r>
          </a:p>
        </p:txBody>
      </p:sp>
      <p:sp>
        <p:nvSpPr>
          <p:cNvPr id="30723" name="Rectangle 3"/>
          <p:cNvSpPr>
            <a:spLocks noGrp="1" noChangeArrowheads="1"/>
          </p:cNvSpPr>
          <p:nvPr>
            <p:ph type="body" idx="1"/>
          </p:nvPr>
        </p:nvSpPr>
        <p:spPr>
          <a:xfrm>
            <a:off x="385763" y="1196975"/>
            <a:ext cx="5915025" cy="1439863"/>
          </a:xfrm>
        </p:spPr>
        <p:txBody>
          <a:bodyPr/>
          <a:lstStyle/>
          <a:p>
            <a:pPr eaLnBrk="1" hangingPunct="1">
              <a:tabLst>
                <a:tab pos="3309938" algn="l"/>
              </a:tabLst>
            </a:pPr>
            <a:r>
              <a:rPr lang="en-US"/>
              <a:t>Annual “</a:t>
            </a:r>
            <a:r>
              <a:rPr lang="en-US" b="1"/>
              <a:t>HUMIES</a:t>
            </a:r>
            <a:r>
              <a:rPr lang="en-US"/>
              <a:t>” awards for human-competitive results produced by genetic and evolutionary computation held at the Genetic and Evolutionary Computation Conference (</a:t>
            </a:r>
            <a:r>
              <a:rPr lang="en-US" b="1"/>
              <a:t>GECCO</a:t>
            </a:r>
            <a:r>
              <a:rPr lang="en-US"/>
              <a:t>)</a:t>
            </a:r>
          </a:p>
        </p:txBody>
      </p:sp>
      <p:pic>
        <p:nvPicPr>
          <p:cNvPr id="30724" name="Picture 4" descr="humies"/>
          <p:cNvPicPr>
            <a:picLocks noChangeAspect="1" noChangeArrowheads="1"/>
          </p:cNvPicPr>
          <p:nvPr/>
        </p:nvPicPr>
        <p:blipFill>
          <a:blip r:embed="rId2" cstate="print"/>
          <a:srcRect/>
          <a:stretch>
            <a:fillRect/>
          </a:stretch>
        </p:blipFill>
        <p:spPr bwMode="auto">
          <a:xfrm>
            <a:off x="6372225" y="1125538"/>
            <a:ext cx="1943100" cy="1331912"/>
          </a:xfrm>
          <a:prstGeom prst="rect">
            <a:avLst/>
          </a:prstGeom>
          <a:noFill/>
          <a:ln w="9525">
            <a:noFill/>
            <a:miter lim="800000"/>
            <a:headEnd/>
            <a:tailEnd/>
          </a:ln>
        </p:spPr>
      </p:pic>
      <p:sp>
        <p:nvSpPr>
          <p:cNvPr id="30725" name="Rectangle 5"/>
          <p:cNvSpPr>
            <a:spLocks noChangeArrowheads="1"/>
          </p:cNvSpPr>
          <p:nvPr/>
        </p:nvSpPr>
        <p:spPr bwMode="auto">
          <a:xfrm>
            <a:off x="385763" y="2492375"/>
            <a:ext cx="8218487" cy="360045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50000"/>
              </a:spcBef>
              <a:spcAft>
                <a:spcPct val="0"/>
              </a:spcAft>
              <a:buClr>
                <a:srgbClr val="FFAE5D"/>
              </a:buClr>
              <a:buSzPct val="75000"/>
              <a:buFont typeface="Wingdings" pitchFamily="2" charset="2"/>
              <a:buChar char="n"/>
              <a:tabLst>
                <a:tab pos="3309938" algn="l"/>
              </a:tabLst>
              <a:defRPr/>
            </a:pPr>
            <a:r>
              <a:rPr kumimoji="0" lang="en-US" sz="1600" b="0" i="0" u="none" strike="noStrike" kern="1200" cap="none" spc="0" normalizeH="0" baseline="0" noProof="0">
                <a:ln>
                  <a:noFill/>
                </a:ln>
                <a:solidFill>
                  <a:srgbClr val="000000"/>
                </a:solidFill>
                <a:effectLst/>
                <a:uLnTx/>
                <a:uFillTx/>
                <a:latin typeface="Palatino Linotype" pitchFamily="18" charset="0"/>
                <a:ea typeface="+mn-ea"/>
                <a:cs typeface="+mn-cs"/>
              </a:rPr>
              <a:t>Entries present </a:t>
            </a:r>
            <a:r>
              <a:rPr kumimoji="0" lang="en-US" sz="1600" b="1" i="0" u="none" strike="noStrike" kern="1200" cap="none" spc="0" normalizeH="0" baseline="0" noProof="0">
                <a:ln>
                  <a:noFill/>
                </a:ln>
                <a:solidFill>
                  <a:srgbClr val="000000"/>
                </a:solidFill>
                <a:effectLst/>
                <a:uLnTx/>
                <a:uFillTx/>
                <a:latin typeface="Palatino Linotype" pitchFamily="18" charset="0"/>
                <a:ea typeface="+mn-ea"/>
                <a:cs typeface="+mn-cs"/>
              </a:rPr>
              <a:t>human-competitive results</a:t>
            </a:r>
            <a:r>
              <a:rPr kumimoji="0" lang="en-US" sz="1600" b="0" i="0" u="none" strike="noStrike" kern="1200" cap="none" spc="0" normalizeH="0" baseline="0" noProof="0">
                <a:ln>
                  <a:noFill/>
                </a:ln>
                <a:solidFill>
                  <a:srgbClr val="000000"/>
                </a:solidFill>
                <a:effectLst/>
                <a:uLnTx/>
                <a:uFillTx/>
                <a:latin typeface="Palatino Linotype" pitchFamily="18" charset="0"/>
                <a:ea typeface="+mn-ea"/>
                <a:cs typeface="+mn-cs"/>
              </a:rPr>
              <a:t> that have been </a:t>
            </a:r>
            <a:r>
              <a:rPr kumimoji="0" lang="en-US" sz="1600" b="1" i="0" u="none" strike="noStrike" kern="1200" cap="none" spc="0" normalizeH="0" baseline="0" noProof="0">
                <a:ln>
                  <a:noFill/>
                </a:ln>
                <a:solidFill>
                  <a:srgbClr val="000000"/>
                </a:solidFill>
                <a:effectLst/>
                <a:uLnTx/>
                <a:uFillTx/>
                <a:latin typeface="Palatino Linotype" pitchFamily="18" charset="0"/>
                <a:ea typeface="+mn-ea"/>
                <a:cs typeface="+mn-cs"/>
              </a:rPr>
              <a:t>produced by any form of genetic and evolutionary computation</a:t>
            </a:r>
            <a:r>
              <a:rPr kumimoji="0" lang="en-US" sz="1600" b="0" i="0" u="none" strike="noStrike" kern="1200" cap="none" spc="0" normalizeH="0" baseline="0" noProof="0">
                <a:ln>
                  <a:noFill/>
                </a:ln>
                <a:solidFill>
                  <a:srgbClr val="000000"/>
                </a:solidFill>
                <a:effectLst/>
                <a:uLnTx/>
                <a:uFillTx/>
                <a:latin typeface="Palatino Linotype" pitchFamily="18" charset="0"/>
                <a:ea typeface="+mn-ea"/>
                <a:cs typeface="+mn-cs"/>
              </a:rPr>
              <a:t> (including, but not limited to genetic algorithms, genetic programming, evolution strategies, evolutionary programming, learning classifier systems, grammatical evolution, gene expression programming, differential evolution, etc.) and that have been published in the open literature.</a:t>
            </a:r>
          </a:p>
          <a:p>
            <a:pPr marL="342900" marR="0" lvl="0" indent="-342900" algn="l" defTabSz="914400" rtl="0" eaLnBrk="1" fontAlgn="base" latinLnBrk="0" hangingPunct="1">
              <a:lnSpc>
                <a:spcPct val="100000"/>
              </a:lnSpc>
              <a:spcBef>
                <a:spcPct val="50000"/>
              </a:spcBef>
              <a:spcAft>
                <a:spcPct val="0"/>
              </a:spcAft>
              <a:buClr>
                <a:srgbClr val="FFAE5D"/>
              </a:buClr>
              <a:buSzPct val="75000"/>
              <a:buFont typeface="Wingdings" pitchFamily="2" charset="2"/>
              <a:buChar char="n"/>
              <a:tabLst>
                <a:tab pos="3309938" algn="l"/>
              </a:tabLst>
              <a:defRPr/>
            </a:pPr>
            <a:r>
              <a:rPr kumimoji="0" lang="en-US" sz="1600" b="0" i="0" u="none" strike="noStrike" kern="1200" cap="none" spc="0" normalizeH="0" baseline="0" noProof="0">
                <a:ln>
                  <a:noFill/>
                </a:ln>
                <a:solidFill>
                  <a:srgbClr val="000000"/>
                </a:solidFill>
                <a:effectLst/>
                <a:uLnTx/>
                <a:uFillTx/>
                <a:latin typeface="Palatino Linotype" pitchFamily="18" charset="0"/>
                <a:ea typeface="+mn-ea"/>
                <a:cs typeface="+mn-cs"/>
              </a:rPr>
              <a:t>Human-competitive results awarded in areas:</a:t>
            </a:r>
          </a:p>
          <a:p>
            <a:pPr marL="342900" marR="0" lvl="0" indent="-342900" algn="l" defTabSz="914400" rtl="0" eaLnBrk="1" fontAlgn="base" latinLnBrk="0" hangingPunct="1">
              <a:lnSpc>
                <a:spcPct val="100000"/>
              </a:lnSpc>
              <a:spcBef>
                <a:spcPct val="0"/>
              </a:spcBef>
              <a:spcAft>
                <a:spcPct val="0"/>
              </a:spcAft>
              <a:buClr>
                <a:srgbClr val="FFAE5D"/>
              </a:buClr>
              <a:buSzPct val="75000"/>
              <a:buFont typeface="Wingdings" pitchFamily="2" charset="2"/>
              <a:buNone/>
              <a:tabLst>
                <a:tab pos="3309938" algn="l"/>
              </a:tabLst>
              <a:defRPr/>
            </a:pPr>
            <a:r>
              <a:rPr kumimoji="0" lang="en-US" sz="1600" b="0" i="0" u="none" strike="noStrike" kern="1200" cap="none" spc="0" normalizeH="0" baseline="0" noProof="0">
                <a:ln>
                  <a:noFill/>
                </a:ln>
                <a:solidFill>
                  <a:srgbClr val="000000"/>
                </a:solidFill>
                <a:effectLst/>
                <a:uLnTx/>
                <a:uFillTx/>
                <a:latin typeface="Palatino Linotype" pitchFamily="18" charset="0"/>
                <a:ea typeface="+mn-ea"/>
                <a:cs typeface="+mn-cs"/>
              </a:rPr>
              <a:t>	- Analog circuit design	- Game strategies</a:t>
            </a:r>
          </a:p>
          <a:p>
            <a:pPr marL="342900" marR="0" lvl="0" indent="-342900" algn="l" defTabSz="914400" rtl="0" eaLnBrk="1" fontAlgn="base" latinLnBrk="0" hangingPunct="1">
              <a:lnSpc>
                <a:spcPct val="100000"/>
              </a:lnSpc>
              <a:spcBef>
                <a:spcPct val="0"/>
              </a:spcBef>
              <a:spcAft>
                <a:spcPct val="0"/>
              </a:spcAft>
              <a:buClr>
                <a:srgbClr val="FFAE5D"/>
              </a:buClr>
              <a:buSzPct val="75000"/>
              <a:buFont typeface="Wingdings" pitchFamily="2" charset="2"/>
              <a:buNone/>
              <a:tabLst>
                <a:tab pos="3309938" algn="l"/>
              </a:tabLst>
              <a:defRPr/>
            </a:pPr>
            <a:r>
              <a:rPr kumimoji="0" lang="en-US" sz="1600" b="0" i="0" u="none" strike="noStrike" kern="1200" cap="none" spc="0" normalizeH="0" baseline="0" noProof="0">
                <a:ln>
                  <a:noFill/>
                </a:ln>
                <a:solidFill>
                  <a:srgbClr val="000000"/>
                </a:solidFill>
                <a:effectLst/>
                <a:uLnTx/>
                <a:uFillTx/>
                <a:latin typeface="Palatino Linotype" pitchFamily="18" charset="0"/>
                <a:ea typeface="+mn-ea"/>
                <a:cs typeface="+mn-cs"/>
              </a:rPr>
              <a:t>	- Quantum circuit design 	- Image processing</a:t>
            </a:r>
          </a:p>
          <a:p>
            <a:pPr marL="342900" marR="0" lvl="0" indent="-342900" algn="l" defTabSz="914400" rtl="0" eaLnBrk="1" fontAlgn="base" latinLnBrk="0" hangingPunct="1">
              <a:lnSpc>
                <a:spcPct val="100000"/>
              </a:lnSpc>
              <a:spcBef>
                <a:spcPct val="0"/>
              </a:spcBef>
              <a:spcAft>
                <a:spcPct val="0"/>
              </a:spcAft>
              <a:buClr>
                <a:srgbClr val="FFAE5D"/>
              </a:buClr>
              <a:buSzPct val="75000"/>
              <a:buFont typeface="Wingdings" pitchFamily="2" charset="2"/>
              <a:buNone/>
              <a:tabLst>
                <a:tab pos="3309938" algn="l"/>
              </a:tabLst>
              <a:defRPr/>
            </a:pPr>
            <a:r>
              <a:rPr kumimoji="0" lang="en-US" sz="1600" b="0" i="0" u="none" strike="noStrike" kern="1200" cap="none" spc="0" normalizeH="0" baseline="0" noProof="0">
                <a:ln>
                  <a:noFill/>
                </a:ln>
                <a:solidFill>
                  <a:srgbClr val="000000"/>
                </a:solidFill>
                <a:effectLst/>
                <a:uLnTx/>
                <a:uFillTx/>
                <a:latin typeface="Palatino Linotype" pitchFamily="18" charset="0"/>
                <a:ea typeface="+mn-ea"/>
                <a:cs typeface="+mn-cs"/>
              </a:rPr>
              <a:t>	- Physics 	- Antenna design</a:t>
            </a:r>
          </a:p>
          <a:p>
            <a:pPr marL="342900" marR="0" lvl="0" indent="-342900" algn="l" defTabSz="914400" rtl="0" eaLnBrk="1" fontAlgn="base" latinLnBrk="0" hangingPunct="1">
              <a:lnSpc>
                <a:spcPct val="100000"/>
              </a:lnSpc>
              <a:spcBef>
                <a:spcPct val="0"/>
              </a:spcBef>
              <a:spcAft>
                <a:spcPct val="0"/>
              </a:spcAft>
              <a:buClr>
                <a:srgbClr val="FFAE5D"/>
              </a:buClr>
              <a:buSzPct val="75000"/>
              <a:buFont typeface="Wingdings" pitchFamily="2" charset="2"/>
              <a:buNone/>
              <a:tabLst>
                <a:tab pos="3309938" algn="l"/>
              </a:tabLst>
              <a:defRPr/>
            </a:pPr>
            <a:r>
              <a:rPr kumimoji="0" lang="en-US" sz="1600" b="0" i="0" u="none" strike="noStrike" kern="1200" cap="none" spc="0" normalizeH="0" baseline="0" noProof="0">
                <a:ln>
                  <a:noFill/>
                </a:ln>
                <a:solidFill>
                  <a:srgbClr val="000000"/>
                </a:solidFill>
                <a:effectLst/>
                <a:uLnTx/>
                <a:uFillTx/>
                <a:latin typeface="Palatino Linotype" pitchFamily="18" charset="0"/>
                <a:ea typeface="+mn-ea"/>
                <a:cs typeface="+mn-cs"/>
              </a:rPr>
              <a:t>	- Digital circuits/programs 	- Classical optimization</a:t>
            </a:r>
          </a:p>
          <a:p>
            <a:pPr marL="342900" marR="0" lvl="0" indent="-342900" algn="l" defTabSz="914400" rtl="0" eaLnBrk="1" fontAlgn="base" latinLnBrk="0" hangingPunct="1">
              <a:lnSpc>
                <a:spcPct val="100000"/>
              </a:lnSpc>
              <a:spcBef>
                <a:spcPct val="0"/>
              </a:spcBef>
              <a:spcAft>
                <a:spcPct val="0"/>
              </a:spcAft>
              <a:buClr>
                <a:srgbClr val="FFAE5D"/>
              </a:buClr>
              <a:buSzPct val="75000"/>
              <a:buFont typeface="Wingdings" pitchFamily="2" charset="2"/>
              <a:buNone/>
              <a:tabLst>
                <a:tab pos="3309938" algn="l"/>
              </a:tabLst>
              <a:defRPr/>
            </a:pPr>
            <a:r>
              <a:rPr kumimoji="0" lang="en-US" sz="1600" b="0" i="0" u="none" strike="noStrike" kern="1200" cap="none" spc="0" normalizeH="0" baseline="0" noProof="0">
                <a:ln>
                  <a:noFill/>
                </a:ln>
                <a:solidFill>
                  <a:srgbClr val="000000"/>
                </a:solidFill>
                <a:effectLst/>
                <a:uLnTx/>
                <a:uFillTx/>
                <a:latin typeface="Palatino Linotype" pitchFamily="18" charset="0"/>
                <a:ea typeface="+mn-ea"/>
                <a:cs typeface="+mn-cs"/>
              </a:rPr>
              <a:t>	- Chemistry	- …</a:t>
            </a:r>
          </a:p>
        </p:txBody>
      </p:sp>
      <p:sp>
        <p:nvSpPr>
          <p:cNvPr id="6" name="Rectangle 3"/>
          <p:cNvSpPr txBox="1">
            <a:spLocks noChangeArrowheads="1"/>
          </p:cNvSpPr>
          <p:nvPr/>
        </p:nvSpPr>
        <p:spPr bwMode="auto">
          <a:xfrm>
            <a:off x="385763" y="5373688"/>
            <a:ext cx="8218487" cy="719137"/>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50000"/>
              </a:spcBef>
              <a:spcAft>
                <a:spcPct val="0"/>
              </a:spcAft>
              <a:buClr>
                <a:srgbClr val="FFAE5D"/>
              </a:buClr>
              <a:buSzPct val="75000"/>
              <a:buFontTx/>
              <a:buNone/>
              <a:tabLst>
                <a:tab pos="3309938" algn="l"/>
              </a:tabLst>
              <a:defRPr/>
            </a:pPr>
            <a:br>
              <a:rPr kumimoji="0" lang="en-US" sz="2000" b="1" i="0" u="none" strike="noStrike" kern="0" cap="none" spc="0" normalizeH="0" baseline="0" noProof="0">
                <a:ln>
                  <a:noFill/>
                </a:ln>
                <a:solidFill>
                  <a:srgbClr val="FF9429"/>
                </a:solidFill>
                <a:effectLst/>
                <a:uLnTx/>
                <a:uFillTx/>
                <a:latin typeface="Palatino Linotype"/>
                <a:ea typeface="+mn-ea"/>
                <a:cs typeface="+mn-cs"/>
              </a:rPr>
            </a:br>
            <a:r>
              <a:rPr kumimoji="0" lang="en-US" sz="2000" b="1" i="0" u="none" strike="noStrike" kern="0" cap="none" spc="0" normalizeH="0" baseline="0" noProof="0">
                <a:ln>
                  <a:noFill/>
                </a:ln>
                <a:solidFill>
                  <a:srgbClr val="FF9429"/>
                </a:solidFill>
                <a:effectLst/>
                <a:uLnTx/>
                <a:uFillTx/>
                <a:latin typeface="Palatino Linotype"/>
                <a:ea typeface="+mn-ea"/>
                <a:cs typeface="+mn-cs"/>
              </a:rPr>
              <a:t> </a:t>
            </a:r>
            <a:r>
              <a:rPr kumimoji="0" lang="en-US" sz="2000" b="1" i="0" u="none" strike="noStrike" kern="0" cap="none" spc="0" normalizeH="0" baseline="0" noProof="0">
                <a:ln>
                  <a:noFill/>
                </a:ln>
                <a:solidFill>
                  <a:srgbClr val="0066FF"/>
                </a:solidFill>
                <a:effectLst/>
                <a:uLnTx/>
                <a:uFillTx/>
                <a:latin typeface="Palatino Linotype"/>
                <a:ea typeface="+mn-ea"/>
                <a:cs typeface="+mn-cs"/>
              </a:rPr>
              <a:t>http://www.genetic-programming.org/combined.html</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2" name="Rectangle 2"/>
          <p:cNvSpPr>
            <a:spLocks noGrp="1" noChangeArrowheads="1"/>
          </p:cNvSpPr>
          <p:nvPr>
            <p:ph type="title"/>
          </p:nvPr>
        </p:nvSpPr>
        <p:spPr/>
        <p:txBody>
          <a:bodyPr/>
          <a:lstStyle/>
          <a:p>
            <a:pPr eaLnBrk="1" hangingPunct="1">
              <a:defRPr/>
            </a:pPr>
            <a:r>
              <a:rPr lang="en-US" sz="2800"/>
              <a:t>2004 Human-Competitive Awards </a:t>
            </a:r>
            <a:br>
              <a:rPr lang="en-US" sz="2800"/>
            </a:br>
            <a:r>
              <a:rPr lang="en-US" sz="2800"/>
              <a:t>in Genetic and Evolutionary Computation </a:t>
            </a:r>
          </a:p>
        </p:txBody>
      </p:sp>
      <p:sp>
        <p:nvSpPr>
          <p:cNvPr id="31747" name="Rectangle 3"/>
          <p:cNvSpPr>
            <a:spLocks noGrp="1" noChangeArrowheads="1"/>
          </p:cNvSpPr>
          <p:nvPr>
            <p:ph type="body" idx="1"/>
          </p:nvPr>
        </p:nvSpPr>
        <p:spPr/>
        <p:txBody>
          <a:bodyPr/>
          <a:lstStyle/>
          <a:p>
            <a:pPr marL="0" indent="0" eaLnBrk="1" hangingPunct="1">
              <a:buNone/>
            </a:pPr>
            <a:r>
              <a:rPr lang="en-US" dirty="0"/>
              <a:t>http://www.genetic-programming.org/gecco2004hc.html</a:t>
            </a:r>
            <a:endParaRPr lang="en-US" dirty="0">
              <a:solidFill>
                <a:srgbClr val="FF9429"/>
              </a:solidFill>
            </a:endParaRPr>
          </a:p>
          <a:p>
            <a:pPr eaLnBrk="1" hangingPunct="1"/>
            <a:r>
              <a:rPr lang="en-US" b="1" dirty="0">
                <a:solidFill>
                  <a:srgbClr val="FF9429"/>
                </a:solidFill>
              </a:rPr>
              <a:t>$1500 – Gold</a:t>
            </a:r>
          </a:p>
          <a:p>
            <a:pPr lvl="1" eaLnBrk="1" hangingPunct="1"/>
            <a:r>
              <a:rPr lang="en-US" sz="1600" b="1" dirty="0">
                <a:solidFill>
                  <a:srgbClr val="3366FF"/>
                </a:solidFill>
              </a:rPr>
              <a:t>Jason D. </a:t>
            </a:r>
            <a:r>
              <a:rPr lang="en-US" sz="1600" b="1" dirty="0" err="1">
                <a:solidFill>
                  <a:srgbClr val="3366FF"/>
                </a:solidFill>
              </a:rPr>
              <a:t>Lohn</a:t>
            </a:r>
            <a:r>
              <a:rPr lang="en-US" sz="1600" b="1" dirty="0">
                <a:solidFill>
                  <a:srgbClr val="3366FF"/>
                </a:solidFill>
              </a:rPr>
              <a:t>, Gregory S. Hornby, Derek S. Linden: An Evolved Antenna for Deployment on NASA's Space Technology 5 Mission</a:t>
            </a:r>
          </a:p>
          <a:p>
            <a:pPr lvl="1" eaLnBrk="1" hangingPunct="1"/>
            <a:r>
              <a:rPr lang="en-US" sz="1600" dirty="0"/>
              <a:t>Lee Spector: Automatic Quantum Computer Programming: A Genetic Programming Approach</a:t>
            </a:r>
          </a:p>
          <a:p>
            <a:pPr eaLnBrk="1" hangingPunct="1"/>
            <a:r>
              <a:rPr lang="en-US" b="1" dirty="0">
                <a:solidFill>
                  <a:srgbClr val="FF9429"/>
                </a:solidFill>
              </a:rPr>
              <a:t>$500 – Silver</a:t>
            </a:r>
          </a:p>
          <a:p>
            <a:pPr lvl="1" eaLnBrk="1" hangingPunct="1"/>
            <a:r>
              <a:rPr lang="en-US" sz="1600" dirty="0"/>
              <a:t>Alex Fukunaga: Evolving Local Search Heuristics for SAT Using GP</a:t>
            </a:r>
          </a:p>
          <a:p>
            <a:pPr lvl="1" eaLnBrk="1" hangingPunct="1"/>
            <a:r>
              <a:rPr lang="en-US" sz="1600" dirty="0" err="1"/>
              <a:t>Hod</a:t>
            </a:r>
            <a:r>
              <a:rPr lang="en-US" sz="1600" dirty="0"/>
              <a:t> Lipson: How to Draw a Straight Line Using a GP: Benchmarking Evolutionary Design Against 19th Century Kinematic Synthesis</a:t>
            </a:r>
          </a:p>
          <a:p>
            <a:pPr lvl="1" eaLnBrk="1" hangingPunct="1"/>
            <a:r>
              <a:rPr lang="en-US" sz="1600" dirty="0"/>
              <a:t>Bijan </a:t>
            </a:r>
            <a:r>
              <a:rPr lang="en-US" sz="1600" dirty="0" err="1"/>
              <a:t>Khosraviani</a:t>
            </a:r>
            <a:r>
              <a:rPr lang="en-US" sz="1600" dirty="0"/>
              <a:t>, Raymond E. Levitt, John R. </a:t>
            </a:r>
            <a:r>
              <a:rPr lang="en-US" sz="1600" dirty="0" err="1"/>
              <a:t>Koza</a:t>
            </a:r>
            <a:r>
              <a:rPr lang="en-US" sz="1600" dirty="0"/>
              <a:t>: Organization Design Optimization Using Genetic Programming</a:t>
            </a:r>
          </a:p>
          <a:p>
            <a:pPr eaLnBrk="1" hangingPunct="1"/>
            <a:r>
              <a:rPr lang="en-US" b="1" dirty="0">
                <a:solidFill>
                  <a:srgbClr val="FF9429"/>
                </a:solidFill>
              </a:rPr>
              <a:t>$500 – Bronze</a:t>
            </a:r>
          </a:p>
          <a:p>
            <a:pPr lvl="1" eaLnBrk="1" hangingPunct="1"/>
            <a:r>
              <a:rPr lang="en-US" sz="1600" dirty="0"/>
              <a:t>Adrian </a:t>
            </a:r>
            <a:r>
              <a:rPr lang="en-US" sz="1600" dirty="0" err="1"/>
              <a:t>Stoica</a:t>
            </a:r>
            <a:r>
              <a:rPr lang="en-US" sz="1600" dirty="0"/>
              <a:t>, Ricardo </a:t>
            </a:r>
            <a:r>
              <a:rPr lang="en-US" sz="1600" dirty="0" err="1"/>
              <a:t>Zebulum</a:t>
            </a:r>
            <a:r>
              <a:rPr lang="en-US" sz="1600" dirty="0"/>
              <a:t>, Didier </a:t>
            </a:r>
            <a:r>
              <a:rPr lang="en-US" sz="1600" dirty="0" err="1"/>
              <a:t>Keymeulen</a:t>
            </a:r>
            <a:r>
              <a:rPr lang="en-US" sz="1600" dirty="0"/>
              <a:t>, Michael Ian Ferguson, Vu Duong, Xin Guo: Taking evolutionary circuit design from experimentation to implementation: some useful techniques and a silicon demonstration</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Evolutionary Algorithms</a:t>
            </a:r>
          </a:p>
        </p:txBody>
      </p:sp>
      <p:sp>
        <p:nvSpPr>
          <p:cNvPr id="3" name="Content Placeholder 2"/>
          <p:cNvSpPr>
            <a:spLocks noGrp="1"/>
          </p:cNvSpPr>
          <p:nvPr>
            <p:ph idx="1"/>
          </p:nvPr>
        </p:nvSpPr>
        <p:spPr/>
        <p:txBody>
          <a:bodyPr/>
          <a:lstStyle/>
          <a:p>
            <a:r>
              <a:rPr lang="en-US" b="1" dirty="0"/>
              <a:t>Evolutionary Algorithms are general-purpose stochastic optimization algorithms.</a:t>
            </a:r>
          </a:p>
          <a:p>
            <a:r>
              <a:rPr lang="en-US" dirty="0"/>
              <a:t>Problem solution can be represented as binary string, real-valued string, string of symbols, tree or graph.</a:t>
            </a:r>
          </a:p>
          <a:p>
            <a:r>
              <a:rPr lang="en-US" dirty="0"/>
              <a:t>Optimized objective function can be continuous/discrete, multimodal,  nonlinear, multidimensional,  noisy.</a:t>
            </a:r>
          </a:p>
          <a:p>
            <a:pPr>
              <a:spcBef>
                <a:spcPts val="600"/>
              </a:spcBef>
              <a:buNone/>
            </a:pPr>
            <a:r>
              <a:rPr lang="en-US" dirty="0"/>
              <a:t>	The problem can involve multiple optimization objectives as well.</a:t>
            </a:r>
          </a:p>
          <a:p>
            <a:r>
              <a:rPr lang="en-US" b="1" dirty="0"/>
              <a:t>A typical evolutionary model:</a:t>
            </a:r>
          </a:p>
          <a:p>
            <a:endParaRPr lang="en-US" dirty="0"/>
          </a:p>
        </p:txBody>
      </p:sp>
      <p:grpSp>
        <p:nvGrpSpPr>
          <p:cNvPr id="14" name="Group 13"/>
          <p:cNvGrpSpPr/>
          <p:nvPr/>
        </p:nvGrpSpPr>
        <p:grpSpPr>
          <a:xfrm>
            <a:off x="1979712" y="3573016"/>
            <a:ext cx="5112568" cy="2880320"/>
            <a:chOff x="1979712" y="3573016"/>
            <a:chExt cx="5112568" cy="2880320"/>
          </a:xfrm>
        </p:grpSpPr>
        <p:sp>
          <p:nvSpPr>
            <p:cNvPr id="4" name="Rounded Rectangle 3"/>
            <p:cNvSpPr/>
            <p:nvPr/>
          </p:nvSpPr>
          <p:spPr bwMode="auto">
            <a:xfrm>
              <a:off x="1979712" y="4365104"/>
              <a:ext cx="1368152" cy="576064"/>
            </a:xfrm>
            <a:prstGeom prst="roundRect">
              <a:avLst/>
            </a:prstGeom>
            <a:solidFill>
              <a:srgbClr val="B2B2FF">
                <a:alpha val="50196"/>
              </a:srgbClr>
            </a:solidFill>
            <a:ln w="28575" cap="flat" cmpd="sng" algn="ctr">
              <a:solidFill>
                <a:srgbClr val="0070C0"/>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mn-cs"/>
                </a:rPr>
                <a:t>Population</a:t>
              </a:r>
            </a:p>
          </p:txBody>
        </p:sp>
        <p:sp>
          <p:nvSpPr>
            <p:cNvPr id="5" name="Rounded Rectangle 4"/>
            <p:cNvSpPr/>
            <p:nvPr/>
          </p:nvSpPr>
          <p:spPr bwMode="auto">
            <a:xfrm>
              <a:off x="5076056" y="3645024"/>
              <a:ext cx="1224136" cy="576064"/>
            </a:xfrm>
            <a:prstGeom prst="roundRect">
              <a:avLst/>
            </a:prstGeom>
            <a:solidFill>
              <a:srgbClr val="B2B2FF">
                <a:alpha val="50196"/>
              </a:srgbClr>
            </a:solidFill>
            <a:ln w="28575" cap="flat" cmpd="sng" algn="ctr">
              <a:solidFill>
                <a:srgbClr val="0070C0"/>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mn-cs"/>
                </a:rPr>
                <a:t>Parents</a:t>
              </a:r>
            </a:p>
          </p:txBody>
        </p:sp>
        <p:sp>
          <p:nvSpPr>
            <p:cNvPr id="6" name="Rounded Rectangle 5"/>
            <p:cNvSpPr/>
            <p:nvPr/>
          </p:nvSpPr>
          <p:spPr bwMode="auto">
            <a:xfrm>
              <a:off x="4067944" y="5517232"/>
              <a:ext cx="1296144" cy="576064"/>
            </a:xfrm>
            <a:prstGeom prst="roundRect">
              <a:avLst/>
            </a:prstGeom>
            <a:solidFill>
              <a:srgbClr val="B2B2FF">
                <a:alpha val="50196"/>
              </a:srgbClr>
            </a:solidFill>
            <a:ln w="28575" cap="flat" cmpd="sng" algn="ctr">
              <a:solidFill>
                <a:srgbClr val="0070C0"/>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mn-cs"/>
                </a:rPr>
                <a:t>Offspring</a:t>
              </a:r>
            </a:p>
          </p:txBody>
        </p:sp>
        <p:sp>
          <p:nvSpPr>
            <p:cNvPr id="7" name="Bent Arrow 6"/>
            <p:cNvSpPr/>
            <p:nvPr/>
          </p:nvSpPr>
          <p:spPr bwMode="auto">
            <a:xfrm>
              <a:off x="2699792" y="3789040"/>
              <a:ext cx="2376264" cy="576064"/>
            </a:xfrm>
            <a:prstGeom prst="bentArrow">
              <a:avLst>
                <a:gd name="adj1" fmla="val 25000"/>
                <a:gd name="adj2" fmla="val 25000"/>
                <a:gd name="adj3" fmla="val 25000"/>
                <a:gd name="adj4" fmla="val 20745"/>
              </a:avLst>
            </a:prstGeom>
            <a:solidFill>
              <a:srgbClr val="3366FF"/>
            </a:solidFill>
            <a:ln w="9525" cap="flat" cmpd="sng" algn="ctr">
              <a:solidFill>
                <a:srgbClr val="0066FF"/>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8" name="Bent Arrow 7"/>
            <p:cNvSpPr/>
            <p:nvPr/>
          </p:nvSpPr>
          <p:spPr bwMode="auto">
            <a:xfrm rot="10800000">
              <a:off x="5364089" y="4221088"/>
              <a:ext cx="504056" cy="1728192"/>
            </a:xfrm>
            <a:prstGeom prst="bentArrow">
              <a:avLst/>
            </a:prstGeom>
            <a:solidFill>
              <a:srgbClr val="3366FF"/>
            </a:solidFill>
            <a:ln w="9525" cap="flat" cmpd="sng" algn="ctr">
              <a:solidFill>
                <a:srgbClr val="0066FF"/>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9" name="Bent Arrow 8"/>
            <p:cNvSpPr/>
            <p:nvPr/>
          </p:nvSpPr>
          <p:spPr bwMode="auto">
            <a:xfrm rot="16200000">
              <a:off x="2843808" y="4653136"/>
              <a:ext cx="936104" cy="1512168"/>
            </a:xfrm>
            <a:prstGeom prst="bentArrow">
              <a:avLst>
                <a:gd name="adj1" fmla="val 14061"/>
                <a:gd name="adj2" fmla="val 24163"/>
                <a:gd name="adj3" fmla="val 25000"/>
                <a:gd name="adj4" fmla="val 32425"/>
              </a:avLst>
            </a:prstGeom>
            <a:solidFill>
              <a:srgbClr val="3366FF"/>
            </a:solidFill>
            <a:ln w="9525" cap="flat" cmpd="sng" algn="ctr">
              <a:solidFill>
                <a:srgbClr val="0066FF"/>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0" name="TextBox 9"/>
            <p:cNvSpPr txBox="1"/>
            <p:nvPr/>
          </p:nvSpPr>
          <p:spPr>
            <a:xfrm>
              <a:off x="3419872" y="3573016"/>
              <a:ext cx="1096775"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mn-ea"/>
                  <a:cs typeface="+mn-cs"/>
                </a:rPr>
                <a:t>Selection</a:t>
              </a:r>
            </a:p>
          </p:txBody>
        </p:sp>
        <p:sp>
          <p:nvSpPr>
            <p:cNvPr id="11" name="TextBox 10"/>
            <p:cNvSpPr txBox="1"/>
            <p:nvPr/>
          </p:nvSpPr>
          <p:spPr>
            <a:xfrm>
              <a:off x="2339752" y="5826750"/>
              <a:ext cx="1460656"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mn-ea"/>
                  <a:cs typeface="+mn-cs"/>
                </a:rPr>
                <a:t>Replacement</a:t>
              </a:r>
            </a:p>
          </p:txBody>
        </p:sp>
        <p:sp>
          <p:nvSpPr>
            <p:cNvPr id="12" name="TextBox 11"/>
            <p:cNvSpPr txBox="1"/>
            <p:nvPr/>
          </p:nvSpPr>
          <p:spPr>
            <a:xfrm>
              <a:off x="5796136" y="4437112"/>
              <a:ext cx="1296144"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mn-ea"/>
                  <a:cs typeface="+mn-cs"/>
                </a:rPr>
                <a:t>Crossover </a:t>
              </a:r>
              <a:br>
                <a:rPr kumimoji="0" lang="en-US" sz="1600" b="1" i="0" u="none" strike="noStrike" kern="1200" cap="none" spc="0" normalizeH="0" baseline="0" noProof="0" dirty="0">
                  <a:ln>
                    <a:noFill/>
                  </a:ln>
                  <a:solidFill>
                    <a:srgbClr val="000000"/>
                  </a:solidFill>
                  <a:effectLst/>
                  <a:uLnTx/>
                  <a:uFillTx/>
                  <a:latin typeface="Arial" charset="0"/>
                  <a:ea typeface="+mn-ea"/>
                  <a:cs typeface="+mn-cs"/>
                </a:rPr>
              </a:br>
              <a:r>
                <a:rPr kumimoji="0" lang="en-US" sz="1600" b="1" i="0" u="none" strike="noStrike" kern="1200" cap="none" spc="0" normalizeH="0" baseline="0" noProof="0" dirty="0">
                  <a:ln>
                    <a:noFill/>
                  </a:ln>
                  <a:solidFill>
                    <a:srgbClr val="000000"/>
                  </a:solidFill>
                  <a:effectLst/>
                  <a:uLnTx/>
                  <a:uFillTx/>
                  <a:latin typeface="Arial" charset="0"/>
                  <a:ea typeface="+mn-ea"/>
                  <a:cs typeface="+mn-cs"/>
                </a:rPr>
                <a:t>+ </a:t>
              </a:r>
              <a:br>
                <a:rPr kumimoji="0" lang="en-US" sz="1600" b="1" i="0" u="none" strike="noStrike" kern="1200" cap="none" spc="0" normalizeH="0" baseline="0" noProof="0" dirty="0">
                  <a:ln>
                    <a:noFill/>
                  </a:ln>
                  <a:solidFill>
                    <a:srgbClr val="000000"/>
                  </a:solidFill>
                  <a:effectLst/>
                  <a:uLnTx/>
                  <a:uFillTx/>
                  <a:latin typeface="Arial" charset="0"/>
                  <a:ea typeface="+mn-ea"/>
                  <a:cs typeface="+mn-cs"/>
                </a:rPr>
              </a:br>
              <a:r>
                <a:rPr kumimoji="0" lang="en-US" sz="1600" b="1" i="0" u="none" strike="noStrike" kern="1200" cap="none" spc="0" normalizeH="0" baseline="0" noProof="0" dirty="0">
                  <a:ln>
                    <a:noFill/>
                  </a:ln>
                  <a:solidFill>
                    <a:srgbClr val="000000"/>
                  </a:solidFill>
                  <a:effectLst/>
                  <a:uLnTx/>
                  <a:uFillTx/>
                  <a:latin typeface="Arial" charset="0"/>
                  <a:ea typeface="+mn-ea"/>
                  <a:cs typeface="+mn-cs"/>
                </a:rPr>
                <a:t>Mutation</a:t>
              </a:r>
            </a:p>
          </p:txBody>
        </p:sp>
        <p:sp>
          <p:nvSpPr>
            <p:cNvPr id="13" name="TextBox 12"/>
            <p:cNvSpPr txBox="1"/>
            <p:nvPr/>
          </p:nvSpPr>
          <p:spPr>
            <a:xfrm>
              <a:off x="4139952" y="6114782"/>
              <a:ext cx="1221809"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mn-ea"/>
                  <a:cs typeface="+mn-cs"/>
                </a:rPr>
                <a:t>Evaluation</a:t>
              </a:r>
            </a:p>
          </p:txBody>
        </p:sp>
      </p:gr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Rectangle 2"/>
          <p:cNvSpPr>
            <a:spLocks noGrp="1" noChangeArrowheads="1"/>
          </p:cNvSpPr>
          <p:nvPr>
            <p:ph type="title"/>
          </p:nvPr>
        </p:nvSpPr>
        <p:spPr/>
        <p:txBody>
          <a:bodyPr/>
          <a:lstStyle/>
          <a:p>
            <a:pPr eaLnBrk="1" hangingPunct="1">
              <a:defRPr/>
            </a:pPr>
            <a:r>
              <a:rPr lang="en-US" sz="3200">
                <a:effectLst/>
              </a:rPr>
              <a:t>The winner of Humies 2004</a:t>
            </a:r>
            <a:endParaRPr lang="en-US" sz="3200"/>
          </a:p>
        </p:txBody>
      </p:sp>
      <p:graphicFrame>
        <p:nvGraphicFramePr>
          <p:cNvPr id="1026" name="Object 7"/>
          <p:cNvGraphicFramePr>
            <a:graphicFrameLocks noChangeAspect="1"/>
          </p:cNvGraphicFramePr>
          <p:nvPr/>
        </p:nvGraphicFramePr>
        <p:xfrm>
          <a:off x="4114800" y="1146175"/>
          <a:ext cx="4572000" cy="2054225"/>
        </p:xfrm>
        <a:graphic>
          <a:graphicData uri="http://schemas.openxmlformats.org/presentationml/2006/ole">
            <mc:AlternateContent xmlns:mc="http://schemas.openxmlformats.org/markup-compatibility/2006">
              <mc:Choice xmlns:v="urn:schemas-microsoft-com:vml" Requires="v">
                <p:oleObj spid="_x0000_s2082" name="Image" r:id="rId3" imgW="5434921" imgH="3542857" progId="">
                  <p:embed/>
                </p:oleObj>
              </mc:Choice>
              <mc:Fallback>
                <p:oleObj name="Image" r:id="rId3" imgW="5434921" imgH="3542857" progId="">
                  <p:embed/>
                  <p:pic>
                    <p:nvPicPr>
                      <p:cNvPr id="1026" name="Object 7"/>
                      <p:cNvPicPr>
                        <a:picLocks noChangeAspect="1" noChangeArrowheads="1"/>
                      </p:cNvPicPr>
                      <p:nvPr/>
                    </p:nvPicPr>
                    <p:blipFill>
                      <a:blip r:embed="rId4">
                        <a:extLst>
                          <a:ext uri="{28A0092B-C50C-407E-A947-70E740481C1C}">
                            <a14:useLocalDpi xmlns:a14="http://schemas.microsoft.com/office/drawing/2010/main" val="0"/>
                          </a:ext>
                        </a:extLst>
                      </a:blip>
                      <a:srcRect b="11356"/>
                      <a:stretch>
                        <a:fillRect/>
                      </a:stretch>
                    </p:blipFill>
                    <p:spPr bwMode="auto">
                      <a:xfrm>
                        <a:off x="4114800" y="1146175"/>
                        <a:ext cx="4572000" cy="205422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8" name="Text Box 9"/>
          <p:cNvSpPr txBox="1">
            <a:spLocks noChangeArrowheads="1"/>
          </p:cNvSpPr>
          <p:nvPr/>
        </p:nvSpPr>
        <p:spPr bwMode="auto">
          <a:xfrm>
            <a:off x="485775" y="1485900"/>
            <a:ext cx="3581400" cy="825500"/>
          </a:xfrm>
          <a:prstGeom prst="rect">
            <a:avLst/>
          </a:prstGeom>
          <a:noFill/>
          <a:ln w="9525">
            <a:noFill/>
            <a:miter lim="800000"/>
            <a:headEnd/>
            <a:tailEnd/>
          </a:ln>
        </p:spPr>
        <p:txBody>
          <a:bodyPr>
            <a:spAutoFit/>
          </a:bodyPr>
          <a:lstStyle/>
          <a:p>
            <a:pPr marL="173038" marR="0" lvl="0" indent="-173038" algn="l" defTabSz="914400" rtl="0" eaLnBrk="0" fontAlgn="base" latinLnBrk="0" hangingPunct="0">
              <a:lnSpc>
                <a:spcPct val="100000"/>
              </a:lnSpc>
              <a:spcBef>
                <a:spcPct val="0"/>
              </a:spcBef>
              <a:spcAft>
                <a:spcPct val="0"/>
              </a:spcAft>
              <a:buClrTx/>
              <a:buSzTx/>
              <a:buFontTx/>
              <a:buChar char="•"/>
              <a:tabLst/>
              <a:defRPr/>
            </a:pPr>
            <a:r>
              <a:rPr kumimoji="0" lang="en-US" sz="1600" b="0" i="0" u="none" strike="noStrike" kern="1200" cap="none" spc="0" normalizeH="0" baseline="0" noProof="0">
                <a:ln>
                  <a:noFill/>
                </a:ln>
                <a:solidFill>
                  <a:srgbClr val="000000"/>
                </a:solidFill>
                <a:effectLst/>
                <a:uLnTx/>
                <a:uFillTx/>
                <a:latin typeface="Palatino Linotype" pitchFamily="18" charset="0"/>
                <a:ea typeface="+mn-ea"/>
                <a:cs typeface="Times New Roman" pitchFamily="18" charset="0"/>
              </a:rPr>
              <a:t>Three nanosats (20in diameter).</a:t>
            </a:r>
          </a:p>
          <a:p>
            <a:pPr marL="173038" marR="0" lvl="0" indent="-173038" algn="l" defTabSz="914400" rtl="0" eaLnBrk="0" fontAlgn="base" latinLnBrk="0" hangingPunct="0">
              <a:lnSpc>
                <a:spcPct val="100000"/>
              </a:lnSpc>
              <a:spcBef>
                <a:spcPct val="0"/>
              </a:spcBef>
              <a:spcAft>
                <a:spcPct val="0"/>
              </a:spcAft>
              <a:buClrTx/>
              <a:buSzTx/>
              <a:buFontTx/>
              <a:buChar char="•"/>
              <a:tabLst/>
              <a:defRPr/>
            </a:pPr>
            <a:r>
              <a:rPr kumimoji="0" lang="en-US" sz="1600" b="0" i="0" u="none" strike="noStrike" kern="1200" cap="none" spc="0" normalizeH="0" baseline="0" noProof="0">
                <a:ln>
                  <a:noFill/>
                </a:ln>
                <a:solidFill>
                  <a:srgbClr val="000000"/>
                </a:solidFill>
                <a:effectLst/>
                <a:uLnTx/>
                <a:uFillTx/>
                <a:latin typeface="Palatino Linotype" pitchFamily="18" charset="0"/>
                <a:ea typeface="+mn-ea"/>
                <a:cs typeface="Times New Roman" pitchFamily="18" charset="0"/>
              </a:rPr>
              <a:t>Measure effect of solar activity on the Earth's magnetosphere.</a:t>
            </a:r>
            <a:endParaRPr kumimoji="0" lang="en-US" sz="1600" b="0" i="0" u="none" strike="noStrike" kern="1200" cap="none" spc="0" normalizeH="0" baseline="0" noProof="0">
              <a:ln>
                <a:noFill/>
              </a:ln>
              <a:solidFill>
                <a:srgbClr val="000000"/>
              </a:solidFill>
              <a:effectLst/>
              <a:uLnTx/>
              <a:uFillTx/>
              <a:latin typeface="Palatino Linotype" pitchFamily="18" charset="0"/>
              <a:ea typeface="+mn-ea"/>
              <a:cs typeface="+mn-cs"/>
            </a:endParaRPr>
          </a:p>
        </p:txBody>
      </p:sp>
      <p:pic>
        <p:nvPicPr>
          <p:cNvPr id="1029" name="Picture 10"/>
          <p:cNvPicPr>
            <a:picLocks noChangeAspect="1" noChangeArrowheads="1"/>
          </p:cNvPicPr>
          <p:nvPr/>
        </p:nvPicPr>
        <p:blipFill>
          <a:blip r:embed="rId5" cstate="print"/>
          <a:srcRect/>
          <a:stretch>
            <a:fillRect/>
          </a:stretch>
        </p:blipFill>
        <p:spPr bwMode="auto">
          <a:xfrm>
            <a:off x="5562600" y="3624263"/>
            <a:ext cx="3124200" cy="2413000"/>
          </a:xfrm>
          <a:prstGeom prst="rect">
            <a:avLst/>
          </a:prstGeom>
          <a:noFill/>
          <a:ln w="9525">
            <a:noFill/>
            <a:miter lim="800000"/>
            <a:headEnd/>
            <a:tailEnd/>
          </a:ln>
        </p:spPr>
      </p:pic>
      <p:pic>
        <p:nvPicPr>
          <p:cNvPr id="1030" name="Picture 11"/>
          <p:cNvPicPr>
            <a:picLocks noChangeAspect="1" noChangeArrowheads="1"/>
          </p:cNvPicPr>
          <p:nvPr/>
        </p:nvPicPr>
        <p:blipFill>
          <a:blip r:embed="rId6" cstate="print"/>
          <a:srcRect/>
          <a:stretch>
            <a:fillRect/>
          </a:stretch>
        </p:blipFill>
        <p:spPr bwMode="auto">
          <a:xfrm>
            <a:off x="609600" y="3619500"/>
            <a:ext cx="4495800" cy="2400300"/>
          </a:xfrm>
          <a:prstGeom prst="rect">
            <a:avLst/>
          </a:prstGeom>
          <a:noFill/>
          <a:ln w="9525">
            <a:noFill/>
            <a:miter lim="800000"/>
            <a:headEnd/>
            <a:tailEnd/>
          </a:ln>
        </p:spPr>
      </p:pic>
      <p:sp>
        <p:nvSpPr>
          <p:cNvPr id="1031" name="Text Box 12"/>
          <p:cNvSpPr txBox="1">
            <a:spLocks noChangeArrowheads="1"/>
          </p:cNvSpPr>
          <p:nvPr/>
        </p:nvSpPr>
        <p:spPr bwMode="auto">
          <a:xfrm>
            <a:off x="485775" y="6127750"/>
            <a:ext cx="8407400" cy="228600"/>
          </a:xfrm>
          <a:prstGeom prst="rect">
            <a:avLst/>
          </a:prstGeom>
          <a:noFill/>
          <a:ln w="9525">
            <a:noFill/>
            <a:miter lim="800000"/>
            <a:headEnd/>
            <a:tailEnd/>
          </a:ln>
        </p:spPr>
        <p:txBody>
          <a:bodyPr>
            <a:spAutoFit/>
          </a:bodyPr>
          <a:lstStyle/>
          <a:p>
            <a:pPr marL="173038" marR="0" lvl="0" indent="-173038"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Palatino Linotype" pitchFamily="18" charset="0"/>
                <a:ea typeface="+mn-ea"/>
                <a:cs typeface="Times New Roman" pitchFamily="18" charset="0"/>
              </a:rPr>
              <a:t>© </a:t>
            </a:r>
            <a:r>
              <a:rPr kumimoji="0" lang="en-US" sz="900" b="0" i="0" u="none" strike="noStrike" kern="1200" cap="none" spc="0" normalizeH="0" baseline="0" noProof="0">
                <a:ln>
                  <a:noFill/>
                </a:ln>
                <a:solidFill>
                  <a:srgbClr val="000000"/>
                </a:solidFill>
                <a:effectLst/>
                <a:uLnTx/>
                <a:uFillTx/>
                <a:latin typeface="Palatino Linotype" pitchFamily="18" charset="0"/>
                <a:ea typeface="+mn-ea"/>
                <a:cs typeface="+mn-cs"/>
              </a:rPr>
              <a:t>Jason D. Lohn, Gregory S. Hornby, Derek S. Linden: Human-Competitive Results: Evolved Antennas for Deployment on NASA’s Space Technology 5 Misson</a:t>
            </a:r>
            <a:r>
              <a:rPr kumimoji="0" lang="en-US" sz="900" b="0" i="0" u="none" strike="noStrike" kern="1200" cap="none" spc="0" normalizeH="0" baseline="0" noProof="0">
                <a:ln>
                  <a:noFill/>
                </a:ln>
                <a:solidFill>
                  <a:srgbClr val="000000"/>
                </a:solidFill>
                <a:effectLst/>
                <a:uLnTx/>
                <a:uFillTx/>
                <a:latin typeface="Palatino Linotype" pitchFamily="18" charset="0"/>
                <a:ea typeface="+mn-ea"/>
                <a:cs typeface="Times New Roman" pitchFamily="18" charset="0"/>
              </a:rPr>
              <a:t> </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2" name="Rectangle 2"/>
          <p:cNvSpPr>
            <a:spLocks noGrp="1" noChangeArrowheads="1"/>
          </p:cNvSpPr>
          <p:nvPr>
            <p:ph type="title"/>
          </p:nvPr>
        </p:nvSpPr>
        <p:spPr/>
        <p:txBody>
          <a:bodyPr/>
          <a:lstStyle/>
          <a:p>
            <a:pPr eaLnBrk="1" hangingPunct="1">
              <a:defRPr/>
            </a:pPr>
            <a:r>
              <a:rPr lang="en-US" sz="2800"/>
              <a:t>Evolved Antennas for Deployment on NASA’s</a:t>
            </a:r>
            <a:br>
              <a:rPr lang="en-US" sz="2800"/>
            </a:br>
            <a:r>
              <a:rPr lang="en-US" sz="2800"/>
              <a:t> Space Technology 5 Mission</a:t>
            </a:r>
          </a:p>
        </p:txBody>
      </p:sp>
      <p:sp>
        <p:nvSpPr>
          <p:cNvPr id="32771" name="Rectangle 3"/>
          <p:cNvSpPr>
            <a:spLocks noGrp="1" noChangeArrowheads="1"/>
          </p:cNvSpPr>
          <p:nvPr>
            <p:ph type="body" idx="1"/>
          </p:nvPr>
        </p:nvSpPr>
        <p:spPr>
          <a:xfrm>
            <a:off x="385763" y="1196975"/>
            <a:ext cx="4473575" cy="5184775"/>
          </a:xfrm>
        </p:spPr>
        <p:txBody>
          <a:bodyPr/>
          <a:lstStyle/>
          <a:p>
            <a:pPr eaLnBrk="1" hangingPunct="1"/>
            <a:r>
              <a:rPr lang="en-US" b="1"/>
              <a:t>Original ST5 Antenna Requirements</a:t>
            </a:r>
          </a:p>
          <a:p>
            <a:pPr lvl="1" eaLnBrk="1" hangingPunct="1"/>
            <a:r>
              <a:rPr lang="en-US" sz="1600"/>
              <a:t>Transmit:  8470 MHz</a:t>
            </a:r>
          </a:p>
          <a:p>
            <a:pPr lvl="1" eaLnBrk="1" hangingPunct="1"/>
            <a:r>
              <a:rPr lang="en-US" sz="1600"/>
              <a:t>Receive: 7209.125 MHz</a:t>
            </a:r>
          </a:p>
          <a:p>
            <a:pPr lvl="1" eaLnBrk="1" hangingPunct="1"/>
            <a:r>
              <a:rPr lang="en-US" sz="1600"/>
              <a:t>Gain:</a:t>
            </a:r>
          </a:p>
          <a:p>
            <a:pPr lvl="2" eaLnBrk="1" hangingPunct="1">
              <a:buFont typeface="Wingdings" pitchFamily="2" charset="2"/>
              <a:buNone/>
            </a:pPr>
            <a:r>
              <a:rPr lang="en-US" sz="1600"/>
              <a:t>&gt;= 0dBic, 40 to 80 degrees</a:t>
            </a:r>
          </a:p>
          <a:p>
            <a:pPr lvl="2" eaLnBrk="1" hangingPunct="1">
              <a:buFont typeface="Wingdings" pitchFamily="2" charset="2"/>
              <a:buNone/>
            </a:pPr>
            <a:r>
              <a:rPr lang="en-US" sz="1600"/>
              <a:t>&gt;= 2dBic, 80 degrees</a:t>
            </a:r>
          </a:p>
          <a:p>
            <a:pPr lvl="2" eaLnBrk="1" hangingPunct="1">
              <a:buFont typeface="Wingdings" pitchFamily="2" charset="2"/>
              <a:buNone/>
            </a:pPr>
            <a:r>
              <a:rPr lang="en-US" sz="1600"/>
              <a:t>&gt;= 4dBic, 90 degrees</a:t>
            </a:r>
          </a:p>
          <a:p>
            <a:pPr lvl="1" eaLnBrk="1" hangingPunct="1"/>
            <a:r>
              <a:rPr lang="en-US" sz="1600"/>
              <a:t>50 Ohm impedance</a:t>
            </a:r>
          </a:p>
          <a:p>
            <a:pPr lvl="1" eaLnBrk="1" hangingPunct="1"/>
            <a:r>
              <a:rPr lang="en-US" sz="1600"/>
              <a:t>Voltage Standing Wave Ratio (VSWR):</a:t>
            </a:r>
          </a:p>
          <a:p>
            <a:pPr lvl="2" eaLnBrk="1" hangingPunct="1">
              <a:buFont typeface="Wingdings" pitchFamily="2" charset="2"/>
              <a:buNone/>
            </a:pPr>
            <a:r>
              <a:rPr lang="en-US" sz="1600"/>
              <a:t>&lt; 1.2 at Transmit Freq</a:t>
            </a:r>
          </a:p>
          <a:p>
            <a:pPr lvl="2" eaLnBrk="1" hangingPunct="1">
              <a:buFont typeface="Wingdings" pitchFamily="2" charset="2"/>
              <a:buNone/>
            </a:pPr>
            <a:r>
              <a:rPr lang="en-US" sz="1600"/>
              <a:t>&lt; 1.5 at Receive Freq</a:t>
            </a:r>
          </a:p>
          <a:p>
            <a:pPr lvl="1" eaLnBrk="1" hangingPunct="1"/>
            <a:r>
              <a:rPr lang="en-US" sz="1600"/>
              <a:t>Fit inside a 6” cylinder</a:t>
            </a:r>
          </a:p>
          <a:p>
            <a:pPr eaLnBrk="1" hangingPunct="1"/>
            <a:endParaRPr lang="en-US">
              <a:solidFill>
                <a:srgbClr val="FF9429"/>
              </a:solidFill>
            </a:endParaRPr>
          </a:p>
        </p:txBody>
      </p:sp>
      <p:sp>
        <p:nvSpPr>
          <p:cNvPr id="32772" name="Rectangle 6"/>
          <p:cNvSpPr>
            <a:spLocks noChangeArrowheads="1"/>
          </p:cNvSpPr>
          <p:nvPr/>
        </p:nvSpPr>
        <p:spPr bwMode="auto">
          <a:xfrm>
            <a:off x="4572000" y="1196975"/>
            <a:ext cx="4248150" cy="5184775"/>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50000"/>
              </a:spcBef>
              <a:spcAft>
                <a:spcPct val="0"/>
              </a:spcAft>
              <a:buClr>
                <a:srgbClr val="FFAE5D"/>
              </a:buClr>
              <a:buSzPct val="75000"/>
              <a:buFont typeface="Wingdings" pitchFamily="2" charset="2"/>
              <a:buChar char="n"/>
              <a:tabLst/>
              <a:defRPr/>
            </a:pPr>
            <a:r>
              <a:rPr kumimoji="0" lang="en-US" sz="1600" b="1" i="0" u="none" strike="noStrike" kern="1200" cap="none" spc="0" normalizeH="0" baseline="0" noProof="0">
                <a:ln>
                  <a:noFill/>
                </a:ln>
                <a:solidFill>
                  <a:srgbClr val="000000"/>
                </a:solidFill>
                <a:effectLst/>
                <a:uLnTx/>
                <a:uFillTx/>
                <a:latin typeface="Palatino Linotype" pitchFamily="18" charset="0"/>
                <a:ea typeface="+mn-ea"/>
                <a:cs typeface="+mn-cs"/>
              </a:rPr>
              <a:t>ST5 Quadrifilar Helical Antenna</a:t>
            </a:r>
          </a:p>
          <a:p>
            <a:pPr marL="742950" marR="0" lvl="1" indent="-285750" algn="l" defTabSz="914400" rtl="0" eaLnBrk="1" fontAlgn="base" latinLnBrk="0" hangingPunct="1">
              <a:lnSpc>
                <a:spcPct val="105000"/>
              </a:lnSpc>
              <a:spcBef>
                <a:spcPct val="15000"/>
              </a:spcBef>
              <a:spcAft>
                <a:spcPct val="0"/>
              </a:spcAft>
              <a:buClr>
                <a:srgbClr val="9999CC"/>
              </a:buClr>
              <a:buSzPct val="80000"/>
              <a:buFont typeface="Wingdings" pitchFamily="2" charset="2"/>
              <a:buChar char="¨"/>
              <a:tabLst/>
              <a:defRPr/>
            </a:pPr>
            <a:r>
              <a:rPr kumimoji="0" lang="en-US" sz="1600" b="0" i="0" u="none" strike="noStrike" kern="1200" cap="none" spc="0" normalizeH="0" baseline="0" noProof="0">
                <a:ln>
                  <a:noFill/>
                </a:ln>
                <a:solidFill>
                  <a:srgbClr val="000000"/>
                </a:solidFill>
                <a:effectLst/>
                <a:uLnTx/>
                <a:uFillTx/>
                <a:latin typeface="Palatino Linotype" pitchFamily="18" charset="0"/>
                <a:ea typeface="+mn-ea"/>
                <a:cs typeface="+mn-cs"/>
              </a:rPr>
              <a:t>designed by a team of human designers</a:t>
            </a:r>
          </a:p>
          <a:p>
            <a:pPr marL="742950" marR="0" lvl="1" indent="-285750" algn="l" defTabSz="914400" rtl="0" eaLnBrk="1" fontAlgn="base" latinLnBrk="0" hangingPunct="1">
              <a:lnSpc>
                <a:spcPct val="105000"/>
              </a:lnSpc>
              <a:spcBef>
                <a:spcPct val="15000"/>
              </a:spcBef>
              <a:spcAft>
                <a:spcPct val="0"/>
              </a:spcAft>
              <a:buClr>
                <a:srgbClr val="9999CC"/>
              </a:buClr>
              <a:buSzPct val="80000"/>
              <a:buFont typeface="Wingdings" pitchFamily="2" charset="2"/>
              <a:buChar char="¨"/>
              <a:tabLst/>
              <a:defRPr/>
            </a:pPr>
            <a:r>
              <a:rPr kumimoji="0" lang="en-US" sz="1600" b="0" i="0" u="none" strike="noStrike" kern="1200" cap="none" spc="0" normalizeH="0" baseline="0" noProof="0">
                <a:ln>
                  <a:noFill/>
                </a:ln>
                <a:solidFill>
                  <a:srgbClr val="000000"/>
                </a:solidFill>
                <a:effectLst/>
                <a:uLnTx/>
                <a:uFillTx/>
                <a:latin typeface="Palatino Linotype" pitchFamily="18" charset="0"/>
                <a:ea typeface="+mn-ea"/>
                <a:cs typeface="+mn-cs"/>
              </a:rPr>
              <a:t>won the contract</a:t>
            </a:r>
          </a:p>
        </p:txBody>
      </p:sp>
      <p:pic>
        <p:nvPicPr>
          <p:cNvPr id="32773" name="Picture 7" descr="antenna_helical"/>
          <p:cNvPicPr>
            <a:picLocks noChangeAspect="1" noChangeArrowheads="1"/>
          </p:cNvPicPr>
          <p:nvPr/>
        </p:nvPicPr>
        <p:blipFill>
          <a:blip r:embed="rId2" cstate="print"/>
          <a:srcRect/>
          <a:stretch>
            <a:fillRect/>
          </a:stretch>
        </p:blipFill>
        <p:spPr bwMode="auto">
          <a:xfrm>
            <a:off x="4716463" y="2139950"/>
            <a:ext cx="3800475" cy="3449638"/>
          </a:xfrm>
          <a:prstGeom prst="rect">
            <a:avLst/>
          </a:prstGeom>
          <a:noFill/>
          <a:ln w="9525">
            <a:noFill/>
            <a:miter lim="800000"/>
            <a:headEnd/>
            <a:tailEnd/>
          </a:ln>
        </p:spPr>
      </p:pic>
      <p:sp>
        <p:nvSpPr>
          <p:cNvPr id="32774" name="Text Box 8"/>
          <p:cNvSpPr txBox="1">
            <a:spLocks noChangeArrowheads="1"/>
          </p:cNvSpPr>
          <p:nvPr/>
        </p:nvSpPr>
        <p:spPr bwMode="auto">
          <a:xfrm>
            <a:off x="4716463" y="5661025"/>
            <a:ext cx="4176712" cy="365125"/>
          </a:xfrm>
          <a:prstGeom prst="rect">
            <a:avLst/>
          </a:prstGeom>
          <a:noFill/>
          <a:ln w="9525">
            <a:noFill/>
            <a:miter lim="800000"/>
            <a:headEnd/>
            <a:tailEnd/>
          </a:ln>
        </p:spPr>
        <p:txBody>
          <a:bodyPr>
            <a:spAutoFit/>
          </a:bodyPr>
          <a:lstStyle/>
          <a:p>
            <a:pPr marL="115888" marR="0" lvl="0" indent="-115888"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Palatino Linotype" pitchFamily="18" charset="0"/>
                <a:ea typeface="+mn-ea"/>
                <a:cs typeface="Times New Roman" pitchFamily="18" charset="0"/>
              </a:rPr>
              <a:t>© </a:t>
            </a:r>
            <a:r>
              <a:rPr kumimoji="0" lang="en-US" sz="900" b="0" i="0" u="none" strike="noStrike" kern="1200" cap="none" spc="0" normalizeH="0" baseline="0" noProof="0">
                <a:ln>
                  <a:noFill/>
                </a:ln>
                <a:solidFill>
                  <a:srgbClr val="000000"/>
                </a:solidFill>
                <a:effectLst/>
                <a:uLnTx/>
                <a:uFillTx/>
                <a:latin typeface="Palatino Linotype" pitchFamily="18" charset="0"/>
                <a:ea typeface="+mn-ea"/>
                <a:cs typeface="+mn-cs"/>
              </a:rPr>
              <a:t>Jason D. Lohn, Gregory S. Hornby, Derek S. Linden: Human-Competitive Results: Evolved Antennas for Deployment on NASA’s ST5 Misson</a:t>
            </a:r>
            <a:r>
              <a:rPr kumimoji="0" lang="en-US" sz="900" b="0" i="0" u="none" strike="noStrike" kern="1200" cap="none" spc="0" normalizeH="0" baseline="0" noProof="0">
                <a:ln>
                  <a:noFill/>
                </a:ln>
                <a:solidFill>
                  <a:srgbClr val="000000"/>
                </a:solidFill>
                <a:effectLst/>
                <a:uLnTx/>
                <a:uFillTx/>
                <a:latin typeface="Palatino Linotype" pitchFamily="18" charset="0"/>
                <a:ea typeface="+mn-ea"/>
                <a:cs typeface="Times New Roman" pitchFamily="18" charset="0"/>
              </a:rPr>
              <a:t> </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2"/>
          <p:cNvSpPr>
            <a:spLocks noGrp="1" noChangeArrowheads="1"/>
          </p:cNvSpPr>
          <p:nvPr>
            <p:ph type="title"/>
          </p:nvPr>
        </p:nvSpPr>
        <p:spPr/>
        <p:txBody>
          <a:bodyPr/>
          <a:lstStyle/>
          <a:p>
            <a:pPr eaLnBrk="1" hangingPunct="1">
              <a:defRPr/>
            </a:pPr>
            <a:r>
              <a:rPr lang="en-US" sz="3200">
                <a:effectLst/>
              </a:rPr>
              <a:t>Evolved Antenna </a:t>
            </a:r>
            <a:br>
              <a:rPr lang="en-US" sz="3200">
                <a:effectLst/>
              </a:rPr>
            </a:br>
            <a:r>
              <a:rPr lang="en-US" sz="3200">
                <a:effectLst/>
              </a:rPr>
              <a:t>for Space Technology 5 mission</a:t>
            </a:r>
            <a:r>
              <a:rPr lang="en-US" sz="3200"/>
              <a:t> </a:t>
            </a:r>
          </a:p>
        </p:txBody>
      </p:sp>
      <p:sp>
        <p:nvSpPr>
          <p:cNvPr id="33795" name="Rectangle 10"/>
          <p:cNvSpPr>
            <a:spLocks noGrp="1" noChangeArrowheads="1"/>
          </p:cNvSpPr>
          <p:nvPr>
            <p:ph type="body" idx="1"/>
          </p:nvPr>
        </p:nvSpPr>
        <p:spPr>
          <a:xfrm>
            <a:off x="228600" y="1219200"/>
            <a:ext cx="8305800" cy="1295400"/>
          </a:xfrm>
          <a:noFill/>
        </p:spPr>
        <p:txBody>
          <a:bodyPr/>
          <a:lstStyle/>
          <a:p>
            <a:pPr eaLnBrk="1" hangingPunct="1"/>
            <a:r>
              <a:rPr lang="en-US" b="1"/>
              <a:t>Branching EA: Antenna Genotype </a:t>
            </a:r>
          </a:p>
          <a:p>
            <a:pPr lvl="1" eaLnBrk="1" hangingPunct="1"/>
            <a:r>
              <a:rPr lang="en-US" sz="1600"/>
              <a:t>Genotype is a tree-structured encoding that specifies the construction of a wire form</a:t>
            </a:r>
          </a:p>
          <a:p>
            <a:pPr lvl="1" eaLnBrk="1" hangingPunct="1"/>
            <a:r>
              <a:rPr lang="en-US" sz="1600"/>
              <a:t>Genotype specifies design of 1 arm in 3D-space:</a:t>
            </a:r>
          </a:p>
          <a:p>
            <a:pPr lvl="1" eaLnBrk="1" hangingPunct="1">
              <a:buFont typeface="Wingdings" pitchFamily="2" charset="2"/>
              <a:buNone/>
            </a:pPr>
            <a:endParaRPr lang="en-US" sz="1600"/>
          </a:p>
        </p:txBody>
      </p:sp>
      <p:grpSp>
        <p:nvGrpSpPr>
          <p:cNvPr id="33796" name="Group 12"/>
          <p:cNvGrpSpPr>
            <a:grpSpLocks/>
          </p:cNvGrpSpPr>
          <p:nvPr/>
        </p:nvGrpSpPr>
        <p:grpSpPr bwMode="auto">
          <a:xfrm>
            <a:off x="1908175" y="2565400"/>
            <a:ext cx="1638300" cy="2133600"/>
            <a:chOff x="2340" y="1488"/>
            <a:chExt cx="1032" cy="1344"/>
          </a:xfrm>
        </p:grpSpPr>
        <p:sp>
          <p:nvSpPr>
            <p:cNvPr id="33820" name="Line 13"/>
            <p:cNvSpPr>
              <a:spLocks noChangeShapeType="1"/>
            </p:cNvSpPr>
            <p:nvPr/>
          </p:nvSpPr>
          <p:spPr bwMode="auto">
            <a:xfrm flipH="1">
              <a:off x="2880" y="2433"/>
              <a:ext cx="0" cy="192"/>
            </a:xfrm>
            <a:prstGeom prst="line">
              <a:avLst/>
            </a:prstGeom>
            <a:noFill/>
            <a:ln w="3810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3821" name="Line 14"/>
            <p:cNvSpPr>
              <a:spLocks noChangeShapeType="1"/>
            </p:cNvSpPr>
            <p:nvPr/>
          </p:nvSpPr>
          <p:spPr bwMode="auto">
            <a:xfrm flipH="1">
              <a:off x="3259" y="2433"/>
              <a:ext cx="0" cy="192"/>
            </a:xfrm>
            <a:prstGeom prst="line">
              <a:avLst/>
            </a:prstGeom>
            <a:noFill/>
            <a:ln w="3810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3822" name="Line 15"/>
            <p:cNvSpPr>
              <a:spLocks noChangeShapeType="1"/>
            </p:cNvSpPr>
            <p:nvPr/>
          </p:nvSpPr>
          <p:spPr bwMode="auto">
            <a:xfrm flipH="1">
              <a:off x="2496" y="1680"/>
              <a:ext cx="144" cy="192"/>
            </a:xfrm>
            <a:prstGeom prst="line">
              <a:avLst/>
            </a:prstGeom>
            <a:noFill/>
            <a:ln w="3810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3823" name="Line 16"/>
            <p:cNvSpPr>
              <a:spLocks noChangeShapeType="1"/>
            </p:cNvSpPr>
            <p:nvPr/>
          </p:nvSpPr>
          <p:spPr bwMode="auto">
            <a:xfrm>
              <a:off x="2688" y="1680"/>
              <a:ext cx="144" cy="192"/>
            </a:xfrm>
            <a:prstGeom prst="line">
              <a:avLst/>
            </a:prstGeom>
            <a:noFill/>
            <a:ln w="3810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3824" name="Oval 17"/>
            <p:cNvSpPr>
              <a:spLocks noChangeArrowheads="1"/>
            </p:cNvSpPr>
            <p:nvPr/>
          </p:nvSpPr>
          <p:spPr bwMode="auto">
            <a:xfrm>
              <a:off x="2352" y="1824"/>
              <a:ext cx="240" cy="240"/>
            </a:xfrm>
            <a:prstGeom prst="ellipse">
              <a:avLst/>
            </a:prstGeom>
            <a:solidFill>
              <a:schemeClr val="accent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3825" name="Text Box 18"/>
            <p:cNvSpPr txBox="1">
              <a:spLocks noChangeArrowheads="1"/>
            </p:cNvSpPr>
            <p:nvPr/>
          </p:nvSpPr>
          <p:spPr bwMode="auto">
            <a:xfrm>
              <a:off x="2340" y="1824"/>
              <a:ext cx="252" cy="231"/>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mn-ea"/>
                  <a:cs typeface="+mn-cs"/>
                </a:rPr>
                <a:t>rx</a:t>
              </a:r>
            </a:p>
          </p:txBody>
        </p:sp>
        <p:sp>
          <p:nvSpPr>
            <p:cNvPr id="33826" name="Oval 19"/>
            <p:cNvSpPr>
              <a:spLocks noChangeArrowheads="1"/>
            </p:cNvSpPr>
            <p:nvPr/>
          </p:nvSpPr>
          <p:spPr bwMode="auto">
            <a:xfrm>
              <a:off x="2736" y="1824"/>
              <a:ext cx="240" cy="240"/>
            </a:xfrm>
            <a:prstGeom prst="ellipse">
              <a:avLst/>
            </a:prstGeom>
            <a:solidFill>
              <a:schemeClr val="accent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3827" name="Text Box 20"/>
            <p:cNvSpPr txBox="1">
              <a:spLocks noChangeArrowheads="1"/>
            </p:cNvSpPr>
            <p:nvPr/>
          </p:nvSpPr>
          <p:spPr bwMode="auto">
            <a:xfrm>
              <a:off x="2764" y="1824"/>
              <a:ext cx="164" cy="231"/>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mn-ea"/>
                  <a:cs typeface="+mn-cs"/>
                </a:rPr>
                <a:t>f</a:t>
              </a:r>
            </a:p>
          </p:txBody>
        </p:sp>
        <p:sp>
          <p:nvSpPr>
            <p:cNvPr id="33828" name="Oval 21"/>
            <p:cNvSpPr>
              <a:spLocks noChangeArrowheads="1"/>
            </p:cNvSpPr>
            <p:nvPr/>
          </p:nvSpPr>
          <p:spPr bwMode="auto">
            <a:xfrm>
              <a:off x="2352" y="2208"/>
              <a:ext cx="240" cy="240"/>
            </a:xfrm>
            <a:prstGeom prst="ellipse">
              <a:avLst/>
            </a:prstGeom>
            <a:solidFill>
              <a:schemeClr val="accent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3829" name="Text Box 22"/>
            <p:cNvSpPr txBox="1">
              <a:spLocks noChangeArrowheads="1"/>
            </p:cNvSpPr>
            <p:nvPr/>
          </p:nvSpPr>
          <p:spPr bwMode="auto">
            <a:xfrm>
              <a:off x="2380" y="2208"/>
              <a:ext cx="164" cy="231"/>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mn-ea"/>
                  <a:cs typeface="+mn-cs"/>
                </a:rPr>
                <a:t>f</a:t>
              </a:r>
            </a:p>
          </p:txBody>
        </p:sp>
        <p:sp>
          <p:nvSpPr>
            <p:cNvPr id="33830" name="Line 23"/>
            <p:cNvSpPr>
              <a:spLocks noChangeShapeType="1"/>
            </p:cNvSpPr>
            <p:nvPr/>
          </p:nvSpPr>
          <p:spPr bwMode="auto">
            <a:xfrm flipH="1">
              <a:off x="2880" y="2064"/>
              <a:ext cx="0" cy="192"/>
            </a:xfrm>
            <a:prstGeom prst="line">
              <a:avLst/>
            </a:prstGeom>
            <a:noFill/>
            <a:ln w="3810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3831" name="Line 24"/>
            <p:cNvSpPr>
              <a:spLocks noChangeShapeType="1"/>
            </p:cNvSpPr>
            <p:nvPr/>
          </p:nvSpPr>
          <p:spPr bwMode="auto">
            <a:xfrm>
              <a:off x="2928" y="2032"/>
              <a:ext cx="288" cy="224"/>
            </a:xfrm>
            <a:prstGeom prst="line">
              <a:avLst/>
            </a:prstGeom>
            <a:noFill/>
            <a:ln w="3810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3832" name="Line 25"/>
            <p:cNvSpPr>
              <a:spLocks noChangeShapeType="1"/>
            </p:cNvSpPr>
            <p:nvPr/>
          </p:nvSpPr>
          <p:spPr bwMode="auto">
            <a:xfrm flipH="1">
              <a:off x="2480" y="2064"/>
              <a:ext cx="0" cy="144"/>
            </a:xfrm>
            <a:prstGeom prst="line">
              <a:avLst/>
            </a:prstGeom>
            <a:noFill/>
            <a:ln w="3810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33833" name="Group 26"/>
            <p:cNvGrpSpPr>
              <a:grpSpLocks/>
            </p:cNvGrpSpPr>
            <p:nvPr/>
          </p:nvGrpSpPr>
          <p:grpSpPr bwMode="auto">
            <a:xfrm>
              <a:off x="2756" y="2592"/>
              <a:ext cx="240" cy="240"/>
              <a:chOff x="2756" y="2592"/>
              <a:chExt cx="240" cy="240"/>
            </a:xfrm>
          </p:grpSpPr>
          <p:sp>
            <p:nvSpPr>
              <p:cNvPr id="33844" name="Oval 27"/>
              <p:cNvSpPr>
                <a:spLocks noChangeArrowheads="1"/>
              </p:cNvSpPr>
              <p:nvPr/>
            </p:nvSpPr>
            <p:spPr bwMode="auto">
              <a:xfrm>
                <a:off x="2756" y="2592"/>
                <a:ext cx="240" cy="240"/>
              </a:xfrm>
              <a:prstGeom prst="ellipse">
                <a:avLst/>
              </a:prstGeom>
              <a:solidFill>
                <a:schemeClr val="accent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3845" name="Text Box 28"/>
              <p:cNvSpPr txBox="1">
                <a:spLocks noChangeArrowheads="1"/>
              </p:cNvSpPr>
              <p:nvPr/>
            </p:nvSpPr>
            <p:spPr bwMode="auto">
              <a:xfrm>
                <a:off x="2794" y="2592"/>
                <a:ext cx="164" cy="231"/>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mn-ea"/>
                    <a:cs typeface="+mn-cs"/>
                  </a:rPr>
                  <a:t>f</a:t>
                </a:r>
              </a:p>
            </p:txBody>
          </p:sp>
        </p:grpSp>
        <p:grpSp>
          <p:nvGrpSpPr>
            <p:cNvPr id="33834" name="Group 29"/>
            <p:cNvGrpSpPr>
              <a:grpSpLocks/>
            </p:cNvGrpSpPr>
            <p:nvPr/>
          </p:nvGrpSpPr>
          <p:grpSpPr bwMode="auto">
            <a:xfrm>
              <a:off x="3120" y="2592"/>
              <a:ext cx="240" cy="240"/>
              <a:chOff x="2756" y="2592"/>
              <a:chExt cx="240" cy="240"/>
            </a:xfrm>
          </p:grpSpPr>
          <p:sp>
            <p:nvSpPr>
              <p:cNvPr id="33842" name="Oval 30"/>
              <p:cNvSpPr>
                <a:spLocks noChangeArrowheads="1"/>
              </p:cNvSpPr>
              <p:nvPr/>
            </p:nvSpPr>
            <p:spPr bwMode="auto">
              <a:xfrm>
                <a:off x="2756" y="2592"/>
                <a:ext cx="240" cy="240"/>
              </a:xfrm>
              <a:prstGeom prst="ellipse">
                <a:avLst/>
              </a:prstGeom>
              <a:solidFill>
                <a:schemeClr val="accent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3843" name="Text Box 31"/>
              <p:cNvSpPr txBox="1">
                <a:spLocks noChangeArrowheads="1"/>
              </p:cNvSpPr>
              <p:nvPr/>
            </p:nvSpPr>
            <p:spPr bwMode="auto">
              <a:xfrm>
                <a:off x="2794" y="2592"/>
                <a:ext cx="164" cy="231"/>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mn-ea"/>
                    <a:cs typeface="+mn-cs"/>
                  </a:rPr>
                  <a:t>f</a:t>
                </a:r>
              </a:p>
            </p:txBody>
          </p:sp>
        </p:grpSp>
        <p:sp>
          <p:nvSpPr>
            <p:cNvPr id="33835" name="Oval 32"/>
            <p:cNvSpPr>
              <a:spLocks noChangeArrowheads="1"/>
            </p:cNvSpPr>
            <p:nvPr/>
          </p:nvSpPr>
          <p:spPr bwMode="auto">
            <a:xfrm>
              <a:off x="2736" y="2208"/>
              <a:ext cx="240" cy="240"/>
            </a:xfrm>
            <a:prstGeom prst="ellipse">
              <a:avLst/>
            </a:prstGeom>
            <a:solidFill>
              <a:schemeClr val="accent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3836" name="Text Box 33"/>
            <p:cNvSpPr txBox="1">
              <a:spLocks noChangeArrowheads="1"/>
            </p:cNvSpPr>
            <p:nvPr/>
          </p:nvSpPr>
          <p:spPr bwMode="auto">
            <a:xfrm>
              <a:off x="2736" y="2217"/>
              <a:ext cx="244" cy="231"/>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mn-ea"/>
                  <a:cs typeface="+mn-cs"/>
                </a:rPr>
                <a:t>rz</a:t>
              </a:r>
            </a:p>
          </p:txBody>
        </p:sp>
        <p:sp>
          <p:nvSpPr>
            <p:cNvPr id="33837" name="Oval 34"/>
            <p:cNvSpPr>
              <a:spLocks noChangeArrowheads="1"/>
            </p:cNvSpPr>
            <p:nvPr/>
          </p:nvSpPr>
          <p:spPr bwMode="auto">
            <a:xfrm>
              <a:off x="3120" y="2208"/>
              <a:ext cx="240" cy="240"/>
            </a:xfrm>
            <a:prstGeom prst="ellipse">
              <a:avLst/>
            </a:prstGeom>
            <a:solidFill>
              <a:schemeClr val="accent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3838" name="Text Box 35"/>
            <p:cNvSpPr txBox="1">
              <a:spLocks noChangeArrowheads="1"/>
            </p:cNvSpPr>
            <p:nvPr/>
          </p:nvSpPr>
          <p:spPr bwMode="auto">
            <a:xfrm>
              <a:off x="3120" y="2208"/>
              <a:ext cx="252" cy="231"/>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mn-ea"/>
                  <a:cs typeface="+mn-cs"/>
                </a:rPr>
                <a:t>rx</a:t>
              </a:r>
            </a:p>
          </p:txBody>
        </p:sp>
        <p:grpSp>
          <p:nvGrpSpPr>
            <p:cNvPr id="33839" name="Group 36"/>
            <p:cNvGrpSpPr>
              <a:grpSpLocks/>
            </p:cNvGrpSpPr>
            <p:nvPr/>
          </p:nvGrpSpPr>
          <p:grpSpPr bwMode="auto">
            <a:xfrm>
              <a:off x="2544" y="1488"/>
              <a:ext cx="240" cy="240"/>
              <a:chOff x="2756" y="2592"/>
              <a:chExt cx="240" cy="240"/>
            </a:xfrm>
          </p:grpSpPr>
          <p:sp>
            <p:nvSpPr>
              <p:cNvPr id="33840" name="Oval 37"/>
              <p:cNvSpPr>
                <a:spLocks noChangeArrowheads="1"/>
              </p:cNvSpPr>
              <p:nvPr/>
            </p:nvSpPr>
            <p:spPr bwMode="auto">
              <a:xfrm>
                <a:off x="2756" y="2592"/>
                <a:ext cx="240" cy="240"/>
              </a:xfrm>
              <a:prstGeom prst="ellipse">
                <a:avLst/>
              </a:prstGeom>
              <a:solidFill>
                <a:schemeClr val="accent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3841" name="Text Box 38"/>
              <p:cNvSpPr txBox="1">
                <a:spLocks noChangeArrowheads="1"/>
              </p:cNvSpPr>
              <p:nvPr/>
            </p:nvSpPr>
            <p:spPr bwMode="auto">
              <a:xfrm>
                <a:off x="2794" y="2592"/>
                <a:ext cx="164" cy="231"/>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mn-ea"/>
                    <a:cs typeface="+mn-cs"/>
                  </a:rPr>
                  <a:t>f</a:t>
                </a:r>
              </a:p>
            </p:txBody>
          </p:sp>
        </p:grpSp>
      </p:grpSp>
      <p:grpSp>
        <p:nvGrpSpPr>
          <p:cNvPr id="33797" name="Group 39"/>
          <p:cNvGrpSpPr>
            <a:grpSpLocks/>
          </p:cNvGrpSpPr>
          <p:nvPr/>
        </p:nvGrpSpPr>
        <p:grpSpPr bwMode="auto">
          <a:xfrm>
            <a:off x="4643438" y="2038350"/>
            <a:ext cx="3048000" cy="4054475"/>
            <a:chOff x="1728" y="1344"/>
            <a:chExt cx="1920" cy="2554"/>
          </a:xfrm>
        </p:grpSpPr>
        <p:grpSp>
          <p:nvGrpSpPr>
            <p:cNvPr id="33800" name="Group 40"/>
            <p:cNvGrpSpPr>
              <a:grpSpLocks/>
            </p:cNvGrpSpPr>
            <p:nvPr/>
          </p:nvGrpSpPr>
          <p:grpSpPr bwMode="auto">
            <a:xfrm>
              <a:off x="1728" y="1344"/>
              <a:ext cx="1920" cy="2554"/>
              <a:chOff x="1248" y="960"/>
              <a:chExt cx="1920" cy="2554"/>
            </a:xfrm>
          </p:grpSpPr>
          <p:sp>
            <p:nvSpPr>
              <p:cNvPr id="33808" name="Line 41"/>
              <p:cNvSpPr>
                <a:spLocks noChangeShapeType="1"/>
              </p:cNvSpPr>
              <p:nvPr/>
            </p:nvSpPr>
            <p:spPr bwMode="auto">
              <a:xfrm>
                <a:off x="1872" y="3312"/>
                <a:ext cx="864" cy="0"/>
              </a:xfrm>
              <a:prstGeom prst="line">
                <a:avLst/>
              </a:prstGeom>
              <a:noFill/>
              <a:ln w="9525">
                <a:solidFill>
                  <a:schemeClr val="tx1"/>
                </a:solidFill>
                <a:round/>
                <a:headEnd type="arrow" w="med" len="med"/>
                <a:tailEnd type="arrow"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3809" name="Rectangle 42"/>
              <p:cNvSpPr>
                <a:spLocks noChangeArrowheads="1"/>
              </p:cNvSpPr>
              <p:nvPr/>
            </p:nvSpPr>
            <p:spPr bwMode="auto">
              <a:xfrm>
                <a:off x="1872" y="1392"/>
                <a:ext cx="864" cy="1728"/>
              </a:xfrm>
              <a:prstGeom prst="rect">
                <a:avLst/>
              </a:prstGeom>
              <a:noFill/>
              <a:ln w="28575" cap="rnd">
                <a:solidFill>
                  <a:schemeClr val="tx1"/>
                </a:solidFill>
                <a:prstDash val="sysDot"/>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3810" name="Rectangle 43"/>
              <p:cNvSpPr>
                <a:spLocks noChangeArrowheads="1"/>
              </p:cNvSpPr>
              <p:nvPr/>
            </p:nvSpPr>
            <p:spPr bwMode="auto">
              <a:xfrm>
                <a:off x="2304" y="960"/>
                <a:ext cx="864" cy="1728"/>
              </a:xfrm>
              <a:prstGeom prst="rect">
                <a:avLst/>
              </a:prstGeom>
              <a:noFill/>
              <a:ln w="28575" cap="rnd">
                <a:solidFill>
                  <a:schemeClr val="tx1"/>
                </a:solidFill>
                <a:prstDash val="sysDot"/>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3811" name="Line 44"/>
              <p:cNvSpPr>
                <a:spLocks noChangeShapeType="1"/>
              </p:cNvSpPr>
              <p:nvPr/>
            </p:nvSpPr>
            <p:spPr bwMode="auto">
              <a:xfrm flipV="1">
                <a:off x="1872" y="2688"/>
                <a:ext cx="432" cy="432"/>
              </a:xfrm>
              <a:prstGeom prst="line">
                <a:avLst/>
              </a:prstGeom>
              <a:noFill/>
              <a:ln w="28575" cap="rnd">
                <a:solidFill>
                  <a:schemeClr val="tx1"/>
                </a:solidFill>
                <a:prstDash val="sysDot"/>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3812" name="Line 45"/>
              <p:cNvSpPr>
                <a:spLocks noChangeShapeType="1"/>
              </p:cNvSpPr>
              <p:nvPr/>
            </p:nvSpPr>
            <p:spPr bwMode="auto">
              <a:xfrm flipV="1">
                <a:off x="2736" y="960"/>
                <a:ext cx="432" cy="432"/>
              </a:xfrm>
              <a:prstGeom prst="line">
                <a:avLst/>
              </a:prstGeom>
              <a:noFill/>
              <a:ln w="28575" cap="rnd">
                <a:solidFill>
                  <a:schemeClr val="tx1"/>
                </a:solidFill>
                <a:prstDash val="sysDot"/>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3813" name="Line 46"/>
              <p:cNvSpPr>
                <a:spLocks noChangeShapeType="1"/>
              </p:cNvSpPr>
              <p:nvPr/>
            </p:nvSpPr>
            <p:spPr bwMode="auto">
              <a:xfrm flipV="1">
                <a:off x="2736" y="2688"/>
                <a:ext cx="432" cy="432"/>
              </a:xfrm>
              <a:prstGeom prst="line">
                <a:avLst/>
              </a:prstGeom>
              <a:noFill/>
              <a:ln w="28575" cap="rnd">
                <a:solidFill>
                  <a:schemeClr val="tx1"/>
                </a:solidFill>
                <a:prstDash val="sysDot"/>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3814" name="Line 47"/>
              <p:cNvSpPr>
                <a:spLocks noChangeShapeType="1"/>
              </p:cNvSpPr>
              <p:nvPr/>
            </p:nvSpPr>
            <p:spPr bwMode="auto">
              <a:xfrm flipV="1">
                <a:off x="1872" y="960"/>
                <a:ext cx="432" cy="432"/>
              </a:xfrm>
              <a:prstGeom prst="line">
                <a:avLst/>
              </a:prstGeom>
              <a:noFill/>
              <a:ln w="28575" cap="rnd">
                <a:solidFill>
                  <a:schemeClr val="tx1"/>
                </a:solidFill>
                <a:prstDash val="sysDot"/>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3815" name="Text Box 48"/>
              <p:cNvSpPr txBox="1">
                <a:spLocks noChangeArrowheads="1"/>
              </p:cNvSpPr>
              <p:nvPr/>
            </p:nvSpPr>
            <p:spPr bwMode="auto">
              <a:xfrm>
                <a:off x="2112" y="3225"/>
                <a:ext cx="384" cy="154"/>
              </a:xfrm>
              <a:prstGeom prst="rect">
                <a:avLst/>
              </a:prstGeom>
              <a:solidFill>
                <a:schemeClr val="bg1"/>
              </a:solid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charset="0"/>
                    <a:ea typeface="+mn-ea"/>
                    <a:cs typeface="+mn-cs"/>
                  </a:rPr>
                  <a:t>2.5cm</a:t>
                </a:r>
              </a:p>
            </p:txBody>
          </p:sp>
          <p:sp>
            <p:nvSpPr>
              <p:cNvPr id="33816" name="Line 49"/>
              <p:cNvSpPr>
                <a:spLocks noChangeShapeType="1"/>
              </p:cNvSpPr>
              <p:nvPr/>
            </p:nvSpPr>
            <p:spPr bwMode="auto">
              <a:xfrm rot="-5400000">
                <a:off x="816" y="2256"/>
                <a:ext cx="1728" cy="0"/>
              </a:xfrm>
              <a:prstGeom prst="line">
                <a:avLst/>
              </a:prstGeom>
              <a:noFill/>
              <a:ln w="9525">
                <a:solidFill>
                  <a:schemeClr val="tx1"/>
                </a:solidFill>
                <a:round/>
                <a:headEnd type="arrow" w="med" len="med"/>
                <a:tailEnd type="arrow"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3817" name="Text Box 50"/>
              <p:cNvSpPr txBox="1">
                <a:spLocks noChangeArrowheads="1"/>
              </p:cNvSpPr>
              <p:nvPr/>
            </p:nvSpPr>
            <p:spPr bwMode="auto">
              <a:xfrm>
                <a:off x="1510" y="2176"/>
                <a:ext cx="341" cy="154"/>
              </a:xfrm>
              <a:prstGeom prst="rect">
                <a:avLst/>
              </a:prstGeom>
              <a:solidFill>
                <a:schemeClr val="bg1"/>
              </a:solid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charset="0"/>
                    <a:ea typeface="+mn-ea"/>
                    <a:cs typeface="+mn-cs"/>
                  </a:rPr>
                  <a:t>5.0cm</a:t>
                </a:r>
              </a:p>
            </p:txBody>
          </p:sp>
          <p:sp>
            <p:nvSpPr>
              <p:cNvPr id="33818" name="Text Box 51"/>
              <p:cNvSpPr txBox="1">
                <a:spLocks noChangeArrowheads="1"/>
              </p:cNvSpPr>
              <p:nvPr/>
            </p:nvSpPr>
            <p:spPr bwMode="auto">
              <a:xfrm>
                <a:off x="1248" y="3264"/>
                <a:ext cx="384" cy="250"/>
              </a:xfrm>
              <a:prstGeom prst="rect">
                <a:avLst/>
              </a:prstGeom>
              <a:solidFill>
                <a:schemeClr val="bg1"/>
              </a:solid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charset="0"/>
                    <a:ea typeface="+mn-ea"/>
                    <a:cs typeface="+mn-cs"/>
                  </a:rPr>
                  <a:t>Feed Wire</a:t>
                </a:r>
              </a:p>
            </p:txBody>
          </p:sp>
          <p:sp>
            <p:nvSpPr>
              <p:cNvPr id="33819" name="Line 52"/>
              <p:cNvSpPr>
                <a:spLocks noChangeShapeType="1"/>
              </p:cNvSpPr>
              <p:nvPr/>
            </p:nvSpPr>
            <p:spPr bwMode="auto">
              <a:xfrm flipV="1">
                <a:off x="1584" y="3120"/>
                <a:ext cx="288" cy="192"/>
              </a:xfrm>
              <a:prstGeom prst="line">
                <a:avLst/>
              </a:prstGeom>
              <a:noFill/>
              <a:ln w="28575">
                <a:solidFill>
                  <a:schemeClr val="tx1"/>
                </a:solidFill>
                <a:round/>
                <a:headEnd/>
                <a:tailEnd type="arrow"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33801" name="Line 53"/>
            <p:cNvSpPr>
              <a:spLocks noChangeShapeType="1"/>
            </p:cNvSpPr>
            <p:nvPr/>
          </p:nvSpPr>
          <p:spPr bwMode="auto">
            <a:xfrm flipV="1">
              <a:off x="2352" y="3360"/>
              <a:ext cx="0" cy="144"/>
            </a:xfrm>
            <a:prstGeom prst="line">
              <a:avLst/>
            </a:prstGeom>
            <a:noFill/>
            <a:ln w="5715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3802" name="Line 54"/>
            <p:cNvSpPr>
              <a:spLocks noChangeShapeType="1"/>
            </p:cNvSpPr>
            <p:nvPr/>
          </p:nvSpPr>
          <p:spPr bwMode="auto">
            <a:xfrm rot="3140063" flipV="1">
              <a:off x="2483" y="3085"/>
              <a:ext cx="2" cy="359"/>
            </a:xfrm>
            <a:prstGeom prst="line">
              <a:avLst/>
            </a:prstGeom>
            <a:noFill/>
            <a:ln w="5715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3803" name="Line 55"/>
            <p:cNvSpPr>
              <a:spLocks noChangeShapeType="1"/>
            </p:cNvSpPr>
            <p:nvPr/>
          </p:nvSpPr>
          <p:spPr bwMode="auto">
            <a:xfrm flipV="1">
              <a:off x="2352" y="2880"/>
              <a:ext cx="0" cy="480"/>
            </a:xfrm>
            <a:prstGeom prst="line">
              <a:avLst/>
            </a:prstGeom>
            <a:noFill/>
            <a:ln w="3810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3804" name="Line 56"/>
            <p:cNvSpPr>
              <a:spLocks noChangeShapeType="1"/>
            </p:cNvSpPr>
            <p:nvPr/>
          </p:nvSpPr>
          <p:spPr bwMode="auto">
            <a:xfrm rot="4585666" flipV="1">
              <a:off x="2655" y="2500"/>
              <a:ext cx="1" cy="624"/>
            </a:xfrm>
            <a:prstGeom prst="line">
              <a:avLst/>
            </a:prstGeom>
            <a:noFill/>
            <a:ln w="2857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3805" name="Line 57"/>
            <p:cNvSpPr>
              <a:spLocks noChangeShapeType="1"/>
            </p:cNvSpPr>
            <p:nvPr/>
          </p:nvSpPr>
          <p:spPr bwMode="auto">
            <a:xfrm rot="1139852" flipV="1">
              <a:off x="2415" y="2465"/>
              <a:ext cx="48" cy="432"/>
            </a:xfrm>
            <a:prstGeom prst="line">
              <a:avLst/>
            </a:prstGeom>
            <a:noFill/>
            <a:ln w="3810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3806" name="Oval 58"/>
            <p:cNvSpPr>
              <a:spLocks noChangeArrowheads="1"/>
            </p:cNvSpPr>
            <p:nvPr/>
          </p:nvSpPr>
          <p:spPr bwMode="auto">
            <a:xfrm>
              <a:off x="2304" y="3312"/>
              <a:ext cx="96" cy="96"/>
            </a:xfrm>
            <a:prstGeom prst="ellipse">
              <a:avLst/>
            </a:prstGeom>
            <a:solidFill>
              <a:schemeClr val="tx2"/>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3807" name="Oval 59"/>
            <p:cNvSpPr>
              <a:spLocks noChangeArrowheads="1"/>
            </p:cNvSpPr>
            <p:nvPr/>
          </p:nvSpPr>
          <p:spPr bwMode="auto">
            <a:xfrm>
              <a:off x="2304" y="2832"/>
              <a:ext cx="96" cy="96"/>
            </a:xfrm>
            <a:prstGeom prst="ellipse">
              <a:avLst/>
            </a:prstGeom>
            <a:solidFill>
              <a:schemeClr val="tx2"/>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33798" name="Rectangle 60"/>
          <p:cNvSpPr>
            <a:spLocks noChangeArrowheads="1"/>
          </p:cNvSpPr>
          <p:nvPr/>
        </p:nvSpPr>
        <p:spPr bwMode="auto">
          <a:xfrm>
            <a:off x="227013" y="5086350"/>
            <a:ext cx="8305800" cy="12954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50000"/>
              </a:spcBef>
              <a:spcAft>
                <a:spcPct val="0"/>
              </a:spcAft>
              <a:buClr>
                <a:srgbClr val="FFAE5D"/>
              </a:buClr>
              <a:buSzPct val="75000"/>
              <a:buFont typeface="Wingdings" pitchFamily="2" charset="2"/>
              <a:buChar char="n"/>
              <a:tabLst/>
              <a:defRPr/>
            </a:pPr>
            <a:r>
              <a:rPr kumimoji="0" lang="en-US" sz="1600" b="0" i="0" u="none" strike="noStrike" kern="1200" cap="none" spc="0" normalizeH="0" baseline="0" noProof="0">
                <a:ln>
                  <a:noFill/>
                </a:ln>
                <a:solidFill>
                  <a:srgbClr val="000000"/>
                </a:solidFill>
                <a:effectLst/>
                <a:uLnTx/>
                <a:uFillTx/>
                <a:latin typeface="Palatino Linotype" pitchFamily="18" charset="0"/>
                <a:ea typeface="+mn-ea"/>
                <a:cs typeface="+mn-cs"/>
              </a:rPr>
              <a:t>Branching in genotype </a:t>
            </a:r>
            <a:r>
              <a:rPr kumimoji="0" lang="en-US" sz="1600" b="0" i="0" u="none" strike="noStrike" kern="1200" cap="none" spc="0" normalizeH="0" baseline="0" noProof="0">
                <a:ln>
                  <a:noFill/>
                </a:ln>
                <a:solidFill>
                  <a:srgbClr val="000000"/>
                </a:solidFill>
                <a:effectLst/>
                <a:uLnTx/>
                <a:uFillTx/>
                <a:latin typeface="Palatino Linotype" pitchFamily="18" charset="0"/>
                <a:ea typeface="+mn-ea"/>
                <a:cs typeface="+mn-cs"/>
                <a:sym typeface="Wingdings" pitchFamily="2" charset="2"/>
              </a:rPr>
              <a:t>results in branching </a:t>
            </a:r>
          </a:p>
          <a:p>
            <a:pPr marL="342900" marR="0" lvl="0" indent="-342900" algn="l" defTabSz="914400" rtl="0" eaLnBrk="1" fontAlgn="base" latinLnBrk="0" hangingPunct="1">
              <a:lnSpc>
                <a:spcPct val="100000"/>
              </a:lnSpc>
              <a:spcBef>
                <a:spcPct val="0"/>
              </a:spcBef>
              <a:spcAft>
                <a:spcPct val="0"/>
              </a:spcAft>
              <a:buClr>
                <a:srgbClr val="FFAE5D"/>
              </a:buClr>
              <a:buSzPct val="75000"/>
              <a:buFont typeface="Wingdings" pitchFamily="2" charset="2"/>
              <a:buNone/>
              <a:tabLst/>
              <a:defRPr/>
            </a:pPr>
            <a:r>
              <a:rPr kumimoji="0" lang="en-US" sz="1600" b="0" i="0" u="none" strike="noStrike" kern="1200" cap="none" spc="0" normalizeH="0" baseline="0" noProof="0">
                <a:ln>
                  <a:noFill/>
                </a:ln>
                <a:solidFill>
                  <a:srgbClr val="000000"/>
                </a:solidFill>
                <a:effectLst/>
                <a:uLnTx/>
                <a:uFillTx/>
                <a:latin typeface="Palatino Linotype" pitchFamily="18" charset="0"/>
                <a:ea typeface="+mn-ea"/>
                <a:cs typeface="+mn-cs"/>
                <a:sym typeface="Wingdings" pitchFamily="2" charset="2"/>
              </a:rPr>
              <a:t>	in wire form</a:t>
            </a:r>
            <a:endParaRPr kumimoji="0" lang="en-US" sz="1600" b="1" i="0" u="none" strike="noStrike" kern="1200" cap="none" spc="0" normalizeH="0" baseline="0" noProof="0">
              <a:ln>
                <a:noFill/>
              </a:ln>
              <a:solidFill>
                <a:srgbClr val="FF9429"/>
              </a:solidFill>
              <a:effectLst/>
              <a:uLnTx/>
              <a:uFillTx/>
              <a:latin typeface="Palatino Linotype" pitchFamily="18" charset="0"/>
              <a:ea typeface="+mn-ea"/>
              <a:cs typeface="+mn-cs"/>
            </a:endParaRPr>
          </a:p>
        </p:txBody>
      </p:sp>
      <p:sp>
        <p:nvSpPr>
          <p:cNvPr id="33799" name="Text Box 61"/>
          <p:cNvSpPr txBox="1">
            <a:spLocks noChangeArrowheads="1"/>
          </p:cNvSpPr>
          <p:nvPr/>
        </p:nvSpPr>
        <p:spPr bwMode="auto">
          <a:xfrm>
            <a:off x="485775" y="6127750"/>
            <a:ext cx="8407400" cy="228600"/>
          </a:xfrm>
          <a:prstGeom prst="rect">
            <a:avLst/>
          </a:prstGeom>
          <a:noFill/>
          <a:ln w="9525">
            <a:noFill/>
            <a:miter lim="800000"/>
            <a:headEnd/>
            <a:tailEnd/>
          </a:ln>
        </p:spPr>
        <p:txBody>
          <a:bodyPr>
            <a:spAutoFit/>
          </a:bodyPr>
          <a:lstStyle/>
          <a:p>
            <a:pPr marL="173038" marR="0" lvl="0" indent="-173038"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Palatino Linotype" pitchFamily="18" charset="0"/>
                <a:ea typeface="+mn-ea"/>
                <a:cs typeface="Times New Roman" pitchFamily="18" charset="0"/>
              </a:rPr>
              <a:t>© </a:t>
            </a:r>
            <a:r>
              <a:rPr kumimoji="0" lang="en-US" sz="900" b="0" i="0" u="none" strike="noStrike" kern="1200" cap="none" spc="0" normalizeH="0" baseline="0" noProof="0">
                <a:ln>
                  <a:noFill/>
                </a:ln>
                <a:solidFill>
                  <a:srgbClr val="000000"/>
                </a:solidFill>
                <a:effectLst/>
                <a:uLnTx/>
                <a:uFillTx/>
                <a:latin typeface="Palatino Linotype" pitchFamily="18" charset="0"/>
                <a:ea typeface="+mn-ea"/>
                <a:cs typeface="+mn-cs"/>
              </a:rPr>
              <a:t>Jason D. Lohn, Gregory S. Hornby, Derek S. Linden: Human-Competitive Results: Evolved Antennas for Deployment on NASA’s Space Technology 5 Misson</a:t>
            </a:r>
            <a:r>
              <a:rPr kumimoji="0" lang="en-US" sz="900" b="0" i="0" u="none" strike="noStrike" kern="1200" cap="none" spc="0" normalizeH="0" baseline="0" noProof="0">
                <a:ln>
                  <a:noFill/>
                </a:ln>
                <a:solidFill>
                  <a:srgbClr val="000000"/>
                </a:solidFill>
                <a:effectLst/>
                <a:uLnTx/>
                <a:uFillTx/>
                <a:latin typeface="Palatino Linotype" pitchFamily="18" charset="0"/>
                <a:ea typeface="+mn-ea"/>
                <a:cs typeface="Times New Roman" pitchFamily="18" charset="0"/>
              </a:rPr>
              <a:t> </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0" name="Rectangle 2"/>
          <p:cNvSpPr>
            <a:spLocks noGrp="1" noChangeArrowheads="1"/>
          </p:cNvSpPr>
          <p:nvPr>
            <p:ph type="title"/>
          </p:nvPr>
        </p:nvSpPr>
        <p:spPr/>
        <p:txBody>
          <a:bodyPr/>
          <a:lstStyle/>
          <a:p>
            <a:pPr eaLnBrk="1" hangingPunct="1">
              <a:defRPr/>
            </a:pPr>
            <a:r>
              <a:rPr lang="en-US" sz="3200">
                <a:effectLst/>
              </a:rPr>
              <a:t>Evolved Antenna </a:t>
            </a:r>
            <a:br>
              <a:rPr lang="en-US" sz="3200">
                <a:effectLst/>
              </a:rPr>
            </a:br>
            <a:r>
              <a:rPr lang="en-US" sz="3200">
                <a:effectLst/>
              </a:rPr>
              <a:t>for Space Technology 5 mission</a:t>
            </a:r>
            <a:r>
              <a:rPr lang="en-US" sz="3200"/>
              <a:t> </a:t>
            </a:r>
          </a:p>
        </p:txBody>
      </p:sp>
      <p:sp>
        <p:nvSpPr>
          <p:cNvPr id="34819" name="Rectangle 3"/>
          <p:cNvSpPr>
            <a:spLocks noGrp="1" noChangeArrowheads="1"/>
          </p:cNvSpPr>
          <p:nvPr>
            <p:ph type="body" idx="1"/>
          </p:nvPr>
        </p:nvSpPr>
        <p:spPr>
          <a:xfrm>
            <a:off x="228600" y="1219200"/>
            <a:ext cx="8305800" cy="3938588"/>
          </a:xfrm>
          <a:noFill/>
        </p:spPr>
        <p:txBody>
          <a:bodyPr/>
          <a:lstStyle/>
          <a:p>
            <a:pPr eaLnBrk="1" hangingPunct="1"/>
            <a:r>
              <a:rPr lang="en-US" b="1"/>
              <a:t>Branching EA: Antenna Construction Commands </a:t>
            </a:r>
          </a:p>
          <a:p>
            <a:pPr lvl="1" eaLnBrk="1" hangingPunct="1"/>
            <a:r>
              <a:rPr lang="en-US" sz="1600"/>
              <a:t>forward(length radius)</a:t>
            </a:r>
          </a:p>
          <a:p>
            <a:pPr lvl="1" eaLnBrk="1" hangingPunct="1"/>
            <a:r>
              <a:rPr lang="en-US" sz="1600"/>
              <a:t>rotate_x(angle)</a:t>
            </a:r>
          </a:p>
          <a:p>
            <a:pPr lvl="1" eaLnBrk="1" hangingPunct="1"/>
            <a:r>
              <a:rPr lang="en-US" sz="1600"/>
              <a:t>rotate_y(angle)</a:t>
            </a:r>
          </a:p>
          <a:p>
            <a:pPr lvl="1" eaLnBrk="1" hangingPunct="1"/>
            <a:r>
              <a:rPr lang="en-US" sz="1600"/>
              <a:t>rotate_z(angle)</a:t>
            </a:r>
          </a:p>
          <a:p>
            <a:pPr lvl="1" eaLnBrk="1" hangingPunct="1"/>
            <a:endParaRPr lang="en-US" sz="1600"/>
          </a:p>
          <a:p>
            <a:pPr lvl="1" eaLnBrk="1" hangingPunct="1">
              <a:buFont typeface="Wingdings" pitchFamily="2" charset="2"/>
              <a:buNone/>
            </a:pPr>
            <a:r>
              <a:rPr lang="en-US" sz="1600"/>
              <a:t>Forward() command can have 0,1,2, or 3 children.</a:t>
            </a:r>
          </a:p>
          <a:p>
            <a:pPr lvl="1" eaLnBrk="1" hangingPunct="1">
              <a:buFont typeface="Wingdings" pitchFamily="2" charset="2"/>
              <a:buNone/>
            </a:pPr>
            <a:r>
              <a:rPr lang="en-US" sz="1600"/>
              <a:t>Rotate_x/y/z() commands have exactly 1 child (always non-terminal).</a:t>
            </a:r>
          </a:p>
          <a:p>
            <a:pPr lvl="1" eaLnBrk="1" hangingPunct="1">
              <a:buFont typeface="Wingdings" pitchFamily="2" charset="2"/>
              <a:buNone/>
            </a:pPr>
            <a:endParaRPr lang="en-US" sz="1600"/>
          </a:p>
          <a:p>
            <a:pPr eaLnBrk="1" hangingPunct="1"/>
            <a:r>
              <a:rPr lang="en-US" b="1"/>
              <a:t>Fitness function</a:t>
            </a:r>
            <a:r>
              <a:rPr lang="en-US"/>
              <a:t> (to be minimized):	</a:t>
            </a:r>
          </a:p>
          <a:p>
            <a:pPr lvl="1" eaLnBrk="1" hangingPunct="1">
              <a:buFont typeface="Wingdings" pitchFamily="2" charset="2"/>
              <a:buNone/>
            </a:pPr>
            <a:r>
              <a:rPr lang="en-US" sz="1600"/>
              <a:t>	F = VSWR_Score * Gain_Score * Penalty_Score</a:t>
            </a:r>
          </a:p>
        </p:txBody>
      </p:sp>
      <p:grpSp>
        <p:nvGrpSpPr>
          <p:cNvPr id="34820" name="Group 5"/>
          <p:cNvGrpSpPr>
            <a:grpSpLocks/>
          </p:cNvGrpSpPr>
          <p:nvPr/>
        </p:nvGrpSpPr>
        <p:grpSpPr bwMode="auto">
          <a:xfrm>
            <a:off x="6462713" y="1412875"/>
            <a:ext cx="1638300" cy="2133600"/>
            <a:chOff x="2340" y="1488"/>
            <a:chExt cx="1032" cy="1344"/>
          </a:xfrm>
        </p:grpSpPr>
        <p:sp>
          <p:nvSpPr>
            <p:cNvPr id="34821" name="Line 6"/>
            <p:cNvSpPr>
              <a:spLocks noChangeShapeType="1"/>
            </p:cNvSpPr>
            <p:nvPr/>
          </p:nvSpPr>
          <p:spPr bwMode="auto">
            <a:xfrm flipH="1">
              <a:off x="2880" y="2433"/>
              <a:ext cx="0" cy="192"/>
            </a:xfrm>
            <a:prstGeom prst="line">
              <a:avLst/>
            </a:prstGeom>
            <a:noFill/>
            <a:ln w="3810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4822" name="Line 7"/>
            <p:cNvSpPr>
              <a:spLocks noChangeShapeType="1"/>
            </p:cNvSpPr>
            <p:nvPr/>
          </p:nvSpPr>
          <p:spPr bwMode="auto">
            <a:xfrm flipH="1">
              <a:off x="3259" y="2433"/>
              <a:ext cx="0" cy="192"/>
            </a:xfrm>
            <a:prstGeom prst="line">
              <a:avLst/>
            </a:prstGeom>
            <a:noFill/>
            <a:ln w="3810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4823" name="Line 8"/>
            <p:cNvSpPr>
              <a:spLocks noChangeShapeType="1"/>
            </p:cNvSpPr>
            <p:nvPr/>
          </p:nvSpPr>
          <p:spPr bwMode="auto">
            <a:xfrm flipH="1">
              <a:off x="2496" y="1680"/>
              <a:ext cx="144" cy="192"/>
            </a:xfrm>
            <a:prstGeom prst="line">
              <a:avLst/>
            </a:prstGeom>
            <a:noFill/>
            <a:ln w="3810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4824" name="Line 9"/>
            <p:cNvSpPr>
              <a:spLocks noChangeShapeType="1"/>
            </p:cNvSpPr>
            <p:nvPr/>
          </p:nvSpPr>
          <p:spPr bwMode="auto">
            <a:xfrm>
              <a:off x="2688" y="1680"/>
              <a:ext cx="144" cy="192"/>
            </a:xfrm>
            <a:prstGeom prst="line">
              <a:avLst/>
            </a:prstGeom>
            <a:noFill/>
            <a:ln w="3810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4825" name="Oval 10"/>
            <p:cNvSpPr>
              <a:spLocks noChangeArrowheads="1"/>
            </p:cNvSpPr>
            <p:nvPr/>
          </p:nvSpPr>
          <p:spPr bwMode="auto">
            <a:xfrm>
              <a:off x="2352" y="1824"/>
              <a:ext cx="240" cy="240"/>
            </a:xfrm>
            <a:prstGeom prst="ellipse">
              <a:avLst/>
            </a:prstGeom>
            <a:solidFill>
              <a:schemeClr val="accent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4826" name="Text Box 11"/>
            <p:cNvSpPr txBox="1">
              <a:spLocks noChangeArrowheads="1"/>
            </p:cNvSpPr>
            <p:nvPr/>
          </p:nvSpPr>
          <p:spPr bwMode="auto">
            <a:xfrm>
              <a:off x="2340" y="1824"/>
              <a:ext cx="252" cy="231"/>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mn-ea"/>
                  <a:cs typeface="+mn-cs"/>
                </a:rPr>
                <a:t>rx</a:t>
              </a:r>
            </a:p>
          </p:txBody>
        </p:sp>
        <p:sp>
          <p:nvSpPr>
            <p:cNvPr id="34827" name="Oval 12"/>
            <p:cNvSpPr>
              <a:spLocks noChangeArrowheads="1"/>
            </p:cNvSpPr>
            <p:nvPr/>
          </p:nvSpPr>
          <p:spPr bwMode="auto">
            <a:xfrm>
              <a:off x="2736" y="1824"/>
              <a:ext cx="240" cy="240"/>
            </a:xfrm>
            <a:prstGeom prst="ellipse">
              <a:avLst/>
            </a:prstGeom>
            <a:solidFill>
              <a:schemeClr val="accent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4828" name="Text Box 13"/>
            <p:cNvSpPr txBox="1">
              <a:spLocks noChangeArrowheads="1"/>
            </p:cNvSpPr>
            <p:nvPr/>
          </p:nvSpPr>
          <p:spPr bwMode="auto">
            <a:xfrm>
              <a:off x="2764" y="1824"/>
              <a:ext cx="164" cy="231"/>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mn-ea"/>
                  <a:cs typeface="+mn-cs"/>
                </a:rPr>
                <a:t>f</a:t>
              </a:r>
            </a:p>
          </p:txBody>
        </p:sp>
        <p:sp>
          <p:nvSpPr>
            <p:cNvPr id="34829" name="Oval 14"/>
            <p:cNvSpPr>
              <a:spLocks noChangeArrowheads="1"/>
            </p:cNvSpPr>
            <p:nvPr/>
          </p:nvSpPr>
          <p:spPr bwMode="auto">
            <a:xfrm>
              <a:off x="2352" y="2208"/>
              <a:ext cx="240" cy="240"/>
            </a:xfrm>
            <a:prstGeom prst="ellipse">
              <a:avLst/>
            </a:prstGeom>
            <a:solidFill>
              <a:schemeClr val="accent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4830" name="Text Box 15"/>
            <p:cNvSpPr txBox="1">
              <a:spLocks noChangeArrowheads="1"/>
            </p:cNvSpPr>
            <p:nvPr/>
          </p:nvSpPr>
          <p:spPr bwMode="auto">
            <a:xfrm>
              <a:off x="2380" y="2208"/>
              <a:ext cx="164" cy="231"/>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mn-ea"/>
                  <a:cs typeface="+mn-cs"/>
                </a:rPr>
                <a:t>f</a:t>
              </a:r>
            </a:p>
          </p:txBody>
        </p:sp>
        <p:sp>
          <p:nvSpPr>
            <p:cNvPr id="34831" name="Line 16"/>
            <p:cNvSpPr>
              <a:spLocks noChangeShapeType="1"/>
            </p:cNvSpPr>
            <p:nvPr/>
          </p:nvSpPr>
          <p:spPr bwMode="auto">
            <a:xfrm flipH="1">
              <a:off x="2880" y="2064"/>
              <a:ext cx="0" cy="192"/>
            </a:xfrm>
            <a:prstGeom prst="line">
              <a:avLst/>
            </a:prstGeom>
            <a:noFill/>
            <a:ln w="3810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4832" name="Line 17"/>
            <p:cNvSpPr>
              <a:spLocks noChangeShapeType="1"/>
            </p:cNvSpPr>
            <p:nvPr/>
          </p:nvSpPr>
          <p:spPr bwMode="auto">
            <a:xfrm>
              <a:off x="2928" y="2032"/>
              <a:ext cx="288" cy="224"/>
            </a:xfrm>
            <a:prstGeom prst="line">
              <a:avLst/>
            </a:prstGeom>
            <a:noFill/>
            <a:ln w="3810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4833" name="Line 18"/>
            <p:cNvSpPr>
              <a:spLocks noChangeShapeType="1"/>
            </p:cNvSpPr>
            <p:nvPr/>
          </p:nvSpPr>
          <p:spPr bwMode="auto">
            <a:xfrm flipH="1">
              <a:off x="2480" y="2064"/>
              <a:ext cx="0" cy="144"/>
            </a:xfrm>
            <a:prstGeom prst="line">
              <a:avLst/>
            </a:prstGeom>
            <a:noFill/>
            <a:ln w="3810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34834" name="Group 19"/>
            <p:cNvGrpSpPr>
              <a:grpSpLocks/>
            </p:cNvGrpSpPr>
            <p:nvPr/>
          </p:nvGrpSpPr>
          <p:grpSpPr bwMode="auto">
            <a:xfrm>
              <a:off x="2756" y="2592"/>
              <a:ext cx="240" cy="240"/>
              <a:chOff x="2756" y="2592"/>
              <a:chExt cx="240" cy="240"/>
            </a:xfrm>
          </p:grpSpPr>
          <p:sp>
            <p:nvSpPr>
              <p:cNvPr id="34845" name="Oval 20"/>
              <p:cNvSpPr>
                <a:spLocks noChangeArrowheads="1"/>
              </p:cNvSpPr>
              <p:nvPr/>
            </p:nvSpPr>
            <p:spPr bwMode="auto">
              <a:xfrm>
                <a:off x="2756" y="2592"/>
                <a:ext cx="240" cy="240"/>
              </a:xfrm>
              <a:prstGeom prst="ellipse">
                <a:avLst/>
              </a:prstGeom>
              <a:solidFill>
                <a:schemeClr val="accent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4846" name="Text Box 21"/>
              <p:cNvSpPr txBox="1">
                <a:spLocks noChangeArrowheads="1"/>
              </p:cNvSpPr>
              <p:nvPr/>
            </p:nvSpPr>
            <p:spPr bwMode="auto">
              <a:xfrm>
                <a:off x="2794" y="2592"/>
                <a:ext cx="164" cy="231"/>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mn-ea"/>
                    <a:cs typeface="+mn-cs"/>
                  </a:rPr>
                  <a:t>f</a:t>
                </a:r>
              </a:p>
            </p:txBody>
          </p:sp>
        </p:grpSp>
        <p:grpSp>
          <p:nvGrpSpPr>
            <p:cNvPr id="34835" name="Group 22"/>
            <p:cNvGrpSpPr>
              <a:grpSpLocks/>
            </p:cNvGrpSpPr>
            <p:nvPr/>
          </p:nvGrpSpPr>
          <p:grpSpPr bwMode="auto">
            <a:xfrm>
              <a:off x="3120" y="2592"/>
              <a:ext cx="240" cy="240"/>
              <a:chOff x="2756" y="2592"/>
              <a:chExt cx="240" cy="240"/>
            </a:xfrm>
          </p:grpSpPr>
          <p:sp>
            <p:nvSpPr>
              <p:cNvPr id="34843" name="Oval 23"/>
              <p:cNvSpPr>
                <a:spLocks noChangeArrowheads="1"/>
              </p:cNvSpPr>
              <p:nvPr/>
            </p:nvSpPr>
            <p:spPr bwMode="auto">
              <a:xfrm>
                <a:off x="2756" y="2592"/>
                <a:ext cx="240" cy="240"/>
              </a:xfrm>
              <a:prstGeom prst="ellipse">
                <a:avLst/>
              </a:prstGeom>
              <a:solidFill>
                <a:schemeClr val="accent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4844" name="Text Box 24"/>
              <p:cNvSpPr txBox="1">
                <a:spLocks noChangeArrowheads="1"/>
              </p:cNvSpPr>
              <p:nvPr/>
            </p:nvSpPr>
            <p:spPr bwMode="auto">
              <a:xfrm>
                <a:off x="2794" y="2592"/>
                <a:ext cx="164" cy="231"/>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mn-ea"/>
                    <a:cs typeface="+mn-cs"/>
                  </a:rPr>
                  <a:t>f</a:t>
                </a:r>
              </a:p>
            </p:txBody>
          </p:sp>
        </p:grpSp>
        <p:sp>
          <p:nvSpPr>
            <p:cNvPr id="34836" name="Oval 25"/>
            <p:cNvSpPr>
              <a:spLocks noChangeArrowheads="1"/>
            </p:cNvSpPr>
            <p:nvPr/>
          </p:nvSpPr>
          <p:spPr bwMode="auto">
            <a:xfrm>
              <a:off x="2736" y="2208"/>
              <a:ext cx="240" cy="240"/>
            </a:xfrm>
            <a:prstGeom prst="ellipse">
              <a:avLst/>
            </a:prstGeom>
            <a:solidFill>
              <a:schemeClr val="accent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4837" name="Text Box 26"/>
            <p:cNvSpPr txBox="1">
              <a:spLocks noChangeArrowheads="1"/>
            </p:cNvSpPr>
            <p:nvPr/>
          </p:nvSpPr>
          <p:spPr bwMode="auto">
            <a:xfrm>
              <a:off x="2736" y="2217"/>
              <a:ext cx="244" cy="231"/>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mn-ea"/>
                  <a:cs typeface="+mn-cs"/>
                </a:rPr>
                <a:t>rz</a:t>
              </a:r>
            </a:p>
          </p:txBody>
        </p:sp>
        <p:sp>
          <p:nvSpPr>
            <p:cNvPr id="34838" name="Oval 27"/>
            <p:cNvSpPr>
              <a:spLocks noChangeArrowheads="1"/>
            </p:cNvSpPr>
            <p:nvPr/>
          </p:nvSpPr>
          <p:spPr bwMode="auto">
            <a:xfrm>
              <a:off x="3120" y="2208"/>
              <a:ext cx="240" cy="240"/>
            </a:xfrm>
            <a:prstGeom prst="ellipse">
              <a:avLst/>
            </a:prstGeom>
            <a:solidFill>
              <a:schemeClr val="accent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4839" name="Text Box 28"/>
            <p:cNvSpPr txBox="1">
              <a:spLocks noChangeArrowheads="1"/>
            </p:cNvSpPr>
            <p:nvPr/>
          </p:nvSpPr>
          <p:spPr bwMode="auto">
            <a:xfrm>
              <a:off x="3120" y="2208"/>
              <a:ext cx="252" cy="231"/>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mn-ea"/>
                  <a:cs typeface="+mn-cs"/>
                </a:rPr>
                <a:t>rx</a:t>
              </a:r>
            </a:p>
          </p:txBody>
        </p:sp>
        <p:grpSp>
          <p:nvGrpSpPr>
            <p:cNvPr id="34840" name="Group 29"/>
            <p:cNvGrpSpPr>
              <a:grpSpLocks/>
            </p:cNvGrpSpPr>
            <p:nvPr/>
          </p:nvGrpSpPr>
          <p:grpSpPr bwMode="auto">
            <a:xfrm>
              <a:off x="2544" y="1488"/>
              <a:ext cx="240" cy="240"/>
              <a:chOff x="2756" y="2592"/>
              <a:chExt cx="240" cy="240"/>
            </a:xfrm>
          </p:grpSpPr>
          <p:sp>
            <p:nvSpPr>
              <p:cNvPr id="34841" name="Oval 30"/>
              <p:cNvSpPr>
                <a:spLocks noChangeArrowheads="1"/>
              </p:cNvSpPr>
              <p:nvPr/>
            </p:nvSpPr>
            <p:spPr bwMode="auto">
              <a:xfrm>
                <a:off x="2756" y="2592"/>
                <a:ext cx="240" cy="240"/>
              </a:xfrm>
              <a:prstGeom prst="ellipse">
                <a:avLst/>
              </a:prstGeom>
              <a:solidFill>
                <a:schemeClr val="accent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4842" name="Text Box 31"/>
              <p:cNvSpPr txBox="1">
                <a:spLocks noChangeArrowheads="1"/>
              </p:cNvSpPr>
              <p:nvPr/>
            </p:nvSpPr>
            <p:spPr bwMode="auto">
              <a:xfrm>
                <a:off x="2794" y="2592"/>
                <a:ext cx="164" cy="231"/>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mn-ea"/>
                    <a:cs typeface="+mn-cs"/>
                  </a:rPr>
                  <a:t>f</a:t>
                </a:r>
              </a:p>
            </p:txBody>
          </p:sp>
        </p:grpSp>
      </p:gr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Rectangle 2"/>
          <p:cNvSpPr>
            <a:spLocks noGrp="1" noChangeArrowheads="1"/>
          </p:cNvSpPr>
          <p:nvPr>
            <p:ph type="title"/>
          </p:nvPr>
        </p:nvSpPr>
        <p:spPr/>
        <p:txBody>
          <a:bodyPr/>
          <a:lstStyle/>
          <a:p>
            <a:pPr eaLnBrk="1" hangingPunct="1">
              <a:defRPr/>
            </a:pPr>
            <a:r>
              <a:rPr lang="en-US" sz="3200">
                <a:effectLst/>
              </a:rPr>
              <a:t>Evolved Antenna </a:t>
            </a:r>
            <a:br>
              <a:rPr lang="en-US" sz="3200">
                <a:effectLst/>
              </a:rPr>
            </a:br>
            <a:r>
              <a:rPr lang="en-US" sz="3200">
                <a:effectLst/>
              </a:rPr>
              <a:t>for Space Technology 5 mission</a:t>
            </a:r>
            <a:r>
              <a:rPr lang="en-US" sz="3200"/>
              <a:t> </a:t>
            </a:r>
          </a:p>
        </p:txBody>
      </p:sp>
      <p:sp>
        <p:nvSpPr>
          <p:cNvPr id="35843" name="Rectangle 10"/>
          <p:cNvSpPr>
            <a:spLocks noGrp="1" noChangeArrowheads="1"/>
          </p:cNvSpPr>
          <p:nvPr>
            <p:ph type="body" idx="1"/>
          </p:nvPr>
        </p:nvSpPr>
        <p:spPr/>
        <p:txBody>
          <a:bodyPr/>
          <a:lstStyle/>
          <a:p>
            <a:pPr eaLnBrk="1" hangingPunct="1"/>
            <a:r>
              <a:rPr lang="en-US" b="1"/>
              <a:t>1</a:t>
            </a:r>
            <a:r>
              <a:rPr lang="en-US" b="1" baseline="30000"/>
              <a:t>st</a:t>
            </a:r>
            <a:r>
              <a:rPr lang="en-US" b="1"/>
              <a:t> Set of </a:t>
            </a:r>
            <a:r>
              <a:rPr lang="en-GB" b="1"/>
              <a:t>Genetically</a:t>
            </a:r>
            <a:r>
              <a:rPr lang="en-US" b="1"/>
              <a:t> Evolved Antennas</a:t>
            </a:r>
          </a:p>
        </p:txBody>
      </p:sp>
      <p:sp>
        <p:nvSpPr>
          <p:cNvPr id="35844" name="Text Box 13"/>
          <p:cNvSpPr txBox="1">
            <a:spLocks noChangeArrowheads="1"/>
          </p:cNvSpPr>
          <p:nvPr/>
        </p:nvSpPr>
        <p:spPr bwMode="auto">
          <a:xfrm>
            <a:off x="914400" y="4721225"/>
            <a:ext cx="2971800" cy="581025"/>
          </a:xfrm>
          <a:prstGeom prst="rect">
            <a:avLst/>
          </a:prstGeom>
          <a:noFill/>
          <a:ln w="12700">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Garamond" pitchFamily="18" charset="0"/>
                <a:ea typeface="+mn-ea"/>
                <a:cs typeface="+mn-cs"/>
              </a:rPr>
              <a:t>Non-branching: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Garamond" pitchFamily="18" charset="0"/>
                <a:ea typeface="+mn-ea"/>
                <a:cs typeface="+mn-cs"/>
              </a:rPr>
              <a:t>ST5-4W-03</a:t>
            </a:r>
          </a:p>
        </p:txBody>
      </p:sp>
      <p:sp>
        <p:nvSpPr>
          <p:cNvPr id="35845" name="Text Box 14"/>
          <p:cNvSpPr txBox="1">
            <a:spLocks noChangeArrowheads="1"/>
          </p:cNvSpPr>
          <p:nvPr/>
        </p:nvSpPr>
        <p:spPr bwMode="auto">
          <a:xfrm>
            <a:off x="5105400" y="4721225"/>
            <a:ext cx="2971800" cy="581025"/>
          </a:xfrm>
          <a:prstGeom prst="rect">
            <a:avLst/>
          </a:prstGeom>
          <a:noFill/>
          <a:ln w="12700">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Garamond" pitchFamily="18" charset="0"/>
                <a:ea typeface="+mn-ea"/>
                <a:cs typeface="+mn-cs"/>
              </a:rPr>
              <a:t>Branching: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Garamond" pitchFamily="18" charset="0"/>
                <a:ea typeface="+mn-ea"/>
                <a:cs typeface="+mn-cs"/>
              </a:rPr>
              <a:t>ST5-3-10</a:t>
            </a:r>
          </a:p>
        </p:txBody>
      </p:sp>
      <p:pic>
        <p:nvPicPr>
          <p:cNvPr id="35846" name="Picture 16" descr="antenna1"/>
          <p:cNvPicPr>
            <a:picLocks noChangeAspect="1" noChangeArrowheads="1"/>
          </p:cNvPicPr>
          <p:nvPr/>
        </p:nvPicPr>
        <p:blipFill>
          <a:blip r:embed="rId2" cstate="print"/>
          <a:srcRect/>
          <a:stretch>
            <a:fillRect/>
          </a:stretch>
        </p:blipFill>
        <p:spPr bwMode="auto">
          <a:xfrm>
            <a:off x="395288" y="1573213"/>
            <a:ext cx="3792537" cy="2876550"/>
          </a:xfrm>
          <a:prstGeom prst="rect">
            <a:avLst/>
          </a:prstGeom>
          <a:noFill/>
          <a:ln w="9525">
            <a:noFill/>
            <a:miter lim="800000"/>
            <a:headEnd/>
            <a:tailEnd/>
          </a:ln>
        </p:spPr>
      </p:pic>
      <p:pic>
        <p:nvPicPr>
          <p:cNvPr id="35847" name="Picture 17" descr="antenna2"/>
          <p:cNvPicPr>
            <a:picLocks noChangeAspect="1" noChangeArrowheads="1"/>
          </p:cNvPicPr>
          <p:nvPr/>
        </p:nvPicPr>
        <p:blipFill>
          <a:blip r:embed="rId3" cstate="print"/>
          <a:srcRect/>
          <a:stretch>
            <a:fillRect/>
          </a:stretch>
        </p:blipFill>
        <p:spPr bwMode="auto">
          <a:xfrm>
            <a:off x="4537075" y="1557338"/>
            <a:ext cx="4067175" cy="2876550"/>
          </a:xfrm>
          <a:prstGeom prst="rect">
            <a:avLst/>
          </a:prstGeom>
          <a:noFill/>
          <a:ln w="9525">
            <a:noFill/>
            <a:miter lim="800000"/>
            <a:headEnd/>
            <a:tailEnd/>
          </a:ln>
        </p:spPr>
      </p:pic>
      <p:sp>
        <p:nvSpPr>
          <p:cNvPr id="35848" name="Text Box 18"/>
          <p:cNvSpPr txBox="1">
            <a:spLocks noChangeArrowheads="1"/>
          </p:cNvSpPr>
          <p:nvPr/>
        </p:nvSpPr>
        <p:spPr bwMode="auto">
          <a:xfrm>
            <a:off x="323850" y="4510088"/>
            <a:ext cx="8407400" cy="228600"/>
          </a:xfrm>
          <a:prstGeom prst="rect">
            <a:avLst/>
          </a:prstGeom>
          <a:noFill/>
          <a:ln w="9525">
            <a:noFill/>
            <a:miter lim="800000"/>
            <a:headEnd/>
            <a:tailEnd/>
          </a:ln>
        </p:spPr>
        <p:txBody>
          <a:bodyPr>
            <a:spAutoFit/>
          </a:bodyPr>
          <a:lstStyle/>
          <a:p>
            <a:pPr marL="173038" marR="0" lvl="0" indent="-173038"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Palatino Linotype" pitchFamily="18" charset="0"/>
                <a:ea typeface="+mn-ea"/>
                <a:cs typeface="Times New Roman" pitchFamily="18" charset="0"/>
              </a:rPr>
              <a:t>© </a:t>
            </a:r>
            <a:r>
              <a:rPr kumimoji="0" lang="en-US" sz="900" b="0" i="0" u="none" strike="noStrike" kern="1200" cap="none" spc="0" normalizeH="0" baseline="0" noProof="0">
                <a:ln>
                  <a:noFill/>
                </a:ln>
                <a:solidFill>
                  <a:srgbClr val="000000"/>
                </a:solidFill>
                <a:effectLst/>
                <a:uLnTx/>
                <a:uFillTx/>
                <a:latin typeface="Palatino Linotype" pitchFamily="18" charset="0"/>
                <a:ea typeface="+mn-ea"/>
                <a:cs typeface="+mn-cs"/>
              </a:rPr>
              <a:t>Jason D. Lohn, Gregory S. Hornby, Derek S. Linden: Human-Competitive Results: Evolved Antennas for Deployment on NASA’s Space Technology 5 Misson</a:t>
            </a:r>
            <a:r>
              <a:rPr kumimoji="0" lang="en-US" sz="900" b="0" i="0" u="none" strike="noStrike" kern="1200" cap="none" spc="0" normalizeH="0" baseline="0" noProof="0">
                <a:ln>
                  <a:noFill/>
                </a:ln>
                <a:solidFill>
                  <a:srgbClr val="000000"/>
                </a:solidFill>
                <a:effectLst/>
                <a:uLnTx/>
                <a:uFillTx/>
                <a:latin typeface="Palatino Linotype" pitchFamily="18" charset="0"/>
                <a:ea typeface="+mn-ea"/>
                <a:cs typeface="Times New Roman" pitchFamily="18" charset="0"/>
              </a:rPr>
              <a:t> </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p:cNvSpPr>
            <a:spLocks noGrp="1" noChangeArrowheads="1"/>
          </p:cNvSpPr>
          <p:nvPr>
            <p:ph type="title"/>
          </p:nvPr>
        </p:nvSpPr>
        <p:spPr/>
        <p:txBody>
          <a:bodyPr/>
          <a:lstStyle/>
          <a:p>
            <a:pPr eaLnBrk="1" hangingPunct="1">
              <a:defRPr/>
            </a:pPr>
            <a:r>
              <a:rPr lang="en-US" sz="3200">
                <a:effectLst/>
              </a:rPr>
              <a:t>Evolved Antenna </a:t>
            </a:r>
            <a:br>
              <a:rPr lang="en-US" sz="3200">
                <a:effectLst/>
              </a:rPr>
            </a:br>
            <a:r>
              <a:rPr lang="en-US" sz="3200">
                <a:effectLst/>
              </a:rPr>
              <a:t>for Space Technology 5 mission</a:t>
            </a:r>
            <a:r>
              <a:rPr lang="en-US" sz="3200"/>
              <a:t> </a:t>
            </a:r>
          </a:p>
        </p:txBody>
      </p:sp>
      <p:sp>
        <p:nvSpPr>
          <p:cNvPr id="36867" name="Rectangle 3"/>
          <p:cNvSpPr>
            <a:spLocks noGrp="1" noChangeArrowheads="1"/>
          </p:cNvSpPr>
          <p:nvPr>
            <p:ph type="body" idx="1"/>
          </p:nvPr>
        </p:nvSpPr>
        <p:spPr/>
        <p:txBody>
          <a:bodyPr/>
          <a:lstStyle/>
          <a:p>
            <a:pPr eaLnBrk="1" hangingPunct="1"/>
            <a:r>
              <a:rPr lang="en-US"/>
              <a:t>2</a:t>
            </a:r>
            <a:r>
              <a:rPr lang="en-US" baseline="30000"/>
              <a:t>nd</a:t>
            </a:r>
            <a:r>
              <a:rPr lang="en-US"/>
              <a:t> Set of </a:t>
            </a:r>
            <a:r>
              <a:rPr lang="en-GB"/>
              <a:t>genetically</a:t>
            </a:r>
            <a:r>
              <a:rPr lang="en-US"/>
              <a:t> evolved antennas for new mission requirements</a:t>
            </a:r>
          </a:p>
        </p:txBody>
      </p:sp>
      <p:sp>
        <p:nvSpPr>
          <p:cNvPr id="36868" name="Text Box 4"/>
          <p:cNvSpPr txBox="1">
            <a:spLocks noChangeArrowheads="1"/>
          </p:cNvSpPr>
          <p:nvPr/>
        </p:nvSpPr>
        <p:spPr bwMode="auto">
          <a:xfrm>
            <a:off x="914400" y="4721225"/>
            <a:ext cx="2971800" cy="336550"/>
          </a:xfrm>
          <a:prstGeom prst="rect">
            <a:avLst/>
          </a:prstGeom>
          <a:noFill/>
          <a:ln w="12700">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Palatino Linotype" pitchFamily="18" charset="0"/>
                <a:ea typeface="+mn-ea"/>
                <a:cs typeface="+mn-cs"/>
              </a:rPr>
              <a:t>EA 1 – Vector of Parameters</a:t>
            </a:r>
          </a:p>
        </p:txBody>
      </p:sp>
      <p:sp>
        <p:nvSpPr>
          <p:cNvPr id="36869" name="Text Box 5"/>
          <p:cNvSpPr txBox="1">
            <a:spLocks noChangeArrowheads="1"/>
          </p:cNvSpPr>
          <p:nvPr/>
        </p:nvSpPr>
        <p:spPr bwMode="auto">
          <a:xfrm>
            <a:off x="5105400" y="4721225"/>
            <a:ext cx="2971800" cy="336550"/>
          </a:xfrm>
          <a:prstGeom prst="rect">
            <a:avLst/>
          </a:prstGeom>
          <a:noFill/>
          <a:ln w="12700">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Palatino Linotype" pitchFamily="18" charset="0"/>
                <a:ea typeface="+mn-ea"/>
                <a:cs typeface="+mn-cs"/>
              </a:rPr>
              <a:t>EA 2 – Constructive Process</a:t>
            </a:r>
          </a:p>
        </p:txBody>
      </p:sp>
      <p:sp>
        <p:nvSpPr>
          <p:cNvPr id="36870" name="Text Box 8"/>
          <p:cNvSpPr txBox="1">
            <a:spLocks noChangeArrowheads="1"/>
          </p:cNvSpPr>
          <p:nvPr/>
        </p:nvSpPr>
        <p:spPr bwMode="auto">
          <a:xfrm>
            <a:off x="323850" y="4510088"/>
            <a:ext cx="8407400" cy="228600"/>
          </a:xfrm>
          <a:prstGeom prst="rect">
            <a:avLst/>
          </a:prstGeom>
          <a:noFill/>
          <a:ln w="9525">
            <a:noFill/>
            <a:miter lim="800000"/>
            <a:headEnd/>
            <a:tailEnd/>
          </a:ln>
        </p:spPr>
        <p:txBody>
          <a:bodyPr>
            <a:spAutoFit/>
          </a:bodyPr>
          <a:lstStyle/>
          <a:p>
            <a:pPr marL="173038" marR="0" lvl="0" indent="-173038"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Palatino Linotype" pitchFamily="18" charset="0"/>
                <a:ea typeface="+mn-ea"/>
                <a:cs typeface="Times New Roman" pitchFamily="18" charset="0"/>
              </a:rPr>
              <a:t>© </a:t>
            </a:r>
            <a:r>
              <a:rPr kumimoji="0" lang="en-US" sz="900" b="0" i="0" u="none" strike="noStrike" kern="1200" cap="none" spc="0" normalizeH="0" baseline="0" noProof="0">
                <a:ln>
                  <a:noFill/>
                </a:ln>
                <a:solidFill>
                  <a:srgbClr val="000000"/>
                </a:solidFill>
                <a:effectLst/>
                <a:uLnTx/>
                <a:uFillTx/>
                <a:latin typeface="Palatino Linotype" pitchFamily="18" charset="0"/>
                <a:ea typeface="+mn-ea"/>
                <a:cs typeface="+mn-cs"/>
              </a:rPr>
              <a:t>Jason D. Lohn, Gregory S. Hornby, Derek S. Linden: Human-Competitive Results: Evolved Antennas for Deployment on NASA’s Space Technology 5 Misson</a:t>
            </a:r>
            <a:r>
              <a:rPr kumimoji="0" lang="en-US" sz="900" b="0" i="0" u="none" strike="noStrike" kern="1200" cap="none" spc="0" normalizeH="0" baseline="0" noProof="0">
                <a:ln>
                  <a:noFill/>
                </a:ln>
                <a:solidFill>
                  <a:srgbClr val="000000"/>
                </a:solidFill>
                <a:effectLst/>
                <a:uLnTx/>
                <a:uFillTx/>
                <a:latin typeface="Palatino Linotype" pitchFamily="18" charset="0"/>
                <a:ea typeface="+mn-ea"/>
                <a:cs typeface="Times New Roman" pitchFamily="18" charset="0"/>
              </a:rPr>
              <a:t> </a:t>
            </a:r>
          </a:p>
        </p:txBody>
      </p:sp>
      <p:pic>
        <p:nvPicPr>
          <p:cNvPr id="36871" name="Picture 9" descr="antenna2_1"/>
          <p:cNvPicPr>
            <a:picLocks noChangeAspect="1" noChangeArrowheads="1"/>
          </p:cNvPicPr>
          <p:nvPr/>
        </p:nvPicPr>
        <p:blipFill>
          <a:blip r:embed="rId2" cstate="print"/>
          <a:srcRect/>
          <a:stretch>
            <a:fillRect/>
          </a:stretch>
        </p:blipFill>
        <p:spPr bwMode="auto">
          <a:xfrm>
            <a:off x="828675" y="1557338"/>
            <a:ext cx="3311525" cy="2881312"/>
          </a:xfrm>
          <a:prstGeom prst="rect">
            <a:avLst/>
          </a:prstGeom>
          <a:noFill/>
          <a:ln w="9525">
            <a:noFill/>
            <a:miter lim="800000"/>
            <a:headEnd/>
            <a:tailEnd/>
          </a:ln>
        </p:spPr>
      </p:pic>
      <p:pic>
        <p:nvPicPr>
          <p:cNvPr id="36872" name="Picture 10" descr="antenna2_2"/>
          <p:cNvPicPr>
            <a:picLocks noChangeAspect="1" noChangeArrowheads="1"/>
          </p:cNvPicPr>
          <p:nvPr/>
        </p:nvPicPr>
        <p:blipFill>
          <a:blip r:embed="rId3" cstate="print"/>
          <a:srcRect/>
          <a:stretch>
            <a:fillRect/>
          </a:stretch>
        </p:blipFill>
        <p:spPr bwMode="auto">
          <a:xfrm>
            <a:off x="4498975" y="1557338"/>
            <a:ext cx="3097213" cy="2917825"/>
          </a:xfrm>
          <a:prstGeom prst="rect">
            <a:avLst/>
          </a:prstGeom>
          <a:noFill/>
          <a:ln w="9525">
            <a:noFill/>
            <a:miter lim="800000"/>
            <a:headEnd/>
            <a:tailEnd/>
          </a:ln>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sz="3200">
                <a:effectLst/>
              </a:rPr>
              <a:t>Evolved Antenna </a:t>
            </a:r>
            <a:br>
              <a:rPr lang="en-US" sz="3200">
                <a:effectLst/>
              </a:rPr>
            </a:br>
            <a:r>
              <a:rPr lang="en-US" sz="3200">
                <a:effectLst/>
              </a:rPr>
              <a:t>for Space Technology 5 mission</a:t>
            </a:r>
          </a:p>
        </p:txBody>
      </p:sp>
      <p:sp>
        <p:nvSpPr>
          <p:cNvPr id="37891" name="Rectangle 3"/>
          <p:cNvSpPr>
            <a:spLocks noGrp="1" noChangeArrowheads="1"/>
          </p:cNvSpPr>
          <p:nvPr>
            <p:ph type="body" idx="1"/>
          </p:nvPr>
        </p:nvSpPr>
        <p:spPr/>
        <p:txBody>
          <a:bodyPr/>
          <a:lstStyle/>
          <a:p>
            <a:pPr eaLnBrk="1" hangingPunct="1"/>
            <a:r>
              <a:rPr lang="en-US" b="1" dirty="0"/>
              <a:t>Conclusion</a:t>
            </a:r>
          </a:p>
          <a:p>
            <a:pPr lvl="1" eaLnBrk="1" hangingPunct="1"/>
            <a:r>
              <a:rPr lang="en-US" sz="1600" dirty="0"/>
              <a:t>Meets mission requirements</a:t>
            </a:r>
          </a:p>
          <a:p>
            <a:pPr lvl="1" eaLnBrk="1" hangingPunct="1"/>
            <a:r>
              <a:rPr lang="en-US" sz="1600" dirty="0"/>
              <a:t>Better than conventional design</a:t>
            </a:r>
          </a:p>
          <a:p>
            <a:pPr lvl="1" eaLnBrk="1" hangingPunct="1"/>
            <a:r>
              <a:rPr lang="en-US" sz="1600" dirty="0"/>
              <a:t>Successfully passed space qualification</a:t>
            </a:r>
          </a:p>
          <a:p>
            <a:pPr lvl="1" eaLnBrk="1" hangingPunct="1"/>
            <a:r>
              <a:rPr lang="en-US" sz="1600" b="1" dirty="0">
                <a:solidFill>
                  <a:srgbClr val="3366FF"/>
                </a:solidFill>
              </a:rPr>
              <a:t>First Evolved Hardware in Space when mission launched in 2005</a:t>
            </a:r>
          </a:p>
          <a:p>
            <a:pPr eaLnBrk="1" hangingPunct="1">
              <a:spcBef>
                <a:spcPts val="1200"/>
              </a:spcBef>
            </a:pPr>
            <a:r>
              <a:rPr lang="en-US" b="1" dirty="0"/>
              <a:t>Direct competition</a:t>
            </a:r>
            <a:r>
              <a:rPr lang="en-US" dirty="0"/>
              <a:t>: The antenna designed by the contracting team of human designers for the Space Technology 5 mission - which won the bid against several competing organizations to supply the antenna - did not meet the mission requirements while the evolved antennas did meet these requirements.</a:t>
            </a:r>
          </a:p>
          <a:p>
            <a:pPr eaLnBrk="1" hangingPunct="1">
              <a:spcBef>
                <a:spcPts val="1200"/>
              </a:spcBef>
            </a:pPr>
            <a:r>
              <a:rPr lang="en-US" b="1" dirty="0"/>
              <a:t>Evolutionary design</a:t>
            </a:r>
            <a:r>
              <a:rPr lang="en-US" dirty="0"/>
              <a:t>:</a:t>
            </a:r>
          </a:p>
          <a:p>
            <a:pPr lvl="1" eaLnBrk="1" hangingPunct="1"/>
            <a:r>
              <a:rPr lang="en-US" sz="1600" dirty="0"/>
              <a:t>Fast design cycles save time/money (</a:t>
            </a:r>
            <a:r>
              <a:rPr lang="en-US" sz="1600" b="1" dirty="0">
                <a:solidFill>
                  <a:srgbClr val="3366FF"/>
                </a:solidFill>
              </a:rPr>
              <a:t>4 weeks from start-to-first-hardware</a:t>
            </a:r>
            <a:r>
              <a:rPr lang="en-US" sz="1600" dirty="0"/>
              <a:t>)</a:t>
            </a:r>
          </a:p>
          <a:p>
            <a:pPr lvl="1" eaLnBrk="1" hangingPunct="1"/>
            <a:r>
              <a:rPr lang="en-US" sz="1600" dirty="0"/>
              <a:t>Fast design cycles allow iterative “what-if”</a:t>
            </a:r>
          </a:p>
          <a:p>
            <a:pPr lvl="1" eaLnBrk="1" hangingPunct="1"/>
            <a:r>
              <a:rPr lang="en-US" sz="1600" dirty="0"/>
              <a:t>Can rapidly respond to changing requirements</a:t>
            </a:r>
          </a:p>
          <a:p>
            <a:pPr lvl="1" eaLnBrk="1" hangingPunct="1"/>
            <a:r>
              <a:rPr lang="en-US" sz="1600" dirty="0"/>
              <a:t>Can produce new types of designs</a:t>
            </a:r>
          </a:p>
          <a:p>
            <a:pPr lvl="1" eaLnBrk="1" hangingPunct="1"/>
            <a:r>
              <a:rPr lang="en-US" sz="1600" dirty="0"/>
              <a:t>May be able to produce designs of previously unachievable performance</a:t>
            </a:r>
          </a:p>
          <a:p>
            <a:pPr lvl="1" eaLnBrk="1" hangingPunct="1"/>
            <a:endParaRPr lang="en-US" sz="1600" dirty="0"/>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4" name="Rectangle 2"/>
          <p:cNvSpPr>
            <a:spLocks noGrp="1" noChangeArrowheads="1"/>
          </p:cNvSpPr>
          <p:nvPr>
            <p:ph type="title"/>
          </p:nvPr>
        </p:nvSpPr>
        <p:spPr/>
        <p:txBody>
          <a:bodyPr/>
          <a:lstStyle/>
          <a:p>
            <a:pPr eaLnBrk="1" hangingPunct="1">
              <a:defRPr/>
            </a:pPr>
            <a:r>
              <a:rPr lang="en-US" sz="2800"/>
              <a:t>2007 Human-Competitive Awards </a:t>
            </a:r>
            <a:br>
              <a:rPr lang="en-US" sz="2800"/>
            </a:br>
            <a:r>
              <a:rPr lang="en-US" sz="2800"/>
              <a:t>in Genetic and Evolutionary Computation </a:t>
            </a:r>
          </a:p>
        </p:txBody>
      </p:sp>
      <p:sp>
        <p:nvSpPr>
          <p:cNvPr id="51203" name="Rectangle 3"/>
          <p:cNvSpPr>
            <a:spLocks noGrp="1" noChangeArrowheads="1"/>
          </p:cNvSpPr>
          <p:nvPr>
            <p:ph type="body" idx="1"/>
          </p:nvPr>
        </p:nvSpPr>
        <p:spPr/>
        <p:txBody>
          <a:bodyPr/>
          <a:lstStyle/>
          <a:p>
            <a:pPr eaLnBrk="1" hangingPunct="1"/>
            <a:r>
              <a:rPr lang="en-US" dirty="0"/>
              <a:t>http://www.genetic-programming.org/hc2007/cfe2007.html</a:t>
            </a:r>
            <a:endParaRPr lang="en-US" dirty="0">
              <a:solidFill>
                <a:srgbClr val="FF9429"/>
              </a:solidFill>
            </a:endParaRPr>
          </a:p>
          <a:p>
            <a:pPr eaLnBrk="1" hangingPunct="1"/>
            <a:r>
              <a:rPr lang="en-US" b="1" dirty="0">
                <a:solidFill>
                  <a:srgbClr val="FF9429"/>
                </a:solidFill>
              </a:rPr>
              <a:t>$5000 – Gold</a:t>
            </a:r>
          </a:p>
          <a:p>
            <a:pPr lvl="1" eaLnBrk="1" hangingPunct="1"/>
            <a:r>
              <a:rPr lang="en-US" sz="1600" b="1" dirty="0">
                <a:solidFill>
                  <a:srgbClr val="0066FF"/>
                </a:solidFill>
              </a:rPr>
              <a:t>Steven Manos et al.: Evolutionary Design of Single-Mode </a:t>
            </a:r>
            <a:r>
              <a:rPr lang="en-US" sz="1600" b="1" dirty="0" err="1">
                <a:solidFill>
                  <a:srgbClr val="0066FF"/>
                </a:solidFill>
              </a:rPr>
              <a:t>Microstructured</a:t>
            </a:r>
            <a:r>
              <a:rPr lang="en-US" sz="1600" b="1" dirty="0">
                <a:solidFill>
                  <a:srgbClr val="0066FF"/>
                </a:solidFill>
              </a:rPr>
              <a:t> Polymer Optical </a:t>
            </a:r>
            <a:r>
              <a:rPr lang="en-US" sz="1600" b="1" dirty="0" err="1">
                <a:solidFill>
                  <a:srgbClr val="0066FF"/>
                </a:solidFill>
              </a:rPr>
              <a:t>Fibres</a:t>
            </a:r>
            <a:r>
              <a:rPr lang="en-US" sz="1600" b="1" dirty="0">
                <a:solidFill>
                  <a:srgbClr val="0066FF"/>
                </a:solidFill>
              </a:rPr>
              <a:t> using an Artificial </a:t>
            </a:r>
            <a:r>
              <a:rPr lang="en-US" sz="1600" b="1" dirty="0" err="1">
                <a:solidFill>
                  <a:srgbClr val="0066FF"/>
                </a:solidFill>
              </a:rPr>
              <a:t>Embryogeny</a:t>
            </a:r>
            <a:r>
              <a:rPr lang="en-US" sz="1600" b="1" dirty="0">
                <a:solidFill>
                  <a:srgbClr val="0066FF"/>
                </a:solidFill>
              </a:rPr>
              <a:t> Representation</a:t>
            </a:r>
          </a:p>
          <a:p>
            <a:pPr eaLnBrk="1" hangingPunct="1"/>
            <a:r>
              <a:rPr lang="en-US" b="1" dirty="0">
                <a:solidFill>
                  <a:srgbClr val="FF9429"/>
                </a:solidFill>
              </a:rPr>
              <a:t>$3000 – Silver</a:t>
            </a:r>
          </a:p>
          <a:p>
            <a:pPr lvl="1" eaLnBrk="1" hangingPunct="1"/>
            <a:r>
              <a:rPr lang="en-US" sz="1600" dirty="0"/>
              <a:t>Ami Hauptman, Moshe Sipper: Evolution of an Efficient Search Algorithm for the Mate-In-N Problem in Chess</a:t>
            </a:r>
          </a:p>
          <a:p>
            <a:pPr eaLnBrk="1" hangingPunct="1"/>
            <a:r>
              <a:rPr lang="en-US" b="1" dirty="0">
                <a:solidFill>
                  <a:srgbClr val="FF9429"/>
                </a:solidFill>
              </a:rPr>
              <a:t>$1000 – Bronze</a:t>
            </a:r>
          </a:p>
          <a:p>
            <a:pPr lvl="1" eaLnBrk="1" hangingPunct="1"/>
            <a:r>
              <a:rPr lang="en-US" sz="1600" dirty="0" err="1"/>
              <a:t>Jaume</a:t>
            </a:r>
            <a:r>
              <a:rPr lang="en-US" sz="1600" dirty="0"/>
              <a:t> </a:t>
            </a:r>
            <a:r>
              <a:rPr lang="en-US" sz="1600" dirty="0" err="1"/>
              <a:t>Bacardit</a:t>
            </a:r>
            <a:r>
              <a:rPr lang="en-US" sz="1600" dirty="0"/>
              <a:t> et al.: Automated Alphabet Reduction Method with Evolutionary Algorithms for Protein Structure Prediction</a:t>
            </a:r>
          </a:p>
          <a:p>
            <a:pPr lvl="1" eaLnBrk="1" hangingPunct="1"/>
            <a:r>
              <a:rPr lang="en-US" sz="1600" dirty="0"/>
              <a:t>Xavier </a:t>
            </a:r>
            <a:r>
              <a:rPr lang="en-US" sz="1600" dirty="0" err="1"/>
              <a:t>Llorà</a:t>
            </a:r>
            <a:r>
              <a:rPr lang="en-US" sz="1600" dirty="0"/>
              <a:t> et al.: Towards Better than Human Capability in Diagnosing Prostate Cancer Using Infrared Spectroscopic Imaging</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Rectangle 2"/>
          <p:cNvSpPr>
            <a:spLocks noGrp="1" noChangeArrowheads="1"/>
          </p:cNvSpPr>
          <p:nvPr>
            <p:ph type="title"/>
          </p:nvPr>
        </p:nvSpPr>
        <p:spPr/>
        <p:txBody>
          <a:bodyPr/>
          <a:lstStyle/>
          <a:p>
            <a:pPr eaLnBrk="1" hangingPunct="1">
              <a:defRPr/>
            </a:pPr>
            <a:r>
              <a:rPr lang="en-US" sz="3000"/>
              <a:t>Evolutionary Design of Single-Mode Microstructured Polymer Optical Fibres</a:t>
            </a:r>
          </a:p>
        </p:txBody>
      </p:sp>
      <p:sp>
        <p:nvSpPr>
          <p:cNvPr id="52227" name="Rectangle 3"/>
          <p:cNvSpPr>
            <a:spLocks noGrp="1" noChangeArrowheads="1"/>
          </p:cNvSpPr>
          <p:nvPr>
            <p:ph type="body" idx="1"/>
          </p:nvPr>
        </p:nvSpPr>
        <p:spPr/>
        <p:txBody>
          <a:bodyPr/>
          <a:lstStyle/>
          <a:p>
            <a:pPr eaLnBrk="1" hangingPunct="1"/>
            <a:r>
              <a:rPr lang="en-US"/>
              <a:t>Steven Manos, Leon Poladian, Maryanne Large: </a:t>
            </a:r>
            <a:r>
              <a:rPr lang="en-US" b="1"/>
              <a:t>Evolutionary Design of Microstructured Polymer Optical Fibres using an Artificial Embryogeny Representation</a:t>
            </a:r>
          </a:p>
          <a:p>
            <a:pPr eaLnBrk="1" hangingPunct="1">
              <a:spcBef>
                <a:spcPct val="0"/>
              </a:spcBef>
              <a:buFont typeface="Wingdings" pitchFamily="2" charset="2"/>
              <a:buNone/>
            </a:pPr>
            <a:r>
              <a:rPr lang="en-US"/>
              <a:t>	reference: </a:t>
            </a:r>
            <a:r>
              <a:rPr lang="en-US">
                <a:hlinkClick r:id="rId2"/>
              </a:rPr>
              <a:t>http://www.genetic-programming.org/hc2007/cfe2007.html</a:t>
            </a:r>
            <a:endParaRPr lang="en-US"/>
          </a:p>
          <a:p>
            <a:pPr eaLnBrk="1" hangingPunct="1"/>
            <a:r>
              <a:rPr lang="en-GB"/>
              <a:t>Applications of optical fibres</a:t>
            </a:r>
          </a:p>
          <a:p>
            <a:pPr lvl="1" eaLnBrk="1" hangingPunct="1">
              <a:lnSpc>
                <a:spcPct val="95000"/>
              </a:lnSpc>
            </a:pPr>
            <a:r>
              <a:rPr lang="en-US" sz="1600"/>
              <a:t>Long distance telecommunications</a:t>
            </a:r>
          </a:p>
          <a:p>
            <a:pPr lvl="1" eaLnBrk="1" hangingPunct="1">
              <a:lnSpc>
                <a:spcPct val="95000"/>
              </a:lnSpc>
            </a:pPr>
            <a:r>
              <a:rPr lang="en-US" sz="1600"/>
              <a:t>Computer networks</a:t>
            </a:r>
          </a:p>
          <a:p>
            <a:pPr lvl="1" eaLnBrk="1" hangingPunct="1">
              <a:lnSpc>
                <a:spcPct val="95000"/>
              </a:lnSpc>
            </a:pPr>
            <a:r>
              <a:rPr lang="en-US" sz="1600"/>
              <a:t>Automotive and aeronautical</a:t>
            </a:r>
          </a:p>
          <a:p>
            <a:pPr lvl="1" eaLnBrk="1" hangingPunct="1">
              <a:lnSpc>
                <a:spcPct val="95000"/>
              </a:lnSpc>
            </a:pPr>
            <a:r>
              <a:rPr lang="en-US" sz="1600"/>
              <a:t>Electrical current measurement</a:t>
            </a:r>
          </a:p>
          <a:p>
            <a:pPr lvl="1" eaLnBrk="1" hangingPunct="1">
              <a:lnSpc>
                <a:spcPct val="95000"/>
              </a:lnSpc>
            </a:pPr>
            <a:r>
              <a:rPr lang="en-US" sz="1600"/>
              <a:t>Temperature and strain sensing</a:t>
            </a:r>
          </a:p>
          <a:p>
            <a:pPr lvl="1" eaLnBrk="1" hangingPunct="1">
              <a:lnSpc>
                <a:spcPct val="95000"/>
              </a:lnSpc>
            </a:pPr>
            <a:r>
              <a:rPr lang="en-US" sz="1600"/>
              <a:t>Medical (lasers and endoscopy)</a:t>
            </a:r>
          </a:p>
          <a:p>
            <a:pPr eaLnBrk="1" hangingPunct="1"/>
            <a:r>
              <a:rPr lang="en-US"/>
              <a:t>The behaviour of light depends on this </a:t>
            </a:r>
          </a:p>
          <a:p>
            <a:pPr eaLnBrk="1" hangingPunct="1">
              <a:spcBef>
                <a:spcPct val="0"/>
              </a:spcBef>
              <a:buFont typeface="Wingdings" pitchFamily="2" charset="2"/>
              <a:buNone/>
            </a:pPr>
            <a:r>
              <a:rPr lang="en-US"/>
              <a:t>	internal structure</a:t>
            </a:r>
          </a:p>
          <a:p>
            <a:pPr eaLnBrk="1" hangingPunct="1">
              <a:spcBef>
                <a:spcPct val="10000"/>
              </a:spcBef>
              <a:buFont typeface="Wingdings" pitchFamily="2" charset="2"/>
              <a:buNone/>
            </a:pPr>
            <a:r>
              <a:rPr lang="en-US"/>
              <a:t>	</a:t>
            </a:r>
            <a:r>
              <a:rPr lang="en-US" b="1">
                <a:solidFill>
                  <a:srgbClr val="0000FF"/>
                </a:solidFill>
              </a:rPr>
              <a:t>New functionality = more complex designs?</a:t>
            </a:r>
          </a:p>
          <a:p>
            <a:pPr eaLnBrk="1" hangingPunct="1"/>
            <a:endParaRPr lang="en-US" b="1">
              <a:solidFill>
                <a:srgbClr val="FF9429"/>
              </a:solidFill>
            </a:endParaRPr>
          </a:p>
        </p:txBody>
      </p:sp>
      <p:grpSp>
        <p:nvGrpSpPr>
          <p:cNvPr id="52228" name="Group 12"/>
          <p:cNvGrpSpPr>
            <a:grpSpLocks/>
          </p:cNvGrpSpPr>
          <p:nvPr/>
        </p:nvGrpSpPr>
        <p:grpSpPr bwMode="auto">
          <a:xfrm>
            <a:off x="5735638" y="3740150"/>
            <a:ext cx="2724150" cy="2568575"/>
            <a:chOff x="3107" y="1732"/>
            <a:chExt cx="1716" cy="1618"/>
          </a:xfrm>
        </p:grpSpPr>
        <p:pic>
          <p:nvPicPr>
            <p:cNvPr id="52230" name="Picture 10" descr="fibre_ex2"/>
            <p:cNvPicPr>
              <a:picLocks noChangeAspect="1" noChangeArrowheads="1"/>
            </p:cNvPicPr>
            <p:nvPr/>
          </p:nvPicPr>
          <p:blipFill>
            <a:blip r:embed="rId3" cstate="print"/>
            <a:srcRect/>
            <a:stretch>
              <a:fillRect/>
            </a:stretch>
          </p:blipFill>
          <p:spPr bwMode="auto">
            <a:xfrm>
              <a:off x="3107" y="2568"/>
              <a:ext cx="1716" cy="782"/>
            </a:xfrm>
            <a:prstGeom prst="rect">
              <a:avLst/>
            </a:prstGeom>
            <a:noFill/>
            <a:ln w="9525">
              <a:noFill/>
              <a:miter lim="800000"/>
              <a:headEnd/>
              <a:tailEnd/>
            </a:ln>
          </p:spPr>
        </p:pic>
        <p:pic>
          <p:nvPicPr>
            <p:cNvPr id="52231" name="Picture 11" descr="fibre_ex1"/>
            <p:cNvPicPr>
              <a:picLocks noChangeAspect="1" noChangeArrowheads="1"/>
            </p:cNvPicPr>
            <p:nvPr/>
          </p:nvPicPr>
          <p:blipFill>
            <a:blip r:embed="rId4" cstate="print"/>
            <a:srcRect/>
            <a:stretch>
              <a:fillRect/>
            </a:stretch>
          </p:blipFill>
          <p:spPr bwMode="auto">
            <a:xfrm>
              <a:off x="3116" y="1732"/>
              <a:ext cx="1669" cy="791"/>
            </a:xfrm>
            <a:prstGeom prst="rect">
              <a:avLst/>
            </a:prstGeom>
            <a:noFill/>
            <a:ln w="9525">
              <a:noFill/>
              <a:miter lim="800000"/>
              <a:headEnd/>
              <a:tailEnd/>
            </a:ln>
          </p:spPr>
        </p:pic>
      </p:grpSp>
      <p:pic>
        <p:nvPicPr>
          <p:cNvPr id="52229" name="Picture 13" descr="fibre_celek"/>
          <p:cNvPicPr>
            <a:picLocks noChangeAspect="1" noChangeArrowheads="1"/>
          </p:cNvPicPr>
          <p:nvPr/>
        </p:nvPicPr>
        <p:blipFill>
          <a:blip r:embed="rId5" cstate="print"/>
          <a:srcRect/>
          <a:stretch>
            <a:fillRect/>
          </a:stretch>
        </p:blipFill>
        <p:spPr bwMode="auto">
          <a:xfrm>
            <a:off x="5803900" y="2420938"/>
            <a:ext cx="2368550" cy="1296987"/>
          </a:xfrm>
          <a:prstGeom prst="rect">
            <a:avLst/>
          </a:prstGeom>
          <a:noFill/>
          <a:ln w="9525">
            <a:noFill/>
            <a:miter lim="800000"/>
            <a:headEnd/>
            <a:tailEnd/>
          </a:ln>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4" name="Rectangle 2"/>
          <p:cNvSpPr>
            <a:spLocks noGrp="1" noChangeArrowheads="1"/>
          </p:cNvSpPr>
          <p:nvPr>
            <p:ph type="title"/>
          </p:nvPr>
        </p:nvSpPr>
        <p:spPr>
          <a:xfrm>
            <a:off x="0" y="0"/>
            <a:ext cx="8604250" cy="685800"/>
          </a:xfrm>
        </p:spPr>
        <p:txBody>
          <a:bodyPr lIns="36000" tIns="36000" rIns="36000" bIns="36000"/>
          <a:lstStyle/>
          <a:p>
            <a:pPr eaLnBrk="1" hangingPunct="1">
              <a:defRPr/>
            </a:pPr>
            <a:r>
              <a:rPr lang="en-US" sz="3000"/>
              <a:t>Single-moded fibres</a:t>
            </a:r>
            <a:endParaRPr lang="en-US"/>
          </a:p>
        </p:txBody>
      </p:sp>
      <p:sp>
        <p:nvSpPr>
          <p:cNvPr id="53251" name="Rectangle 3"/>
          <p:cNvSpPr>
            <a:spLocks noGrp="1" noChangeArrowheads="1"/>
          </p:cNvSpPr>
          <p:nvPr>
            <p:ph type="body" idx="1"/>
          </p:nvPr>
        </p:nvSpPr>
        <p:spPr>
          <a:xfrm>
            <a:off x="0" y="685800"/>
            <a:ext cx="9144000" cy="6172200"/>
          </a:xfrm>
          <a:noFill/>
        </p:spPr>
        <p:txBody>
          <a:bodyPr/>
          <a:lstStyle/>
          <a:p>
            <a:pPr eaLnBrk="1" hangingPunct="1">
              <a:lnSpc>
                <a:spcPct val="90000"/>
              </a:lnSpc>
            </a:pPr>
            <a:endParaRPr lang="en-US"/>
          </a:p>
          <a:p>
            <a:pPr eaLnBrk="1" hangingPunct="1">
              <a:lnSpc>
                <a:spcPct val="90000"/>
              </a:lnSpc>
            </a:pPr>
            <a:endParaRPr lang="en-US"/>
          </a:p>
          <a:p>
            <a:pPr lvl="1" eaLnBrk="1" hangingPunct="1">
              <a:lnSpc>
                <a:spcPct val="90000"/>
              </a:lnSpc>
              <a:buFont typeface="Wingdings" pitchFamily="2" charset="2"/>
              <a:buNone/>
            </a:pPr>
            <a:endParaRPr lang="en-US"/>
          </a:p>
        </p:txBody>
      </p:sp>
      <p:pic>
        <p:nvPicPr>
          <p:cNvPr id="53252" name="Picture 5"/>
          <p:cNvPicPr>
            <a:picLocks noChangeAspect="1" noChangeArrowheads="1"/>
          </p:cNvPicPr>
          <p:nvPr/>
        </p:nvPicPr>
        <p:blipFill>
          <a:blip r:embed="rId3" cstate="print"/>
          <a:srcRect/>
          <a:stretch>
            <a:fillRect/>
          </a:stretch>
        </p:blipFill>
        <p:spPr bwMode="auto">
          <a:xfrm>
            <a:off x="3505200" y="1143000"/>
            <a:ext cx="1981200" cy="1920875"/>
          </a:xfrm>
          <a:prstGeom prst="rect">
            <a:avLst/>
          </a:prstGeom>
          <a:noFill/>
          <a:ln w="9525">
            <a:noFill/>
            <a:miter lim="800000"/>
            <a:headEnd/>
            <a:tailEnd/>
          </a:ln>
        </p:spPr>
      </p:pic>
      <p:pic>
        <p:nvPicPr>
          <p:cNvPr id="53253" name="Picture 6"/>
          <p:cNvPicPr>
            <a:picLocks noChangeAspect="1" noChangeArrowheads="1"/>
          </p:cNvPicPr>
          <p:nvPr/>
        </p:nvPicPr>
        <p:blipFill>
          <a:blip r:embed="rId4" cstate="print"/>
          <a:srcRect/>
          <a:stretch>
            <a:fillRect/>
          </a:stretch>
        </p:blipFill>
        <p:spPr bwMode="auto">
          <a:xfrm>
            <a:off x="6019800" y="1141413"/>
            <a:ext cx="1981200" cy="1922462"/>
          </a:xfrm>
          <a:prstGeom prst="rect">
            <a:avLst/>
          </a:prstGeom>
          <a:noFill/>
          <a:ln w="9525">
            <a:noFill/>
            <a:miter lim="800000"/>
            <a:headEnd/>
            <a:tailEnd/>
          </a:ln>
        </p:spPr>
      </p:pic>
      <p:sp>
        <p:nvSpPr>
          <p:cNvPr id="53254" name="Text Box 7"/>
          <p:cNvSpPr txBox="1">
            <a:spLocks noChangeArrowheads="1"/>
          </p:cNvSpPr>
          <p:nvPr/>
        </p:nvSpPr>
        <p:spPr bwMode="auto">
          <a:xfrm>
            <a:off x="3581400" y="898525"/>
            <a:ext cx="2133600" cy="320675"/>
          </a:xfrm>
          <a:prstGeom prst="rect">
            <a:avLst/>
          </a:prstGeom>
          <a:noFill/>
          <a:ln w="9525">
            <a:noFill/>
            <a:miter lim="800000"/>
            <a:headEnd/>
            <a:tailEnd/>
          </a:ln>
        </p:spPr>
        <p:txBody>
          <a:bodyPr>
            <a:spAutoFit/>
          </a:bodyPr>
          <a:lstStyle/>
          <a:p>
            <a:pPr algn="ctr"/>
            <a:r>
              <a:rPr lang="en-US" sz="1500" b="1">
                <a:solidFill>
                  <a:srgbClr val="FF001E"/>
                </a:solidFill>
                <a:ea typeface="ＭＳ Ｐゴシック" pitchFamily="34" charset="-128"/>
              </a:rPr>
              <a:t>First mode (confined)</a:t>
            </a:r>
            <a:endParaRPr lang="en-US" sz="1500">
              <a:ea typeface="ＭＳ Ｐゴシック" pitchFamily="34" charset="-128"/>
            </a:endParaRPr>
          </a:p>
        </p:txBody>
      </p:sp>
      <p:sp>
        <p:nvSpPr>
          <p:cNvPr id="53255" name="Text Box 8"/>
          <p:cNvSpPr txBox="1">
            <a:spLocks noChangeArrowheads="1"/>
          </p:cNvSpPr>
          <p:nvPr/>
        </p:nvSpPr>
        <p:spPr bwMode="auto">
          <a:xfrm>
            <a:off x="6019800" y="914400"/>
            <a:ext cx="2209800" cy="320675"/>
          </a:xfrm>
          <a:prstGeom prst="rect">
            <a:avLst/>
          </a:prstGeom>
          <a:noFill/>
          <a:ln w="9525">
            <a:noFill/>
            <a:miter lim="800000"/>
            <a:headEnd/>
            <a:tailEnd/>
          </a:ln>
        </p:spPr>
        <p:txBody>
          <a:bodyPr>
            <a:spAutoFit/>
          </a:bodyPr>
          <a:lstStyle/>
          <a:p>
            <a:pPr algn="ctr"/>
            <a:r>
              <a:rPr lang="en-US" sz="1500" b="1">
                <a:solidFill>
                  <a:srgbClr val="FF001E"/>
                </a:solidFill>
                <a:ea typeface="ＭＳ Ｐゴシック" pitchFamily="34" charset="-128"/>
              </a:rPr>
              <a:t>Second mode (leaky)</a:t>
            </a:r>
            <a:endParaRPr lang="en-US" sz="1500">
              <a:ea typeface="ＭＳ Ｐゴシック" pitchFamily="34" charset="-128"/>
            </a:endParaRPr>
          </a:p>
        </p:txBody>
      </p:sp>
      <p:sp>
        <p:nvSpPr>
          <p:cNvPr id="53256" name="Text Box 9"/>
          <p:cNvSpPr txBox="1">
            <a:spLocks noChangeArrowheads="1"/>
          </p:cNvSpPr>
          <p:nvPr/>
        </p:nvSpPr>
        <p:spPr bwMode="auto">
          <a:xfrm>
            <a:off x="228600" y="3598863"/>
            <a:ext cx="8686800" cy="1558925"/>
          </a:xfrm>
          <a:prstGeom prst="rect">
            <a:avLst/>
          </a:prstGeom>
          <a:noFill/>
          <a:ln w="9525">
            <a:noFill/>
            <a:miter lim="800000"/>
            <a:headEnd/>
            <a:tailEnd/>
          </a:ln>
        </p:spPr>
        <p:txBody>
          <a:bodyPr>
            <a:spAutoFit/>
          </a:bodyPr>
          <a:lstStyle/>
          <a:p>
            <a:pPr marL="357188" indent="-357188" eaLnBrk="1" hangingPunct="1">
              <a:spcBef>
                <a:spcPct val="50000"/>
              </a:spcBef>
              <a:buClr>
                <a:srgbClr val="FFAE5D"/>
              </a:buClr>
              <a:buSzPct val="75000"/>
              <a:buFont typeface="Wingdings" pitchFamily="2" charset="2"/>
              <a:buChar char="n"/>
            </a:pPr>
            <a:r>
              <a:rPr lang="en-AU" sz="1600">
                <a:latin typeface="Palatino Linotype" pitchFamily="18" charset="0"/>
                <a:ea typeface="ＭＳ Ｐゴシック" pitchFamily="34" charset="-128"/>
              </a:rPr>
              <a:t>Single-moded fibres support the propagation of only the fundamental mode.</a:t>
            </a:r>
          </a:p>
          <a:p>
            <a:pPr marL="357188" indent="-357188" eaLnBrk="1" hangingPunct="1">
              <a:spcBef>
                <a:spcPct val="50000"/>
              </a:spcBef>
              <a:buClr>
                <a:srgbClr val="FFAE5D"/>
              </a:buClr>
              <a:buSzPct val="75000"/>
              <a:buFont typeface="Wingdings" pitchFamily="2" charset="2"/>
              <a:buChar char="n"/>
            </a:pPr>
            <a:r>
              <a:rPr lang="en-AU" sz="1600">
                <a:latin typeface="Palatino Linotype" pitchFamily="18" charset="0"/>
                <a:ea typeface="ＭＳ Ｐゴシック" pitchFamily="34" charset="-128"/>
              </a:rPr>
              <a:t>These fibres are important in applications such as high-bandwidth communications, temperature sensing and strain sensing.</a:t>
            </a:r>
          </a:p>
          <a:p>
            <a:pPr marL="357188" indent="-357188" eaLnBrk="1" hangingPunct="1">
              <a:spcBef>
                <a:spcPct val="50000"/>
              </a:spcBef>
              <a:buClr>
                <a:srgbClr val="FFAE5D"/>
              </a:buClr>
              <a:buSzPct val="75000"/>
              <a:buFont typeface="Wingdings" pitchFamily="2" charset="2"/>
              <a:buChar char="n"/>
            </a:pPr>
            <a:r>
              <a:rPr lang="en-AU" sz="1600">
                <a:latin typeface="Palatino Linotype" pitchFamily="18" charset="0"/>
                <a:ea typeface="ＭＳ Ｐゴシック" pitchFamily="34" charset="-128"/>
              </a:rPr>
              <a:t>By discovering fibres that don’t have a typical hexagonal design, we can start doing more interesting things with them. </a:t>
            </a:r>
          </a:p>
        </p:txBody>
      </p:sp>
      <p:pic>
        <p:nvPicPr>
          <p:cNvPr id="53257" name="Picture 10" descr="LPG MPOF 5 centre"/>
          <p:cNvPicPr>
            <a:picLocks noChangeAspect="1" noChangeArrowheads="1"/>
          </p:cNvPicPr>
          <p:nvPr/>
        </p:nvPicPr>
        <p:blipFill>
          <a:blip r:embed="rId5" cstate="print"/>
          <a:srcRect/>
          <a:stretch>
            <a:fillRect/>
          </a:stretch>
        </p:blipFill>
        <p:spPr bwMode="auto">
          <a:xfrm>
            <a:off x="771525" y="1227138"/>
            <a:ext cx="1743075" cy="1439862"/>
          </a:xfrm>
          <a:prstGeom prst="rect">
            <a:avLst/>
          </a:prstGeom>
          <a:noFill/>
          <a:ln w="9525">
            <a:noFill/>
            <a:miter lim="800000"/>
            <a:headEnd/>
            <a:tailEnd/>
          </a:ln>
        </p:spPr>
      </p:pic>
      <p:sp>
        <p:nvSpPr>
          <p:cNvPr id="53258" name="Text Box 11"/>
          <p:cNvSpPr txBox="1">
            <a:spLocks noChangeArrowheads="1"/>
          </p:cNvSpPr>
          <p:nvPr/>
        </p:nvSpPr>
        <p:spPr bwMode="auto">
          <a:xfrm>
            <a:off x="381000" y="898525"/>
            <a:ext cx="2590800" cy="320675"/>
          </a:xfrm>
          <a:prstGeom prst="rect">
            <a:avLst/>
          </a:prstGeom>
          <a:noFill/>
          <a:ln w="9525">
            <a:noFill/>
            <a:miter lim="800000"/>
            <a:headEnd/>
            <a:tailEnd/>
          </a:ln>
        </p:spPr>
        <p:txBody>
          <a:bodyPr>
            <a:spAutoFit/>
          </a:bodyPr>
          <a:lstStyle/>
          <a:p>
            <a:pPr algn="ctr"/>
            <a:r>
              <a:rPr lang="en-US" sz="1500" b="1">
                <a:solidFill>
                  <a:srgbClr val="FF001E"/>
                </a:solidFill>
                <a:ea typeface="ＭＳ Ｐゴシック" pitchFamily="34" charset="-128"/>
              </a:rPr>
              <a:t>Typical hexagonal design</a:t>
            </a:r>
            <a:endParaRPr lang="en-US" sz="1500">
              <a:ea typeface="ＭＳ Ｐゴシック" pitchFamily="34" charset="-128"/>
            </a:endParaRPr>
          </a:p>
        </p:txBody>
      </p:sp>
      <p:sp>
        <p:nvSpPr>
          <p:cNvPr id="53259" name="Rectangle 12"/>
          <p:cNvSpPr>
            <a:spLocks noChangeArrowheads="1"/>
          </p:cNvSpPr>
          <p:nvPr/>
        </p:nvSpPr>
        <p:spPr bwMode="auto">
          <a:xfrm>
            <a:off x="3352800" y="762000"/>
            <a:ext cx="4953000" cy="2362200"/>
          </a:xfrm>
          <a:prstGeom prst="rect">
            <a:avLst/>
          </a:prstGeom>
          <a:noFill/>
          <a:ln w="19050">
            <a:solidFill>
              <a:schemeClr val="tx1"/>
            </a:solidFill>
            <a:miter lim="800000"/>
            <a:headEnd/>
            <a:tailEnd/>
          </a:ln>
        </p:spPr>
        <p:txBody>
          <a:bodyPr wrap="none" anchor="ctr"/>
          <a:lstStyle/>
          <a:p>
            <a:endParaRPr lang="en-US"/>
          </a:p>
        </p:txBody>
      </p:sp>
      <p:sp>
        <p:nvSpPr>
          <p:cNvPr id="53260" name="Text Box 13"/>
          <p:cNvSpPr txBox="1">
            <a:spLocks noChangeArrowheads="1"/>
          </p:cNvSpPr>
          <p:nvPr/>
        </p:nvSpPr>
        <p:spPr bwMode="auto">
          <a:xfrm>
            <a:off x="4572000" y="3108325"/>
            <a:ext cx="2514600" cy="320675"/>
          </a:xfrm>
          <a:prstGeom prst="rect">
            <a:avLst/>
          </a:prstGeom>
          <a:noFill/>
          <a:ln w="9525">
            <a:noFill/>
            <a:miter lim="800000"/>
            <a:headEnd/>
            <a:tailEnd/>
          </a:ln>
        </p:spPr>
        <p:txBody>
          <a:bodyPr>
            <a:spAutoFit/>
          </a:bodyPr>
          <a:lstStyle/>
          <a:p>
            <a:pPr algn="ctr"/>
            <a:r>
              <a:rPr lang="en-US" sz="1500" b="1" i="1">
                <a:ea typeface="ＭＳ Ｐゴシック" pitchFamily="34" charset="-128"/>
              </a:rPr>
              <a:t>Single-moded operation</a:t>
            </a:r>
          </a:p>
        </p:txBody>
      </p:sp>
      <p:sp>
        <p:nvSpPr>
          <p:cNvPr id="53261" name="Text Box 14"/>
          <p:cNvSpPr txBox="1">
            <a:spLocks noChangeArrowheads="1"/>
          </p:cNvSpPr>
          <p:nvPr/>
        </p:nvSpPr>
        <p:spPr bwMode="auto">
          <a:xfrm>
            <a:off x="381000" y="2743200"/>
            <a:ext cx="2514600" cy="549275"/>
          </a:xfrm>
          <a:prstGeom prst="rect">
            <a:avLst/>
          </a:prstGeom>
          <a:noFill/>
          <a:ln w="9525">
            <a:noFill/>
            <a:miter lim="800000"/>
            <a:headEnd/>
            <a:tailEnd/>
          </a:ln>
        </p:spPr>
        <p:txBody>
          <a:bodyPr>
            <a:spAutoFit/>
          </a:bodyPr>
          <a:lstStyle/>
          <a:p>
            <a:pPr algn="ctr"/>
            <a:r>
              <a:rPr lang="en-US" sz="1500" b="1" i="1">
                <a:ea typeface="ＭＳ Ｐゴシック" pitchFamily="34" charset="-128"/>
              </a:rPr>
              <a:t>Standard design since the early 1990’s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Rectangle 2"/>
          <p:cNvSpPr>
            <a:spLocks noGrp="1" noChangeArrowheads="1"/>
          </p:cNvSpPr>
          <p:nvPr>
            <p:ph type="title"/>
          </p:nvPr>
        </p:nvSpPr>
        <p:spPr/>
        <p:txBody>
          <a:bodyPr/>
          <a:lstStyle/>
          <a:p>
            <a:pPr eaLnBrk="1" hangingPunct="1">
              <a:defRPr/>
            </a:pPr>
            <a:r>
              <a:rPr lang="en-US" sz="3000"/>
              <a:t>Multiple Traveling Salesman Problem</a:t>
            </a:r>
          </a:p>
        </p:txBody>
      </p:sp>
      <p:sp>
        <p:nvSpPr>
          <p:cNvPr id="59395" name="Rectangle 3"/>
          <p:cNvSpPr>
            <a:spLocks noGrp="1" noChangeArrowheads="1"/>
          </p:cNvSpPr>
          <p:nvPr>
            <p:ph type="body" idx="1"/>
          </p:nvPr>
        </p:nvSpPr>
        <p:spPr>
          <a:xfrm>
            <a:off x="179513" y="1196975"/>
            <a:ext cx="3888432" cy="5184775"/>
          </a:xfrm>
        </p:spPr>
        <p:txBody>
          <a:bodyPr/>
          <a:lstStyle/>
          <a:p>
            <a:pPr eaLnBrk="1" hangingPunct="1">
              <a:buNone/>
            </a:pPr>
            <a:r>
              <a:rPr lang="en-US" b="1" dirty="0">
                <a:solidFill>
                  <a:srgbClr val="3366FF"/>
                </a:solidFill>
              </a:rPr>
              <a:t>MTSP</a:t>
            </a:r>
            <a:r>
              <a:rPr lang="en-US" dirty="0"/>
              <a:t> – rescue operations planning</a:t>
            </a:r>
          </a:p>
          <a:p>
            <a:pPr lvl="1" eaLnBrk="1" hangingPunct="1"/>
            <a:r>
              <a:rPr lang="en-US" sz="1600" dirty="0"/>
              <a:t>Given </a:t>
            </a:r>
            <a:r>
              <a:rPr lang="en-US" sz="1600" b="1" i="1" dirty="0">
                <a:solidFill>
                  <a:srgbClr val="3366FF"/>
                </a:solidFill>
              </a:rPr>
              <a:t>N</a:t>
            </a:r>
            <a:r>
              <a:rPr lang="en-US" sz="1600" b="1" dirty="0">
                <a:solidFill>
                  <a:srgbClr val="3366FF"/>
                </a:solidFill>
              </a:rPr>
              <a:t> cities</a:t>
            </a:r>
            <a:r>
              <a:rPr lang="en-US" sz="1600" dirty="0">
                <a:solidFill>
                  <a:srgbClr val="3366FF"/>
                </a:solidFill>
              </a:rPr>
              <a:t> </a:t>
            </a:r>
            <a:r>
              <a:rPr lang="en-US" sz="1600" dirty="0"/>
              <a:t>and </a:t>
            </a:r>
            <a:r>
              <a:rPr lang="en-US" sz="1600" b="1" i="1" dirty="0">
                <a:solidFill>
                  <a:srgbClr val="3366FF"/>
                </a:solidFill>
              </a:rPr>
              <a:t>K</a:t>
            </a:r>
            <a:r>
              <a:rPr lang="en-US" sz="1600" b="1" dirty="0">
                <a:solidFill>
                  <a:srgbClr val="3366FF"/>
                </a:solidFill>
              </a:rPr>
              <a:t> agents</a:t>
            </a:r>
            <a:r>
              <a:rPr lang="en-US" sz="1600" dirty="0"/>
              <a:t>, find an optimal tour for each agent so that every city is visited exactly once.</a:t>
            </a:r>
          </a:p>
          <a:p>
            <a:pPr lvl="1" eaLnBrk="1" hangingPunct="1"/>
            <a:r>
              <a:rPr lang="en-US" sz="1600" dirty="0"/>
              <a:t>The optimization objective is to </a:t>
            </a:r>
            <a:r>
              <a:rPr lang="en-US" sz="1600" b="1" dirty="0">
                <a:solidFill>
                  <a:srgbClr val="3366FF"/>
                </a:solidFill>
              </a:rPr>
              <a:t>minimize the overall time</a:t>
            </a:r>
            <a:r>
              <a:rPr lang="en-US" sz="1600" dirty="0">
                <a:solidFill>
                  <a:srgbClr val="3366FF"/>
                </a:solidFill>
              </a:rPr>
              <a:t> </a:t>
            </a:r>
            <a:r>
              <a:rPr lang="en-US" sz="1600" dirty="0"/>
              <a:t>spent by the squad (i.e. the slowest team member) during the environment exploration.</a:t>
            </a:r>
          </a:p>
        </p:txBody>
      </p:sp>
      <p:pic>
        <p:nvPicPr>
          <p:cNvPr id="2" name="mTS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44280" y="1341022"/>
            <a:ext cx="4992216" cy="3744162"/>
          </a:xfrm>
          <a:prstGeom prst="rect">
            <a:avLst/>
          </a:prstGeom>
        </p:spPr>
      </p:pic>
    </p:spTree>
    <p:extLst>
      <p:ext uri="{BB962C8B-B14F-4D97-AF65-F5344CB8AC3E}">
        <p14:creationId xmlns:p14="http://schemas.microsoft.com/office/powerpoint/2010/main" val="178008902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Rectangle 2"/>
          <p:cNvSpPr>
            <a:spLocks noGrp="1" noChangeArrowheads="1"/>
          </p:cNvSpPr>
          <p:nvPr>
            <p:ph type="title"/>
          </p:nvPr>
        </p:nvSpPr>
        <p:spPr>
          <a:xfrm>
            <a:off x="0" y="0"/>
            <a:ext cx="8532813" cy="685800"/>
          </a:xfrm>
        </p:spPr>
        <p:txBody>
          <a:bodyPr lIns="36000" tIns="36000" rIns="36000" bIns="36000"/>
          <a:lstStyle/>
          <a:p>
            <a:pPr eaLnBrk="1" hangingPunct="1">
              <a:defRPr/>
            </a:pPr>
            <a:r>
              <a:rPr lang="en-US" sz="3200"/>
              <a:t>Evolved single-mode designs</a:t>
            </a:r>
          </a:p>
        </p:txBody>
      </p:sp>
      <p:sp>
        <p:nvSpPr>
          <p:cNvPr id="54275" name="Rectangle 3"/>
          <p:cNvSpPr>
            <a:spLocks noGrp="1" noChangeArrowheads="1"/>
          </p:cNvSpPr>
          <p:nvPr>
            <p:ph type="body" idx="1"/>
          </p:nvPr>
        </p:nvSpPr>
        <p:spPr>
          <a:xfrm>
            <a:off x="0" y="685800"/>
            <a:ext cx="9144000" cy="6172200"/>
          </a:xfrm>
          <a:noFill/>
        </p:spPr>
        <p:txBody>
          <a:bodyPr/>
          <a:lstStyle/>
          <a:p>
            <a:pPr eaLnBrk="1" hangingPunct="1">
              <a:lnSpc>
                <a:spcPct val="90000"/>
              </a:lnSpc>
            </a:pPr>
            <a:endParaRPr lang="en-US"/>
          </a:p>
          <a:p>
            <a:pPr eaLnBrk="1" hangingPunct="1">
              <a:lnSpc>
                <a:spcPct val="90000"/>
              </a:lnSpc>
            </a:pPr>
            <a:endParaRPr lang="en-US"/>
          </a:p>
          <a:p>
            <a:pPr lvl="1" eaLnBrk="1" hangingPunct="1">
              <a:lnSpc>
                <a:spcPct val="90000"/>
              </a:lnSpc>
              <a:buFont typeface="Wingdings" pitchFamily="2" charset="2"/>
              <a:buNone/>
            </a:pPr>
            <a:endParaRPr lang="en-US"/>
          </a:p>
        </p:txBody>
      </p:sp>
      <p:grpSp>
        <p:nvGrpSpPr>
          <p:cNvPr id="54276" name="Group 4"/>
          <p:cNvGrpSpPr>
            <a:grpSpLocks/>
          </p:cNvGrpSpPr>
          <p:nvPr/>
        </p:nvGrpSpPr>
        <p:grpSpPr bwMode="auto">
          <a:xfrm>
            <a:off x="1600200" y="762000"/>
            <a:ext cx="5334000" cy="3962400"/>
            <a:chOff x="192" y="864"/>
            <a:chExt cx="3360" cy="2496"/>
          </a:xfrm>
        </p:grpSpPr>
        <p:pic>
          <p:nvPicPr>
            <p:cNvPr id="54278" name="Picture 5" descr="SM-DesignTypes"/>
            <p:cNvPicPr>
              <a:picLocks noChangeAspect="1" noChangeArrowheads="1"/>
            </p:cNvPicPr>
            <p:nvPr/>
          </p:nvPicPr>
          <p:blipFill>
            <a:blip r:embed="rId3" cstate="print"/>
            <a:srcRect/>
            <a:stretch>
              <a:fillRect/>
            </a:stretch>
          </p:blipFill>
          <p:spPr bwMode="auto">
            <a:xfrm>
              <a:off x="192" y="981"/>
              <a:ext cx="3264" cy="2329"/>
            </a:xfrm>
            <a:prstGeom prst="rect">
              <a:avLst/>
            </a:prstGeom>
            <a:noFill/>
            <a:ln w="9525">
              <a:noFill/>
              <a:miter lim="800000"/>
              <a:headEnd/>
              <a:tailEnd/>
            </a:ln>
          </p:spPr>
        </p:pic>
        <p:sp>
          <p:nvSpPr>
            <p:cNvPr id="54279" name="Rectangle 6"/>
            <p:cNvSpPr>
              <a:spLocks noChangeArrowheads="1"/>
            </p:cNvSpPr>
            <p:nvPr/>
          </p:nvSpPr>
          <p:spPr bwMode="auto">
            <a:xfrm>
              <a:off x="1344" y="1728"/>
              <a:ext cx="2208" cy="768"/>
            </a:xfrm>
            <a:prstGeom prst="rect">
              <a:avLst/>
            </a:prstGeom>
            <a:noFill/>
            <a:ln w="9525">
              <a:solidFill>
                <a:schemeClr val="tx1"/>
              </a:solidFill>
              <a:miter lim="800000"/>
              <a:headEnd/>
              <a:tailEnd/>
            </a:ln>
          </p:spPr>
          <p:txBody>
            <a:bodyPr wrap="none" anchor="ctr"/>
            <a:lstStyle/>
            <a:p>
              <a:endParaRPr lang="en-US"/>
            </a:p>
          </p:txBody>
        </p:sp>
        <p:sp>
          <p:nvSpPr>
            <p:cNvPr id="54280" name="Rectangle 7"/>
            <p:cNvSpPr>
              <a:spLocks noChangeArrowheads="1"/>
            </p:cNvSpPr>
            <p:nvPr/>
          </p:nvSpPr>
          <p:spPr bwMode="auto">
            <a:xfrm>
              <a:off x="1344" y="864"/>
              <a:ext cx="2208" cy="768"/>
            </a:xfrm>
            <a:prstGeom prst="rect">
              <a:avLst/>
            </a:prstGeom>
            <a:noFill/>
            <a:ln w="9525">
              <a:solidFill>
                <a:schemeClr val="tx1"/>
              </a:solidFill>
              <a:miter lim="800000"/>
              <a:headEnd/>
              <a:tailEnd/>
            </a:ln>
          </p:spPr>
          <p:txBody>
            <a:bodyPr wrap="none" anchor="ctr"/>
            <a:lstStyle/>
            <a:p>
              <a:endParaRPr lang="en-US"/>
            </a:p>
          </p:txBody>
        </p:sp>
        <p:sp>
          <p:nvSpPr>
            <p:cNvPr id="54281" name="Rectangle 8"/>
            <p:cNvSpPr>
              <a:spLocks noChangeArrowheads="1"/>
            </p:cNvSpPr>
            <p:nvPr/>
          </p:nvSpPr>
          <p:spPr bwMode="auto">
            <a:xfrm>
              <a:off x="1344" y="2592"/>
              <a:ext cx="2208" cy="768"/>
            </a:xfrm>
            <a:prstGeom prst="rect">
              <a:avLst/>
            </a:prstGeom>
            <a:noFill/>
            <a:ln w="9525">
              <a:solidFill>
                <a:schemeClr val="tx1"/>
              </a:solidFill>
              <a:miter lim="800000"/>
              <a:headEnd/>
              <a:tailEnd/>
            </a:ln>
          </p:spPr>
          <p:txBody>
            <a:bodyPr wrap="none" anchor="ctr"/>
            <a:lstStyle/>
            <a:p>
              <a:endParaRPr lang="en-US"/>
            </a:p>
          </p:txBody>
        </p:sp>
      </p:grpSp>
      <p:sp>
        <p:nvSpPr>
          <p:cNvPr id="54277" name="Text Box 10"/>
          <p:cNvSpPr txBox="1">
            <a:spLocks noChangeArrowheads="1"/>
          </p:cNvSpPr>
          <p:nvPr/>
        </p:nvSpPr>
        <p:spPr bwMode="auto">
          <a:xfrm>
            <a:off x="381000" y="4924425"/>
            <a:ext cx="8534400" cy="1314450"/>
          </a:xfrm>
          <a:prstGeom prst="rect">
            <a:avLst/>
          </a:prstGeom>
          <a:noFill/>
          <a:ln w="9525">
            <a:noFill/>
            <a:miter lim="800000"/>
            <a:headEnd/>
            <a:tailEnd/>
          </a:ln>
        </p:spPr>
        <p:txBody>
          <a:bodyPr>
            <a:spAutoFit/>
          </a:bodyPr>
          <a:lstStyle/>
          <a:p>
            <a:pPr algn="ctr" eaLnBrk="1" hangingPunct="1"/>
            <a:r>
              <a:rPr lang="en-US" sz="1600">
                <a:latin typeface="Palatino Linotype" pitchFamily="18" charset="0"/>
                <a:ea typeface="ＭＳ Ｐゴシック" pitchFamily="34" charset="-128"/>
              </a:rPr>
              <a:t>All designs have confined fundamental modes with </a:t>
            </a:r>
            <a:r>
              <a:rPr lang="en-US" sz="1600" b="1" i="1">
                <a:latin typeface="Palatino Linotype" pitchFamily="18" charset="0"/>
                <a:ea typeface="ＭＳ Ｐゴシック" pitchFamily="34" charset="-128"/>
              </a:rPr>
              <a:t>l</a:t>
            </a:r>
            <a:r>
              <a:rPr lang="en-US" sz="1600" b="1" i="1" baseline="-25000">
                <a:latin typeface="Palatino Linotype" pitchFamily="18" charset="0"/>
                <a:ea typeface="ＭＳ Ｐゴシック" pitchFamily="34" charset="-128"/>
              </a:rPr>
              <a:t>c,1</a:t>
            </a:r>
            <a:r>
              <a:rPr lang="en-US" sz="1600" b="1">
                <a:latin typeface="Palatino Linotype" pitchFamily="18" charset="0"/>
                <a:ea typeface="ＭＳ Ｐゴシック" pitchFamily="34" charset="-128"/>
              </a:rPr>
              <a:t> </a:t>
            </a:r>
            <a:r>
              <a:rPr lang="en-US" sz="1600" b="1">
                <a:latin typeface="Palatino Linotype" pitchFamily="18" charset="0"/>
                <a:ea typeface="ＭＳ Ｐゴシック" pitchFamily="34" charset="-128"/>
                <a:sym typeface="Symbol" pitchFamily="18" charset="2"/>
              </a:rPr>
              <a:t></a:t>
            </a:r>
            <a:r>
              <a:rPr lang="en-US" sz="1600" b="1">
                <a:latin typeface="Palatino Linotype" pitchFamily="18" charset="0"/>
                <a:ea typeface="ＭＳ Ｐゴシック" pitchFamily="34" charset="-128"/>
              </a:rPr>
              <a:t> 10</a:t>
            </a:r>
            <a:r>
              <a:rPr lang="en-US" sz="1600" b="1" baseline="30000">
                <a:latin typeface="Palatino Linotype" pitchFamily="18" charset="0"/>
                <a:ea typeface="ＭＳ Ｐゴシック" pitchFamily="34" charset="-128"/>
              </a:rPr>
              <a:t>-1</a:t>
            </a:r>
            <a:r>
              <a:rPr lang="en-US" sz="1600" b="1">
                <a:latin typeface="Palatino Linotype" pitchFamily="18" charset="0"/>
                <a:ea typeface="ＭＳ Ｐゴシック" pitchFamily="34" charset="-128"/>
              </a:rPr>
              <a:t> dB/m</a:t>
            </a:r>
            <a:r>
              <a:rPr lang="en-US" sz="1600">
                <a:latin typeface="Palatino Linotype" pitchFamily="18" charset="0"/>
                <a:ea typeface="ＭＳ Ｐゴシック" pitchFamily="34" charset="-128"/>
              </a:rPr>
              <a:t>, with losses more typically being </a:t>
            </a:r>
            <a:r>
              <a:rPr lang="en-US" sz="1600" b="1" i="1">
                <a:latin typeface="Palatino Linotype" pitchFamily="18" charset="0"/>
                <a:ea typeface="ＭＳ Ｐゴシック" pitchFamily="34" charset="-128"/>
              </a:rPr>
              <a:t>l</a:t>
            </a:r>
            <a:r>
              <a:rPr lang="en-US" sz="1600" b="1" i="1" baseline="-25000">
                <a:latin typeface="Palatino Linotype" pitchFamily="18" charset="0"/>
                <a:ea typeface="ＭＳ Ｐゴシック" pitchFamily="34" charset="-128"/>
              </a:rPr>
              <a:t>c,1</a:t>
            </a:r>
            <a:r>
              <a:rPr lang="en-US" sz="1600" b="1">
                <a:latin typeface="Palatino Linotype" pitchFamily="18" charset="0"/>
                <a:ea typeface="ＭＳ Ｐゴシック" pitchFamily="34" charset="-128"/>
              </a:rPr>
              <a:t> </a:t>
            </a:r>
            <a:r>
              <a:rPr lang="en-US" sz="1600" b="1">
                <a:latin typeface="Palatino Linotype" pitchFamily="18" charset="0"/>
                <a:ea typeface="ＭＳ Ｐゴシック" pitchFamily="34" charset="-128"/>
                <a:sym typeface="Symbol" pitchFamily="18" charset="2"/>
              </a:rPr>
              <a:t></a:t>
            </a:r>
            <a:r>
              <a:rPr lang="en-US" sz="1600" b="1">
                <a:latin typeface="Palatino Linotype" pitchFamily="18" charset="0"/>
                <a:ea typeface="ＭＳ Ｐゴシック" pitchFamily="34" charset="-128"/>
              </a:rPr>
              <a:t> 10</a:t>
            </a:r>
            <a:r>
              <a:rPr lang="en-US" sz="1600" b="1" baseline="30000">
                <a:latin typeface="Palatino Linotype" pitchFamily="18" charset="0"/>
                <a:ea typeface="ＭＳ Ｐゴシック" pitchFamily="34" charset="-128"/>
              </a:rPr>
              <a:t>-3</a:t>
            </a:r>
            <a:r>
              <a:rPr lang="en-US" sz="1600" b="1">
                <a:latin typeface="Palatino Linotype" pitchFamily="18" charset="0"/>
                <a:ea typeface="ＭＳ Ｐゴシック" pitchFamily="34" charset="-128"/>
              </a:rPr>
              <a:t> dB/m</a:t>
            </a:r>
            <a:r>
              <a:rPr lang="en-US" sz="1600">
                <a:latin typeface="Palatino Linotype" pitchFamily="18" charset="0"/>
                <a:ea typeface="ＭＳ Ｐゴシック" pitchFamily="34" charset="-128"/>
              </a:rPr>
              <a:t>. </a:t>
            </a:r>
          </a:p>
          <a:p>
            <a:pPr algn="ctr" eaLnBrk="1" hangingPunct="1"/>
            <a:r>
              <a:rPr lang="en-US" sz="1600">
                <a:latin typeface="Palatino Linotype" pitchFamily="18" charset="0"/>
                <a:ea typeface="ＭＳ Ｐゴシック" pitchFamily="34" charset="-128"/>
              </a:rPr>
              <a:t>The loss of the second mode </a:t>
            </a:r>
            <a:r>
              <a:rPr lang="en-US" sz="1600" b="1" i="1">
                <a:latin typeface="Palatino Linotype" pitchFamily="18" charset="0"/>
                <a:ea typeface="ＭＳ Ｐゴシック" pitchFamily="34" charset="-128"/>
              </a:rPr>
              <a:t>l</a:t>
            </a:r>
            <a:r>
              <a:rPr lang="en-US" sz="1600" b="1" i="1" baseline="-25000">
                <a:latin typeface="Palatino Linotype" pitchFamily="18" charset="0"/>
                <a:ea typeface="ＭＳ Ｐゴシック" pitchFamily="34" charset="-128"/>
              </a:rPr>
              <a:t>c,2</a:t>
            </a:r>
            <a:r>
              <a:rPr lang="en-US" sz="1600" b="1" i="1">
                <a:latin typeface="Palatino Linotype" pitchFamily="18" charset="0"/>
                <a:ea typeface="ＭＳ Ｐゴシック" pitchFamily="34" charset="-128"/>
              </a:rPr>
              <a:t>&gt;</a:t>
            </a:r>
            <a:r>
              <a:rPr lang="en-US" sz="1600" b="1">
                <a:latin typeface="Palatino Linotype" pitchFamily="18" charset="0"/>
                <a:ea typeface="ＭＳ Ｐゴシック" pitchFamily="34" charset="-128"/>
              </a:rPr>
              <a:t>10</a:t>
            </a:r>
            <a:r>
              <a:rPr lang="en-US" sz="1600" b="1" baseline="30000">
                <a:latin typeface="Palatino Linotype" pitchFamily="18" charset="0"/>
                <a:ea typeface="ＭＳ Ｐゴシック" pitchFamily="34" charset="-128"/>
              </a:rPr>
              <a:t>4</a:t>
            </a:r>
            <a:r>
              <a:rPr lang="en-US" sz="1600">
                <a:latin typeface="Palatino Linotype" pitchFamily="18" charset="0"/>
                <a:ea typeface="ＭＳ Ｐゴシック" pitchFamily="34" charset="-128"/>
              </a:rPr>
              <a:t> </a:t>
            </a:r>
            <a:r>
              <a:rPr lang="en-US" sz="1600" b="1">
                <a:latin typeface="Palatino Linotype" pitchFamily="18" charset="0"/>
                <a:ea typeface="ＭＳ Ｐゴシック" pitchFamily="34" charset="-128"/>
              </a:rPr>
              <a:t>dB/m</a:t>
            </a:r>
            <a:r>
              <a:rPr lang="en-US" sz="1600">
                <a:latin typeface="Palatino Linotype" pitchFamily="18" charset="0"/>
                <a:ea typeface="ＭＳ Ｐゴシック" pitchFamily="34" charset="-128"/>
              </a:rPr>
              <a:t> in all cases.</a:t>
            </a:r>
          </a:p>
          <a:p>
            <a:pPr algn="ctr" eaLnBrk="1" hangingPunct="1"/>
            <a:endParaRPr lang="en-US" sz="1600">
              <a:latin typeface="Palatino Linotype" pitchFamily="18" charset="0"/>
              <a:ea typeface="ＭＳ Ｐゴシック" pitchFamily="34" charset="-128"/>
            </a:endParaRPr>
          </a:p>
          <a:p>
            <a:pPr algn="ctr" eaLnBrk="1" hangingPunct="1"/>
            <a:r>
              <a:rPr lang="en-US" sz="1600">
                <a:latin typeface="Palatino Linotype" pitchFamily="18" charset="0"/>
                <a:ea typeface="ＭＳ Ｐゴシック" pitchFamily="34" charset="-128"/>
              </a:rPr>
              <a:t>All single-moded, yet phenotypically different</a:t>
            </a:r>
            <a:r>
              <a:rPr lang="en-US" sz="1600" i="1">
                <a:latin typeface="Palatino Linotype" pitchFamily="18" charset="0"/>
                <a:ea typeface="ＭＳ Ｐゴシック" pitchFamily="34" charset="-128"/>
              </a:rPr>
              <a:t>.</a:t>
            </a:r>
            <a:r>
              <a:rPr lang="en-US" sz="1600">
                <a:latin typeface="Palatino Linotype" pitchFamily="18" charset="0"/>
                <a:ea typeface="ＭＳ Ｐゴシック" pitchFamily="34" charset="-128"/>
              </a:rPr>
              <a:t>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90" name="Rectangle 2"/>
          <p:cNvSpPr>
            <a:spLocks noGrp="1" noChangeArrowheads="1"/>
          </p:cNvSpPr>
          <p:nvPr>
            <p:ph type="title"/>
          </p:nvPr>
        </p:nvSpPr>
        <p:spPr>
          <a:xfrm>
            <a:off x="0" y="0"/>
            <a:ext cx="8604250" cy="685800"/>
          </a:xfrm>
        </p:spPr>
        <p:txBody>
          <a:bodyPr lIns="36000" tIns="36000" rIns="36000" bIns="36000"/>
          <a:lstStyle/>
          <a:p>
            <a:pPr eaLnBrk="1" hangingPunct="1">
              <a:defRPr/>
            </a:pPr>
            <a:r>
              <a:rPr lang="en-US" sz="3200"/>
              <a:t>Manufactured single-mode MPOF</a:t>
            </a:r>
          </a:p>
        </p:txBody>
      </p:sp>
      <p:sp>
        <p:nvSpPr>
          <p:cNvPr id="55299" name="Rectangle 3"/>
          <p:cNvSpPr>
            <a:spLocks noGrp="1" noChangeArrowheads="1"/>
          </p:cNvSpPr>
          <p:nvPr>
            <p:ph type="body" idx="1"/>
          </p:nvPr>
        </p:nvSpPr>
        <p:spPr>
          <a:xfrm>
            <a:off x="0" y="685800"/>
            <a:ext cx="9144000" cy="6172200"/>
          </a:xfrm>
          <a:noFill/>
        </p:spPr>
        <p:txBody>
          <a:bodyPr/>
          <a:lstStyle/>
          <a:p>
            <a:pPr eaLnBrk="1" hangingPunct="1">
              <a:lnSpc>
                <a:spcPct val="90000"/>
              </a:lnSpc>
            </a:pPr>
            <a:endParaRPr lang="en-US"/>
          </a:p>
          <a:p>
            <a:pPr eaLnBrk="1" hangingPunct="1">
              <a:lnSpc>
                <a:spcPct val="90000"/>
              </a:lnSpc>
            </a:pPr>
            <a:endParaRPr lang="en-US"/>
          </a:p>
          <a:p>
            <a:pPr lvl="1" eaLnBrk="1" hangingPunct="1">
              <a:lnSpc>
                <a:spcPct val="90000"/>
              </a:lnSpc>
              <a:buFont typeface="Wingdings" pitchFamily="2" charset="2"/>
              <a:buNone/>
            </a:pPr>
            <a:endParaRPr lang="en-US"/>
          </a:p>
        </p:txBody>
      </p:sp>
      <p:sp>
        <p:nvSpPr>
          <p:cNvPr id="55300" name="Text Box 4"/>
          <p:cNvSpPr txBox="1">
            <a:spLocks noChangeArrowheads="1"/>
          </p:cNvSpPr>
          <p:nvPr/>
        </p:nvSpPr>
        <p:spPr bwMode="auto">
          <a:xfrm>
            <a:off x="228600" y="4113213"/>
            <a:ext cx="8458200" cy="947737"/>
          </a:xfrm>
          <a:prstGeom prst="rect">
            <a:avLst/>
          </a:prstGeom>
          <a:noFill/>
          <a:ln w="9525">
            <a:noFill/>
            <a:miter lim="800000"/>
            <a:headEnd/>
            <a:tailEnd/>
          </a:ln>
        </p:spPr>
        <p:txBody>
          <a:bodyPr>
            <a:spAutoFit/>
          </a:bodyPr>
          <a:lstStyle/>
          <a:p>
            <a:pPr marL="357188" indent="-357188" eaLnBrk="1" hangingPunct="1">
              <a:spcBef>
                <a:spcPct val="50000"/>
              </a:spcBef>
              <a:buClr>
                <a:srgbClr val="FFAE5D"/>
              </a:buClr>
              <a:buSzPct val="75000"/>
              <a:buFont typeface="Wingdings" pitchFamily="2" charset="2"/>
              <a:buChar char="n"/>
            </a:pPr>
            <a:r>
              <a:rPr lang="en-US" sz="1600" b="1">
                <a:solidFill>
                  <a:srgbClr val="0000FF"/>
                </a:solidFill>
                <a:latin typeface="Palatino Linotype" pitchFamily="18" charset="0"/>
                <a:ea typeface="ＭＳ Ｐゴシック" pitchFamily="34" charset="-128"/>
              </a:rPr>
              <a:t>Evolved designs are simpler than previous designs, and easier to manufacture</a:t>
            </a:r>
            <a:r>
              <a:rPr lang="en-US" sz="1600" b="1">
                <a:latin typeface="Palatino Linotype" pitchFamily="18" charset="0"/>
                <a:ea typeface="ＭＳ Ｐゴシック" pitchFamily="34" charset="-128"/>
              </a:rPr>
              <a:t>.</a:t>
            </a:r>
          </a:p>
          <a:p>
            <a:pPr marL="357188" indent="-357188" eaLnBrk="1" hangingPunct="1">
              <a:spcBef>
                <a:spcPct val="50000"/>
              </a:spcBef>
              <a:buClr>
                <a:srgbClr val="FFAE5D"/>
              </a:buClr>
              <a:buSzPct val="75000"/>
              <a:buFont typeface="Wingdings" pitchFamily="2" charset="2"/>
              <a:buChar char="n"/>
            </a:pPr>
            <a:r>
              <a:rPr lang="en-US" sz="1600">
                <a:latin typeface="Palatino Linotype" pitchFamily="18" charset="0"/>
                <a:ea typeface="ＭＳ Ｐゴシック" pitchFamily="34" charset="-128"/>
              </a:rPr>
              <a:t>Provided us with a rich set of never before seen single-moded microstructured fibre designs to investigate further.</a:t>
            </a:r>
          </a:p>
        </p:txBody>
      </p:sp>
      <p:pic>
        <p:nvPicPr>
          <p:cNvPr id="55301" name="Picture 6" descr="ManufactureSMFibrePreform"/>
          <p:cNvPicPr>
            <a:picLocks noChangeAspect="1" noChangeArrowheads="1"/>
          </p:cNvPicPr>
          <p:nvPr/>
        </p:nvPicPr>
        <p:blipFill>
          <a:blip r:embed="rId3" cstate="print"/>
          <a:srcRect/>
          <a:stretch>
            <a:fillRect/>
          </a:stretch>
        </p:blipFill>
        <p:spPr bwMode="auto">
          <a:xfrm>
            <a:off x="762000" y="838200"/>
            <a:ext cx="3668713" cy="2760663"/>
          </a:xfrm>
          <a:prstGeom prst="rect">
            <a:avLst/>
          </a:prstGeom>
          <a:noFill/>
          <a:ln w="9525">
            <a:noFill/>
            <a:miter lim="800000"/>
            <a:headEnd/>
            <a:tailEnd/>
          </a:ln>
        </p:spPr>
      </p:pic>
      <p:pic>
        <p:nvPicPr>
          <p:cNvPr id="55302" name="Picture 7" descr="ManufactureSMFibre"/>
          <p:cNvPicPr>
            <a:picLocks noChangeAspect="1" noChangeArrowheads="1"/>
          </p:cNvPicPr>
          <p:nvPr/>
        </p:nvPicPr>
        <p:blipFill>
          <a:blip r:embed="rId4" cstate="print"/>
          <a:srcRect/>
          <a:stretch>
            <a:fillRect/>
          </a:stretch>
        </p:blipFill>
        <p:spPr bwMode="auto">
          <a:xfrm>
            <a:off x="5029200" y="855663"/>
            <a:ext cx="3340100" cy="2741612"/>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8" name="Rectangle 2"/>
          <p:cNvSpPr>
            <a:spLocks noGrp="1" noChangeArrowheads="1"/>
          </p:cNvSpPr>
          <p:nvPr>
            <p:ph type="title"/>
          </p:nvPr>
        </p:nvSpPr>
        <p:spPr>
          <a:xfrm>
            <a:off x="0" y="0"/>
            <a:ext cx="8604250" cy="685800"/>
          </a:xfrm>
        </p:spPr>
        <p:txBody>
          <a:bodyPr lIns="36000" tIns="36000" rIns="36000" bIns="36000"/>
          <a:lstStyle/>
          <a:p>
            <a:pPr eaLnBrk="1" hangingPunct="1">
              <a:defRPr/>
            </a:pPr>
            <a:r>
              <a:rPr lang="en-US" sz="3000"/>
              <a:t>A different fitness function</a:t>
            </a:r>
            <a:endParaRPr lang="en-US"/>
          </a:p>
        </p:txBody>
      </p:sp>
      <p:sp>
        <p:nvSpPr>
          <p:cNvPr id="56323" name="Rectangle 3"/>
          <p:cNvSpPr>
            <a:spLocks noGrp="1" noChangeArrowheads="1"/>
          </p:cNvSpPr>
          <p:nvPr>
            <p:ph type="body" idx="1"/>
          </p:nvPr>
        </p:nvSpPr>
        <p:spPr>
          <a:xfrm>
            <a:off x="0" y="685800"/>
            <a:ext cx="9144000" cy="6172200"/>
          </a:xfrm>
          <a:noFill/>
        </p:spPr>
        <p:txBody>
          <a:bodyPr/>
          <a:lstStyle/>
          <a:p>
            <a:pPr eaLnBrk="1" hangingPunct="1">
              <a:lnSpc>
                <a:spcPct val="90000"/>
              </a:lnSpc>
            </a:pPr>
            <a:endParaRPr lang="en-US"/>
          </a:p>
          <a:p>
            <a:pPr eaLnBrk="1" hangingPunct="1">
              <a:lnSpc>
                <a:spcPct val="90000"/>
              </a:lnSpc>
            </a:pPr>
            <a:endParaRPr lang="en-US"/>
          </a:p>
          <a:p>
            <a:pPr lvl="1" eaLnBrk="1" hangingPunct="1">
              <a:lnSpc>
                <a:spcPct val="90000"/>
              </a:lnSpc>
              <a:buFont typeface="Wingdings" pitchFamily="2" charset="2"/>
              <a:buNone/>
            </a:pPr>
            <a:endParaRPr lang="en-US"/>
          </a:p>
        </p:txBody>
      </p:sp>
      <p:pic>
        <p:nvPicPr>
          <p:cNvPr id="56324" name="Picture 5" descr="bluegimp1_gs"/>
          <p:cNvPicPr>
            <a:picLocks noChangeAspect="1" noChangeArrowheads="1"/>
          </p:cNvPicPr>
          <p:nvPr/>
        </p:nvPicPr>
        <p:blipFill>
          <a:blip r:embed="rId3" cstate="print"/>
          <a:srcRect/>
          <a:stretch>
            <a:fillRect/>
          </a:stretch>
        </p:blipFill>
        <p:spPr bwMode="auto">
          <a:xfrm>
            <a:off x="990600" y="1590675"/>
            <a:ext cx="2362200" cy="2298700"/>
          </a:xfrm>
          <a:prstGeom prst="rect">
            <a:avLst/>
          </a:prstGeom>
          <a:noFill/>
          <a:ln w="9525">
            <a:noFill/>
            <a:miter lim="800000"/>
            <a:headEnd/>
            <a:tailEnd/>
          </a:ln>
        </p:spPr>
      </p:pic>
      <p:pic>
        <p:nvPicPr>
          <p:cNvPr id="56325" name="Picture 6" descr="gimp3"/>
          <p:cNvPicPr>
            <a:picLocks noChangeAspect="1" noChangeArrowheads="1"/>
          </p:cNvPicPr>
          <p:nvPr/>
        </p:nvPicPr>
        <p:blipFill>
          <a:blip r:embed="rId4" cstate="print"/>
          <a:srcRect l="1833" r="2512" b="2701"/>
          <a:stretch>
            <a:fillRect/>
          </a:stretch>
        </p:blipFill>
        <p:spPr bwMode="auto">
          <a:xfrm>
            <a:off x="990600" y="4105275"/>
            <a:ext cx="2362200" cy="2295525"/>
          </a:xfrm>
          <a:prstGeom prst="rect">
            <a:avLst/>
          </a:prstGeom>
          <a:noFill/>
          <a:ln w="9525">
            <a:noFill/>
            <a:miter lim="800000"/>
            <a:headEnd/>
            <a:tailEnd/>
          </a:ln>
        </p:spPr>
      </p:pic>
      <p:pic>
        <p:nvPicPr>
          <p:cNvPr id="56326" name="Picture 7" descr="SEM 02"/>
          <p:cNvPicPr>
            <a:picLocks noGrp="1" noChangeAspect="1" noChangeArrowheads="1"/>
          </p:cNvPicPr>
          <p:nvPr>
            <p:ph sz="quarter" idx="4294967295"/>
          </p:nvPr>
        </p:nvPicPr>
        <p:blipFill>
          <a:blip r:embed="rId5" cstate="print"/>
          <a:srcRect l="10289" r="18127" b="6464"/>
          <a:stretch>
            <a:fillRect/>
          </a:stretch>
        </p:blipFill>
        <p:spPr>
          <a:xfrm>
            <a:off x="4038600" y="1663700"/>
            <a:ext cx="2362200" cy="2230438"/>
          </a:xfrm>
          <a:noFill/>
        </p:spPr>
      </p:pic>
      <p:pic>
        <p:nvPicPr>
          <p:cNvPr id="56327" name="Picture 8"/>
          <p:cNvPicPr>
            <a:picLocks noChangeAspect="1" noChangeArrowheads="1"/>
          </p:cNvPicPr>
          <p:nvPr/>
        </p:nvPicPr>
        <p:blipFill>
          <a:blip r:embed="rId6" cstate="print"/>
          <a:srcRect/>
          <a:stretch>
            <a:fillRect/>
          </a:stretch>
        </p:blipFill>
        <p:spPr bwMode="auto">
          <a:xfrm>
            <a:off x="4038600" y="4173538"/>
            <a:ext cx="2362200" cy="2227262"/>
          </a:xfrm>
          <a:prstGeom prst="rect">
            <a:avLst/>
          </a:prstGeom>
          <a:noFill/>
          <a:ln w="9525">
            <a:noFill/>
            <a:miter lim="800000"/>
            <a:headEnd/>
            <a:tailEnd/>
          </a:ln>
        </p:spPr>
      </p:pic>
      <p:sp>
        <p:nvSpPr>
          <p:cNvPr id="56328" name="Text Box 9"/>
          <p:cNvSpPr txBox="1">
            <a:spLocks noChangeArrowheads="1"/>
          </p:cNvSpPr>
          <p:nvPr/>
        </p:nvSpPr>
        <p:spPr bwMode="auto">
          <a:xfrm>
            <a:off x="323850" y="831850"/>
            <a:ext cx="8424863" cy="581025"/>
          </a:xfrm>
          <a:prstGeom prst="rect">
            <a:avLst/>
          </a:prstGeom>
          <a:noFill/>
          <a:ln w="9525">
            <a:noFill/>
            <a:miter lim="800000"/>
            <a:headEnd/>
            <a:tailEnd/>
          </a:ln>
        </p:spPr>
        <p:txBody>
          <a:bodyPr>
            <a:spAutoFit/>
          </a:bodyPr>
          <a:lstStyle/>
          <a:p>
            <a:pPr marL="357188" indent="-357188" eaLnBrk="1" hangingPunct="1">
              <a:spcBef>
                <a:spcPct val="50000"/>
              </a:spcBef>
              <a:buClr>
                <a:srgbClr val="FFAE5D"/>
              </a:buClr>
              <a:buSzPct val="75000"/>
              <a:buFont typeface="Wingdings" pitchFamily="2" charset="2"/>
              <a:buChar char="n"/>
            </a:pPr>
            <a:r>
              <a:rPr lang="en-US" sz="1600" b="1">
                <a:latin typeface="Palatino Linotype" pitchFamily="18" charset="0"/>
                <a:ea typeface="ＭＳ Ｐゴシック" pitchFamily="34" charset="-128"/>
              </a:rPr>
              <a:t>Highly multi-moded fibres </a:t>
            </a:r>
            <a:r>
              <a:rPr lang="en-US" sz="1600">
                <a:latin typeface="Palatino Linotype" pitchFamily="18" charset="0"/>
                <a:ea typeface="ＭＳ Ｐゴシック" pitchFamily="34" charset="-128"/>
              </a:rPr>
              <a:t>designed for use in LANs and other short-distance high-bandwidth applications.</a:t>
            </a:r>
          </a:p>
        </p:txBody>
      </p:sp>
      <p:sp>
        <p:nvSpPr>
          <p:cNvPr id="56329" name="Text Box 10"/>
          <p:cNvSpPr txBox="1">
            <a:spLocks noChangeArrowheads="1"/>
          </p:cNvSpPr>
          <p:nvPr/>
        </p:nvSpPr>
        <p:spPr bwMode="auto">
          <a:xfrm>
            <a:off x="381000" y="1693863"/>
            <a:ext cx="884238" cy="304800"/>
          </a:xfrm>
          <a:prstGeom prst="rect">
            <a:avLst/>
          </a:prstGeom>
          <a:noFill/>
          <a:ln w="9525">
            <a:noFill/>
            <a:miter lim="800000"/>
            <a:headEnd/>
            <a:tailEnd/>
          </a:ln>
        </p:spPr>
        <p:txBody>
          <a:bodyPr wrap="none">
            <a:spAutoFit/>
          </a:bodyPr>
          <a:lstStyle/>
          <a:p>
            <a:pPr eaLnBrk="1" hangingPunct="1"/>
            <a:r>
              <a:rPr lang="en-US" sz="1400" b="1">
                <a:ea typeface="ＭＳ Ｐゴシック" pitchFamily="34" charset="-128"/>
              </a:rPr>
              <a:t>‘GIMP 1’</a:t>
            </a:r>
          </a:p>
        </p:txBody>
      </p:sp>
      <p:sp>
        <p:nvSpPr>
          <p:cNvPr id="56330" name="Text Box 11"/>
          <p:cNvSpPr txBox="1">
            <a:spLocks noChangeArrowheads="1"/>
          </p:cNvSpPr>
          <p:nvPr/>
        </p:nvSpPr>
        <p:spPr bwMode="auto">
          <a:xfrm>
            <a:off x="381000" y="4208463"/>
            <a:ext cx="884238" cy="304800"/>
          </a:xfrm>
          <a:prstGeom prst="rect">
            <a:avLst/>
          </a:prstGeom>
          <a:noFill/>
          <a:ln w="9525">
            <a:noFill/>
            <a:miter lim="800000"/>
            <a:headEnd/>
            <a:tailEnd/>
          </a:ln>
        </p:spPr>
        <p:txBody>
          <a:bodyPr wrap="none">
            <a:spAutoFit/>
          </a:bodyPr>
          <a:lstStyle/>
          <a:p>
            <a:pPr eaLnBrk="1" hangingPunct="1"/>
            <a:r>
              <a:rPr lang="en-US" sz="1400" b="1">
                <a:ea typeface="ＭＳ Ｐゴシック" pitchFamily="34" charset="-128"/>
              </a:rPr>
              <a:t>‘GIMP 3’</a:t>
            </a:r>
          </a:p>
        </p:txBody>
      </p:sp>
      <p:sp>
        <p:nvSpPr>
          <p:cNvPr id="56331" name="Text Box 12"/>
          <p:cNvSpPr txBox="1">
            <a:spLocks noChangeArrowheads="1"/>
          </p:cNvSpPr>
          <p:nvPr/>
        </p:nvSpPr>
        <p:spPr bwMode="auto">
          <a:xfrm>
            <a:off x="6372225" y="2149475"/>
            <a:ext cx="2362200" cy="336550"/>
          </a:xfrm>
          <a:prstGeom prst="rect">
            <a:avLst/>
          </a:prstGeom>
          <a:noFill/>
          <a:ln w="9525">
            <a:noFill/>
            <a:miter lim="800000"/>
            <a:headEnd/>
            <a:tailEnd/>
          </a:ln>
        </p:spPr>
        <p:txBody>
          <a:bodyPr>
            <a:spAutoFit/>
          </a:bodyPr>
          <a:lstStyle/>
          <a:p>
            <a:pPr eaLnBrk="1" hangingPunct="1"/>
            <a:r>
              <a:rPr lang="en-US" sz="1600" b="1">
                <a:latin typeface="Palatino Linotype" pitchFamily="18" charset="0"/>
                <a:ea typeface="ＭＳ Ｐゴシック" pitchFamily="34" charset="-128"/>
              </a:rPr>
              <a:t>Hand-designed fibre</a:t>
            </a:r>
          </a:p>
        </p:txBody>
      </p:sp>
      <p:sp>
        <p:nvSpPr>
          <p:cNvPr id="56332" name="Text Box 13"/>
          <p:cNvSpPr txBox="1">
            <a:spLocks noChangeArrowheads="1"/>
          </p:cNvSpPr>
          <p:nvPr/>
        </p:nvSpPr>
        <p:spPr bwMode="auto">
          <a:xfrm>
            <a:off x="6372225" y="4343400"/>
            <a:ext cx="2771775" cy="825500"/>
          </a:xfrm>
          <a:prstGeom prst="rect">
            <a:avLst/>
          </a:prstGeom>
          <a:noFill/>
          <a:ln w="9525">
            <a:noFill/>
            <a:miter lim="800000"/>
            <a:headEnd/>
            <a:tailEnd/>
          </a:ln>
        </p:spPr>
        <p:txBody>
          <a:bodyPr>
            <a:spAutoFit/>
          </a:bodyPr>
          <a:lstStyle/>
          <a:p>
            <a:pPr eaLnBrk="1" hangingPunct="1"/>
            <a:r>
              <a:rPr lang="en-US" sz="1600" b="1">
                <a:latin typeface="Palatino Linotype" pitchFamily="18" charset="0"/>
                <a:ea typeface="ＭＳ Ｐゴシック" pitchFamily="34" charset="-128"/>
              </a:rPr>
              <a:t>Patented GA-designed</a:t>
            </a:r>
            <a:r>
              <a:rPr lang="en-US" sz="1600">
                <a:latin typeface="Palatino Linotype" pitchFamily="18" charset="0"/>
                <a:ea typeface="ＭＳ Ｐゴシック" pitchFamily="34" charset="-128"/>
              </a:rPr>
              <a:t> </a:t>
            </a:r>
          </a:p>
          <a:p>
            <a:pPr eaLnBrk="1" hangingPunct="1"/>
            <a:r>
              <a:rPr lang="en-US" sz="1600">
                <a:latin typeface="Palatino Linotype" pitchFamily="18" charset="0"/>
                <a:ea typeface="ＭＳ Ｐゴシック" pitchFamily="34" charset="-128"/>
              </a:rPr>
              <a:t>fewer holes, easier to manufacture.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p:cNvSpPr>
            <a:spLocks noGrp="1" noChangeArrowheads="1"/>
          </p:cNvSpPr>
          <p:nvPr>
            <p:ph type="title"/>
          </p:nvPr>
        </p:nvSpPr>
        <p:spPr/>
        <p:txBody>
          <a:bodyPr/>
          <a:lstStyle/>
          <a:p>
            <a:pPr eaLnBrk="1" hangingPunct="1">
              <a:defRPr/>
            </a:pPr>
            <a:r>
              <a:rPr lang="en-US" sz="3000"/>
              <a:t>How to Draw a Straight Line Using a GP</a:t>
            </a:r>
          </a:p>
        </p:txBody>
      </p:sp>
      <p:sp>
        <p:nvSpPr>
          <p:cNvPr id="38915" name="Rectangle 3"/>
          <p:cNvSpPr>
            <a:spLocks noGrp="1" noChangeArrowheads="1"/>
          </p:cNvSpPr>
          <p:nvPr>
            <p:ph type="body" idx="1"/>
          </p:nvPr>
        </p:nvSpPr>
        <p:spPr/>
        <p:txBody>
          <a:bodyPr/>
          <a:lstStyle/>
          <a:p>
            <a:pPr eaLnBrk="1" hangingPunct="1">
              <a:spcBef>
                <a:spcPts val="600"/>
              </a:spcBef>
            </a:pPr>
            <a:r>
              <a:rPr lang="en-US"/>
              <a:t>Hod Lipson: How to Draw a Straight Line Using a GP: Benchmarking Evolutionary</a:t>
            </a:r>
          </a:p>
          <a:p>
            <a:pPr eaLnBrk="1" hangingPunct="1">
              <a:spcBef>
                <a:spcPts val="0"/>
              </a:spcBef>
              <a:buNone/>
            </a:pPr>
            <a:r>
              <a:rPr lang="en-US"/>
              <a:t>	Design Against 19th Century Kinematic Synthesis</a:t>
            </a:r>
          </a:p>
          <a:p>
            <a:pPr lvl="1" eaLnBrk="1" hangingPunct="1"/>
            <a:r>
              <a:rPr lang="en-US" sz="1600"/>
              <a:t>This entry presents the application of genetic programming to the synthesis of compound 2D kinematic mechanisms, and benchmarks the results against one of the classical kinematic challenges of 19th century mechanical design.</a:t>
            </a:r>
          </a:p>
          <a:p>
            <a:pPr eaLnBrk="1" hangingPunct="1"/>
            <a:r>
              <a:rPr lang="en-US"/>
              <a:t>Test Case: </a:t>
            </a:r>
            <a:r>
              <a:rPr lang="en-US" b="1"/>
              <a:t>The Straight Line Problem</a:t>
            </a:r>
            <a:r>
              <a:rPr lang="en-US"/>
              <a:t> </a:t>
            </a:r>
          </a:p>
          <a:p>
            <a:pPr lvl="1" eaLnBrk="1" hangingPunct="1"/>
            <a:r>
              <a:rPr lang="en-US" sz="1600"/>
              <a:t>The straight-line problem seeks a kinematic mechanism that traces a straight line without reference to an existing straight line. </a:t>
            </a:r>
          </a:p>
          <a:p>
            <a:pPr lvl="1" eaLnBrk="1" hangingPunct="1"/>
            <a:r>
              <a:rPr lang="en-US" sz="1600"/>
              <a:t>For example, a circle is easy, a line is a challenge!</a:t>
            </a:r>
          </a:p>
        </p:txBody>
      </p:sp>
      <p:grpSp>
        <p:nvGrpSpPr>
          <p:cNvPr id="38916" name="Group 10"/>
          <p:cNvGrpSpPr>
            <a:grpSpLocks/>
          </p:cNvGrpSpPr>
          <p:nvPr/>
        </p:nvGrpSpPr>
        <p:grpSpPr bwMode="auto">
          <a:xfrm>
            <a:off x="1447800" y="4079776"/>
            <a:ext cx="5703888" cy="1941512"/>
            <a:chOff x="912" y="2387"/>
            <a:chExt cx="3593" cy="1223"/>
          </a:xfrm>
        </p:grpSpPr>
        <p:pic>
          <p:nvPicPr>
            <p:cNvPr id="38917" name="Picture 5" descr="line"/>
            <p:cNvPicPr>
              <a:picLocks noChangeAspect="1" noChangeArrowheads="1"/>
            </p:cNvPicPr>
            <p:nvPr/>
          </p:nvPicPr>
          <p:blipFill>
            <a:blip r:embed="rId2" cstate="print"/>
            <a:srcRect/>
            <a:stretch>
              <a:fillRect/>
            </a:stretch>
          </p:blipFill>
          <p:spPr bwMode="auto">
            <a:xfrm>
              <a:off x="912" y="2387"/>
              <a:ext cx="1877" cy="966"/>
            </a:xfrm>
            <a:prstGeom prst="rect">
              <a:avLst/>
            </a:prstGeom>
            <a:noFill/>
            <a:ln w="9525">
              <a:noFill/>
              <a:miter lim="800000"/>
              <a:headEnd/>
              <a:tailEnd/>
            </a:ln>
          </p:spPr>
        </p:pic>
        <p:pic>
          <p:nvPicPr>
            <p:cNvPr id="38918" name="Picture 7" descr="circle"/>
            <p:cNvPicPr>
              <a:picLocks noChangeAspect="1" noChangeArrowheads="1"/>
            </p:cNvPicPr>
            <p:nvPr/>
          </p:nvPicPr>
          <p:blipFill>
            <a:blip r:embed="rId3" cstate="print"/>
            <a:srcRect/>
            <a:stretch>
              <a:fillRect/>
            </a:stretch>
          </p:blipFill>
          <p:spPr bwMode="auto">
            <a:xfrm>
              <a:off x="3424" y="2408"/>
              <a:ext cx="1081" cy="945"/>
            </a:xfrm>
            <a:prstGeom prst="rect">
              <a:avLst/>
            </a:prstGeom>
            <a:noFill/>
            <a:ln w="9525">
              <a:noFill/>
              <a:miter lim="800000"/>
              <a:headEnd/>
              <a:tailEnd/>
            </a:ln>
          </p:spPr>
        </p:pic>
        <p:sp>
          <p:nvSpPr>
            <p:cNvPr id="38919" name="Text Box 8"/>
            <p:cNvSpPr txBox="1">
              <a:spLocks noChangeArrowheads="1"/>
            </p:cNvSpPr>
            <p:nvPr/>
          </p:nvSpPr>
          <p:spPr bwMode="auto">
            <a:xfrm>
              <a:off x="1655" y="3398"/>
              <a:ext cx="326" cy="212"/>
            </a:xfrm>
            <a:prstGeom prst="rect">
              <a:avLst/>
            </a:prstGeom>
            <a:noFill/>
            <a:ln w="9525">
              <a:noFill/>
              <a:miter lim="800000"/>
              <a:headEnd/>
              <a:tailEnd/>
            </a:ln>
          </p:spPr>
          <p:txBody>
            <a:bodyPr wrap="none">
              <a:spAutoFit/>
            </a:bodyPr>
            <a:lstStyle/>
            <a:p>
              <a:r>
                <a:rPr lang="en-US" sz="1600">
                  <a:latin typeface="Palatino Linotype" pitchFamily="18" charset="0"/>
                </a:rPr>
                <a:t>line</a:t>
              </a:r>
            </a:p>
          </p:txBody>
        </p:sp>
        <p:sp>
          <p:nvSpPr>
            <p:cNvPr id="38920" name="Text Box 9"/>
            <p:cNvSpPr txBox="1">
              <a:spLocks noChangeArrowheads="1"/>
            </p:cNvSpPr>
            <p:nvPr/>
          </p:nvSpPr>
          <p:spPr bwMode="auto">
            <a:xfrm>
              <a:off x="3779" y="3398"/>
              <a:ext cx="416" cy="212"/>
            </a:xfrm>
            <a:prstGeom prst="rect">
              <a:avLst/>
            </a:prstGeom>
            <a:noFill/>
            <a:ln w="9525">
              <a:noFill/>
              <a:miter lim="800000"/>
              <a:headEnd/>
              <a:tailEnd/>
            </a:ln>
          </p:spPr>
          <p:txBody>
            <a:bodyPr wrap="none">
              <a:spAutoFit/>
            </a:bodyPr>
            <a:lstStyle/>
            <a:p>
              <a:r>
                <a:rPr lang="en-US" sz="1600">
                  <a:latin typeface="Palatino Linotype" pitchFamily="18" charset="0"/>
                </a:rPr>
                <a:t>circle</a:t>
              </a:r>
            </a:p>
          </p:txBody>
        </p:sp>
      </p:gr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6" name="Rectangle 2"/>
          <p:cNvSpPr>
            <a:spLocks noGrp="1" noChangeArrowheads="1"/>
          </p:cNvSpPr>
          <p:nvPr>
            <p:ph type="title"/>
          </p:nvPr>
        </p:nvSpPr>
        <p:spPr/>
        <p:txBody>
          <a:bodyPr/>
          <a:lstStyle/>
          <a:p>
            <a:pPr eaLnBrk="1" hangingPunct="1">
              <a:defRPr/>
            </a:pPr>
            <a:r>
              <a:rPr lang="en-US" sz="3000"/>
              <a:t>How to Draw a Straight Line Using a GP</a:t>
            </a:r>
          </a:p>
        </p:txBody>
      </p:sp>
      <p:sp>
        <p:nvSpPr>
          <p:cNvPr id="39939" name="Rectangle 3"/>
          <p:cNvSpPr>
            <a:spLocks noGrp="1" noChangeArrowheads="1"/>
          </p:cNvSpPr>
          <p:nvPr>
            <p:ph type="body" idx="1"/>
          </p:nvPr>
        </p:nvSpPr>
        <p:spPr/>
        <p:txBody>
          <a:bodyPr/>
          <a:lstStyle/>
          <a:p>
            <a:pPr eaLnBrk="1" hangingPunct="1"/>
            <a:r>
              <a:rPr lang="en-US" b="1"/>
              <a:t>Some key straight-line mechanisms</a:t>
            </a:r>
          </a:p>
        </p:txBody>
      </p:sp>
      <p:sp>
        <p:nvSpPr>
          <p:cNvPr id="39940" name="Rectangle 8"/>
          <p:cNvSpPr>
            <a:spLocks noChangeArrowheads="1"/>
          </p:cNvSpPr>
          <p:nvPr/>
        </p:nvSpPr>
        <p:spPr bwMode="auto">
          <a:xfrm>
            <a:off x="5867400" y="4652963"/>
            <a:ext cx="2903538" cy="517525"/>
          </a:xfrm>
          <a:prstGeom prst="rect">
            <a:avLst/>
          </a:prstGeom>
          <a:noFill/>
          <a:ln w="9525">
            <a:noFill/>
            <a:miter lim="800000"/>
            <a:headEnd/>
            <a:tailEnd/>
          </a:ln>
        </p:spPr>
        <p:txBody>
          <a:bodyPr wrap="none">
            <a:spAutoFit/>
          </a:bodyPr>
          <a:lstStyle/>
          <a:p>
            <a:pPr eaLnBrk="1" hangingPunct="1"/>
            <a:r>
              <a:rPr lang="en-US" sz="1400">
                <a:latin typeface="Palatino Linotype" pitchFamily="18" charset="0"/>
              </a:rPr>
              <a:t>See</a:t>
            </a:r>
          </a:p>
          <a:p>
            <a:pPr eaLnBrk="1" hangingPunct="1"/>
            <a:r>
              <a:rPr lang="en-US" sz="1400" b="1">
                <a:latin typeface="Palatino Linotype" pitchFamily="18" charset="0"/>
              </a:rPr>
              <a:t>http://kmoddl.library.cornell.edu</a:t>
            </a:r>
            <a:r>
              <a:rPr lang="en-US" sz="1400">
                <a:latin typeface="Palatino Linotype" pitchFamily="18" charset="0"/>
              </a:rPr>
              <a:t> </a:t>
            </a:r>
          </a:p>
        </p:txBody>
      </p:sp>
      <p:grpSp>
        <p:nvGrpSpPr>
          <p:cNvPr id="39941" name="Group 21"/>
          <p:cNvGrpSpPr>
            <a:grpSpLocks/>
          </p:cNvGrpSpPr>
          <p:nvPr/>
        </p:nvGrpSpPr>
        <p:grpSpPr bwMode="auto">
          <a:xfrm>
            <a:off x="798513" y="1557338"/>
            <a:ext cx="1828800" cy="1871662"/>
            <a:chOff x="367" y="890"/>
            <a:chExt cx="1152" cy="1179"/>
          </a:xfrm>
        </p:grpSpPr>
        <p:sp>
          <p:nvSpPr>
            <p:cNvPr id="39957" name="Text Box 10"/>
            <p:cNvSpPr txBox="1">
              <a:spLocks noChangeArrowheads="1"/>
            </p:cNvSpPr>
            <p:nvPr/>
          </p:nvSpPr>
          <p:spPr bwMode="auto">
            <a:xfrm>
              <a:off x="385" y="1743"/>
              <a:ext cx="1054" cy="326"/>
            </a:xfrm>
            <a:prstGeom prst="rect">
              <a:avLst/>
            </a:prstGeom>
            <a:noFill/>
            <a:ln w="9525">
              <a:noFill/>
              <a:miter lim="800000"/>
              <a:headEnd/>
              <a:tailEnd/>
            </a:ln>
          </p:spPr>
          <p:txBody>
            <a:bodyPr wrap="none">
              <a:spAutoFit/>
            </a:bodyPr>
            <a:lstStyle/>
            <a:p>
              <a:pPr algn="ctr" eaLnBrk="1" hangingPunct="1"/>
              <a:r>
                <a:rPr lang="en-US" sz="1400">
                  <a:latin typeface="Palatino Linotype" pitchFamily="18" charset="0"/>
                </a:rPr>
                <a:t>Silverster-Kempe’s</a:t>
              </a:r>
            </a:p>
            <a:p>
              <a:pPr algn="ctr" eaLnBrk="1" hangingPunct="1"/>
              <a:r>
                <a:rPr lang="en-US" sz="1400">
                  <a:latin typeface="Palatino Linotype" pitchFamily="18" charset="0"/>
                </a:rPr>
                <a:t>(1877)</a:t>
              </a:r>
            </a:p>
          </p:txBody>
        </p:sp>
        <p:pic>
          <p:nvPicPr>
            <p:cNvPr id="39958" name="Picture 15" descr="silverster"/>
            <p:cNvPicPr>
              <a:picLocks noChangeAspect="1" noChangeArrowheads="1"/>
            </p:cNvPicPr>
            <p:nvPr/>
          </p:nvPicPr>
          <p:blipFill>
            <a:blip r:embed="rId2" cstate="print"/>
            <a:srcRect/>
            <a:stretch>
              <a:fillRect/>
            </a:stretch>
          </p:blipFill>
          <p:spPr bwMode="auto">
            <a:xfrm>
              <a:off x="367" y="890"/>
              <a:ext cx="1152" cy="849"/>
            </a:xfrm>
            <a:prstGeom prst="rect">
              <a:avLst/>
            </a:prstGeom>
            <a:noFill/>
            <a:ln w="9525">
              <a:noFill/>
              <a:miter lim="800000"/>
              <a:headEnd/>
              <a:tailEnd/>
            </a:ln>
          </p:spPr>
        </p:pic>
      </p:grpSp>
      <p:grpSp>
        <p:nvGrpSpPr>
          <p:cNvPr id="39942" name="Group 23"/>
          <p:cNvGrpSpPr>
            <a:grpSpLocks/>
          </p:cNvGrpSpPr>
          <p:nvPr/>
        </p:nvGrpSpPr>
        <p:grpSpPr bwMode="auto">
          <a:xfrm>
            <a:off x="5580063" y="1628775"/>
            <a:ext cx="1206500" cy="1800225"/>
            <a:chOff x="3742" y="981"/>
            <a:chExt cx="760" cy="1134"/>
          </a:xfrm>
        </p:grpSpPr>
        <p:sp>
          <p:nvSpPr>
            <p:cNvPr id="39955" name="Rectangle 12"/>
            <p:cNvSpPr>
              <a:spLocks noChangeArrowheads="1"/>
            </p:cNvSpPr>
            <p:nvPr/>
          </p:nvSpPr>
          <p:spPr bwMode="auto">
            <a:xfrm>
              <a:off x="3801" y="1789"/>
              <a:ext cx="667" cy="326"/>
            </a:xfrm>
            <a:prstGeom prst="rect">
              <a:avLst/>
            </a:prstGeom>
            <a:noFill/>
            <a:ln w="9525">
              <a:noFill/>
              <a:miter lim="800000"/>
              <a:headEnd/>
              <a:tailEnd/>
            </a:ln>
          </p:spPr>
          <p:txBody>
            <a:bodyPr wrap="none" anchor="ctr">
              <a:spAutoFit/>
            </a:bodyPr>
            <a:lstStyle/>
            <a:p>
              <a:pPr algn="ctr" eaLnBrk="1" hangingPunct="1"/>
              <a:r>
                <a:rPr lang="en-US" sz="1400">
                  <a:latin typeface="Palatino Linotype" pitchFamily="18" charset="0"/>
                </a:rPr>
                <a:t>Chebyshev</a:t>
              </a:r>
            </a:p>
            <a:p>
              <a:pPr algn="ctr" eaLnBrk="1" hangingPunct="1"/>
              <a:r>
                <a:rPr lang="en-US" sz="1400">
                  <a:latin typeface="Palatino Linotype" pitchFamily="18" charset="0"/>
                </a:rPr>
                <a:t>(1867)</a:t>
              </a:r>
            </a:p>
          </p:txBody>
        </p:sp>
        <p:pic>
          <p:nvPicPr>
            <p:cNvPr id="39956" name="Picture 16" descr="chebyshev"/>
            <p:cNvPicPr>
              <a:picLocks noChangeAspect="1" noChangeArrowheads="1"/>
            </p:cNvPicPr>
            <p:nvPr/>
          </p:nvPicPr>
          <p:blipFill>
            <a:blip r:embed="rId3" cstate="print"/>
            <a:srcRect/>
            <a:stretch>
              <a:fillRect/>
            </a:stretch>
          </p:blipFill>
          <p:spPr bwMode="auto">
            <a:xfrm>
              <a:off x="3742" y="981"/>
              <a:ext cx="760" cy="814"/>
            </a:xfrm>
            <a:prstGeom prst="rect">
              <a:avLst/>
            </a:prstGeom>
            <a:noFill/>
            <a:ln w="9525">
              <a:noFill/>
              <a:miter lim="800000"/>
              <a:headEnd/>
              <a:tailEnd/>
            </a:ln>
          </p:spPr>
        </p:pic>
      </p:grpSp>
      <p:grpSp>
        <p:nvGrpSpPr>
          <p:cNvPr id="39943" name="Group 25"/>
          <p:cNvGrpSpPr>
            <a:grpSpLocks/>
          </p:cNvGrpSpPr>
          <p:nvPr/>
        </p:nvGrpSpPr>
        <p:grpSpPr bwMode="auto">
          <a:xfrm>
            <a:off x="755650" y="3573463"/>
            <a:ext cx="1804988" cy="2951162"/>
            <a:chOff x="476" y="2251"/>
            <a:chExt cx="1137" cy="1859"/>
          </a:xfrm>
        </p:grpSpPr>
        <p:sp>
          <p:nvSpPr>
            <p:cNvPr id="39953" name="Rectangle 14"/>
            <p:cNvSpPr>
              <a:spLocks noChangeArrowheads="1"/>
            </p:cNvSpPr>
            <p:nvPr/>
          </p:nvSpPr>
          <p:spPr bwMode="auto">
            <a:xfrm>
              <a:off x="703" y="3784"/>
              <a:ext cx="667" cy="326"/>
            </a:xfrm>
            <a:prstGeom prst="rect">
              <a:avLst/>
            </a:prstGeom>
            <a:noFill/>
            <a:ln w="9525">
              <a:noFill/>
              <a:miter lim="800000"/>
              <a:headEnd/>
              <a:tailEnd/>
            </a:ln>
          </p:spPr>
          <p:txBody>
            <a:bodyPr wrap="none" anchor="ctr">
              <a:spAutoFit/>
            </a:bodyPr>
            <a:lstStyle/>
            <a:p>
              <a:pPr algn="ctr" eaLnBrk="1" hangingPunct="1"/>
              <a:r>
                <a:rPr lang="en-US" sz="1400">
                  <a:latin typeface="Palatino Linotype" pitchFamily="18" charset="0"/>
                </a:rPr>
                <a:t>Chebyshev</a:t>
              </a:r>
            </a:p>
            <a:p>
              <a:pPr algn="ctr" eaLnBrk="1" hangingPunct="1"/>
              <a:r>
                <a:rPr lang="en-US" sz="1400">
                  <a:latin typeface="Palatino Linotype" pitchFamily="18" charset="0"/>
                </a:rPr>
                <a:t>(1867)</a:t>
              </a:r>
            </a:p>
          </p:txBody>
        </p:sp>
        <p:pic>
          <p:nvPicPr>
            <p:cNvPr id="39954" name="Picture 17" descr="chebyshev2"/>
            <p:cNvPicPr>
              <a:picLocks noChangeAspect="1" noChangeArrowheads="1"/>
            </p:cNvPicPr>
            <p:nvPr/>
          </p:nvPicPr>
          <p:blipFill>
            <a:blip r:embed="rId4" cstate="print"/>
            <a:srcRect/>
            <a:stretch>
              <a:fillRect/>
            </a:stretch>
          </p:blipFill>
          <p:spPr bwMode="auto">
            <a:xfrm>
              <a:off x="476" y="2251"/>
              <a:ext cx="1137" cy="1540"/>
            </a:xfrm>
            <a:prstGeom prst="rect">
              <a:avLst/>
            </a:prstGeom>
            <a:noFill/>
            <a:ln w="9525">
              <a:noFill/>
              <a:miter lim="800000"/>
              <a:headEnd/>
              <a:tailEnd/>
            </a:ln>
          </p:spPr>
        </p:pic>
      </p:grpSp>
      <p:grpSp>
        <p:nvGrpSpPr>
          <p:cNvPr id="39944" name="Group 26"/>
          <p:cNvGrpSpPr>
            <a:grpSpLocks/>
          </p:cNvGrpSpPr>
          <p:nvPr/>
        </p:nvGrpSpPr>
        <p:grpSpPr bwMode="auto">
          <a:xfrm>
            <a:off x="2987675" y="3716338"/>
            <a:ext cx="2438400" cy="2736850"/>
            <a:chOff x="1934" y="2341"/>
            <a:chExt cx="1536" cy="1724"/>
          </a:xfrm>
        </p:grpSpPr>
        <p:sp>
          <p:nvSpPr>
            <p:cNvPr id="39951" name="Rectangle 13"/>
            <p:cNvSpPr>
              <a:spLocks noChangeArrowheads="1"/>
            </p:cNvSpPr>
            <p:nvPr/>
          </p:nvSpPr>
          <p:spPr bwMode="auto">
            <a:xfrm>
              <a:off x="2249" y="3739"/>
              <a:ext cx="1031" cy="326"/>
            </a:xfrm>
            <a:prstGeom prst="rect">
              <a:avLst/>
            </a:prstGeom>
            <a:noFill/>
            <a:ln w="9525">
              <a:noFill/>
              <a:miter lim="800000"/>
              <a:headEnd/>
              <a:tailEnd/>
            </a:ln>
          </p:spPr>
          <p:txBody>
            <a:bodyPr wrap="none" anchor="ctr">
              <a:spAutoFit/>
            </a:bodyPr>
            <a:lstStyle/>
            <a:p>
              <a:pPr algn="ctr" eaLnBrk="1" hangingPunct="1"/>
              <a:r>
                <a:rPr lang="en-US" sz="1400">
                  <a:latin typeface="Palatino Linotype" pitchFamily="18" charset="0"/>
                </a:rPr>
                <a:t>Chebyshev-Evans </a:t>
              </a:r>
            </a:p>
            <a:p>
              <a:pPr algn="ctr" eaLnBrk="1" hangingPunct="1"/>
              <a:r>
                <a:rPr lang="en-US" sz="1400">
                  <a:latin typeface="Palatino Linotype" pitchFamily="18" charset="0"/>
                </a:rPr>
                <a:t>(1907)</a:t>
              </a:r>
            </a:p>
          </p:txBody>
        </p:sp>
        <p:pic>
          <p:nvPicPr>
            <p:cNvPr id="39952" name="Picture 18" descr="chebyshev3"/>
            <p:cNvPicPr>
              <a:picLocks noChangeAspect="1" noChangeArrowheads="1"/>
            </p:cNvPicPr>
            <p:nvPr/>
          </p:nvPicPr>
          <p:blipFill>
            <a:blip r:embed="rId5" cstate="print"/>
            <a:srcRect/>
            <a:stretch>
              <a:fillRect/>
            </a:stretch>
          </p:blipFill>
          <p:spPr bwMode="auto">
            <a:xfrm>
              <a:off x="1934" y="2341"/>
              <a:ext cx="1536" cy="1405"/>
            </a:xfrm>
            <a:prstGeom prst="rect">
              <a:avLst/>
            </a:prstGeom>
            <a:noFill/>
            <a:ln w="9525">
              <a:noFill/>
              <a:miter lim="800000"/>
              <a:headEnd/>
              <a:tailEnd/>
            </a:ln>
          </p:spPr>
        </p:pic>
      </p:grpSp>
      <p:grpSp>
        <p:nvGrpSpPr>
          <p:cNvPr id="39945" name="Group 22"/>
          <p:cNvGrpSpPr>
            <a:grpSpLocks/>
          </p:cNvGrpSpPr>
          <p:nvPr/>
        </p:nvGrpSpPr>
        <p:grpSpPr bwMode="auto">
          <a:xfrm>
            <a:off x="3013075" y="1676400"/>
            <a:ext cx="2206625" cy="1752600"/>
            <a:chOff x="2018" y="965"/>
            <a:chExt cx="1390" cy="1104"/>
          </a:xfrm>
        </p:grpSpPr>
        <p:sp>
          <p:nvSpPr>
            <p:cNvPr id="39949" name="Text Box 9"/>
            <p:cNvSpPr txBox="1">
              <a:spLocks noChangeArrowheads="1"/>
            </p:cNvSpPr>
            <p:nvPr/>
          </p:nvSpPr>
          <p:spPr bwMode="auto">
            <a:xfrm>
              <a:off x="2386" y="1743"/>
              <a:ext cx="630" cy="326"/>
            </a:xfrm>
            <a:prstGeom prst="rect">
              <a:avLst/>
            </a:prstGeom>
            <a:noFill/>
            <a:ln w="9525">
              <a:noFill/>
              <a:miter lim="800000"/>
              <a:headEnd/>
              <a:tailEnd/>
            </a:ln>
          </p:spPr>
          <p:txBody>
            <a:bodyPr wrap="none">
              <a:spAutoFit/>
            </a:bodyPr>
            <a:lstStyle/>
            <a:p>
              <a:pPr algn="ctr" eaLnBrk="1" hangingPunct="1"/>
              <a:r>
                <a:rPr lang="en-US" sz="1400">
                  <a:latin typeface="Palatino Linotype" pitchFamily="18" charset="0"/>
                </a:rPr>
                <a:t>Peaucelier</a:t>
              </a:r>
            </a:p>
            <a:p>
              <a:pPr algn="ctr" eaLnBrk="1" hangingPunct="1"/>
              <a:r>
                <a:rPr lang="en-US" sz="1400">
                  <a:latin typeface="Palatino Linotype" pitchFamily="18" charset="0"/>
                </a:rPr>
                <a:t>(1873)</a:t>
              </a:r>
            </a:p>
          </p:txBody>
        </p:sp>
        <p:pic>
          <p:nvPicPr>
            <p:cNvPr id="39950" name="Picture 19" descr="peaucelier"/>
            <p:cNvPicPr>
              <a:picLocks noChangeAspect="1" noChangeArrowheads="1"/>
            </p:cNvPicPr>
            <p:nvPr/>
          </p:nvPicPr>
          <p:blipFill>
            <a:blip r:embed="rId6" cstate="print"/>
            <a:srcRect/>
            <a:stretch>
              <a:fillRect/>
            </a:stretch>
          </p:blipFill>
          <p:spPr bwMode="auto">
            <a:xfrm>
              <a:off x="2018" y="965"/>
              <a:ext cx="1390" cy="787"/>
            </a:xfrm>
            <a:prstGeom prst="rect">
              <a:avLst/>
            </a:prstGeom>
            <a:noFill/>
            <a:ln w="9525">
              <a:noFill/>
              <a:miter lim="800000"/>
              <a:headEnd/>
              <a:tailEnd/>
            </a:ln>
          </p:spPr>
        </p:pic>
      </p:grpSp>
      <p:grpSp>
        <p:nvGrpSpPr>
          <p:cNvPr id="39946" name="Group 24"/>
          <p:cNvGrpSpPr>
            <a:grpSpLocks/>
          </p:cNvGrpSpPr>
          <p:nvPr/>
        </p:nvGrpSpPr>
        <p:grpSpPr bwMode="auto">
          <a:xfrm>
            <a:off x="7162800" y="1628775"/>
            <a:ext cx="1152525" cy="1800225"/>
            <a:chOff x="4694" y="1117"/>
            <a:chExt cx="726" cy="1134"/>
          </a:xfrm>
        </p:grpSpPr>
        <p:sp>
          <p:nvSpPr>
            <p:cNvPr id="39947" name="Rectangle 11"/>
            <p:cNvSpPr>
              <a:spLocks noChangeArrowheads="1"/>
            </p:cNvSpPr>
            <p:nvPr/>
          </p:nvSpPr>
          <p:spPr bwMode="auto">
            <a:xfrm>
              <a:off x="4835" y="1925"/>
              <a:ext cx="449" cy="326"/>
            </a:xfrm>
            <a:prstGeom prst="rect">
              <a:avLst/>
            </a:prstGeom>
            <a:noFill/>
            <a:ln w="9525">
              <a:noFill/>
              <a:miter lim="800000"/>
              <a:headEnd/>
              <a:tailEnd/>
            </a:ln>
          </p:spPr>
          <p:txBody>
            <a:bodyPr wrap="none" anchor="ctr">
              <a:spAutoFit/>
            </a:bodyPr>
            <a:lstStyle/>
            <a:p>
              <a:pPr algn="ctr" eaLnBrk="1" hangingPunct="1"/>
              <a:r>
                <a:rPr lang="en-US" sz="1400">
                  <a:latin typeface="Palatino Linotype" pitchFamily="18" charset="0"/>
                </a:rPr>
                <a:t>Robert</a:t>
              </a:r>
            </a:p>
            <a:p>
              <a:pPr algn="ctr" eaLnBrk="1" hangingPunct="1"/>
              <a:r>
                <a:rPr lang="en-US" sz="1400">
                  <a:latin typeface="Palatino Linotype" pitchFamily="18" charset="0"/>
                </a:rPr>
                <a:t>(1841)</a:t>
              </a:r>
            </a:p>
          </p:txBody>
        </p:sp>
        <p:pic>
          <p:nvPicPr>
            <p:cNvPr id="39948" name="Picture 20" descr="robert"/>
            <p:cNvPicPr>
              <a:picLocks noChangeAspect="1" noChangeArrowheads="1"/>
            </p:cNvPicPr>
            <p:nvPr/>
          </p:nvPicPr>
          <p:blipFill>
            <a:blip r:embed="rId7" cstate="print"/>
            <a:srcRect/>
            <a:stretch>
              <a:fillRect/>
            </a:stretch>
          </p:blipFill>
          <p:spPr bwMode="auto">
            <a:xfrm>
              <a:off x="4694" y="1117"/>
              <a:ext cx="726" cy="814"/>
            </a:xfrm>
            <a:prstGeom prst="rect">
              <a:avLst/>
            </a:prstGeom>
            <a:noFill/>
            <a:ln w="9525">
              <a:noFill/>
              <a:miter lim="800000"/>
              <a:headEnd/>
              <a:tailEnd/>
            </a:ln>
          </p:spPr>
        </p:pic>
      </p:grpSp>
      <p:sp>
        <p:nvSpPr>
          <p:cNvPr id="23" name="Rounded Rectangle 22"/>
          <p:cNvSpPr/>
          <p:nvPr/>
        </p:nvSpPr>
        <p:spPr bwMode="auto">
          <a:xfrm>
            <a:off x="7056000" y="1512000"/>
            <a:ext cx="1368152" cy="1944216"/>
          </a:xfrm>
          <a:prstGeom prst="roundRect">
            <a:avLst/>
          </a:prstGeom>
          <a:noFill/>
          <a:ln w="38100" cap="flat" cmpd="sng" algn="ctr">
            <a:solidFill>
              <a:srgbClr val="0066FF"/>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3"/>
          <p:cNvSpPr>
            <a:spLocks noChangeArrowheads="1"/>
          </p:cNvSpPr>
          <p:nvPr/>
        </p:nvSpPr>
        <p:spPr bwMode="auto">
          <a:xfrm>
            <a:off x="3748088" y="1971675"/>
            <a:ext cx="1189037" cy="0"/>
          </a:xfrm>
          <a:prstGeom prst="rect">
            <a:avLst/>
          </a:prstGeom>
          <a:noFill/>
          <a:ln w="9525">
            <a:noFill/>
            <a:miter lim="800000"/>
            <a:headEnd/>
            <a:tailEnd/>
          </a:ln>
        </p:spPr>
        <p:txBody>
          <a:bodyPr wrap="none">
            <a:spAutoFit/>
          </a:bodyPr>
          <a:lstStyle/>
          <a:p>
            <a:endParaRPr lang="en-US"/>
          </a:p>
        </p:txBody>
      </p:sp>
      <p:graphicFrame>
        <p:nvGraphicFramePr>
          <p:cNvPr id="2050" name="Object 4"/>
          <p:cNvGraphicFramePr>
            <a:graphicFrameLocks noChangeAspect="1"/>
          </p:cNvGraphicFramePr>
          <p:nvPr/>
        </p:nvGraphicFramePr>
        <p:xfrm>
          <a:off x="971550" y="1773238"/>
          <a:ext cx="2455863" cy="4343400"/>
        </p:xfrm>
        <a:graphic>
          <a:graphicData uri="http://schemas.openxmlformats.org/presentationml/2006/ole">
            <mc:AlternateContent xmlns:mc="http://schemas.openxmlformats.org/markup-compatibility/2006">
              <mc:Choice xmlns:v="urn:schemas-microsoft-com:vml" Requires="v">
                <p:oleObj spid="_x0000_s5122" name="Picture" r:id="rId4" imgW="3448812" imgH="6115812" progId="Word.Picture.8">
                  <p:embed/>
                </p:oleObj>
              </mc:Choice>
              <mc:Fallback>
                <p:oleObj name="Picture" r:id="rId4" imgW="3448812" imgH="6115812" progId="Word.Picture.8">
                  <p:embed/>
                  <p:pic>
                    <p:nvPicPr>
                      <p:cNvPr id="205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1773238"/>
                        <a:ext cx="2455863" cy="434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5"/>
          <p:cNvGraphicFramePr>
            <a:graphicFrameLocks noChangeAspect="1"/>
          </p:cNvGraphicFramePr>
          <p:nvPr/>
        </p:nvGraphicFramePr>
        <p:xfrm>
          <a:off x="4876800" y="1524000"/>
          <a:ext cx="3246438" cy="4038600"/>
        </p:xfrm>
        <a:graphic>
          <a:graphicData uri="http://schemas.openxmlformats.org/presentationml/2006/ole">
            <mc:AlternateContent xmlns:mc="http://schemas.openxmlformats.org/markup-compatibility/2006">
              <mc:Choice xmlns:v="urn:schemas-microsoft-com:vml" Requires="v">
                <p:oleObj spid="_x0000_s5123" name="Picture" r:id="rId6" imgW="4972812" imgH="6210300" progId="Word.Picture.8">
                  <p:embed/>
                </p:oleObj>
              </mc:Choice>
              <mc:Fallback>
                <p:oleObj name="Picture" r:id="rId6" imgW="4972812" imgH="6210300" progId="Word.Picture.8">
                  <p:embed/>
                  <p:pic>
                    <p:nvPicPr>
                      <p:cNvPr id="2051"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1524000"/>
                        <a:ext cx="3246438" cy="403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3" name="Text Box 6"/>
          <p:cNvSpPr txBox="1">
            <a:spLocks noChangeArrowheads="1"/>
          </p:cNvSpPr>
          <p:nvPr/>
        </p:nvSpPr>
        <p:spPr bwMode="auto">
          <a:xfrm>
            <a:off x="533400" y="2246313"/>
            <a:ext cx="3505200" cy="825500"/>
          </a:xfrm>
          <a:prstGeom prst="rect">
            <a:avLst/>
          </a:prstGeom>
          <a:solidFill>
            <a:schemeClr val="bg1"/>
          </a:solidFill>
          <a:ln w="9525">
            <a:noFill/>
            <a:miter lim="800000"/>
            <a:headEnd/>
            <a:tailEnd/>
          </a:ln>
        </p:spPr>
        <p:txBody>
          <a:bodyPr>
            <a:spAutoFit/>
          </a:bodyPr>
          <a:lstStyle/>
          <a:p>
            <a:pPr eaLnBrk="1" hangingPunct="1"/>
            <a:r>
              <a:rPr lang="en-US" sz="1600">
                <a:latin typeface="Palatino Linotype" pitchFamily="18" charset="0"/>
              </a:rPr>
              <a:t>Start with Embryo with desired # of DoF, e.g. a four-bar mechanism  (1 DoF)</a:t>
            </a:r>
          </a:p>
        </p:txBody>
      </p:sp>
      <p:sp>
        <p:nvSpPr>
          <p:cNvPr id="2054" name="Text Box 7"/>
          <p:cNvSpPr txBox="1">
            <a:spLocks noChangeArrowheads="1"/>
          </p:cNvSpPr>
          <p:nvPr/>
        </p:nvSpPr>
        <p:spPr bwMode="auto">
          <a:xfrm>
            <a:off x="541338" y="4343400"/>
            <a:ext cx="2590800" cy="581025"/>
          </a:xfrm>
          <a:prstGeom prst="rect">
            <a:avLst/>
          </a:prstGeom>
          <a:solidFill>
            <a:schemeClr val="bg1"/>
          </a:solidFill>
          <a:ln w="9525">
            <a:noFill/>
            <a:miter lim="800000"/>
            <a:headEnd/>
            <a:tailEnd/>
          </a:ln>
        </p:spPr>
        <p:txBody>
          <a:bodyPr>
            <a:spAutoFit/>
          </a:bodyPr>
          <a:lstStyle/>
          <a:p>
            <a:pPr eaLnBrk="1" hangingPunct="1"/>
            <a:r>
              <a:rPr lang="en-US" sz="1600">
                <a:latin typeface="Palatino Linotype" pitchFamily="18" charset="0"/>
              </a:rPr>
              <a:t>Two variation operators maintain DoF</a:t>
            </a:r>
          </a:p>
        </p:txBody>
      </p:sp>
      <p:sp>
        <p:nvSpPr>
          <p:cNvPr id="2055" name="Text Box 8"/>
          <p:cNvSpPr txBox="1">
            <a:spLocks noChangeArrowheads="1"/>
          </p:cNvSpPr>
          <p:nvPr/>
        </p:nvSpPr>
        <p:spPr bwMode="auto">
          <a:xfrm>
            <a:off x="574675" y="5791200"/>
            <a:ext cx="3276600" cy="336550"/>
          </a:xfrm>
          <a:prstGeom prst="rect">
            <a:avLst/>
          </a:prstGeom>
          <a:solidFill>
            <a:schemeClr val="bg1"/>
          </a:solidFill>
          <a:ln w="9525">
            <a:noFill/>
            <a:miter lim="800000"/>
            <a:headEnd/>
            <a:tailEnd/>
          </a:ln>
        </p:spPr>
        <p:txBody>
          <a:bodyPr>
            <a:spAutoFit/>
          </a:bodyPr>
          <a:lstStyle/>
          <a:p>
            <a:pPr eaLnBrk="1" hangingPunct="1"/>
            <a:r>
              <a:rPr lang="en-US" sz="1600">
                <a:latin typeface="Palatino Linotype" pitchFamily="18" charset="0"/>
              </a:rPr>
              <a:t>E.g. Transform dyad into tryad</a:t>
            </a:r>
          </a:p>
        </p:txBody>
      </p:sp>
      <p:sp>
        <p:nvSpPr>
          <p:cNvPr id="2056" name="Text Box 9"/>
          <p:cNvSpPr txBox="1">
            <a:spLocks noChangeArrowheads="1"/>
          </p:cNvSpPr>
          <p:nvPr/>
        </p:nvSpPr>
        <p:spPr bwMode="auto">
          <a:xfrm>
            <a:off x="4724400" y="5562600"/>
            <a:ext cx="3733800" cy="581025"/>
          </a:xfrm>
          <a:prstGeom prst="rect">
            <a:avLst/>
          </a:prstGeom>
          <a:solidFill>
            <a:schemeClr val="bg1"/>
          </a:solidFill>
          <a:ln w="9525">
            <a:noFill/>
            <a:miter lim="800000"/>
            <a:headEnd/>
            <a:tailEnd/>
          </a:ln>
        </p:spPr>
        <p:txBody>
          <a:bodyPr>
            <a:spAutoFit/>
          </a:bodyPr>
          <a:lstStyle/>
          <a:p>
            <a:pPr eaLnBrk="1" hangingPunct="1"/>
            <a:r>
              <a:rPr lang="en-US" sz="1600">
                <a:latin typeface="Palatino Linotype" pitchFamily="18" charset="0"/>
              </a:rPr>
              <a:t>Example: A tree that constructs this 1-DoF compound mechanism</a:t>
            </a:r>
          </a:p>
        </p:txBody>
      </p:sp>
      <p:sp>
        <p:nvSpPr>
          <p:cNvPr id="2057" name="Rectangle 11"/>
          <p:cNvSpPr>
            <a:spLocks noGrp="1" noChangeArrowheads="1"/>
          </p:cNvSpPr>
          <p:nvPr>
            <p:ph type="body" idx="1"/>
          </p:nvPr>
        </p:nvSpPr>
        <p:spPr>
          <a:noFill/>
        </p:spPr>
        <p:txBody>
          <a:bodyPr/>
          <a:lstStyle/>
          <a:p>
            <a:pPr eaLnBrk="1" hangingPunct="1"/>
            <a:r>
              <a:rPr lang="en-US" b="1"/>
              <a:t>Top down encoding of a mechanism</a:t>
            </a:r>
          </a:p>
        </p:txBody>
      </p:sp>
      <p:sp>
        <p:nvSpPr>
          <p:cNvPr id="798733" name="Rectangle 13"/>
          <p:cNvSpPr>
            <a:spLocks noGrp="1" noChangeArrowheads="1"/>
          </p:cNvSpPr>
          <p:nvPr>
            <p:ph type="title"/>
          </p:nvPr>
        </p:nvSpPr>
        <p:spPr/>
        <p:txBody>
          <a:bodyPr/>
          <a:lstStyle/>
          <a:p>
            <a:pPr eaLnBrk="1" hangingPunct="1">
              <a:defRPr/>
            </a:pPr>
            <a:r>
              <a:rPr lang="en-US" sz="3000"/>
              <a:t>How to Draw a Straight Line Using a GP</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3"/>
          <p:cNvSpPr>
            <a:spLocks noGrp="1" noChangeArrowheads="1"/>
          </p:cNvSpPr>
          <p:nvPr>
            <p:ph type="body" sz="half" idx="1"/>
          </p:nvPr>
        </p:nvSpPr>
        <p:spPr>
          <a:xfrm>
            <a:off x="385763" y="1196975"/>
            <a:ext cx="7685087" cy="3055938"/>
          </a:xfrm>
        </p:spPr>
        <p:txBody>
          <a:bodyPr/>
          <a:lstStyle/>
          <a:p>
            <a:pPr eaLnBrk="1" hangingPunct="1">
              <a:lnSpc>
                <a:spcPct val="80000"/>
              </a:lnSpc>
            </a:pPr>
            <a:r>
              <a:rPr lang="en-US" b="1"/>
              <a:t>Comparison of mechanisms</a:t>
            </a:r>
            <a:r>
              <a:rPr lang="en-US"/>
              <a:t> can be difficult</a:t>
            </a:r>
          </a:p>
          <a:p>
            <a:pPr lvl="1" eaLnBrk="1" hangingPunct="1">
              <a:lnSpc>
                <a:spcPct val="80000"/>
              </a:lnSpc>
            </a:pPr>
            <a:r>
              <a:rPr lang="en-US" sz="1600"/>
              <a:t>Equivalent mechanisms may appear very different</a:t>
            </a:r>
          </a:p>
          <a:p>
            <a:pPr lvl="1" eaLnBrk="1" hangingPunct="1">
              <a:lnSpc>
                <a:spcPct val="80000"/>
              </a:lnSpc>
            </a:pPr>
            <a:r>
              <a:rPr lang="en-US" sz="1600"/>
              <a:t>Masked by excess and redundant topology</a:t>
            </a:r>
          </a:p>
          <a:p>
            <a:pPr eaLnBrk="1" hangingPunct="1">
              <a:lnSpc>
                <a:spcPct val="80000"/>
              </a:lnSpc>
            </a:pPr>
            <a:r>
              <a:rPr lang="en-US" b="1"/>
              <a:t>Two transformations</a:t>
            </a:r>
            <a:r>
              <a:rPr lang="en-US"/>
              <a:t> allow moving in “neutral pathways” of mechanisms</a:t>
            </a:r>
          </a:p>
          <a:p>
            <a:pPr lvl="1" eaLnBrk="1" hangingPunct="1">
              <a:lnSpc>
                <a:spcPct val="80000"/>
              </a:lnSpc>
            </a:pPr>
            <a:r>
              <a:rPr lang="en-US" sz="1600"/>
              <a:t>Rigid diagonal swap</a:t>
            </a:r>
          </a:p>
          <a:p>
            <a:pPr lvl="1" eaLnBrk="1" hangingPunct="1">
              <a:lnSpc>
                <a:spcPct val="80000"/>
              </a:lnSpc>
            </a:pPr>
            <a:r>
              <a:rPr lang="en-US" sz="1600"/>
              <a:t>Redundant dyad removal/addition</a:t>
            </a:r>
          </a:p>
          <a:p>
            <a:pPr eaLnBrk="1" hangingPunct="1">
              <a:lnSpc>
                <a:spcPct val="80000"/>
              </a:lnSpc>
            </a:pPr>
            <a:endParaRPr lang="en-US"/>
          </a:p>
        </p:txBody>
      </p:sp>
      <p:sp>
        <p:nvSpPr>
          <p:cNvPr id="3077" name="Rectangle 4"/>
          <p:cNvSpPr>
            <a:spLocks noChangeArrowheads="1"/>
          </p:cNvSpPr>
          <p:nvPr/>
        </p:nvSpPr>
        <p:spPr bwMode="auto">
          <a:xfrm>
            <a:off x="0" y="2828925"/>
            <a:ext cx="9144000" cy="0"/>
          </a:xfrm>
          <a:prstGeom prst="rect">
            <a:avLst/>
          </a:prstGeom>
          <a:noFill/>
          <a:ln w="9525">
            <a:noFill/>
            <a:miter lim="800000"/>
            <a:headEnd/>
            <a:tailEnd/>
          </a:ln>
        </p:spPr>
        <p:txBody>
          <a:bodyPr wrap="none" anchor="ctr">
            <a:spAutoFit/>
          </a:bodyPr>
          <a:lstStyle/>
          <a:p>
            <a:endParaRPr lang="en-US"/>
          </a:p>
        </p:txBody>
      </p:sp>
      <p:graphicFrame>
        <p:nvGraphicFramePr>
          <p:cNvPr id="3074" name="Object 5"/>
          <p:cNvGraphicFramePr>
            <a:graphicFrameLocks noChangeAspect="1"/>
          </p:cNvGraphicFramePr>
          <p:nvPr/>
        </p:nvGraphicFramePr>
        <p:xfrm>
          <a:off x="971550" y="3365500"/>
          <a:ext cx="2667000" cy="1655763"/>
        </p:xfrm>
        <a:graphic>
          <a:graphicData uri="http://schemas.openxmlformats.org/presentationml/2006/ole">
            <mc:AlternateContent xmlns:mc="http://schemas.openxmlformats.org/markup-compatibility/2006">
              <mc:Choice xmlns:v="urn:schemas-microsoft-com:vml" Requires="v">
                <p:oleObj spid="_x0000_s6146" name="Picture" r:id="rId4" imgW="1932432" imgH="1203960" progId="Word.Picture.8">
                  <p:embed/>
                </p:oleObj>
              </mc:Choice>
              <mc:Fallback>
                <p:oleObj name="Picture" r:id="rId4" imgW="1932432" imgH="1203960" progId="Word.Picture.8">
                  <p:embed/>
                  <p:pic>
                    <p:nvPicPr>
                      <p:cNvPr id="3074"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3365500"/>
                        <a:ext cx="2667000" cy="1655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8" name="Rectangle 6"/>
          <p:cNvSpPr>
            <a:spLocks noChangeArrowheads="1"/>
          </p:cNvSpPr>
          <p:nvPr/>
        </p:nvSpPr>
        <p:spPr bwMode="auto">
          <a:xfrm>
            <a:off x="0" y="2824163"/>
            <a:ext cx="9144000" cy="0"/>
          </a:xfrm>
          <a:prstGeom prst="rect">
            <a:avLst/>
          </a:prstGeom>
          <a:noFill/>
          <a:ln w="9525">
            <a:noFill/>
            <a:miter lim="800000"/>
            <a:headEnd/>
            <a:tailEnd/>
          </a:ln>
        </p:spPr>
        <p:txBody>
          <a:bodyPr wrap="none" anchor="ctr">
            <a:spAutoFit/>
          </a:bodyPr>
          <a:lstStyle/>
          <a:p>
            <a:endParaRPr lang="en-US"/>
          </a:p>
        </p:txBody>
      </p:sp>
      <p:graphicFrame>
        <p:nvGraphicFramePr>
          <p:cNvPr id="3075" name="Object 7"/>
          <p:cNvGraphicFramePr>
            <a:graphicFrameLocks noChangeAspect="1"/>
          </p:cNvGraphicFramePr>
          <p:nvPr/>
        </p:nvGraphicFramePr>
        <p:xfrm>
          <a:off x="3867150" y="3213100"/>
          <a:ext cx="1981200" cy="1824038"/>
        </p:xfrm>
        <a:graphic>
          <a:graphicData uri="http://schemas.openxmlformats.org/presentationml/2006/ole">
            <mc:AlternateContent xmlns:mc="http://schemas.openxmlformats.org/markup-compatibility/2006">
              <mc:Choice xmlns:v="urn:schemas-microsoft-com:vml" Requires="v">
                <p:oleObj spid="_x0000_s6147" name="Picture" r:id="rId6" imgW="1315212" imgH="1210056" progId="Word.Picture.8">
                  <p:embed/>
                </p:oleObj>
              </mc:Choice>
              <mc:Fallback>
                <p:oleObj name="Picture" r:id="rId6" imgW="1315212" imgH="1210056" progId="Word.Picture.8">
                  <p:embed/>
                  <p:pic>
                    <p:nvPicPr>
                      <p:cNvPr id="3075"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67150" y="3213100"/>
                        <a:ext cx="1981200" cy="1824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079" name="Picture 8" descr="trans3"/>
          <p:cNvPicPr>
            <a:picLocks noGrp="1" noChangeAspect="1" noChangeArrowheads="1"/>
          </p:cNvPicPr>
          <p:nvPr>
            <p:ph sz="half" idx="2"/>
          </p:nvPr>
        </p:nvPicPr>
        <p:blipFill>
          <a:blip r:embed="rId8" cstate="print"/>
          <a:srcRect/>
          <a:stretch>
            <a:fillRect/>
          </a:stretch>
        </p:blipFill>
        <p:spPr>
          <a:xfrm>
            <a:off x="6153150" y="3213100"/>
            <a:ext cx="1482725" cy="1828800"/>
          </a:xfrm>
          <a:noFill/>
        </p:spPr>
      </p:pic>
      <p:sp>
        <p:nvSpPr>
          <p:cNvPr id="800778" name="Rectangle 10"/>
          <p:cNvSpPr>
            <a:spLocks noGrp="1" noChangeArrowheads="1"/>
          </p:cNvSpPr>
          <p:nvPr>
            <p:ph type="title"/>
          </p:nvPr>
        </p:nvSpPr>
        <p:spPr/>
        <p:txBody>
          <a:bodyPr/>
          <a:lstStyle/>
          <a:p>
            <a:pPr eaLnBrk="1" hangingPunct="1">
              <a:defRPr/>
            </a:pPr>
            <a:r>
              <a:rPr lang="en-US" sz="3000"/>
              <a:t>How to Draw a Straight Line Using a GP</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457200" y="1268413"/>
            <a:ext cx="8229600" cy="4876800"/>
          </a:xfrm>
        </p:spPr>
        <p:txBody>
          <a:bodyPr/>
          <a:lstStyle/>
          <a:p>
            <a:pPr eaLnBrk="1" hangingPunct="1">
              <a:lnSpc>
                <a:spcPct val="90000"/>
              </a:lnSpc>
            </a:pPr>
            <a:r>
              <a:rPr lang="en-US"/>
              <a:t>Used </a:t>
            </a:r>
            <a:r>
              <a:rPr lang="en-US" b="1"/>
              <a:t>GP with Top-down tree encoding and 2-bar or 4-bar embryo</a:t>
            </a:r>
          </a:p>
          <a:p>
            <a:pPr lvl="1" eaLnBrk="1" hangingPunct="1">
              <a:lnSpc>
                <a:spcPct val="90000"/>
              </a:lnSpc>
            </a:pPr>
            <a:r>
              <a:rPr lang="en-US"/>
              <a:t>Population size: 100</a:t>
            </a:r>
          </a:p>
          <a:p>
            <a:pPr lvl="1" eaLnBrk="1" hangingPunct="1">
              <a:lnSpc>
                <a:spcPct val="90000"/>
              </a:lnSpc>
            </a:pPr>
            <a:r>
              <a:rPr lang="en-US"/>
              <a:t>Crossover 90%</a:t>
            </a:r>
          </a:p>
          <a:p>
            <a:pPr lvl="1" eaLnBrk="1" hangingPunct="1">
              <a:lnSpc>
                <a:spcPct val="90000"/>
              </a:lnSpc>
            </a:pPr>
            <a:r>
              <a:rPr lang="en-US"/>
              <a:t>Mutation 10% (Node positions, Operator types)</a:t>
            </a:r>
          </a:p>
          <a:p>
            <a:pPr eaLnBrk="1" hangingPunct="1">
              <a:lnSpc>
                <a:spcPct val="90000"/>
              </a:lnSpc>
            </a:pPr>
            <a:r>
              <a:rPr lang="en-US"/>
              <a:t>Selection: </a:t>
            </a:r>
            <a:r>
              <a:rPr lang="en-US" b="1"/>
              <a:t>Stochastic Universal Sampling</a:t>
            </a:r>
          </a:p>
          <a:p>
            <a:pPr eaLnBrk="1" hangingPunct="1">
              <a:lnSpc>
                <a:spcPct val="90000"/>
              </a:lnSpc>
            </a:pPr>
            <a:r>
              <a:rPr lang="en-US" b="1"/>
              <a:t>Evaluation of an evolved straight-line mechanism</a:t>
            </a:r>
            <a:r>
              <a:rPr lang="en-US"/>
              <a:t> </a:t>
            </a:r>
          </a:p>
          <a:p>
            <a:pPr lvl="1" eaLnBrk="1" hangingPunct="1">
              <a:lnSpc>
                <a:spcPct val="95000"/>
              </a:lnSpc>
            </a:pPr>
            <a:r>
              <a:rPr lang="en-US"/>
              <a:t>The mechanism is actuated at an arbitrary handle and the aspect ratios of bounding boxes of node trajectories are measured. </a:t>
            </a:r>
          </a:p>
          <a:p>
            <a:pPr lvl="1" eaLnBrk="1" hangingPunct="1">
              <a:lnSpc>
                <a:spcPct val="95000"/>
              </a:lnSpc>
            </a:pPr>
            <a:r>
              <a:rPr lang="en-US"/>
              <a:t>One node of the evolved machine on the left traces a curve that is linear to 1:5300 accuracy. </a:t>
            </a:r>
          </a:p>
          <a:p>
            <a:pPr lvl="1" eaLnBrk="1" hangingPunct="1">
              <a:lnSpc>
                <a:spcPct val="95000"/>
              </a:lnSpc>
            </a:pPr>
            <a:r>
              <a:rPr lang="en-US"/>
              <a:t>The evolved mechanism on the right traces a curve that is linear to 1:28340 accuracy </a:t>
            </a:r>
          </a:p>
        </p:txBody>
      </p:sp>
      <p:sp>
        <p:nvSpPr>
          <p:cNvPr id="40963"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802823" name="Rectangle 7"/>
          <p:cNvSpPr>
            <a:spLocks noGrp="1" noChangeArrowheads="1"/>
          </p:cNvSpPr>
          <p:nvPr>
            <p:ph type="title"/>
          </p:nvPr>
        </p:nvSpPr>
        <p:spPr/>
        <p:txBody>
          <a:bodyPr/>
          <a:lstStyle/>
          <a:p>
            <a:pPr eaLnBrk="1" hangingPunct="1">
              <a:defRPr/>
            </a:pPr>
            <a:r>
              <a:rPr lang="en-US" sz="3000"/>
              <a:t>How to Draw a Straight Line Using a GP</a:t>
            </a:r>
          </a:p>
        </p:txBody>
      </p:sp>
      <p:pic>
        <p:nvPicPr>
          <p:cNvPr id="40965" name="Picture 8"/>
          <p:cNvPicPr>
            <a:picLocks noChangeAspect="1" noChangeArrowheads="1"/>
          </p:cNvPicPr>
          <p:nvPr/>
        </p:nvPicPr>
        <p:blipFill>
          <a:blip r:embed="rId3" cstate="print"/>
          <a:srcRect/>
          <a:stretch>
            <a:fillRect/>
          </a:stretch>
        </p:blipFill>
        <p:spPr bwMode="auto">
          <a:xfrm>
            <a:off x="1476375" y="4071938"/>
            <a:ext cx="6335713" cy="2309812"/>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pic>
        <p:nvPicPr>
          <p:cNvPr id="41987" name="Picture 4" descr="progress"/>
          <p:cNvPicPr>
            <a:picLocks noGrp="1" noChangeAspect="1" noChangeArrowheads="1"/>
          </p:cNvPicPr>
          <p:nvPr>
            <p:ph idx="1"/>
          </p:nvPr>
        </p:nvPicPr>
        <p:blipFill>
          <a:blip r:embed="rId3" cstate="print"/>
          <a:srcRect/>
          <a:stretch>
            <a:fillRect/>
          </a:stretch>
        </p:blipFill>
        <p:spPr>
          <a:xfrm>
            <a:off x="1258888" y="1614488"/>
            <a:ext cx="6026150" cy="4767262"/>
          </a:xfrm>
          <a:noFill/>
        </p:spPr>
      </p:pic>
      <p:sp>
        <p:nvSpPr>
          <p:cNvPr id="41988" name="Rectangle 6"/>
          <p:cNvSpPr>
            <a:spLocks noChangeArrowheads="1"/>
          </p:cNvSpPr>
          <p:nvPr/>
        </p:nvSpPr>
        <p:spPr bwMode="auto">
          <a:xfrm>
            <a:off x="385763" y="1196975"/>
            <a:ext cx="8362950" cy="5184775"/>
          </a:xfrm>
          <a:prstGeom prst="rect">
            <a:avLst/>
          </a:prstGeom>
          <a:noFill/>
          <a:ln w="9525">
            <a:noFill/>
            <a:miter lim="800000"/>
            <a:headEnd/>
            <a:tailEnd/>
          </a:ln>
        </p:spPr>
        <p:txBody>
          <a:bodyPr/>
          <a:lstStyle/>
          <a:p>
            <a:pPr marL="342900" indent="-342900" eaLnBrk="1" hangingPunct="1">
              <a:spcBef>
                <a:spcPct val="50000"/>
              </a:spcBef>
              <a:buClr>
                <a:srgbClr val="FFAE5D"/>
              </a:buClr>
              <a:buSzPct val="75000"/>
              <a:buFont typeface="Wingdings" pitchFamily="2" charset="2"/>
              <a:buChar char="n"/>
            </a:pPr>
            <a:r>
              <a:rPr lang="en-US" sz="1600" b="1">
                <a:latin typeface="Palatino Linotype" pitchFamily="18" charset="0"/>
              </a:rPr>
              <a:t>A typical run</a:t>
            </a:r>
            <a:r>
              <a:rPr lang="en-US" sz="1600">
                <a:latin typeface="Palatino Linotype" pitchFamily="18" charset="0"/>
              </a:rPr>
              <a:t> – each dot represents an evaluated individual</a:t>
            </a:r>
            <a:endParaRPr lang="en-US" b="1">
              <a:latin typeface="Palatino Linotype" pitchFamily="18" charset="0"/>
            </a:endParaRPr>
          </a:p>
        </p:txBody>
      </p:sp>
      <p:sp>
        <p:nvSpPr>
          <p:cNvPr id="804872" name="Rectangle 8"/>
          <p:cNvSpPr>
            <a:spLocks noGrp="1" noChangeArrowheads="1"/>
          </p:cNvSpPr>
          <p:nvPr>
            <p:ph type="title"/>
          </p:nvPr>
        </p:nvSpPr>
        <p:spPr/>
        <p:txBody>
          <a:bodyPr/>
          <a:lstStyle/>
          <a:p>
            <a:pPr eaLnBrk="1" hangingPunct="1">
              <a:defRPr/>
            </a:pPr>
            <a:r>
              <a:rPr lang="en-US" sz="3000"/>
              <a:t>How to Draw a Straight Line Using a GP</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4" name="Rectangle 2"/>
          <p:cNvSpPr>
            <a:spLocks noGrp="1" noChangeArrowheads="1"/>
          </p:cNvSpPr>
          <p:nvPr>
            <p:ph type="title"/>
          </p:nvPr>
        </p:nvSpPr>
        <p:spPr/>
        <p:txBody>
          <a:bodyPr/>
          <a:lstStyle/>
          <a:p>
            <a:pPr eaLnBrk="1" hangingPunct="1">
              <a:defRPr/>
            </a:pPr>
            <a:r>
              <a:rPr lang="en-US"/>
              <a:t>Some results</a:t>
            </a:r>
          </a:p>
        </p:txBody>
      </p:sp>
      <p:pic>
        <p:nvPicPr>
          <p:cNvPr id="43011" name="Picture 3" descr="aaa2"/>
          <p:cNvPicPr>
            <a:picLocks noGrp="1" noChangeAspect="1" noChangeArrowheads="1"/>
          </p:cNvPicPr>
          <p:nvPr>
            <p:ph sz="half" idx="1"/>
          </p:nvPr>
        </p:nvPicPr>
        <p:blipFill>
          <a:blip r:embed="rId3" cstate="print"/>
          <a:srcRect/>
          <a:stretch>
            <a:fillRect/>
          </a:stretch>
        </p:blipFill>
        <p:spPr>
          <a:xfrm>
            <a:off x="1692275" y="1147763"/>
            <a:ext cx="3581400" cy="4519612"/>
          </a:xfrm>
          <a:noFill/>
        </p:spPr>
      </p:pic>
      <p:sp>
        <p:nvSpPr>
          <p:cNvPr id="43012" name="Rectangle 4"/>
          <p:cNvSpPr>
            <a:spLocks noChangeArrowheads="1"/>
          </p:cNvSpPr>
          <p:nvPr/>
        </p:nvSpPr>
        <p:spPr bwMode="auto">
          <a:xfrm>
            <a:off x="2967038" y="2614613"/>
            <a:ext cx="1604962" cy="0"/>
          </a:xfrm>
          <a:prstGeom prst="rect">
            <a:avLst/>
          </a:prstGeom>
          <a:noFill/>
          <a:ln w="9525">
            <a:noFill/>
            <a:miter lim="800000"/>
            <a:headEnd/>
            <a:tailEnd/>
          </a:ln>
        </p:spPr>
        <p:txBody>
          <a:bodyPr wrap="none">
            <a:spAutoFit/>
          </a:bodyPr>
          <a:lstStyle/>
          <a:p>
            <a:endParaRPr lang="en-US"/>
          </a:p>
        </p:txBody>
      </p:sp>
      <p:sp>
        <p:nvSpPr>
          <p:cNvPr id="43013" name="Rectangle 5"/>
          <p:cNvSpPr>
            <a:spLocks noChangeArrowheads="1"/>
          </p:cNvSpPr>
          <p:nvPr/>
        </p:nvSpPr>
        <p:spPr bwMode="auto">
          <a:xfrm>
            <a:off x="2967038" y="2614613"/>
            <a:ext cx="1604962" cy="0"/>
          </a:xfrm>
          <a:prstGeom prst="rect">
            <a:avLst/>
          </a:prstGeom>
          <a:noFill/>
          <a:ln w="9525">
            <a:noFill/>
            <a:miter lim="800000"/>
            <a:headEnd/>
            <a:tailEnd/>
          </a:ln>
        </p:spPr>
        <p:txBody>
          <a:bodyPr wrap="none">
            <a:spAutoFit/>
          </a:bodyPr>
          <a:lstStyle/>
          <a:p>
            <a:endParaRPr lang="en-US"/>
          </a:p>
        </p:txBody>
      </p:sp>
      <p:sp>
        <p:nvSpPr>
          <p:cNvPr id="43014" name="Rectangle 6"/>
          <p:cNvSpPr>
            <a:spLocks noChangeArrowheads="1"/>
          </p:cNvSpPr>
          <p:nvPr/>
        </p:nvSpPr>
        <p:spPr bwMode="auto">
          <a:xfrm>
            <a:off x="2967038" y="2614613"/>
            <a:ext cx="1604962" cy="0"/>
          </a:xfrm>
          <a:prstGeom prst="rect">
            <a:avLst/>
          </a:prstGeom>
          <a:noFill/>
          <a:ln w="9525">
            <a:noFill/>
            <a:miter lim="800000"/>
            <a:headEnd/>
            <a:tailEnd/>
          </a:ln>
        </p:spPr>
        <p:txBody>
          <a:bodyPr wrap="none">
            <a:spAutoFit/>
          </a:bodyPr>
          <a:lstStyle/>
          <a:p>
            <a:endParaRPr lang="en-US"/>
          </a:p>
        </p:txBody>
      </p:sp>
      <p:pic>
        <p:nvPicPr>
          <p:cNvPr id="43015" name="Picture 7"/>
          <p:cNvPicPr>
            <a:picLocks noGrp="1" noChangeAspect="1" noChangeArrowheads="1"/>
          </p:cNvPicPr>
          <p:nvPr>
            <p:ph sz="half" idx="2"/>
          </p:nvPr>
        </p:nvPicPr>
        <p:blipFill>
          <a:blip r:embed="rId4" cstate="print"/>
          <a:srcRect/>
          <a:stretch>
            <a:fillRect/>
          </a:stretch>
        </p:blipFill>
        <p:spPr>
          <a:xfrm>
            <a:off x="5826125" y="1412875"/>
            <a:ext cx="833438" cy="4254500"/>
          </a:xfrm>
          <a:noFill/>
        </p:spPr>
      </p:pic>
      <p:sp>
        <p:nvSpPr>
          <p:cNvPr id="43016" name="Rectangle 8"/>
          <p:cNvSpPr>
            <a:spLocks noChangeArrowheads="1"/>
          </p:cNvSpPr>
          <p:nvPr/>
        </p:nvSpPr>
        <p:spPr bwMode="auto">
          <a:xfrm>
            <a:off x="3798888" y="5756275"/>
            <a:ext cx="1692275" cy="336550"/>
          </a:xfrm>
          <a:prstGeom prst="rect">
            <a:avLst/>
          </a:prstGeom>
          <a:noFill/>
          <a:ln w="9525">
            <a:noFill/>
            <a:miter lim="800000"/>
            <a:headEnd/>
            <a:tailEnd/>
          </a:ln>
        </p:spPr>
        <p:txBody>
          <a:bodyPr wrap="none" anchor="ctr">
            <a:spAutoFit/>
          </a:bodyPr>
          <a:lstStyle/>
          <a:p>
            <a:pPr eaLnBrk="1" hangingPunct="1"/>
            <a:r>
              <a:rPr lang="en-US" sz="1600" b="1">
                <a:latin typeface="Palatino Linotype" pitchFamily="18" charset="0"/>
              </a:rPr>
              <a:t>Linearity 1:4979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Rectangle 2"/>
          <p:cNvSpPr>
            <a:spLocks noGrp="1" noChangeArrowheads="1"/>
          </p:cNvSpPr>
          <p:nvPr>
            <p:ph type="title"/>
          </p:nvPr>
        </p:nvSpPr>
        <p:spPr/>
        <p:txBody>
          <a:bodyPr/>
          <a:lstStyle/>
          <a:p>
            <a:pPr eaLnBrk="1" hangingPunct="1">
              <a:defRPr/>
            </a:pPr>
            <a:r>
              <a:rPr lang="en-US" sz="3000"/>
              <a:t>Evolutionaty Algorithms for Dynamic Opt.</a:t>
            </a:r>
          </a:p>
        </p:txBody>
      </p:sp>
      <p:sp>
        <p:nvSpPr>
          <p:cNvPr id="59395" name="Rectangle 3"/>
          <p:cNvSpPr>
            <a:spLocks noGrp="1" noChangeArrowheads="1"/>
          </p:cNvSpPr>
          <p:nvPr>
            <p:ph type="body" idx="1"/>
          </p:nvPr>
        </p:nvSpPr>
        <p:spPr/>
        <p:txBody>
          <a:bodyPr/>
          <a:lstStyle/>
          <a:p>
            <a:pPr eaLnBrk="1" hangingPunct="1">
              <a:buNone/>
            </a:pPr>
            <a:r>
              <a:rPr lang="en-US" b="1" dirty="0">
                <a:solidFill>
                  <a:srgbClr val="3366FF"/>
                </a:solidFill>
              </a:rPr>
              <a:t>Dynamic optimizations</a:t>
            </a:r>
            <a:r>
              <a:rPr lang="en-US" dirty="0">
                <a:solidFill>
                  <a:srgbClr val="3366FF"/>
                </a:solidFill>
              </a:rPr>
              <a:t> </a:t>
            </a:r>
            <a:r>
              <a:rPr lang="en-US" dirty="0"/>
              <a:t>- a class of problems whose specifications commonly termed</a:t>
            </a:r>
          </a:p>
          <a:p>
            <a:pPr lvl="1" eaLnBrk="1" hangingPunct="1"/>
            <a:r>
              <a:rPr lang="en-US" sz="1600" dirty="0"/>
              <a:t>optimization objectives, and/or</a:t>
            </a:r>
          </a:p>
          <a:p>
            <a:pPr lvl="1" eaLnBrk="1" hangingPunct="1"/>
            <a:r>
              <a:rPr lang="en-US" sz="1600" dirty="0"/>
              <a:t>problem-specific constraints, and/or</a:t>
            </a:r>
          </a:p>
          <a:p>
            <a:pPr lvl="1" eaLnBrk="1" hangingPunct="1"/>
            <a:r>
              <a:rPr lang="en-US" sz="1600" dirty="0"/>
              <a:t>environmental parameters and problem settings</a:t>
            </a:r>
          </a:p>
          <a:p>
            <a:pPr marL="57150" indent="0" eaLnBrk="1" hangingPunct="1">
              <a:buNone/>
            </a:pPr>
            <a:r>
              <a:rPr lang="en-US" dirty="0"/>
              <a:t>change over time, resulting in </a:t>
            </a:r>
            <a:r>
              <a:rPr lang="en-US" b="1" dirty="0">
                <a:solidFill>
                  <a:srgbClr val="3366FF"/>
                </a:solidFill>
              </a:rPr>
              <a:t>continuously moving optima</a:t>
            </a:r>
            <a:r>
              <a:rPr lang="en-US" dirty="0"/>
              <a:t>.</a:t>
            </a:r>
          </a:p>
          <a:p>
            <a:pPr marL="342900" lvl="2" indent="-342900" eaLnBrk="1" hangingPunct="1">
              <a:spcBef>
                <a:spcPct val="50000"/>
              </a:spcBef>
              <a:buSzPct val="75000"/>
              <a:buNone/>
            </a:pPr>
            <a:r>
              <a:rPr lang="en-US" sz="1600" dirty="0">
                <a:ea typeface="+mn-ea"/>
                <a:cs typeface="+mn-cs"/>
              </a:rPr>
              <a:t>Ex.: </a:t>
            </a:r>
            <a:r>
              <a:rPr lang="en-US" sz="1600" dirty="0"/>
              <a:t>Scheduling, manufacturing, trading with </a:t>
            </a:r>
            <a:r>
              <a:rPr lang="en-US" sz="1600" dirty="0">
                <a:ea typeface="+mn-ea"/>
                <a:cs typeface="+mn-cs"/>
              </a:rPr>
              <a:t>stochastic arrival of new tasks, machine faults, climatic change, market fluctuation, economic and financial factors.</a:t>
            </a:r>
          </a:p>
          <a:p>
            <a:pPr marL="342900" lvl="2" indent="-342900" eaLnBrk="1" hangingPunct="1">
              <a:spcBef>
                <a:spcPct val="50000"/>
              </a:spcBef>
              <a:buSzPct val="75000"/>
              <a:buNone/>
            </a:pPr>
            <a:r>
              <a:rPr lang="en-US" sz="1600" b="1" dirty="0">
                <a:solidFill>
                  <a:srgbClr val="3366FF"/>
                </a:solidFill>
                <a:ea typeface="+mn-ea"/>
                <a:cs typeface="+mn-cs"/>
              </a:rPr>
              <a:t>The goal of optimization in dynamic environment</a:t>
            </a:r>
            <a:r>
              <a:rPr lang="en-US" sz="1600" dirty="0">
                <a:solidFill>
                  <a:srgbClr val="3366FF"/>
                </a:solidFill>
                <a:ea typeface="+mn-ea"/>
                <a:cs typeface="+mn-cs"/>
              </a:rPr>
              <a:t> </a:t>
            </a:r>
            <a:r>
              <a:rPr lang="en-US" sz="1600" dirty="0">
                <a:ea typeface="+mn-ea"/>
                <a:cs typeface="+mn-cs"/>
              </a:rPr>
              <a:t>is to</a:t>
            </a:r>
          </a:p>
          <a:p>
            <a:pPr lvl="1" eaLnBrk="1" hangingPunct="1"/>
            <a:r>
              <a:rPr lang="en-US" sz="1600" dirty="0"/>
              <a:t>continuously track the optimum, or</a:t>
            </a:r>
          </a:p>
          <a:p>
            <a:pPr lvl="1" eaLnBrk="1" hangingPunct="1"/>
            <a:r>
              <a:rPr lang="en-US" sz="1600" dirty="0">
                <a:ea typeface="+mn-ea"/>
                <a:cs typeface="+mn-cs"/>
              </a:rPr>
              <a:t>find robust solutions that perform satisfactorily even when the environmental parameters change.</a:t>
            </a:r>
          </a:p>
          <a:p>
            <a:pPr lvl="1" eaLnBrk="1" hangingPunct="1"/>
            <a:endParaRPr lang="en-US" sz="1600" dirty="0">
              <a:ea typeface="+mn-ea"/>
              <a:cs typeface="+mn-cs"/>
            </a:endParaRPr>
          </a:p>
        </p:txBody>
      </p:sp>
      <p:grpSp>
        <p:nvGrpSpPr>
          <p:cNvPr id="6" name="Group 5"/>
          <p:cNvGrpSpPr/>
          <p:nvPr/>
        </p:nvGrpSpPr>
        <p:grpSpPr>
          <a:xfrm>
            <a:off x="1115690" y="4663536"/>
            <a:ext cx="6768678" cy="1645784"/>
            <a:chOff x="1007641" y="4869160"/>
            <a:chExt cx="6768678" cy="1645784"/>
          </a:xfrm>
        </p:grpSpPr>
        <p:pic>
          <p:nvPicPr>
            <p:cNvPr id="3" name="Picture 2"/>
            <p:cNvPicPr preferRelativeResize="0">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641" y="4869160"/>
              <a:ext cx="2196207" cy="1645784"/>
            </a:xfrm>
            <a:prstGeom prst="rect">
              <a:avLst/>
            </a:prstGeom>
          </p:spPr>
        </p:pic>
        <p:pic>
          <p:nvPicPr>
            <p:cNvPr id="4" name="Picture 3"/>
            <p:cNvPicPr preferRelativeResize="0">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1897" y="4869160"/>
              <a:ext cx="2196207" cy="1645784"/>
            </a:xfrm>
            <a:prstGeom prst="rect">
              <a:avLst/>
            </a:prstGeom>
          </p:spPr>
        </p:pic>
        <p:pic>
          <p:nvPicPr>
            <p:cNvPr id="5" name="Picture 4"/>
            <p:cNvPicPr preferRelativeResize="0">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0112" y="4869160"/>
              <a:ext cx="2196207" cy="1645784"/>
            </a:xfrm>
            <a:prstGeom prst="rect">
              <a:avLst/>
            </a:prstGeom>
          </p:spPr>
        </p:pic>
      </p:grpSp>
    </p:spTree>
    <p:extLst>
      <p:ext uri="{BB962C8B-B14F-4D97-AF65-F5344CB8AC3E}">
        <p14:creationId xmlns:p14="http://schemas.microsoft.com/office/powerpoint/2010/main" val="2166834402"/>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2" name="Rectangle 2"/>
          <p:cNvSpPr>
            <a:spLocks noGrp="1" noChangeArrowheads="1"/>
          </p:cNvSpPr>
          <p:nvPr>
            <p:ph type="title"/>
          </p:nvPr>
        </p:nvSpPr>
        <p:spPr/>
        <p:txBody>
          <a:bodyPr/>
          <a:lstStyle/>
          <a:p>
            <a:pPr eaLnBrk="1" hangingPunct="1">
              <a:defRPr/>
            </a:pPr>
            <a:r>
              <a:rPr lang="en-US"/>
              <a:t>Some results</a:t>
            </a:r>
          </a:p>
        </p:txBody>
      </p:sp>
      <p:sp>
        <p:nvSpPr>
          <p:cNvPr id="4100" name="Rectangle 3"/>
          <p:cNvSpPr>
            <a:spLocks noChangeArrowheads="1"/>
          </p:cNvSpPr>
          <p:nvPr/>
        </p:nvSpPr>
        <p:spPr bwMode="auto">
          <a:xfrm>
            <a:off x="2967038" y="2614613"/>
            <a:ext cx="1604962" cy="0"/>
          </a:xfrm>
          <a:prstGeom prst="rect">
            <a:avLst/>
          </a:prstGeom>
          <a:noFill/>
          <a:ln w="9525">
            <a:noFill/>
            <a:miter lim="800000"/>
            <a:headEnd/>
            <a:tailEnd/>
          </a:ln>
        </p:spPr>
        <p:txBody>
          <a:bodyPr wrap="none">
            <a:spAutoFit/>
          </a:bodyPr>
          <a:lstStyle/>
          <a:p>
            <a:endParaRPr lang="en-US"/>
          </a:p>
        </p:txBody>
      </p:sp>
      <p:sp>
        <p:nvSpPr>
          <p:cNvPr id="4101" name="Rectangle 4"/>
          <p:cNvSpPr>
            <a:spLocks noChangeArrowheads="1"/>
          </p:cNvSpPr>
          <p:nvPr/>
        </p:nvSpPr>
        <p:spPr bwMode="auto">
          <a:xfrm>
            <a:off x="2967038" y="2614613"/>
            <a:ext cx="1604962" cy="0"/>
          </a:xfrm>
          <a:prstGeom prst="rect">
            <a:avLst/>
          </a:prstGeom>
          <a:noFill/>
          <a:ln w="9525">
            <a:noFill/>
            <a:miter lim="800000"/>
            <a:headEnd/>
            <a:tailEnd/>
          </a:ln>
        </p:spPr>
        <p:txBody>
          <a:bodyPr wrap="none">
            <a:spAutoFit/>
          </a:bodyPr>
          <a:lstStyle/>
          <a:p>
            <a:endParaRPr lang="en-US"/>
          </a:p>
        </p:txBody>
      </p:sp>
      <p:sp>
        <p:nvSpPr>
          <p:cNvPr id="4102" name="Rectangle 5"/>
          <p:cNvSpPr>
            <a:spLocks noChangeArrowheads="1"/>
          </p:cNvSpPr>
          <p:nvPr/>
        </p:nvSpPr>
        <p:spPr bwMode="auto">
          <a:xfrm>
            <a:off x="2967038" y="2614613"/>
            <a:ext cx="1604962" cy="0"/>
          </a:xfrm>
          <a:prstGeom prst="rect">
            <a:avLst/>
          </a:prstGeom>
          <a:noFill/>
          <a:ln w="9525">
            <a:noFill/>
            <a:miter lim="800000"/>
            <a:headEnd/>
            <a:tailEnd/>
          </a:ln>
        </p:spPr>
        <p:txBody>
          <a:bodyPr wrap="none">
            <a:spAutoFit/>
          </a:bodyPr>
          <a:lstStyle/>
          <a:p>
            <a:endParaRPr lang="en-US"/>
          </a:p>
        </p:txBody>
      </p:sp>
      <p:sp>
        <p:nvSpPr>
          <p:cNvPr id="4103" name="Rectangle 7"/>
          <p:cNvSpPr>
            <a:spLocks noChangeArrowheads="1"/>
          </p:cNvSpPr>
          <p:nvPr/>
        </p:nvSpPr>
        <p:spPr bwMode="auto">
          <a:xfrm>
            <a:off x="0" y="2676525"/>
            <a:ext cx="9144000" cy="0"/>
          </a:xfrm>
          <a:prstGeom prst="rect">
            <a:avLst/>
          </a:prstGeom>
          <a:noFill/>
          <a:ln w="9525">
            <a:noFill/>
            <a:miter lim="800000"/>
            <a:headEnd/>
            <a:tailEnd/>
          </a:ln>
        </p:spPr>
        <p:txBody>
          <a:bodyPr wrap="none" anchor="ctr">
            <a:spAutoFit/>
          </a:bodyPr>
          <a:lstStyle/>
          <a:p>
            <a:endParaRPr lang="en-US"/>
          </a:p>
        </p:txBody>
      </p:sp>
      <p:sp>
        <p:nvSpPr>
          <p:cNvPr id="4104" name="Rectangle 8"/>
          <p:cNvSpPr>
            <a:spLocks noChangeArrowheads="1"/>
          </p:cNvSpPr>
          <p:nvPr/>
        </p:nvSpPr>
        <p:spPr bwMode="auto">
          <a:xfrm>
            <a:off x="0" y="2676525"/>
            <a:ext cx="9144000" cy="0"/>
          </a:xfrm>
          <a:prstGeom prst="rect">
            <a:avLst/>
          </a:prstGeom>
          <a:noFill/>
          <a:ln w="9525">
            <a:noFill/>
            <a:miter lim="800000"/>
            <a:headEnd/>
            <a:tailEnd/>
          </a:ln>
        </p:spPr>
        <p:txBody>
          <a:bodyPr wrap="none" anchor="ctr">
            <a:spAutoFit/>
          </a:bodyPr>
          <a:lstStyle/>
          <a:p>
            <a:endParaRPr lang="en-US"/>
          </a:p>
        </p:txBody>
      </p:sp>
      <p:graphicFrame>
        <p:nvGraphicFramePr>
          <p:cNvPr id="4098" name="Object 9"/>
          <p:cNvGraphicFramePr>
            <a:graphicFrameLocks noChangeAspect="1"/>
          </p:cNvGraphicFramePr>
          <p:nvPr/>
        </p:nvGraphicFramePr>
        <p:xfrm>
          <a:off x="2051050" y="1062038"/>
          <a:ext cx="5184775" cy="4200525"/>
        </p:xfrm>
        <a:graphic>
          <a:graphicData uri="http://schemas.openxmlformats.org/presentationml/2006/ole">
            <mc:AlternateContent xmlns:mc="http://schemas.openxmlformats.org/markup-compatibility/2006">
              <mc:Choice xmlns:v="urn:schemas-microsoft-com:vml" Requires="v">
                <p:oleObj spid="_x0000_s7170" name="Picture" r:id="rId4" imgW="2009880" imgH="1619280" progId="Word.Picture.8">
                  <p:embed/>
                </p:oleObj>
              </mc:Choice>
              <mc:Fallback>
                <p:oleObj name="Picture" r:id="rId4" imgW="2009880" imgH="1619280" progId="Word.Picture.8">
                  <p:embed/>
                  <p:pic>
                    <p:nvPicPr>
                      <p:cNvPr id="4098"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1050" y="1062038"/>
                        <a:ext cx="5184775" cy="420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5" name="Rectangle 10"/>
          <p:cNvSpPr>
            <a:spLocks noChangeArrowheads="1"/>
          </p:cNvSpPr>
          <p:nvPr/>
        </p:nvSpPr>
        <p:spPr bwMode="auto">
          <a:xfrm>
            <a:off x="957263" y="5800725"/>
            <a:ext cx="6396037" cy="581025"/>
          </a:xfrm>
          <a:prstGeom prst="rect">
            <a:avLst/>
          </a:prstGeom>
          <a:noFill/>
          <a:ln w="9525">
            <a:noFill/>
            <a:miter lim="800000"/>
            <a:headEnd/>
            <a:tailEnd/>
          </a:ln>
        </p:spPr>
        <p:txBody>
          <a:bodyPr wrap="none" anchor="ctr">
            <a:spAutoFit/>
          </a:bodyPr>
          <a:lstStyle/>
          <a:p>
            <a:pPr marL="342900" indent="-342900" eaLnBrk="1" hangingPunct="1"/>
            <a:r>
              <a:rPr lang="en-US" sz="1600">
                <a:latin typeface="Palatino Linotype" pitchFamily="18" charset="0"/>
              </a:rPr>
              <a:t>Infringes on Robert’s Linkage (1841) </a:t>
            </a:r>
          </a:p>
          <a:p>
            <a:pPr marL="342900" indent="-342900" eaLnBrk="1" hangingPunct="1"/>
            <a:r>
              <a:rPr lang="en-US" sz="1600">
                <a:latin typeface="Palatino Linotype" pitchFamily="18" charset="0"/>
              </a:rPr>
              <a:t>Published: Kempe A. B., (1877), </a:t>
            </a:r>
            <a:r>
              <a:rPr lang="en-US" sz="1600" i="1">
                <a:latin typeface="Palatino Linotype" pitchFamily="18" charset="0"/>
              </a:rPr>
              <a:t>How To Draw A Straight Line</a:t>
            </a:r>
            <a:r>
              <a:rPr lang="en-US" sz="1600">
                <a:latin typeface="Palatino Linotype" pitchFamily="18" charset="0"/>
              </a:rPr>
              <a:t>, London</a:t>
            </a:r>
          </a:p>
        </p:txBody>
      </p:sp>
      <p:pic>
        <p:nvPicPr>
          <p:cNvPr id="4106" name="Picture 11" descr="s1"/>
          <p:cNvPicPr>
            <a:picLocks noGrp="1" noChangeAspect="1" noChangeArrowheads="1"/>
          </p:cNvPicPr>
          <p:nvPr>
            <p:ph idx="1"/>
          </p:nvPr>
        </p:nvPicPr>
        <p:blipFill>
          <a:blip r:embed="rId6" cstate="print"/>
          <a:srcRect/>
          <a:stretch>
            <a:fillRect/>
          </a:stretch>
        </p:blipFill>
        <p:spPr>
          <a:xfrm>
            <a:off x="7394575" y="5503863"/>
            <a:ext cx="706438" cy="790575"/>
          </a:xfrm>
          <a:noFill/>
        </p:spPr>
      </p:pic>
      <p:sp>
        <p:nvSpPr>
          <p:cNvPr id="4107" name="Rectangle 6"/>
          <p:cNvSpPr>
            <a:spLocks noChangeArrowheads="1"/>
          </p:cNvSpPr>
          <p:nvPr/>
        </p:nvSpPr>
        <p:spPr bwMode="auto">
          <a:xfrm>
            <a:off x="3203575" y="5084763"/>
            <a:ext cx="1692275" cy="336550"/>
          </a:xfrm>
          <a:prstGeom prst="rect">
            <a:avLst/>
          </a:prstGeom>
          <a:noFill/>
          <a:ln w="9525">
            <a:noFill/>
            <a:miter lim="800000"/>
            <a:headEnd/>
            <a:tailEnd/>
          </a:ln>
        </p:spPr>
        <p:txBody>
          <a:bodyPr wrap="none" anchor="ctr">
            <a:spAutoFit/>
          </a:bodyPr>
          <a:lstStyle/>
          <a:p>
            <a:pPr eaLnBrk="1" hangingPunct="1"/>
            <a:r>
              <a:rPr lang="en-US" sz="1600" b="1">
                <a:latin typeface="Palatino Linotype" pitchFamily="18" charset="0"/>
              </a:rPr>
              <a:t>Linearity 1:5300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10" name="Rectangle 2"/>
          <p:cNvSpPr>
            <a:spLocks noGrp="1" noChangeArrowheads="1"/>
          </p:cNvSpPr>
          <p:nvPr>
            <p:ph type="title"/>
          </p:nvPr>
        </p:nvSpPr>
        <p:spPr/>
        <p:txBody>
          <a:bodyPr/>
          <a:lstStyle/>
          <a:p>
            <a:pPr eaLnBrk="1" hangingPunct="1">
              <a:defRPr/>
            </a:pPr>
            <a:r>
              <a:rPr lang="en-US"/>
              <a:t>Some results</a:t>
            </a:r>
          </a:p>
        </p:txBody>
      </p:sp>
      <p:sp>
        <p:nvSpPr>
          <p:cNvPr id="5124" name="Rectangle 3"/>
          <p:cNvSpPr>
            <a:spLocks noChangeArrowheads="1"/>
          </p:cNvSpPr>
          <p:nvPr/>
        </p:nvSpPr>
        <p:spPr bwMode="auto">
          <a:xfrm>
            <a:off x="2967038" y="2614613"/>
            <a:ext cx="1604962" cy="0"/>
          </a:xfrm>
          <a:prstGeom prst="rect">
            <a:avLst/>
          </a:prstGeom>
          <a:noFill/>
          <a:ln w="9525">
            <a:noFill/>
            <a:miter lim="800000"/>
            <a:headEnd/>
            <a:tailEnd/>
          </a:ln>
        </p:spPr>
        <p:txBody>
          <a:bodyPr wrap="none">
            <a:spAutoFit/>
          </a:bodyPr>
          <a:lstStyle/>
          <a:p>
            <a:endParaRPr lang="en-US"/>
          </a:p>
        </p:txBody>
      </p:sp>
      <p:pic>
        <p:nvPicPr>
          <p:cNvPr id="5125" name="Picture 4" descr="distilled_orig"/>
          <p:cNvPicPr>
            <a:picLocks noChangeAspect="1" noChangeArrowheads="1"/>
          </p:cNvPicPr>
          <p:nvPr/>
        </p:nvPicPr>
        <p:blipFill>
          <a:blip r:embed="rId4" cstate="print"/>
          <a:srcRect/>
          <a:stretch>
            <a:fillRect/>
          </a:stretch>
        </p:blipFill>
        <p:spPr bwMode="auto">
          <a:xfrm>
            <a:off x="1506538" y="1268413"/>
            <a:ext cx="3286125" cy="4321175"/>
          </a:xfrm>
          <a:prstGeom prst="rect">
            <a:avLst/>
          </a:prstGeom>
          <a:noFill/>
          <a:ln w="9525">
            <a:noFill/>
            <a:miter lim="800000"/>
            <a:headEnd/>
            <a:tailEnd/>
          </a:ln>
        </p:spPr>
      </p:pic>
      <p:sp>
        <p:nvSpPr>
          <p:cNvPr id="5126" name="Rectangle 5"/>
          <p:cNvSpPr>
            <a:spLocks noChangeArrowheads="1"/>
          </p:cNvSpPr>
          <p:nvPr/>
        </p:nvSpPr>
        <p:spPr bwMode="auto">
          <a:xfrm>
            <a:off x="2967038" y="2614613"/>
            <a:ext cx="1604962" cy="0"/>
          </a:xfrm>
          <a:prstGeom prst="rect">
            <a:avLst/>
          </a:prstGeom>
          <a:noFill/>
          <a:ln w="9525">
            <a:noFill/>
            <a:miter lim="800000"/>
            <a:headEnd/>
            <a:tailEnd/>
          </a:ln>
        </p:spPr>
        <p:txBody>
          <a:bodyPr wrap="none">
            <a:spAutoFit/>
          </a:bodyPr>
          <a:lstStyle/>
          <a:p>
            <a:endParaRPr lang="en-US"/>
          </a:p>
        </p:txBody>
      </p:sp>
      <p:pic>
        <p:nvPicPr>
          <p:cNvPr id="5127" name="Picture 6" descr="distilled"/>
          <p:cNvPicPr>
            <a:picLocks noChangeAspect="1" noChangeArrowheads="1"/>
          </p:cNvPicPr>
          <p:nvPr/>
        </p:nvPicPr>
        <p:blipFill>
          <a:blip r:embed="rId5" cstate="print"/>
          <a:srcRect/>
          <a:stretch>
            <a:fillRect/>
          </a:stretch>
        </p:blipFill>
        <p:spPr bwMode="auto">
          <a:xfrm>
            <a:off x="4953000" y="1746250"/>
            <a:ext cx="1635125" cy="1539875"/>
          </a:xfrm>
          <a:prstGeom prst="rect">
            <a:avLst/>
          </a:prstGeom>
          <a:noFill/>
          <a:ln w="9525">
            <a:noFill/>
            <a:miter lim="800000"/>
            <a:headEnd/>
            <a:tailEnd/>
          </a:ln>
        </p:spPr>
      </p:pic>
      <p:sp>
        <p:nvSpPr>
          <p:cNvPr id="5128" name="Rectangle 7"/>
          <p:cNvSpPr>
            <a:spLocks noChangeArrowheads="1"/>
          </p:cNvSpPr>
          <p:nvPr/>
        </p:nvSpPr>
        <p:spPr bwMode="auto">
          <a:xfrm>
            <a:off x="2967038" y="2614613"/>
            <a:ext cx="1604962" cy="0"/>
          </a:xfrm>
          <a:prstGeom prst="rect">
            <a:avLst/>
          </a:prstGeom>
          <a:noFill/>
          <a:ln w="9525">
            <a:noFill/>
            <a:miter lim="800000"/>
            <a:headEnd/>
            <a:tailEnd/>
          </a:ln>
        </p:spPr>
        <p:txBody>
          <a:bodyPr wrap="none">
            <a:spAutoFit/>
          </a:bodyPr>
          <a:lstStyle/>
          <a:p>
            <a:endParaRPr lang="en-US"/>
          </a:p>
        </p:txBody>
      </p:sp>
      <p:graphicFrame>
        <p:nvGraphicFramePr>
          <p:cNvPr id="5122" name="Object 8"/>
          <p:cNvGraphicFramePr>
            <a:graphicFrameLocks noChangeAspect="1"/>
          </p:cNvGraphicFramePr>
          <p:nvPr/>
        </p:nvGraphicFramePr>
        <p:xfrm>
          <a:off x="4876800" y="3429000"/>
          <a:ext cx="2071688" cy="2052638"/>
        </p:xfrm>
        <a:graphic>
          <a:graphicData uri="http://schemas.openxmlformats.org/presentationml/2006/ole">
            <mc:AlternateContent xmlns:mc="http://schemas.openxmlformats.org/markup-compatibility/2006">
              <mc:Choice xmlns:v="urn:schemas-microsoft-com:vml" Requires="v">
                <p:oleObj spid="_x0000_s8194" name="Picture" r:id="rId6" imgW="992124" imgH="1578864" progId="Word.Picture.8">
                  <p:embed/>
                </p:oleObj>
              </mc:Choice>
              <mc:Fallback>
                <p:oleObj name="Picture" r:id="rId6" imgW="992124" imgH="1578864" progId="Word.Picture.8">
                  <p:embed/>
                  <p:pic>
                    <p:nvPicPr>
                      <p:cNvPr id="5122" name="Object 8"/>
                      <p:cNvPicPr>
                        <a:picLocks noChangeAspect="1" noChangeArrowheads="1"/>
                      </p:cNvPicPr>
                      <p:nvPr/>
                    </p:nvPicPr>
                    <p:blipFill>
                      <a:blip r:embed="rId7">
                        <a:extLst>
                          <a:ext uri="{28A0092B-C50C-407E-A947-70E740481C1C}">
                            <a14:useLocalDpi xmlns:a14="http://schemas.microsoft.com/office/drawing/2010/main" val="0"/>
                          </a:ext>
                        </a:extLst>
                      </a:blip>
                      <a:srcRect t="-6000"/>
                      <a:stretch>
                        <a:fillRect/>
                      </a:stretch>
                    </p:blipFill>
                    <p:spPr bwMode="auto">
                      <a:xfrm>
                        <a:off x="4876800" y="3429000"/>
                        <a:ext cx="2071688" cy="2052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9" name="Rectangle 9"/>
          <p:cNvSpPr>
            <a:spLocks noChangeArrowheads="1"/>
          </p:cNvSpPr>
          <p:nvPr/>
        </p:nvSpPr>
        <p:spPr bwMode="auto">
          <a:xfrm>
            <a:off x="3429000" y="5653088"/>
            <a:ext cx="1793875" cy="336550"/>
          </a:xfrm>
          <a:prstGeom prst="rect">
            <a:avLst/>
          </a:prstGeom>
          <a:noFill/>
          <a:ln w="9525">
            <a:noFill/>
            <a:miter lim="800000"/>
            <a:headEnd/>
            <a:tailEnd/>
          </a:ln>
        </p:spPr>
        <p:txBody>
          <a:bodyPr wrap="none" anchor="ctr">
            <a:spAutoFit/>
          </a:bodyPr>
          <a:lstStyle/>
          <a:p>
            <a:pPr eaLnBrk="1" hangingPunct="1"/>
            <a:r>
              <a:rPr lang="en-US" sz="1600" b="1">
                <a:latin typeface="Palatino Linotype" pitchFamily="18" charset="0"/>
              </a:rPr>
              <a:t>Linearity 1:12819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8" name="Rectangle 2"/>
          <p:cNvSpPr>
            <a:spLocks noGrp="1" noChangeArrowheads="1"/>
          </p:cNvSpPr>
          <p:nvPr>
            <p:ph type="title"/>
          </p:nvPr>
        </p:nvSpPr>
        <p:spPr/>
        <p:txBody>
          <a:bodyPr/>
          <a:lstStyle/>
          <a:p>
            <a:pPr eaLnBrk="1" hangingPunct="1">
              <a:defRPr/>
            </a:pPr>
            <a:r>
              <a:rPr lang="en-US"/>
              <a:t>Some results</a:t>
            </a:r>
          </a:p>
        </p:txBody>
      </p:sp>
      <p:sp>
        <p:nvSpPr>
          <p:cNvPr id="6148" name="Rectangle 3"/>
          <p:cNvSpPr>
            <a:spLocks noChangeArrowheads="1"/>
          </p:cNvSpPr>
          <p:nvPr/>
        </p:nvSpPr>
        <p:spPr bwMode="auto">
          <a:xfrm>
            <a:off x="2967038" y="2614613"/>
            <a:ext cx="1604962" cy="0"/>
          </a:xfrm>
          <a:prstGeom prst="rect">
            <a:avLst/>
          </a:prstGeom>
          <a:noFill/>
          <a:ln w="9525">
            <a:noFill/>
            <a:miter lim="800000"/>
            <a:headEnd/>
            <a:tailEnd/>
          </a:ln>
        </p:spPr>
        <p:txBody>
          <a:bodyPr wrap="none">
            <a:spAutoFit/>
          </a:bodyPr>
          <a:lstStyle/>
          <a:p>
            <a:endParaRPr lang="en-US"/>
          </a:p>
        </p:txBody>
      </p:sp>
      <p:sp>
        <p:nvSpPr>
          <p:cNvPr id="6149" name="Rectangle 4"/>
          <p:cNvSpPr>
            <a:spLocks noChangeArrowheads="1"/>
          </p:cNvSpPr>
          <p:nvPr/>
        </p:nvSpPr>
        <p:spPr bwMode="auto">
          <a:xfrm>
            <a:off x="2967038" y="2614613"/>
            <a:ext cx="1604962" cy="0"/>
          </a:xfrm>
          <a:prstGeom prst="rect">
            <a:avLst/>
          </a:prstGeom>
          <a:noFill/>
          <a:ln w="9525">
            <a:noFill/>
            <a:miter lim="800000"/>
            <a:headEnd/>
            <a:tailEnd/>
          </a:ln>
        </p:spPr>
        <p:txBody>
          <a:bodyPr wrap="none">
            <a:spAutoFit/>
          </a:bodyPr>
          <a:lstStyle/>
          <a:p>
            <a:endParaRPr lang="en-US"/>
          </a:p>
        </p:txBody>
      </p:sp>
      <p:sp>
        <p:nvSpPr>
          <p:cNvPr id="6150" name="Rectangle 5"/>
          <p:cNvSpPr>
            <a:spLocks noChangeArrowheads="1"/>
          </p:cNvSpPr>
          <p:nvPr/>
        </p:nvSpPr>
        <p:spPr bwMode="auto">
          <a:xfrm>
            <a:off x="2967038" y="2614613"/>
            <a:ext cx="1604962" cy="0"/>
          </a:xfrm>
          <a:prstGeom prst="rect">
            <a:avLst/>
          </a:prstGeom>
          <a:noFill/>
          <a:ln w="9525">
            <a:noFill/>
            <a:miter lim="800000"/>
            <a:headEnd/>
            <a:tailEnd/>
          </a:ln>
        </p:spPr>
        <p:txBody>
          <a:bodyPr wrap="none">
            <a:spAutoFit/>
          </a:bodyPr>
          <a:lstStyle/>
          <a:p>
            <a:endParaRPr lang="en-US"/>
          </a:p>
        </p:txBody>
      </p:sp>
      <p:sp>
        <p:nvSpPr>
          <p:cNvPr id="6151" name="Rectangle 7"/>
          <p:cNvSpPr>
            <a:spLocks noChangeArrowheads="1"/>
          </p:cNvSpPr>
          <p:nvPr/>
        </p:nvSpPr>
        <p:spPr bwMode="auto">
          <a:xfrm>
            <a:off x="0" y="2676525"/>
            <a:ext cx="9144000" cy="0"/>
          </a:xfrm>
          <a:prstGeom prst="rect">
            <a:avLst/>
          </a:prstGeom>
          <a:noFill/>
          <a:ln w="9525">
            <a:noFill/>
            <a:miter lim="800000"/>
            <a:headEnd/>
            <a:tailEnd/>
          </a:ln>
        </p:spPr>
        <p:txBody>
          <a:bodyPr wrap="none" anchor="ctr">
            <a:spAutoFit/>
          </a:bodyPr>
          <a:lstStyle/>
          <a:p>
            <a:endParaRPr lang="en-US"/>
          </a:p>
        </p:txBody>
      </p:sp>
      <p:graphicFrame>
        <p:nvGraphicFramePr>
          <p:cNvPr id="6146" name="Object 8"/>
          <p:cNvGraphicFramePr>
            <a:graphicFrameLocks noChangeAspect="1"/>
          </p:cNvGraphicFramePr>
          <p:nvPr/>
        </p:nvGraphicFramePr>
        <p:xfrm>
          <a:off x="1114425" y="1268413"/>
          <a:ext cx="6337300" cy="4449762"/>
        </p:xfrm>
        <a:graphic>
          <a:graphicData uri="http://schemas.openxmlformats.org/presentationml/2006/ole">
            <mc:AlternateContent xmlns:mc="http://schemas.openxmlformats.org/markup-compatibility/2006">
              <mc:Choice xmlns:v="urn:schemas-microsoft-com:vml" Requires="v">
                <p:oleObj spid="_x0000_s9218" name="Picture" r:id="rId4" imgW="2143080" imgH="1504800" progId="Word.Picture.8">
                  <p:embed/>
                </p:oleObj>
              </mc:Choice>
              <mc:Fallback>
                <p:oleObj name="Picture" r:id="rId4" imgW="2143080" imgH="1504800" progId="Word.Picture.8">
                  <p:embed/>
                  <p:pic>
                    <p:nvPicPr>
                      <p:cNvPr id="6146"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4425" y="1268413"/>
                        <a:ext cx="6337300" cy="44497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52" name="Rectangle 6"/>
          <p:cNvSpPr>
            <a:spLocks noChangeArrowheads="1"/>
          </p:cNvSpPr>
          <p:nvPr/>
        </p:nvSpPr>
        <p:spPr bwMode="auto">
          <a:xfrm>
            <a:off x="2195513" y="4811713"/>
            <a:ext cx="1743075" cy="336550"/>
          </a:xfrm>
          <a:prstGeom prst="rect">
            <a:avLst/>
          </a:prstGeom>
          <a:noFill/>
          <a:ln w="9525">
            <a:noFill/>
            <a:miter lim="800000"/>
            <a:headEnd/>
            <a:tailEnd/>
          </a:ln>
        </p:spPr>
        <p:txBody>
          <a:bodyPr wrap="none" anchor="ctr">
            <a:spAutoFit/>
          </a:bodyPr>
          <a:lstStyle/>
          <a:p>
            <a:pPr eaLnBrk="1" hangingPunct="1"/>
            <a:r>
              <a:rPr lang="en-US" sz="1600" b="1">
                <a:latin typeface="Palatino Linotype" pitchFamily="18" charset="0"/>
              </a:rPr>
              <a:t>Linearity 1:28340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8" name="Rectangle 2"/>
          <p:cNvSpPr>
            <a:spLocks noGrp="1" noChangeArrowheads="1"/>
          </p:cNvSpPr>
          <p:nvPr>
            <p:ph type="title"/>
          </p:nvPr>
        </p:nvSpPr>
        <p:spPr/>
        <p:txBody>
          <a:bodyPr/>
          <a:lstStyle/>
          <a:p>
            <a:pPr eaLnBrk="1" hangingPunct="1">
              <a:defRPr/>
            </a:pPr>
            <a:r>
              <a:rPr lang="en-US" sz="2800"/>
              <a:t>2005 Human-Competitive Awards in </a:t>
            </a:r>
            <a:br>
              <a:rPr lang="en-US" sz="2800"/>
            </a:br>
            <a:r>
              <a:rPr lang="en-US" sz="2800"/>
              <a:t>Genetic and Evolutionary Computation cont. </a:t>
            </a:r>
          </a:p>
        </p:txBody>
      </p:sp>
      <p:sp>
        <p:nvSpPr>
          <p:cNvPr id="45059" name="Rectangle 3"/>
          <p:cNvSpPr>
            <a:spLocks noGrp="1" noChangeArrowheads="1"/>
          </p:cNvSpPr>
          <p:nvPr>
            <p:ph type="body" idx="1"/>
          </p:nvPr>
        </p:nvSpPr>
        <p:spPr/>
        <p:txBody>
          <a:bodyPr/>
          <a:lstStyle/>
          <a:p>
            <a:pPr eaLnBrk="1" hangingPunct="1"/>
            <a:r>
              <a:rPr lang="en-US" b="1">
                <a:solidFill>
                  <a:srgbClr val="FF9429"/>
                </a:solidFill>
              </a:rPr>
              <a:t>$1000 – Silver</a:t>
            </a:r>
            <a:endParaRPr lang="en-US"/>
          </a:p>
          <a:p>
            <a:pPr lvl="1" eaLnBrk="1" hangingPunct="1"/>
            <a:r>
              <a:rPr lang="en-US" sz="1600"/>
              <a:t>Richard J. Terrile et al.: </a:t>
            </a:r>
          </a:p>
          <a:p>
            <a:pPr lvl="2" eaLnBrk="1" hangingPunct="1"/>
            <a:r>
              <a:rPr lang="en-US" sz="1600" b="1"/>
              <a:t>Evolutionary Computation Technologies for the Automatic Design of Space Systems,</a:t>
            </a:r>
          </a:p>
          <a:p>
            <a:pPr lvl="2" eaLnBrk="1" hangingPunct="1"/>
            <a:r>
              <a:rPr lang="en-US" sz="1600" b="1"/>
              <a:t>Evolutionary Computation applied to the Tuning of MEMS gyroscopes,</a:t>
            </a:r>
          </a:p>
          <a:p>
            <a:pPr lvl="2" eaLnBrk="1" hangingPunct="1"/>
            <a:r>
              <a:rPr lang="en-US" sz="1600" b="1"/>
              <a:t>Multi-Objective Evolutionary Algorithms for Low-Thrust Orbit Transfer Optimization</a:t>
            </a:r>
          </a:p>
          <a:p>
            <a:pPr eaLnBrk="1" hangingPunct="1"/>
            <a:r>
              <a:rPr lang="en-US" b="1">
                <a:solidFill>
                  <a:srgbClr val="FF9429"/>
                </a:solidFill>
              </a:rPr>
              <a:t>$500 – Bronze</a:t>
            </a:r>
          </a:p>
          <a:p>
            <a:pPr lvl="1" eaLnBrk="1" hangingPunct="1"/>
            <a:r>
              <a:rPr lang="en-US" sz="1600"/>
              <a:t>Moshe Sipper et al.: </a:t>
            </a:r>
            <a:r>
              <a:rPr lang="en-US" sz="1600" b="1"/>
              <a:t>Attaining Human-Competitive Game Playing with Genetic Programming (Backgammon Players, Robocode Players, Chess Endgame)</a:t>
            </a:r>
            <a:br>
              <a:rPr lang="en-US" sz="1600" b="1"/>
            </a:br>
            <a:r>
              <a:rPr lang="en-US" sz="1600" b="1">
                <a:solidFill>
                  <a:srgbClr val="0000FF"/>
                </a:solidFill>
              </a:rPr>
              <a:t>Moshe Sipper: Evolved to win </a:t>
            </a:r>
            <a:br>
              <a:rPr lang="en-US" sz="1600" b="1">
                <a:solidFill>
                  <a:srgbClr val="FF0000"/>
                </a:solidFill>
              </a:rPr>
            </a:br>
            <a:r>
              <a:rPr lang="en-US" sz="1600" b="1">
                <a:solidFill>
                  <a:srgbClr val="0000FF"/>
                </a:solidFill>
              </a:rPr>
              <a:t>(</a:t>
            </a:r>
            <a:r>
              <a:rPr lang="en-US" sz="1600" b="1">
                <a:solidFill>
                  <a:srgbClr val="0000FF"/>
                </a:solidFill>
                <a:hlinkClick r:id="rId2"/>
              </a:rPr>
              <a:t>http://www.moshesipper.com/evolved-to-win.html</a:t>
            </a:r>
            <a:r>
              <a:rPr lang="en-US" sz="1600" b="1">
                <a:solidFill>
                  <a:srgbClr val="0000FF"/>
                </a:solidFill>
              </a:rPr>
              <a:t>)</a:t>
            </a:r>
          </a:p>
          <a:p>
            <a:pPr lvl="1" eaLnBrk="1" hangingPunct="1"/>
            <a:r>
              <a:rPr lang="en-US" sz="1600"/>
              <a:t>Uli Grasemann, Risto Miikkulainen: </a:t>
            </a:r>
            <a:r>
              <a:rPr lang="en-US" sz="1600" b="1"/>
              <a:t>Effective Image Compression using Evolved Wavelets</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8" name="Rectangle 2"/>
          <p:cNvSpPr>
            <a:spLocks noGrp="1" noChangeArrowheads="1"/>
          </p:cNvSpPr>
          <p:nvPr>
            <p:ph type="title"/>
          </p:nvPr>
        </p:nvSpPr>
        <p:spPr/>
        <p:txBody>
          <a:bodyPr/>
          <a:lstStyle/>
          <a:p>
            <a:pPr eaLnBrk="1" hangingPunct="1">
              <a:defRPr/>
            </a:pPr>
            <a:r>
              <a:rPr lang="en-US" sz="2800"/>
              <a:t>Moshe Sipper: Evolved to Win </a:t>
            </a:r>
          </a:p>
        </p:txBody>
      </p:sp>
      <p:sp>
        <p:nvSpPr>
          <p:cNvPr id="45059" name="Rectangle 3"/>
          <p:cNvSpPr>
            <a:spLocks noGrp="1" noChangeArrowheads="1"/>
          </p:cNvSpPr>
          <p:nvPr>
            <p:ph type="body" idx="1"/>
          </p:nvPr>
        </p:nvSpPr>
        <p:spPr/>
        <p:txBody>
          <a:bodyPr/>
          <a:lstStyle/>
          <a:p>
            <a:pPr eaLnBrk="1" hangingPunct="1">
              <a:buNone/>
            </a:pPr>
            <a:r>
              <a:rPr lang="en-US" b="1">
                <a:solidFill>
                  <a:srgbClr val="0000FF"/>
                </a:solidFill>
              </a:rPr>
              <a:t>Board games</a:t>
            </a:r>
            <a:endParaRPr lang="en-US"/>
          </a:p>
          <a:p>
            <a:pPr marL="620713" lvl="1" indent="-350838" eaLnBrk="1" hangingPunct="1">
              <a:lnSpc>
                <a:spcPct val="100000"/>
              </a:lnSpc>
              <a:spcBef>
                <a:spcPts val="600"/>
              </a:spcBef>
            </a:pPr>
            <a:r>
              <a:rPr lang="en-US" sz="1600"/>
              <a:t>Checkers</a:t>
            </a:r>
          </a:p>
          <a:p>
            <a:pPr marL="620713" lvl="1" indent="-350838" eaLnBrk="1" hangingPunct="1">
              <a:lnSpc>
                <a:spcPct val="100000"/>
              </a:lnSpc>
              <a:spcBef>
                <a:spcPts val="600"/>
              </a:spcBef>
            </a:pPr>
            <a:r>
              <a:rPr lang="en-US" sz="1600"/>
              <a:t>Chess endgames</a:t>
            </a:r>
          </a:p>
          <a:p>
            <a:pPr marL="620713" lvl="1" indent="-350838" eaLnBrk="1" hangingPunct="1">
              <a:lnSpc>
                <a:spcPct val="100000"/>
              </a:lnSpc>
              <a:spcBef>
                <a:spcPts val="600"/>
              </a:spcBef>
            </a:pPr>
            <a:r>
              <a:rPr lang="en-US" sz="1600"/>
              <a:t>Backgammon </a:t>
            </a:r>
          </a:p>
          <a:p>
            <a:pPr marL="342900" lvl="1" indent="-342900" eaLnBrk="1" hangingPunct="1">
              <a:lnSpc>
                <a:spcPct val="100000"/>
              </a:lnSpc>
              <a:spcBef>
                <a:spcPts val="2400"/>
              </a:spcBef>
              <a:buClr>
                <a:srgbClr val="FFAE5D"/>
              </a:buClr>
              <a:buSzPct val="75000"/>
              <a:buNone/>
            </a:pPr>
            <a:r>
              <a:rPr lang="en-US" sz="1600" b="1">
                <a:solidFill>
                  <a:srgbClr val="0000FF"/>
                </a:solidFill>
                <a:ea typeface="+mn-ea"/>
                <a:cs typeface="+mn-cs"/>
              </a:rPr>
              <a:t>Simulation games</a:t>
            </a:r>
          </a:p>
          <a:p>
            <a:pPr marL="620713" lvl="1" indent="-350838" eaLnBrk="1" hangingPunct="1">
              <a:lnSpc>
                <a:spcPct val="100000"/>
              </a:lnSpc>
              <a:spcBef>
                <a:spcPts val="600"/>
              </a:spcBef>
            </a:pPr>
            <a:r>
              <a:rPr lang="en-US" sz="1600"/>
              <a:t>Robocode</a:t>
            </a:r>
          </a:p>
          <a:p>
            <a:pPr marL="620713" lvl="1" indent="-350838" eaLnBrk="1" hangingPunct="1">
              <a:lnSpc>
                <a:spcPct val="100000"/>
              </a:lnSpc>
              <a:spcBef>
                <a:spcPts val="600"/>
              </a:spcBef>
            </a:pPr>
            <a:r>
              <a:rPr lang="en-US" sz="1600"/>
              <a:t>Robot Auto Racing Simulator</a:t>
            </a:r>
          </a:p>
          <a:p>
            <a:pPr marL="342900" lvl="1" indent="-342900" eaLnBrk="1" hangingPunct="1">
              <a:lnSpc>
                <a:spcPct val="100000"/>
              </a:lnSpc>
              <a:spcBef>
                <a:spcPts val="2400"/>
              </a:spcBef>
              <a:buClr>
                <a:srgbClr val="FFAE5D"/>
              </a:buClr>
              <a:buSzPct val="75000"/>
              <a:buNone/>
            </a:pPr>
            <a:r>
              <a:rPr lang="en-US" sz="1600" b="1">
                <a:solidFill>
                  <a:srgbClr val="0000FF"/>
                </a:solidFill>
                <a:ea typeface="+mn-ea"/>
                <a:cs typeface="+mn-cs"/>
              </a:rPr>
              <a:t>Puzzles</a:t>
            </a:r>
          </a:p>
          <a:p>
            <a:pPr marL="620713" lvl="1" indent="-350838" eaLnBrk="1" hangingPunct="1">
              <a:lnSpc>
                <a:spcPct val="100000"/>
              </a:lnSpc>
              <a:spcBef>
                <a:spcPts val="600"/>
              </a:spcBef>
            </a:pPr>
            <a:r>
              <a:rPr lang="en-US" sz="1600"/>
              <a:t>Rush hour</a:t>
            </a:r>
          </a:p>
          <a:p>
            <a:pPr marL="620713" lvl="1" indent="-350838" eaLnBrk="1" hangingPunct="1">
              <a:lnSpc>
                <a:spcPct val="100000"/>
              </a:lnSpc>
              <a:spcBef>
                <a:spcPts val="600"/>
              </a:spcBef>
            </a:pPr>
            <a:r>
              <a:rPr lang="en-US" sz="1600"/>
              <a:t>FreeCell</a:t>
            </a:r>
          </a:p>
        </p:txBody>
      </p:sp>
      <p:grpSp>
        <p:nvGrpSpPr>
          <p:cNvPr id="14" name="Group 13"/>
          <p:cNvGrpSpPr/>
          <p:nvPr/>
        </p:nvGrpSpPr>
        <p:grpSpPr>
          <a:xfrm>
            <a:off x="2339752" y="4365104"/>
            <a:ext cx="2929239" cy="1152000"/>
            <a:chOff x="2555776" y="4041176"/>
            <a:chExt cx="2929239" cy="1152000"/>
          </a:xfrm>
        </p:grpSpPr>
        <p:pic>
          <p:nvPicPr>
            <p:cNvPr id="2" name="Picture 1"/>
            <p:cNvPicPr>
              <a:picLocks noChangeAspect="1"/>
            </p:cNvPicPr>
            <p:nvPr/>
          </p:nvPicPr>
          <p:blipFill>
            <a:blip r:embed="rId2"/>
            <a:stretch>
              <a:fillRect/>
            </a:stretch>
          </p:blipFill>
          <p:spPr>
            <a:xfrm>
              <a:off x="2555776" y="4041176"/>
              <a:ext cx="1161043" cy="1152000"/>
            </a:xfrm>
            <a:prstGeom prst="rect">
              <a:avLst/>
            </a:prstGeom>
          </p:spPr>
        </p:pic>
        <p:pic>
          <p:nvPicPr>
            <p:cNvPr id="3" name="Picture 2"/>
            <p:cNvPicPr>
              <a:picLocks noChangeAspect="1"/>
            </p:cNvPicPr>
            <p:nvPr/>
          </p:nvPicPr>
          <p:blipFill>
            <a:blip r:embed="rId3"/>
            <a:stretch>
              <a:fillRect/>
            </a:stretch>
          </p:blipFill>
          <p:spPr>
            <a:xfrm>
              <a:off x="4327489" y="4041176"/>
              <a:ext cx="1157526" cy="1152000"/>
            </a:xfrm>
            <a:prstGeom prst="rect">
              <a:avLst/>
            </a:prstGeom>
          </p:spPr>
        </p:pic>
        <p:sp>
          <p:nvSpPr>
            <p:cNvPr id="4" name="Right Arrow 3"/>
            <p:cNvSpPr/>
            <p:nvPr/>
          </p:nvSpPr>
          <p:spPr bwMode="auto">
            <a:xfrm>
              <a:off x="3823436" y="4470307"/>
              <a:ext cx="432048" cy="254837"/>
            </a:xfrm>
            <a:prstGeom prst="rightArrow">
              <a:avLst/>
            </a:prstGeom>
            <a:solidFill>
              <a:srgbClr val="0066FF"/>
            </a:solidFill>
            <a:ln w="9525" cap="flat" cmpd="sng" algn="ctr">
              <a:solidFill>
                <a:srgbClr val="0000FF"/>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endParaRPr>
            </a:p>
          </p:txBody>
        </p:sp>
      </p:grpSp>
      <p:pic>
        <p:nvPicPr>
          <p:cNvPr id="5" name="Picture 4"/>
          <p:cNvPicPr>
            <a:picLocks noChangeAspect="1"/>
          </p:cNvPicPr>
          <p:nvPr/>
        </p:nvPicPr>
        <p:blipFill>
          <a:blip r:embed="rId4"/>
          <a:stretch>
            <a:fillRect/>
          </a:stretch>
        </p:blipFill>
        <p:spPr>
          <a:xfrm>
            <a:off x="5641993" y="4871179"/>
            <a:ext cx="2653661" cy="1366133"/>
          </a:xfrm>
          <a:prstGeom prst="rect">
            <a:avLst/>
          </a:prstGeom>
        </p:spPr>
      </p:pic>
      <p:pic>
        <p:nvPicPr>
          <p:cNvPr id="8" name="Picture 7"/>
          <p:cNvPicPr>
            <a:picLocks noChangeAspect="1"/>
          </p:cNvPicPr>
          <p:nvPr/>
        </p:nvPicPr>
        <p:blipFill>
          <a:blip r:embed="rId5"/>
          <a:stretch>
            <a:fillRect/>
          </a:stretch>
        </p:blipFill>
        <p:spPr>
          <a:xfrm>
            <a:off x="6156176" y="2708920"/>
            <a:ext cx="2613095" cy="190779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5936" y="2743550"/>
            <a:ext cx="2008751" cy="1096884"/>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30147" y="1268760"/>
            <a:ext cx="2133941" cy="1199004"/>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44207" y="1261779"/>
            <a:ext cx="1403137" cy="1403137"/>
          </a:xfrm>
          <a:prstGeom prst="rect">
            <a:avLst/>
          </a:prstGeom>
        </p:spPr>
      </p:pic>
      <p:pic>
        <p:nvPicPr>
          <p:cNvPr id="15" name="Picture 14"/>
          <p:cNvPicPr>
            <a:picLocks noChangeAspect="1"/>
          </p:cNvPicPr>
          <p:nvPr/>
        </p:nvPicPr>
        <p:blipFill>
          <a:blip r:embed="rId9"/>
          <a:stretch>
            <a:fillRect/>
          </a:stretch>
        </p:blipFill>
        <p:spPr>
          <a:xfrm>
            <a:off x="683568" y="5733256"/>
            <a:ext cx="4615746" cy="610405"/>
          </a:xfrm>
          <a:prstGeom prst="rect">
            <a:avLst/>
          </a:prstGeom>
        </p:spPr>
      </p:pic>
    </p:spTree>
    <p:extLst>
      <p:ext uri="{BB962C8B-B14F-4D97-AF65-F5344CB8AC3E}">
        <p14:creationId xmlns:p14="http://schemas.microsoft.com/office/powerpoint/2010/main" val="271877403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5589" y="1412777"/>
            <a:ext cx="5324524" cy="1629370"/>
          </a:xfrm>
        </p:spPr>
        <p:txBody>
          <a:bodyPr/>
          <a:lstStyle/>
          <a:p>
            <a:pPr marL="57150" indent="0">
              <a:buNone/>
            </a:pPr>
            <a:r>
              <a:rPr lang="en-US" sz="1500" b="1" dirty="0">
                <a:solidFill>
                  <a:srgbClr val="0000FF"/>
                </a:solidFill>
              </a:rPr>
              <a:t>GP used to evolve heuristics </a:t>
            </a:r>
            <a:r>
              <a:rPr lang="en-US" sz="1500" dirty="0"/>
              <a:t>to guide staged deepening search for the hard game of FreeCell.</a:t>
            </a:r>
          </a:p>
          <a:p>
            <a:pPr marL="57150" indent="0">
              <a:buNone/>
            </a:pPr>
            <a:r>
              <a:rPr lang="en-US" dirty="0"/>
              <a:t>Trained and tested on </a:t>
            </a:r>
            <a:r>
              <a:rPr lang="en-US" b="1" dirty="0">
                <a:solidFill>
                  <a:srgbClr val="0000FF"/>
                </a:solidFill>
              </a:rPr>
              <a:t>32,000 problems</a:t>
            </a:r>
            <a:r>
              <a:rPr lang="en-US" dirty="0"/>
              <a:t>—known as Microsoft 32K—all solvable but one.</a:t>
            </a:r>
          </a:p>
          <a:p>
            <a:pPr marL="57150" indent="0">
              <a:buNone/>
            </a:pPr>
            <a:r>
              <a:rPr lang="en-US" kern="1200" dirty="0"/>
              <a:t>FreeCell requires an enormous amount of search, due both to long solutions and to large branching factors. </a:t>
            </a:r>
            <a:endParaRPr lang="en-US" kern="1200" dirty="0">
              <a:solidFill>
                <a:schemeClr val="tx1"/>
              </a:solidFill>
              <a:ea typeface="+mn-ea"/>
              <a:cs typeface="+mn-cs"/>
            </a:endParaRPr>
          </a:p>
        </p:txBody>
      </p:sp>
      <p:sp>
        <p:nvSpPr>
          <p:cNvPr id="7" name="TextBox 6"/>
          <p:cNvSpPr txBox="1"/>
          <p:nvPr/>
        </p:nvSpPr>
        <p:spPr>
          <a:xfrm>
            <a:off x="468313" y="6165304"/>
            <a:ext cx="8640960" cy="261610"/>
          </a:xfrm>
          <a:prstGeom prst="rect">
            <a:avLst/>
          </a:prstGeom>
          <a:noFill/>
        </p:spPr>
        <p:txBody>
          <a:bodyPr wrap="square" rtlCol="0">
            <a:spAutoFit/>
          </a:bodyPr>
          <a:lstStyle/>
          <a:p>
            <a:pPr marL="1527175" indent="-1527175"/>
            <a:r>
              <a:rPr lang="en-US" sz="1100" dirty="0"/>
              <a:t>Source: </a:t>
            </a:r>
            <a:r>
              <a:rPr lang="en-US" sz="1100" dirty="0" err="1"/>
              <a:t>Elyasaf</a:t>
            </a:r>
            <a:r>
              <a:rPr lang="en-US" sz="1100" dirty="0"/>
              <a:t>, A. at all.</a:t>
            </a:r>
            <a:r>
              <a:rPr lang="cs-CZ" sz="1100" dirty="0"/>
              <a:t>:</a:t>
            </a:r>
            <a:r>
              <a:rPr lang="en-US" sz="1100" dirty="0"/>
              <a:t> Evolutionary Design of FreeCell Solvers</a:t>
            </a:r>
            <a:r>
              <a:rPr lang="cs-CZ" sz="1100" dirty="0"/>
              <a:t>. </a:t>
            </a:r>
            <a:r>
              <a:rPr lang="en-US" sz="1100" dirty="0"/>
              <a:t>2013</a:t>
            </a:r>
            <a:endParaRPr lang="cs-CZ" sz="1100" dirty="0"/>
          </a:p>
        </p:txBody>
      </p:sp>
      <p:sp>
        <p:nvSpPr>
          <p:cNvPr id="6" name="Title 1"/>
          <p:cNvSpPr txBox="1">
            <a:spLocks/>
          </p:cNvSpPr>
          <p:nvPr/>
        </p:nvSpPr>
        <p:spPr bwMode="auto">
          <a:xfrm>
            <a:off x="468313" y="188913"/>
            <a:ext cx="8207375" cy="7207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4000" b="1">
                <a:solidFill>
                  <a:schemeClr val="bg1"/>
                </a:solidFill>
                <a:effectLst/>
                <a:latin typeface="+mj-lt"/>
                <a:ea typeface="+mj-ea"/>
                <a:cs typeface="+mj-cs"/>
              </a:defRPr>
            </a:lvl1pPr>
            <a:lvl2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2pPr>
            <a:lvl3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3pPr>
            <a:lvl4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4pPr>
            <a:lvl5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5pPr>
            <a:lvl6pPr marL="4572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6pPr>
            <a:lvl7pPr marL="9144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7pPr>
            <a:lvl8pPr marL="13716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8pPr>
            <a:lvl9pPr marL="18288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9pPr>
          </a:lstStyle>
          <a:p>
            <a:r>
              <a:rPr lang="en-US" kern="0" dirty="0">
                <a:solidFill>
                  <a:schemeClr val="tx1"/>
                </a:solidFill>
              </a:rPr>
              <a:t>Learning Game Strategies: FreeCell</a:t>
            </a:r>
          </a:p>
        </p:txBody>
      </p:sp>
      <p:pic>
        <p:nvPicPr>
          <p:cNvPr id="2" name="Obrázek 1"/>
          <p:cNvPicPr>
            <a:picLocks noChangeAspect="1"/>
          </p:cNvPicPr>
          <p:nvPr/>
        </p:nvPicPr>
        <p:blipFill>
          <a:blip r:embed="rId3"/>
          <a:stretch>
            <a:fillRect/>
          </a:stretch>
        </p:blipFill>
        <p:spPr>
          <a:xfrm>
            <a:off x="5580113" y="1426840"/>
            <a:ext cx="3093833" cy="1615306"/>
          </a:xfrm>
          <a:prstGeom prst="rect">
            <a:avLst/>
          </a:prstGeom>
        </p:spPr>
      </p:pic>
      <p:sp>
        <p:nvSpPr>
          <p:cNvPr id="10" name="Content Placeholder 2"/>
          <p:cNvSpPr txBox="1">
            <a:spLocks/>
          </p:cNvSpPr>
          <p:nvPr/>
        </p:nvSpPr>
        <p:spPr bwMode="auto">
          <a:xfrm>
            <a:off x="255588" y="3212975"/>
            <a:ext cx="8640763" cy="33116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50000"/>
              </a:spcBef>
              <a:spcAft>
                <a:spcPct val="0"/>
              </a:spcAft>
              <a:buClr>
                <a:srgbClr val="FFAE5D"/>
              </a:buClr>
              <a:buSzPct val="75000"/>
              <a:buFont typeface="Wingdings" pitchFamily="2" charset="2"/>
              <a:buChar char="n"/>
              <a:defRPr sz="1600">
                <a:solidFill>
                  <a:schemeClr val="tx1"/>
                </a:solidFill>
                <a:latin typeface="+mn-lt"/>
                <a:ea typeface="+mn-ea"/>
                <a:cs typeface="+mn-cs"/>
              </a:defRPr>
            </a:lvl1pPr>
            <a:lvl2pPr marL="742950" indent="-285750" algn="l" rtl="0" eaLnBrk="0" fontAlgn="base" hangingPunct="0">
              <a:lnSpc>
                <a:spcPct val="105000"/>
              </a:lnSpc>
              <a:spcBef>
                <a:spcPct val="15000"/>
              </a:spcBef>
              <a:spcAft>
                <a:spcPct val="0"/>
              </a:spcAft>
              <a:buClr>
                <a:schemeClr val="accent2"/>
              </a:buClr>
              <a:buSzPct val="80000"/>
              <a:buFont typeface="Wingdings" pitchFamily="2" charset="2"/>
              <a:buChar char="¨"/>
              <a:defRPr sz="1400">
                <a:solidFill>
                  <a:schemeClr val="tx1"/>
                </a:solidFill>
                <a:latin typeface="+mn-lt"/>
              </a:defRPr>
            </a:lvl2pPr>
            <a:lvl3pPr marL="1143000" indent="-228600" algn="l" rtl="0" eaLnBrk="0" fontAlgn="base" hangingPunct="0">
              <a:spcBef>
                <a:spcPct val="20000"/>
              </a:spcBef>
              <a:spcAft>
                <a:spcPct val="0"/>
              </a:spcAft>
              <a:buClr>
                <a:srgbClr val="FFAE5D"/>
              </a:buClr>
              <a:buSzPct val="65000"/>
              <a:buFont typeface="Wingdings" pitchFamily="2" charset="2"/>
              <a:buChar char="n"/>
              <a:defRPr sz="1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14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9pPr>
          </a:lstStyle>
          <a:p>
            <a:pPr marL="57150" indent="0">
              <a:buNone/>
            </a:pPr>
            <a:r>
              <a:rPr lang="en-US" dirty="0"/>
              <a:t>It remains out of reach for optimal heuristic search algorithms, such as variants of A*.</a:t>
            </a:r>
          </a:p>
          <a:p>
            <a:pPr marL="57150" indent="0">
              <a:buNone/>
            </a:pPr>
            <a:r>
              <a:rPr lang="en-US" dirty="0"/>
              <a:t>FreeCell remains intractable even when powerful enhancement techniques are employed, such as transposition tables and macro moves.</a:t>
            </a:r>
          </a:p>
          <a:p>
            <a:pPr marL="57150" indent="0">
              <a:buNone/>
            </a:pPr>
            <a:r>
              <a:rPr lang="en-US" kern="0" dirty="0"/>
              <a:t>The previous top gun is the </a:t>
            </a:r>
            <a:r>
              <a:rPr lang="en-US" b="1" kern="0" dirty="0" err="1">
                <a:solidFill>
                  <a:srgbClr val="0000FF"/>
                </a:solidFill>
              </a:rPr>
              <a:t>Heineman’s</a:t>
            </a:r>
            <a:r>
              <a:rPr lang="en-US" b="1" kern="0" dirty="0">
                <a:solidFill>
                  <a:srgbClr val="0000FF"/>
                </a:solidFill>
              </a:rPr>
              <a:t> FreeCell solver</a:t>
            </a:r>
            <a:r>
              <a:rPr lang="en-US" kern="0" dirty="0"/>
              <a:t> </a:t>
            </a:r>
          </a:p>
          <a:p>
            <a:pPr lvl="1">
              <a:lnSpc>
                <a:spcPct val="100000"/>
              </a:lnSpc>
              <a:spcBef>
                <a:spcPts val="600"/>
              </a:spcBef>
            </a:pPr>
            <a:r>
              <a:rPr lang="en-US" sz="1600" kern="0" dirty="0" err="1"/>
              <a:t>Heineman’s</a:t>
            </a:r>
            <a:r>
              <a:rPr lang="en-US" sz="1600" kern="0" dirty="0"/>
              <a:t> staged deepening algorithm, based on a hybrid A* / </a:t>
            </a:r>
            <a:r>
              <a:rPr lang="en-US" sz="1600" kern="0" dirty="0" err="1"/>
              <a:t>hillclimbing</a:t>
            </a:r>
            <a:r>
              <a:rPr lang="en-US" sz="1600" kern="0" dirty="0"/>
              <a:t> search</a:t>
            </a:r>
          </a:p>
          <a:p>
            <a:pPr lvl="1">
              <a:lnSpc>
                <a:spcPct val="100000"/>
              </a:lnSpc>
              <a:spcBef>
                <a:spcPts val="600"/>
              </a:spcBef>
            </a:pPr>
            <a:r>
              <a:rPr lang="en-US" sz="1600" kern="0" dirty="0" err="1"/>
              <a:t>Heineman’s</a:t>
            </a:r>
            <a:r>
              <a:rPr lang="en-US" sz="1600" kern="0" dirty="0"/>
              <a:t> heuristic</a:t>
            </a:r>
          </a:p>
          <a:p>
            <a:pPr marL="57150" indent="0">
              <a:buNone/>
              <a:tabLst>
                <a:tab pos="444500" algn="l"/>
              </a:tabLst>
            </a:pPr>
            <a:r>
              <a:rPr lang="en-US" b="1" kern="0" dirty="0">
                <a:solidFill>
                  <a:srgbClr val="0000FF"/>
                </a:solidFill>
              </a:rPr>
              <a:t>solved 96% of Microsoft 32K</a:t>
            </a:r>
            <a:r>
              <a:rPr lang="en-US" kern="0" dirty="0"/>
              <a:t>.</a:t>
            </a:r>
          </a:p>
          <a:p>
            <a:pPr marL="57150" indent="0">
              <a:buNone/>
            </a:pPr>
            <a:endParaRPr lang="en-US" kern="1200" dirty="0"/>
          </a:p>
        </p:txBody>
      </p:sp>
    </p:spTree>
    <p:extLst>
      <p:ext uri="{BB962C8B-B14F-4D97-AF65-F5344CB8AC3E}">
        <p14:creationId xmlns:p14="http://schemas.microsoft.com/office/powerpoint/2010/main" val="407164564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Rectangle 2"/>
          <p:cNvSpPr>
            <a:spLocks noGrp="1" noChangeArrowheads="1"/>
          </p:cNvSpPr>
          <p:nvPr>
            <p:ph type="title"/>
          </p:nvPr>
        </p:nvSpPr>
        <p:spPr>
          <a:xfrm>
            <a:off x="468312" y="476672"/>
            <a:ext cx="8207375" cy="720725"/>
          </a:xfrm>
        </p:spPr>
        <p:txBody>
          <a:bodyPr/>
          <a:lstStyle/>
          <a:p>
            <a:pPr eaLnBrk="1" hangingPunct="1">
              <a:defRPr/>
            </a:pPr>
            <a:r>
              <a:rPr lang="en-US" sz="3600" dirty="0"/>
              <a:t>Automatically Finding Patches Using GP</a:t>
            </a:r>
          </a:p>
        </p:txBody>
      </p:sp>
    </p:spTree>
    <p:extLst>
      <p:ext uri="{BB962C8B-B14F-4D97-AF65-F5344CB8AC3E}">
        <p14:creationId xmlns:p14="http://schemas.microsoft.com/office/powerpoint/2010/main" val="266434741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Rectangle 2"/>
          <p:cNvSpPr>
            <a:spLocks noGrp="1" noChangeArrowheads="1"/>
          </p:cNvSpPr>
          <p:nvPr>
            <p:ph type="title"/>
          </p:nvPr>
        </p:nvSpPr>
        <p:spPr/>
        <p:txBody>
          <a:bodyPr/>
          <a:lstStyle/>
          <a:p>
            <a:pPr eaLnBrk="1" hangingPunct="1">
              <a:defRPr/>
            </a:pPr>
            <a:r>
              <a:rPr lang="en-US" sz="3000"/>
              <a:t>Automatically Finding Patches Using GP</a:t>
            </a:r>
          </a:p>
        </p:txBody>
      </p:sp>
      <p:sp>
        <p:nvSpPr>
          <p:cNvPr id="59395" name="Rectangle 3"/>
          <p:cNvSpPr>
            <a:spLocks noGrp="1" noChangeArrowheads="1"/>
          </p:cNvSpPr>
          <p:nvPr>
            <p:ph type="body" idx="1"/>
          </p:nvPr>
        </p:nvSpPr>
        <p:spPr/>
        <p:txBody>
          <a:bodyPr/>
          <a:lstStyle/>
          <a:p>
            <a:pPr eaLnBrk="1" hangingPunct="1">
              <a:buNone/>
            </a:pPr>
            <a:r>
              <a:rPr lang="en-US" dirty="0"/>
              <a:t>Fully automated </a:t>
            </a:r>
            <a:r>
              <a:rPr lang="en-US" b="1" dirty="0"/>
              <a:t>GP-based</a:t>
            </a:r>
            <a:r>
              <a:rPr lang="en-US" dirty="0"/>
              <a:t> method for locating and repairing bugs in software</a:t>
            </a:r>
          </a:p>
          <a:p>
            <a:pPr lvl="1" eaLnBrk="1" hangingPunct="1"/>
            <a:r>
              <a:rPr lang="en-US" sz="1600" dirty="0"/>
              <a:t>Set of </a:t>
            </a:r>
            <a:r>
              <a:rPr lang="en-US" sz="1600" b="1" dirty="0">
                <a:solidFill>
                  <a:srgbClr val="3366FF"/>
                </a:solidFill>
              </a:rPr>
              <a:t>testcases</a:t>
            </a:r>
            <a:r>
              <a:rPr lang="en-US" sz="1600" dirty="0">
                <a:solidFill>
                  <a:srgbClr val="0000FF"/>
                </a:solidFill>
              </a:rPr>
              <a:t> </a:t>
            </a:r>
            <a:r>
              <a:rPr lang="en-US" sz="1600" dirty="0"/>
              <a:t>consists of both </a:t>
            </a:r>
          </a:p>
          <a:p>
            <a:pPr lvl="2" eaLnBrk="1" hangingPunct="1"/>
            <a:r>
              <a:rPr lang="en-US" sz="1600" dirty="0"/>
              <a:t>a set of </a:t>
            </a:r>
            <a:r>
              <a:rPr lang="en-US" sz="1600" b="1" dirty="0"/>
              <a:t>negative testcases </a:t>
            </a:r>
            <a:r>
              <a:rPr lang="en-US" sz="1600" dirty="0"/>
              <a:t>– that characterize a fault</a:t>
            </a:r>
          </a:p>
          <a:p>
            <a:pPr lvl="2" eaLnBrk="1" hangingPunct="1"/>
            <a:r>
              <a:rPr lang="en-US" sz="1600" dirty="0"/>
              <a:t>A set of </a:t>
            </a:r>
            <a:r>
              <a:rPr lang="en-US" sz="1600" b="1" dirty="0"/>
              <a:t>positive testcases </a:t>
            </a:r>
            <a:r>
              <a:rPr lang="en-US" sz="1600" dirty="0"/>
              <a:t>that encode functionality requirements.</a:t>
            </a:r>
          </a:p>
          <a:p>
            <a:pPr lvl="1" eaLnBrk="1" hangingPunct="1">
              <a:spcBef>
                <a:spcPts val="1200"/>
              </a:spcBef>
            </a:pPr>
            <a:r>
              <a:rPr lang="en-US" sz="1600" dirty="0"/>
              <a:t>Special GP representation of evolved repaired programs.</a:t>
            </a:r>
          </a:p>
          <a:p>
            <a:pPr lvl="2" eaLnBrk="1" hangingPunct="1"/>
            <a:r>
              <a:rPr lang="en-US" sz="1600" dirty="0"/>
              <a:t>An </a:t>
            </a:r>
            <a:r>
              <a:rPr lang="en-US" sz="1600" b="1" dirty="0">
                <a:solidFill>
                  <a:srgbClr val="3366FF"/>
                </a:solidFill>
              </a:rPr>
              <a:t>abstract syntax tree (AST)</a:t>
            </a:r>
            <a:r>
              <a:rPr lang="en-US" sz="1600" dirty="0">
                <a:solidFill>
                  <a:srgbClr val="3366FF"/>
                </a:solidFill>
              </a:rPr>
              <a:t> </a:t>
            </a:r>
            <a:r>
              <a:rPr lang="en-US" sz="1600" dirty="0"/>
              <a:t>including all of the statements in the program </a:t>
            </a:r>
            <a:br>
              <a:rPr lang="en-US" sz="1600" dirty="0"/>
            </a:br>
            <a:r>
              <a:rPr lang="en-US" sz="1600" dirty="0"/>
              <a:t>(CIL toolkit for manipulating C programs)</a:t>
            </a:r>
          </a:p>
          <a:p>
            <a:pPr lvl="2" eaLnBrk="1" hangingPunct="1"/>
            <a:r>
              <a:rPr lang="en-US" sz="1600" dirty="0"/>
              <a:t>A </a:t>
            </a:r>
            <a:r>
              <a:rPr lang="en-US" sz="1600" b="1" dirty="0"/>
              <a:t>weighted path</a:t>
            </a:r>
            <a:r>
              <a:rPr lang="en-US" sz="1600" dirty="0"/>
              <a:t> through the program – a list of pairs [statement, weight] where the weight is based on that statement’s </a:t>
            </a:r>
            <a:r>
              <a:rPr lang="en-US" sz="1600" dirty="0" err="1"/>
              <a:t>occurences</a:t>
            </a:r>
            <a:r>
              <a:rPr lang="en-US" sz="1600" dirty="0"/>
              <a:t> in the </a:t>
            </a:r>
            <a:r>
              <a:rPr lang="en-US" sz="1600" dirty="0" err="1"/>
              <a:t>tescases</a:t>
            </a:r>
            <a:r>
              <a:rPr lang="en-US" sz="1600" dirty="0"/>
              <a:t>.</a:t>
            </a:r>
          </a:p>
          <a:p>
            <a:pPr lvl="1" eaLnBrk="1" hangingPunct="1">
              <a:spcBef>
                <a:spcPts val="1200"/>
              </a:spcBef>
            </a:pPr>
            <a:r>
              <a:rPr lang="en-US" sz="1600" dirty="0"/>
              <a:t>Genetic operators are </a:t>
            </a:r>
            <a:r>
              <a:rPr lang="en-US" sz="1600" b="1" dirty="0">
                <a:solidFill>
                  <a:srgbClr val="3366FF"/>
                </a:solidFill>
              </a:rPr>
              <a:t>restricted to AST nodes visited when executing the negative testcases</a:t>
            </a:r>
            <a:r>
              <a:rPr lang="en-US" sz="1600" dirty="0"/>
              <a:t>.</a:t>
            </a:r>
          </a:p>
          <a:p>
            <a:pPr lvl="1" eaLnBrk="1" hangingPunct="1">
              <a:spcBef>
                <a:spcPts val="1200"/>
              </a:spcBef>
            </a:pPr>
            <a:r>
              <a:rPr lang="en-US" sz="1600" dirty="0"/>
              <a:t>Genetic operators realize </a:t>
            </a:r>
            <a:r>
              <a:rPr lang="en-US" sz="1600" b="1" dirty="0"/>
              <a:t>insertion</a:t>
            </a:r>
            <a:r>
              <a:rPr lang="en-US" sz="1600" dirty="0"/>
              <a:t>, </a:t>
            </a:r>
            <a:r>
              <a:rPr lang="en-US" sz="1600" b="1" dirty="0"/>
              <a:t>deletion</a:t>
            </a:r>
            <a:r>
              <a:rPr lang="en-US" sz="1600" dirty="0"/>
              <a:t>, and </a:t>
            </a:r>
            <a:r>
              <a:rPr lang="en-US" sz="1600" b="1" dirty="0"/>
              <a:t>swapping program statements and control flow</a:t>
            </a:r>
            <a:r>
              <a:rPr lang="en-US" sz="1600" dirty="0"/>
              <a:t>.</a:t>
            </a:r>
            <a:br>
              <a:rPr lang="en-US" sz="1600" dirty="0"/>
            </a:br>
            <a:r>
              <a:rPr lang="en-US" sz="1600" dirty="0"/>
              <a:t>Insertions </a:t>
            </a:r>
            <a:r>
              <a:rPr lang="en-US" sz="1600" b="1" dirty="0"/>
              <a:t>based on the existing program structures</a:t>
            </a:r>
            <a:r>
              <a:rPr lang="en-US" sz="1600" dirty="0"/>
              <a:t> are favored. </a:t>
            </a:r>
          </a:p>
          <a:p>
            <a:pPr lvl="1" eaLnBrk="1" hangingPunct="1">
              <a:spcBef>
                <a:spcPts val="1200"/>
              </a:spcBef>
            </a:pPr>
            <a:r>
              <a:rPr lang="en-US" sz="1600" dirty="0"/>
              <a:t>After a </a:t>
            </a:r>
            <a:r>
              <a:rPr lang="en-US" sz="1600" b="1" dirty="0"/>
              <a:t>primary repair</a:t>
            </a:r>
            <a:r>
              <a:rPr lang="en-US" sz="1600" dirty="0"/>
              <a:t> </a:t>
            </a:r>
            <a:r>
              <a:rPr lang="en-US" sz="1600" b="1" dirty="0"/>
              <a:t>that passes all negative and positive testcases </a:t>
            </a:r>
            <a:r>
              <a:rPr lang="en-US" sz="1600" dirty="0"/>
              <a:t>has been found, it is further </a:t>
            </a:r>
            <a:r>
              <a:rPr lang="en-US" sz="1600" b="1" dirty="0"/>
              <a:t>minimized </a:t>
            </a:r>
            <a:r>
              <a:rPr lang="en-US" sz="1600" b="1" dirty="0" err="1"/>
              <a:t>w.r.t.</a:t>
            </a:r>
            <a:r>
              <a:rPr lang="en-US" sz="1600" b="1" dirty="0"/>
              <a:t> the number of differences</a:t>
            </a:r>
            <a:r>
              <a:rPr lang="en-US" sz="1600" dirty="0"/>
              <a:t> between the original and repair program.</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Rectangle 2"/>
          <p:cNvSpPr>
            <a:spLocks noGrp="1" noChangeArrowheads="1"/>
          </p:cNvSpPr>
          <p:nvPr>
            <p:ph type="title"/>
          </p:nvPr>
        </p:nvSpPr>
        <p:spPr/>
        <p:txBody>
          <a:bodyPr/>
          <a:lstStyle/>
          <a:p>
            <a:pPr eaLnBrk="1" hangingPunct="1">
              <a:defRPr/>
            </a:pPr>
            <a:r>
              <a:rPr lang="en-US" sz="3000"/>
              <a:t>Automatically Finding Patches Using GP</a:t>
            </a:r>
          </a:p>
        </p:txBody>
      </p:sp>
      <p:sp>
        <p:nvSpPr>
          <p:cNvPr id="60419" name="Rectangle 3"/>
          <p:cNvSpPr>
            <a:spLocks noGrp="1" noChangeArrowheads="1"/>
          </p:cNvSpPr>
          <p:nvPr>
            <p:ph type="body" idx="1"/>
          </p:nvPr>
        </p:nvSpPr>
        <p:spPr/>
        <p:txBody>
          <a:bodyPr/>
          <a:lstStyle/>
          <a:p>
            <a:pPr eaLnBrk="1" hangingPunct="1"/>
            <a:r>
              <a:rPr lang="en-US"/>
              <a:t>Example: Euclid’s greatest common divisor</a:t>
            </a:r>
          </a:p>
          <a:p>
            <a:pPr eaLnBrk="1" hangingPunct="1">
              <a:buFont typeface="Wingdings" pitchFamily="2" charset="2"/>
              <a:buNone/>
            </a:pPr>
            <a:r>
              <a:rPr lang="en-US" sz="900"/>
              <a:t>	Weimer, W. et al.: Automatically Finding Patches Using Genetic Programming</a:t>
            </a:r>
          </a:p>
          <a:p>
            <a:pPr eaLnBrk="1" hangingPunct="1">
              <a:buFont typeface="Wingdings" pitchFamily="2" charset="2"/>
              <a:buNone/>
            </a:pPr>
            <a:r>
              <a:rPr lang="en-US"/>
              <a:t>	Original program</a:t>
            </a:r>
          </a:p>
          <a:p>
            <a:pPr eaLnBrk="1" hangingPunct="1">
              <a:buFont typeface="Wingdings" pitchFamily="2" charset="2"/>
              <a:buNone/>
            </a:pPr>
            <a:endParaRPr lang="en-US"/>
          </a:p>
        </p:txBody>
      </p:sp>
      <p:pic>
        <p:nvPicPr>
          <p:cNvPr id="60420" name="Picture 2"/>
          <p:cNvPicPr>
            <a:picLocks noChangeAspect="1" noChangeArrowheads="1"/>
          </p:cNvPicPr>
          <p:nvPr/>
        </p:nvPicPr>
        <p:blipFill>
          <a:blip r:embed="rId2" cstate="print"/>
          <a:srcRect/>
          <a:stretch>
            <a:fillRect/>
          </a:stretch>
        </p:blipFill>
        <p:spPr bwMode="auto">
          <a:xfrm>
            <a:off x="688975" y="2378075"/>
            <a:ext cx="3451225" cy="2563813"/>
          </a:xfrm>
          <a:prstGeom prst="rect">
            <a:avLst/>
          </a:prstGeom>
          <a:noFill/>
          <a:ln w="9525">
            <a:noFill/>
            <a:miter lim="800000"/>
            <a:headEnd/>
            <a:tailEnd/>
          </a:ln>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Rectangle 2"/>
          <p:cNvSpPr>
            <a:spLocks noGrp="1" noChangeArrowheads="1"/>
          </p:cNvSpPr>
          <p:nvPr>
            <p:ph type="title"/>
          </p:nvPr>
        </p:nvSpPr>
        <p:spPr/>
        <p:txBody>
          <a:bodyPr/>
          <a:lstStyle/>
          <a:p>
            <a:pPr eaLnBrk="1" hangingPunct="1">
              <a:defRPr/>
            </a:pPr>
            <a:r>
              <a:rPr lang="en-US" sz="3000"/>
              <a:t>Automatically Finding Patches Using GP</a:t>
            </a:r>
          </a:p>
        </p:txBody>
      </p:sp>
      <p:sp>
        <p:nvSpPr>
          <p:cNvPr id="61443" name="Rectangle 3"/>
          <p:cNvSpPr>
            <a:spLocks noGrp="1" noChangeArrowheads="1"/>
          </p:cNvSpPr>
          <p:nvPr>
            <p:ph type="body" idx="1"/>
          </p:nvPr>
        </p:nvSpPr>
        <p:spPr>
          <a:xfrm>
            <a:off x="385763" y="1196975"/>
            <a:ext cx="8434387" cy="5184775"/>
          </a:xfrm>
        </p:spPr>
        <p:txBody>
          <a:bodyPr/>
          <a:lstStyle/>
          <a:p>
            <a:pPr eaLnBrk="1" hangingPunct="1"/>
            <a:r>
              <a:rPr lang="en-US"/>
              <a:t>Example: Euclid’s greatest common divisor</a:t>
            </a:r>
          </a:p>
          <a:p>
            <a:pPr eaLnBrk="1" hangingPunct="1">
              <a:buNone/>
            </a:pPr>
            <a:r>
              <a:rPr lang="en-US" sz="900"/>
              <a:t>	Weimer, W. et al.: Automatically Finding Patches Using Genetic Programming</a:t>
            </a:r>
          </a:p>
          <a:p>
            <a:pPr eaLnBrk="1" hangingPunct="1">
              <a:buFont typeface="Wingdings" pitchFamily="2" charset="2"/>
              <a:buNone/>
            </a:pPr>
            <a:r>
              <a:rPr lang="en-US"/>
              <a:t>	Original program			Primary repair</a:t>
            </a:r>
          </a:p>
          <a:p>
            <a:pPr eaLnBrk="1" hangingPunct="1">
              <a:buFont typeface="Wingdings" pitchFamily="2" charset="2"/>
              <a:buNone/>
            </a:pPr>
            <a:endParaRPr lang="en-US"/>
          </a:p>
          <a:p>
            <a:pPr eaLnBrk="1" hangingPunct="1">
              <a:buFont typeface="Wingdings" pitchFamily="2" charset="2"/>
              <a:buNone/>
            </a:pPr>
            <a:endParaRPr lang="en-US"/>
          </a:p>
          <a:p>
            <a:pPr eaLnBrk="1" hangingPunct="1">
              <a:buFont typeface="Wingdings" pitchFamily="2" charset="2"/>
              <a:buNone/>
            </a:pPr>
            <a:endParaRPr lang="en-US"/>
          </a:p>
          <a:p>
            <a:pPr eaLnBrk="1" hangingPunct="1">
              <a:buFont typeface="Wingdings" pitchFamily="2" charset="2"/>
              <a:buNone/>
            </a:pPr>
            <a:endParaRPr lang="en-US"/>
          </a:p>
          <a:p>
            <a:pPr eaLnBrk="1" hangingPunct="1">
              <a:buFont typeface="Wingdings" pitchFamily="2" charset="2"/>
              <a:buNone/>
            </a:pPr>
            <a:endParaRPr lang="en-US"/>
          </a:p>
          <a:p>
            <a:pPr eaLnBrk="1" hangingPunct="1">
              <a:buFont typeface="Wingdings" pitchFamily="2" charset="2"/>
              <a:buNone/>
            </a:pPr>
            <a:endParaRPr lang="en-US"/>
          </a:p>
          <a:p>
            <a:pPr eaLnBrk="1" hangingPunct="1">
              <a:buFont typeface="Wingdings" pitchFamily="2" charset="2"/>
              <a:buNone/>
            </a:pPr>
            <a:endParaRPr lang="en-US"/>
          </a:p>
          <a:p>
            <a:pPr eaLnBrk="1" hangingPunct="1">
              <a:buFont typeface="Wingdings" pitchFamily="2" charset="2"/>
              <a:buNone/>
            </a:pPr>
            <a:endParaRPr lang="en-US"/>
          </a:p>
          <a:p>
            <a:pPr eaLnBrk="1" hangingPunct="1">
              <a:buFont typeface="Wingdings" pitchFamily="2" charset="2"/>
              <a:buNone/>
            </a:pPr>
            <a:r>
              <a:rPr lang="en-US"/>
              <a:t>	generated given the bias towards modifying lines that are involved in producing the faults and the preference for insertions similar to existing code.</a:t>
            </a:r>
          </a:p>
          <a:p>
            <a:pPr eaLnBrk="1" hangingPunct="1">
              <a:buFont typeface="Wingdings" pitchFamily="2" charset="2"/>
              <a:buNone/>
            </a:pPr>
            <a:endParaRPr lang="en-US"/>
          </a:p>
        </p:txBody>
      </p:sp>
      <p:pic>
        <p:nvPicPr>
          <p:cNvPr id="61444" name="Picture 2"/>
          <p:cNvPicPr>
            <a:picLocks noChangeAspect="1" noChangeArrowheads="1"/>
          </p:cNvPicPr>
          <p:nvPr/>
        </p:nvPicPr>
        <p:blipFill>
          <a:blip r:embed="rId2" cstate="print"/>
          <a:srcRect/>
          <a:stretch>
            <a:fillRect/>
          </a:stretch>
        </p:blipFill>
        <p:spPr bwMode="auto">
          <a:xfrm>
            <a:off x="688975" y="2220739"/>
            <a:ext cx="3451225" cy="2563813"/>
          </a:xfrm>
          <a:prstGeom prst="rect">
            <a:avLst/>
          </a:prstGeom>
          <a:noFill/>
          <a:ln w="9525">
            <a:noFill/>
            <a:miter lim="800000"/>
            <a:headEnd/>
            <a:tailEnd/>
          </a:ln>
        </p:spPr>
      </p:pic>
      <p:pic>
        <p:nvPicPr>
          <p:cNvPr id="61445" name="Picture 2"/>
          <p:cNvPicPr>
            <a:picLocks noChangeAspect="1" noChangeArrowheads="1"/>
          </p:cNvPicPr>
          <p:nvPr/>
        </p:nvPicPr>
        <p:blipFill>
          <a:blip r:embed="rId3" cstate="print"/>
          <a:srcRect/>
          <a:stretch>
            <a:fillRect/>
          </a:stretch>
        </p:blipFill>
        <p:spPr bwMode="auto">
          <a:xfrm>
            <a:off x="4643438" y="2204864"/>
            <a:ext cx="4043362" cy="2797175"/>
          </a:xfrm>
          <a:prstGeom prst="rect">
            <a:avLst/>
          </a:prstGeom>
          <a:noFill/>
          <a:ln w="9525">
            <a:noFill/>
            <a:miter lim="800000"/>
            <a:headEnd/>
            <a:tailEnd/>
          </a:ln>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Rectangle 2"/>
          <p:cNvSpPr>
            <a:spLocks noGrp="1" noChangeArrowheads="1"/>
          </p:cNvSpPr>
          <p:nvPr>
            <p:ph type="title"/>
          </p:nvPr>
        </p:nvSpPr>
        <p:spPr/>
        <p:txBody>
          <a:bodyPr/>
          <a:lstStyle/>
          <a:p>
            <a:pPr eaLnBrk="1" hangingPunct="1">
              <a:defRPr/>
            </a:pPr>
            <a:r>
              <a:rPr lang="en-US" sz="3000"/>
              <a:t>Evolutionaty Algorithms for Dynamic Opt.</a:t>
            </a:r>
          </a:p>
        </p:txBody>
      </p:sp>
      <p:pic>
        <p:nvPicPr>
          <p:cNvPr id="2" name="dynop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33515" y="1484784"/>
            <a:ext cx="5376597" cy="4032448"/>
          </a:xfrm>
          <a:prstGeom prst="rect">
            <a:avLst/>
          </a:prstGeom>
        </p:spPr>
      </p:pic>
    </p:spTree>
    <p:extLst>
      <p:ext uri="{BB962C8B-B14F-4D97-AF65-F5344CB8AC3E}">
        <p14:creationId xmlns:p14="http://schemas.microsoft.com/office/powerpoint/2010/main" val="2101940665"/>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Rectangle 2"/>
          <p:cNvSpPr>
            <a:spLocks noGrp="1" noChangeArrowheads="1"/>
          </p:cNvSpPr>
          <p:nvPr>
            <p:ph type="title"/>
          </p:nvPr>
        </p:nvSpPr>
        <p:spPr/>
        <p:txBody>
          <a:bodyPr/>
          <a:lstStyle/>
          <a:p>
            <a:pPr eaLnBrk="1" hangingPunct="1">
              <a:defRPr/>
            </a:pPr>
            <a:r>
              <a:rPr lang="en-US" sz="3000"/>
              <a:t>Automatically Finding Patches Using GP</a:t>
            </a:r>
          </a:p>
        </p:txBody>
      </p:sp>
      <p:sp>
        <p:nvSpPr>
          <p:cNvPr id="62467" name="Rectangle 3"/>
          <p:cNvSpPr>
            <a:spLocks noGrp="1" noChangeArrowheads="1"/>
          </p:cNvSpPr>
          <p:nvPr>
            <p:ph type="body" idx="1"/>
          </p:nvPr>
        </p:nvSpPr>
        <p:spPr>
          <a:xfrm>
            <a:off x="385763" y="1196975"/>
            <a:ext cx="8434387" cy="5184775"/>
          </a:xfrm>
        </p:spPr>
        <p:txBody>
          <a:bodyPr/>
          <a:lstStyle/>
          <a:p>
            <a:pPr eaLnBrk="1" hangingPunct="1"/>
            <a:r>
              <a:rPr lang="en-US" dirty="0"/>
              <a:t>Example: Euclid’s greatest common divisor</a:t>
            </a:r>
          </a:p>
          <a:p>
            <a:pPr eaLnBrk="1" hangingPunct="1">
              <a:buNone/>
            </a:pPr>
            <a:r>
              <a:rPr lang="en-US" sz="900" dirty="0"/>
              <a:t>	Weimer, W. et al.: Automatically Finding Patches Using Genetic Programming</a:t>
            </a:r>
          </a:p>
          <a:p>
            <a:pPr eaLnBrk="1" hangingPunct="1">
              <a:buFont typeface="Wingdings" pitchFamily="2" charset="2"/>
              <a:buNone/>
            </a:pPr>
            <a:r>
              <a:rPr lang="en-US" dirty="0"/>
              <a:t>	Original program			Primary repair</a:t>
            </a:r>
          </a:p>
          <a:p>
            <a:pPr eaLnBrk="1" hangingPunct="1">
              <a:buFont typeface="Wingdings" pitchFamily="2" charset="2"/>
              <a:buNone/>
            </a:pPr>
            <a:endParaRPr lang="en-US" dirty="0"/>
          </a:p>
          <a:p>
            <a:pPr eaLnBrk="1" hangingPunct="1">
              <a:buFont typeface="Wingdings" pitchFamily="2" charset="2"/>
              <a:buNone/>
            </a:pPr>
            <a:endParaRPr lang="en-US" dirty="0"/>
          </a:p>
          <a:p>
            <a:pPr eaLnBrk="1" hangingPunct="1">
              <a:buFont typeface="Wingdings" pitchFamily="2" charset="2"/>
              <a:buNone/>
            </a:pPr>
            <a:endParaRPr lang="en-US" dirty="0"/>
          </a:p>
          <a:p>
            <a:pPr eaLnBrk="1" hangingPunct="1">
              <a:buFont typeface="Wingdings" pitchFamily="2" charset="2"/>
              <a:buNone/>
            </a:pPr>
            <a:endParaRPr lang="en-US" dirty="0"/>
          </a:p>
          <a:p>
            <a:pPr eaLnBrk="1" hangingPunct="1">
              <a:buFont typeface="Wingdings" pitchFamily="2" charset="2"/>
              <a:buNone/>
            </a:pPr>
            <a:endParaRPr lang="en-US" dirty="0"/>
          </a:p>
          <a:p>
            <a:pPr eaLnBrk="1" hangingPunct="1">
              <a:buFont typeface="Wingdings" pitchFamily="2" charset="2"/>
              <a:buNone/>
            </a:pPr>
            <a:endParaRPr lang="en-US" dirty="0"/>
          </a:p>
          <a:p>
            <a:pPr eaLnBrk="1" hangingPunct="1">
              <a:buFont typeface="Wingdings" pitchFamily="2" charset="2"/>
              <a:buNone/>
            </a:pPr>
            <a:endParaRPr lang="en-US" dirty="0"/>
          </a:p>
          <a:p>
            <a:pPr eaLnBrk="1" hangingPunct="1">
              <a:buFont typeface="Wingdings" pitchFamily="2" charset="2"/>
              <a:buNone/>
            </a:pPr>
            <a:endParaRPr lang="en-US" dirty="0"/>
          </a:p>
          <a:p>
            <a:pPr eaLnBrk="1" hangingPunct="1">
              <a:buFont typeface="Wingdings" pitchFamily="2" charset="2"/>
              <a:buNone/>
            </a:pPr>
            <a:r>
              <a:rPr lang="en-US" dirty="0"/>
              <a:t>	generated given the bias towards modifying lines that are involved in producing the faults and the preference for insertions similar to existing code.</a:t>
            </a:r>
          </a:p>
          <a:p>
            <a:pPr eaLnBrk="1" hangingPunct="1">
              <a:buFont typeface="Wingdings" pitchFamily="2" charset="2"/>
              <a:buNone/>
            </a:pPr>
            <a:endParaRPr lang="en-US" dirty="0"/>
          </a:p>
        </p:txBody>
      </p:sp>
      <p:pic>
        <p:nvPicPr>
          <p:cNvPr id="62468" name="Picture 2"/>
          <p:cNvPicPr>
            <a:picLocks noChangeAspect="1" noChangeArrowheads="1"/>
          </p:cNvPicPr>
          <p:nvPr/>
        </p:nvPicPr>
        <p:blipFill>
          <a:blip r:embed="rId2" cstate="print"/>
          <a:srcRect/>
          <a:stretch>
            <a:fillRect/>
          </a:stretch>
        </p:blipFill>
        <p:spPr bwMode="auto">
          <a:xfrm>
            <a:off x="688975" y="2378075"/>
            <a:ext cx="3451225" cy="2563813"/>
          </a:xfrm>
          <a:prstGeom prst="rect">
            <a:avLst/>
          </a:prstGeom>
          <a:noFill/>
          <a:ln w="9525">
            <a:noFill/>
            <a:miter lim="800000"/>
            <a:headEnd/>
            <a:tailEnd/>
          </a:ln>
        </p:spPr>
      </p:pic>
      <p:pic>
        <p:nvPicPr>
          <p:cNvPr id="62469" name="Picture 2"/>
          <p:cNvPicPr>
            <a:picLocks noChangeAspect="1" noChangeArrowheads="1"/>
          </p:cNvPicPr>
          <p:nvPr/>
        </p:nvPicPr>
        <p:blipFill>
          <a:blip r:embed="rId3" cstate="print"/>
          <a:srcRect/>
          <a:stretch>
            <a:fillRect/>
          </a:stretch>
        </p:blipFill>
        <p:spPr bwMode="auto">
          <a:xfrm>
            <a:off x="4643438" y="2362200"/>
            <a:ext cx="4043362" cy="2797175"/>
          </a:xfrm>
          <a:prstGeom prst="rect">
            <a:avLst/>
          </a:prstGeom>
          <a:noFill/>
          <a:ln w="9525">
            <a:noFill/>
            <a:miter lim="800000"/>
            <a:headEnd/>
            <a:tailEnd/>
          </a:ln>
        </p:spPr>
      </p:pic>
      <p:cxnSp>
        <p:nvCxnSpPr>
          <p:cNvPr id="62470" name="Straight Connector 6"/>
          <p:cNvCxnSpPr>
            <a:cxnSpLocks noChangeShapeType="1"/>
          </p:cNvCxnSpPr>
          <p:nvPr/>
        </p:nvCxnSpPr>
        <p:spPr bwMode="auto">
          <a:xfrm>
            <a:off x="5435600" y="3276600"/>
            <a:ext cx="3240088" cy="0"/>
          </a:xfrm>
          <a:prstGeom prst="line">
            <a:avLst/>
          </a:prstGeom>
          <a:noFill/>
          <a:ln w="38100" algn="ctr">
            <a:solidFill>
              <a:srgbClr val="FF0000"/>
            </a:solidFill>
            <a:miter lim="800000"/>
            <a:headEnd/>
            <a:tailEnd/>
          </a:ln>
        </p:spPr>
      </p:cxnSp>
      <p:sp>
        <p:nvSpPr>
          <p:cNvPr id="8" name="TextBox 7"/>
          <p:cNvSpPr txBox="1"/>
          <p:nvPr/>
        </p:nvSpPr>
        <p:spPr>
          <a:xfrm>
            <a:off x="6732588" y="3284538"/>
            <a:ext cx="2617787" cy="33972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Palatino Linotype"/>
                <a:ea typeface="+mn-ea"/>
                <a:cs typeface="+mn-cs"/>
              </a:rPr>
              <a:t>After repair minimization</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Rectangle 2"/>
          <p:cNvSpPr>
            <a:spLocks noGrp="1" noChangeArrowheads="1"/>
          </p:cNvSpPr>
          <p:nvPr>
            <p:ph type="title"/>
          </p:nvPr>
        </p:nvSpPr>
        <p:spPr/>
        <p:txBody>
          <a:bodyPr/>
          <a:lstStyle/>
          <a:p>
            <a:pPr eaLnBrk="1" hangingPunct="1">
              <a:defRPr/>
            </a:pPr>
            <a:r>
              <a:rPr lang="en-US" sz="3000"/>
              <a:t>Automatically Finding Patches Using GP</a:t>
            </a:r>
          </a:p>
        </p:txBody>
      </p:sp>
      <p:sp>
        <p:nvSpPr>
          <p:cNvPr id="63491" name="Rectangle 3"/>
          <p:cNvSpPr>
            <a:spLocks noGrp="1" noChangeArrowheads="1"/>
          </p:cNvSpPr>
          <p:nvPr>
            <p:ph type="body" idx="1"/>
          </p:nvPr>
        </p:nvSpPr>
        <p:spPr/>
        <p:txBody>
          <a:bodyPr/>
          <a:lstStyle/>
          <a:p>
            <a:pPr eaLnBrk="1" hangingPunct="1"/>
            <a:r>
              <a:rPr lang="en-US"/>
              <a:t>10 different C programs of different size totaling 63,000 lines of code (LOC)</a:t>
            </a:r>
          </a:p>
        </p:txBody>
      </p:sp>
      <p:pic>
        <p:nvPicPr>
          <p:cNvPr id="63492" name="Picture 2"/>
          <p:cNvPicPr>
            <a:picLocks noChangeAspect="1" noChangeArrowheads="1"/>
          </p:cNvPicPr>
          <p:nvPr/>
        </p:nvPicPr>
        <p:blipFill>
          <a:blip r:embed="rId2" cstate="print"/>
          <a:srcRect/>
          <a:stretch>
            <a:fillRect/>
          </a:stretch>
        </p:blipFill>
        <p:spPr bwMode="auto">
          <a:xfrm>
            <a:off x="0" y="1743075"/>
            <a:ext cx="9144000" cy="3333750"/>
          </a:xfrm>
          <a:prstGeom prst="rect">
            <a:avLst/>
          </a:prstGeom>
          <a:noFill/>
          <a:ln w="9525">
            <a:noFill/>
            <a:miter lim="800000"/>
            <a:headEnd/>
            <a:tailEnd/>
          </a:ln>
        </p:spPr>
      </p:pic>
      <p:sp>
        <p:nvSpPr>
          <p:cNvPr id="2" name="TextBox 1"/>
          <p:cNvSpPr txBox="1"/>
          <p:nvPr/>
        </p:nvSpPr>
        <p:spPr>
          <a:xfrm>
            <a:off x="251520" y="5589240"/>
            <a:ext cx="8352730"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sz="1400" b="0" i="0" u="none" strike="noStrike" kern="1200" cap="none" spc="0" normalizeH="0" baseline="0" noProof="0">
                <a:ln>
                  <a:noFill/>
                </a:ln>
                <a:solidFill>
                  <a:srgbClr val="3366FF"/>
                </a:solidFill>
                <a:effectLst/>
                <a:uLnTx/>
                <a:uFillTx/>
                <a:latin typeface="Calibri" panose="020F0502020204030204" pitchFamily="34" charset="0"/>
                <a:ea typeface="+mn-ea"/>
                <a:cs typeface="+mn-cs"/>
              </a:rPr>
              <a:t>Weimer</a:t>
            </a:r>
            <a:r>
              <a:rPr kumimoji="0" lang="en-US" sz="1400" b="0" i="0" u="none" strike="noStrike" kern="1200" cap="none" spc="0" normalizeH="0" baseline="0" noProof="0">
                <a:ln>
                  <a:noFill/>
                </a:ln>
                <a:solidFill>
                  <a:srgbClr val="3366FF"/>
                </a:solidFill>
                <a:effectLst/>
                <a:uLnTx/>
                <a:uFillTx/>
                <a:latin typeface="Calibri" panose="020F0502020204030204" pitchFamily="34" charset="0"/>
                <a:ea typeface="+mn-ea"/>
                <a:cs typeface="+mn-cs"/>
              </a:rPr>
              <a:t> W. et al.: Automatically Finding Patches Using Genetic Programming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3366FF"/>
                </a:solidFill>
                <a:effectLst/>
                <a:uLnTx/>
                <a:uFillTx/>
                <a:latin typeface="Calibri" panose="020F0502020204030204" pitchFamily="34" charset="0"/>
                <a:ea typeface="+mn-ea"/>
                <a:cs typeface="+mn-cs"/>
              </a:rPr>
              <a:t>Forrest S. et al.: A Genetic Programming Approach to </a:t>
            </a:r>
            <a:r>
              <a:rPr kumimoji="0" lang="cs-CZ" sz="1400" b="0" i="0" u="none" strike="noStrike" kern="1200" cap="none" spc="0" normalizeH="0" baseline="0" noProof="0">
                <a:ln>
                  <a:noFill/>
                </a:ln>
                <a:solidFill>
                  <a:srgbClr val="3366FF"/>
                </a:solidFill>
                <a:effectLst/>
                <a:uLnTx/>
                <a:uFillTx/>
                <a:latin typeface="Calibri" panose="020F0502020204030204" pitchFamily="34" charset="0"/>
                <a:ea typeface="+mn-ea"/>
                <a:cs typeface="+mn-cs"/>
              </a:rPr>
              <a:t>Automated Software Repair</a:t>
            </a:r>
            <a:r>
              <a:rPr kumimoji="0" lang="en-US" sz="1400" b="0" i="0" u="none" strike="noStrike" kern="1200" cap="none" spc="0" normalizeH="0" baseline="0" noProof="0">
                <a:ln>
                  <a:noFill/>
                </a:ln>
                <a:solidFill>
                  <a:srgbClr val="3366FF"/>
                </a:solidFill>
                <a:effectLst/>
                <a:uLnTx/>
                <a:uFillTx/>
                <a:latin typeface="Calibri" panose="020F0502020204030204" pitchFamily="34" charset="0"/>
                <a:ea typeface="+mn-ea"/>
                <a:cs typeface="+mn-cs"/>
              </a:rPr>
              <a:t>, GECCO 2009</a:t>
            </a:r>
            <a:endParaRPr kumimoji="0" lang="cs-CZ" sz="1400" b="0" i="0" u="none" strike="noStrike" kern="1200" cap="none" spc="0" normalizeH="0" baseline="0" noProof="0">
              <a:ln>
                <a:noFill/>
              </a:ln>
              <a:solidFill>
                <a:srgbClr val="3366FF"/>
              </a:solidFill>
              <a:effectLst/>
              <a:uLnTx/>
              <a:uFillTx/>
              <a:latin typeface="Calibri" panose="020F0502020204030204" pitchFamily="34" charset="0"/>
              <a:ea typeface="+mn-ea"/>
              <a:cs typeface="+mn-cs"/>
            </a:endParaRP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Rectangle 2"/>
          <p:cNvSpPr>
            <a:spLocks noGrp="1" noChangeArrowheads="1"/>
          </p:cNvSpPr>
          <p:nvPr>
            <p:ph type="title"/>
          </p:nvPr>
        </p:nvSpPr>
        <p:spPr>
          <a:xfrm>
            <a:off x="468312" y="476672"/>
            <a:ext cx="8207375" cy="720725"/>
          </a:xfrm>
        </p:spPr>
        <p:txBody>
          <a:bodyPr/>
          <a:lstStyle/>
          <a:p>
            <a:pPr eaLnBrk="1" hangingPunct="1">
              <a:defRPr/>
            </a:pPr>
            <a:r>
              <a:rPr lang="en-US" sz="3600" dirty="0"/>
              <a:t>Evolutionary Design of Image Filters</a:t>
            </a:r>
          </a:p>
        </p:txBody>
      </p:sp>
      <p:pic>
        <p:nvPicPr>
          <p:cNvPr id="3" name="Picture 25">
            <a:extLst>
              <a:ext uri="{FF2B5EF4-FFF2-40B4-BE49-F238E27FC236}">
                <a16:creationId xmlns:a16="http://schemas.microsoft.com/office/drawing/2014/main" id="{BF6D1930-707E-4321-8133-D7E2C2D5580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834" y="76101"/>
            <a:ext cx="1259806" cy="832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512356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a:xfrm>
            <a:off x="246063" y="76201"/>
            <a:ext cx="8610600" cy="381000"/>
          </a:xfrm>
        </p:spPr>
        <p:txBody>
          <a:bodyPr/>
          <a:lstStyle/>
          <a:p>
            <a:r>
              <a:rPr lang="en-US" altLang="cs-CZ" sz="3200">
                <a:latin typeface="Arial" pitchFamily="34" charset="0"/>
              </a:rPr>
              <a:t>Evolutionary </a:t>
            </a:r>
            <a:r>
              <a:rPr lang="en-US" altLang="cs-CZ" sz="3200" dirty="0">
                <a:latin typeface="Arial" pitchFamily="34" charset="0"/>
              </a:rPr>
              <a:t>design of image filters</a:t>
            </a:r>
            <a:endParaRPr lang="cs-CZ" altLang="cs-CZ" sz="3200" dirty="0">
              <a:latin typeface="Arial" pitchFamily="34" charset="0"/>
            </a:endParaRPr>
          </a:p>
        </p:txBody>
      </p:sp>
      <p:sp>
        <p:nvSpPr>
          <p:cNvPr id="285699" name="Text Box 3"/>
          <p:cNvSpPr txBox="1">
            <a:spLocks noChangeArrowheads="1"/>
          </p:cNvSpPr>
          <p:nvPr/>
        </p:nvSpPr>
        <p:spPr bwMode="auto">
          <a:xfrm>
            <a:off x="257175" y="5099119"/>
            <a:ext cx="8416925"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None/>
            </a:pPr>
            <a:r>
              <a:rPr lang="en-US" altLang="cs-CZ" b="0" dirty="0">
                <a:solidFill>
                  <a:schemeClr val="tx1"/>
                </a:solidFill>
              </a:rPr>
              <a:t>Can EA design an image filter which exhibits better filtering properties and lower implementation cost w.r.t. conventional solutions?</a:t>
            </a:r>
          </a:p>
          <a:p>
            <a:pPr algn="l">
              <a:spcBef>
                <a:spcPts val="1200"/>
              </a:spcBef>
              <a:buNone/>
            </a:pPr>
            <a:r>
              <a:rPr lang="en-US" altLang="cs-CZ" b="0" dirty="0">
                <a:solidFill>
                  <a:schemeClr val="tx1"/>
                </a:solidFill>
              </a:rPr>
              <a:t>Target domain: filters suppressing shot noise, Gaussian noise, burst noise, edge detectors,  …</a:t>
            </a:r>
            <a:endParaRPr lang="cs-CZ" altLang="cs-CZ" b="0" dirty="0">
              <a:solidFill>
                <a:schemeClr val="tx1"/>
              </a:solidFill>
            </a:endParaRPr>
          </a:p>
        </p:txBody>
      </p:sp>
      <p:pic>
        <p:nvPicPr>
          <p:cNvPr id="285701" name="Picture 5" descr="goldhill_tnoise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325" y="1291060"/>
            <a:ext cx="2680691" cy="252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5702" name="Picture 6" descr="goldhill_tnoise005-lena128p5s_bank0img_000014a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9125" y="1289472"/>
            <a:ext cx="2680530" cy="2520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85703" name="Object 7"/>
          <p:cNvGraphicFramePr>
            <a:graphicFrameLocks noGrp="1" noChangeAspect="1"/>
          </p:cNvGraphicFramePr>
          <p:nvPr>
            <p:ph idx="1"/>
            <p:extLst/>
          </p:nvPr>
        </p:nvGraphicFramePr>
        <p:xfrm>
          <a:off x="2030415" y="2853160"/>
          <a:ext cx="4364918" cy="2016000"/>
        </p:xfrm>
        <a:graphic>
          <a:graphicData uri="http://schemas.openxmlformats.org/presentationml/2006/ole">
            <mc:AlternateContent xmlns:mc="http://schemas.openxmlformats.org/markup-compatibility/2006">
              <mc:Choice xmlns:v="urn:schemas-microsoft-com:vml" Requires="v">
                <p:oleObj spid="_x0000_s3088" name="Acrobat Document" r:id="rId6" imgW="5303520" imgH="2377440" progId="AcroExch.Document.7">
                  <p:embed/>
                </p:oleObj>
              </mc:Choice>
              <mc:Fallback>
                <p:oleObj name="Acrobat Document" r:id="rId6" imgW="5303520" imgH="2377440" progId="AcroExch.Document.7">
                  <p:embed/>
                  <p:pic>
                    <p:nvPicPr>
                      <p:cNvPr id="285703"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30415" y="2853160"/>
                        <a:ext cx="4364918" cy="20160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 name="Picture 2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834" y="76101"/>
            <a:ext cx="1259806" cy="832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2658842"/>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304799" y="1"/>
            <a:ext cx="8467725" cy="609600"/>
          </a:xfrm>
        </p:spPr>
        <p:txBody>
          <a:bodyPr/>
          <a:lstStyle/>
          <a:p>
            <a:r>
              <a:rPr lang="en-US" altLang="cs-CZ" sz="3600" dirty="0"/>
              <a:t>Image filter in CGP </a:t>
            </a:r>
            <a:endParaRPr lang="cs-CZ" altLang="cs-CZ" sz="3600" dirty="0"/>
          </a:p>
        </p:txBody>
      </p:sp>
      <p:pic>
        <p:nvPicPr>
          <p:cNvPr id="287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288927"/>
            <a:ext cx="4925739" cy="4634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7750" name="Text Box 6"/>
          <p:cNvSpPr txBox="1">
            <a:spLocks noChangeArrowheads="1"/>
          </p:cNvSpPr>
          <p:nvPr/>
        </p:nvSpPr>
        <p:spPr bwMode="auto">
          <a:xfrm>
            <a:off x="630238" y="5922963"/>
            <a:ext cx="86145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None/>
            </a:pPr>
            <a:r>
              <a:rPr lang="en-US" altLang="cs-CZ" sz="1400" b="0" dirty="0">
                <a:solidFill>
                  <a:schemeClr val="tx1"/>
                </a:solidFill>
              </a:rPr>
              <a:t>9 x 8bits</a:t>
            </a:r>
            <a:endParaRPr lang="cs-CZ" altLang="cs-CZ" sz="1400" b="0" dirty="0">
              <a:solidFill>
                <a:schemeClr val="tx1"/>
              </a:solidFill>
            </a:endParaRPr>
          </a:p>
        </p:txBody>
      </p:sp>
      <p:sp>
        <p:nvSpPr>
          <p:cNvPr id="287751" name="Text Box 7"/>
          <p:cNvSpPr txBox="1">
            <a:spLocks noChangeArrowheads="1"/>
          </p:cNvSpPr>
          <p:nvPr/>
        </p:nvSpPr>
        <p:spPr bwMode="auto">
          <a:xfrm>
            <a:off x="4358618" y="5922963"/>
            <a:ext cx="86145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None/>
            </a:pPr>
            <a:r>
              <a:rPr lang="en-US" altLang="cs-CZ" sz="1400" b="0" dirty="0">
                <a:solidFill>
                  <a:schemeClr val="tx1"/>
                </a:solidFill>
              </a:rPr>
              <a:t>1 x 8bits</a:t>
            </a:r>
            <a:endParaRPr lang="cs-CZ" altLang="cs-CZ" sz="1400" b="0" dirty="0">
              <a:solidFill>
                <a:schemeClr val="tx1"/>
              </a:solidFill>
            </a:endParaRPr>
          </a:p>
        </p:txBody>
      </p:sp>
      <p:sp>
        <p:nvSpPr>
          <p:cNvPr id="287753" name="Rectangle 9"/>
          <p:cNvSpPr>
            <a:spLocks noChangeArrowheads="1"/>
          </p:cNvSpPr>
          <p:nvPr/>
        </p:nvSpPr>
        <p:spPr bwMode="auto">
          <a:xfrm>
            <a:off x="6013449" y="1412775"/>
            <a:ext cx="2919413" cy="4368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025" tIns="36512" rIns="73025" bIns="36512"/>
          <a:lstStyle>
            <a:lvl1pPr marL="342900" indent="-342900" algn="l" eaLnBrk="0" hangingPunct="0">
              <a:spcBef>
                <a:spcPct val="20000"/>
              </a:spcBef>
              <a:buClr>
                <a:srgbClr val="0000FF"/>
              </a:buClr>
              <a:buChar char="•"/>
              <a:defRPr sz="2800">
                <a:solidFill>
                  <a:schemeClr val="tx1"/>
                </a:solidFill>
                <a:latin typeface="Tahoma" pitchFamily="34" charset="0"/>
              </a:defRPr>
            </a:lvl1pPr>
            <a:lvl2pPr marL="742950" indent="-285750" algn="l" eaLnBrk="0" hangingPunct="0">
              <a:spcBef>
                <a:spcPct val="20000"/>
              </a:spcBef>
              <a:buClr>
                <a:srgbClr val="0000FF"/>
              </a:buClr>
              <a:buChar char="•"/>
              <a:defRPr sz="2400">
                <a:solidFill>
                  <a:schemeClr val="tx1"/>
                </a:solidFill>
                <a:latin typeface="Tahoma" pitchFamily="34" charset="0"/>
              </a:defRPr>
            </a:lvl2pPr>
            <a:lvl3pPr marL="1143000" indent="-228600" algn="l" eaLnBrk="0" hangingPunct="0">
              <a:spcBef>
                <a:spcPct val="20000"/>
              </a:spcBef>
              <a:buClr>
                <a:srgbClr val="0000FF"/>
              </a:buClr>
              <a:buChar char="•"/>
              <a:defRPr sz="2000">
                <a:solidFill>
                  <a:schemeClr val="tx1"/>
                </a:solidFill>
                <a:latin typeface="Tahoma" pitchFamily="34" charset="0"/>
              </a:defRPr>
            </a:lvl3pPr>
            <a:lvl4pPr marL="1600200" indent="-228600" algn="l" eaLnBrk="0" hangingPunct="0">
              <a:spcBef>
                <a:spcPct val="20000"/>
              </a:spcBef>
              <a:buClr>
                <a:srgbClr val="0000FF"/>
              </a:buClr>
              <a:buChar char="•"/>
              <a:defRPr>
                <a:solidFill>
                  <a:schemeClr val="tx1"/>
                </a:solidFill>
                <a:latin typeface="Tahoma" pitchFamily="34" charset="0"/>
              </a:defRPr>
            </a:lvl4pPr>
            <a:lvl5pPr marL="2057400" indent="-228600" algn="l" eaLnBrk="0" hangingPunct="0">
              <a:spcBef>
                <a:spcPct val="20000"/>
              </a:spcBef>
              <a:buClr>
                <a:srgbClr val="0000FF"/>
              </a:buClr>
              <a:buChar char="•"/>
              <a:defRPr>
                <a:solidFill>
                  <a:schemeClr val="tx1"/>
                </a:solidFill>
                <a:latin typeface="Tahoma" pitchFamily="34" charset="0"/>
              </a:defRPr>
            </a:lvl5pPr>
            <a:lvl6pPr marL="2514600" indent="-228600" eaLnBrk="0" fontAlgn="base" hangingPunct="0">
              <a:spcBef>
                <a:spcPct val="20000"/>
              </a:spcBef>
              <a:spcAft>
                <a:spcPct val="0"/>
              </a:spcAft>
              <a:buClr>
                <a:srgbClr val="0000FF"/>
              </a:buClr>
              <a:buChar char="•"/>
              <a:defRPr>
                <a:solidFill>
                  <a:schemeClr val="tx1"/>
                </a:solidFill>
                <a:latin typeface="Tahoma" pitchFamily="34" charset="0"/>
              </a:defRPr>
            </a:lvl6pPr>
            <a:lvl7pPr marL="2971800" indent="-228600" eaLnBrk="0" fontAlgn="base" hangingPunct="0">
              <a:spcBef>
                <a:spcPct val="20000"/>
              </a:spcBef>
              <a:spcAft>
                <a:spcPct val="0"/>
              </a:spcAft>
              <a:buClr>
                <a:srgbClr val="0000FF"/>
              </a:buClr>
              <a:buChar char="•"/>
              <a:defRPr>
                <a:solidFill>
                  <a:schemeClr val="tx1"/>
                </a:solidFill>
                <a:latin typeface="Tahoma" pitchFamily="34" charset="0"/>
              </a:defRPr>
            </a:lvl7pPr>
            <a:lvl8pPr marL="3429000" indent="-228600" eaLnBrk="0" fontAlgn="base" hangingPunct="0">
              <a:spcBef>
                <a:spcPct val="20000"/>
              </a:spcBef>
              <a:spcAft>
                <a:spcPct val="0"/>
              </a:spcAft>
              <a:buClr>
                <a:srgbClr val="0000FF"/>
              </a:buClr>
              <a:buChar char="•"/>
              <a:defRPr>
                <a:solidFill>
                  <a:schemeClr val="tx1"/>
                </a:solidFill>
                <a:latin typeface="Tahoma" pitchFamily="34" charset="0"/>
              </a:defRPr>
            </a:lvl8pPr>
            <a:lvl9pPr marL="3886200" indent="-228600" eaLnBrk="0" fontAlgn="base" hangingPunct="0">
              <a:spcBef>
                <a:spcPct val="20000"/>
              </a:spcBef>
              <a:spcAft>
                <a:spcPct val="0"/>
              </a:spcAft>
              <a:buClr>
                <a:srgbClr val="0000FF"/>
              </a:buClr>
              <a:buChar char="•"/>
              <a:defRPr>
                <a:solidFill>
                  <a:schemeClr val="tx1"/>
                </a:solidFill>
                <a:latin typeface="Tahoma" pitchFamily="34" charset="0"/>
              </a:defRPr>
            </a:lvl9pPr>
          </a:lstStyle>
          <a:p>
            <a:pPr>
              <a:buClrTx/>
            </a:pPr>
            <a:r>
              <a:rPr lang="en-US" altLang="cs-CZ" sz="1600" b="0" dirty="0"/>
              <a:t>Array of programmable. elements (PE).</a:t>
            </a:r>
          </a:p>
          <a:p>
            <a:pPr>
              <a:buClrTx/>
            </a:pPr>
            <a:r>
              <a:rPr lang="en-US" altLang="cs-CZ" sz="1600" b="0" dirty="0"/>
              <a:t>No feedbacks.</a:t>
            </a:r>
          </a:p>
          <a:p>
            <a:pPr>
              <a:buClrTx/>
            </a:pPr>
            <a:r>
              <a:rPr lang="en-US" altLang="cs-CZ" sz="1600" b="0" dirty="0"/>
              <a:t>All I/O and connections on 8 bits.</a:t>
            </a:r>
          </a:p>
          <a:p>
            <a:pPr>
              <a:buClrTx/>
            </a:pPr>
            <a:endParaRPr lang="en-US" altLang="cs-CZ" sz="1600" b="0" dirty="0"/>
          </a:p>
          <a:p>
            <a:pPr>
              <a:buClrTx/>
            </a:pPr>
            <a:r>
              <a:rPr lang="en-US" altLang="cs-CZ" sz="1600" b="0" dirty="0"/>
              <a:t>PE over 8 bits:</a:t>
            </a:r>
          </a:p>
          <a:p>
            <a:pPr lvl="1">
              <a:buClrTx/>
            </a:pPr>
            <a:r>
              <a:rPr lang="en-US" altLang="cs-CZ" sz="1600" b="0" dirty="0"/>
              <a:t>Minimum</a:t>
            </a:r>
          </a:p>
          <a:p>
            <a:pPr lvl="1">
              <a:buClrTx/>
            </a:pPr>
            <a:r>
              <a:rPr lang="en-US" altLang="cs-CZ" sz="1600" b="0" dirty="0"/>
              <a:t>Maximum</a:t>
            </a:r>
          </a:p>
          <a:p>
            <a:pPr lvl="1">
              <a:buClrTx/>
            </a:pPr>
            <a:r>
              <a:rPr lang="en-US" altLang="cs-CZ" sz="1600" b="0" dirty="0"/>
              <a:t>Average</a:t>
            </a:r>
          </a:p>
          <a:p>
            <a:pPr lvl="1">
              <a:buClrTx/>
            </a:pPr>
            <a:r>
              <a:rPr lang="en-US" altLang="cs-CZ" sz="1600" b="0" dirty="0"/>
              <a:t>Constants</a:t>
            </a:r>
          </a:p>
          <a:p>
            <a:pPr lvl="1">
              <a:buClrTx/>
            </a:pPr>
            <a:r>
              <a:rPr lang="en-US" altLang="cs-CZ" sz="1600" b="0" dirty="0"/>
              <a:t>logic operators</a:t>
            </a:r>
          </a:p>
          <a:p>
            <a:pPr lvl="1">
              <a:buClrTx/>
            </a:pPr>
            <a:r>
              <a:rPr lang="en-US" altLang="cs-CZ" sz="1600" b="0" dirty="0"/>
              <a:t>shift</a:t>
            </a:r>
          </a:p>
          <a:p>
            <a:endParaRPr lang="en-US" altLang="cs-CZ" sz="1600" b="0" dirty="0"/>
          </a:p>
          <a:p>
            <a:endParaRPr lang="cs-CZ" altLang="cs-CZ" sz="1600" b="0" dirty="0"/>
          </a:p>
        </p:txBody>
      </p:sp>
      <p:sp>
        <p:nvSpPr>
          <p:cNvPr id="19" name="Text Box 6"/>
          <p:cNvSpPr txBox="1">
            <a:spLocks noChangeArrowheads="1"/>
          </p:cNvSpPr>
          <p:nvPr/>
        </p:nvSpPr>
        <p:spPr bwMode="auto">
          <a:xfrm>
            <a:off x="6606071" y="6090049"/>
            <a:ext cx="239354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None/>
            </a:pPr>
            <a:r>
              <a:rPr lang="en-US" altLang="cs-CZ" sz="1400" b="0" dirty="0" err="1">
                <a:solidFill>
                  <a:srgbClr val="0066FF"/>
                </a:solidFill>
              </a:rPr>
              <a:t>Sekanina</a:t>
            </a:r>
            <a:r>
              <a:rPr lang="en-US" altLang="cs-CZ" sz="1400" b="0" dirty="0">
                <a:solidFill>
                  <a:srgbClr val="0066FF"/>
                </a:solidFill>
              </a:rPr>
              <a:t> L.: </a:t>
            </a:r>
            <a:r>
              <a:rPr lang="en-US" altLang="cs-CZ" sz="1400" b="0" dirty="0" err="1">
                <a:solidFill>
                  <a:srgbClr val="0066FF"/>
                </a:solidFill>
              </a:rPr>
              <a:t>EvoAISP</a:t>
            </a:r>
            <a:r>
              <a:rPr lang="en-US" altLang="cs-CZ" sz="1400" b="0" dirty="0">
                <a:solidFill>
                  <a:srgbClr val="0066FF"/>
                </a:solidFill>
              </a:rPr>
              <a:t> 2002</a:t>
            </a:r>
            <a:endParaRPr lang="cs-CZ" altLang="cs-CZ" sz="1400" b="0" dirty="0">
              <a:solidFill>
                <a:srgbClr val="0066FF"/>
              </a:solidFill>
            </a:endParaRPr>
          </a:p>
        </p:txBody>
      </p:sp>
      <p:pic>
        <p:nvPicPr>
          <p:cNvPr id="8" name="Picture 2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834" y="76101"/>
            <a:ext cx="1259806" cy="832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5514268"/>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6"/>
          <p:cNvSpPr>
            <a:spLocks noGrp="1" noChangeArrowheads="1"/>
          </p:cNvSpPr>
          <p:nvPr>
            <p:ph type="sldNum" sz="quarter" idx="10"/>
          </p:nvPr>
        </p:nvSpPr>
        <p:spPr>
          <a:xfrm>
            <a:off x="1114425" y="6524625"/>
            <a:ext cx="7848600" cy="333375"/>
          </a:xfrm>
          <a:ln/>
        </p:spPr>
        <p:txBody>
          <a:bodyPr/>
          <a:lstStyle/>
          <a:p>
            <a:fld id="{A142ED30-5C6C-4492-9F3A-CBAB5A0900EF}" type="slidenum">
              <a:rPr lang="en-US" altLang="cs-CZ"/>
              <a:pPr/>
              <a:t>55</a:t>
            </a:fld>
            <a:endParaRPr lang="en-US" altLang="cs-CZ"/>
          </a:p>
        </p:txBody>
      </p:sp>
      <p:graphicFrame>
        <p:nvGraphicFramePr>
          <p:cNvPr id="289802" name="Object 10"/>
          <p:cNvGraphicFramePr>
            <a:graphicFrameLocks noChangeAspect="1"/>
          </p:cNvGraphicFramePr>
          <p:nvPr>
            <p:extLst/>
          </p:nvPr>
        </p:nvGraphicFramePr>
        <p:xfrm>
          <a:off x="2503487" y="693738"/>
          <a:ext cx="4443413" cy="922338"/>
        </p:xfrm>
        <a:graphic>
          <a:graphicData uri="http://schemas.openxmlformats.org/presentationml/2006/ole">
            <mc:AlternateContent xmlns:mc="http://schemas.openxmlformats.org/markup-compatibility/2006">
              <mc:Choice xmlns:v="urn:schemas-microsoft-com:vml" Requires="v">
                <p:oleObj spid="_x0000_s4112" name="Ecuación" r:id="rId3" imgW="2082600" imgH="431640" progId="Equation.3">
                  <p:embed/>
                </p:oleObj>
              </mc:Choice>
              <mc:Fallback>
                <p:oleObj name="Ecuación" r:id="rId3" imgW="2082600" imgH="431640" progId="Equation.3">
                  <p:embed/>
                  <p:pic>
                    <p:nvPicPr>
                      <p:cNvPr id="289802"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3487" y="693738"/>
                        <a:ext cx="4443413" cy="922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89803" name="30 Grupo"/>
          <p:cNvGrpSpPr>
            <a:grpSpLocks/>
          </p:cNvGrpSpPr>
          <p:nvPr/>
        </p:nvGrpSpPr>
        <p:grpSpPr bwMode="auto">
          <a:xfrm>
            <a:off x="3827462" y="2000251"/>
            <a:ext cx="1839913" cy="1074737"/>
            <a:chOff x="1203810" y="1798017"/>
            <a:chExt cx="1839634" cy="1075122"/>
          </a:xfrm>
        </p:grpSpPr>
        <p:sp>
          <p:nvSpPr>
            <p:cNvPr id="6" name="5 Rectángulo"/>
            <p:cNvSpPr/>
            <p:nvPr/>
          </p:nvSpPr>
          <p:spPr>
            <a:xfrm>
              <a:off x="1203810" y="2171213"/>
              <a:ext cx="1839634" cy="701926"/>
            </a:xfrm>
            <a:prstGeom prst="rect">
              <a:avLst/>
            </a:prstGeom>
            <a:solidFill>
              <a:sysClr val="window" lastClr="FFFFFF"/>
            </a:solidFill>
            <a:ln w="25400" cap="flat" cmpd="sng" algn="ctr">
              <a:solidFill>
                <a:sysClr val="windowText" lastClr="000000"/>
              </a:solidFill>
              <a:prstDash val="solid"/>
            </a:ln>
            <a:effectLst/>
          </p:spPr>
          <p:txBody>
            <a:bodyPr anchor="ctr"/>
            <a:lstStyle/>
            <a:p>
              <a:pPr fontAlgn="auto">
                <a:spcBef>
                  <a:spcPts val="0"/>
                </a:spcBef>
                <a:spcAft>
                  <a:spcPts val="0"/>
                </a:spcAft>
                <a:defRPr/>
              </a:pPr>
              <a:endParaRPr lang="en-GB" sz="1800" kern="0">
                <a:solidFill>
                  <a:sysClr val="window" lastClr="FFFFFF"/>
                </a:solidFill>
                <a:latin typeface="Calibri"/>
              </a:endParaRPr>
            </a:p>
          </p:txBody>
        </p:sp>
        <p:sp>
          <p:nvSpPr>
            <p:cNvPr id="7" name="6 Rectángulo"/>
            <p:cNvSpPr/>
            <p:nvPr/>
          </p:nvSpPr>
          <p:spPr>
            <a:xfrm>
              <a:off x="1203810" y="1798017"/>
              <a:ext cx="1839634" cy="360491"/>
            </a:xfrm>
            <a:prstGeom prst="rect">
              <a:avLst/>
            </a:prstGeom>
            <a:solidFill>
              <a:srgbClr val="4F81BD">
                <a:lumMod val="60000"/>
                <a:lumOff val="40000"/>
              </a:srgbClr>
            </a:solidFill>
            <a:ln w="25400" cap="flat" cmpd="sng" algn="ctr">
              <a:solidFill>
                <a:sysClr val="windowText" lastClr="000000"/>
              </a:solidFill>
              <a:prstDash val="solid"/>
            </a:ln>
            <a:effectLst/>
          </p:spPr>
          <p:txBody>
            <a:bodyPr anchor="ctr"/>
            <a:lstStyle/>
            <a:p>
              <a:pPr fontAlgn="auto">
                <a:spcBef>
                  <a:spcPts val="0"/>
                </a:spcBef>
                <a:spcAft>
                  <a:spcPts val="0"/>
                </a:spcAft>
                <a:buNone/>
                <a:defRPr/>
              </a:pPr>
              <a:r>
                <a:rPr lang="en-US" sz="1800" kern="0" cap="small" dirty="0">
                  <a:solidFill>
                    <a:sysClr val="windowText" lastClr="000000"/>
                  </a:solidFill>
                  <a:latin typeface="Calibri"/>
                </a:rPr>
                <a:t>Golden Image</a:t>
              </a:r>
            </a:p>
          </p:txBody>
        </p:sp>
        <p:sp>
          <p:nvSpPr>
            <p:cNvPr id="8" name="7 Disco magnético"/>
            <p:cNvSpPr/>
            <p:nvPr/>
          </p:nvSpPr>
          <p:spPr>
            <a:xfrm>
              <a:off x="1911728" y="2287142"/>
              <a:ext cx="423799" cy="470068"/>
            </a:xfrm>
            <a:prstGeom prst="flowChartMagneticDisk">
              <a:avLst/>
            </a:prstGeom>
            <a:solidFill>
              <a:sysClr val="windowText" lastClr="000000">
                <a:lumMod val="50000"/>
                <a:lumOff val="50000"/>
              </a:sysClr>
            </a:solidFill>
            <a:ln w="25400" cap="flat" cmpd="sng" algn="ctr">
              <a:solidFill>
                <a:sysClr val="windowText" lastClr="000000">
                  <a:lumMod val="85000"/>
                  <a:lumOff val="15000"/>
                </a:sysClr>
              </a:solidFill>
              <a:prstDash val="solid"/>
            </a:ln>
            <a:effectLst/>
          </p:spPr>
          <p:txBody>
            <a:bodyPr anchor="ctr"/>
            <a:lstStyle/>
            <a:p>
              <a:pPr fontAlgn="auto">
                <a:spcBef>
                  <a:spcPts val="0"/>
                </a:spcBef>
                <a:spcAft>
                  <a:spcPts val="0"/>
                </a:spcAft>
                <a:defRPr/>
              </a:pPr>
              <a:endParaRPr lang="en-GB" sz="1800" kern="0">
                <a:solidFill>
                  <a:sysClr val="window" lastClr="FFFFFF"/>
                </a:solidFill>
                <a:latin typeface="Calibri"/>
              </a:endParaRPr>
            </a:p>
          </p:txBody>
        </p:sp>
      </p:grpSp>
      <p:grpSp>
        <p:nvGrpSpPr>
          <p:cNvPr id="289807" name="34 Grupo"/>
          <p:cNvGrpSpPr>
            <a:grpSpLocks/>
          </p:cNvGrpSpPr>
          <p:nvPr/>
        </p:nvGrpSpPr>
        <p:grpSpPr bwMode="auto">
          <a:xfrm>
            <a:off x="3827462" y="4800601"/>
            <a:ext cx="1839913" cy="1079500"/>
            <a:chOff x="1206085" y="3988184"/>
            <a:chExt cx="1839634" cy="1079081"/>
          </a:xfrm>
        </p:grpSpPr>
        <p:sp>
          <p:nvSpPr>
            <p:cNvPr id="9" name="8 Rectángulo"/>
            <p:cNvSpPr/>
            <p:nvPr/>
          </p:nvSpPr>
          <p:spPr>
            <a:xfrm>
              <a:off x="1206085" y="3988184"/>
              <a:ext cx="1839634" cy="702989"/>
            </a:xfrm>
            <a:prstGeom prst="rect">
              <a:avLst/>
            </a:prstGeom>
            <a:solidFill>
              <a:sysClr val="window" lastClr="FFFFFF"/>
            </a:solidFill>
            <a:ln w="25400" cap="flat" cmpd="sng" algn="ctr">
              <a:solidFill>
                <a:sysClr val="windowText" lastClr="000000"/>
              </a:solidFill>
              <a:prstDash val="solid"/>
            </a:ln>
            <a:effectLst/>
          </p:spPr>
          <p:txBody>
            <a:bodyPr anchor="ctr"/>
            <a:lstStyle/>
            <a:p>
              <a:pPr fontAlgn="auto">
                <a:spcBef>
                  <a:spcPts val="0"/>
                </a:spcBef>
                <a:spcAft>
                  <a:spcPts val="0"/>
                </a:spcAft>
                <a:defRPr/>
              </a:pPr>
              <a:endParaRPr lang="en-GB" sz="1800" kern="0">
                <a:solidFill>
                  <a:sysClr val="window" lastClr="FFFFFF"/>
                </a:solidFill>
                <a:latin typeface="Calibri"/>
              </a:endParaRPr>
            </a:p>
          </p:txBody>
        </p:sp>
        <p:sp>
          <p:nvSpPr>
            <p:cNvPr id="10" name="9 Rectángulo"/>
            <p:cNvSpPr/>
            <p:nvPr/>
          </p:nvSpPr>
          <p:spPr>
            <a:xfrm>
              <a:off x="1206085" y="4707042"/>
              <a:ext cx="1839634" cy="360223"/>
            </a:xfrm>
            <a:prstGeom prst="rect">
              <a:avLst/>
            </a:prstGeom>
            <a:solidFill>
              <a:srgbClr val="4F81BD">
                <a:lumMod val="60000"/>
                <a:lumOff val="40000"/>
              </a:srgbClr>
            </a:solidFill>
            <a:ln w="25400" cap="flat" cmpd="sng" algn="ctr">
              <a:solidFill>
                <a:sysClr val="windowText" lastClr="000000"/>
              </a:solidFill>
              <a:prstDash val="solid"/>
            </a:ln>
            <a:effectLst/>
          </p:spPr>
          <p:txBody>
            <a:bodyPr anchor="ctr"/>
            <a:lstStyle/>
            <a:p>
              <a:pPr fontAlgn="auto">
                <a:spcBef>
                  <a:spcPts val="0"/>
                </a:spcBef>
                <a:spcAft>
                  <a:spcPts val="0"/>
                </a:spcAft>
                <a:buNone/>
                <a:defRPr/>
              </a:pPr>
              <a:r>
                <a:rPr lang="en-US" sz="1800" kern="0" cap="small" dirty="0">
                  <a:solidFill>
                    <a:sysClr val="windowText" lastClr="000000"/>
                  </a:solidFill>
                  <a:latin typeface="Calibri"/>
                </a:rPr>
                <a:t>Filtered Image</a:t>
              </a:r>
            </a:p>
          </p:txBody>
        </p:sp>
        <p:sp>
          <p:nvSpPr>
            <p:cNvPr id="11" name="10 Disco magnético"/>
            <p:cNvSpPr/>
            <p:nvPr/>
          </p:nvSpPr>
          <p:spPr>
            <a:xfrm>
              <a:off x="1914003" y="4104026"/>
              <a:ext cx="423799" cy="469718"/>
            </a:xfrm>
            <a:prstGeom prst="flowChartMagneticDisk">
              <a:avLst/>
            </a:prstGeom>
            <a:solidFill>
              <a:sysClr val="windowText" lastClr="000000">
                <a:lumMod val="50000"/>
                <a:lumOff val="50000"/>
              </a:sysClr>
            </a:solidFill>
            <a:ln w="25400" cap="flat" cmpd="sng" algn="ctr">
              <a:solidFill>
                <a:sysClr val="windowText" lastClr="000000">
                  <a:lumMod val="85000"/>
                  <a:lumOff val="15000"/>
                </a:sysClr>
              </a:solidFill>
              <a:prstDash val="solid"/>
            </a:ln>
            <a:effectLst/>
          </p:spPr>
          <p:txBody>
            <a:bodyPr anchor="ctr"/>
            <a:lstStyle/>
            <a:p>
              <a:pPr fontAlgn="auto">
                <a:spcBef>
                  <a:spcPts val="0"/>
                </a:spcBef>
                <a:spcAft>
                  <a:spcPts val="0"/>
                </a:spcAft>
                <a:defRPr/>
              </a:pPr>
              <a:endParaRPr lang="en-GB" sz="1800" kern="0">
                <a:solidFill>
                  <a:sysClr val="window" lastClr="FFFFFF"/>
                </a:solidFill>
                <a:latin typeface="Calibri"/>
              </a:endParaRPr>
            </a:p>
          </p:txBody>
        </p:sp>
      </p:grpSp>
      <p:sp>
        <p:nvSpPr>
          <p:cNvPr id="12" name="11 Elipse"/>
          <p:cNvSpPr/>
          <p:nvPr/>
        </p:nvSpPr>
        <p:spPr>
          <a:xfrm>
            <a:off x="4476750" y="3632201"/>
            <a:ext cx="539750" cy="539750"/>
          </a:xfrm>
          <a:prstGeom prst="ellipse">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bIns="108000" anchor="ctr"/>
          <a:lstStyle/>
          <a:p>
            <a:pPr>
              <a:buNone/>
              <a:defRPr/>
            </a:pPr>
            <a:r>
              <a:rPr lang="es-ES" sz="2500" b="1" dirty="0">
                <a:solidFill>
                  <a:srgbClr val="262626"/>
                </a:solidFill>
              </a:rPr>
              <a:t>-</a:t>
            </a:r>
            <a:endParaRPr lang="en-GB" sz="2500" b="1" dirty="0">
              <a:solidFill>
                <a:srgbClr val="262626"/>
              </a:solidFill>
            </a:endParaRPr>
          </a:p>
        </p:txBody>
      </p:sp>
      <p:sp>
        <p:nvSpPr>
          <p:cNvPr id="13" name="12 Rectángulo"/>
          <p:cNvSpPr/>
          <p:nvPr/>
        </p:nvSpPr>
        <p:spPr>
          <a:xfrm>
            <a:off x="5216525" y="3594101"/>
            <a:ext cx="1406525" cy="614362"/>
          </a:xfrm>
          <a:prstGeom prst="rect">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bIns="108000" anchor="ctr"/>
          <a:lstStyle/>
          <a:p>
            <a:pPr algn="ctr">
              <a:buNone/>
              <a:defRPr/>
            </a:pPr>
            <a:r>
              <a:rPr lang="es-ES" sz="1800" b="1" dirty="0">
                <a:solidFill>
                  <a:srgbClr val="262626"/>
                </a:solidFill>
                <a:latin typeface="Calibri" pitchFamily="34" charset="0"/>
              </a:rPr>
              <a:t>|ABS|</a:t>
            </a:r>
            <a:endParaRPr lang="en-GB" sz="1800" b="1" dirty="0">
              <a:solidFill>
                <a:srgbClr val="262626"/>
              </a:solidFill>
              <a:latin typeface="Calibri" pitchFamily="34" charset="0"/>
            </a:endParaRPr>
          </a:p>
        </p:txBody>
      </p:sp>
      <p:sp>
        <p:nvSpPr>
          <p:cNvPr id="14" name="13 Elipse"/>
          <p:cNvSpPr/>
          <p:nvPr/>
        </p:nvSpPr>
        <p:spPr>
          <a:xfrm>
            <a:off x="6923087" y="3632201"/>
            <a:ext cx="539750" cy="539750"/>
          </a:xfrm>
          <a:prstGeom prst="ellipse">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bIns="108000" anchor="ctr"/>
          <a:lstStyle/>
          <a:p>
            <a:pPr>
              <a:buNone/>
              <a:defRPr/>
            </a:pPr>
            <a:r>
              <a:rPr lang="es-ES" sz="2500" b="1" dirty="0">
                <a:solidFill>
                  <a:srgbClr val="262626"/>
                </a:solidFill>
              </a:rPr>
              <a:t>+</a:t>
            </a:r>
            <a:endParaRPr lang="en-GB" sz="2500" b="1" dirty="0">
              <a:solidFill>
                <a:srgbClr val="262626"/>
              </a:solidFill>
            </a:endParaRPr>
          </a:p>
        </p:txBody>
      </p:sp>
      <p:cxnSp>
        <p:nvCxnSpPr>
          <p:cNvPr id="17" name="16 Forma"/>
          <p:cNvCxnSpPr>
            <a:cxnSpLocks noChangeShapeType="1"/>
            <a:stCxn id="6" idx="2"/>
            <a:endCxn id="12" idx="0"/>
          </p:cNvCxnSpPr>
          <p:nvPr/>
        </p:nvCxnSpPr>
        <p:spPr bwMode="auto">
          <a:xfrm rot="5400000">
            <a:off x="4481512" y="3352801"/>
            <a:ext cx="531813" cy="1587"/>
          </a:xfrm>
          <a:prstGeom prst="bentConnector3">
            <a:avLst>
              <a:gd name="adj1" fmla="val 49852"/>
            </a:avLst>
          </a:prstGeom>
          <a:noFill/>
          <a:ln w="22225" algn="ctr">
            <a:solidFill>
              <a:srgbClr val="262626"/>
            </a:solidFill>
            <a:miter lim="800000"/>
            <a:headEnd/>
            <a:tailEnd type="stealth" w="lg" len="lg"/>
          </a:ln>
          <a:extLst>
            <a:ext uri="{909E8E84-426E-40DD-AFC4-6F175D3DCCD1}">
              <a14:hiddenFill xmlns:a14="http://schemas.microsoft.com/office/drawing/2010/main">
                <a:noFill/>
              </a14:hiddenFill>
            </a:ext>
          </a:extLst>
        </p:spPr>
      </p:cxnSp>
      <p:cxnSp>
        <p:nvCxnSpPr>
          <p:cNvPr id="19" name="18 Forma"/>
          <p:cNvCxnSpPr>
            <a:cxnSpLocks noChangeShapeType="1"/>
            <a:stCxn id="9" idx="0"/>
            <a:endCxn id="12" idx="4"/>
          </p:cNvCxnSpPr>
          <p:nvPr/>
        </p:nvCxnSpPr>
        <p:spPr bwMode="auto">
          <a:xfrm rot="5400000" flipH="1">
            <a:off x="4445794" y="4485482"/>
            <a:ext cx="603250" cy="1587"/>
          </a:xfrm>
          <a:prstGeom prst="bentConnector3">
            <a:avLst>
              <a:gd name="adj1" fmla="val 50000"/>
            </a:avLst>
          </a:prstGeom>
          <a:noFill/>
          <a:ln w="22225" algn="ctr">
            <a:solidFill>
              <a:srgbClr val="262626"/>
            </a:solidFill>
            <a:miter lim="800000"/>
            <a:headEnd/>
            <a:tailEnd type="stealth" w="lg" len="lg"/>
          </a:ln>
          <a:extLst>
            <a:ext uri="{909E8E84-426E-40DD-AFC4-6F175D3DCCD1}">
              <a14:hiddenFill xmlns:a14="http://schemas.microsoft.com/office/drawing/2010/main">
                <a:noFill/>
              </a14:hiddenFill>
            </a:ext>
          </a:extLst>
        </p:spPr>
      </p:cxnSp>
      <p:cxnSp>
        <p:nvCxnSpPr>
          <p:cNvPr id="21" name="20 Conector recto de flecha"/>
          <p:cNvCxnSpPr>
            <a:stCxn id="12" idx="6"/>
            <a:endCxn id="13" idx="1"/>
          </p:cNvCxnSpPr>
          <p:nvPr/>
        </p:nvCxnSpPr>
        <p:spPr>
          <a:xfrm>
            <a:off x="5016500" y="3902076"/>
            <a:ext cx="200025" cy="0"/>
          </a:xfrm>
          <a:prstGeom prst="straightConnector1">
            <a:avLst/>
          </a:prstGeom>
          <a:ln w="22225">
            <a:solidFill>
              <a:srgbClr val="262626"/>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3" name="22 Conector recto de flecha"/>
          <p:cNvCxnSpPr>
            <a:stCxn id="13" idx="3"/>
            <a:endCxn id="14" idx="2"/>
          </p:cNvCxnSpPr>
          <p:nvPr/>
        </p:nvCxnSpPr>
        <p:spPr>
          <a:xfrm>
            <a:off x="6623050" y="3901282"/>
            <a:ext cx="300037" cy="794"/>
          </a:xfrm>
          <a:prstGeom prst="straightConnector1">
            <a:avLst/>
          </a:prstGeom>
          <a:ln w="22225">
            <a:solidFill>
              <a:srgbClr val="262626"/>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5" name="24 Conector recto de flecha"/>
          <p:cNvCxnSpPr>
            <a:stCxn id="14" idx="6"/>
            <a:endCxn id="15" idx="1"/>
          </p:cNvCxnSpPr>
          <p:nvPr/>
        </p:nvCxnSpPr>
        <p:spPr>
          <a:xfrm>
            <a:off x="7462837" y="3902076"/>
            <a:ext cx="252413" cy="0"/>
          </a:xfrm>
          <a:prstGeom prst="straightConnector1">
            <a:avLst/>
          </a:prstGeom>
          <a:ln w="22225">
            <a:solidFill>
              <a:srgbClr val="262626"/>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7" name="26 Forma"/>
          <p:cNvCxnSpPr>
            <a:cxnSpLocks noChangeShapeType="1"/>
            <a:stCxn id="15" idx="3"/>
            <a:endCxn id="14" idx="4"/>
          </p:cNvCxnSpPr>
          <p:nvPr/>
        </p:nvCxnSpPr>
        <p:spPr bwMode="auto">
          <a:xfrm flipH="1">
            <a:off x="7192962" y="3902076"/>
            <a:ext cx="1296988" cy="269875"/>
          </a:xfrm>
          <a:prstGeom prst="bentConnector4">
            <a:avLst>
              <a:gd name="adj1" fmla="val -17625"/>
              <a:gd name="adj2" fmla="val 286470"/>
            </a:avLst>
          </a:prstGeom>
          <a:noFill/>
          <a:ln w="22225" algn="ctr">
            <a:solidFill>
              <a:srgbClr val="262626"/>
            </a:solidFill>
            <a:miter lim="800000"/>
            <a:headEnd/>
            <a:tailEnd type="stealth" w="lg" len="lg"/>
          </a:ln>
          <a:extLst>
            <a:ext uri="{909E8E84-426E-40DD-AFC4-6F175D3DCCD1}">
              <a14:hiddenFill xmlns:a14="http://schemas.microsoft.com/office/drawing/2010/main">
                <a:noFill/>
              </a14:hiddenFill>
            </a:ext>
          </a:extLst>
        </p:spPr>
      </p:cxnSp>
      <p:grpSp>
        <p:nvGrpSpPr>
          <p:cNvPr id="289820" name="33 Grupo"/>
          <p:cNvGrpSpPr>
            <a:grpSpLocks/>
          </p:cNvGrpSpPr>
          <p:nvPr/>
        </p:nvGrpSpPr>
        <p:grpSpPr bwMode="auto">
          <a:xfrm>
            <a:off x="7710487" y="3357563"/>
            <a:ext cx="779463" cy="1089025"/>
            <a:chOff x="7954843" y="2950192"/>
            <a:chExt cx="779724" cy="1089545"/>
          </a:xfrm>
        </p:grpSpPr>
        <p:sp>
          <p:nvSpPr>
            <p:cNvPr id="15" name="14 Rectángulo"/>
            <p:cNvSpPr/>
            <p:nvPr/>
          </p:nvSpPr>
          <p:spPr>
            <a:xfrm>
              <a:off x="7959608" y="2950192"/>
              <a:ext cx="774959" cy="1089545"/>
            </a:xfrm>
            <a:prstGeom prst="rect">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tIns="108000" bIns="36000"/>
            <a:lstStyle/>
            <a:p>
              <a:pPr>
                <a:buNone/>
                <a:defRPr/>
              </a:pPr>
              <a:r>
                <a:rPr lang="es-ES" sz="1800" b="1" cap="small" dirty="0" err="1">
                  <a:solidFill>
                    <a:srgbClr val="262626"/>
                  </a:solidFill>
                  <a:latin typeface="Calibri" pitchFamily="34" charset="0"/>
                </a:rPr>
                <a:t>Reg</a:t>
              </a:r>
              <a:endParaRPr lang="en-GB" sz="1800" b="1" cap="small" dirty="0">
                <a:solidFill>
                  <a:srgbClr val="262626"/>
                </a:solidFill>
                <a:latin typeface="Calibri" pitchFamily="34" charset="0"/>
              </a:endParaRPr>
            </a:p>
          </p:txBody>
        </p:sp>
        <p:sp>
          <p:nvSpPr>
            <p:cNvPr id="28" name="27 Triángulo isósceles"/>
            <p:cNvSpPr>
              <a:spLocks noChangeArrowheads="1"/>
            </p:cNvSpPr>
            <p:nvPr/>
          </p:nvSpPr>
          <p:spPr bwMode="auto">
            <a:xfrm rot="5400000">
              <a:off x="7947683" y="3711775"/>
              <a:ext cx="192179" cy="177860"/>
            </a:xfrm>
            <a:prstGeom prst="triangle">
              <a:avLst>
                <a:gd name="adj" fmla="val 50000"/>
              </a:avLst>
            </a:prstGeom>
            <a:solidFill>
              <a:schemeClr val="bg1"/>
            </a:solidFill>
            <a:ln w="25400" algn="ctr">
              <a:solidFill>
                <a:srgbClr val="262626"/>
              </a:solidFill>
              <a:miter lim="800000"/>
              <a:headEnd/>
              <a:tailEnd/>
            </a:ln>
          </p:spPr>
          <p:txBody>
            <a:bodyPr rot="10800000" vert="eaVert" anchor="ctr"/>
            <a:lstStyle/>
            <a:p>
              <a:pPr>
                <a:defRPr/>
              </a:pPr>
              <a:endParaRPr lang="en-GB" sz="2500" b="1">
                <a:solidFill>
                  <a:schemeClr val="lt1"/>
                </a:solidFill>
                <a:latin typeface="+mn-lt"/>
              </a:endParaRPr>
            </a:p>
          </p:txBody>
        </p:sp>
      </p:grpSp>
      <p:sp>
        <p:nvSpPr>
          <p:cNvPr id="39" name="38 Rectángulo"/>
          <p:cNvSpPr/>
          <p:nvPr/>
        </p:nvSpPr>
        <p:spPr>
          <a:xfrm>
            <a:off x="7213600" y="725488"/>
            <a:ext cx="1743075" cy="2166938"/>
          </a:xfrm>
          <a:prstGeom prst="rect">
            <a:avLst/>
          </a:prstGeom>
        </p:spPr>
        <p:txBody>
          <a:bodyPr/>
          <a:lstStyle>
            <a:lvl1pPr algn="l" eaLnBrk="0" hangingPunct="0">
              <a:defRPr sz="2400">
                <a:solidFill>
                  <a:schemeClr val="tx1"/>
                </a:solidFill>
                <a:latin typeface="Times New Roman" pitchFamily="18" charset="0"/>
              </a:defRPr>
            </a:lvl1pPr>
            <a:lvl2pPr marL="742950" indent="-285750" algn="l" eaLnBrk="0" hangingPunct="0">
              <a:defRPr sz="2400">
                <a:solidFill>
                  <a:schemeClr val="tx1"/>
                </a:solidFill>
                <a:latin typeface="Times New Roman" pitchFamily="18" charset="0"/>
              </a:defRPr>
            </a:lvl2pPr>
            <a:lvl3pPr marL="1143000" indent="-228600" algn="l" eaLnBrk="0" hangingPunct="0">
              <a:defRPr sz="2400">
                <a:solidFill>
                  <a:schemeClr val="tx1"/>
                </a:solidFill>
                <a:latin typeface="Times New Roman" pitchFamily="18" charset="0"/>
              </a:defRPr>
            </a:lvl3pPr>
            <a:lvl4pPr marL="1600200" indent="-228600" algn="l" eaLnBrk="0" hangingPunct="0">
              <a:defRPr sz="2400">
                <a:solidFill>
                  <a:schemeClr val="tx1"/>
                </a:solidFill>
                <a:latin typeface="Times New Roman" pitchFamily="18" charset="0"/>
              </a:defRPr>
            </a:lvl4pPr>
            <a:lvl5pPr marL="2057400" indent="-228600" algn="l"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buNone/>
            </a:pPr>
            <a:r>
              <a:rPr lang="en-US" altLang="cs-CZ" sz="1600" i="1" dirty="0">
                <a:latin typeface="Century Schoolbook" pitchFamily="18" charset="0"/>
              </a:rPr>
              <a:t>I: golden image</a:t>
            </a:r>
          </a:p>
          <a:p>
            <a:pPr eaLnBrk="1" hangingPunct="1">
              <a:buNone/>
            </a:pPr>
            <a:r>
              <a:rPr lang="en-US" altLang="cs-CZ" sz="1600" i="1" dirty="0">
                <a:latin typeface="Century Schoolbook" pitchFamily="18" charset="0"/>
              </a:rPr>
              <a:t>K: filtered image</a:t>
            </a:r>
          </a:p>
          <a:p>
            <a:pPr eaLnBrk="1" hangingPunct="1">
              <a:buNone/>
            </a:pPr>
            <a:r>
              <a:rPr lang="en-US" altLang="cs-CZ" sz="1600" i="1" dirty="0">
                <a:latin typeface="Century Schoolbook" pitchFamily="18" charset="0"/>
              </a:rPr>
              <a:t>R: rows</a:t>
            </a:r>
          </a:p>
          <a:p>
            <a:pPr eaLnBrk="1" hangingPunct="1">
              <a:buNone/>
            </a:pPr>
            <a:r>
              <a:rPr lang="en-US" altLang="cs-CZ" sz="1600" i="1" dirty="0">
                <a:latin typeface="Century Schoolbook" pitchFamily="18" charset="0"/>
              </a:rPr>
              <a:t>C: columns</a:t>
            </a:r>
          </a:p>
        </p:txBody>
      </p:sp>
      <p:pic>
        <p:nvPicPr>
          <p:cNvPr id="289824" name="28 Imagen" descr="lena.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7662" y="2003426"/>
            <a:ext cx="1439863"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32 Rectángulo"/>
          <p:cNvSpPr/>
          <p:nvPr/>
        </p:nvSpPr>
        <p:spPr>
          <a:xfrm>
            <a:off x="1006475" y="4681538"/>
            <a:ext cx="469900" cy="33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ES" sz="2500" b="1"/>
          </a:p>
        </p:txBody>
      </p:sp>
      <p:pic>
        <p:nvPicPr>
          <p:cNvPr id="289828" name="29 Imagen" descr="lena_tnoise005.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4175" y="4678363"/>
            <a:ext cx="1439862"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 name="40 Conector recto de flecha"/>
          <p:cNvCxnSpPr>
            <a:endCxn id="9" idx="1"/>
          </p:cNvCxnSpPr>
          <p:nvPr/>
        </p:nvCxnSpPr>
        <p:spPr>
          <a:xfrm flipV="1">
            <a:off x="1868487" y="5153026"/>
            <a:ext cx="1946275" cy="12700"/>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4" name="43 Conector recto de flecha"/>
          <p:cNvCxnSpPr>
            <a:endCxn id="6" idx="1"/>
          </p:cNvCxnSpPr>
          <p:nvPr/>
        </p:nvCxnSpPr>
        <p:spPr>
          <a:xfrm>
            <a:off x="1774825" y="2724151"/>
            <a:ext cx="2039937" cy="0"/>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pic>
        <p:nvPicPr>
          <p:cNvPr id="289831" name="Picture 39" descr="slope_128_tnoise040_ifthen-bank5img-00006ad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7400" y="4589463"/>
            <a:ext cx="1454150" cy="1136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2" name="Rectangle 2"/>
          <p:cNvSpPr txBox="1">
            <a:spLocks noChangeArrowheads="1"/>
          </p:cNvSpPr>
          <p:nvPr/>
        </p:nvSpPr>
        <p:spPr>
          <a:xfrm>
            <a:off x="304799" y="1"/>
            <a:ext cx="8467725" cy="609600"/>
          </a:xfrm>
          <a:prstGeom prst="rect">
            <a:avLst/>
          </a:prstGeom>
        </p:spPr>
        <p:txBody>
          <a:bodyPr/>
          <a:lstStyle>
            <a:lvl1pPr algn="l" rtl="0" eaLnBrk="0" fontAlgn="base" hangingPunct="0">
              <a:spcBef>
                <a:spcPct val="0"/>
              </a:spcBef>
              <a:spcAft>
                <a:spcPct val="0"/>
              </a:spcAft>
              <a:defRPr sz="2600">
                <a:solidFill>
                  <a:srgbClr val="1B85B9"/>
                </a:solidFill>
                <a:latin typeface="+mj-lt"/>
                <a:ea typeface="+mj-ea"/>
                <a:cs typeface="+mj-cs"/>
              </a:defRPr>
            </a:lvl1pPr>
            <a:lvl2pPr algn="l" rtl="0" eaLnBrk="0" fontAlgn="base" hangingPunct="0">
              <a:spcBef>
                <a:spcPct val="0"/>
              </a:spcBef>
              <a:spcAft>
                <a:spcPct val="0"/>
              </a:spcAft>
              <a:defRPr sz="2600">
                <a:solidFill>
                  <a:srgbClr val="1B85B9"/>
                </a:solidFill>
                <a:latin typeface="Tahoma" charset="0"/>
              </a:defRPr>
            </a:lvl2pPr>
            <a:lvl3pPr algn="l" rtl="0" eaLnBrk="0" fontAlgn="base" hangingPunct="0">
              <a:spcBef>
                <a:spcPct val="0"/>
              </a:spcBef>
              <a:spcAft>
                <a:spcPct val="0"/>
              </a:spcAft>
              <a:defRPr sz="2600">
                <a:solidFill>
                  <a:srgbClr val="1B85B9"/>
                </a:solidFill>
                <a:latin typeface="Tahoma" charset="0"/>
              </a:defRPr>
            </a:lvl3pPr>
            <a:lvl4pPr algn="l" rtl="0" eaLnBrk="0" fontAlgn="base" hangingPunct="0">
              <a:spcBef>
                <a:spcPct val="0"/>
              </a:spcBef>
              <a:spcAft>
                <a:spcPct val="0"/>
              </a:spcAft>
              <a:defRPr sz="2600">
                <a:solidFill>
                  <a:srgbClr val="1B85B9"/>
                </a:solidFill>
                <a:latin typeface="Tahoma" charset="0"/>
              </a:defRPr>
            </a:lvl4pPr>
            <a:lvl5pPr algn="l" rtl="0" eaLnBrk="0" fontAlgn="base" hangingPunct="0">
              <a:spcBef>
                <a:spcPct val="0"/>
              </a:spcBef>
              <a:spcAft>
                <a:spcPct val="0"/>
              </a:spcAft>
              <a:defRPr sz="2600">
                <a:solidFill>
                  <a:srgbClr val="1B85B9"/>
                </a:solidFill>
                <a:latin typeface="Tahoma" charset="0"/>
              </a:defRPr>
            </a:lvl5pPr>
            <a:lvl6pPr marL="457200" algn="l" rtl="0" fontAlgn="base">
              <a:spcBef>
                <a:spcPct val="0"/>
              </a:spcBef>
              <a:spcAft>
                <a:spcPct val="0"/>
              </a:spcAft>
              <a:defRPr sz="2600">
                <a:solidFill>
                  <a:srgbClr val="1B85B9"/>
                </a:solidFill>
                <a:latin typeface="Tahoma" charset="0"/>
              </a:defRPr>
            </a:lvl6pPr>
            <a:lvl7pPr marL="914400" algn="l" rtl="0" fontAlgn="base">
              <a:spcBef>
                <a:spcPct val="0"/>
              </a:spcBef>
              <a:spcAft>
                <a:spcPct val="0"/>
              </a:spcAft>
              <a:defRPr sz="2600">
                <a:solidFill>
                  <a:srgbClr val="1B85B9"/>
                </a:solidFill>
                <a:latin typeface="Tahoma" charset="0"/>
              </a:defRPr>
            </a:lvl7pPr>
            <a:lvl8pPr marL="1371600" algn="l" rtl="0" fontAlgn="base">
              <a:spcBef>
                <a:spcPct val="0"/>
              </a:spcBef>
              <a:spcAft>
                <a:spcPct val="0"/>
              </a:spcAft>
              <a:defRPr sz="2600">
                <a:solidFill>
                  <a:srgbClr val="1B85B9"/>
                </a:solidFill>
                <a:latin typeface="Tahoma" charset="0"/>
              </a:defRPr>
            </a:lvl8pPr>
            <a:lvl9pPr marL="1828800" algn="l" rtl="0" fontAlgn="base">
              <a:spcBef>
                <a:spcPct val="0"/>
              </a:spcBef>
              <a:spcAft>
                <a:spcPct val="0"/>
              </a:spcAft>
              <a:defRPr sz="2600">
                <a:solidFill>
                  <a:srgbClr val="1B85B9"/>
                </a:solidFill>
                <a:latin typeface="Tahoma" charset="0"/>
              </a:defRPr>
            </a:lvl9pPr>
          </a:lstStyle>
          <a:p>
            <a:pPr algn="r">
              <a:buNone/>
            </a:pPr>
            <a:r>
              <a:rPr lang="en-US" altLang="cs-CZ" b="0" kern="0" dirty="0"/>
              <a:t>Fitness function </a:t>
            </a:r>
            <a:endParaRPr lang="cs-CZ" altLang="cs-CZ" b="0" kern="0" dirty="0"/>
          </a:p>
        </p:txBody>
      </p:sp>
      <p:pic>
        <p:nvPicPr>
          <p:cNvPr id="34" name="Picture 2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834" y="76101"/>
            <a:ext cx="1259806" cy="832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1315549"/>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2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475062"/>
            <a:ext cx="8382000"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4922" name="Rectangle 10"/>
          <p:cNvSpPr>
            <a:spLocks noChangeArrowheads="1"/>
          </p:cNvSpPr>
          <p:nvPr/>
        </p:nvSpPr>
        <p:spPr bwMode="auto">
          <a:xfrm>
            <a:off x="592683" y="1479219"/>
            <a:ext cx="5698935"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eaLnBrk="0" hangingPunct="0">
              <a:spcBef>
                <a:spcPct val="20000"/>
              </a:spcBef>
              <a:buClr>
                <a:srgbClr val="0000FF"/>
              </a:buClr>
              <a:buChar char="•"/>
              <a:defRPr sz="3200">
                <a:solidFill>
                  <a:schemeClr val="tx1"/>
                </a:solidFill>
                <a:latin typeface="Tahoma" pitchFamily="34" charset="0"/>
              </a:defRPr>
            </a:lvl1pPr>
            <a:lvl2pPr marL="742950" indent="-285750" algn="l" eaLnBrk="0" hangingPunct="0">
              <a:spcBef>
                <a:spcPct val="20000"/>
              </a:spcBef>
              <a:buClr>
                <a:srgbClr val="0000FF"/>
              </a:buClr>
              <a:buChar char="•"/>
              <a:defRPr sz="2800">
                <a:solidFill>
                  <a:schemeClr val="tx1"/>
                </a:solidFill>
                <a:latin typeface="Tahoma" pitchFamily="34" charset="0"/>
              </a:defRPr>
            </a:lvl2pPr>
            <a:lvl3pPr marL="1143000" indent="-228600" algn="l" eaLnBrk="0" hangingPunct="0">
              <a:spcBef>
                <a:spcPct val="20000"/>
              </a:spcBef>
              <a:buClr>
                <a:srgbClr val="0000FF"/>
              </a:buClr>
              <a:buChar char="•"/>
              <a:defRPr sz="2400">
                <a:solidFill>
                  <a:schemeClr val="tx1"/>
                </a:solidFill>
                <a:latin typeface="Tahoma" pitchFamily="34" charset="0"/>
              </a:defRPr>
            </a:lvl3pPr>
            <a:lvl4pPr marL="1600200" indent="-228600" algn="l" eaLnBrk="0" hangingPunct="0">
              <a:spcBef>
                <a:spcPct val="20000"/>
              </a:spcBef>
              <a:buClr>
                <a:srgbClr val="0000FF"/>
              </a:buClr>
              <a:buChar char="•"/>
              <a:defRPr sz="2000">
                <a:solidFill>
                  <a:schemeClr val="tx1"/>
                </a:solidFill>
                <a:latin typeface="Tahoma" pitchFamily="34" charset="0"/>
              </a:defRPr>
            </a:lvl4pPr>
            <a:lvl5pPr marL="2057400" indent="-228600" algn="l" eaLnBrk="0" hangingPunct="0">
              <a:spcBef>
                <a:spcPct val="20000"/>
              </a:spcBef>
              <a:buClr>
                <a:srgbClr val="0000FF"/>
              </a:buClr>
              <a:buChar char="•"/>
              <a:defRPr sz="2000">
                <a:solidFill>
                  <a:schemeClr val="tx1"/>
                </a:solidFill>
                <a:latin typeface="Tahoma" pitchFamily="34" charset="0"/>
              </a:defRPr>
            </a:lvl5pPr>
            <a:lvl6pPr marL="2514600" indent="-228600" eaLnBrk="0" fontAlgn="base" hangingPunct="0">
              <a:spcBef>
                <a:spcPct val="20000"/>
              </a:spcBef>
              <a:spcAft>
                <a:spcPct val="0"/>
              </a:spcAft>
              <a:buClr>
                <a:srgbClr val="0000FF"/>
              </a:buClr>
              <a:buChar char="•"/>
              <a:defRPr sz="2000">
                <a:solidFill>
                  <a:schemeClr val="tx1"/>
                </a:solidFill>
                <a:latin typeface="Tahoma" pitchFamily="34" charset="0"/>
              </a:defRPr>
            </a:lvl6pPr>
            <a:lvl7pPr marL="2971800" indent="-228600" eaLnBrk="0" fontAlgn="base" hangingPunct="0">
              <a:spcBef>
                <a:spcPct val="20000"/>
              </a:spcBef>
              <a:spcAft>
                <a:spcPct val="0"/>
              </a:spcAft>
              <a:buClr>
                <a:srgbClr val="0000FF"/>
              </a:buClr>
              <a:buChar char="•"/>
              <a:defRPr sz="2000">
                <a:solidFill>
                  <a:schemeClr val="tx1"/>
                </a:solidFill>
                <a:latin typeface="Tahoma" pitchFamily="34" charset="0"/>
              </a:defRPr>
            </a:lvl7pPr>
            <a:lvl8pPr marL="3429000" indent="-228600" eaLnBrk="0" fontAlgn="base" hangingPunct="0">
              <a:spcBef>
                <a:spcPct val="20000"/>
              </a:spcBef>
              <a:spcAft>
                <a:spcPct val="0"/>
              </a:spcAft>
              <a:buClr>
                <a:srgbClr val="0000FF"/>
              </a:buClr>
              <a:buChar char="•"/>
              <a:defRPr sz="2000">
                <a:solidFill>
                  <a:schemeClr val="tx1"/>
                </a:solidFill>
                <a:latin typeface="Tahoma" pitchFamily="34" charset="0"/>
              </a:defRPr>
            </a:lvl8pPr>
            <a:lvl9pPr marL="3886200" indent="-228600" eaLnBrk="0" fontAlgn="base" hangingPunct="0">
              <a:spcBef>
                <a:spcPct val="20000"/>
              </a:spcBef>
              <a:spcAft>
                <a:spcPct val="0"/>
              </a:spcAft>
              <a:buClr>
                <a:srgbClr val="0000FF"/>
              </a:buClr>
              <a:buChar char="•"/>
              <a:defRPr sz="2000">
                <a:solidFill>
                  <a:schemeClr val="tx1"/>
                </a:solidFill>
                <a:latin typeface="Tahoma" pitchFamily="34" charset="0"/>
              </a:defRPr>
            </a:lvl9pPr>
          </a:lstStyle>
          <a:p>
            <a:pPr>
              <a:lnSpc>
                <a:spcPct val="90000"/>
              </a:lnSpc>
              <a:buClrTx/>
            </a:pPr>
            <a:r>
              <a:rPr lang="en-GB" altLang="cs-CZ" sz="1800" b="0" dirty="0">
                <a:latin typeface="+mn-lt"/>
              </a:rPr>
              <a:t>switching image filters</a:t>
            </a:r>
          </a:p>
          <a:p>
            <a:pPr>
              <a:lnSpc>
                <a:spcPct val="90000"/>
              </a:lnSpc>
              <a:buClrTx/>
            </a:pPr>
            <a:r>
              <a:rPr lang="en-GB" altLang="cs-CZ" sz="1800" b="0" dirty="0">
                <a:latin typeface="+mn-lt"/>
              </a:rPr>
              <a:t>5 x 5 filtering window</a:t>
            </a:r>
          </a:p>
          <a:p>
            <a:pPr>
              <a:lnSpc>
                <a:spcPct val="90000"/>
              </a:lnSpc>
            </a:pPr>
            <a:endParaRPr lang="cs-CZ" altLang="cs-CZ" sz="1800" dirty="0">
              <a:latin typeface="+mn-lt"/>
            </a:endParaRPr>
          </a:p>
        </p:txBody>
      </p:sp>
      <p:pic>
        <p:nvPicPr>
          <p:cNvPr id="294923" name="Picture 11" descr="Fig1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5424" y="1370037"/>
            <a:ext cx="2197100" cy="21971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a:spLocks noGrp="1" noChangeArrowheads="1"/>
          </p:cNvSpPr>
          <p:nvPr>
            <p:ph type="title"/>
          </p:nvPr>
        </p:nvSpPr>
        <p:spPr>
          <a:xfrm>
            <a:off x="468313" y="188913"/>
            <a:ext cx="8207375" cy="720725"/>
          </a:xfrm>
        </p:spPr>
        <p:txBody>
          <a:bodyPr/>
          <a:lstStyle/>
          <a:p>
            <a:pPr eaLnBrk="1" hangingPunct="1">
              <a:defRPr/>
            </a:pPr>
            <a:r>
              <a:rPr lang="en-US" sz="3000"/>
              <a:t>Burst Noise Filtering</a:t>
            </a:r>
          </a:p>
        </p:txBody>
      </p:sp>
      <p:pic>
        <p:nvPicPr>
          <p:cNvPr id="6" name="Picture 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834" y="76101"/>
            <a:ext cx="1259806" cy="832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8221939"/>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7" name="Text Box 5"/>
          <p:cNvSpPr txBox="1">
            <a:spLocks noChangeArrowheads="1"/>
          </p:cNvSpPr>
          <p:nvPr/>
        </p:nvSpPr>
        <p:spPr bwMode="auto">
          <a:xfrm>
            <a:off x="76200" y="5661248"/>
            <a:ext cx="1676400" cy="37854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7" tIns="45709" rIns="91417" bIns="45709">
            <a:spAutoFit/>
          </a:bodyPr>
          <a:lstStyle>
            <a:lvl1pPr algn="l" defTabSz="474663" eaLnBrk="0" hangingPunct="0">
              <a:defRPr sz="2400">
                <a:solidFill>
                  <a:schemeClr val="tx1"/>
                </a:solidFill>
                <a:latin typeface="Times New Roman" pitchFamily="18" charset="0"/>
              </a:defRPr>
            </a:lvl1pPr>
            <a:lvl2pPr algn="l" defTabSz="474663" eaLnBrk="0" hangingPunct="0">
              <a:defRPr sz="2400">
                <a:solidFill>
                  <a:schemeClr val="tx1"/>
                </a:solidFill>
                <a:latin typeface="Times New Roman" pitchFamily="18" charset="0"/>
              </a:defRPr>
            </a:lvl2pPr>
            <a:lvl3pPr algn="l" defTabSz="474663" eaLnBrk="0" hangingPunct="0">
              <a:defRPr sz="2400">
                <a:solidFill>
                  <a:schemeClr val="tx1"/>
                </a:solidFill>
                <a:latin typeface="Times New Roman" pitchFamily="18" charset="0"/>
              </a:defRPr>
            </a:lvl3pPr>
            <a:lvl4pPr marL="1370013" algn="l" defTabSz="474663" eaLnBrk="0" hangingPunct="0">
              <a:defRPr sz="2400">
                <a:solidFill>
                  <a:schemeClr val="tx1"/>
                </a:solidFill>
                <a:latin typeface="Times New Roman" pitchFamily="18" charset="0"/>
              </a:defRPr>
            </a:lvl4pPr>
            <a:lvl5pPr algn="l" defTabSz="474663" eaLnBrk="0" hangingPunct="0">
              <a:defRPr sz="2400">
                <a:solidFill>
                  <a:schemeClr val="tx1"/>
                </a:solidFill>
                <a:latin typeface="Times New Roman" pitchFamily="18" charset="0"/>
              </a:defRPr>
            </a:lvl5pPr>
            <a:lvl6pPr defTabSz="474663" eaLnBrk="0" fontAlgn="base" hangingPunct="0">
              <a:spcBef>
                <a:spcPct val="0"/>
              </a:spcBef>
              <a:spcAft>
                <a:spcPct val="0"/>
              </a:spcAft>
              <a:defRPr sz="2400">
                <a:solidFill>
                  <a:schemeClr val="tx1"/>
                </a:solidFill>
                <a:latin typeface="Times New Roman" pitchFamily="18" charset="0"/>
              </a:defRPr>
            </a:lvl6pPr>
            <a:lvl7pPr defTabSz="474663" eaLnBrk="0" fontAlgn="base" hangingPunct="0">
              <a:spcBef>
                <a:spcPct val="0"/>
              </a:spcBef>
              <a:spcAft>
                <a:spcPct val="0"/>
              </a:spcAft>
              <a:defRPr sz="2400">
                <a:solidFill>
                  <a:schemeClr val="tx1"/>
                </a:solidFill>
                <a:latin typeface="Times New Roman" pitchFamily="18" charset="0"/>
              </a:defRPr>
            </a:lvl7pPr>
            <a:lvl8pPr defTabSz="474663" eaLnBrk="0" fontAlgn="base" hangingPunct="0">
              <a:spcBef>
                <a:spcPct val="0"/>
              </a:spcBef>
              <a:spcAft>
                <a:spcPct val="0"/>
              </a:spcAft>
              <a:defRPr sz="2400">
                <a:solidFill>
                  <a:schemeClr val="tx1"/>
                </a:solidFill>
                <a:latin typeface="Times New Roman" pitchFamily="18" charset="0"/>
              </a:defRPr>
            </a:lvl8pPr>
            <a:lvl9pPr defTabSz="474663" eaLnBrk="0" fontAlgn="base" hangingPunct="0">
              <a:spcBef>
                <a:spcPct val="0"/>
              </a:spcBef>
              <a:spcAft>
                <a:spcPct val="0"/>
              </a:spcAft>
              <a:defRPr sz="2400">
                <a:solidFill>
                  <a:schemeClr val="tx1"/>
                </a:solidFill>
                <a:latin typeface="Times New Roman" pitchFamily="18" charset="0"/>
              </a:defRPr>
            </a:lvl9pPr>
          </a:lstStyle>
          <a:p>
            <a:pPr algn="r" eaLnBrk="1" hangingPunct="1">
              <a:lnSpc>
                <a:spcPct val="93000"/>
              </a:lnSpc>
              <a:spcBef>
                <a:spcPct val="50000"/>
              </a:spcBef>
              <a:buClr>
                <a:srgbClr val="000000"/>
              </a:buClr>
              <a:buSzPct val="100000"/>
              <a:buFont typeface="Arial" pitchFamily="34" charset="0"/>
              <a:buNone/>
            </a:pPr>
            <a:r>
              <a:rPr lang="en-US" altLang="cs-CZ" sz="2000">
                <a:latin typeface="Calibri" panose="020F0502020204030204" pitchFamily="34" charset="0"/>
                <a:cs typeface="Arial" pitchFamily="34" charset="0"/>
              </a:rPr>
              <a:t>AMF</a:t>
            </a:r>
            <a:endParaRPr lang="cs-CZ" altLang="cs-CZ" sz="2000">
              <a:latin typeface="Calibri" panose="020F0502020204030204" pitchFamily="34" charset="0"/>
              <a:cs typeface="Arial" pitchFamily="34" charset="0"/>
            </a:endParaRPr>
          </a:p>
        </p:txBody>
      </p:sp>
      <p:sp>
        <p:nvSpPr>
          <p:cNvPr id="392198" name="Text Box 6"/>
          <p:cNvSpPr txBox="1">
            <a:spLocks noChangeArrowheads="1"/>
          </p:cNvSpPr>
          <p:nvPr/>
        </p:nvSpPr>
        <p:spPr bwMode="auto">
          <a:xfrm>
            <a:off x="6660232" y="3050457"/>
            <a:ext cx="1676400" cy="37854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7" tIns="45709" rIns="91417" bIns="45709">
            <a:spAutoFit/>
          </a:bodyPr>
          <a:lstStyle>
            <a:lvl1pPr algn="l" defTabSz="474663" eaLnBrk="0" hangingPunct="0">
              <a:defRPr sz="2400">
                <a:solidFill>
                  <a:schemeClr val="tx1"/>
                </a:solidFill>
                <a:latin typeface="Times New Roman" pitchFamily="18" charset="0"/>
              </a:defRPr>
            </a:lvl1pPr>
            <a:lvl2pPr algn="l" defTabSz="474663" eaLnBrk="0" hangingPunct="0">
              <a:defRPr sz="2400">
                <a:solidFill>
                  <a:schemeClr val="tx1"/>
                </a:solidFill>
                <a:latin typeface="Times New Roman" pitchFamily="18" charset="0"/>
              </a:defRPr>
            </a:lvl2pPr>
            <a:lvl3pPr algn="l" defTabSz="474663" eaLnBrk="0" hangingPunct="0">
              <a:defRPr sz="2400">
                <a:solidFill>
                  <a:schemeClr val="tx1"/>
                </a:solidFill>
                <a:latin typeface="Times New Roman" pitchFamily="18" charset="0"/>
              </a:defRPr>
            </a:lvl3pPr>
            <a:lvl4pPr marL="1370013" algn="l" defTabSz="474663" eaLnBrk="0" hangingPunct="0">
              <a:defRPr sz="2400">
                <a:solidFill>
                  <a:schemeClr val="tx1"/>
                </a:solidFill>
                <a:latin typeface="Times New Roman" pitchFamily="18" charset="0"/>
              </a:defRPr>
            </a:lvl4pPr>
            <a:lvl5pPr algn="l" defTabSz="474663" eaLnBrk="0" hangingPunct="0">
              <a:defRPr sz="2400">
                <a:solidFill>
                  <a:schemeClr val="tx1"/>
                </a:solidFill>
                <a:latin typeface="Times New Roman" pitchFamily="18" charset="0"/>
              </a:defRPr>
            </a:lvl5pPr>
            <a:lvl6pPr defTabSz="474663" eaLnBrk="0" fontAlgn="base" hangingPunct="0">
              <a:spcBef>
                <a:spcPct val="0"/>
              </a:spcBef>
              <a:spcAft>
                <a:spcPct val="0"/>
              </a:spcAft>
              <a:defRPr sz="2400">
                <a:solidFill>
                  <a:schemeClr val="tx1"/>
                </a:solidFill>
                <a:latin typeface="Times New Roman" pitchFamily="18" charset="0"/>
              </a:defRPr>
            </a:lvl6pPr>
            <a:lvl7pPr defTabSz="474663" eaLnBrk="0" fontAlgn="base" hangingPunct="0">
              <a:spcBef>
                <a:spcPct val="0"/>
              </a:spcBef>
              <a:spcAft>
                <a:spcPct val="0"/>
              </a:spcAft>
              <a:defRPr sz="2400">
                <a:solidFill>
                  <a:schemeClr val="tx1"/>
                </a:solidFill>
                <a:latin typeface="Times New Roman" pitchFamily="18" charset="0"/>
              </a:defRPr>
            </a:lvl7pPr>
            <a:lvl8pPr defTabSz="474663" eaLnBrk="0" fontAlgn="base" hangingPunct="0">
              <a:spcBef>
                <a:spcPct val="0"/>
              </a:spcBef>
              <a:spcAft>
                <a:spcPct val="0"/>
              </a:spcAft>
              <a:defRPr sz="2400">
                <a:solidFill>
                  <a:schemeClr val="tx1"/>
                </a:solidFill>
                <a:latin typeface="Times New Roman" pitchFamily="18" charset="0"/>
              </a:defRPr>
            </a:lvl8pPr>
            <a:lvl9pPr defTabSz="474663" eaLnBrk="0" fontAlgn="base" hangingPunct="0">
              <a:spcBef>
                <a:spcPct val="0"/>
              </a:spcBef>
              <a:spcAft>
                <a:spcPct val="0"/>
              </a:spcAft>
              <a:defRPr sz="2400">
                <a:solidFill>
                  <a:schemeClr val="tx1"/>
                </a:solidFill>
                <a:latin typeface="Times New Roman" pitchFamily="18" charset="0"/>
              </a:defRPr>
            </a:lvl9pPr>
          </a:lstStyle>
          <a:p>
            <a:pPr algn="r" eaLnBrk="1" hangingPunct="1">
              <a:lnSpc>
                <a:spcPct val="93000"/>
              </a:lnSpc>
              <a:spcBef>
                <a:spcPct val="50000"/>
              </a:spcBef>
              <a:buClr>
                <a:srgbClr val="000000"/>
              </a:buClr>
              <a:buSzPct val="100000"/>
              <a:buFont typeface="Arial" pitchFamily="34" charset="0"/>
              <a:buNone/>
            </a:pPr>
            <a:r>
              <a:rPr lang="en-US" altLang="cs-CZ" sz="2000">
                <a:latin typeface="Calibri" panose="020F0502020204030204" pitchFamily="34" charset="0"/>
                <a:cs typeface="Arial" pitchFamily="34" charset="0"/>
              </a:rPr>
              <a:t>CWMF</a:t>
            </a:r>
            <a:endParaRPr lang="cs-CZ" altLang="cs-CZ" sz="2000">
              <a:latin typeface="Calibri" panose="020F0502020204030204" pitchFamily="34" charset="0"/>
              <a:cs typeface="Arial" pitchFamily="34" charset="0"/>
            </a:endParaRPr>
          </a:p>
        </p:txBody>
      </p:sp>
      <p:sp>
        <p:nvSpPr>
          <p:cNvPr id="392199" name="Text Box 7"/>
          <p:cNvSpPr txBox="1">
            <a:spLocks noChangeArrowheads="1"/>
          </p:cNvSpPr>
          <p:nvPr/>
        </p:nvSpPr>
        <p:spPr bwMode="auto">
          <a:xfrm>
            <a:off x="6808788" y="5775325"/>
            <a:ext cx="1676400" cy="37854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7" tIns="45709" rIns="91417" bIns="45709">
            <a:spAutoFit/>
          </a:bodyPr>
          <a:lstStyle>
            <a:lvl1pPr algn="l" defTabSz="474663" eaLnBrk="0" hangingPunct="0">
              <a:defRPr sz="2400">
                <a:solidFill>
                  <a:schemeClr val="tx1"/>
                </a:solidFill>
                <a:latin typeface="Times New Roman" pitchFamily="18" charset="0"/>
              </a:defRPr>
            </a:lvl1pPr>
            <a:lvl2pPr algn="l" defTabSz="474663" eaLnBrk="0" hangingPunct="0">
              <a:defRPr sz="2400">
                <a:solidFill>
                  <a:schemeClr val="tx1"/>
                </a:solidFill>
                <a:latin typeface="Times New Roman" pitchFamily="18" charset="0"/>
              </a:defRPr>
            </a:lvl2pPr>
            <a:lvl3pPr algn="l" defTabSz="474663" eaLnBrk="0" hangingPunct="0">
              <a:defRPr sz="2400">
                <a:solidFill>
                  <a:schemeClr val="tx1"/>
                </a:solidFill>
                <a:latin typeface="Times New Roman" pitchFamily="18" charset="0"/>
              </a:defRPr>
            </a:lvl3pPr>
            <a:lvl4pPr marL="1370013" algn="l" defTabSz="474663" eaLnBrk="0" hangingPunct="0">
              <a:defRPr sz="2400">
                <a:solidFill>
                  <a:schemeClr val="tx1"/>
                </a:solidFill>
                <a:latin typeface="Times New Roman" pitchFamily="18" charset="0"/>
              </a:defRPr>
            </a:lvl4pPr>
            <a:lvl5pPr algn="l" defTabSz="474663" eaLnBrk="0" hangingPunct="0">
              <a:defRPr sz="2400">
                <a:solidFill>
                  <a:schemeClr val="tx1"/>
                </a:solidFill>
                <a:latin typeface="Times New Roman" pitchFamily="18" charset="0"/>
              </a:defRPr>
            </a:lvl5pPr>
            <a:lvl6pPr defTabSz="474663" eaLnBrk="0" fontAlgn="base" hangingPunct="0">
              <a:spcBef>
                <a:spcPct val="0"/>
              </a:spcBef>
              <a:spcAft>
                <a:spcPct val="0"/>
              </a:spcAft>
              <a:defRPr sz="2400">
                <a:solidFill>
                  <a:schemeClr val="tx1"/>
                </a:solidFill>
                <a:latin typeface="Times New Roman" pitchFamily="18" charset="0"/>
              </a:defRPr>
            </a:lvl6pPr>
            <a:lvl7pPr defTabSz="474663" eaLnBrk="0" fontAlgn="base" hangingPunct="0">
              <a:spcBef>
                <a:spcPct val="0"/>
              </a:spcBef>
              <a:spcAft>
                <a:spcPct val="0"/>
              </a:spcAft>
              <a:defRPr sz="2400">
                <a:solidFill>
                  <a:schemeClr val="tx1"/>
                </a:solidFill>
                <a:latin typeface="Times New Roman" pitchFamily="18" charset="0"/>
              </a:defRPr>
            </a:lvl7pPr>
            <a:lvl8pPr defTabSz="474663" eaLnBrk="0" fontAlgn="base" hangingPunct="0">
              <a:spcBef>
                <a:spcPct val="0"/>
              </a:spcBef>
              <a:spcAft>
                <a:spcPct val="0"/>
              </a:spcAft>
              <a:defRPr sz="2400">
                <a:solidFill>
                  <a:schemeClr val="tx1"/>
                </a:solidFill>
                <a:latin typeface="Times New Roman" pitchFamily="18" charset="0"/>
              </a:defRPr>
            </a:lvl8pPr>
            <a:lvl9pPr defTabSz="474663" eaLnBrk="0" fontAlgn="base" hangingPunct="0">
              <a:spcBef>
                <a:spcPct val="0"/>
              </a:spcBef>
              <a:spcAft>
                <a:spcPct val="0"/>
              </a:spcAft>
              <a:defRPr sz="2400">
                <a:solidFill>
                  <a:schemeClr val="tx1"/>
                </a:solidFill>
                <a:latin typeface="Times New Roman" pitchFamily="18" charset="0"/>
              </a:defRPr>
            </a:lvl9pPr>
          </a:lstStyle>
          <a:p>
            <a:pPr algn="r" eaLnBrk="1" hangingPunct="1">
              <a:lnSpc>
                <a:spcPct val="93000"/>
              </a:lnSpc>
              <a:spcBef>
                <a:spcPct val="50000"/>
              </a:spcBef>
              <a:buClr>
                <a:srgbClr val="000000"/>
              </a:buClr>
              <a:buSzPct val="100000"/>
              <a:buFont typeface="Arial" pitchFamily="34" charset="0"/>
              <a:buNone/>
            </a:pPr>
            <a:r>
              <a:rPr lang="en-US" altLang="cs-CZ" sz="2000">
                <a:latin typeface="Calibri" panose="020F0502020204030204" pitchFamily="34" charset="0"/>
                <a:cs typeface="Arial" pitchFamily="34" charset="0"/>
              </a:rPr>
              <a:t>PWMAD</a:t>
            </a:r>
            <a:endParaRPr lang="cs-CZ" altLang="cs-CZ" sz="2000">
              <a:latin typeface="Calibri" panose="020F0502020204030204" pitchFamily="34" charset="0"/>
              <a:cs typeface="Arial" pitchFamily="34" charset="0"/>
            </a:endParaRPr>
          </a:p>
        </p:txBody>
      </p:sp>
      <p:sp>
        <p:nvSpPr>
          <p:cNvPr id="392200" name="Text Box 8"/>
          <p:cNvSpPr txBox="1">
            <a:spLocks noChangeArrowheads="1"/>
          </p:cNvSpPr>
          <p:nvPr/>
        </p:nvSpPr>
        <p:spPr bwMode="auto">
          <a:xfrm>
            <a:off x="3491880" y="947887"/>
            <a:ext cx="2214563" cy="95100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7" tIns="45709" rIns="91417" bIns="45709">
            <a:spAutoFit/>
          </a:bodyPr>
          <a:lstStyle>
            <a:lvl1pPr algn="l" defTabSz="474663" eaLnBrk="0" hangingPunct="0">
              <a:defRPr sz="2400">
                <a:solidFill>
                  <a:schemeClr val="tx1"/>
                </a:solidFill>
                <a:latin typeface="Times New Roman" pitchFamily="18" charset="0"/>
              </a:defRPr>
            </a:lvl1pPr>
            <a:lvl2pPr algn="l" defTabSz="474663" eaLnBrk="0" hangingPunct="0">
              <a:defRPr sz="2400">
                <a:solidFill>
                  <a:schemeClr val="tx1"/>
                </a:solidFill>
                <a:latin typeface="Times New Roman" pitchFamily="18" charset="0"/>
              </a:defRPr>
            </a:lvl2pPr>
            <a:lvl3pPr algn="l" defTabSz="474663" eaLnBrk="0" hangingPunct="0">
              <a:defRPr sz="2400">
                <a:solidFill>
                  <a:schemeClr val="tx1"/>
                </a:solidFill>
                <a:latin typeface="Times New Roman" pitchFamily="18" charset="0"/>
              </a:defRPr>
            </a:lvl3pPr>
            <a:lvl4pPr marL="1370013" algn="l" defTabSz="474663" eaLnBrk="0" hangingPunct="0">
              <a:defRPr sz="2400">
                <a:solidFill>
                  <a:schemeClr val="tx1"/>
                </a:solidFill>
                <a:latin typeface="Times New Roman" pitchFamily="18" charset="0"/>
              </a:defRPr>
            </a:lvl4pPr>
            <a:lvl5pPr algn="l" defTabSz="474663" eaLnBrk="0" hangingPunct="0">
              <a:defRPr sz="2400">
                <a:solidFill>
                  <a:schemeClr val="tx1"/>
                </a:solidFill>
                <a:latin typeface="Times New Roman" pitchFamily="18" charset="0"/>
              </a:defRPr>
            </a:lvl5pPr>
            <a:lvl6pPr defTabSz="474663" eaLnBrk="0" fontAlgn="base" hangingPunct="0">
              <a:spcBef>
                <a:spcPct val="0"/>
              </a:spcBef>
              <a:spcAft>
                <a:spcPct val="0"/>
              </a:spcAft>
              <a:defRPr sz="2400">
                <a:solidFill>
                  <a:schemeClr val="tx1"/>
                </a:solidFill>
                <a:latin typeface="Times New Roman" pitchFamily="18" charset="0"/>
              </a:defRPr>
            </a:lvl6pPr>
            <a:lvl7pPr defTabSz="474663" eaLnBrk="0" fontAlgn="base" hangingPunct="0">
              <a:spcBef>
                <a:spcPct val="0"/>
              </a:spcBef>
              <a:spcAft>
                <a:spcPct val="0"/>
              </a:spcAft>
              <a:defRPr sz="2400">
                <a:solidFill>
                  <a:schemeClr val="tx1"/>
                </a:solidFill>
                <a:latin typeface="Times New Roman" pitchFamily="18" charset="0"/>
              </a:defRPr>
            </a:lvl7pPr>
            <a:lvl8pPr defTabSz="474663" eaLnBrk="0" fontAlgn="base" hangingPunct="0">
              <a:spcBef>
                <a:spcPct val="0"/>
              </a:spcBef>
              <a:spcAft>
                <a:spcPct val="0"/>
              </a:spcAft>
              <a:defRPr sz="2400">
                <a:solidFill>
                  <a:schemeClr val="tx1"/>
                </a:solidFill>
                <a:latin typeface="Times New Roman" pitchFamily="18" charset="0"/>
              </a:defRPr>
            </a:lvl8pPr>
            <a:lvl9pPr defTabSz="474663"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93000"/>
              </a:lnSpc>
              <a:spcBef>
                <a:spcPct val="50000"/>
              </a:spcBef>
              <a:buClr>
                <a:srgbClr val="000000"/>
              </a:buClr>
              <a:buSzPct val="100000"/>
              <a:buFont typeface="Arial" pitchFamily="34" charset="0"/>
              <a:buNone/>
            </a:pPr>
            <a:r>
              <a:rPr lang="en-US" altLang="cs-CZ" sz="2000">
                <a:latin typeface="Calibri" panose="020F0502020204030204" pitchFamily="34" charset="0"/>
                <a:cs typeface="Arial" pitchFamily="34" charset="0"/>
              </a:rPr>
              <a:t>Image corrupted by </a:t>
            </a:r>
            <a:r>
              <a:rPr lang="en-US" altLang="cs-CZ" sz="2000">
                <a:solidFill>
                  <a:srgbClr val="0000FF"/>
                </a:solidFill>
                <a:latin typeface="Calibri" panose="020F0502020204030204" pitchFamily="34" charset="0"/>
                <a:cs typeface="Arial" pitchFamily="34" charset="0"/>
              </a:rPr>
              <a:t>5%</a:t>
            </a:r>
            <a:r>
              <a:rPr lang="en-US" altLang="cs-CZ" sz="2000">
                <a:latin typeface="Calibri" panose="020F0502020204030204" pitchFamily="34" charset="0"/>
                <a:cs typeface="Arial" pitchFamily="34" charset="0"/>
              </a:rPr>
              <a:t> impulse bursts noise.</a:t>
            </a:r>
            <a:endParaRPr lang="cs-CZ" altLang="cs-CZ" sz="2000">
              <a:latin typeface="Calibri" panose="020F0502020204030204" pitchFamily="34" charset="0"/>
              <a:cs typeface="Arial" pitchFamily="34" charset="0"/>
            </a:endParaRPr>
          </a:p>
        </p:txBody>
      </p:sp>
      <p:pic>
        <p:nvPicPr>
          <p:cNvPr id="392201" name="Picture 9" descr="159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38" y="1095697"/>
            <a:ext cx="2962275" cy="1973263"/>
          </a:xfrm>
          <a:prstGeom prst="rect">
            <a:avLst/>
          </a:prstGeom>
          <a:noFill/>
          <a:extLst>
            <a:ext uri="{909E8E84-426E-40DD-AFC4-6F175D3DCCD1}">
              <a14:hiddenFill xmlns:a14="http://schemas.microsoft.com/office/drawing/2010/main">
                <a:solidFill>
                  <a:srgbClr val="FFFFFF"/>
                </a:solidFill>
              </a14:hiddenFill>
            </a:ext>
          </a:extLst>
        </p:spPr>
      </p:pic>
      <p:pic>
        <p:nvPicPr>
          <p:cNvPr id="392202" name="Picture 10" descr="159008_burstg05_ada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113" y="3611563"/>
            <a:ext cx="3040062" cy="2027237"/>
          </a:xfrm>
          <a:prstGeom prst="rect">
            <a:avLst/>
          </a:prstGeom>
          <a:noFill/>
          <a:extLst>
            <a:ext uri="{909E8E84-426E-40DD-AFC4-6F175D3DCCD1}">
              <a14:hiddenFill xmlns:a14="http://schemas.microsoft.com/office/drawing/2010/main">
                <a:solidFill>
                  <a:srgbClr val="FFFFFF"/>
                </a:solidFill>
              </a14:hiddenFill>
            </a:ext>
          </a:extLst>
        </p:spPr>
      </p:pic>
      <p:pic>
        <p:nvPicPr>
          <p:cNvPr id="392203" name="Picture 11" descr="159008_burstg05_cw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7100" y="1025626"/>
            <a:ext cx="3040063" cy="2027237"/>
          </a:xfrm>
          <a:prstGeom prst="rect">
            <a:avLst/>
          </a:prstGeom>
          <a:noFill/>
          <a:extLst>
            <a:ext uri="{909E8E84-426E-40DD-AFC4-6F175D3DCCD1}">
              <a14:hiddenFill xmlns:a14="http://schemas.microsoft.com/office/drawing/2010/main">
                <a:solidFill>
                  <a:srgbClr val="FFFFFF"/>
                </a:solidFill>
              </a14:hiddenFill>
            </a:ext>
          </a:extLst>
        </p:spPr>
      </p:pic>
      <p:pic>
        <p:nvPicPr>
          <p:cNvPr id="392204" name="Picture 12" descr="159008_burstg05_pwma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21388" y="3708400"/>
            <a:ext cx="3040062" cy="2027238"/>
          </a:xfrm>
          <a:prstGeom prst="rect">
            <a:avLst/>
          </a:prstGeom>
          <a:noFill/>
          <a:extLst>
            <a:ext uri="{909E8E84-426E-40DD-AFC4-6F175D3DCCD1}">
              <a14:hiddenFill xmlns:a14="http://schemas.microsoft.com/office/drawing/2010/main">
                <a:solidFill>
                  <a:srgbClr val="FFFFFF"/>
                </a:solidFill>
              </a14:hiddenFill>
            </a:ext>
          </a:extLst>
        </p:spPr>
      </p:pic>
      <p:pic>
        <p:nvPicPr>
          <p:cNvPr id="392205" name="Picture 13" descr="159008_burstg0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066" y="1988840"/>
            <a:ext cx="3040062" cy="2027238"/>
          </a:xfrm>
          <a:prstGeom prst="rect">
            <a:avLst/>
          </a:prstGeom>
          <a:noFill/>
          <a:extLst>
            <a:ext uri="{909E8E84-426E-40DD-AFC4-6F175D3DCCD1}">
              <a14:hiddenFill xmlns:a14="http://schemas.microsoft.com/office/drawing/2010/main">
                <a:solidFill>
                  <a:srgbClr val="FFFFFF"/>
                </a:solidFill>
              </a14:hiddenFill>
            </a:ext>
          </a:extLst>
        </p:spPr>
      </p:pic>
      <p:pic>
        <p:nvPicPr>
          <p:cNvPr id="392206" name="Picture 14" descr="159008_burstg05_00032_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5788" y="3889375"/>
            <a:ext cx="3040062" cy="2027238"/>
          </a:xfrm>
          <a:prstGeom prst="rect">
            <a:avLst/>
          </a:prstGeom>
          <a:noFill/>
          <a:extLst>
            <a:ext uri="{909E8E84-426E-40DD-AFC4-6F175D3DCCD1}">
              <a14:hiddenFill xmlns:a14="http://schemas.microsoft.com/office/drawing/2010/main">
                <a:solidFill>
                  <a:srgbClr val="FFFFFF"/>
                </a:solidFill>
              </a14:hiddenFill>
            </a:ext>
          </a:extLst>
        </p:spPr>
      </p:pic>
      <p:sp>
        <p:nvSpPr>
          <p:cNvPr id="392207" name="Text Box 15"/>
          <p:cNvSpPr txBox="1">
            <a:spLocks noChangeArrowheads="1"/>
          </p:cNvSpPr>
          <p:nvPr/>
        </p:nvSpPr>
        <p:spPr bwMode="auto">
          <a:xfrm>
            <a:off x="3244850" y="5559425"/>
            <a:ext cx="1676400" cy="36036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7" tIns="45709" rIns="91417" bIns="45709">
            <a:spAutoFit/>
          </a:bodyPr>
          <a:lstStyle>
            <a:lvl1pPr algn="l" defTabSz="474663" eaLnBrk="0" hangingPunct="0">
              <a:defRPr sz="2400">
                <a:solidFill>
                  <a:schemeClr val="tx1"/>
                </a:solidFill>
                <a:latin typeface="Times New Roman" pitchFamily="18" charset="0"/>
              </a:defRPr>
            </a:lvl1pPr>
            <a:lvl2pPr algn="l" defTabSz="474663" eaLnBrk="0" hangingPunct="0">
              <a:defRPr sz="2400">
                <a:solidFill>
                  <a:schemeClr val="tx1"/>
                </a:solidFill>
                <a:latin typeface="Times New Roman" pitchFamily="18" charset="0"/>
              </a:defRPr>
            </a:lvl2pPr>
            <a:lvl3pPr algn="l" defTabSz="474663" eaLnBrk="0" hangingPunct="0">
              <a:defRPr sz="2400">
                <a:solidFill>
                  <a:schemeClr val="tx1"/>
                </a:solidFill>
                <a:latin typeface="Times New Roman" pitchFamily="18" charset="0"/>
              </a:defRPr>
            </a:lvl3pPr>
            <a:lvl4pPr marL="1370013" algn="l" defTabSz="474663" eaLnBrk="0" hangingPunct="0">
              <a:defRPr sz="2400">
                <a:solidFill>
                  <a:schemeClr val="tx1"/>
                </a:solidFill>
                <a:latin typeface="Times New Roman" pitchFamily="18" charset="0"/>
              </a:defRPr>
            </a:lvl4pPr>
            <a:lvl5pPr algn="l" defTabSz="474663" eaLnBrk="0" hangingPunct="0">
              <a:defRPr sz="2400">
                <a:solidFill>
                  <a:schemeClr val="tx1"/>
                </a:solidFill>
                <a:latin typeface="Times New Roman" pitchFamily="18" charset="0"/>
              </a:defRPr>
            </a:lvl5pPr>
            <a:lvl6pPr defTabSz="474663" eaLnBrk="0" fontAlgn="base" hangingPunct="0">
              <a:spcBef>
                <a:spcPct val="0"/>
              </a:spcBef>
              <a:spcAft>
                <a:spcPct val="0"/>
              </a:spcAft>
              <a:defRPr sz="2400">
                <a:solidFill>
                  <a:schemeClr val="tx1"/>
                </a:solidFill>
                <a:latin typeface="Times New Roman" pitchFamily="18" charset="0"/>
              </a:defRPr>
            </a:lvl6pPr>
            <a:lvl7pPr defTabSz="474663" eaLnBrk="0" fontAlgn="base" hangingPunct="0">
              <a:spcBef>
                <a:spcPct val="0"/>
              </a:spcBef>
              <a:spcAft>
                <a:spcPct val="0"/>
              </a:spcAft>
              <a:defRPr sz="2400">
                <a:solidFill>
                  <a:schemeClr val="tx1"/>
                </a:solidFill>
                <a:latin typeface="Times New Roman" pitchFamily="18" charset="0"/>
              </a:defRPr>
            </a:lvl7pPr>
            <a:lvl8pPr defTabSz="474663" eaLnBrk="0" fontAlgn="base" hangingPunct="0">
              <a:spcBef>
                <a:spcPct val="0"/>
              </a:spcBef>
              <a:spcAft>
                <a:spcPct val="0"/>
              </a:spcAft>
              <a:defRPr sz="2400">
                <a:solidFill>
                  <a:schemeClr val="tx1"/>
                </a:solidFill>
                <a:latin typeface="Times New Roman" pitchFamily="18" charset="0"/>
              </a:defRPr>
            </a:lvl8pPr>
            <a:lvl9pPr defTabSz="474663" eaLnBrk="0" fontAlgn="base" hangingPunct="0">
              <a:spcBef>
                <a:spcPct val="0"/>
              </a:spcBef>
              <a:spcAft>
                <a:spcPct val="0"/>
              </a:spcAft>
              <a:defRPr sz="2400">
                <a:solidFill>
                  <a:schemeClr val="tx1"/>
                </a:solidFill>
                <a:latin typeface="Times New Roman" pitchFamily="18" charset="0"/>
              </a:defRPr>
            </a:lvl9pPr>
          </a:lstStyle>
          <a:p>
            <a:pPr algn="r" eaLnBrk="1" hangingPunct="1">
              <a:lnSpc>
                <a:spcPct val="93000"/>
              </a:lnSpc>
              <a:spcBef>
                <a:spcPct val="50000"/>
              </a:spcBef>
              <a:buClr>
                <a:srgbClr val="000000"/>
              </a:buClr>
              <a:buSzPct val="100000"/>
              <a:buFont typeface="Arial" pitchFamily="34" charset="0"/>
              <a:buNone/>
            </a:pPr>
            <a:r>
              <a:rPr lang="en-US" altLang="cs-CZ" sz="1900">
                <a:solidFill>
                  <a:srgbClr val="FFFF00"/>
                </a:solidFill>
                <a:latin typeface="Arial" pitchFamily="34" charset="0"/>
                <a:cs typeface="Arial" pitchFamily="34" charset="0"/>
              </a:rPr>
              <a:t>evolved</a:t>
            </a:r>
            <a:endParaRPr lang="cs-CZ" altLang="cs-CZ" sz="1900">
              <a:solidFill>
                <a:srgbClr val="FFFF00"/>
              </a:solidFill>
              <a:latin typeface="Arial" pitchFamily="34" charset="0"/>
              <a:cs typeface="Arial" pitchFamily="34" charset="0"/>
            </a:endParaRPr>
          </a:p>
        </p:txBody>
      </p:sp>
      <p:sp>
        <p:nvSpPr>
          <p:cNvPr id="2" name="TextBox 1"/>
          <p:cNvSpPr txBox="1"/>
          <p:nvPr/>
        </p:nvSpPr>
        <p:spPr>
          <a:xfrm>
            <a:off x="138113" y="6172200"/>
            <a:ext cx="7888057" cy="276999"/>
          </a:xfrm>
          <a:prstGeom prst="rect">
            <a:avLst/>
          </a:prstGeom>
          <a:noFill/>
        </p:spPr>
        <p:txBody>
          <a:bodyPr wrap="none" rtlCol="0">
            <a:spAutoFit/>
          </a:bodyPr>
          <a:lstStyle/>
          <a:p>
            <a:pPr>
              <a:buNone/>
            </a:pPr>
            <a:r>
              <a:rPr lang="cs-CZ" sz="1200" b="0" dirty="0">
                <a:solidFill>
                  <a:srgbClr val="0066FF"/>
                </a:solidFill>
                <a:latin typeface="Calibri" panose="020F0502020204030204" pitchFamily="34" charset="0"/>
              </a:rPr>
              <a:t>VAŠÍČEK</a:t>
            </a:r>
            <a:r>
              <a:rPr lang="en-US" sz="1200" b="0" dirty="0">
                <a:solidFill>
                  <a:srgbClr val="0066FF"/>
                </a:solidFill>
                <a:latin typeface="Calibri" panose="020F0502020204030204" pitchFamily="34" charset="0"/>
              </a:rPr>
              <a:t>, </a:t>
            </a:r>
            <a:r>
              <a:rPr lang="cs-CZ" sz="1200" b="0" dirty="0">
                <a:solidFill>
                  <a:srgbClr val="0066FF"/>
                </a:solidFill>
                <a:latin typeface="Calibri" panose="020F0502020204030204" pitchFamily="34" charset="0"/>
              </a:rPr>
              <a:t>BIDLO</a:t>
            </a:r>
            <a:r>
              <a:rPr lang="en-US" sz="1200" b="0" dirty="0">
                <a:solidFill>
                  <a:srgbClr val="0066FF"/>
                </a:solidFill>
                <a:latin typeface="Calibri" panose="020F0502020204030204" pitchFamily="34" charset="0"/>
              </a:rPr>
              <a:t>,</a:t>
            </a:r>
            <a:r>
              <a:rPr lang="cs-CZ" sz="1200" b="0" dirty="0">
                <a:solidFill>
                  <a:srgbClr val="0066FF"/>
                </a:solidFill>
                <a:latin typeface="Calibri" panose="020F0502020204030204" pitchFamily="34" charset="0"/>
              </a:rPr>
              <a:t> SEKANINA</a:t>
            </a:r>
            <a:r>
              <a:rPr lang="en-US" sz="1200" b="0" dirty="0">
                <a:solidFill>
                  <a:srgbClr val="0066FF"/>
                </a:solidFill>
                <a:latin typeface="Calibri" panose="020F0502020204030204" pitchFamily="34" charset="0"/>
              </a:rPr>
              <a:t>:</a:t>
            </a:r>
            <a:r>
              <a:rPr lang="cs-CZ" sz="1200" b="0" dirty="0">
                <a:solidFill>
                  <a:srgbClr val="0066FF"/>
                </a:solidFill>
                <a:latin typeface="Calibri" panose="020F0502020204030204" pitchFamily="34" charset="0"/>
              </a:rPr>
              <a:t> </a:t>
            </a:r>
            <a:r>
              <a:rPr lang="cs-CZ" sz="1200" b="0" dirty="0" err="1">
                <a:solidFill>
                  <a:srgbClr val="0066FF"/>
                </a:solidFill>
                <a:latin typeface="Calibri" panose="020F0502020204030204" pitchFamily="34" charset="0"/>
              </a:rPr>
              <a:t>Evolution</a:t>
            </a:r>
            <a:r>
              <a:rPr lang="cs-CZ" sz="1200" b="0" dirty="0">
                <a:solidFill>
                  <a:srgbClr val="0066FF"/>
                </a:solidFill>
                <a:latin typeface="Calibri" panose="020F0502020204030204" pitchFamily="34" charset="0"/>
              </a:rPr>
              <a:t> </a:t>
            </a:r>
            <a:r>
              <a:rPr lang="cs-CZ" sz="1200" b="0" dirty="0" err="1">
                <a:solidFill>
                  <a:srgbClr val="0066FF"/>
                </a:solidFill>
                <a:latin typeface="Calibri" panose="020F0502020204030204" pitchFamily="34" charset="0"/>
              </a:rPr>
              <a:t>of</a:t>
            </a:r>
            <a:r>
              <a:rPr lang="cs-CZ" sz="1200" b="0" dirty="0">
                <a:solidFill>
                  <a:srgbClr val="0066FF"/>
                </a:solidFill>
                <a:latin typeface="Calibri" panose="020F0502020204030204" pitchFamily="34" charset="0"/>
              </a:rPr>
              <a:t> </a:t>
            </a:r>
            <a:r>
              <a:rPr lang="cs-CZ" sz="1200" b="0" dirty="0" err="1">
                <a:solidFill>
                  <a:srgbClr val="0066FF"/>
                </a:solidFill>
                <a:latin typeface="Calibri" panose="020F0502020204030204" pitchFamily="34" charset="0"/>
              </a:rPr>
              <a:t>efficient</a:t>
            </a:r>
            <a:r>
              <a:rPr lang="cs-CZ" sz="1200" b="0" dirty="0">
                <a:solidFill>
                  <a:srgbClr val="0066FF"/>
                </a:solidFill>
                <a:latin typeface="Calibri" panose="020F0502020204030204" pitchFamily="34" charset="0"/>
              </a:rPr>
              <a:t> </a:t>
            </a:r>
            <a:r>
              <a:rPr lang="cs-CZ" sz="1200" b="0" dirty="0" err="1">
                <a:solidFill>
                  <a:srgbClr val="0066FF"/>
                </a:solidFill>
                <a:latin typeface="Calibri" panose="020F0502020204030204" pitchFamily="34" charset="0"/>
              </a:rPr>
              <a:t>real-time</a:t>
            </a:r>
            <a:r>
              <a:rPr lang="cs-CZ" sz="1200" b="0" dirty="0">
                <a:solidFill>
                  <a:srgbClr val="0066FF"/>
                </a:solidFill>
                <a:latin typeface="Calibri" panose="020F0502020204030204" pitchFamily="34" charset="0"/>
              </a:rPr>
              <a:t> non-</a:t>
            </a:r>
            <a:r>
              <a:rPr lang="cs-CZ" sz="1200" b="0" dirty="0" err="1">
                <a:solidFill>
                  <a:srgbClr val="0066FF"/>
                </a:solidFill>
                <a:latin typeface="Calibri" panose="020F0502020204030204" pitchFamily="34" charset="0"/>
              </a:rPr>
              <a:t>linear</a:t>
            </a:r>
            <a:r>
              <a:rPr lang="cs-CZ" sz="1200" b="0" dirty="0">
                <a:solidFill>
                  <a:srgbClr val="0066FF"/>
                </a:solidFill>
                <a:latin typeface="Calibri" panose="020F0502020204030204" pitchFamily="34" charset="0"/>
              </a:rPr>
              <a:t> image </a:t>
            </a:r>
            <a:r>
              <a:rPr lang="cs-CZ" sz="1200" b="0" dirty="0" err="1">
                <a:solidFill>
                  <a:srgbClr val="0066FF"/>
                </a:solidFill>
                <a:latin typeface="Calibri" panose="020F0502020204030204" pitchFamily="34" charset="0"/>
              </a:rPr>
              <a:t>filters</a:t>
            </a:r>
            <a:r>
              <a:rPr lang="cs-CZ" sz="1200" b="0" dirty="0">
                <a:solidFill>
                  <a:srgbClr val="0066FF"/>
                </a:solidFill>
                <a:latin typeface="Calibri" panose="020F0502020204030204" pitchFamily="34" charset="0"/>
              </a:rPr>
              <a:t> </a:t>
            </a:r>
            <a:r>
              <a:rPr lang="cs-CZ" sz="1200" b="0" dirty="0" err="1">
                <a:solidFill>
                  <a:srgbClr val="0066FF"/>
                </a:solidFill>
                <a:latin typeface="Calibri" panose="020F0502020204030204" pitchFamily="34" charset="0"/>
              </a:rPr>
              <a:t>for</a:t>
            </a:r>
            <a:r>
              <a:rPr lang="cs-CZ" sz="1200" b="0" dirty="0">
                <a:solidFill>
                  <a:srgbClr val="0066FF"/>
                </a:solidFill>
                <a:latin typeface="Calibri" panose="020F0502020204030204" pitchFamily="34" charset="0"/>
              </a:rPr>
              <a:t> </a:t>
            </a:r>
            <a:r>
              <a:rPr lang="cs-CZ" sz="1200" b="0" dirty="0" err="1">
                <a:solidFill>
                  <a:srgbClr val="0066FF"/>
                </a:solidFill>
                <a:latin typeface="Calibri" panose="020F0502020204030204" pitchFamily="34" charset="0"/>
              </a:rPr>
              <a:t>FPGAs</a:t>
            </a:r>
            <a:r>
              <a:rPr lang="cs-CZ" sz="1200" b="0" dirty="0">
                <a:solidFill>
                  <a:srgbClr val="0066FF"/>
                </a:solidFill>
                <a:latin typeface="Calibri" panose="020F0502020204030204" pitchFamily="34" charset="0"/>
              </a:rPr>
              <a:t>. Soft </a:t>
            </a:r>
            <a:r>
              <a:rPr lang="cs-CZ" sz="1200" b="0" dirty="0" err="1">
                <a:solidFill>
                  <a:srgbClr val="0066FF"/>
                </a:solidFill>
                <a:latin typeface="Calibri" panose="020F0502020204030204" pitchFamily="34" charset="0"/>
              </a:rPr>
              <a:t>Computing</a:t>
            </a:r>
            <a:r>
              <a:rPr lang="cs-CZ" sz="1200" b="0" dirty="0">
                <a:solidFill>
                  <a:srgbClr val="0066FF"/>
                </a:solidFill>
                <a:latin typeface="Calibri" panose="020F0502020204030204" pitchFamily="34" charset="0"/>
              </a:rPr>
              <a:t>. </a:t>
            </a:r>
            <a:r>
              <a:rPr lang="en-US" sz="1200" b="0" dirty="0">
                <a:solidFill>
                  <a:srgbClr val="0066FF"/>
                </a:solidFill>
                <a:latin typeface="Calibri" panose="020F0502020204030204" pitchFamily="34" charset="0"/>
              </a:rPr>
              <a:t>17(11), </a:t>
            </a:r>
            <a:r>
              <a:rPr lang="cs-CZ" sz="1200" b="0" dirty="0">
                <a:solidFill>
                  <a:srgbClr val="0066FF"/>
                </a:solidFill>
                <a:latin typeface="Calibri" panose="020F0502020204030204" pitchFamily="34" charset="0"/>
              </a:rPr>
              <a:t>2013</a:t>
            </a:r>
          </a:p>
        </p:txBody>
      </p:sp>
      <p:sp>
        <p:nvSpPr>
          <p:cNvPr id="16" name="Rectangle 2"/>
          <p:cNvSpPr>
            <a:spLocks noGrp="1" noChangeArrowheads="1"/>
          </p:cNvSpPr>
          <p:nvPr>
            <p:ph type="title"/>
          </p:nvPr>
        </p:nvSpPr>
        <p:spPr>
          <a:xfrm>
            <a:off x="468313" y="188913"/>
            <a:ext cx="8207375" cy="720725"/>
          </a:xfrm>
        </p:spPr>
        <p:txBody>
          <a:bodyPr/>
          <a:lstStyle/>
          <a:p>
            <a:pPr eaLnBrk="1" hangingPunct="1">
              <a:defRPr/>
            </a:pPr>
            <a:r>
              <a:rPr lang="en-US" sz="3000"/>
              <a:t>Burst Noise Filtering</a:t>
            </a:r>
          </a:p>
        </p:txBody>
      </p:sp>
      <p:pic>
        <p:nvPicPr>
          <p:cNvPr id="15" name="Picture 2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834" y="76101"/>
            <a:ext cx="1259806" cy="832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477567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0" name="Rectangle 2"/>
          <p:cNvSpPr>
            <a:spLocks noGrp="1" noChangeArrowheads="1"/>
          </p:cNvSpPr>
          <p:nvPr>
            <p:ph type="ctrTitle"/>
          </p:nvPr>
        </p:nvSpPr>
        <p:spPr>
          <a:xfrm>
            <a:off x="1691680" y="2924944"/>
            <a:ext cx="7344816" cy="1152128"/>
          </a:xfrm>
        </p:spPr>
        <p:txBody>
          <a:bodyPr>
            <a:noAutofit/>
          </a:bodyPr>
          <a:lstStyle/>
          <a:p>
            <a:r>
              <a:rPr lang="en-US" sz="2800">
                <a:effectLst/>
              </a:rPr>
              <a:t>Applications of Evolutionary Algorithms</a:t>
            </a:r>
            <a:br>
              <a:rPr lang="en-US" sz="2800" dirty="0">
                <a:effectLst/>
              </a:rPr>
            </a:br>
            <a:endParaRPr lang="en-US" sz="2800" dirty="0">
              <a:effectLst/>
            </a:endParaRPr>
          </a:p>
        </p:txBody>
      </p:sp>
      <p:sp>
        <p:nvSpPr>
          <p:cNvPr id="5" name="TextBox 4"/>
          <p:cNvSpPr txBox="1"/>
          <p:nvPr/>
        </p:nvSpPr>
        <p:spPr>
          <a:xfrm>
            <a:off x="1763688" y="476672"/>
            <a:ext cx="6516528" cy="646331"/>
          </a:xfrm>
          <a:prstGeom prst="rect">
            <a:avLst/>
          </a:prstGeom>
          <a:noFill/>
        </p:spPr>
        <p:txBody>
          <a:bodyPr wrap="non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ahoma"/>
                <a:ea typeface="+mn-ea"/>
                <a:cs typeface="+mn-cs"/>
              </a:rPr>
              <a:t>Symbolic Regression for RL</a:t>
            </a:r>
          </a:p>
        </p:txBody>
      </p:sp>
    </p:spTree>
    <p:extLst>
      <p:ext uri="{BB962C8B-B14F-4D97-AF65-F5344CB8AC3E}">
        <p14:creationId xmlns:p14="http://schemas.microsoft.com/office/powerpoint/2010/main" val="194118712"/>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3042" y="1808016"/>
            <a:ext cx="4324281" cy="3243211"/>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785" y="1806772"/>
            <a:ext cx="4325939" cy="3244455"/>
          </a:xfrm>
          <a:prstGeom prst="rect">
            <a:avLst/>
          </a:prstGeom>
        </p:spPr>
      </p:pic>
      <p:sp>
        <p:nvSpPr>
          <p:cNvPr id="2" name="Title 1"/>
          <p:cNvSpPr>
            <a:spLocks noGrp="1"/>
          </p:cNvSpPr>
          <p:nvPr>
            <p:ph type="title"/>
          </p:nvPr>
        </p:nvSpPr>
        <p:spPr/>
        <p:txBody>
          <a:bodyPr>
            <a:noAutofit/>
          </a:bodyPr>
          <a:lstStyle/>
          <a:p>
            <a:r>
              <a:rPr lang="cs-CZ" dirty="0">
                <a:solidFill>
                  <a:srgbClr val="0065BD"/>
                </a:solidFill>
                <a:latin typeface="Tahoma" panose="020B0604030504040204" pitchFamily="34" charset="0"/>
                <a:ea typeface="Tahoma" panose="020B0604030504040204" pitchFamily="34" charset="0"/>
                <a:cs typeface="Tahoma" panose="020B0604030504040204" pitchFamily="34" charset="0"/>
              </a:rPr>
              <a:t>Symbolic Regression</a:t>
            </a:r>
            <a:endParaRPr lang="en-US" dirty="0">
              <a:solidFill>
                <a:srgbClr val="0065BD"/>
              </a:solidFill>
              <a:latin typeface="Tahoma" panose="020B0604030504040204" pitchFamily="34" charset="0"/>
              <a:ea typeface="Tahoma" panose="020B0604030504040204" pitchFamily="34" charset="0"/>
              <a:cs typeface="Tahoma" panose="020B0604030504040204" pitchFamily="34" charset="0"/>
            </a:endParaRPr>
          </a:p>
        </p:txBody>
      </p:sp>
      <p:sp>
        <p:nvSpPr>
          <p:cNvPr id="5" name="Content Placeholder 2"/>
          <p:cNvSpPr>
            <a:spLocks noGrp="1"/>
          </p:cNvSpPr>
          <p:nvPr>
            <p:ph idx="1"/>
          </p:nvPr>
        </p:nvSpPr>
        <p:spPr>
          <a:xfrm>
            <a:off x="645081" y="1340767"/>
            <a:ext cx="7794000" cy="4924565"/>
          </a:xfrm>
        </p:spPr>
        <p:txBody>
          <a:bodyPr>
            <a:normAutofit/>
          </a:bodyPr>
          <a:lstStyle/>
          <a:p>
            <a:pPr marL="285750" indent="-285750">
              <a:buFont typeface="Arial" panose="020B0604020202020204" pitchFamily="34" charset="0"/>
              <a:buChar char="•"/>
            </a:pPr>
            <a:r>
              <a:rPr lang="cs-CZ" sz="1800" dirty="0">
                <a:latin typeface="Tahoma" panose="020B0604030504040204" pitchFamily="34" charset="0"/>
                <a:ea typeface="Tahoma" panose="020B0604030504040204" pitchFamily="34" charset="0"/>
                <a:cs typeface="Tahoma" panose="020B0604030504040204" pitchFamily="34" charset="0"/>
              </a:rPr>
              <a:t>Fitting models in the form of mathematical expressions to a set of discrete data points</a:t>
            </a:r>
          </a:p>
          <a:p>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28" name="Content Placeholder 2"/>
          <p:cNvSpPr txBox="1">
            <a:spLocks/>
          </p:cNvSpPr>
          <p:nvPr/>
        </p:nvSpPr>
        <p:spPr>
          <a:xfrm>
            <a:off x="4803876" y="4548006"/>
            <a:ext cx="3633960" cy="1499920"/>
          </a:xfrm>
          <a:prstGeom prst="rect">
            <a:avLst/>
          </a:prstGeom>
        </p:spPr>
        <p:txBody>
          <a:bodyPr vert="horz" lIns="91440" tIns="45720" rIns="91440" bIns="45720" rtlCol="0">
            <a:noAutofit/>
          </a:bodyPr>
          <a:lstStyle>
            <a:lvl1pPr marL="0" indent="0" algn="l" defTabSz="914332" rtl="0" eaLnBrk="1" latinLnBrk="0" hangingPunct="1">
              <a:lnSpc>
                <a:spcPct val="90000"/>
              </a:lnSpc>
              <a:spcBef>
                <a:spcPts val="1000"/>
              </a:spcBef>
              <a:buFont typeface="Arial" panose="020B0604020202020204" pitchFamily="34" charset="0"/>
              <a:buNone/>
              <a:defRPr sz="2000" kern="3000" baseline="0">
                <a:solidFill>
                  <a:schemeClr val="tx1"/>
                </a:solidFill>
                <a:latin typeface="Technika-Bold" panose="00000600000000000000" pitchFamily="50" charset="-18"/>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Technika" panose="00000600000000000000" pitchFamily="50" charset="-18"/>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Technika" panose="00000600000000000000" pitchFamily="50" charset="-18"/>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32"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100" b="0" i="0" u="none" strike="noStrike" kern="30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 = -15.42978401 + 2.42980826 * ((x1 – (x1</a:t>
            </a:r>
            <a:r>
              <a:rPr kumimoji="0" lang="cs-CZ" sz="1100" b="0" i="0" u="none" strike="noStrike" kern="30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100" b="0" i="0" u="none" strike="noStrike" kern="30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cs-CZ" sz="1100" b="0" i="0" u="none" strike="noStrike" kern="30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br>
              <a:rPr kumimoji="0" lang="cs-CZ" sz="1100" b="0" i="0" u="none" strike="noStrike" kern="30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100" b="0" i="0" u="none" strike="noStrike" kern="30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-1.49416733 + x2</a:t>
            </a:r>
            <a:r>
              <a:rPr kumimoji="0" lang="cs-CZ" sz="1100" b="0" i="0" u="none" strike="noStrike" kern="30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100" b="0" i="0" u="none" strike="noStrike" kern="30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cs-CZ" sz="1100" b="0" i="0" u="none" strike="noStrike" kern="30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100" b="0" i="0" u="none" strike="noStrike" kern="30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0.51196778 + 0.00000756)) + (</a:t>
            </a:r>
            <a:r>
              <a:rPr kumimoji="0" lang="en-US" sz="1100" b="0" i="0" u="none" strike="noStrike" kern="30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sqrt</a:t>
            </a:r>
            <a:r>
              <a:rPr kumimoji="0" lang="en-US" sz="1100" b="0" i="0" u="none" strike="noStrike" kern="30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(power((x1 –</a:t>
            </a:r>
            <a:r>
              <a:rPr kumimoji="0" lang="cs-CZ" sz="1100" b="0" i="0" u="none" strike="noStrike" kern="30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100" b="0" i="0" u="none" strike="noStrike" kern="30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(x1</a:t>
            </a:r>
            <a:r>
              <a:rPr kumimoji="0" lang="cs-CZ" sz="1100" b="0" i="0" u="none" strike="noStrike" kern="30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100" b="0" i="0" u="none" strike="noStrike" kern="30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cs-CZ" sz="1100" b="0" i="0" u="none" strike="noStrike" kern="30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100" b="0" i="0" u="none" strike="noStrike" kern="30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-1.49416733 + x2</a:t>
            </a:r>
            <a:r>
              <a:rPr kumimoji="0" lang="cs-CZ" sz="1100" b="0" i="0" u="none" strike="noStrike" kern="30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100" b="0" i="0" u="none" strike="noStrike" kern="30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cs-CZ" sz="1100" b="0" i="0" u="none" strike="noStrike" kern="30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100" b="0" i="0" u="none" strike="noStrike" kern="30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0.51196778 + 0.00000756)), 2) + 1) – 1) / 2)</a:t>
            </a:r>
            <a:r>
              <a:rPr kumimoji="0" lang="cs-CZ" sz="1100" b="0" i="0" u="none" strike="noStrike" kern="30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30" name="Content Placeholder 2"/>
          <p:cNvSpPr txBox="1">
            <a:spLocks/>
          </p:cNvSpPr>
          <p:nvPr/>
        </p:nvSpPr>
        <p:spPr>
          <a:xfrm>
            <a:off x="1212506" y="4548006"/>
            <a:ext cx="2792192" cy="1499920"/>
          </a:xfrm>
          <a:prstGeom prst="rect">
            <a:avLst/>
          </a:prstGeom>
        </p:spPr>
        <p:txBody>
          <a:bodyPr vert="horz" lIns="91440" tIns="45720" rIns="91440" bIns="45720" rtlCol="0">
            <a:noAutofit/>
          </a:bodyPr>
          <a:lstStyle>
            <a:lvl1pPr marL="0" indent="0" algn="l" defTabSz="914332" rtl="0" eaLnBrk="1" latinLnBrk="0" hangingPunct="1">
              <a:lnSpc>
                <a:spcPct val="90000"/>
              </a:lnSpc>
              <a:spcBef>
                <a:spcPts val="1000"/>
              </a:spcBef>
              <a:buFont typeface="Arial" panose="020B0604020202020204" pitchFamily="34" charset="0"/>
              <a:buNone/>
              <a:defRPr sz="2000" kern="3000" baseline="0">
                <a:solidFill>
                  <a:schemeClr val="tx1"/>
                </a:solidFill>
                <a:latin typeface="Technika-Bold" panose="00000600000000000000" pitchFamily="50" charset="-18"/>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Technika" panose="00000600000000000000" pitchFamily="50" charset="-18"/>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Technika" panose="00000600000000000000" pitchFamily="50" charset="-18"/>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32"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cs-CZ" sz="1100" b="0" i="0" u="none" strike="noStrike" kern="30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-3.141592654   -30   -23.34719731</a:t>
            </a:r>
            <a:br>
              <a:rPr kumimoji="0" lang="cs-CZ" sz="1100" b="0" i="0" u="none" strike="noStrike" kern="30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cs-CZ" sz="1100" b="0" i="0" u="none" strike="noStrike" kern="30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-2.932153143   -30   -22.67195916</a:t>
            </a:r>
            <a:br>
              <a:rPr kumimoji="0" lang="cs-CZ" sz="1100" b="0" i="0" u="none" strike="noStrike" kern="30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cs-CZ" sz="1100" b="0" i="0" u="none" strike="noStrike" kern="30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-2.722713633   -30   -22.07798667</a:t>
            </a:r>
            <a:br>
              <a:rPr kumimoji="0" lang="cs-CZ" sz="1100" b="0" i="0" u="none" strike="noStrike" kern="30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cs-CZ" sz="1100" b="0" i="0" u="none" strike="noStrike" kern="30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-2.513274123   -30   -21.63117778</a:t>
            </a:r>
            <a:br>
              <a:rPr kumimoji="0" lang="cs-CZ" sz="1100" b="0" i="0" u="none" strike="noStrike" kern="30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cs-CZ" sz="1100" b="0" i="0" u="none" strike="noStrike" kern="30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-2.303834613   -30   -21.2992009</a:t>
            </a:r>
            <a:br>
              <a:rPr kumimoji="0" lang="cs-CZ" sz="1100" b="0" i="0" u="none" strike="noStrike" kern="30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cs-CZ" sz="1100" b="0" i="0" u="none" strike="noStrike" kern="30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     ...</a:t>
            </a:r>
          </a:p>
        </p:txBody>
      </p:sp>
      <p:sp>
        <p:nvSpPr>
          <p:cNvPr id="32" name="Right Arrow 31"/>
          <p:cNvSpPr/>
          <p:nvPr/>
        </p:nvSpPr>
        <p:spPr>
          <a:xfrm>
            <a:off x="4255032" y="3630269"/>
            <a:ext cx="427281" cy="292268"/>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echnika"/>
              <a:ea typeface="+mn-ea"/>
              <a:cs typeface="+mn-cs"/>
            </a:endParaRPr>
          </a:p>
        </p:txBody>
      </p:sp>
    </p:spTree>
    <p:extLst>
      <p:ext uri="{BB962C8B-B14F-4D97-AF65-F5344CB8AC3E}">
        <p14:creationId xmlns:p14="http://schemas.microsoft.com/office/powerpoint/2010/main" val="4105663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a:t>Application Areas of EAs</a:t>
            </a:r>
          </a:p>
        </p:txBody>
      </p:sp>
      <p:sp>
        <p:nvSpPr>
          <p:cNvPr id="3" name="Content Placeholder 2"/>
          <p:cNvSpPr>
            <a:spLocks noGrp="1"/>
          </p:cNvSpPr>
          <p:nvPr>
            <p:ph idx="1"/>
          </p:nvPr>
        </p:nvSpPr>
        <p:spPr/>
        <p:txBody>
          <a:bodyPr/>
          <a:lstStyle/>
          <a:p>
            <a:pPr>
              <a:buNone/>
            </a:pPr>
            <a:r>
              <a:rPr lang="en-US" b="1" dirty="0">
                <a:solidFill>
                  <a:srgbClr val="3366FF"/>
                </a:solidFill>
              </a:rPr>
              <a:t>EAs</a:t>
            </a:r>
            <a:r>
              <a:rPr lang="en-US" dirty="0"/>
              <a:t> are popular for their</a:t>
            </a:r>
          </a:p>
          <a:p>
            <a:pPr lvl="1"/>
            <a:r>
              <a:rPr lang="en-US" b="1" dirty="0">
                <a:solidFill>
                  <a:srgbClr val="3366FF"/>
                </a:solidFill>
              </a:rPr>
              <a:t>simplicity</a:t>
            </a:r>
            <a:r>
              <a:rPr lang="en-US" dirty="0"/>
              <a:t>, </a:t>
            </a:r>
          </a:p>
          <a:p>
            <a:pPr lvl="1"/>
            <a:r>
              <a:rPr lang="en-US" b="1" dirty="0">
                <a:solidFill>
                  <a:srgbClr val="3366FF"/>
                </a:solidFill>
              </a:rPr>
              <a:t>effectiveness</a:t>
            </a:r>
            <a:r>
              <a:rPr lang="en-US" dirty="0"/>
              <a:t>, </a:t>
            </a:r>
          </a:p>
          <a:p>
            <a:pPr lvl="1"/>
            <a:r>
              <a:rPr lang="en-US" b="1" dirty="0">
                <a:solidFill>
                  <a:srgbClr val="3366FF"/>
                </a:solidFill>
              </a:rPr>
              <a:t>robustness</a:t>
            </a:r>
            <a:r>
              <a:rPr lang="en-US" dirty="0"/>
              <a:t>.</a:t>
            </a:r>
          </a:p>
          <a:p>
            <a:pPr>
              <a:buNone/>
            </a:pPr>
            <a:r>
              <a:rPr lang="en-US" dirty="0"/>
              <a:t>Holland: "</a:t>
            </a:r>
            <a:r>
              <a:rPr lang="en-US" i="1" dirty="0"/>
              <a:t>It's best used in areas where you don't really have a good idea what the solution might be. And it often surprises you with what you come up with.</a:t>
            </a:r>
            <a:r>
              <a:rPr lang="en-US" dirty="0"/>
              <a:t>“</a:t>
            </a:r>
          </a:p>
          <a:p>
            <a:pPr>
              <a:buNone/>
            </a:pPr>
            <a:r>
              <a:rPr lang="en-US" dirty="0"/>
              <a:t>Well suited for </a:t>
            </a:r>
            <a:r>
              <a:rPr lang="en-US" b="1" dirty="0">
                <a:solidFill>
                  <a:srgbClr val="3366FF"/>
                </a:solidFill>
              </a:rPr>
              <a:t>black-box optimization</a:t>
            </a:r>
          </a:p>
          <a:p>
            <a:pPr lvl="1"/>
            <a:r>
              <a:rPr lang="en-US" dirty="0"/>
              <a:t>No information about what the optimal solution looks like, no information about how to go about finding it in a principled way.</a:t>
            </a:r>
          </a:p>
          <a:p>
            <a:pPr lvl="1"/>
            <a:r>
              <a:rPr lang="en-US" dirty="0"/>
              <a:t>Very little information about what the optimized function looks like.</a:t>
            </a:r>
          </a:p>
          <a:p>
            <a:pPr lvl="1"/>
            <a:r>
              <a:rPr lang="en-US" dirty="0"/>
              <a:t>Very little heuristic information to go on.</a:t>
            </a:r>
          </a:p>
          <a:p>
            <a:pPr lvl="1"/>
            <a:r>
              <a:rPr lang="en-US" dirty="0"/>
              <a:t>Brute-force search is out of the question because of the huge search space.</a:t>
            </a:r>
          </a:p>
          <a:p>
            <a:pPr>
              <a:buNone/>
            </a:pPr>
            <a:r>
              <a:rPr lang="en-US" b="1" dirty="0">
                <a:solidFill>
                  <a:srgbClr val="3366FF"/>
                </a:solidFill>
              </a:rPr>
              <a:t>Applications</a:t>
            </a:r>
          </a:p>
          <a:p>
            <a:pPr lvl="1"/>
            <a:r>
              <a:rPr lang="en-US" dirty="0"/>
              <a:t>control, </a:t>
            </a:r>
          </a:p>
          <a:p>
            <a:pPr lvl="1"/>
            <a:r>
              <a:rPr lang="en-US" dirty="0"/>
              <a:t>engineering design, </a:t>
            </a:r>
          </a:p>
          <a:p>
            <a:pPr lvl="1"/>
            <a:r>
              <a:rPr lang="en-US" dirty="0"/>
              <a:t>image processing, </a:t>
            </a:r>
          </a:p>
          <a:p>
            <a:pPr lvl="1"/>
            <a:r>
              <a:rPr lang="en-US" dirty="0"/>
              <a:t>planning &amp; scheduling, </a:t>
            </a:r>
          </a:p>
          <a:p>
            <a:pPr lvl="1"/>
            <a:r>
              <a:rPr lang="en-US" dirty="0"/>
              <a:t>VLSI circuit design,</a:t>
            </a:r>
          </a:p>
        </p:txBody>
      </p:sp>
      <p:sp>
        <p:nvSpPr>
          <p:cNvPr id="4" name="TextBox 3"/>
          <p:cNvSpPr txBox="1"/>
          <p:nvPr/>
        </p:nvSpPr>
        <p:spPr>
          <a:xfrm>
            <a:off x="4133478" y="4826675"/>
            <a:ext cx="4326954" cy="1352678"/>
          </a:xfrm>
          <a:prstGeom prst="rect">
            <a:avLst/>
          </a:prstGeom>
          <a:noFill/>
        </p:spPr>
        <p:txBody>
          <a:bodyPr wrap="none" rtlCol="0">
            <a:spAutoFit/>
          </a:bodyPr>
          <a:lstStyle/>
          <a:p>
            <a:pPr marL="742950" marR="0" lvl="1" indent="-285750" algn="l" defTabSz="914400" rtl="0" eaLnBrk="0" fontAlgn="base" latinLnBrk="0" hangingPunct="0">
              <a:lnSpc>
                <a:spcPct val="105000"/>
              </a:lnSpc>
              <a:spcBef>
                <a:spcPct val="15000"/>
              </a:spcBef>
              <a:spcAft>
                <a:spcPct val="0"/>
              </a:spcAft>
              <a:buClr>
                <a:srgbClr val="9999CC"/>
              </a:buClr>
              <a:buSzPct val="80000"/>
              <a:buFont typeface="Wingdings" pitchFamily="2" charset="2"/>
              <a:buChar char="¨"/>
              <a:tabLst/>
              <a:defRPr/>
            </a:pPr>
            <a:r>
              <a:rPr kumimoji="0" lang="en-US" sz="1400" b="0" i="0" u="none" strike="noStrike" kern="1200" cap="none" spc="0" normalizeH="0" baseline="0" noProof="0">
                <a:ln>
                  <a:noFill/>
                </a:ln>
                <a:solidFill>
                  <a:srgbClr val="000000"/>
                </a:solidFill>
                <a:effectLst/>
                <a:uLnTx/>
                <a:uFillTx/>
                <a:latin typeface="Palatino Linotype"/>
                <a:ea typeface="+mn-ea"/>
                <a:cs typeface="+mn-cs"/>
              </a:rPr>
              <a:t>network optimization &amp; routing problems,</a:t>
            </a:r>
          </a:p>
          <a:p>
            <a:pPr marL="742950" marR="0" lvl="1" indent="-285750" algn="l" defTabSz="914400" rtl="0" eaLnBrk="0" fontAlgn="base" latinLnBrk="0" hangingPunct="0">
              <a:lnSpc>
                <a:spcPct val="105000"/>
              </a:lnSpc>
              <a:spcBef>
                <a:spcPct val="15000"/>
              </a:spcBef>
              <a:spcAft>
                <a:spcPct val="0"/>
              </a:spcAft>
              <a:buClr>
                <a:srgbClr val="9999CC"/>
              </a:buClr>
              <a:buSzPct val="80000"/>
              <a:buFont typeface="Wingdings" pitchFamily="2" charset="2"/>
              <a:buChar char="¨"/>
              <a:tabLst/>
              <a:defRPr/>
            </a:pPr>
            <a:r>
              <a:rPr kumimoji="0" lang="en-US" sz="1400" b="0" i="0" u="none" strike="noStrike" kern="1200" cap="none" spc="0" normalizeH="0" baseline="0" noProof="0">
                <a:ln>
                  <a:noFill/>
                </a:ln>
                <a:solidFill>
                  <a:srgbClr val="000000"/>
                </a:solidFill>
                <a:effectLst/>
                <a:uLnTx/>
                <a:uFillTx/>
                <a:latin typeface="Palatino Linotype"/>
                <a:ea typeface="+mn-ea"/>
                <a:cs typeface="+mn-cs"/>
              </a:rPr>
              <a:t>optimal resource allocation,</a:t>
            </a:r>
          </a:p>
          <a:p>
            <a:pPr marL="742950" marR="0" lvl="1" indent="-285750" algn="l" defTabSz="914400" rtl="0" eaLnBrk="0" fontAlgn="base" latinLnBrk="0" hangingPunct="0">
              <a:lnSpc>
                <a:spcPct val="105000"/>
              </a:lnSpc>
              <a:spcBef>
                <a:spcPct val="15000"/>
              </a:spcBef>
              <a:spcAft>
                <a:spcPct val="0"/>
              </a:spcAft>
              <a:buClr>
                <a:srgbClr val="9999CC"/>
              </a:buClr>
              <a:buSzPct val="80000"/>
              <a:buFont typeface="Wingdings" pitchFamily="2" charset="2"/>
              <a:buChar char="¨"/>
              <a:tabLst/>
              <a:defRPr/>
            </a:pPr>
            <a:r>
              <a:rPr kumimoji="0" lang="en-US" sz="1400" b="0" i="0" u="none" strike="noStrike" kern="1200" cap="none" spc="0" normalizeH="0" baseline="0" noProof="0">
                <a:ln>
                  <a:noFill/>
                </a:ln>
                <a:solidFill>
                  <a:srgbClr val="000000"/>
                </a:solidFill>
                <a:effectLst/>
                <a:uLnTx/>
                <a:uFillTx/>
                <a:latin typeface="Palatino Linotype"/>
                <a:ea typeface="+mn-ea"/>
                <a:cs typeface="+mn-cs"/>
              </a:rPr>
              <a:t>marketing,</a:t>
            </a:r>
          </a:p>
          <a:p>
            <a:pPr marL="742950" marR="0" lvl="1" indent="-285750" algn="l" defTabSz="914400" rtl="0" eaLnBrk="0" fontAlgn="base" latinLnBrk="0" hangingPunct="0">
              <a:lnSpc>
                <a:spcPct val="105000"/>
              </a:lnSpc>
              <a:spcBef>
                <a:spcPct val="15000"/>
              </a:spcBef>
              <a:spcAft>
                <a:spcPct val="0"/>
              </a:spcAft>
              <a:buClr>
                <a:srgbClr val="9999CC"/>
              </a:buClr>
              <a:buSzPct val="80000"/>
              <a:buFont typeface="Wingdings" pitchFamily="2" charset="2"/>
              <a:buChar char="¨"/>
              <a:tabLst/>
              <a:defRPr/>
            </a:pPr>
            <a:r>
              <a:rPr kumimoji="0" lang="en-US" sz="1400" b="0" i="0" u="none" strike="noStrike" kern="1200" cap="none" spc="0" normalizeH="0" baseline="0" noProof="0">
                <a:ln>
                  <a:noFill/>
                </a:ln>
                <a:solidFill>
                  <a:srgbClr val="000000"/>
                </a:solidFill>
                <a:effectLst/>
                <a:uLnTx/>
                <a:uFillTx/>
                <a:latin typeface="Palatino Linotype"/>
                <a:ea typeface="+mn-ea"/>
                <a:cs typeface="+mn-cs"/>
              </a:rPr>
              <a:t>credit scoring &amp; risk assessment,</a:t>
            </a:r>
          </a:p>
          <a:p>
            <a:pPr marL="742950" marR="0" lvl="1" indent="-285750" algn="l" defTabSz="914400" rtl="0" eaLnBrk="0" fontAlgn="base" latinLnBrk="0" hangingPunct="0">
              <a:lnSpc>
                <a:spcPct val="105000"/>
              </a:lnSpc>
              <a:spcBef>
                <a:spcPct val="15000"/>
              </a:spcBef>
              <a:spcAft>
                <a:spcPct val="0"/>
              </a:spcAft>
              <a:buClr>
                <a:srgbClr val="9999CC"/>
              </a:buClr>
              <a:buSzPct val="80000"/>
              <a:buFont typeface="Wingdings" pitchFamily="2" charset="2"/>
              <a:buChar char="¨"/>
              <a:tabLst/>
              <a:defRPr/>
            </a:pPr>
            <a:r>
              <a:rPr kumimoji="0" lang="en-US" sz="1400" b="0" i="0" u="none" strike="noStrike" kern="1200" cap="none" spc="0" normalizeH="0" baseline="0" noProof="0">
                <a:ln>
                  <a:noFill/>
                </a:ln>
                <a:solidFill>
                  <a:srgbClr val="000000"/>
                </a:solidFill>
                <a:effectLst/>
                <a:uLnTx/>
                <a:uFillTx/>
                <a:latin typeface="Palatino Linotype"/>
                <a:ea typeface="+mn-ea"/>
                <a:cs typeface="+mn-cs"/>
              </a:rPr>
              <a:t>and many others.</a:t>
            </a: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Content Placeholder 2"/>
              <p:cNvSpPr txBox="1">
                <a:spLocks/>
              </p:cNvSpPr>
              <p:nvPr/>
            </p:nvSpPr>
            <p:spPr bwMode="auto">
              <a:xfrm>
                <a:off x="385763" y="1486143"/>
                <a:ext cx="8218487" cy="48231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0" indent="0" algn="ctr" rtl="0" eaLnBrk="0" fontAlgn="base" hangingPunct="0">
                  <a:spcBef>
                    <a:spcPct val="50000"/>
                  </a:spcBef>
                  <a:spcAft>
                    <a:spcPct val="0"/>
                  </a:spcAft>
                  <a:buClr>
                    <a:srgbClr val="FFAE5D"/>
                  </a:buClr>
                  <a:buSzPct val="75000"/>
                  <a:buFont typeface="Wingdings" pitchFamily="2" charset="2"/>
                  <a:buNone/>
                  <a:defRPr sz="1600">
                    <a:solidFill>
                      <a:schemeClr val="tx1"/>
                    </a:solidFill>
                    <a:latin typeface="+mn-lt"/>
                    <a:ea typeface="+mn-ea"/>
                    <a:cs typeface="+mn-cs"/>
                  </a:defRPr>
                </a:lvl1pPr>
                <a:lvl2pPr marL="742950" indent="-285750" algn="l" rtl="0" eaLnBrk="0" fontAlgn="base" hangingPunct="0">
                  <a:lnSpc>
                    <a:spcPct val="105000"/>
                  </a:lnSpc>
                  <a:spcBef>
                    <a:spcPct val="15000"/>
                  </a:spcBef>
                  <a:spcAft>
                    <a:spcPct val="0"/>
                  </a:spcAft>
                  <a:buClr>
                    <a:schemeClr val="accent2"/>
                  </a:buClr>
                  <a:buSzPct val="80000"/>
                  <a:buFont typeface="Wingdings" pitchFamily="2" charset="2"/>
                  <a:buChar char="¨"/>
                  <a:defRPr sz="1400">
                    <a:solidFill>
                      <a:schemeClr val="tx1"/>
                    </a:solidFill>
                    <a:latin typeface="+mn-lt"/>
                  </a:defRPr>
                </a:lvl2pPr>
                <a:lvl3pPr marL="1143000" indent="-228600" algn="l" rtl="0" eaLnBrk="0" fontAlgn="base" hangingPunct="0">
                  <a:spcBef>
                    <a:spcPct val="20000"/>
                  </a:spcBef>
                  <a:spcAft>
                    <a:spcPct val="0"/>
                  </a:spcAft>
                  <a:buClr>
                    <a:srgbClr val="FFAE5D"/>
                  </a:buClr>
                  <a:buSzPct val="65000"/>
                  <a:buFont typeface="Wingdings" pitchFamily="2" charset="2"/>
                  <a:buChar char="n"/>
                  <a:defRPr sz="1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14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9pPr>
              </a:lstStyle>
              <a:p>
                <a:pPr marL="742950" marR="0" lvl="1" indent="-285750" algn="l" defTabSz="914400" rtl="0" eaLnBrk="0" fontAlgn="base" latinLnBrk="0" hangingPunct="0">
                  <a:lnSpc>
                    <a:spcPct val="100000"/>
                  </a:lnSpc>
                  <a:spcBef>
                    <a:spcPts val="600"/>
                  </a:spcBef>
                  <a:spcAft>
                    <a:spcPct val="0"/>
                  </a:spcAft>
                  <a:buClr>
                    <a:srgbClr val="9999CC"/>
                  </a:buClr>
                  <a:buSzPct val="80000"/>
                  <a:buFont typeface="Wingdings" pitchFamily="2" charset="2"/>
                  <a:buChar char="¨"/>
                  <a:tabLst/>
                  <a:defRPr/>
                </a:pPr>
                <a:r>
                  <a:rPr kumimoji="0" lang="en-US" sz="1400" i="0" u="none" strike="noStrike" kern="1200" cap="none" spc="0" normalizeH="0" baseline="0" noProof="0" dirty="0">
                    <a:ln>
                      <a:noFill/>
                    </a:ln>
                    <a:solidFill>
                      <a:srgbClr val="3366FF"/>
                    </a:solidFill>
                    <a:effectLst/>
                    <a:uLnTx/>
                    <a:uFillTx/>
                    <a:latin typeface="Palatino Linotype"/>
                    <a:ea typeface="+mn-ea"/>
                    <a:cs typeface="+mn-cs"/>
                  </a:rPr>
                  <a:t>Dynamic system </a:t>
                </a:r>
                <a:r>
                  <a:rPr kumimoji="0" lang="en-US" sz="1400" i="0" u="none" strike="noStrike" kern="1200" cap="none" spc="0" normalizeH="0" baseline="0" noProof="0" dirty="0">
                    <a:ln>
                      <a:noFill/>
                    </a:ln>
                    <a:solidFill>
                      <a:srgbClr val="000000"/>
                    </a:solidFill>
                    <a:effectLst/>
                    <a:uLnTx/>
                    <a:uFillTx/>
                    <a:latin typeface="Palatino Linotype"/>
                    <a:ea typeface="+mn-ea"/>
                    <a:cs typeface="+mn-cs"/>
                  </a:rPr>
                  <a:t>of interest is described by the state </a:t>
                </a:r>
                <a:r>
                  <a:rPr kumimoji="0" lang="en-US" sz="1400" b="1" u="none" strike="noStrike" kern="1200" cap="none" spc="0" normalizeH="0" baseline="0" noProof="0" dirty="0">
                    <a:ln>
                      <a:noFill/>
                    </a:ln>
                    <a:solidFill>
                      <a:srgbClr val="FF0000"/>
                    </a:solidFill>
                    <a:effectLst/>
                    <a:uLnTx/>
                    <a:uFillTx/>
                    <a:latin typeface="Palatino Linotype"/>
                    <a:ea typeface="+mn-ea"/>
                    <a:cs typeface="+mn-cs"/>
                  </a:rPr>
                  <a:t>transition function</a:t>
                </a:r>
              </a:p>
              <a:p>
                <a:pPr marL="457200" marR="0" lvl="1" indent="0" algn="l" defTabSz="914400" rtl="0" eaLnBrk="0" fontAlgn="base" latinLnBrk="0" hangingPunct="0">
                  <a:lnSpc>
                    <a:spcPct val="100000"/>
                  </a:lnSpc>
                  <a:spcBef>
                    <a:spcPct val="15000"/>
                  </a:spcBef>
                  <a:spcAft>
                    <a:spcPct val="0"/>
                  </a:spcAft>
                  <a:buClr>
                    <a:srgbClr val="9999CC"/>
                  </a:buClr>
                  <a:buSzPct val="80000"/>
                  <a:buFont typeface="Wingdings" pitchFamily="2" charset="2"/>
                  <a:buNone/>
                  <a:tabLst/>
                  <a:defRPr/>
                </a:pPr>
                <a:r>
                  <a:rPr kumimoji="0" lang="en-US" sz="1400" i="0" u="none" strike="noStrike" kern="1200" cap="none" spc="0" normalizeH="0" baseline="0" noProof="0" dirty="0">
                    <a:ln>
                      <a:noFill/>
                    </a:ln>
                    <a:solidFill>
                      <a:srgbClr val="000000"/>
                    </a:solidFill>
                    <a:effectLst/>
                    <a:uLnTx/>
                    <a:uFillTx/>
                    <a:latin typeface="Palatino Linotype"/>
                    <a:ea typeface="+mn-ea"/>
                    <a:cs typeface="+mn-cs"/>
                  </a:rPr>
                  <a:t>	</a:t>
                </a:r>
                <a14:m>
                  <m:oMath xmlns:m="http://schemas.openxmlformats.org/officeDocument/2006/math">
                    <m:sSub>
                      <m:sSubPr>
                        <m:ctrlPr>
                          <a:rPr kumimoji="0" lang="en-US" sz="140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𝑘</m:t>
                        </m:r>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sub>
                    </m:sSub>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𝑓</m:t>
                    </m:r>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sz="140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𝑘</m:t>
                        </m:r>
                      </m:sub>
                    </m:sSub>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sz="140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𝑢</m:t>
                        </m:r>
                      </m:e>
                      <m:sub>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𝑘</m:t>
                        </m:r>
                      </m:sub>
                    </m:sSub>
                  </m:oMath>
                </a14:m>
                <a:r>
                  <a:rPr kumimoji="0" lang="en-US" sz="1400" i="0" u="none" strike="noStrike" kern="1200" cap="none" spc="0" normalizeH="0" baseline="0" noProof="0" dirty="0">
                    <a:ln>
                      <a:noFill/>
                    </a:ln>
                    <a:solidFill>
                      <a:srgbClr val="000000"/>
                    </a:solidFill>
                    <a:effectLst/>
                    <a:uLnTx/>
                    <a:uFillTx/>
                    <a:latin typeface="Palatino Linotype"/>
                    <a:ea typeface="+mn-ea"/>
                    <a:cs typeface="+mn-cs"/>
                  </a:rPr>
                  <a:t>)</a:t>
                </a:r>
              </a:p>
              <a:p>
                <a:pPr marL="457200" marR="0" lvl="1" indent="0" algn="l" defTabSz="914400" rtl="0" eaLnBrk="0" fontAlgn="base" latinLnBrk="0" hangingPunct="0">
                  <a:lnSpc>
                    <a:spcPct val="100000"/>
                  </a:lnSpc>
                  <a:spcBef>
                    <a:spcPct val="15000"/>
                  </a:spcBef>
                  <a:spcAft>
                    <a:spcPct val="0"/>
                  </a:spcAft>
                  <a:buClr>
                    <a:srgbClr val="9999CC"/>
                  </a:buClr>
                  <a:buSzPct val="80000"/>
                  <a:buFont typeface="Wingdings" pitchFamily="2" charset="2"/>
                  <a:buNone/>
                  <a:tabLst>
                    <a:tab pos="717550" algn="l"/>
                  </a:tabLst>
                  <a:defRPr/>
                </a:pPr>
                <a:r>
                  <a:rPr kumimoji="0" lang="en-US" sz="1400" i="0" u="none" strike="noStrike" kern="1200" cap="none" spc="0" normalizeH="0" baseline="0" noProof="0" dirty="0">
                    <a:ln>
                      <a:noFill/>
                    </a:ln>
                    <a:solidFill>
                      <a:srgbClr val="000000"/>
                    </a:solidFill>
                    <a:effectLst/>
                    <a:uLnTx/>
                    <a:uFillTx/>
                    <a:latin typeface="Palatino Linotype"/>
                    <a:ea typeface="+mn-ea"/>
                    <a:cs typeface="+mn-cs"/>
                  </a:rPr>
                  <a:t>	with</a:t>
                </a:r>
              </a:p>
              <a:p>
                <a:pPr marL="457200" marR="0" lvl="1" indent="0" algn="l" defTabSz="914400" rtl="0" eaLnBrk="0" fontAlgn="base" latinLnBrk="0" hangingPunct="0">
                  <a:lnSpc>
                    <a:spcPct val="100000"/>
                  </a:lnSpc>
                  <a:spcBef>
                    <a:spcPct val="15000"/>
                  </a:spcBef>
                  <a:spcAft>
                    <a:spcPct val="0"/>
                  </a:spcAft>
                  <a:buClr>
                    <a:srgbClr val="9999CC"/>
                  </a:buClr>
                  <a:buSzPct val="80000"/>
                  <a:buFont typeface="Wingdings" pitchFamily="2" charset="2"/>
                  <a:buNone/>
                  <a:tabLst>
                    <a:tab pos="717550" algn="l"/>
                  </a:tabLst>
                  <a:defRPr/>
                </a:pPr>
                <a:r>
                  <a:rPr kumimoji="0" lang="en-US" sz="1400" i="0" u="none" strike="noStrike" kern="1200" cap="none" spc="0" normalizeH="0" baseline="0" noProof="0" dirty="0">
                    <a:ln>
                      <a:noFill/>
                    </a:ln>
                    <a:solidFill>
                      <a:srgbClr val="000000"/>
                    </a:solidFill>
                    <a:effectLst/>
                    <a:uLnTx/>
                    <a:uFillTx/>
                    <a:latin typeface="Palatino Linotype"/>
                    <a:ea typeface="+mn-ea"/>
                    <a:cs typeface="+mn-cs"/>
                  </a:rPr>
                  <a:t>		</a:t>
                </a:r>
                <a:r>
                  <a:rPr kumimoji="0" lang="en-US" sz="1400" i="0" u="none" strike="noStrike" kern="1200" cap="none" spc="0" normalizeH="0" baseline="0" noProof="0" dirty="0">
                    <a:ln>
                      <a:noFill/>
                    </a:ln>
                    <a:solidFill>
                      <a:srgbClr val="3366FF"/>
                    </a:solidFill>
                    <a:effectLst/>
                    <a:uLnTx/>
                    <a:uFillTx/>
                    <a:latin typeface="Palatino Linotype"/>
                    <a:ea typeface="+mn-ea"/>
                    <a:cs typeface="+mn-cs"/>
                  </a:rPr>
                  <a:t>state</a:t>
                </a:r>
                <a:r>
                  <a:rPr kumimoji="0" lang="en-US" sz="1400" i="0" u="none" strike="noStrike" kern="1200" cap="none" spc="0" normalizeH="0" baseline="0" noProof="0" dirty="0">
                    <a:ln>
                      <a:noFill/>
                    </a:ln>
                    <a:solidFill>
                      <a:srgbClr val="000000"/>
                    </a:solidFill>
                    <a:effectLst/>
                    <a:uLnTx/>
                    <a:uFillTx/>
                    <a:latin typeface="Palatino Linotype"/>
                    <a:ea typeface="+mn-ea"/>
                    <a:cs typeface="+mn-cs"/>
                  </a:rPr>
                  <a:t>: </a:t>
                </a:r>
                <a14:m>
                  <m:oMath xmlns:m="http://schemas.openxmlformats.org/officeDocument/2006/math">
                    <m:sSub>
                      <m:sSubPr>
                        <m:ctrlPr>
                          <a:rPr kumimoji="0" lang="en-US" sz="140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sym typeface="Symbol" panose="05050102010706020507" pitchFamily="18" charset="2"/>
                          </a:rPr>
                        </m:ctrlPr>
                      </m:sSubPr>
                      <m:e>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sym typeface="Symbol" panose="05050102010706020507" pitchFamily="18" charset="2"/>
                          </a:rPr>
                          <m:t>𝑥</m:t>
                        </m:r>
                      </m:e>
                      <m:sub>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sym typeface="Symbol" panose="05050102010706020507" pitchFamily="18" charset="2"/>
                          </a:rPr>
                          <m:t>𝑘</m:t>
                        </m:r>
                      </m:sub>
                    </m:sSub>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sym typeface="Symbol" panose="05050102010706020507" pitchFamily="18" charset="2"/>
                      </a:rPr>
                      <m:t>, </m:t>
                    </m:r>
                    <m:sSub>
                      <m:sSubPr>
                        <m:ctrlPr>
                          <a:rPr kumimoji="0" lang="en-US" sz="140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sym typeface="Symbol" panose="05050102010706020507" pitchFamily="18" charset="2"/>
                          </a:rPr>
                        </m:ctrlPr>
                      </m:sSubPr>
                      <m:e>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sym typeface="Symbol" panose="05050102010706020507" pitchFamily="18" charset="2"/>
                          </a:rPr>
                          <m:t>𝑥</m:t>
                        </m:r>
                      </m:e>
                      <m:sub>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sym typeface="Symbol" panose="05050102010706020507" pitchFamily="18" charset="2"/>
                          </a:rPr>
                          <m:t>𝑘</m:t>
                        </m:r>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sym typeface="Symbol" panose="05050102010706020507" pitchFamily="18" charset="2"/>
                          </a:rPr>
                          <m:t>+1</m:t>
                        </m:r>
                      </m:sub>
                    </m:sSub>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sym typeface="Symbol" panose="05050102010706020507" pitchFamily="18" charset="2"/>
                      </a:rPr>
                      <m:t>∈</m:t>
                    </m:r>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sym typeface="Symbol" panose="05050102010706020507" pitchFamily="18" charset="2"/>
                      </a:rPr>
                      <m:t>𝑋</m:t>
                    </m:r>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sym typeface="Symbol" panose="05050102010706020507" pitchFamily="18" charset="2"/>
                      </a:rPr>
                      <m:t>  </m:t>
                    </m:r>
                    <m:sSup>
                      <m:sSupPr>
                        <m:ctrlPr>
                          <a:rPr kumimoji="0" lang="en-US" sz="140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sym typeface="Symbol" panose="05050102010706020507" pitchFamily="18" charset="2"/>
                          </a:rPr>
                        </m:ctrlPr>
                      </m:sSupPr>
                      <m:e>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sym typeface="Symbol" panose="05050102010706020507" pitchFamily="18" charset="2"/>
                          </a:rPr>
                          <m:t>𝑅</m:t>
                        </m:r>
                      </m:e>
                      <m:sup>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sym typeface="Symbol" panose="05050102010706020507" pitchFamily="18" charset="2"/>
                          </a:rPr>
                          <m:t>𝑛</m:t>
                        </m:r>
                      </m:sup>
                    </m:sSup>
                  </m:oMath>
                </a14:m>
                <a:endParaRPr kumimoji="0" lang="en-US" sz="1400" i="0" u="none" strike="noStrike" kern="1200" cap="none" spc="0" normalizeH="0" baseline="0" noProof="0" dirty="0">
                  <a:ln>
                    <a:noFill/>
                  </a:ln>
                  <a:solidFill>
                    <a:srgbClr val="000000"/>
                  </a:solidFill>
                  <a:effectLst/>
                  <a:uLnTx/>
                  <a:uFillTx/>
                  <a:latin typeface="Palatino Linotype"/>
                  <a:ea typeface="+mn-ea"/>
                  <a:cs typeface="+mn-cs"/>
                </a:endParaRPr>
              </a:p>
              <a:p>
                <a:pPr marL="457200" marR="0" lvl="1" indent="0" algn="l" defTabSz="914400" rtl="0" eaLnBrk="0" fontAlgn="base" latinLnBrk="0" hangingPunct="0">
                  <a:lnSpc>
                    <a:spcPct val="100000"/>
                  </a:lnSpc>
                  <a:spcBef>
                    <a:spcPct val="15000"/>
                  </a:spcBef>
                  <a:spcAft>
                    <a:spcPct val="0"/>
                  </a:spcAft>
                  <a:buClr>
                    <a:srgbClr val="9999CC"/>
                  </a:buClr>
                  <a:buSzPct val="80000"/>
                  <a:buFont typeface="Wingdings" pitchFamily="2" charset="2"/>
                  <a:buNone/>
                  <a:tabLst>
                    <a:tab pos="717550" algn="l"/>
                  </a:tabLst>
                  <a:defRPr/>
                </a:pPr>
                <a:r>
                  <a:rPr kumimoji="0" lang="en-US" sz="1400" i="0" u="none" strike="noStrike" kern="1200" cap="none" spc="0" normalizeH="0" baseline="0" noProof="0" dirty="0">
                    <a:ln>
                      <a:noFill/>
                    </a:ln>
                    <a:solidFill>
                      <a:srgbClr val="000000"/>
                    </a:solidFill>
                    <a:effectLst/>
                    <a:uLnTx/>
                    <a:uFillTx/>
                    <a:latin typeface="Palatino Linotype"/>
                    <a:ea typeface="+mn-ea"/>
                    <a:cs typeface="+mn-cs"/>
                  </a:rPr>
                  <a:t>		</a:t>
                </a:r>
                <a:r>
                  <a:rPr kumimoji="0" lang="en-US" sz="1400" i="0" u="none" strike="noStrike" kern="1200" cap="none" spc="0" normalizeH="0" baseline="0" noProof="0" dirty="0">
                    <a:ln>
                      <a:noFill/>
                    </a:ln>
                    <a:solidFill>
                      <a:srgbClr val="3366FF"/>
                    </a:solidFill>
                    <a:effectLst/>
                    <a:uLnTx/>
                    <a:uFillTx/>
                    <a:latin typeface="Palatino Linotype"/>
                    <a:ea typeface="+mn-ea"/>
                    <a:cs typeface="+mn-cs"/>
                  </a:rPr>
                  <a:t>action</a:t>
                </a:r>
                <a:r>
                  <a:rPr kumimoji="0" lang="en-US" sz="1400" i="0" u="none" strike="noStrike" kern="1200" cap="none" spc="0" normalizeH="0" baseline="0" noProof="0" dirty="0">
                    <a:ln>
                      <a:noFill/>
                    </a:ln>
                    <a:solidFill>
                      <a:srgbClr val="000000"/>
                    </a:solidFill>
                    <a:effectLst/>
                    <a:uLnTx/>
                    <a:uFillTx/>
                    <a:latin typeface="Palatino Linotype"/>
                    <a:ea typeface="+mn-ea"/>
                    <a:cs typeface="+mn-cs"/>
                  </a:rPr>
                  <a:t>: </a:t>
                </a:r>
                <a14:m>
                  <m:oMath xmlns:m="http://schemas.openxmlformats.org/officeDocument/2006/math">
                    <m:sSub>
                      <m:sSubPr>
                        <m:ctrlPr>
                          <a:rPr kumimoji="0" lang="en-US" sz="140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𝑢</m:t>
                        </m:r>
                      </m:e>
                      <m:sub>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𝑘</m:t>
                        </m:r>
                      </m:sub>
                    </m:sSub>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𝑈</m:t>
                    </m:r>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sSup>
                      <m:sSupPr>
                        <m:ctrlPr>
                          <a:rPr kumimoji="0" lang="en-GB" sz="140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𝑅</m:t>
                        </m:r>
                      </m:e>
                      <m:sup>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𝑚</m:t>
                        </m:r>
                      </m:sup>
                    </m:sSup>
                  </m:oMath>
                </a14:m>
                <a:endParaRPr kumimoji="0" lang="en-GB" sz="1400" i="0" u="none" strike="noStrike" kern="1200" cap="none" spc="0" normalizeH="0" baseline="0" noProof="0" dirty="0">
                  <a:ln>
                    <a:noFill/>
                  </a:ln>
                  <a:solidFill>
                    <a:srgbClr val="000000"/>
                  </a:solidFill>
                  <a:effectLst/>
                  <a:uLnTx/>
                  <a:uFillTx/>
                  <a:latin typeface="Palatino Linotype"/>
                  <a:ea typeface="+mn-ea"/>
                  <a:cs typeface="+mn-cs"/>
                </a:endParaRPr>
              </a:p>
              <a:p>
                <a:pPr marL="717550" marR="0" lvl="1" indent="0" algn="l" defTabSz="914400" rtl="0" eaLnBrk="0" fontAlgn="base" latinLnBrk="0" hangingPunct="0">
                  <a:lnSpc>
                    <a:spcPct val="100000"/>
                  </a:lnSpc>
                  <a:spcBef>
                    <a:spcPct val="15000"/>
                  </a:spcBef>
                  <a:spcAft>
                    <a:spcPct val="0"/>
                  </a:spcAft>
                  <a:buClr>
                    <a:srgbClr val="9999CC"/>
                  </a:buClr>
                  <a:buSzPct val="80000"/>
                  <a:buFont typeface="Wingdings" pitchFamily="2" charset="2"/>
                  <a:buNone/>
                  <a:tabLst>
                    <a:tab pos="717550" algn="l"/>
                  </a:tabLst>
                  <a:defRPr/>
                </a:pPr>
                <a:r>
                  <a:rPr kumimoji="0" lang="en-GB" sz="1400" i="0" u="none" strike="noStrike" kern="1200" cap="none" spc="0" normalizeH="0" baseline="0" noProof="0" dirty="0">
                    <a:ln>
                      <a:noFill/>
                    </a:ln>
                    <a:solidFill>
                      <a:srgbClr val="000000"/>
                    </a:solidFill>
                    <a:effectLst/>
                    <a:uLnTx/>
                    <a:uFillTx/>
                    <a:latin typeface="Palatino Linotype"/>
                    <a:ea typeface="+mn-ea"/>
                    <a:cs typeface="+mn-cs"/>
                  </a:rPr>
                  <a:t>as </a:t>
                </a:r>
                <a:r>
                  <a:rPr kumimoji="0" lang="en-US" sz="1400" i="0" u="none" strike="noStrike" kern="1200" cap="none" spc="0" normalizeH="0" baseline="0" noProof="0" dirty="0">
                    <a:ln>
                      <a:noFill/>
                    </a:ln>
                    <a:solidFill>
                      <a:srgbClr val="000000"/>
                    </a:solidFill>
                    <a:effectLst/>
                    <a:uLnTx/>
                    <a:uFillTx/>
                    <a:latin typeface="Palatino Linotype"/>
                    <a:ea typeface="+mn-ea"/>
                    <a:cs typeface="+mn-cs"/>
                  </a:rPr>
                  <a:t>a generative model given by a numerical simulation of complex differential equations.</a:t>
                </a:r>
              </a:p>
              <a:p>
                <a:pPr marL="742950" marR="0" lvl="1" indent="-285750" algn="l" defTabSz="914400" rtl="0" eaLnBrk="0" fontAlgn="base" latinLnBrk="0" hangingPunct="0">
                  <a:lnSpc>
                    <a:spcPct val="100000"/>
                  </a:lnSpc>
                  <a:spcBef>
                    <a:spcPts val="600"/>
                  </a:spcBef>
                  <a:spcAft>
                    <a:spcPct val="0"/>
                  </a:spcAft>
                  <a:buClr>
                    <a:srgbClr val="9999CC"/>
                  </a:buClr>
                  <a:buSzPct val="80000"/>
                  <a:buFont typeface="Wingdings" pitchFamily="2" charset="2"/>
                  <a:buChar char="¨"/>
                  <a:tabLst>
                    <a:tab pos="717550" algn="l"/>
                  </a:tabLst>
                  <a:defRPr/>
                </a:pPr>
                <a:r>
                  <a:rPr kumimoji="0" lang="en-US" sz="1400" i="0" u="none" strike="noStrike" kern="1200" cap="none" spc="0" normalizeH="0" baseline="0" noProof="0" dirty="0">
                    <a:ln>
                      <a:noFill/>
                    </a:ln>
                    <a:solidFill>
                      <a:srgbClr val="3366FF"/>
                    </a:solidFill>
                    <a:effectLst/>
                    <a:uLnTx/>
                    <a:uFillTx/>
                    <a:latin typeface="Palatino Linotype"/>
                    <a:ea typeface="+mn-ea"/>
                    <a:cs typeface="+mn-cs"/>
                  </a:rPr>
                  <a:t>Control</a:t>
                </a:r>
                <a:r>
                  <a:rPr kumimoji="0" lang="en-US" sz="1400" i="0" u="none" strike="noStrike" kern="1200" cap="none" spc="0" normalizeH="0" baseline="0" noProof="0" dirty="0">
                    <a:ln>
                      <a:noFill/>
                    </a:ln>
                    <a:solidFill>
                      <a:srgbClr val="000000"/>
                    </a:solidFill>
                    <a:effectLst/>
                    <a:uLnTx/>
                    <a:uFillTx/>
                    <a:latin typeface="Palatino Linotype"/>
                    <a:ea typeface="+mn-ea"/>
                    <a:cs typeface="+mn-cs"/>
                  </a:rPr>
                  <a:t> goal is specified through a </a:t>
                </a:r>
                <a:r>
                  <a:rPr kumimoji="0" lang="en-US" sz="1400" u="none" strike="noStrike" kern="1200" cap="none" spc="0" normalizeH="0" baseline="0" noProof="0" dirty="0">
                    <a:ln>
                      <a:noFill/>
                    </a:ln>
                    <a:solidFill>
                      <a:srgbClr val="3366FF"/>
                    </a:solidFill>
                    <a:effectLst/>
                    <a:uLnTx/>
                    <a:uFillTx/>
                    <a:latin typeface="Palatino Linotype"/>
                    <a:ea typeface="+mn-ea"/>
                    <a:cs typeface="+mn-cs"/>
                  </a:rPr>
                  <a:t>reward function </a:t>
                </a:r>
                <a:r>
                  <a:rPr kumimoji="0" lang="en-US" sz="1400" i="0" u="none" strike="noStrike" kern="1200" cap="none" spc="0" normalizeH="0" baseline="0" noProof="0" dirty="0">
                    <a:ln>
                      <a:noFill/>
                    </a:ln>
                    <a:solidFill>
                      <a:srgbClr val="000000"/>
                    </a:solidFill>
                    <a:effectLst/>
                    <a:uLnTx/>
                    <a:uFillTx/>
                    <a:latin typeface="Palatino Linotype"/>
                    <a:ea typeface="+mn-ea"/>
                    <a:cs typeface="+mn-cs"/>
                  </a:rPr>
                  <a:t>which assigns a scalar reward </a:t>
                </a:r>
                <a14:m>
                  <m:oMath xmlns:m="http://schemas.openxmlformats.org/officeDocument/2006/math">
                    <m:sSub>
                      <m:sSubPr>
                        <m:ctrlPr>
                          <a:rPr kumimoji="0" lang="en-US" sz="140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𝑟</m:t>
                        </m:r>
                      </m:e>
                      <m:sub>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𝑘</m:t>
                        </m:r>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sub>
                    </m:sSub>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𝑅</m:t>
                    </m:r>
                  </m:oMath>
                </a14:m>
                <a:r>
                  <a:rPr kumimoji="0" lang="en-US" sz="1400" i="0" u="none" strike="noStrike" kern="1200" cap="none" spc="0" normalizeH="0" baseline="0" noProof="0" dirty="0">
                    <a:ln>
                      <a:noFill/>
                    </a:ln>
                    <a:solidFill>
                      <a:srgbClr val="000000"/>
                    </a:solidFill>
                    <a:effectLst/>
                    <a:uLnTx/>
                    <a:uFillTx/>
                    <a:latin typeface="Palatino Linotype"/>
                    <a:ea typeface="+mn-ea"/>
                    <a:cs typeface="+mn-cs"/>
                  </a:rPr>
                  <a:t> to each state transition from </a:t>
                </a:r>
                <a14:m>
                  <m:oMath xmlns:m="http://schemas.openxmlformats.org/officeDocument/2006/math">
                    <m:sSub>
                      <m:sSubPr>
                        <m:ctrlPr>
                          <a:rPr kumimoji="0" lang="en-US" sz="140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𝑘</m:t>
                        </m:r>
                      </m:sub>
                    </m:sSub>
                  </m:oMath>
                </a14:m>
                <a:r>
                  <a:rPr kumimoji="0" lang="en-US" sz="1400" i="0" u="none" strike="noStrike" kern="1200" cap="none" spc="0" normalizeH="0" baseline="0" noProof="0" dirty="0">
                    <a:ln>
                      <a:noFill/>
                    </a:ln>
                    <a:solidFill>
                      <a:srgbClr val="000000"/>
                    </a:solidFill>
                    <a:effectLst/>
                    <a:uLnTx/>
                    <a:uFillTx/>
                    <a:latin typeface="Palatino Linotype"/>
                    <a:ea typeface="+mn-ea"/>
                    <a:cs typeface="+mn-cs"/>
                  </a:rPr>
                  <a:t> to </a:t>
                </a:r>
                <a14:m>
                  <m:oMath xmlns:m="http://schemas.openxmlformats.org/officeDocument/2006/math">
                    <m:sSub>
                      <m:sSubPr>
                        <m:ctrlPr>
                          <a:rPr kumimoji="0" lang="en-US" sz="140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𝑘</m:t>
                        </m:r>
                        <m:r>
                          <a:rPr kumimoji="0" lang="en-US" sz="14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+1</m:t>
                        </m:r>
                      </m:sub>
                    </m:sSub>
                  </m:oMath>
                </a14:m>
                <a:r>
                  <a:rPr kumimoji="0" lang="en-US" sz="1400" i="0" u="none" strike="noStrike" kern="1200" cap="none" spc="0" normalizeH="0" baseline="0" noProof="0" dirty="0">
                    <a:ln>
                      <a:noFill/>
                    </a:ln>
                    <a:solidFill>
                      <a:srgbClr val="000000"/>
                    </a:solidFill>
                    <a:effectLst/>
                    <a:uLnTx/>
                    <a:uFillTx/>
                    <a:latin typeface="Palatino Linotype"/>
                    <a:ea typeface="+mn-ea"/>
                    <a:cs typeface="+mn-cs"/>
                  </a:rPr>
                  <a:t>:</a:t>
                </a:r>
              </a:p>
              <a:p>
                <a:pPr marL="457200" marR="0" lvl="1" indent="0" algn="l" defTabSz="914400" rtl="0" eaLnBrk="0" fontAlgn="base" latinLnBrk="0" hangingPunct="0">
                  <a:lnSpc>
                    <a:spcPct val="100000"/>
                  </a:lnSpc>
                  <a:spcBef>
                    <a:spcPct val="15000"/>
                  </a:spcBef>
                  <a:spcAft>
                    <a:spcPct val="0"/>
                  </a:spcAft>
                  <a:buClr>
                    <a:srgbClr val="9999CC"/>
                  </a:buClr>
                  <a:buSzPct val="80000"/>
                  <a:buFont typeface="Wingdings" pitchFamily="2" charset="2"/>
                  <a:buNone/>
                  <a:tabLst>
                    <a:tab pos="717550" algn="l"/>
                  </a:tabLst>
                  <a:defRPr/>
                </a:pPr>
                <a:r>
                  <a:rPr kumimoji="0" lang="en-US" sz="1400" i="0" u="none" strike="noStrike" kern="1200" cap="none" spc="0" normalizeH="0" baseline="0" noProof="0" dirty="0">
                    <a:ln>
                      <a:noFill/>
                    </a:ln>
                    <a:solidFill>
                      <a:srgbClr val="000000"/>
                    </a:solidFill>
                    <a:effectLst/>
                    <a:uLnTx/>
                    <a:uFillTx/>
                    <a:latin typeface="Palatino Linotype"/>
                    <a:ea typeface="+mn-ea"/>
                    <a:cs typeface="+mn-cs"/>
                  </a:rPr>
                  <a:t>		</a:t>
                </a:r>
                <a14:m>
                  <m:oMath xmlns:m="http://schemas.openxmlformats.org/officeDocument/2006/math">
                    <m:sSub>
                      <m:sSubPr>
                        <m:ctrlPr>
                          <a:rPr kumimoji="0" lang="en-US" sz="140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𝑟</m:t>
                        </m:r>
                      </m:e>
                      <m:sub>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𝑘</m:t>
                        </m:r>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sub>
                    </m:sSub>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𝜌</m:t>
                    </m:r>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140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𝑥</m:t>
                        </m:r>
                      </m:e>
                      <m:sub>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𝑘</m:t>
                        </m:r>
                      </m:sub>
                    </m:sSub>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140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𝑢</m:t>
                        </m:r>
                      </m:e>
                      <m:sub>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𝑘</m:t>
                        </m:r>
                      </m:sub>
                    </m:sSub>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140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𝑥</m:t>
                        </m:r>
                      </m:e>
                      <m:sub>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𝑘</m:t>
                        </m:r>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+1</m:t>
                        </m:r>
                      </m:sub>
                    </m:sSub>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oMath>
                </a14:m>
                <a:endParaRPr kumimoji="0" lang="en-US" sz="1400" i="0" u="none" strike="noStrike" kern="1200" cap="none" spc="0" normalizeH="0" baseline="0" noProof="0" dirty="0">
                  <a:ln>
                    <a:noFill/>
                  </a:ln>
                  <a:solidFill>
                    <a:srgbClr val="000000"/>
                  </a:solidFill>
                  <a:effectLst/>
                  <a:uLnTx/>
                  <a:uFillTx/>
                  <a:latin typeface="Palatino Linotype"/>
                  <a:ea typeface="+mn-ea"/>
                  <a:cs typeface="+mn-cs"/>
                </a:endParaRPr>
              </a:p>
              <a:p>
                <a:pPr marL="742950" marR="0" lvl="1" indent="0" algn="l" defTabSz="914400" rtl="0" eaLnBrk="0" fontAlgn="base" latinLnBrk="0" hangingPunct="0">
                  <a:lnSpc>
                    <a:spcPct val="100000"/>
                  </a:lnSpc>
                  <a:spcBef>
                    <a:spcPct val="15000"/>
                  </a:spcBef>
                  <a:spcAft>
                    <a:spcPct val="0"/>
                  </a:spcAft>
                  <a:buClr>
                    <a:srgbClr val="9999CC"/>
                  </a:buClr>
                  <a:buSzPct val="80000"/>
                  <a:buFont typeface="Wingdings" pitchFamily="2" charset="2"/>
                  <a:buNone/>
                  <a:tabLst>
                    <a:tab pos="717550" algn="l"/>
                  </a:tabLst>
                  <a:defRPr/>
                </a:pPr>
                <a:r>
                  <a:rPr kumimoji="0" lang="en-US" sz="1400" i="0" u="none" strike="noStrike" kern="1200" cap="none" spc="0" normalizeH="0" baseline="0" noProof="0" dirty="0">
                    <a:ln>
                      <a:noFill/>
                    </a:ln>
                    <a:solidFill>
                      <a:srgbClr val="000000"/>
                    </a:solidFill>
                    <a:effectLst/>
                    <a:uLnTx/>
                    <a:uFillTx/>
                    <a:latin typeface="Palatino Linotype"/>
                    <a:ea typeface="+mn-ea"/>
                    <a:cs typeface="+mn-cs"/>
                  </a:rPr>
                  <a:t>This function typically calculates the reward based on the distance of the current state </a:t>
                </a:r>
                <a14:m>
                  <m:oMath xmlns:m="http://schemas.openxmlformats.org/officeDocument/2006/math">
                    <m:sSub>
                      <m:sSubPr>
                        <m:ctrlPr>
                          <a:rPr kumimoji="0" lang="en-US" sz="140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𝑘</m:t>
                        </m:r>
                      </m:sub>
                    </m:sSub>
                  </m:oMath>
                </a14:m>
                <a:r>
                  <a:rPr kumimoji="0" lang="en-US" sz="1400" i="0" u="none" strike="noStrike" kern="1200" cap="none" spc="0" normalizeH="0" baseline="0" noProof="0" dirty="0">
                    <a:ln>
                      <a:noFill/>
                    </a:ln>
                    <a:solidFill>
                      <a:srgbClr val="000000"/>
                    </a:solidFill>
                    <a:effectLst/>
                    <a:uLnTx/>
                    <a:uFillTx/>
                    <a:latin typeface="Palatino Linotype"/>
                    <a:ea typeface="+mn-ea"/>
                    <a:cs typeface="+mn-cs"/>
                  </a:rPr>
                  <a:t> from a given </a:t>
                </a:r>
                <a:r>
                  <a:rPr kumimoji="0" lang="en-US" sz="1400" u="none" strike="noStrike" kern="1200" cap="none" spc="0" normalizeH="0" baseline="0" noProof="0" dirty="0">
                    <a:ln>
                      <a:noFill/>
                    </a:ln>
                    <a:solidFill>
                      <a:srgbClr val="3366FF"/>
                    </a:solidFill>
                    <a:effectLst/>
                    <a:uLnTx/>
                    <a:uFillTx/>
                    <a:latin typeface="Palatino Linotype"/>
                    <a:ea typeface="+mn-ea"/>
                    <a:cs typeface="+mn-cs"/>
                  </a:rPr>
                  <a:t>reference state</a:t>
                </a:r>
                <a:r>
                  <a:rPr kumimoji="0" lang="en-US" sz="1400" u="none" strike="noStrike" kern="1200" cap="none" spc="0" normalizeH="0" baseline="0" noProof="0" dirty="0">
                    <a:ln>
                      <a:noFill/>
                    </a:ln>
                    <a:solidFill>
                      <a:srgbClr val="000000"/>
                    </a:solidFill>
                    <a:effectLst/>
                    <a:uLnTx/>
                    <a:uFillTx/>
                    <a:latin typeface="Palatino Linotype"/>
                    <a:ea typeface="+mn-ea"/>
                    <a:cs typeface="+mn-cs"/>
                  </a:rPr>
                  <a:t> </a:t>
                </a:r>
                <a14:m>
                  <m:oMath xmlns:m="http://schemas.openxmlformats.org/officeDocument/2006/math">
                    <m:sSub>
                      <m:sSubPr>
                        <m:ctrlPr>
                          <a:rPr kumimoji="0" lang="en-US" sz="140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𝑟</m:t>
                        </m:r>
                      </m:sub>
                    </m:sSub>
                  </m:oMath>
                </a14:m>
                <a:r>
                  <a:rPr kumimoji="0" lang="en-US" sz="1400" i="0" u="none" strike="noStrike" kern="1200" cap="none" spc="0" normalizeH="0" baseline="0" noProof="0" dirty="0">
                    <a:ln>
                      <a:noFill/>
                    </a:ln>
                    <a:solidFill>
                      <a:srgbClr val="000000"/>
                    </a:solidFill>
                    <a:effectLst/>
                    <a:uLnTx/>
                    <a:uFillTx/>
                    <a:latin typeface="Palatino Linotype"/>
                    <a:ea typeface="+mn-ea"/>
                    <a:cs typeface="+mn-cs"/>
                  </a:rPr>
                  <a:t> that should be attained.</a:t>
                </a:r>
              </a:p>
              <a:p>
                <a:pPr marL="742950" marR="0" lvl="1" indent="-285750" algn="l" defTabSz="914400" rtl="0" eaLnBrk="0" fontAlgn="base" latinLnBrk="0" hangingPunct="0">
                  <a:lnSpc>
                    <a:spcPct val="100000"/>
                  </a:lnSpc>
                  <a:spcBef>
                    <a:spcPts val="600"/>
                  </a:spcBef>
                  <a:spcAft>
                    <a:spcPct val="0"/>
                  </a:spcAft>
                  <a:buClr>
                    <a:srgbClr val="9999CC"/>
                  </a:buClr>
                  <a:buSzPct val="80000"/>
                  <a:buFont typeface="Wingdings" pitchFamily="2" charset="2"/>
                  <a:buChar char="¨"/>
                  <a:tabLst/>
                  <a:defRPr/>
                </a:pPr>
                <a:r>
                  <a:rPr kumimoji="0" lang="en-US" sz="1400" i="0" u="none" strike="noStrike" kern="1200" cap="none" spc="0" normalizeH="0" baseline="0" noProof="0" dirty="0">
                    <a:ln>
                      <a:noFill/>
                    </a:ln>
                    <a:solidFill>
                      <a:srgbClr val="3366FF"/>
                    </a:solidFill>
                    <a:effectLst/>
                    <a:uLnTx/>
                    <a:uFillTx/>
                    <a:latin typeface="Palatino Linotype"/>
                    <a:ea typeface="+mn-ea"/>
                    <a:cs typeface="+mn-cs"/>
                  </a:rPr>
                  <a:t>Goal of RL </a:t>
                </a:r>
                <a:r>
                  <a:rPr kumimoji="0" lang="en-US" sz="1400" i="0" u="none" strike="noStrike" kern="1200" cap="none" spc="0" normalizeH="0" baseline="0" noProof="0" dirty="0">
                    <a:ln>
                      <a:noFill/>
                    </a:ln>
                    <a:solidFill>
                      <a:srgbClr val="000000"/>
                    </a:solidFill>
                    <a:effectLst/>
                    <a:uLnTx/>
                    <a:uFillTx/>
                    <a:latin typeface="Palatino Linotype"/>
                    <a:ea typeface="+mn-ea"/>
                    <a:cs typeface="+mn-cs"/>
                  </a:rPr>
                  <a:t>is to find an </a:t>
                </a:r>
                <a:r>
                  <a:rPr kumimoji="0" lang="en-US" sz="1400" i="0" u="none" strike="noStrike" kern="1200" cap="none" spc="0" normalizeH="0" baseline="0" noProof="0" dirty="0">
                    <a:ln>
                      <a:noFill/>
                    </a:ln>
                    <a:solidFill>
                      <a:srgbClr val="3366FF"/>
                    </a:solidFill>
                    <a:effectLst/>
                    <a:uLnTx/>
                    <a:uFillTx/>
                    <a:latin typeface="Palatino Linotype"/>
                    <a:ea typeface="+mn-ea"/>
                    <a:cs typeface="+mn-cs"/>
                  </a:rPr>
                  <a:t>optimal control policy </a:t>
                </a:r>
                <a:r>
                  <a:rPr kumimoji="0" lang="el-GR" sz="1400" i="0" u="none" strike="noStrike" kern="1200" cap="none" spc="0" normalizeH="0" baseline="0" noProof="0" dirty="0">
                    <a:ln>
                      <a:noFill/>
                    </a:ln>
                    <a:solidFill>
                      <a:srgbClr val="3366FF"/>
                    </a:solidFill>
                    <a:effectLst/>
                    <a:uLnTx/>
                    <a:uFillTx/>
                    <a:latin typeface="Palatino Linotype"/>
                    <a:ea typeface="+mn-ea"/>
                    <a:cs typeface="+mn-cs"/>
                  </a:rPr>
                  <a:t>π</a:t>
                </a:r>
                <a:r>
                  <a:rPr kumimoji="0" lang="en-US" sz="1400" i="0" u="none" strike="noStrike" kern="1200" cap="none" spc="0" normalizeH="0" baseline="0" noProof="0" dirty="0">
                    <a:ln>
                      <a:noFill/>
                    </a:ln>
                    <a:solidFill>
                      <a:srgbClr val="3366FF"/>
                    </a:solidFill>
                    <a:effectLst/>
                    <a:uLnTx/>
                    <a:uFillTx/>
                    <a:latin typeface="Palatino Linotype"/>
                    <a:ea typeface="+mn-ea"/>
                    <a:cs typeface="+mn-cs"/>
                  </a:rPr>
                  <a:t> </a:t>
                </a:r>
                <a:r>
                  <a:rPr kumimoji="0" lang="en-US" sz="1400" i="0" u="none" strike="noStrike" kern="1200" cap="none" spc="0" normalizeH="0" baseline="0" noProof="0" dirty="0">
                    <a:ln>
                      <a:noFill/>
                    </a:ln>
                    <a:solidFill>
                      <a:srgbClr val="000000"/>
                    </a:solidFill>
                    <a:effectLst/>
                    <a:uLnTx/>
                    <a:uFillTx/>
                    <a:latin typeface="Palatino Linotype"/>
                    <a:ea typeface="+mn-ea"/>
                    <a:cs typeface="+mn-cs"/>
                  </a:rPr>
                  <a:t>which maximizes</a:t>
                </a:r>
              </a:p>
              <a:p>
                <a:pPr marL="742950" marR="0" lvl="1" indent="-285750" algn="l" defTabSz="914400" rtl="0" eaLnBrk="0" fontAlgn="base" latinLnBrk="0" hangingPunct="0">
                  <a:lnSpc>
                    <a:spcPct val="100000"/>
                  </a:lnSpc>
                  <a:spcBef>
                    <a:spcPct val="15000"/>
                  </a:spcBef>
                  <a:spcAft>
                    <a:spcPct val="0"/>
                  </a:spcAft>
                  <a:buClr>
                    <a:srgbClr val="9999CC"/>
                  </a:buClr>
                  <a:buSzPct val="80000"/>
                  <a:buFont typeface="Wingdings" pitchFamily="2" charset="2"/>
                  <a:buChar char="¨"/>
                  <a:tabLst/>
                  <a:defRPr/>
                </a:pPr>
                <a:endParaRPr kumimoji="0" lang="en-US" sz="1400" i="0" u="none" strike="noStrike" kern="1200" cap="none" spc="0" normalizeH="0" baseline="0" noProof="0" dirty="0">
                  <a:ln>
                    <a:noFill/>
                  </a:ln>
                  <a:solidFill>
                    <a:srgbClr val="0000FF"/>
                  </a:solidFill>
                  <a:effectLst/>
                  <a:uLnTx/>
                  <a:uFillTx/>
                  <a:latin typeface="Palatino Linotype"/>
                  <a:ea typeface="+mn-ea"/>
                  <a:cs typeface="+mn-cs"/>
                </a:endParaRPr>
              </a:p>
              <a:p>
                <a:pPr marL="5565775" marR="0" lvl="2" indent="0" algn="l" defTabSz="914400" rtl="0" eaLnBrk="0" fontAlgn="base" latinLnBrk="0" hangingPunct="0">
                  <a:lnSpc>
                    <a:spcPct val="100000"/>
                  </a:lnSpc>
                  <a:spcBef>
                    <a:spcPct val="20000"/>
                  </a:spcBef>
                  <a:spcAft>
                    <a:spcPct val="0"/>
                  </a:spcAft>
                  <a:buClr>
                    <a:srgbClr val="FFAE5D"/>
                  </a:buClr>
                  <a:buSzPct val="65000"/>
                  <a:buFont typeface="Wingdings" pitchFamily="2" charset="2"/>
                  <a:buNone/>
                  <a:tabLst/>
                  <a:defRPr/>
                </a:pPr>
                <a:r>
                  <a:rPr kumimoji="0" lang="en-US" sz="1400" i="0" u="none" strike="noStrike" kern="1200" cap="none" spc="0" normalizeH="0" baseline="0" noProof="0" dirty="0">
                    <a:ln>
                      <a:noFill/>
                    </a:ln>
                    <a:solidFill>
                      <a:srgbClr val="000000"/>
                    </a:solidFill>
                    <a:effectLst/>
                    <a:uLnTx/>
                    <a:uFillTx/>
                    <a:latin typeface="Palatino Linotype"/>
                    <a:ea typeface="+mn-ea"/>
                    <a:cs typeface="+mn-cs"/>
                  </a:rPr>
                  <a:t>, for all </a:t>
                </a:r>
                <a14:m>
                  <m:oMath xmlns:m="http://schemas.openxmlformats.org/officeDocument/2006/math">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sym typeface="Symbol" panose="05050102010706020507" pitchFamily="18" charset="2"/>
                      </a:rPr>
                      <m:t>𝑥</m:t>
                    </m:r>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sym typeface="Symbol" panose="05050102010706020507" pitchFamily="18" charset="2"/>
                      </a:rPr>
                      <m:t>∈</m:t>
                    </m:r>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sym typeface="Symbol" panose="05050102010706020507" pitchFamily="18" charset="2"/>
                      </a:rPr>
                      <m:t>𝑋</m:t>
                    </m:r>
                  </m:oMath>
                </a14:m>
                <a:r>
                  <a:rPr kumimoji="0" lang="en-US" sz="1400" i="0" u="none" strike="noStrike" kern="1200" cap="none" spc="0" normalizeH="0" baseline="0" noProof="0" dirty="0">
                    <a:ln>
                      <a:noFill/>
                    </a:ln>
                    <a:solidFill>
                      <a:srgbClr val="000000"/>
                    </a:solidFill>
                    <a:effectLst/>
                    <a:uLnTx/>
                    <a:uFillTx/>
                    <a:latin typeface="Palatino Linotype"/>
                    <a:ea typeface="+mn-ea"/>
                    <a:cs typeface="+mn-cs"/>
                  </a:rPr>
                  <a:t>.</a:t>
                </a:r>
              </a:p>
              <a:p>
                <a:pPr marL="742950" marR="0" lvl="1" indent="0" algn="l" defTabSz="914400" rtl="0" eaLnBrk="0" fontAlgn="base" latinLnBrk="0" hangingPunct="0">
                  <a:lnSpc>
                    <a:spcPct val="100000"/>
                  </a:lnSpc>
                  <a:spcBef>
                    <a:spcPct val="15000"/>
                  </a:spcBef>
                  <a:spcAft>
                    <a:spcPct val="0"/>
                  </a:spcAft>
                  <a:buClr>
                    <a:srgbClr val="9999CC"/>
                  </a:buClr>
                  <a:buSzPct val="80000"/>
                  <a:buFont typeface="Wingdings" pitchFamily="2" charset="2"/>
                  <a:buNone/>
                  <a:tabLst>
                    <a:tab pos="717550" algn="l"/>
                  </a:tabLst>
                  <a:defRPr/>
                </a:pPr>
                <a:endParaRPr kumimoji="0" lang="en-US" sz="1400" i="0" u="none" strike="noStrike" kern="1200" cap="none" spc="0" normalizeH="0" baseline="0" noProof="0" dirty="0">
                  <a:ln>
                    <a:noFill/>
                  </a:ln>
                  <a:solidFill>
                    <a:srgbClr val="0000FF"/>
                  </a:solidFill>
                  <a:effectLst/>
                  <a:uLnTx/>
                  <a:uFillTx/>
                  <a:latin typeface="Palatino Linotype"/>
                  <a:ea typeface="+mn-ea"/>
                  <a:cs typeface="+mn-cs"/>
                </a:endParaRPr>
              </a:p>
              <a:p>
                <a:pPr marL="742950" marR="0" lvl="1" indent="0" algn="l" defTabSz="914400" rtl="0" eaLnBrk="0" fontAlgn="base" latinLnBrk="0" hangingPunct="0">
                  <a:lnSpc>
                    <a:spcPct val="100000"/>
                  </a:lnSpc>
                  <a:spcBef>
                    <a:spcPts val="600"/>
                  </a:spcBef>
                  <a:spcAft>
                    <a:spcPct val="0"/>
                  </a:spcAft>
                  <a:buClr>
                    <a:srgbClr val="9999CC"/>
                  </a:buClr>
                  <a:buSzPct val="80000"/>
                  <a:buFont typeface="Wingdings" pitchFamily="2" charset="2"/>
                  <a:buNone/>
                  <a:tabLst>
                    <a:tab pos="717550" algn="l"/>
                  </a:tabLst>
                  <a:defRPr/>
                </a:pPr>
                <a:r>
                  <a:rPr kumimoji="0" lang="en-US" sz="1400" b="1" i="0" u="none" strike="noStrike" kern="1200" cap="none" spc="0" normalizeH="0" baseline="0" noProof="0" dirty="0">
                    <a:ln>
                      <a:noFill/>
                    </a:ln>
                    <a:solidFill>
                      <a:srgbClr val="FF0000"/>
                    </a:solidFill>
                    <a:effectLst/>
                    <a:uLnTx/>
                    <a:uFillTx/>
                    <a:latin typeface="Palatino Linotype"/>
                    <a:ea typeface="+mn-ea"/>
                    <a:cs typeface="+mn-cs"/>
                  </a:rPr>
                  <a:t>Optimal V-function </a:t>
                </a:r>
                <a:r>
                  <a:rPr kumimoji="0" lang="en-US" sz="1400" i="0" u="none" strike="noStrike" kern="1200" cap="none" spc="0" normalizeH="0" baseline="0" noProof="0" dirty="0">
                    <a:ln>
                      <a:noFill/>
                    </a:ln>
                    <a:solidFill>
                      <a:srgbClr val="000000"/>
                    </a:solidFill>
                    <a:effectLst/>
                    <a:uLnTx/>
                    <a:uFillTx/>
                    <a:latin typeface="Palatino Linotype"/>
                    <a:ea typeface="+mn-ea"/>
                    <a:cs typeface="+mn-cs"/>
                  </a:rPr>
                  <a:t>computed by solving the Bellman optimality equation </a:t>
                </a:r>
              </a:p>
              <a:p>
                <a:pPr marL="0" marR="0" lvl="1" indent="0" algn="l" defTabSz="914400" rtl="0" eaLnBrk="0" fontAlgn="base" latinLnBrk="0" hangingPunct="0">
                  <a:lnSpc>
                    <a:spcPct val="100000"/>
                  </a:lnSpc>
                  <a:spcBef>
                    <a:spcPct val="15000"/>
                  </a:spcBef>
                  <a:spcAft>
                    <a:spcPct val="0"/>
                  </a:spcAft>
                  <a:buClr>
                    <a:srgbClr val="9999CC"/>
                  </a:buClr>
                  <a:buSzPct val="80000"/>
                  <a:buFont typeface="Wingdings" pitchFamily="2" charset="2"/>
                  <a:buNone/>
                  <a:tabLst/>
                  <a:defRPr/>
                </a:pPr>
                <a:endParaRPr kumimoji="0" lang="en-US" sz="1400" i="0" u="none" strike="noStrike" kern="0" cap="none" spc="0" normalizeH="0" baseline="0" noProof="0" dirty="0">
                  <a:ln>
                    <a:noFill/>
                  </a:ln>
                  <a:solidFill>
                    <a:srgbClr val="0000FF"/>
                  </a:solidFill>
                  <a:effectLst/>
                  <a:uLnTx/>
                  <a:uFillTx/>
                  <a:latin typeface="Palatino Linotype"/>
                  <a:ea typeface="+mn-ea"/>
                  <a:cs typeface="+mn-cs"/>
                </a:endParaRPr>
              </a:p>
              <a:p>
                <a:pPr marL="0" marR="0" lvl="1" indent="0" algn="l" defTabSz="914400" rtl="0" eaLnBrk="0" fontAlgn="base" latinLnBrk="0" hangingPunct="0">
                  <a:lnSpc>
                    <a:spcPct val="100000"/>
                  </a:lnSpc>
                  <a:spcBef>
                    <a:spcPct val="15000"/>
                  </a:spcBef>
                  <a:spcAft>
                    <a:spcPct val="0"/>
                  </a:spcAft>
                  <a:buClr>
                    <a:srgbClr val="9999CC"/>
                  </a:buClr>
                  <a:buSzPct val="80000"/>
                  <a:buFont typeface="Wingdings" pitchFamily="2" charset="2"/>
                  <a:buNone/>
                  <a:tabLst/>
                  <a:defRPr/>
                </a:pPr>
                <a:endParaRPr kumimoji="0" lang="en-US" sz="1400" b="1" i="0" u="none" strike="noStrike" kern="0" cap="none" spc="0" normalizeH="0" baseline="0" noProof="0" dirty="0">
                  <a:ln>
                    <a:noFill/>
                  </a:ln>
                  <a:solidFill>
                    <a:srgbClr val="0000FF"/>
                  </a:solidFill>
                  <a:effectLst/>
                  <a:uLnTx/>
                  <a:uFillTx/>
                  <a:latin typeface="Palatino Linotype"/>
                  <a:ea typeface="+mn-ea"/>
                  <a:cs typeface="+mn-cs"/>
                </a:endParaRPr>
              </a:p>
            </p:txBody>
          </p:sp>
        </mc:Choice>
        <mc:Fallback xmlns="">
          <p:sp>
            <p:nvSpPr>
              <p:cNvPr id="4" name="Content Placeholder 2"/>
              <p:cNvSpPr txBox="1">
                <a:spLocks noRot="1" noChangeAspect="1" noMove="1" noResize="1" noEditPoints="1" noAdjustHandles="1" noChangeArrowheads="1" noChangeShapeType="1" noTextEdit="1"/>
              </p:cNvSpPr>
              <p:nvPr/>
            </p:nvSpPr>
            <p:spPr bwMode="auto">
              <a:xfrm>
                <a:off x="385763" y="1486143"/>
                <a:ext cx="8218487" cy="4823177"/>
              </a:xfrm>
              <a:prstGeom prst="rect">
                <a:avLst/>
              </a:prstGeom>
              <a:blipFill>
                <a:blip r:embed="rId2"/>
                <a:stretch>
                  <a:fillRect t="-253"/>
                </a:stretch>
              </a:blipFill>
              <a:ln w="9525">
                <a:noFill/>
                <a:miter lim="800000"/>
                <a:headEnd/>
                <a:tailEnd/>
              </a:ln>
            </p:spPr>
            <p:txBody>
              <a:bodyPr/>
              <a:lstStyle/>
              <a:p>
                <a:r>
                  <a:rPr lang="en-US">
                    <a:noFill/>
                  </a:rPr>
                  <a:t> </a:t>
                </a:r>
              </a:p>
            </p:txBody>
          </p:sp>
        </mc:Fallback>
      </mc:AlternateContent>
      <p:pic>
        <p:nvPicPr>
          <p:cNvPr id="7" name="Picture 6"/>
          <p:cNvPicPr>
            <a:picLocks noChangeAspect="1"/>
          </p:cNvPicPr>
          <p:nvPr/>
        </p:nvPicPr>
        <p:blipFill>
          <a:blip r:embed="rId3"/>
          <a:stretch>
            <a:fillRect/>
          </a:stretch>
        </p:blipFill>
        <p:spPr>
          <a:xfrm>
            <a:off x="1822463" y="4509120"/>
            <a:ext cx="4189697" cy="718046"/>
          </a:xfrm>
          <a:prstGeom prst="rect">
            <a:avLst/>
          </a:prstGeom>
        </p:spPr>
      </p:pic>
      <p:pic>
        <p:nvPicPr>
          <p:cNvPr id="8" name="Picture 7"/>
          <p:cNvPicPr>
            <a:picLocks noChangeAspect="1"/>
          </p:cNvPicPr>
          <p:nvPr/>
        </p:nvPicPr>
        <p:blipFill>
          <a:blip r:embed="rId4"/>
          <a:stretch>
            <a:fillRect/>
          </a:stretch>
        </p:blipFill>
        <p:spPr>
          <a:xfrm>
            <a:off x="1822463" y="5661249"/>
            <a:ext cx="4549737" cy="574704"/>
          </a:xfrm>
          <a:prstGeom prst="rect">
            <a:avLst/>
          </a:prstGeom>
        </p:spPr>
      </p:pic>
      <p:sp>
        <p:nvSpPr>
          <p:cNvPr id="6" name="Title 1">
            <a:extLst>
              <a:ext uri="{FF2B5EF4-FFF2-40B4-BE49-F238E27FC236}">
                <a16:creationId xmlns:a16="http://schemas.microsoft.com/office/drawing/2014/main" id="{8BD51F51-2444-4EC0-891D-42BD54D5AB7C}"/>
              </a:ext>
            </a:extLst>
          </p:cNvPr>
          <p:cNvSpPr txBox="1">
            <a:spLocks/>
          </p:cNvSpPr>
          <p:nvPr/>
        </p:nvSpPr>
        <p:spPr bwMode="auto">
          <a:xfrm>
            <a:off x="645081" y="417887"/>
            <a:ext cx="7794000" cy="5660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Autofit/>
          </a:bodyPr>
          <a:lstStyle>
            <a:lvl1pPr algn="r" rtl="0" eaLnBrk="0" fontAlgn="base" hangingPunct="0">
              <a:spcBef>
                <a:spcPct val="0"/>
              </a:spcBef>
              <a:spcAft>
                <a:spcPct val="0"/>
              </a:spcAft>
              <a:defRPr sz="4000" b="1">
                <a:solidFill>
                  <a:schemeClr val="bg1"/>
                </a:solidFill>
                <a:effectLst/>
                <a:latin typeface="+mj-lt"/>
                <a:ea typeface="+mj-ea"/>
                <a:cs typeface="+mj-cs"/>
              </a:defRPr>
            </a:lvl1pPr>
            <a:lvl2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2pPr>
            <a:lvl3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3pPr>
            <a:lvl4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4pPr>
            <a:lvl5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5pPr>
            <a:lvl6pPr marL="4572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6pPr>
            <a:lvl7pPr marL="9144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7pPr>
            <a:lvl8pPr marL="13716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8pPr>
            <a:lvl9pPr marL="18288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9pPr>
          </a:lstStyle>
          <a:p>
            <a:pPr algn="l"/>
            <a:r>
              <a:rPr lang="en-US" sz="3200" b="0" kern="0" dirty="0">
                <a:solidFill>
                  <a:srgbClr val="0065BD"/>
                </a:solidFill>
                <a:latin typeface="Tahoma" panose="020B0604030504040204" pitchFamily="34" charset="0"/>
                <a:ea typeface="Tahoma" panose="020B0604030504040204" pitchFamily="34" charset="0"/>
                <a:cs typeface="Tahoma" panose="020B0604030504040204" pitchFamily="34" charset="0"/>
              </a:rPr>
              <a:t>Reinforcement Learning Framework</a:t>
            </a:r>
            <a:endParaRPr lang="cs-CZ" sz="3200" b="0" kern="0" dirty="0">
              <a:solidFill>
                <a:srgbClr val="0065BD"/>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49286406"/>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cs-CZ" dirty="0">
                <a:solidFill>
                  <a:srgbClr val="0065BD"/>
                </a:solidFill>
                <a:latin typeface="Tahoma" panose="020B0604030504040204" pitchFamily="34" charset="0"/>
                <a:ea typeface="Tahoma" panose="020B0604030504040204" pitchFamily="34" charset="0"/>
                <a:cs typeface="Tahoma" panose="020B0604030504040204" pitchFamily="34" charset="0"/>
              </a:rPr>
              <a:t>Single Node Genetic Programming (SNGP)</a:t>
            </a:r>
            <a:endParaRPr lang="en-US" dirty="0">
              <a:solidFill>
                <a:srgbClr val="0065BD"/>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645080" y="1252087"/>
            <a:ext cx="8031375" cy="5013246"/>
          </a:xfrm>
        </p:spPr>
        <p:txBody>
          <a:bodyPr>
            <a:normAutofit/>
          </a:bodyPr>
          <a:lstStyle/>
          <a:p>
            <a:pPr marL="285750" indent="-285750">
              <a:buFont typeface="Arial" panose="020B0604020202020204" pitchFamily="34" charset="0"/>
              <a:buChar char="•"/>
            </a:pPr>
            <a:r>
              <a:rPr lang="cs-CZ" sz="1600" dirty="0">
                <a:latin typeface="Tahoma" panose="020B0604030504040204" pitchFamily="34" charset="0"/>
                <a:ea typeface="Tahoma" panose="020B0604030504040204" pitchFamily="34" charset="0"/>
                <a:cs typeface="Tahoma" panose="020B0604030504040204" pitchFamily="34" charset="0"/>
              </a:rPr>
              <a:t>Graph-based GP technique</a:t>
            </a:r>
          </a:p>
          <a:p>
            <a:pPr marL="285750" indent="-285750">
              <a:buFont typeface="Arial" panose="020B0604020202020204" pitchFamily="34" charset="0"/>
              <a:buChar char="•"/>
            </a:pPr>
            <a:r>
              <a:rPr lang="cs-CZ" sz="1600" dirty="0">
                <a:latin typeface="Tahoma" panose="020B0604030504040204" pitchFamily="34" charset="0"/>
                <a:ea typeface="Tahoma" panose="020B0604030504040204" pitchFamily="34" charset="0"/>
                <a:cs typeface="Tahoma" panose="020B0604030504040204" pitchFamily="34" charset="0"/>
              </a:rPr>
              <a:t>Evolves a </a:t>
            </a:r>
            <a:r>
              <a:rPr lang="en-US" sz="1600" dirty="0">
                <a:latin typeface="Tahoma" panose="020B0604030504040204" pitchFamily="34" charset="0"/>
                <a:ea typeface="Tahoma" panose="020B0604030504040204" pitchFamily="34" charset="0"/>
                <a:cs typeface="Tahoma" panose="020B0604030504040204" pitchFamily="34" charset="0"/>
              </a:rPr>
              <a:t>linear </a:t>
            </a:r>
            <a:r>
              <a:rPr lang="cs-CZ" sz="1600" dirty="0">
                <a:latin typeface="Tahoma" panose="020B0604030504040204" pitchFamily="34" charset="0"/>
                <a:ea typeface="Tahoma" panose="020B0604030504040204" pitchFamily="34" charset="0"/>
                <a:cs typeface="Tahoma" panose="020B0604030504040204" pitchFamily="34" charset="0"/>
              </a:rPr>
              <a:t>population of individuals, each representing a single program node</a:t>
            </a:r>
          </a:p>
          <a:p>
            <a:pPr marL="285750" indent="-285750">
              <a:buFont typeface="Arial" panose="020B0604020202020204" pitchFamily="34" charset="0"/>
              <a:buChar char="•"/>
            </a:pPr>
            <a:r>
              <a:rPr lang="cs-CZ" sz="1600" dirty="0">
                <a:latin typeface="Tahoma" panose="020B0604030504040204" pitchFamily="34" charset="0"/>
                <a:ea typeface="Tahoma" panose="020B0604030504040204" pitchFamily="34" charset="0"/>
                <a:cs typeface="Tahoma" panose="020B0604030504040204" pitchFamily="34" charset="0"/>
              </a:rPr>
              <a:t>Program node types</a:t>
            </a:r>
          </a:p>
          <a:p>
            <a:pPr marL="971500" lvl="1" indent="-285750"/>
            <a:r>
              <a:rPr lang="cs-CZ" sz="1600" b="1" dirty="0">
                <a:solidFill>
                  <a:srgbClr val="3366FF"/>
                </a:solidFill>
                <a:latin typeface="Tahoma" panose="020B0604030504040204" pitchFamily="34" charset="0"/>
                <a:ea typeface="Tahoma" panose="020B0604030504040204" pitchFamily="34" charset="0"/>
                <a:cs typeface="Tahoma" panose="020B0604030504040204" pitchFamily="34" charset="0"/>
              </a:rPr>
              <a:t>Terminals</a:t>
            </a:r>
            <a:r>
              <a:rPr lang="cs-CZ" sz="1600" dirty="0">
                <a:latin typeface="Tahoma" panose="020B0604030504040204" pitchFamily="34" charset="0"/>
                <a:ea typeface="Tahoma" panose="020B0604030504040204" pitchFamily="34" charset="0"/>
                <a:cs typeface="Tahoma" panose="020B0604030504040204" pitchFamily="34" charset="0"/>
              </a:rPr>
              <a:t> – variables, constants</a:t>
            </a:r>
          </a:p>
          <a:p>
            <a:pPr marL="971500" lvl="1" indent="-285750"/>
            <a:r>
              <a:rPr lang="cs-CZ" sz="1600" b="1" dirty="0">
                <a:solidFill>
                  <a:srgbClr val="3366FF"/>
                </a:solidFill>
                <a:latin typeface="Tahoma" panose="020B0604030504040204" pitchFamily="34" charset="0"/>
                <a:ea typeface="Tahoma" panose="020B0604030504040204" pitchFamily="34" charset="0"/>
                <a:cs typeface="Tahoma" panose="020B0604030504040204" pitchFamily="34" charset="0"/>
              </a:rPr>
              <a:t>Functions</a:t>
            </a:r>
          </a:p>
        </p:txBody>
      </p:sp>
      <p:grpSp>
        <p:nvGrpSpPr>
          <p:cNvPr id="9" name="Group 8">
            <a:extLst>
              <a:ext uri="{FF2B5EF4-FFF2-40B4-BE49-F238E27FC236}">
                <a16:creationId xmlns:a16="http://schemas.microsoft.com/office/drawing/2014/main" id="{9778A385-0AA8-4150-A9C0-F24B1A108D80}"/>
              </a:ext>
            </a:extLst>
          </p:cNvPr>
          <p:cNvGrpSpPr/>
          <p:nvPr/>
        </p:nvGrpSpPr>
        <p:grpSpPr>
          <a:xfrm>
            <a:off x="755576" y="2860520"/>
            <a:ext cx="6768752" cy="3592816"/>
            <a:chOff x="683568" y="2860520"/>
            <a:chExt cx="6768752" cy="3592816"/>
          </a:xfrm>
        </p:grpSpPr>
        <p:grpSp>
          <p:nvGrpSpPr>
            <p:cNvPr id="13" name="Group 12">
              <a:extLst>
                <a:ext uri="{FF2B5EF4-FFF2-40B4-BE49-F238E27FC236}">
                  <a16:creationId xmlns:a16="http://schemas.microsoft.com/office/drawing/2014/main" id="{56E30BC2-F194-40DD-B56C-D4C38B7E478B}"/>
                </a:ext>
              </a:extLst>
            </p:cNvPr>
            <p:cNvGrpSpPr/>
            <p:nvPr/>
          </p:nvGrpSpPr>
          <p:grpSpPr>
            <a:xfrm>
              <a:off x="1043608" y="2924944"/>
              <a:ext cx="6013102" cy="3448800"/>
              <a:chOff x="1319068" y="2276872"/>
              <a:chExt cx="6013102" cy="3448800"/>
            </a:xfrm>
          </p:grpSpPr>
          <p:pic>
            <p:nvPicPr>
              <p:cNvPr id="14" name="Picture 13">
                <a:extLst>
                  <a:ext uri="{FF2B5EF4-FFF2-40B4-BE49-F238E27FC236}">
                    <a16:creationId xmlns:a16="http://schemas.microsoft.com/office/drawing/2014/main" id="{777829B7-DADC-4992-AC43-C89B0306150D}"/>
                  </a:ext>
                </a:extLst>
              </p:cNvPr>
              <p:cNvPicPr>
                <a:picLocks noChangeAspect="1"/>
              </p:cNvPicPr>
              <p:nvPr/>
            </p:nvPicPr>
            <p:blipFill>
              <a:blip r:embed="rId3"/>
              <a:stretch>
                <a:fillRect/>
              </a:stretch>
            </p:blipFill>
            <p:spPr>
              <a:xfrm>
                <a:off x="1319068" y="2276872"/>
                <a:ext cx="6013102" cy="3448800"/>
              </a:xfrm>
              <a:prstGeom prst="rect">
                <a:avLst/>
              </a:prstGeom>
            </p:spPr>
          </p:pic>
          <p:sp>
            <p:nvSpPr>
              <p:cNvPr id="15" name="Multiply 45">
                <a:extLst>
                  <a:ext uri="{FF2B5EF4-FFF2-40B4-BE49-F238E27FC236}">
                    <a16:creationId xmlns:a16="http://schemas.microsoft.com/office/drawing/2014/main" id="{698581EB-1F4A-4B8A-B645-3DD5B569F4E5}"/>
                  </a:ext>
                </a:extLst>
              </p:cNvPr>
              <p:cNvSpPr>
                <a:spLocks noChangeAspect="1"/>
              </p:cNvSpPr>
              <p:nvPr/>
            </p:nvSpPr>
            <p:spPr>
              <a:xfrm>
                <a:off x="5580112" y="2636912"/>
                <a:ext cx="272292" cy="288000"/>
              </a:xfrm>
              <a:prstGeom prst="mathMultiply">
                <a:avLst>
                  <a:gd name="adj1" fmla="val 23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Palatino Linotype"/>
                  <a:ea typeface="+mn-ea"/>
                  <a:cs typeface="+mn-cs"/>
                </a:endParaRPr>
              </a:p>
            </p:txBody>
          </p:sp>
        </p:grpSp>
        <p:sp>
          <p:nvSpPr>
            <p:cNvPr id="4" name="Rectangle: Rounded Corners 3">
              <a:extLst>
                <a:ext uri="{FF2B5EF4-FFF2-40B4-BE49-F238E27FC236}">
                  <a16:creationId xmlns:a16="http://schemas.microsoft.com/office/drawing/2014/main" id="{06C90671-98B4-4688-8BF5-7D48B3B0930B}"/>
                </a:ext>
              </a:extLst>
            </p:cNvPr>
            <p:cNvSpPr/>
            <p:nvPr/>
          </p:nvSpPr>
          <p:spPr>
            <a:xfrm>
              <a:off x="683568" y="2860520"/>
              <a:ext cx="6768752" cy="3592816"/>
            </a:xfrm>
            <a:prstGeom prst="roundRect">
              <a:avLst>
                <a:gd name="adj" fmla="val 2368"/>
              </a:avLst>
            </a:prstGeom>
            <a:noFill/>
            <a:ln w="28575">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431622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BD51F51-2444-4EC0-891D-42BD54D5AB7C}"/>
              </a:ext>
            </a:extLst>
          </p:cNvPr>
          <p:cNvSpPr txBox="1">
            <a:spLocks/>
          </p:cNvSpPr>
          <p:nvPr/>
        </p:nvSpPr>
        <p:spPr bwMode="auto">
          <a:xfrm>
            <a:off x="645081" y="417887"/>
            <a:ext cx="7794000" cy="5660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Autofit/>
          </a:bodyPr>
          <a:lstStyle>
            <a:lvl1pPr algn="r" rtl="0" eaLnBrk="0" fontAlgn="base" hangingPunct="0">
              <a:spcBef>
                <a:spcPct val="0"/>
              </a:spcBef>
              <a:spcAft>
                <a:spcPct val="0"/>
              </a:spcAft>
              <a:defRPr sz="4000" b="1">
                <a:solidFill>
                  <a:schemeClr val="bg1"/>
                </a:solidFill>
                <a:effectLst/>
                <a:latin typeface="+mj-lt"/>
                <a:ea typeface="+mj-ea"/>
                <a:cs typeface="+mj-cs"/>
              </a:defRPr>
            </a:lvl1pPr>
            <a:lvl2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2pPr>
            <a:lvl3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3pPr>
            <a:lvl4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4pPr>
            <a:lvl5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5pPr>
            <a:lvl6pPr marL="4572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6pPr>
            <a:lvl7pPr marL="9144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7pPr>
            <a:lvl8pPr marL="13716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8pPr>
            <a:lvl9pPr marL="18288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9pPr>
          </a:lstStyle>
          <a:p>
            <a:pPr algn="l"/>
            <a:r>
              <a:rPr lang="en-US" sz="3200" b="0" kern="0" dirty="0">
                <a:solidFill>
                  <a:srgbClr val="0065BD"/>
                </a:solidFill>
                <a:latin typeface="Tahoma" panose="020B0604030504040204" pitchFamily="34" charset="0"/>
                <a:ea typeface="Tahoma" panose="020B0604030504040204" pitchFamily="34" charset="0"/>
                <a:cs typeface="Tahoma" panose="020B0604030504040204" pitchFamily="34" charset="0"/>
              </a:rPr>
              <a:t>Learning Transition Function</a:t>
            </a:r>
            <a:endParaRPr lang="cs-CZ" sz="3200" b="0" kern="0" dirty="0">
              <a:solidFill>
                <a:srgbClr val="0065BD"/>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71791940"/>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0065BD"/>
                </a:solidFill>
                <a:latin typeface="Tahoma" panose="020B0604030504040204" pitchFamily="34" charset="0"/>
                <a:ea typeface="Tahoma" panose="020B0604030504040204" pitchFamily="34" charset="0"/>
                <a:cs typeface="Tahoma" panose="020B0604030504040204" pitchFamily="34" charset="0"/>
              </a:rPr>
              <a:t>Inverted Pendulum</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normAutofit/>
              </a:bodyPr>
              <a:lstStyle/>
              <a:p>
                <a:pPr marL="285750" indent="-285750">
                  <a:lnSpc>
                    <a:spcPct val="100000"/>
                  </a:lnSpc>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The pendulum system consists of a weight of mass m attached to an actuated link that rotates in a vertical plane.</a:t>
                </a:r>
              </a:p>
              <a:p>
                <a:pPr marL="285750" indent="-285750">
                  <a:lnSpc>
                    <a:spcPct val="100000"/>
                  </a:lnSpc>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The state vector is </a:t>
                </a:r>
                <a14:m>
                  <m:oMath xmlns:m="http://schemas.openxmlformats.org/officeDocument/2006/math">
                    <m:r>
                      <a:rPr lang="en-US" sz="1600" b="0" i="1" smtClean="0">
                        <a:latin typeface="Cambria Math" panose="02040503050406030204" pitchFamily="18" charset="0"/>
                        <a:ea typeface="Tahoma" panose="020B0604030504040204" pitchFamily="34" charset="0"/>
                        <a:cs typeface="Tahoma" panose="020B0604030504040204" pitchFamily="34" charset="0"/>
                      </a:rPr>
                      <m:t>𝑥</m:t>
                    </m:r>
                    <m:r>
                      <a:rPr lang="en-US" sz="1600" i="1" smtClean="0">
                        <a:latin typeface="Cambria Math" panose="02040503050406030204" pitchFamily="18" charset="0"/>
                        <a:ea typeface="Tahoma" panose="020B0604030504040204" pitchFamily="34" charset="0"/>
                        <a:cs typeface="Tahoma" panose="020B0604030504040204" pitchFamily="34" charset="0"/>
                      </a:rPr>
                      <m:t>=</m:t>
                    </m:r>
                    <m:sSup>
                      <m:sSupPr>
                        <m:ctrlPr>
                          <a:rPr lang="en-US" sz="1600" b="0" i="1" smtClean="0">
                            <a:latin typeface="Cambria Math" panose="02040503050406030204" pitchFamily="18" charset="0"/>
                            <a:ea typeface="Tahoma" panose="020B0604030504040204" pitchFamily="34" charset="0"/>
                            <a:cs typeface="Tahoma" panose="020B0604030504040204" pitchFamily="34" charset="0"/>
                          </a:rPr>
                        </m:ctrlPr>
                      </m:sSupPr>
                      <m:e>
                        <m:r>
                          <a:rPr lang="en-US" sz="1600" i="1">
                            <a:latin typeface="Cambria Math" panose="02040503050406030204" pitchFamily="18" charset="0"/>
                            <a:ea typeface="Tahoma" panose="020B0604030504040204" pitchFamily="34" charset="0"/>
                            <a:cs typeface="Tahoma" panose="020B0604030504040204" pitchFamily="34" charset="0"/>
                          </a:rPr>
                          <m:t>[</m:t>
                        </m:r>
                        <m:r>
                          <a:rPr lang="en-US" sz="1600" i="1">
                            <a:latin typeface="Cambria Math" panose="02040503050406030204" pitchFamily="18" charset="0"/>
                            <a:ea typeface="Cambria Math" panose="02040503050406030204" pitchFamily="18" charset="0"/>
                            <a:cs typeface="Tahoma" panose="020B0604030504040204" pitchFamily="34" charset="0"/>
                          </a:rPr>
                          <m:t>𝛼</m:t>
                        </m:r>
                        <m:r>
                          <a:rPr lang="en-US" sz="1600" i="1">
                            <a:latin typeface="Cambria Math" panose="02040503050406030204" pitchFamily="18" charset="0"/>
                            <a:ea typeface="Cambria Math" panose="02040503050406030204" pitchFamily="18" charset="0"/>
                            <a:cs typeface="Tahoma" panose="020B0604030504040204" pitchFamily="34" charset="0"/>
                          </a:rPr>
                          <m:t>, </m:t>
                        </m:r>
                        <m:acc>
                          <m:accPr>
                            <m:chr m:val="̇"/>
                            <m:ctrlPr>
                              <a:rPr lang="en-US" sz="1600" i="1">
                                <a:latin typeface="Cambria Math" panose="02040503050406030204" pitchFamily="18" charset="0"/>
                                <a:ea typeface="Tahoma" panose="020B0604030504040204" pitchFamily="34" charset="0"/>
                                <a:cs typeface="Tahoma" panose="020B0604030504040204" pitchFamily="34" charset="0"/>
                              </a:rPr>
                            </m:ctrlPr>
                          </m:accPr>
                          <m:e>
                            <m:r>
                              <a:rPr lang="en-US" sz="1600" i="1">
                                <a:latin typeface="Cambria Math" panose="02040503050406030204" pitchFamily="18" charset="0"/>
                                <a:ea typeface="Cambria Math" panose="02040503050406030204" pitchFamily="18" charset="0"/>
                                <a:cs typeface="Tahoma" panose="020B0604030504040204" pitchFamily="34" charset="0"/>
                              </a:rPr>
                              <m:t>𝛼</m:t>
                            </m:r>
                          </m:e>
                        </m:acc>
                        <m:r>
                          <a:rPr lang="en-US" sz="1600" i="1">
                            <a:latin typeface="Cambria Math" panose="02040503050406030204" pitchFamily="18" charset="0"/>
                            <a:ea typeface="Tahoma" panose="020B0604030504040204" pitchFamily="34" charset="0"/>
                            <a:cs typeface="Tahoma" panose="020B0604030504040204" pitchFamily="34" charset="0"/>
                          </a:rPr>
                          <m:t>]</m:t>
                        </m:r>
                      </m:e>
                      <m:sup>
                        <m:r>
                          <a:rPr lang="en-US" sz="1600" b="0" i="1" smtClean="0">
                            <a:latin typeface="Cambria Math" panose="02040503050406030204" pitchFamily="18" charset="0"/>
                            <a:ea typeface="Tahoma" panose="020B0604030504040204" pitchFamily="34" charset="0"/>
                            <a:cs typeface="Tahoma" panose="020B0604030504040204" pitchFamily="34" charset="0"/>
                          </a:rPr>
                          <m:t>𝑇</m:t>
                        </m:r>
                      </m:sup>
                    </m:sSup>
                  </m:oMath>
                </a14:m>
                <a:r>
                  <a:rPr lang="en-US" sz="1600" dirty="0">
                    <a:latin typeface="Tahoma" panose="020B0604030504040204" pitchFamily="34" charset="0"/>
                    <a:ea typeface="Tahoma" panose="020B0604030504040204" pitchFamily="34" charset="0"/>
                    <a:cs typeface="Tahoma" panose="020B0604030504040204" pitchFamily="34" charset="0"/>
                  </a:rPr>
                  <a:t>, where </a:t>
                </a:r>
                <a14:m>
                  <m:oMath xmlns:m="http://schemas.openxmlformats.org/officeDocument/2006/math">
                    <m:r>
                      <a:rPr lang="en-US" sz="1600" i="1">
                        <a:latin typeface="Cambria Math" panose="02040503050406030204" pitchFamily="18" charset="0"/>
                        <a:ea typeface="Cambria Math" panose="02040503050406030204" pitchFamily="18" charset="0"/>
                        <a:cs typeface="Tahoma" panose="020B0604030504040204" pitchFamily="34" charset="0"/>
                      </a:rPr>
                      <m:t>𝛼</m:t>
                    </m:r>
                  </m:oMath>
                </a14:m>
                <a:r>
                  <a:rPr lang="en-US" sz="1600" dirty="0">
                    <a:latin typeface="Tahoma" panose="020B0604030504040204" pitchFamily="34" charset="0"/>
                    <a:ea typeface="Tahoma" panose="020B0604030504040204" pitchFamily="34" charset="0"/>
                    <a:cs typeface="Tahoma" panose="020B0604030504040204" pitchFamily="34" charset="0"/>
                  </a:rPr>
                  <a:t> is the angle and </a:t>
                </a:r>
                <a14:m>
                  <m:oMath xmlns:m="http://schemas.openxmlformats.org/officeDocument/2006/math">
                    <m:acc>
                      <m:accPr>
                        <m:chr m:val="̇"/>
                        <m:ctrlPr>
                          <a:rPr lang="en-US" sz="1600" i="1" smtClean="0">
                            <a:latin typeface="Cambria Math" panose="02040503050406030204" pitchFamily="18" charset="0"/>
                            <a:ea typeface="Tahoma" panose="020B0604030504040204" pitchFamily="34" charset="0"/>
                            <a:cs typeface="Tahoma" panose="020B0604030504040204" pitchFamily="34" charset="0"/>
                          </a:rPr>
                        </m:ctrlPr>
                      </m:accPr>
                      <m:e>
                        <m:r>
                          <a:rPr lang="en-US" sz="1600" i="1">
                            <a:latin typeface="Cambria Math" panose="02040503050406030204" pitchFamily="18" charset="0"/>
                            <a:ea typeface="Cambria Math" panose="02040503050406030204" pitchFamily="18" charset="0"/>
                            <a:cs typeface="Tahoma" panose="020B0604030504040204" pitchFamily="34" charset="0"/>
                          </a:rPr>
                          <m:t>𝛼</m:t>
                        </m:r>
                      </m:e>
                    </m:acc>
                  </m:oMath>
                </a14:m>
                <a:r>
                  <a:rPr lang="en-US" sz="1600" dirty="0">
                    <a:latin typeface="Tahoma" panose="020B0604030504040204" pitchFamily="34" charset="0"/>
                    <a:ea typeface="Tahoma" panose="020B0604030504040204" pitchFamily="34" charset="0"/>
                    <a:cs typeface="Tahoma" panose="020B0604030504040204" pitchFamily="34" charset="0"/>
                  </a:rPr>
                  <a:t> is the angular velocity.</a:t>
                </a:r>
              </a:p>
              <a:p>
                <a:pPr marL="285750" indent="-285750">
                  <a:lnSpc>
                    <a:spcPct val="100000"/>
                  </a:lnSpc>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The control input is the voltage </a:t>
                </a:r>
                <a14:m>
                  <m:oMath xmlns:m="http://schemas.openxmlformats.org/officeDocument/2006/math">
                    <m:r>
                      <a:rPr lang="en-US" sz="1600" b="0" i="1" smtClean="0">
                        <a:latin typeface="Cambria Math" panose="02040503050406030204" pitchFamily="18" charset="0"/>
                        <a:ea typeface="Cambria Math" panose="02040503050406030204" pitchFamily="18" charset="0"/>
                        <a:cs typeface="Tahoma" panose="020B0604030504040204" pitchFamily="34" charset="0"/>
                      </a:rPr>
                      <m:t>𝑢</m:t>
                    </m:r>
                  </m:oMath>
                </a14:m>
                <a:r>
                  <a:rPr lang="en-US" sz="1600" dirty="0">
                    <a:latin typeface="Tahoma" panose="020B0604030504040204" pitchFamily="34" charset="0"/>
                    <a:ea typeface="Tahoma" panose="020B0604030504040204" pitchFamily="34" charset="0"/>
                    <a:cs typeface="Tahoma" panose="020B0604030504040204" pitchFamily="34" charset="0"/>
                  </a:rPr>
                  <a:t>.</a:t>
                </a:r>
              </a:p>
              <a:p>
                <a:pPr marL="285750" indent="-285750">
                  <a:lnSpc>
                    <a:spcPct val="100000"/>
                  </a:lnSpc>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The control goal is to stabilize the pendulum in the unstable equilibrium </a:t>
                </a:r>
                <a14:m>
                  <m:oMath xmlns:m="http://schemas.openxmlformats.org/officeDocument/2006/math">
                    <m:sSub>
                      <m:sSubPr>
                        <m:ctrlPr>
                          <a:rPr lang="en-US" sz="1600" i="1" smtClean="0">
                            <a:latin typeface="Cambria Math" panose="02040503050406030204" pitchFamily="18" charset="0"/>
                            <a:ea typeface="Tahoma" panose="020B0604030504040204" pitchFamily="34" charset="0"/>
                            <a:cs typeface="Tahoma" panose="020B0604030504040204" pitchFamily="34" charset="0"/>
                          </a:rPr>
                        </m:ctrlPr>
                      </m:sSubPr>
                      <m:e>
                        <m:r>
                          <a:rPr lang="en-US" sz="1600" b="0" i="1" smtClean="0">
                            <a:latin typeface="Cambria Math" panose="02040503050406030204" pitchFamily="18" charset="0"/>
                            <a:ea typeface="Tahoma" panose="020B0604030504040204" pitchFamily="34" charset="0"/>
                            <a:cs typeface="Tahoma" panose="020B0604030504040204" pitchFamily="34" charset="0"/>
                          </a:rPr>
                          <m:t>𝑥</m:t>
                        </m:r>
                      </m:e>
                      <m:sub>
                        <m:r>
                          <a:rPr lang="en-US" sz="1600" b="0" i="1" smtClean="0">
                            <a:latin typeface="Cambria Math" panose="02040503050406030204" pitchFamily="18" charset="0"/>
                            <a:ea typeface="Tahoma" panose="020B0604030504040204" pitchFamily="34" charset="0"/>
                            <a:cs typeface="Tahoma" panose="020B0604030504040204" pitchFamily="34" charset="0"/>
                          </a:rPr>
                          <m:t>𝑑𝑒𝑠</m:t>
                        </m:r>
                      </m:sub>
                    </m:sSub>
                    <m:r>
                      <a:rPr lang="en-US" sz="1600" i="1" smtClean="0">
                        <a:latin typeface="Cambria Math" panose="02040503050406030204" pitchFamily="18" charset="0"/>
                        <a:ea typeface="Tahoma" panose="020B0604030504040204" pitchFamily="34" charset="0"/>
                        <a:cs typeface="Tahoma" panose="020B0604030504040204" pitchFamily="34" charset="0"/>
                      </a:rPr>
                      <m:t>=</m:t>
                    </m:r>
                    <m:sSup>
                      <m:sSupPr>
                        <m:ctrlPr>
                          <a:rPr lang="en-US" sz="1600" b="0" i="1" smtClean="0">
                            <a:latin typeface="Cambria Math" panose="02040503050406030204" pitchFamily="18" charset="0"/>
                            <a:ea typeface="Tahoma" panose="020B0604030504040204" pitchFamily="34" charset="0"/>
                            <a:cs typeface="Tahoma" panose="020B0604030504040204" pitchFamily="34" charset="0"/>
                          </a:rPr>
                        </m:ctrlPr>
                      </m:sSupPr>
                      <m:e>
                        <m:r>
                          <a:rPr lang="en-US" sz="1600" i="1">
                            <a:latin typeface="Cambria Math" panose="02040503050406030204" pitchFamily="18" charset="0"/>
                            <a:ea typeface="Tahoma" panose="020B0604030504040204" pitchFamily="34" charset="0"/>
                            <a:cs typeface="Tahoma" panose="020B0604030504040204" pitchFamily="34" charset="0"/>
                          </a:rPr>
                          <m:t>[</m:t>
                        </m:r>
                        <m:r>
                          <a:rPr lang="el-GR" sz="1600" i="1">
                            <a:latin typeface="Cambria Math" panose="02040503050406030204" pitchFamily="18" charset="0"/>
                            <a:ea typeface="Tahoma" panose="020B0604030504040204" pitchFamily="34" charset="0"/>
                            <a:cs typeface="Tahoma" panose="020B0604030504040204" pitchFamily="34" charset="0"/>
                          </a:rPr>
                          <m:t>𝜋</m:t>
                        </m:r>
                        <m:r>
                          <a:rPr lang="en-US" sz="1600" i="1">
                            <a:latin typeface="Cambria Math" panose="02040503050406030204" pitchFamily="18" charset="0"/>
                            <a:ea typeface="Tahoma" panose="020B0604030504040204" pitchFamily="34" charset="0"/>
                            <a:cs typeface="Tahoma" panose="020B0604030504040204" pitchFamily="34" charset="0"/>
                          </a:rPr>
                          <m:t>, 0]</m:t>
                        </m:r>
                      </m:e>
                      <m:sup>
                        <m:r>
                          <a:rPr lang="en-US" sz="1600" b="0" i="1" smtClean="0">
                            <a:latin typeface="Cambria Math" panose="02040503050406030204" pitchFamily="18" charset="0"/>
                            <a:ea typeface="Tahoma" panose="020B0604030504040204" pitchFamily="34" charset="0"/>
                            <a:cs typeface="Tahoma" panose="020B0604030504040204" pitchFamily="34" charset="0"/>
                          </a:rPr>
                          <m:t>𝑇</m:t>
                        </m:r>
                      </m:sup>
                    </m:sSup>
                  </m:oMath>
                </a14:m>
                <a:r>
                  <a:rPr lang="en-US" sz="1600" dirty="0">
                    <a:latin typeface="Tahoma" panose="020B0604030504040204" pitchFamily="34" charset="0"/>
                    <a:ea typeface="Tahoma" panose="020B0604030504040204" pitchFamily="34" charset="0"/>
                    <a:cs typeface="Tahoma" panose="020B0604030504040204" pitchFamily="34" charset="0"/>
                  </a:rPr>
                  <a:t>.</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313" t="-371" r="-156"/>
                </a:stretch>
              </a:blipFill>
            </p:spPr>
            <p:txBody>
              <a:bodyPr/>
              <a:lstStyle/>
              <a:p>
                <a:r>
                  <a:rPr lang="en-US">
                    <a:noFill/>
                  </a:rPr>
                  <a:t> </a:t>
                </a:r>
              </a:p>
            </p:txBody>
          </p:sp>
        </mc:Fallback>
      </mc:AlternateContent>
      <p:grpSp>
        <p:nvGrpSpPr>
          <p:cNvPr id="5" name="Group 4"/>
          <p:cNvGrpSpPr/>
          <p:nvPr/>
        </p:nvGrpSpPr>
        <p:grpSpPr>
          <a:xfrm>
            <a:off x="1591294" y="3405692"/>
            <a:ext cx="5260769" cy="2327564"/>
            <a:chOff x="8797789" y="28524809"/>
            <a:chExt cx="5539202" cy="2574329"/>
          </a:xfrm>
        </p:grpSpPr>
        <p:pic>
          <p:nvPicPr>
            <p:cNvPr id="7" name="Picture 6"/>
            <p:cNvPicPr>
              <a:picLocks noChangeAspect="1"/>
            </p:cNvPicPr>
            <p:nvPr/>
          </p:nvPicPr>
          <p:blipFill rotWithShape="1">
            <a:blip r:embed="rId4"/>
            <a:srcRect r="55220"/>
            <a:stretch/>
          </p:blipFill>
          <p:spPr>
            <a:xfrm>
              <a:off x="8797789" y="28524809"/>
              <a:ext cx="2638414" cy="2574329"/>
            </a:xfrm>
            <a:prstGeom prst="rect">
              <a:avLst/>
            </a:prstGeom>
          </p:spPr>
        </p:pic>
        <p:pic>
          <p:nvPicPr>
            <p:cNvPr id="8" name="Picture 7"/>
            <p:cNvPicPr>
              <a:picLocks noChangeAspect="1"/>
            </p:cNvPicPr>
            <p:nvPr/>
          </p:nvPicPr>
          <p:blipFill rotWithShape="1">
            <a:blip r:embed="rId4"/>
            <a:srcRect l="49208" r="6573"/>
            <a:stretch/>
          </p:blipFill>
          <p:spPr>
            <a:xfrm>
              <a:off x="11976672" y="28563609"/>
              <a:ext cx="2360319" cy="2332219"/>
            </a:xfrm>
            <a:prstGeom prst="rect">
              <a:avLst/>
            </a:prstGeom>
          </p:spPr>
        </p:pic>
      </p:grpSp>
    </p:spTree>
    <p:extLst>
      <p:ext uri="{BB962C8B-B14F-4D97-AF65-F5344CB8AC3E}">
        <p14:creationId xmlns:p14="http://schemas.microsoft.com/office/powerpoint/2010/main" val="14453121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0065BD"/>
                </a:solidFill>
                <a:latin typeface="Tahoma" panose="020B0604030504040204" pitchFamily="34" charset="0"/>
                <a:ea typeface="Tahoma" panose="020B0604030504040204" pitchFamily="34" charset="0"/>
                <a:cs typeface="Tahoma" panose="020B0604030504040204" pitchFamily="34" charset="0"/>
              </a:rPr>
              <a:t>Experiments with Real Inverted Pendulum</a:t>
            </a:r>
          </a:p>
        </p:txBody>
      </p:sp>
      <p:sp>
        <p:nvSpPr>
          <p:cNvPr id="3" name="Content Placeholder 2"/>
          <p:cNvSpPr>
            <a:spLocks noGrp="1"/>
          </p:cNvSpPr>
          <p:nvPr>
            <p:ph idx="1"/>
          </p:nvPr>
        </p:nvSpPr>
        <p:spPr/>
        <p:txBody>
          <a:bodyPr>
            <a:normAutofit/>
          </a:bodyPr>
          <a:lstStyle/>
          <a:p>
            <a:r>
              <a:rPr lang="en-US" sz="1800" dirty="0">
                <a:latin typeface="Tahoma" panose="020B0604030504040204" pitchFamily="34" charset="0"/>
                <a:ea typeface="Tahoma" panose="020B0604030504040204" pitchFamily="34" charset="0"/>
                <a:cs typeface="Tahoma" panose="020B0604030504040204" pitchFamily="34" charset="0"/>
              </a:rPr>
              <a:t>Data were collected while applying random input to the system.</a:t>
            </a:r>
          </a:p>
        </p:txBody>
      </p:sp>
      <p:pic>
        <p:nvPicPr>
          <p:cNvPr id="5" name="Picture 4"/>
          <p:cNvPicPr>
            <a:picLocks noChangeAspect="1"/>
          </p:cNvPicPr>
          <p:nvPr/>
        </p:nvPicPr>
        <p:blipFill>
          <a:blip r:embed="rId3"/>
          <a:stretch>
            <a:fillRect/>
          </a:stretch>
        </p:blipFill>
        <p:spPr>
          <a:xfrm>
            <a:off x="1074095" y="2361363"/>
            <a:ext cx="6935971" cy="3482160"/>
          </a:xfrm>
          <a:prstGeom prst="rect">
            <a:avLst/>
          </a:prstGeom>
        </p:spPr>
      </p:pic>
    </p:spTree>
    <p:extLst>
      <p:ext uri="{BB962C8B-B14F-4D97-AF65-F5344CB8AC3E}">
        <p14:creationId xmlns:p14="http://schemas.microsoft.com/office/powerpoint/2010/main" val="42905483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0065BD"/>
                </a:solidFill>
                <a:latin typeface="Tahoma" panose="020B0604030504040204" pitchFamily="34" charset="0"/>
                <a:ea typeface="Tahoma" panose="020B0604030504040204" pitchFamily="34" charset="0"/>
                <a:cs typeface="Tahoma" panose="020B0604030504040204" pitchFamily="34" charset="0"/>
              </a:rPr>
              <a:t>Experiments with Real Inverted Pendulum</a:t>
            </a:r>
          </a:p>
        </p:txBody>
      </p:sp>
      <p:pic>
        <p:nvPicPr>
          <p:cNvPr id="5" name="ICRA2018_spotlight_submission">
            <a:hlinkClick r:id="" action="ppaction://media"/>
          </p:cNvPr>
          <p:cNvPicPr>
            <a:picLocks noChangeAspect="1"/>
          </p:cNvPicPr>
          <p:nvPr>
            <a:videoFile r:link="rId1"/>
            <p:extLst>
              <p:ext uri="{DAA4B4D4-6D71-4841-9C94-3DE7FCFB9230}">
                <p14:media xmlns:p14="http://schemas.microsoft.com/office/powerpoint/2010/main" r:embed="rId2">
                  <p14:trim st="91135" end="39466"/>
                </p14:media>
              </p:ext>
            </p:extLst>
          </p:nvPr>
        </p:nvPicPr>
        <p:blipFill>
          <a:blip r:embed="rId5"/>
          <a:stretch>
            <a:fillRect/>
          </a:stretch>
        </p:blipFill>
        <p:spPr>
          <a:xfrm>
            <a:off x="251068" y="1105322"/>
            <a:ext cx="8582026" cy="4827390"/>
          </a:xfrm>
          <a:prstGeom prst="rect">
            <a:avLst/>
          </a:prstGeom>
        </p:spPr>
      </p:pic>
    </p:spTree>
    <p:extLst>
      <p:ext uri="{BB962C8B-B14F-4D97-AF65-F5344CB8AC3E}">
        <p14:creationId xmlns:p14="http://schemas.microsoft.com/office/powerpoint/2010/main" val="4918722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0065BD"/>
                </a:solidFill>
                <a:latin typeface="Tahoma" panose="020B0604030504040204" pitchFamily="34" charset="0"/>
                <a:ea typeface="Tahoma" panose="020B0604030504040204" pitchFamily="34" charset="0"/>
                <a:cs typeface="Tahoma" panose="020B0604030504040204" pitchFamily="34" charset="0"/>
              </a:rPr>
              <a:t>Experiments with Real Inverted Pendulum</a:t>
            </a:r>
          </a:p>
        </p:txBody>
      </p:sp>
      <p:sp>
        <p:nvSpPr>
          <p:cNvPr id="3" name="Content Placeholder 2"/>
          <p:cNvSpPr>
            <a:spLocks noGrp="1"/>
          </p:cNvSpPr>
          <p:nvPr>
            <p:ph idx="1"/>
          </p:nvPr>
        </p:nvSpPr>
        <p:spPr/>
        <p:txBody>
          <a:bodyPr>
            <a:normAutofit/>
          </a:bodyPr>
          <a:lstStyle/>
          <a:p>
            <a:r>
              <a:rPr lang="en-US" sz="1800" dirty="0">
                <a:solidFill>
                  <a:srgbClr val="000000"/>
                </a:solidFill>
                <a:latin typeface="Arial" panose="020B0604020202020204" pitchFamily="34" charset="0"/>
                <a:ea typeface="Tahoma" panose="020B0604030504040204" pitchFamily="34" charset="0"/>
                <a:cs typeface="Arial" panose="020B0604020202020204" pitchFamily="34" charset="0"/>
              </a:rPr>
              <a:t>Example of the refined</a:t>
            </a:r>
            <a:r>
              <a:rPr lang="cs-CZ" sz="1800" dirty="0">
                <a:solidFill>
                  <a:srgbClr val="000000"/>
                </a:solidFill>
                <a:latin typeface="Arial" panose="020B0604020202020204" pitchFamily="34" charset="0"/>
                <a:ea typeface="Tahoma" panose="020B0604030504040204" pitchFamily="34" charset="0"/>
                <a:cs typeface="Arial" panose="020B0604020202020204" pitchFamily="34" charset="0"/>
              </a:rPr>
              <a:t> </a:t>
            </a:r>
            <a:r>
              <a:rPr lang="en-US" sz="1800" dirty="0">
                <a:solidFill>
                  <a:srgbClr val="000000"/>
                </a:solidFill>
                <a:latin typeface="Arial" panose="020B0604020202020204" pitchFamily="34" charset="0"/>
                <a:ea typeface="Tahoma" panose="020B0604030504040204" pitchFamily="34" charset="0"/>
                <a:cs typeface="Arial" panose="020B0604020202020204" pitchFamily="34" charset="0"/>
              </a:rPr>
              <a:t>model</a:t>
            </a:r>
            <a:endParaRPr lang="en-US" sz="18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3"/>
          <a:stretch>
            <a:fillRect/>
          </a:stretch>
        </p:blipFill>
        <p:spPr>
          <a:xfrm>
            <a:off x="1059107" y="1816924"/>
            <a:ext cx="4790479" cy="4204410"/>
          </a:xfrm>
          <a:prstGeom prst="rect">
            <a:avLst/>
          </a:prstGeom>
        </p:spPr>
      </p:pic>
    </p:spTree>
    <p:extLst>
      <p:ext uri="{BB962C8B-B14F-4D97-AF65-F5344CB8AC3E}">
        <p14:creationId xmlns:p14="http://schemas.microsoft.com/office/powerpoint/2010/main" val="10048156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
          <p:cNvSpPr txBox="1">
            <a:spLocks/>
          </p:cNvSpPr>
          <p:nvPr/>
        </p:nvSpPr>
        <p:spPr bwMode="auto">
          <a:xfrm>
            <a:off x="385763" y="1196975"/>
            <a:ext cx="8218487" cy="51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0" indent="0" algn="ctr" rtl="0" eaLnBrk="0" fontAlgn="base" hangingPunct="0">
              <a:spcBef>
                <a:spcPct val="50000"/>
              </a:spcBef>
              <a:spcAft>
                <a:spcPct val="0"/>
              </a:spcAft>
              <a:buClr>
                <a:srgbClr val="FFAE5D"/>
              </a:buClr>
              <a:buSzPct val="75000"/>
              <a:buFont typeface="Wingdings" pitchFamily="2" charset="2"/>
              <a:buNone/>
              <a:defRPr sz="1600">
                <a:solidFill>
                  <a:schemeClr val="tx1"/>
                </a:solidFill>
                <a:latin typeface="+mn-lt"/>
                <a:ea typeface="+mn-ea"/>
                <a:cs typeface="+mn-cs"/>
              </a:defRPr>
            </a:lvl1pPr>
            <a:lvl2pPr marL="742950" indent="-285750" algn="l" rtl="0" eaLnBrk="0" fontAlgn="base" hangingPunct="0">
              <a:lnSpc>
                <a:spcPct val="105000"/>
              </a:lnSpc>
              <a:spcBef>
                <a:spcPct val="15000"/>
              </a:spcBef>
              <a:spcAft>
                <a:spcPct val="0"/>
              </a:spcAft>
              <a:buClr>
                <a:schemeClr val="accent2"/>
              </a:buClr>
              <a:buSzPct val="80000"/>
              <a:buFont typeface="Wingdings" pitchFamily="2" charset="2"/>
              <a:buChar char="¨"/>
              <a:defRPr sz="1400">
                <a:solidFill>
                  <a:schemeClr val="tx1"/>
                </a:solidFill>
                <a:latin typeface="+mn-lt"/>
              </a:defRPr>
            </a:lvl2pPr>
            <a:lvl3pPr marL="1143000" indent="-228600" algn="l" rtl="0" eaLnBrk="0" fontAlgn="base" hangingPunct="0">
              <a:spcBef>
                <a:spcPct val="20000"/>
              </a:spcBef>
              <a:spcAft>
                <a:spcPct val="0"/>
              </a:spcAft>
              <a:buClr>
                <a:srgbClr val="FFAE5D"/>
              </a:buClr>
              <a:buSzPct val="65000"/>
              <a:buFont typeface="Wingdings" pitchFamily="2" charset="2"/>
              <a:buChar char="n"/>
              <a:defRPr sz="1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14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9pPr>
          </a:lstStyle>
          <a:p>
            <a:pPr marL="0" lvl="1" indent="0">
              <a:lnSpc>
                <a:spcPct val="100000"/>
              </a:lnSpc>
              <a:buFont typeface="Wingdings" pitchFamily="2" charset="2"/>
              <a:buNone/>
            </a:pPr>
            <a:r>
              <a:rPr lang="en-US" sz="1600" kern="0" dirty="0"/>
              <a:t>Task: Finding a </a:t>
            </a:r>
            <a:r>
              <a:rPr lang="en-US" sz="1600" b="1" kern="0" dirty="0">
                <a:solidFill>
                  <a:srgbClr val="0000FF"/>
                </a:solidFill>
              </a:rPr>
              <a:t>symbolic model from a set of discrete samples </a:t>
            </a:r>
            <a:r>
              <a:rPr lang="en-US" sz="1600" kern="0" dirty="0"/>
              <a:t>of known numerical approximation of the V and policy functions.</a:t>
            </a:r>
            <a:endParaRPr lang="en-US" b="1" dirty="0"/>
          </a:p>
        </p:txBody>
      </p:sp>
      <p:grpSp>
        <p:nvGrpSpPr>
          <p:cNvPr id="8" name="Group 7"/>
          <p:cNvGrpSpPr>
            <a:grpSpLocks noChangeAspect="1"/>
          </p:cNvGrpSpPr>
          <p:nvPr/>
        </p:nvGrpSpPr>
        <p:grpSpPr>
          <a:xfrm>
            <a:off x="850611" y="1873806"/>
            <a:ext cx="7465803" cy="2394266"/>
            <a:chOff x="601692" y="1196752"/>
            <a:chExt cx="7858740" cy="252028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413" y="1196752"/>
              <a:ext cx="3207515" cy="2410638"/>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3334" y="1196757"/>
              <a:ext cx="3212628" cy="2405301"/>
            </a:xfrm>
            <a:prstGeom prst="rect">
              <a:avLst/>
            </a:prstGeom>
          </p:spPr>
        </p:pic>
        <p:sp>
          <p:nvSpPr>
            <p:cNvPr id="11" name="TextBox 10"/>
            <p:cNvSpPr txBox="1"/>
            <p:nvPr/>
          </p:nvSpPr>
          <p:spPr>
            <a:xfrm>
              <a:off x="5536608" y="1196757"/>
              <a:ext cx="1579548" cy="251489"/>
            </a:xfrm>
            <a:prstGeom prst="rect">
              <a:avLst/>
            </a:prstGeom>
            <a:solidFill>
              <a:schemeClr val="bg1"/>
            </a:solidFill>
          </p:spPr>
          <p:txBody>
            <a:bodyPr wrap="none" rtlCol="0">
              <a:spAutoFit/>
            </a:bodyPr>
            <a:lstStyle/>
            <a:p>
              <a:r>
                <a:rPr lang="en-US" sz="1300" b="1" dirty="0"/>
                <a:t>Symbolic V function</a:t>
              </a:r>
              <a:endParaRPr lang="cs-CZ" sz="1300" b="1" dirty="0"/>
            </a:p>
          </p:txBody>
        </p:sp>
        <p:sp>
          <p:nvSpPr>
            <p:cNvPr id="4" name="TextBox 3"/>
            <p:cNvSpPr txBox="1"/>
            <p:nvPr/>
          </p:nvSpPr>
          <p:spPr>
            <a:xfrm>
              <a:off x="4067944" y="2276872"/>
              <a:ext cx="505267" cy="369332"/>
            </a:xfrm>
            <a:prstGeom prst="rect">
              <a:avLst/>
            </a:prstGeom>
            <a:noFill/>
          </p:spPr>
          <p:txBody>
            <a:bodyPr wrap="none" rtlCol="0">
              <a:spAutoFit/>
            </a:bodyPr>
            <a:lstStyle/>
            <a:p>
              <a:r>
                <a:rPr lang="en-US" b="1" dirty="0">
                  <a:solidFill>
                    <a:srgbClr val="0000FF"/>
                  </a:solidFill>
                </a:rPr>
                <a:t>vs.</a:t>
              </a:r>
              <a:endParaRPr lang="cs-CZ" b="1" dirty="0">
                <a:solidFill>
                  <a:srgbClr val="0000FF"/>
                </a:solidFill>
              </a:endParaRPr>
            </a:p>
          </p:txBody>
        </p:sp>
        <p:sp>
          <p:nvSpPr>
            <p:cNvPr id="5" name="Rectangle 4"/>
            <p:cNvSpPr/>
            <p:nvPr/>
          </p:nvSpPr>
          <p:spPr bwMode="auto">
            <a:xfrm>
              <a:off x="601692" y="1196752"/>
              <a:ext cx="7858740" cy="2520280"/>
            </a:xfrm>
            <a:prstGeom prst="rect">
              <a:avLst/>
            </a:prstGeom>
            <a:noFill/>
            <a:ln w="25400" cap="flat" cmpd="sng" algn="ctr">
              <a:solidFill>
                <a:srgbClr val="0000FF"/>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endParaRPr>
            </a:p>
          </p:txBody>
        </p:sp>
      </p:grpSp>
      <p:grpSp>
        <p:nvGrpSpPr>
          <p:cNvPr id="6" name="Group 5"/>
          <p:cNvGrpSpPr>
            <a:grpSpLocks noChangeAspect="1"/>
          </p:cNvGrpSpPr>
          <p:nvPr/>
        </p:nvGrpSpPr>
        <p:grpSpPr>
          <a:xfrm>
            <a:off x="850611" y="4408468"/>
            <a:ext cx="7465805" cy="2260892"/>
            <a:chOff x="529684" y="4289474"/>
            <a:chExt cx="7858740" cy="2379886"/>
          </a:xfrm>
        </p:grpSpPr>
        <p:grpSp>
          <p:nvGrpSpPr>
            <p:cNvPr id="42" name="Group 41"/>
            <p:cNvGrpSpPr>
              <a:grpSpLocks noChangeAspect="1"/>
            </p:cNvGrpSpPr>
            <p:nvPr/>
          </p:nvGrpSpPr>
          <p:grpSpPr>
            <a:xfrm>
              <a:off x="746555" y="4289474"/>
              <a:ext cx="3221747" cy="2378339"/>
              <a:chOff x="746555" y="4289472"/>
              <a:chExt cx="3321389" cy="2451896"/>
            </a:xfrm>
          </p:grpSpPr>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555" y="4312511"/>
                <a:ext cx="3321389" cy="2428857"/>
              </a:xfrm>
              <a:prstGeom prst="rect">
                <a:avLst/>
              </a:prstGeom>
            </p:spPr>
          </p:pic>
          <p:sp>
            <p:nvSpPr>
              <p:cNvPr id="85" name="TextBox 84"/>
              <p:cNvSpPr txBox="1"/>
              <p:nvPr/>
            </p:nvSpPr>
            <p:spPr>
              <a:xfrm>
                <a:off x="1331640" y="4289472"/>
                <a:ext cx="2190023" cy="292388"/>
              </a:xfrm>
              <a:prstGeom prst="rect">
                <a:avLst/>
              </a:prstGeom>
              <a:solidFill>
                <a:schemeClr val="bg1"/>
              </a:solidFill>
            </p:spPr>
            <p:txBody>
              <a:bodyPr wrap="none" rtlCol="0">
                <a:spAutoFit/>
              </a:bodyPr>
              <a:lstStyle/>
              <a:p>
                <a:r>
                  <a:rPr lang="en-US" sz="1300" b="1" dirty="0"/>
                  <a:t>Numerical approximation</a:t>
                </a:r>
                <a:endParaRPr lang="cs-CZ" sz="1300" b="1" dirty="0"/>
              </a:p>
            </p:txBody>
          </p:sp>
        </p:grpSp>
        <p:grpSp>
          <p:nvGrpSpPr>
            <p:cNvPr id="43" name="Group 42"/>
            <p:cNvGrpSpPr/>
            <p:nvPr/>
          </p:nvGrpSpPr>
          <p:grpSpPr>
            <a:xfrm>
              <a:off x="4668476" y="4292146"/>
              <a:ext cx="3355035" cy="2351660"/>
              <a:chOff x="4668476" y="4292146"/>
              <a:chExt cx="3355035" cy="2351660"/>
            </a:xfrm>
          </p:grpSpPr>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8476" y="4292146"/>
                <a:ext cx="3355035" cy="2351660"/>
              </a:xfrm>
              <a:prstGeom prst="rect">
                <a:avLst/>
              </a:prstGeom>
            </p:spPr>
          </p:pic>
          <p:sp>
            <p:nvSpPr>
              <p:cNvPr id="86" name="TextBox 85"/>
              <p:cNvSpPr txBox="1"/>
              <p:nvPr/>
            </p:nvSpPr>
            <p:spPr>
              <a:xfrm>
                <a:off x="5620495" y="4293096"/>
                <a:ext cx="1457450" cy="292388"/>
              </a:xfrm>
              <a:prstGeom prst="rect">
                <a:avLst/>
              </a:prstGeom>
              <a:solidFill>
                <a:schemeClr val="bg1"/>
              </a:solidFill>
            </p:spPr>
            <p:txBody>
              <a:bodyPr wrap="none" rtlCol="0">
                <a:spAutoFit/>
              </a:bodyPr>
              <a:lstStyle/>
              <a:p>
                <a:r>
                  <a:rPr lang="en-US" sz="1300" b="1" dirty="0"/>
                  <a:t>Symbolic policy</a:t>
                </a:r>
                <a:endParaRPr lang="cs-CZ" sz="1300" b="1" dirty="0"/>
              </a:p>
            </p:txBody>
          </p:sp>
        </p:grpSp>
        <p:sp>
          <p:nvSpPr>
            <p:cNvPr id="14" name="TextBox 13"/>
            <p:cNvSpPr txBox="1"/>
            <p:nvPr/>
          </p:nvSpPr>
          <p:spPr>
            <a:xfrm>
              <a:off x="3995936" y="5363924"/>
              <a:ext cx="505267" cy="369332"/>
            </a:xfrm>
            <a:prstGeom prst="rect">
              <a:avLst/>
            </a:prstGeom>
            <a:noFill/>
          </p:spPr>
          <p:txBody>
            <a:bodyPr wrap="none" rtlCol="0">
              <a:spAutoFit/>
            </a:bodyPr>
            <a:lstStyle/>
            <a:p>
              <a:r>
                <a:rPr lang="en-US" b="1" dirty="0">
                  <a:solidFill>
                    <a:srgbClr val="0000FF"/>
                  </a:solidFill>
                </a:rPr>
                <a:t>vs.</a:t>
              </a:r>
              <a:endParaRPr lang="cs-CZ" b="1" dirty="0">
                <a:solidFill>
                  <a:srgbClr val="0000FF"/>
                </a:solidFill>
              </a:endParaRPr>
            </a:p>
          </p:txBody>
        </p:sp>
        <p:sp>
          <p:nvSpPr>
            <p:cNvPr id="16" name="Rectangle 15"/>
            <p:cNvSpPr/>
            <p:nvPr/>
          </p:nvSpPr>
          <p:spPr bwMode="auto">
            <a:xfrm>
              <a:off x="529684" y="4289474"/>
              <a:ext cx="7858740" cy="2379886"/>
            </a:xfrm>
            <a:prstGeom prst="rect">
              <a:avLst/>
            </a:prstGeom>
            <a:noFill/>
            <a:ln w="25400" cap="flat" cmpd="sng" algn="ctr">
              <a:solidFill>
                <a:srgbClr val="0000FF"/>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endParaRPr>
            </a:p>
          </p:txBody>
        </p:sp>
      </p:grpSp>
      <p:sp>
        <p:nvSpPr>
          <p:cNvPr id="19" name="Title 4">
            <a:extLst>
              <a:ext uri="{FF2B5EF4-FFF2-40B4-BE49-F238E27FC236}">
                <a16:creationId xmlns:a16="http://schemas.microsoft.com/office/drawing/2014/main" id="{B3C4308C-8FBB-49C2-9CEF-F31DE45E10E0}"/>
              </a:ext>
            </a:extLst>
          </p:cNvPr>
          <p:cNvSpPr txBox="1">
            <a:spLocks/>
          </p:cNvSpPr>
          <p:nvPr/>
        </p:nvSpPr>
        <p:spPr>
          <a:xfrm>
            <a:off x="645081" y="417887"/>
            <a:ext cx="7794000" cy="566021"/>
          </a:xfrm>
          <a:prstGeom prst="rect">
            <a:avLst/>
          </a:prstGeom>
        </p:spPr>
        <p:txBody>
          <a:bodyPr vert="horz" lIns="91440" tIns="45720" rIns="91440" bIns="45720" rtlCol="0" anchor="ctr">
            <a:normAutofit/>
          </a:bodyPr>
          <a:lstStyle>
            <a:lvl1pPr algn="l" defTabSz="914332" rtl="0" eaLnBrk="1" latinLnBrk="0" hangingPunct="1">
              <a:lnSpc>
                <a:spcPct val="90000"/>
              </a:lnSpc>
              <a:spcBef>
                <a:spcPct val="0"/>
              </a:spcBef>
              <a:buNone/>
              <a:defRPr sz="4400" kern="1200">
                <a:solidFill>
                  <a:schemeClr val="bg1"/>
                </a:solidFill>
                <a:effectLst/>
                <a:latin typeface="Technika-Bold" panose="00000600000000000000" pitchFamily="50" charset="-18"/>
                <a:ea typeface="+mj-ea"/>
                <a:cs typeface="+mj-cs"/>
              </a:defRPr>
            </a:lvl1pPr>
          </a:lstStyle>
          <a:p>
            <a:pPr fontAlgn="auto">
              <a:spcAft>
                <a:spcPts val="0"/>
              </a:spcAft>
            </a:pPr>
            <a:r>
              <a:rPr lang="en-US" sz="3200" dirty="0">
                <a:solidFill>
                  <a:srgbClr val="0070C0"/>
                </a:solidFill>
                <a:latin typeface="Tahoma" panose="020B0604030504040204" pitchFamily="34" charset="0"/>
                <a:ea typeface="Tahoma" panose="020B0604030504040204" pitchFamily="34" charset="0"/>
                <a:cs typeface="Tahoma" panose="020B0604030504040204" pitchFamily="34" charset="0"/>
              </a:rPr>
              <a:t>Fitting</a:t>
            </a:r>
            <a:r>
              <a:rPr lang="cs-CZ" sz="3200" dirty="0">
                <a:solidFill>
                  <a:srgbClr val="0070C0"/>
                </a:solidFill>
                <a:latin typeface="Tahoma" panose="020B0604030504040204" pitchFamily="34" charset="0"/>
                <a:ea typeface="Tahoma" panose="020B0604030504040204" pitchFamily="34" charset="0"/>
                <a:cs typeface="Tahoma" panose="020B0604030504040204" pitchFamily="34" charset="0"/>
              </a:rPr>
              <a:t> V </a:t>
            </a:r>
            <a:r>
              <a:rPr lang="en-US" sz="3200" dirty="0">
                <a:solidFill>
                  <a:srgbClr val="0070C0"/>
                </a:solidFill>
                <a:latin typeface="Tahoma" panose="020B0604030504040204" pitchFamily="34" charset="0"/>
                <a:ea typeface="Tahoma" panose="020B0604030504040204" pitchFamily="34" charset="0"/>
                <a:cs typeface="Tahoma" panose="020B0604030504040204" pitchFamily="34" charset="0"/>
              </a:rPr>
              <a:t>and Policy </a:t>
            </a:r>
            <a:r>
              <a:rPr lang="cs-CZ" sz="3200" dirty="0">
                <a:solidFill>
                  <a:srgbClr val="0070C0"/>
                </a:solidFill>
                <a:latin typeface="Tahoma" panose="020B0604030504040204" pitchFamily="34" charset="0"/>
                <a:ea typeface="Tahoma" panose="020B0604030504040204" pitchFamily="34" charset="0"/>
                <a:cs typeface="Tahoma" panose="020B0604030504040204" pitchFamily="34" charset="0"/>
              </a:rPr>
              <a:t>function</a:t>
            </a:r>
          </a:p>
        </p:txBody>
      </p:sp>
    </p:spTree>
    <p:extLst>
      <p:ext uri="{BB962C8B-B14F-4D97-AF65-F5344CB8AC3E}">
        <p14:creationId xmlns:p14="http://schemas.microsoft.com/office/powerpoint/2010/main" val="4133726956"/>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svi_1dof_direct_model_1039_gamma0.95_pen1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39652" y="1124744"/>
            <a:ext cx="6264696" cy="5220580"/>
          </a:xfrm>
          <a:prstGeom prst="rect">
            <a:avLst/>
          </a:prstGeom>
        </p:spPr>
      </p:pic>
      <p:sp>
        <p:nvSpPr>
          <p:cNvPr id="5" name="Title 4"/>
          <p:cNvSpPr>
            <a:spLocks noGrp="1"/>
          </p:cNvSpPr>
          <p:nvPr>
            <p:ph type="title"/>
          </p:nvPr>
        </p:nvSpPr>
        <p:spPr/>
        <p:txBody>
          <a:bodyPr/>
          <a:lstStyle/>
          <a:p>
            <a:r>
              <a:rPr lang="cs-CZ" dirty="0">
                <a:solidFill>
                  <a:srgbClr val="0070C0"/>
                </a:solidFill>
                <a:latin typeface="Tahoma" panose="020B0604030504040204" pitchFamily="34" charset="0"/>
                <a:ea typeface="Tahoma" panose="020B0604030504040204" pitchFamily="34" charset="0"/>
                <a:cs typeface="Tahoma" panose="020B0604030504040204" pitchFamily="34" charset="0"/>
              </a:rPr>
              <a:t>Learning V function</a:t>
            </a:r>
          </a:p>
        </p:txBody>
      </p:sp>
    </p:spTree>
    <p:extLst>
      <p:ext uri="{BB962C8B-B14F-4D97-AF65-F5344CB8AC3E}">
        <p14:creationId xmlns:p14="http://schemas.microsoft.com/office/powerpoint/2010/main" val="27571623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4"/>
                                        </p:tgtEl>
                                      </p:cBhvr>
                                    </p:cmd>
                                  </p:childTnLst>
                                </p:cTn>
                              </p:par>
                            </p:childTnLst>
                          </p:cTn>
                        </p:par>
                      </p:childTnLst>
                    </p:cTn>
                  </p:par>
                </p:childTnLst>
              </p:cTn>
              <p:nextCondLst>
                <p:cond evt="onClick" delay="0">
                  <p:tgtEl>
                    <p:spTgt spid="44"/>
                  </p:tgtEl>
                </p:cond>
              </p:nextCondLst>
            </p:seq>
            <p:video>
              <p:cMediaNode vol="80000">
                <p:cTn id="7" fill="hold" display="0">
                  <p:stCondLst>
                    <p:cond delay="indefinite"/>
                  </p:stCondLst>
                </p:cTn>
                <p:tgtEl>
                  <p:spTgt spid="44"/>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385763" y="1196975"/>
            <a:ext cx="8218487" cy="2088009"/>
          </a:xfrm>
        </p:spPr>
        <p:txBody>
          <a:bodyPr>
            <a:normAutofit/>
          </a:bodyPr>
          <a:lstStyle/>
          <a:p>
            <a:pPr marL="0" indent="0">
              <a:buNone/>
            </a:pPr>
            <a:r>
              <a:rPr lang="en-US" sz="1600" b="1" dirty="0"/>
              <a:t>Problem:</a:t>
            </a:r>
            <a:r>
              <a:rPr lang="en-US" sz="1600" dirty="0"/>
              <a:t> Static agents clustering within multi-agent system from messages sent and received between every pair of agents.</a:t>
            </a:r>
          </a:p>
          <a:p>
            <a:pPr marL="0" indent="0">
              <a:spcBef>
                <a:spcPts val="600"/>
              </a:spcBef>
              <a:buNone/>
            </a:pPr>
            <a:r>
              <a:rPr lang="en-US" b="1" dirty="0"/>
              <a:t>Goal</a:t>
            </a:r>
            <a:r>
              <a:rPr lang="en-US" dirty="0"/>
              <a:t>: To find a </a:t>
            </a:r>
            <a:r>
              <a:rPr lang="en-GB" dirty="0"/>
              <a:t>partitioning of agents into </a:t>
            </a:r>
            <a:r>
              <a:rPr lang="en-GB" i="1" dirty="0"/>
              <a:t>N</a:t>
            </a:r>
            <a:r>
              <a:rPr lang="en-GB" dirty="0"/>
              <a:t> clusters such that </a:t>
            </a:r>
          </a:p>
          <a:p>
            <a:pPr lvl="1"/>
            <a:r>
              <a:rPr lang="en-GB" sz="1600" b="1" dirty="0">
                <a:solidFill>
                  <a:srgbClr val="0066FF"/>
                </a:solidFill>
              </a:rPr>
              <a:t>communication within clusters is maximized</a:t>
            </a:r>
            <a:r>
              <a:rPr lang="en-GB" sz="1600" b="1" dirty="0"/>
              <a:t> </a:t>
            </a:r>
            <a:r>
              <a:rPr lang="en-GB" sz="1600" dirty="0"/>
              <a:t>and </a:t>
            </a:r>
            <a:r>
              <a:rPr lang="en-GB" sz="1600" b="1" dirty="0">
                <a:solidFill>
                  <a:srgbClr val="0066FF"/>
                </a:solidFill>
              </a:rPr>
              <a:t>inter-cluster communication is minimized </a:t>
            </a:r>
            <a:r>
              <a:rPr lang="en-GB" sz="1600" dirty="0"/>
              <a:t>and </a:t>
            </a:r>
          </a:p>
          <a:p>
            <a:pPr lvl="1"/>
            <a:r>
              <a:rPr lang="en-GB" sz="1600" b="1" dirty="0">
                <a:solidFill>
                  <a:srgbClr val="0066FF"/>
                </a:solidFill>
              </a:rPr>
              <a:t>the clusters are of similar size</a:t>
            </a:r>
            <a:r>
              <a:rPr lang="en-GB" sz="1600" dirty="0"/>
              <a:t> </a:t>
            </a:r>
            <a:r>
              <a:rPr lang="en-US" sz="1600" dirty="0"/>
              <a:t>in order to efficiently distribute agents across multiple execution units.</a:t>
            </a:r>
            <a:endParaRPr lang="en-GB" sz="1800" dirty="0"/>
          </a:p>
        </p:txBody>
      </p:sp>
      <p:sp>
        <p:nvSpPr>
          <p:cNvPr id="5" name="Title 1"/>
          <p:cNvSpPr>
            <a:spLocks noGrp="1"/>
          </p:cNvSpPr>
          <p:nvPr>
            <p:ph type="title"/>
          </p:nvPr>
        </p:nvSpPr>
        <p:spPr>
          <a:xfrm>
            <a:off x="723481" y="188913"/>
            <a:ext cx="7952207" cy="720725"/>
          </a:xfrm>
        </p:spPr>
        <p:txBody>
          <a:bodyPr/>
          <a:lstStyle/>
          <a:p>
            <a:r>
              <a:rPr lang="en-US" dirty="0"/>
              <a:t>EAs for Agents Clustering</a:t>
            </a:r>
            <a:endParaRPr lang="cs-CZ" dirty="0"/>
          </a:p>
        </p:txBody>
      </p:sp>
      <p:grpSp>
        <p:nvGrpSpPr>
          <p:cNvPr id="4" name="Group 13">
            <a:extLst>
              <a:ext uri="{FF2B5EF4-FFF2-40B4-BE49-F238E27FC236}">
                <a16:creationId xmlns:a16="http://schemas.microsoft.com/office/drawing/2014/main" id="{83B9EC58-7C2C-49CA-832C-7E1A47A7F944}"/>
              </a:ext>
            </a:extLst>
          </p:cNvPr>
          <p:cNvGrpSpPr/>
          <p:nvPr/>
        </p:nvGrpSpPr>
        <p:grpSpPr>
          <a:xfrm>
            <a:off x="5076254" y="3284985"/>
            <a:ext cx="3600202" cy="2808312"/>
            <a:chOff x="683568" y="3068960"/>
            <a:chExt cx="3829895" cy="2838509"/>
          </a:xfrm>
        </p:grpSpPr>
        <p:pic>
          <p:nvPicPr>
            <p:cNvPr id="7" name="Picture 3">
              <a:extLst>
                <a:ext uri="{FF2B5EF4-FFF2-40B4-BE49-F238E27FC236}">
                  <a16:creationId xmlns:a16="http://schemas.microsoft.com/office/drawing/2014/main" id="{6D95F439-875D-4352-94D9-551AB9AF884D}"/>
                </a:ext>
              </a:extLst>
            </p:cNvPr>
            <p:cNvPicPr>
              <a:picLocks noChangeAspect="1" noChangeArrowheads="1"/>
            </p:cNvPicPr>
            <p:nvPr/>
          </p:nvPicPr>
          <p:blipFill>
            <a:blip r:embed="rId2" cstate="print"/>
            <a:srcRect/>
            <a:stretch>
              <a:fillRect/>
            </a:stretch>
          </p:blipFill>
          <p:spPr bwMode="auto">
            <a:xfrm>
              <a:off x="755576" y="3068960"/>
              <a:ext cx="3672408" cy="2538918"/>
            </a:xfrm>
            <a:prstGeom prst="rect">
              <a:avLst/>
            </a:prstGeom>
            <a:solidFill>
              <a:schemeClr val="bg1"/>
            </a:solidFill>
            <a:ln w="9525">
              <a:solidFill>
                <a:schemeClr val="tx1"/>
              </a:solidFill>
              <a:miter lim="800000"/>
              <a:headEnd/>
              <a:tailEnd/>
            </a:ln>
            <a:effectLst>
              <a:outerShdw dist="107763" dir="2700000" algn="ctr" rotWithShape="0">
                <a:srgbClr val="808080">
                  <a:alpha val="50000"/>
                </a:srgbClr>
              </a:outerShdw>
            </a:effectLst>
          </p:spPr>
        </p:pic>
        <p:sp>
          <p:nvSpPr>
            <p:cNvPr id="8" name="TextBox 7">
              <a:extLst>
                <a:ext uri="{FF2B5EF4-FFF2-40B4-BE49-F238E27FC236}">
                  <a16:creationId xmlns:a16="http://schemas.microsoft.com/office/drawing/2014/main" id="{EE19B32D-47F4-4964-B41F-B619D24A8565}"/>
                </a:ext>
              </a:extLst>
            </p:cNvPr>
            <p:cNvSpPr txBox="1"/>
            <p:nvPr/>
          </p:nvSpPr>
          <p:spPr>
            <a:xfrm>
              <a:off x="683568" y="5661248"/>
              <a:ext cx="3829895" cy="24622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Palatino Linotype"/>
                  <a:ea typeface="+mn-ea"/>
                  <a:cs typeface="+mn-cs"/>
                </a:rPr>
                <a:t>Copyright © 2007 Rockwell Automation, Inc. All rights reserved</a:t>
              </a:r>
            </a:p>
          </p:txBody>
        </p:sp>
      </p:grpSp>
      <p:sp>
        <p:nvSpPr>
          <p:cNvPr id="10" name="Content Placeholder 2">
            <a:extLst>
              <a:ext uri="{FF2B5EF4-FFF2-40B4-BE49-F238E27FC236}">
                <a16:creationId xmlns:a16="http://schemas.microsoft.com/office/drawing/2014/main" id="{6D4ABB17-B805-49F0-8250-253F26B8827B}"/>
              </a:ext>
            </a:extLst>
          </p:cNvPr>
          <p:cNvSpPr txBox="1">
            <a:spLocks/>
          </p:cNvSpPr>
          <p:nvPr/>
        </p:nvSpPr>
        <p:spPr bwMode="auto">
          <a:xfrm>
            <a:off x="385762" y="3284563"/>
            <a:ext cx="4685975" cy="158459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50000"/>
              </a:spcBef>
              <a:spcAft>
                <a:spcPct val="0"/>
              </a:spcAft>
              <a:buClr>
                <a:srgbClr val="FFAE5D"/>
              </a:buClr>
              <a:buSzPct val="75000"/>
              <a:buFont typeface="Wingdings" pitchFamily="2" charset="2"/>
              <a:buChar char="n"/>
              <a:defRPr sz="1600">
                <a:solidFill>
                  <a:schemeClr val="tx1"/>
                </a:solidFill>
                <a:latin typeface="+mn-lt"/>
                <a:ea typeface="+mn-ea"/>
                <a:cs typeface="+mn-cs"/>
              </a:defRPr>
            </a:lvl1pPr>
            <a:lvl2pPr marL="742950" indent="-285750" algn="l" rtl="0" eaLnBrk="0" fontAlgn="base" hangingPunct="0">
              <a:lnSpc>
                <a:spcPct val="105000"/>
              </a:lnSpc>
              <a:spcBef>
                <a:spcPct val="15000"/>
              </a:spcBef>
              <a:spcAft>
                <a:spcPct val="0"/>
              </a:spcAft>
              <a:buClr>
                <a:schemeClr val="accent2"/>
              </a:buClr>
              <a:buSzPct val="80000"/>
              <a:buFont typeface="Wingdings" pitchFamily="2" charset="2"/>
              <a:buChar char="¨"/>
              <a:defRPr sz="1400">
                <a:solidFill>
                  <a:schemeClr val="tx1"/>
                </a:solidFill>
                <a:latin typeface="+mn-lt"/>
              </a:defRPr>
            </a:lvl2pPr>
            <a:lvl3pPr marL="1143000" indent="-228600" algn="l" rtl="0" eaLnBrk="0" fontAlgn="base" hangingPunct="0">
              <a:spcBef>
                <a:spcPct val="20000"/>
              </a:spcBef>
              <a:spcAft>
                <a:spcPct val="0"/>
              </a:spcAft>
              <a:buClr>
                <a:srgbClr val="FFAE5D"/>
              </a:buClr>
              <a:buSzPct val="65000"/>
              <a:buFont typeface="Wingdings" pitchFamily="2" charset="2"/>
              <a:buChar char="n"/>
              <a:defRPr sz="1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14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9pPr>
          </a:lstStyle>
          <a:p>
            <a:pPr marL="0" indent="0">
              <a:spcBef>
                <a:spcPts val="1200"/>
              </a:spcBef>
              <a:buFont typeface="Wingdings" pitchFamily="2" charset="2"/>
              <a:buNone/>
            </a:pPr>
            <a:r>
              <a:rPr lang="en-GB" b="1" kern="0" dirty="0"/>
              <a:t>Example</a:t>
            </a:r>
            <a:r>
              <a:rPr lang="en-GB" kern="0" dirty="0"/>
              <a:t>: </a:t>
            </a:r>
            <a:r>
              <a:rPr lang="en-US" kern="0" dirty="0"/>
              <a:t>MAS, where agents are used for control of the transportation of products or discrete materials on the factory’s shop floor using a network of conveyor belts.</a:t>
            </a:r>
          </a:p>
          <a:p>
            <a:pPr lvl="1"/>
            <a:r>
              <a:rPr lang="en-US" sz="1600" kern="0" dirty="0"/>
              <a:t>partitioning of </a:t>
            </a:r>
            <a:r>
              <a:rPr lang="en-GB" sz="1600" b="1" kern="0" dirty="0">
                <a:solidFill>
                  <a:srgbClr val="0066FF"/>
                </a:solidFill>
              </a:rPr>
              <a:t>67 agents into 4 clusters</a:t>
            </a:r>
            <a:endParaRPr lang="en-GB" sz="1600" kern="0" dirty="0"/>
          </a:p>
          <a:p>
            <a:pPr marL="0" indent="0">
              <a:buFont typeface="Wingdings" pitchFamily="2" charset="2"/>
              <a:buNone/>
            </a:pPr>
            <a:endParaRPr lang="en-GB" sz="1800" kern="0" dirty="0"/>
          </a:p>
        </p:txBody>
      </p:sp>
    </p:spTree>
    <p:extLst>
      <p:ext uri="{BB962C8B-B14F-4D97-AF65-F5344CB8AC3E}">
        <p14:creationId xmlns:p14="http://schemas.microsoft.com/office/powerpoint/2010/main" val="1809675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4" name="Rectangle 2"/>
          <p:cNvSpPr>
            <a:spLocks noGrp="1" noChangeArrowheads="1"/>
          </p:cNvSpPr>
          <p:nvPr>
            <p:ph type="title"/>
          </p:nvPr>
        </p:nvSpPr>
        <p:spPr/>
        <p:txBody>
          <a:bodyPr/>
          <a:lstStyle/>
          <a:p>
            <a:pPr eaLnBrk="1" hangingPunct="1">
              <a:defRPr/>
            </a:pPr>
            <a:r>
              <a:rPr lang="en-US" sz="3200"/>
              <a:t>Human-Competitive Results</a:t>
            </a:r>
          </a:p>
        </p:txBody>
      </p:sp>
      <p:sp>
        <p:nvSpPr>
          <p:cNvPr id="11267" name="Rectangle 3"/>
          <p:cNvSpPr>
            <a:spLocks noGrp="1" noChangeArrowheads="1"/>
          </p:cNvSpPr>
          <p:nvPr>
            <p:ph type="body" idx="1"/>
          </p:nvPr>
        </p:nvSpPr>
        <p:spPr>
          <a:xfrm>
            <a:off x="385763" y="1196975"/>
            <a:ext cx="3322637" cy="4752975"/>
          </a:xfrm>
        </p:spPr>
        <p:txBody>
          <a:bodyPr/>
          <a:lstStyle/>
          <a:p>
            <a:pPr marL="0" indent="0" eaLnBrk="1" hangingPunct="1">
              <a:buFont typeface="Wingdings" pitchFamily="2" charset="2"/>
              <a:buNone/>
            </a:pPr>
            <a:r>
              <a:rPr lang="en-US" sz="1400"/>
              <a:t>John R. Koza et al.: What's AI Done for Me Lately? Genetic Programming's Human-Competitive Results.</a:t>
            </a:r>
          </a:p>
        </p:txBody>
      </p:sp>
      <p:pic>
        <p:nvPicPr>
          <p:cNvPr id="11268" name="Picture 6" descr="human competitive results koza"/>
          <p:cNvPicPr>
            <a:picLocks noChangeAspect="1" noChangeArrowheads="1"/>
          </p:cNvPicPr>
          <p:nvPr/>
        </p:nvPicPr>
        <p:blipFill>
          <a:blip r:embed="rId2" cstate="print"/>
          <a:srcRect/>
          <a:stretch>
            <a:fillRect/>
          </a:stretch>
        </p:blipFill>
        <p:spPr bwMode="auto">
          <a:xfrm>
            <a:off x="3609975" y="1052513"/>
            <a:ext cx="5138738" cy="5472112"/>
          </a:xfrm>
          <a:prstGeom prst="rect">
            <a:avLst/>
          </a:prstGeom>
          <a:noFill/>
          <a:ln w="9525">
            <a:noFill/>
            <a:miter lim="800000"/>
            <a:headEnd/>
            <a:tailEnd/>
          </a:ln>
        </p:spPr>
      </p:pic>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p:txBody>
          <a:bodyPr>
            <a:noAutofit/>
          </a:bodyPr>
          <a:lstStyle/>
          <a:p>
            <a:pPr>
              <a:spcBef>
                <a:spcPts val="1200"/>
              </a:spcBef>
            </a:pPr>
            <a:r>
              <a:rPr lang="en-GB" sz="1600" dirty="0"/>
              <a:t>Example: </a:t>
            </a:r>
            <a:r>
              <a:rPr lang="en-US" sz="1600" dirty="0"/>
              <a:t>MAS, where agents are used for control of the transportation of products or discrete materials on the factory’s shop floor using a network of conveyor belts.</a:t>
            </a:r>
          </a:p>
          <a:p>
            <a:pPr>
              <a:spcBef>
                <a:spcPts val="600"/>
              </a:spcBef>
              <a:buNone/>
            </a:pPr>
            <a:r>
              <a:rPr lang="en-US" sz="1600" dirty="0"/>
              <a:t>	Goal is to find an optimal partitioning of </a:t>
            </a:r>
            <a:r>
              <a:rPr lang="en-GB" sz="1600" b="1" dirty="0">
                <a:solidFill>
                  <a:srgbClr val="3366FF"/>
                </a:solidFill>
              </a:rPr>
              <a:t>67 agents into 4 clusters</a:t>
            </a:r>
            <a:r>
              <a:rPr lang="en-GB" sz="1600" dirty="0"/>
              <a:t>.</a:t>
            </a:r>
          </a:p>
        </p:txBody>
      </p:sp>
      <p:grpSp>
        <p:nvGrpSpPr>
          <p:cNvPr id="2" name="Group 13"/>
          <p:cNvGrpSpPr/>
          <p:nvPr/>
        </p:nvGrpSpPr>
        <p:grpSpPr>
          <a:xfrm>
            <a:off x="742105" y="2822516"/>
            <a:ext cx="3829895" cy="2838509"/>
            <a:chOff x="683568" y="3068960"/>
            <a:chExt cx="3829895" cy="2838509"/>
          </a:xfrm>
        </p:grpSpPr>
        <p:pic>
          <p:nvPicPr>
            <p:cNvPr id="8" name="Picture 3"/>
            <p:cNvPicPr>
              <a:picLocks noChangeAspect="1" noChangeArrowheads="1"/>
            </p:cNvPicPr>
            <p:nvPr/>
          </p:nvPicPr>
          <p:blipFill>
            <a:blip r:embed="rId2" cstate="print"/>
            <a:srcRect/>
            <a:stretch>
              <a:fillRect/>
            </a:stretch>
          </p:blipFill>
          <p:spPr bwMode="auto">
            <a:xfrm>
              <a:off x="755576" y="3068960"/>
              <a:ext cx="3672408" cy="2538918"/>
            </a:xfrm>
            <a:prstGeom prst="rect">
              <a:avLst/>
            </a:prstGeom>
            <a:solidFill>
              <a:schemeClr val="bg1"/>
            </a:solidFill>
            <a:ln w="9525">
              <a:solidFill>
                <a:schemeClr val="tx1"/>
              </a:solidFill>
              <a:miter lim="800000"/>
              <a:headEnd/>
              <a:tailEnd/>
            </a:ln>
            <a:effectLst>
              <a:outerShdw dist="107763" dir="2700000" algn="ctr" rotWithShape="0">
                <a:srgbClr val="808080">
                  <a:alpha val="50000"/>
                </a:srgbClr>
              </a:outerShdw>
            </a:effectLst>
          </p:spPr>
        </p:pic>
        <p:sp>
          <p:nvSpPr>
            <p:cNvPr id="9" name="TextBox 8"/>
            <p:cNvSpPr txBox="1"/>
            <p:nvPr/>
          </p:nvSpPr>
          <p:spPr>
            <a:xfrm>
              <a:off x="683568" y="5661248"/>
              <a:ext cx="3829895" cy="24622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Palatino Linotype"/>
                  <a:ea typeface="+mn-ea"/>
                  <a:cs typeface="+mn-cs"/>
                </a:rPr>
                <a:t>Copyright © 2007 Rockwell Automation, Inc. All rights reserved</a:t>
              </a:r>
            </a:p>
          </p:txBody>
        </p:sp>
      </p:grpSp>
      <p:sp>
        <p:nvSpPr>
          <p:cNvPr id="12" name="TextBox 11"/>
          <p:cNvSpPr txBox="1"/>
          <p:nvPr/>
        </p:nvSpPr>
        <p:spPr>
          <a:xfrm>
            <a:off x="728480" y="2483962"/>
            <a:ext cx="3857146"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Palatino Linotype"/>
                <a:ea typeface="+mn-ea"/>
                <a:cs typeface="+mn-cs"/>
              </a:rPr>
              <a:t>MAS: The material-handling application</a:t>
            </a:r>
          </a:p>
        </p:txBody>
      </p:sp>
      <p:sp>
        <p:nvSpPr>
          <p:cNvPr id="11" name="Title 1"/>
          <p:cNvSpPr>
            <a:spLocks noGrp="1"/>
          </p:cNvSpPr>
          <p:nvPr>
            <p:ph type="title"/>
          </p:nvPr>
        </p:nvSpPr>
        <p:spPr>
          <a:xfrm>
            <a:off x="723481" y="188913"/>
            <a:ext cx="7952207" cy="720725"/>
          </a:xfrm>
        </p:spPr>
        <p:txBody>
          <a:bodyPr/>
          <a:lstStyle/>
          <a:p>
            <a:r>
              <a:rPr lang="en-US" dirty="0"/>
              <a:t>EAs for Agents Clustering</a:t>
            </a:r>
            <a:endParaRPr lang="cs-CZ" dirty="0"/>
          </a:p>
        </p:txBody>
      </p:sp>
    </p:spTree>
    <p:extLst>
      <p:ext uri="{BB962C8B-B14F-4D97-AF65-F5344CB8AC3E}">
        <p14:creationId xmlns:p14="http://schemas.microsoft.com/office/powerpoint/2010/main" val="15839113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Grp="1" noChangeArrowheads="1"/>
          </p:cNvSpPr>
          <p:nvPr>
            <p:ph type="title"/>
          </p:nvPr>
        </p:nvSpPr>
        <p:spPr/>
        <p:txBody>
          <a:bodyPr>
            <a:normAutofit/>
          </a:bodyPr>
          <a:lstStyle/>
          <a:p>
            <a:pPr eaLnBrk="1" hangingPunct="1">
              <a:defRPr/>
            </a:pPr>
            <a:r>
              <a:rPr lang="en-GB" sz="3000" dirty="0" err="1"/>
              <a:t>mPOEMS</a:t>
            </a:r>
            <a:r>
              <a:rPr lang="en-GB" sz="3000" dirty="0"/>
              <a:t>: Initialization of SB</a:t>
            </a:r>
            <a:endParaRPr lang="en-US" sz="3000" dirty="0"/>
          </a:p>
        </p:txBody>
      </p:sp>
      <p:pic>
        <p:nvPicPr>
          <p:cNvPr id="325635" name="Picture 3" descr="sb_00"/>
          <p:cNvPicPr>
            <a:picLocks noChangeAspect="1" noChangeArrowheads="1"/>
          </p:cNvPicPr>
          <p:nvPr/>
        </p:nvPicPr>
        <p:blipFill>
          <a:blip r:embed="rId2" cstate="print"/>
          <a:srcRect/>
          <a:stretch>
            <a:fillRect/>
          </a:stretch>
        </p:blipFill>
        <p:spPr bwMode="auto">
          <a:xfrm>
            <a:off x="1538288" y="1343025"/>
            <a:ext cx="6067425" cy="4171950"/>
          </a:xfrm>
          <a:prstGeom prst="rect">
            <a:avLst/>
          </a:prstGeom>
          <a:noFill/>
        </p:spPr>
      </p:pic>
    </p:spTree>
    <p:extLst>
      <p:ext uri="{BB962C8B-B14F-4D97-AF65-F5344CB8AC3E}">
        <p14:creationId xmlns:p14="http://schemas.microsoft.com/office/powerpoint/2010/main" val="2155503765"/>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Grp="1" noChangeArrowheads="1"/>
          </p:cNvSpPr>
          <p:nvPr>
            <p:ph type="title"/>
          </p:nvPr>
        </p:nvSpPr>
        <p:spPr>
          <a:xfrm>
            <a:off x="457200" y="44624"/>
            <a:ext cx="8229600" cy="994122"/>
          </a:xfrm>
        </p:spPr>
        <p:txBody>
          <a:bodyPr>
            <a:normAutofit/>
          </a:bodyPr>
          <a:lstStyle/>
          <a:p>
            <a:pPr eaLnBrk="1" hangingPunct="1">
              <a:defRPr/>
            </a:pPr>
            <a:r>
              <a:rPr lang="en-GB" sz="3000" dirty="0" err="1"/>
              <a:t>mPOEMS</a:t>
            </a:r>
            <a:r>
              <a:rPr lang="en-GB" sz="3000" dirty="0"/>
              <a:t>: After 1st iteration</a:t>
            </a:r>
            <a:endParaRPr lang="en-US" sz="3000" dirty="0"/>
          </a:p>
        </p:txBody>
      </p:sp>
      <p:pic>
        <p:nvPicPr>
          <p:cNvPr id="326659" name="Picture 3" descr="sb_1"/>
          <p:cNvPicPr>
            <a:picLocks noChangeAspect="1" noChangeArrowheads="1"/>
          </p:cNvPicPr>
          <p:nvPr/>
        </p:nvPicPr>
        <p:blipFill>
          <a:blip r:embed="rId2" cstate="print"/>
          <a:srcRect/>
          <a:stretch>
            <a:fillRect/>
          </a:stretch>
        </p:blipFill>
        <p:spPr bwMode="auto">
          <a:xfrm>
            <a:off x="1538288" y="1343025"/>
            <a:ext cx="6067425" cy="4171950"/>
          </a:xfrm>
          <a:prstGeom prst="rect">
            <a:avLst/>
          </a:prstGeom>
          <a:noFill/>
        </p:spPr>
      </p:pic>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a:xfrm>
            <a:off x="457200" y="44624"/>
            <a:ext cx="8229600" cy="994122"/>
          </a:xfrm>
        </p:spPr>
        <p:txBody>
          <a:bodyPr>
            <a:normAutofit/>
          </a:bodyPr>
          <a:lstStyle/>
          <a:p>
            <a:pPr eaLnBrk="1" hangingPunct="1">
              <a:defRPr/>
            </a:pPr>
            <a:r>
              <a:rPr lang="en-GB" sz="3000" dirty="0" err="1"/>
              <a:t>mPOEMS</a:t>
            </a:r>
            <a:r>
              <a:rPr lang="en-GB" sz="3000" dirty="0"/>
              <a:t>: After 2nd iteration</a:t>
            </a:r>
            <a:endParaRPr lang="en-US" sz="3000" dirty="0"/>
          </a:p>
        </p:txBody>
      </p:sp>
      <p:pic>
        <p:nvPicPr>
          <p:cNvPr id="327683" name="Picture 3" descr="sb_2"/>
          <p:cNvPicPr>
            <a:picLocks noChangeAspect="1" noChangeArrowheads="1"/>
          </p:cNvPicPr>
          <p:nvPr/>
        </p:nvPicPr>
        <p:blipFill>
          <a:blip r:embed="rId2" cstate="print"/>
          <a:srcRect/>
          <a:stretch>
            <a:fillRect/>
          </a:stretch>
        </p:blipFill>
        <p:spPr bwMode="auto">
          <a:xfrm>
            <a:off x="1538288" y="1343025"/>
            <a:ext cx="6067425" cy="4171950"/>
          </a:xfrm>
          <a:prstGeom prst="rect">
            <a:avLst/>
          </a:prstGeom>
          <a:noFill/>
        </p:spPr>
      </p:pic>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p:cNvSpPr>
            <a:spLocks noGrp="1" noChangeArrowheads="1"/>
          </p:cNvSpPr>
          <p:nvPr>
            <p:ph type="title"/>
          </p:nvPr>
        </p:nvSpPr>
        <p:spPr>
          <a:xfrm>
            <a:off x="457200" y="44624"/>
            <a:ext cx="8229600" cy="994122"/>
          </a:xfrm>
        </p:spPr>
        <p:txBody>
          <a:bodyPr>
            <a:normAutofit/>
          </a:bodyPr>
          <a:lstStyle/>
          <a:p>
            <a:pPr eaLnBrk="1" hangingPunct="1">
              <a:defRPr/>
            </a:pPr>
            <a:r>
              <a:rPr lang="en-GB" sz="3000" err="1"/>
              <a:t>mPOEMS</a:t>
            </a:r>
            <a:r>
              <a:rPr lang="en-GB" sz="3000"/>
              <a:t>: After 5th iteration</a:t>
            </a:r>
            <a:endParaRPr lang="en-US" sz="3000"/>
          </a:p>
        </p:txBody>
      </p:sp>
      <p:pic>
        <p:nvPicPr>
          <p:cNvPr id="328707" name="Picture 3" descr="sb_5"/>
          <p:cNvPicPr>
            <a:picLocks noChangeAspect="1" noChangeArrowheads="1"/>
          </p:cNvPicPr>
          <p:nvPr/>
        </p:nvPicPr>
        <p:blipFill>
          <a:blip r:embed="rId2" cstate="print"/>
          <a:srcRect/>
          <a:stretch>
            <a:fillRect/>
          </a:stretch>
        </p:blipFill>
        <p:spPr bwMode="auto">
          <a:xfrm>
            <a:off x="1538288" y="1343025"/>
            <a:ext cx="6067425" cy="4171950"/>
          </a:xfrm>
          <a:prstGeom prst="rect">
            <a:avLst/>
          </a:prstGeom>
          <a:noFill/>
        </p:spPr>
      </p:pic>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a:xfrm>
            <a:off x="457200" y="44624"/>
            <a:ext cx="8229600" cy="994122"/>
          </a:xfrm>
        </p:spPr>
        <p:txBody>
          <a:bodyPr>
            <a:normAutofit/>
          </a:bodyPr>
          <a:lstStyle/>
          <a:p>
            <a:pPr eaLnBrk="1" hangingPunct="1">
              <a:defRPr/>
            </a:pPr>
            <a:r>
              <a:rPr lang="en-GB" sz="3000" err="1"/>
              <a:t>mPOEMS</a:t>
            </a:r>
            <a:r>
              <a:rPr lang="en-GB" sz="3000"/>
              <a:t>: After 10th iteration</a:t>
            </a:r>
            <a:endParaRPr lang="en-US" sz="3000"/>
          </a:p>
        </p:txBody>
      </p:sp>
      <p:pic>
        <p:nvPicPr>
          <p:cNvPr id="329731" name="Picture 3" descr="sb_10"/>
          <p:cNvPicPr>
            <a:picLocks noChangeAspect="1" noChangeArrowheads="1"/>
          </p:cNvPicPr>
          <p:nvPr/>
        </p:nvPicPr>
        <p:blipFill>
          <a:blip r:embed="rId2" cstate="print"/>
          <a:srcRect/>
          <a:stretch>
            <a:fillRect/>
          </a:stretch>
        </p:blipFill>
        <p:spPr bwMode="auto">
          <a:xfrm>
            <a:off x="1538288" y="1343025"/>
            <a:ext cx="6067425" cy="4171950"/>
          </a:xfrm>
          <a:prstGeom prst="rect">
            <a:avLst/>
          </a:prstGeom>
          <a:noFill/>
        </p:spPr>
      </p:pic>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ChangeArrowheads="1"/>
          </p:cNvSpPr>
          <p:nvPr>
            <p:ph type="title"/>
          </p:nvPr>
        </p:nvSpPr>
        <p:spPr>
          <a:xfrm>
            <a:off x="457200" y="44624"/>
            <a:ext cx="8229600" cy="994122"/>
          </a:xfrm>
        </p:spPr>
        <p:txBody>
          <a:bodyPr>
            <a:normAutofit/>
          </a:bodyPr>
          <a:lstStyle/>
          <a:p>
            <a:pPr eaLnBrk="1" hangingPunct="1">
              <a:defRPr/>
            </a:pPr>
            <a:r>
              <a:rPr lang="en-GB" sz="3000" err="1"/>
              <a:t>mPOEMS</a:t>
            </a:r>
            <a:r>
              <a:rPr lang="en-GB" sz="3000"/>
              <a:t>: After 20th iteration</a:t>
            </a:r>
            <a:endParaRPr lang="en-US" sz="3000"/>
          </a:p>
        </p:txBody>
      </p:sp>
      <p:pic>
        <p:nvPicPr>
          <p:cNvPr id="330755" name="Picture 3" descr="sb_20"/>
          <p:cNvPicPr>
            <a:picLocks noChangeAspect="1" noChangeArrowheads="1"/>
          </p:cNvPicPr>
          <p:nvPr/>
        </p:nvPicPr>
        <p:blipFill>
          <a:blip r:embed="rId2" cstate="print"/>
          <a:srcRect/>
          <a:stretch>
            <a:fillRect/>
          </a:stretch>
        </p:blipFill>
        <p:spPr bwMode="auto">
          <a:xfrm>
            <a:off x="1538288" y="1343025"/>
            <a:ext cx="6067425" cy="4171950"/>
          </a:xfrm>
          <a:prstGeom prst="rect">
            <a:avLst/>
          </a:prstGeom>
          <a:noFill/>
        </p:spPr>
      </p:pic>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Grp="1" noChangeArrowheads="1"/>
          </p:cNvSpPr>
          <p:nvPr>
            <p:ph type="title"/>
          </p:nvPr>
        </p:nvSpPr>
        <p:spPr/>
        <p:txBody>
          <a:bodyPr>
            <a:normAutofit/>
          </a:bodyPr>
          <a:lstStyle/>
          <a:p>
            <a:pPr eaLnBrk="1" hangingPunct="1">
              <a:defRPr/>
            </a:pPr>
            <a:r>
              <a:rPr lang="en-GB" sz="3000" dirty="0" err="1"/>
              <a:t>mPOEMS</a:t>
            </a:r>
            <a:r>
              <a:rPr lang="en-GB" sz="3000" dirty="0"/>
              <a:t>: Final SB after 100 iterations</a:t>
            </a:r>
            <a:endParaRPr lang="en-US" sz="3000" dirty="0"/>
          </a:p>
        </p:txBody>
      </p:sp>
      <p:pic>
        <p:nvPicPr>
          <p:cNvPr id="332803" name="Picture 3" descr="sb_100"/>
          <p:cNvPicPr>
            <a:picLocks noChangeAspect="1" noChangeArrowheads="1"/>
          </p:cNvPicPr>
          <p:nvPr/>
        </p:nvPicPr>
        <p:blipFill>
          <a:blip r:embed="rId2" cstate="print"/>
          <a:srcRect/>
          <a:stretch>
            <a:fillRect/>
          </a:stretch>
        </p:blipFill>
        <p:spPr bwMode="auto">
          <a:xfrm>
            <a:off x="1538288" y="1343025"/>
            <a:ext cx="6067425" cy="4171950"/>
          </a:xfrm>
          <a:prstGeom prst="rect">
            <a:avLst/>
          </a:prstGeom>
          <a:noFill/>
        </p:spPr>
      </p:pic>
    </p:spTree>
    <p:extLst>
      <p:ext uri="{BB962C8B-B14F-4D97-AF65-F5344CB8AC3E}">
        <p14:creationId xmlns:p14="http://schemas.microsoft.com/office/powerpoint/2010/main" val="4252537038"/>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a:xfrm>
            <a:off x="467544" y="44624"/>
            <a:ext cx="8229600" cy="994122"/>
          </a:xfrm>
        </p:spPr>
        <p:txBody>
          <a:bodyPr>
            <a:normAutofit/>
          </a:bodyPr>
          <a:lstStyle/>
          <a:p>
            <a:pPr eaLnBrk="1" hangingPunct="1">
              <a:defRPr/>
            </a:pPr>
            <a:r>
              <a:rPr lang="en-GB" sz="3000" err="1"/>
              <a:t>mPOEMS</a:t>
            </a:r>
            <a:r>
              <a:rPr lang="en-GB" sz="3000"/>
              <a:t>: Final SB</a:t>
            </a:r>
            <a:endParaRPr lang="en-US" sz="3000"/>
          </a:p>
        </p:txBody>
      </p:sp>
      <p:grpSp>
        <p:nvGrpSpPr>
          <p:cNvPr id="2" name="Group 10"/>
          <p:cNvGrpSpPr/>
          <p:nvPr/>
        </p:nvGrpSpPr>
        <p:grpSpPr>
          <a:xfrm>
            <a:off x="1538288" y="1343025"/>
            <a:ext cx="6067425" cy="4488777"/>
            <a:chOff x="1538288" y="1343025"/>
            <a:chExt cx="6067425" cy="4488777"/>
          </a:xfrm>
        </p:grpSpPr>
        <p:pic>
          <p:nvPicPr>
            <p:cNvPr id="333827" name="Picture 3" descr="sb_150"/>
            <p:cNvPicPr>
              <a:picLocks noChangeAspect="1" noChangeArrowheads="1"/>
            </p:cNvPicPr>
            <p:nvPr/>
          </p:nvPicPr>
          <p:blipFill>
            <a:blip r:embed="rId2" cstate="print"/>
            <a:srcRect/>
            <a:stretch>
              <a:fillRect/>
            </a:stretch>
          </p:blipFill>
          <p:spPr bwMode="auto">
            <a:xfrm>
              <a:off x="1538288" y="1343025"/>
              <a:ext cx="6067425" cy="4171950"/>
            </a:xfrm>
            <a:prstGeom prst="rect">
              <a:avLst/>
            </a:prstGeom>
            <a:noFill/>
          </p:spPr>
        </p:pic>
        <p:sp>
          <p:nvSpPr>
            <p:cNvPr id="6" name="TextBox 5"/>
            <p:cNvSpPr txBox="1"/>
            <p:nvPr/>
          </p:nvSpPr>
          <p:spPr>
            <a:xfrm rot="18820069">
              <a:off x="4925744" y="3672557"/>
              <a:ext cx="3733714" cy="584775"/>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Palatino Linotype"/>
                  <a:ea typeface="+mn-ea"/>
                  <a:cs typeface="+mn-cs"/>
                </a:rPr>
                <a:t>Solutions spread along the lower-right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Palatino Linotype"/>
                  <a:ea typeface="+mn-ea"/>
                  <a:cs typeface="+mn-cs"/>
                </a:rPr>
                <a:t>boundary of the solution space.</a:t>
              </a:r>
            </a:p>
          </p:txBody>
        </p:sp>
        <p:sp>
          <p:nvSpPr>
            <p:cNvPr id="10" name="Freeform 9"/>
            <p:cNvSpPr/>
            <p:nvPr/>
          </p:nvSpPr>
          <p:spPr>
            <a:xfrm>
              <a:off x="4597121" y="1852246"/>
              <a:ext cx="2682910" cy="3242269"/>
            </a:xfrm>
            <a:custGeom>
              <a:avLst/>
              <a:gdLst>
                <a:gd name="connsiteX0" fmla="*/ 1371600 w 2682910"/>
                <a:gd name="connsiteY0" fmla="*/ 1825451 h 3242269"/>
                <a:gd name="connsiteX1" fmla="*/ 1823776 w 2682910"/>
                <a:gd name="connsiteY1" fmla="*/ 1493855 h 3242269"/>
                <a:gd name="connsiteX2" fmla="*/ 2235758 w 2682910"/>
                <a:gd name="connsiteY2" fmla="*/ 780422 h 3242269"/>
                <a:gd name="connsiteX3" fmla="*/ 2356338 w 2682910"/>
                <a:gd name="connsiteY3" fmla="*/ 428730 h 3242269"/>
                <a:gd name="connsiteX4" fmla="*/ 2547257 w 2682910"/>
                <a:gd name="connsiteY4" fmla="*/ 66989 h 3242269"/>
                <a:gd name="connsiteX5" fmla="*/ 2677886 w 2682910"/>
                <a:gd name="connsiteY5" fmla="*/ 97134 h 3242269"/>
                <a:gd name="connsiteX6" fmla="*/ 2577402 w 2682910"/>
                <a:gd name="connsiteY6" fmla="*/ 649794 h 3242269"/>
                <a:gd name="connsiteX7" fmla="*/ 2507064 w 2682910"/>
                <a:gd name="connsiteY7" fmla="*/ 941196 h 3242269"/>
                <a:gd name="connsiteX8" fmla="*/ 2286000 w 2682910"/>
                <a:gd name="connsiteY8" fmla="*/ 1292888 h 3242269"/>
                <a:gd name="connsiteX9" fmla="*/ 2064936 w 2682910"/>
                <a:gd name="connsiteY9" fmla="*/ 1775209 h 3242269"/>
                <a:gd name="connsiteX10" fmla="*/ 1612760 w 2682910"/>
                <a:gd name="connsiteY10" fmla="*/ 2066611 h 3242269"/>
                <a:gd name="connsiteX11" fmla="*/ 1421842 w 2682910"/>
                <a:gd name="connsiteY11" fmla="*/ 2438400 h 3242269"/>
                <a:gd name="connsiteX12" fmla="*/ 698360 w 2682910"/>
                <a:gd name="connsiteY12" fmla="*/ 2920721 h 3242269"/>
                <a:gd name="connsiteX13" fmla="*/ 447152 w 2682910"/>
                <a:gd name="connsiteY13" fmla="*/ 3181978 h 3242269"/>
                <a:gd name="connsiteX14" fmla="*/ 165798 w 2682910"/>
                <a:gd name="connsiteY14" fmla="*/ 3222172 h 3242269"/>
                <a:gd name="connsiteX15" fmla="*/ 55266 w 2682910"/>
                <a:gd name="connsiteY15" fmla="*/ 3061398 h 3242269"/>
                <a:gd name="connsiteX16" fmla="*/ 497393 w 2682910"/>
                <a:gd name="connsiteY16" fmla="*/ 2639367 h 3242269"/>
                <a:gd name="connsiteX17" fmla="*/ 1130439 w 2682910"/>
                <a:gd name="connsiteY17" fmla="*/ 2277627 h 3242269"/>
                <a:gd name="connsiteX18" fmla="*/ 1371600 w 2682910"/>
                <a:gd name="connsiteY18" fmla="*/ 1825451 h 3242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82910" h="3242269">
                  <a:moveTo>
                    <a:pt x="1371600" y="1825451"/>
                  </a:moveTo>
                  <a:cubicBezTo>
                    <a:pt x="1487156" y="1694822"/>
                    <a:pt x="1679750" y="1668027"/>
                    <a:pt x="1823776" y="1493855"/>
                  </a:cubicBezTo>
                  <a:cubicBezTo>
                    <a:pt x="1967802" y="1319684"/>
                    <a:pt x="2146998" y="957943"/>
                    <a:pt x="2235758" y="780422"/>
                  </a:cubicBezTo>
                  <a:cubicBezTo>
                    <a:pt x="2324518" y="602901"/>
                    <a:pt x="2304422" y="547635"/>
                    <a:pt x="2356338" y="428730"/>
                  </a:cubicBezTo>
                  <a:cubicBezTo>
                    <a:pt x="2408254" y="309825"/>
                    <a:pt x="2493666" y="122255"/>
                    <a:pt x="2547257" y="66989"/>
                  </a:cubicBezTo>
                  <a:cubicBezTo>
                    <a:pt x="2600848" y="11723"/>
                    <a:pt x="2672862" y="0"/>
                    <a:pt x="2677886" y="97134"/>
                  </a:cubicBezTo>
                  <a:cubicBezTo>
                    <a:pt x="2682910" y="194268"/>
                    <a:pt x="2605872" y="509117"/>
                    <a:pt x="2577402" y="649794"/>
                  </a:cubicBezTo>
                  <a:cubicBezTo>
                    <a:pt x="2548932" y="790471"/>
                    <a:pt x="2555631" y="834014"/>
                    <a:pt x="2507064" y="941196"/>
                  </a:cubicBezTo>
                  <a:cubicBezTo>
                    <a:pt x="2458497" y="1048378"/>
                    <a:pt x="2359688" y="1153886"/>
                    <a:pt x="2286000" y="1292888"/>
                  </a:cubicBezTo>
                  <a:cubicBezTo>
                    <a:pt x="2212312" y="1431890"/>
                    <a:pt x="2177143" y="1646255"/>
                    <a:pt x="2064936" y="1775209"/>
                  </a:cubicBezTo>
                  <a:cubicBezTo>
                    <a:pt x="1952729" y="1904163"/>
                    <a:pt x="1719942" y="1956079"/>
                    <a:pt x="1612760" y="2066611"/>
                  </a:cubicBezTo>
                  <a:cubicBezTo>
                    <a:pt x="1505578" y="2177143"/>
                    <a:pt x="1574242" y="2296048"/>
                    <a:pt x="1421842" y="2438400"/>
                  </a:cubicBezTo>
                  <a:cubicBezTo>
                    <a:pt x="1269442" y="2580752"/>
                    <a:pt x="860808" y="2796791"/>
                    <a:pt x="698360" y="2920721"/>
                  </a:cubicBezTo>
                  <a:cubicBezTo>
                    <a:pt x="535912" y="3044651"/>
                    <a:pt x="535912" y="3131736"/>
                    <a:pt x="447152" y="3181978"/>
                  </a:cubicBezTo>
                  <a:cubicBezTo>
                    <a:pt x="358392" y="3232220"/>
                    <a:pt x="231112" y="3242269"/>
                    <a:pt x="165798" y="3222172"/>
                  </a:cubicBezTo>
                  <a:cubicBezTo>
                    <a:pt x="100484" y="3202075"/>
                    <a:pt x="0" y="3158532"/>
                    <a:pt x="55266" y="3061398"/>
                  </a:cubicBezTo>
                  <a:cubicBezTo>
                    <a:pt x="110532" y="2964264"/>
                    <a:pt x="318198" y="2769995"/>
                    <a:pt x="497393" y="2639367"/>
                  </a:cubicBezTo>
                  <a:cubicBezTo>
                    <a:pt x="676588" y="2508739"/>
                    <a:pt x="983063" y="2414954"/>
                    <a:pt x="1130439" y="2277627"/>
                  </a:cubicBezTo>
                  <a:cubicBezTo>
                    <a:pt x="1277815" y="2140300"/>
                    <a:pt x="1256044" y="1956080"/>
                    <a:pt x="1371600" y="1825451"/>
                  </a:cubicBezTo>
                  <a:close/>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alatino Linotype"/>
                <a:ea typeface="+mn-ea"/>
                <a:cs typeface="+mn-cs"/>
              </a:endParaRPr>
            </a:p>
          </p:txBody>
        </p:sp>
      </p:gr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txBox="1">
            <a:spLocks/>
          </p:cNvSpPr>
          <p:nvPr/>
        </p:nvSpPr>
        <p:spPr bwMode="auto">
          <a:xfrm>
            <a:off x="385763" y="1196975"/>
            <a:ext cx="8218487" cy="51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0" indent="0" algn="ctr" rtl="0" eaLnBrk="0" fontAlgn="base" hangingPunct="0">
              <a:spcBef>
                <a:spcPct val="50000"/>
              </a:spcBef>
              <a:spcAft>
                <a:spcPct val="0"/>
              </a:spcAft>
              <a:buClr>
                <a:srgbClr val="FFAE5D"/>
              </a:buClr>
              <a:buSzPct val="75000"/>
              <a:buFont typeface="Wingdings" pitchFamily="2" charset="2"/>
              <a:buNone/>
              <a:defRPr sz="1600">
                <a:solidFill>
                  <a:schemeClr val="tx1"/>
                </a:solidFill>
                <a:latin typeface="+mn-lt"/>
                <a:ea typeface="+mn-ea"/>
                <a:cs typeface="+mn-cs"/>
              </a:defRPr>
            </a:lvl1pPr>
            <a:lvl2pPr marL="742950" indent="-285750" algn="l" rtl="0" eaLnBrk="0" fontAlgn="base" hangingPunct="0">
              <a:lnSpc>
                <a:spcPct val="105000"/>
              </a:lnSpc>
              <a:spcBef>
                <a:spcPct val="15000"/>
              </a:spcBef>
              <a:spcAft>
                <a:spcPct val="0"/>
              </a:spcAft>
              <a:buClr>
                <a:schemeClr val="accent2"/>
              </a:buClr>
              <a:buSzPct val="80000"/>
              <a:buFont typeface="Wingdings" pitchFamily="2" charset="2"/>
              <a:buChar char="¨"/>
              <a:defRPr sz="1400">
                <a:solidFill>
                  <a:schemeClr val="tx1"/>
                </a:solidFill>
                <a:latin typeface="+mn-lt"/>
              </a:defRPr>
            </a:lvl2pPr>
            <a:lvl3pPr marL="1143000" indent="-228600" algn="l" rtl="0" eaLnBrk="0" fontAlgn="base" hangingPunct="0">
              <a:spcBef>
                <a:spcPct val="20000"/>
              </a:spcBef>
              <a:spcAft>
                <a:spcPct val="0"/>
              </a:spcAft>
              <a:buClr>
                <a:srgbClr val="FFAE5D"/>
              </a:buClr>
              <a:buSzPct val="65000"/>
              <a:buFont typeface="Wingdings" pitchFamily="2" charset="2"/>
              <a:buChar char="n"/>
              <a:defRPr sz="1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14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9pPr>
          </a:lstStyle>
          <a:p>
            <a:pPr marL="0" lvl="1" indent="0">
              <a:lnSpc>
                <a:spcPct val="100000"/>
              </a:lnSpc>
              <a:buClr>
                <a:srgbClr val="9999CC"/>
              </a:buClr>
              <a:buFont typeface="Wingdings" pitchFamily="2" charset="2"/>
              <a:buNone/>
            </a:pPr>
            <a:endParaRPr lang="en-US" b="1" dirty="0">
              <a:solidFill>
                <a:srgbClr val="000000"/>
              </a:solidFill>
            </a:endParaRPr>
          </a:p>
        </p:txBody>
      </p:sp>
      <p:sp>
        <p:nvSpPr>
          <p:cNvPr id="69" name="Title 1"/>
          <p:cNvSpPr txBox="1">
            <a:spLocks/>
          </p:cNvSpPr>
          <p:nvPr/>
        </p:nvSpPr>
        <p:spPr bwMode="auto">
          <a:xfrm>
            <a:off x="468313" y="188913"/>
            <a:ext cx="8207375" cy="193128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4000" b="1">
                <a:solidFill>
                  <a:schemeClr val="bg1"/>
                </a:solidFill>
                <a:effectLst/>
                <a:latin typeface="+mj-lt"/>
                <a:ea typeface="+mj-ea"/>
                <a:cs typeface="+mj-cs"/>
              </a:defRPr>
            </a:lvl1pPr>
            <a:lvl2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2pPr>
            <a:lvl3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3pPr>
            <a:lvl4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4pPr>
            <a:lvl5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5pPr>
            <a:lvl6pPr marL="4572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6pPr>
            <a:lvl7pPr marL="9144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7pPr>
            <a:lvl8pPr marL="13716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8pPr>
            <a:lvl9pPr marL="18288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9pPr>
          </a:lstStyle>
          <a:p>
            <a:r>
              <a:rPr lang="en-US" kern="0" dirty="0">
                <a:solidFill>
                  <a:srgbClr val="000000"/>
                </a:solidFill>
              </a:rPr>
              <a:t>Facility Layout </a:t>
            </a:r>
          </a:p>
          <a:p>
            <a:r>
              <a:rPr lang="en-US" kern="0" dirty="0">
                <a:solidFill>
                  <a:srgbClr val="000000"/>
                </a:solidFill>
              </a:rPr>
              <a:t>Design Support Tool</a:t>
            </a:r>
            <a:endParaRPr lang="cs-CZ" kern="0" dirty="0">
              <a:solidFill>
                <a:srgbClr val="000000"/>
              </a:solidFill>
            </a:endParaRPr>
          </a:p>
        </p:txBody>
      </p:sp>
    </p:spTree>
    <p:extLst>
      <p:ext uri="{BB962C8B-B14F-4D97-AF65-F5344CB8AC3E}">
        <p14:creationId xmlns:p14="http://schemas.microsoft.com/office/powerpoint/2010/main" val="85418074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8" name="Rectangle 2"/>
          <p:cNvSpPr>
            <a:spLocks noGrp="1" noChangeArrowheads="1"/>
          </p:cNvSpPr>
          <p:nvPr>
            <p:ph type="title"/>
          </p:nvPr>
        </p:nvSpPr>
        <p:spPr/>
        <p:txBody>
          <a:bodyPr/>
          <a:lstStyle/>
          <a:p>
            <a:pPr eaLnBrk="1" hangingPunct="1">
              <a:defRPr/>
            </a:pPr>
            <a:r>
              <a:rPr lang="en-GB" sz="3000"/>
              <a:t>Six Post-2000 patented analog circuits</a:t>
            </a:r>
            <a:endParaRPr lang="en-US" sz="3000"/>
          </a:p>
        </p:txBody>
      </p:sp>
      <p:sp>
        <p:nvSpPr>
          <p:cNvPr id="12291" name="Rectangle 5"/>
          <p:cNvSpPr>
            <a:spLocks noGrp="1" noChangeArrowheads="1"/>
          </p:cNvSpPr>
          <p:nvPr>
            <p:ph type="body" idx="1"/>
          </p:nvPr>
        </p:nvSpPr>
        <p:spPr/>
        <p:txBody>
          <a:bodyPr/>
          <a:lstStyle/>
          <a:p>
            <a:pPr eaLnBrk="1" hangingPunct="1"/>
            <a:r>
              <a:rPr lang="en-US" sz="1400"/>
              <a:t>John R. Koza et al.: What's AI Done for Me Lately? Genetic Programming's Human-Competitive Results.</a:t>
            </a:r>
          </a:p>
        </p:txBody>
      </p:sp>
      <p:pic>
        <p:nvPicPr>
          <p:cNvPr id="12292" name="Picture 9" descr="six post 2000 results"/>
          <p:cNvPicPr>
            <a:picLocks noChangeAspect="1" noChangeArrowheads="1"/>
          </p:cNvPicPr>
          <p:nvPr/>
        </p:nvPicPr>
        <p:blipFill>
          <a:blip r:embed="rId2" cstate="print"/>
          <a:srcRect/>
          <a:stretch>
            <a:fillRect/>
          </a:stretch>
        </p:blipFill>
        <p:spPr bwMode="auto">
          <a:xfrm>
            <a:off x="395288" y="1716088"/>
            <a:ext cx="8353425" cy="2217737"/>
          </a:xfrm>
          <a:prstGeom prst="rect">
            <a:avLst/>
          </a:prstGeom>
          <a:noFill/>
          <a:ln w="9525">
            <a:noFill/>
            <a:miter lim="800000"/>
            <a:headEnd/>
            <a:tailEnd/>
          </a:ln>
        </p:spPr>
      </p:pic>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3" cstate="print">
            <a:extLst>
              <a:ext uri="{28A0092B-C50C-407E-A947-70E740481C1C}">
                <a14:useLocalDpi xmlns:a14="http://schemas.microsoft.com/office/drawing/2010/main" val="0"/>
              </a:ext>
            </a:extLst>
          </a:blip>
          <a:srcRect l="17011" t="6819" r="1"/>
          <a:stretch/>
        </p:blipFill>
        <p:spPr>
          <a:xfrm>
            <a:off x="-38100" y="-15240"/>
            <a:ext cx="9182100" cy="6873240"/>
          </a:xfrm>
          <a:prstGeom prst="rect">
            <a:avLst/>
          </a:prstGeom>
        </p:spPr>
      </p:pic>
      <p:sp>
        <p:nvSpPr>
          <p:cNvPr id="4" name="Nadpis 3"/>
          <p:cNvSpPr>
            <a:spLocks noGrp="1"/>
          </p:cNvSpPr>
          <p:nvPr>
            <p:ph type="ctrTitle"/>
          </p:nvPr>
        </p:nvSpPr>
        <p:spPr/>
        <p:txBody>
          <a:bodyPr/>
          <a:lstStyle/>
          <a:p>
            <a:r>
              <a:rPr lang="en-US" dirty="0"/>
              <a:t>PROBLEM</a:t>
            </a:r>
            <a:endParaRPr lang="en-GB" dirty="0"/>
          </a:p>
        </p:txBody>
      </p:sp>
    </p:spTree>
    <p:extLst>
      <p:ext uri="{BB962C8B-B14F-4D97-AF65-F5344CB8AC3E}">
        <p14:creationId xmlns:p14="http://schemas.microsoft.com/office/powerpoint/2010/main" val="3409433649"/>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2" y="404664"/>
            <a:ext cx="8207375" cy="720725"/>
          </a:xfrm>
        </p:spPr>
        <p:txBody>
          <a:bodyPr/>
          <a:lstStyle/>
          <a:p>
            <a:r>
              <a:rPr lang="en-US" sz="4000" b="1" dirty="0"/>
              <a:t>Facility L</a:t>
            </a:r>
            <a:r>
              <a:rPr lang="cs-CZ" b="1" dirty="0"/>
              <a:t>ayout </a:t>
            </a:r>
            <a:r>
              <a:rPr lang="en-US" b="1" dirty="0"/>
              <a:t>O</a:t>
            </a:r>
            <a:r>
              <a:rPr lang="cs-CZ" b="1" dirty="0"/>
              <a:t>ptimization</a:t>
            </a:r>
          </a:p>
        </p:txBody>
      </p:sp>
      <p:sp>
        <p:nvSpPr>
          <p:cNvPr id="3" name="Content Placeholder 2"/>
          <p:cNvSpPr>
            <a:spLocks noGrp="1"/>
          </p:cNvSpPr>
          <p:nvPr>
            <p:ph idx="1"/>
          </p:nvPr>
        </p:nvSpPr>
        <p:spPr>
          <a:xfrm>
            <a:off x="385763" y="1556792"/>
            <a:ext cx="8218487" cy="4824958"/>
          </a:xfrm>
        </p:spPr>
        <p:txBody>
          <a:bodyPr>
            <a:normAutofit/>
          </a:bodyPr>
          <a:lstStyle/>
          <a:p>
            <a:pPr marL="0" indent="0">
              <a:lnSpc>
                <a:spcPct val="110000"/>
              </a:lnSpc>
              <a:buNone/>
            </a:pPr>
            <a:r>
              <a:rPr lang="cs-CZ" b="1" dirty="0">
                <a:solidFill>
                  <a:srgbClr val="3366FF"/>
                </a:solidFill>
              </a:rPr>
              <a:t>Goal</a:t>
            </a:r>
            <a:r>
              <a:rPr lang="en-US" dirty="0">
                <a:solidFill>
                  <a:srgbClr val="0000FF"/>
                </a:solidFill>
              </a:rPr>
              <a:t> </a:t>
            </a:r>
            <a:r>
              <a:rPr lang="cs-CZ" dirty="0"/>
              <a:t>– </a:t>
            </a:r>
            <a:r>
              <a:rPr lang="en-US" dirty="0"/>
              <a:t>find a layout optimal w.r.t. the given objective function</a:t>
            </a:r>
            <a:endParaRPr lang="cs-CZ" dirty="0"/>
          </a:p>
          <a:p>
            <a:pPr lvl="1">
              <a:lnSpc>
                <a:spcPct val="110000"/>
              </a:lnSpc>
            </a:pPr>
            <a:r>
              <a:rPr lang="en-US" dirty="0"/>
              <a:t>minimize a size of the hall partition occupied by production lines</a:t>
            </a:r>
            <a:endParaRPr lang="cs-CZ" dirty="0"/>
          </a:p>
          <a:p>
            <a:pPr lvl="1">
              <a:lnSpc>
                <a:spcPct val="110000"/>
              </a:lnSpc>
            </a:pPr>
            <a:r>
              <a:rPr lang="en-US" dirty="0"/>
              <a:t>m</a:t>
            </a:r>
            <a:r>
              <a:rPr lang="cs-CZ" dirty="0"/>
              <a:t>inim</a:t>
            </a:r>
            <a:r>
              <a:rPr lang="en-US" dirty="0"/>
              <a:t>ize overall length of communications among connected production lines</a:t>
            </a:r>
            <a:endParaRPr lang="cs-CZ" dirty="0"/>
          </a:p>
          <a:p>
            <a:pPr marL="0" indent="0">
              <a:lnSpc>
                <a:spcPct val="110000"/>
              </a:lnSpc>
              <a:spcBef>
                <a:spcPts val="900"/>
              </a:spcBef>
              <a:buNone/>
            </a:pPr>
            <a:r>
              <a:rPr lang="cs-CZ" b="1" dirty="0">
                <a:solidFill>
                  <a:srgbClr val="3366FF"/>
                </a:solidFill>
              </a:rPr>
              <a:t>Floorplanning</a:t>
            </a:r>
            <a:r>
              <a:rPr lang="cs-CZ" dirty="0">
                <a:solidFill>
                  <a:srgbClr val="0000FF"/>
                </a:solidFill>
              </a:rPr>
              <a:t> </a:t>
            </a:r>
            <a:r>
              <a:rPr lang="cs-CZ" dirty="0"/>
              <a:t>– </a:t>
            </a:r>
            <a:r>
              <a:rPr lang="en-US" dirty="0"/>
              <a:t>generally an </a:t>
            </a:r>
            <a:r>
              <a:rPr lang="cs-CZ" dirty="0"/>
              <a:t>NP-complete probl</a:t>
            </a:r>
            <a:r>
              <a:rPr lang="en-US" dirty="0"/>
              <a:t>e</a:t>
            </a:r>
            <a:r>
              <a:rPr lang="cs-CZ" dirty="0"/>
              <a:t>m</a:t>
            </a:r>
          </a:p>
          <a:p>
            <a:pPr lvl="1">
              <a:lnSpc>
                <a:spcPct val="110000"/>
              </a:lnSpc>
            </a:pPr>
            <a:r>
              <a:rPr lang="en-US" dirty="0"/>
              <a:t>very hard solve to optimality</a:t>
            </a:r>
          </a:p>
          <a:p>
            <a:pPr lvl="1">
              <a:lnSpc>
                <a:spcPct val="110000"/>
              </a:lnSpc>
            </a:pPr>
            <a:r>
              <a:rPr lang="en-US" dirty="0"/>
              <a:t>computational complexity grows exponentially with the size of the problem</a:t>
            </a:r>
            <a:endParaRPr lang="cs-CZ" dirty="0"/>
          </a:p>
          <a:p>
            <a:pPr marL="0" indent="0">
              <a:lnSpc>
                <a:spcPct val="110000"/>
              </a:lnSpc>
              <a:spcBef>
                <a:spcPts val="1350"/>
              </a:spcBef>
              <a:buNone/>
            </a:pPr>
            <a:r>
              <a:rPr lang="cs-CZ" b="1" dirty="0">
                <a:solidFill>
                  <a:srgbClr val="3366FF"/>
                </a:solidFill>
              </a:rPr>
              <a:t>(meta)heuristi</a:t>
            </a:r>
            <a:r>
              <a:rPr lang="en-US" b="1" dirty="0" err="1">
                <a:solidFill>
                  <a:srgbClr val="3366FF"/>
                </a:solidFill>
              </a:rPr>
              <a:t>stics</a:t>
            </a:r>
            <a:r>
              <a:rPr lang="en-US" b="1" dirty="0">
                <a:solidFill>
                  <a:srgbClr val="3366FF"/>
                </a:solidFill>
              </a:rPr>
              <a:t> needed</a:t>
            </a:r>
            <a:endParaRPr lang="cs-CZ" b="1" dirty="0">
              <a:solidFill>
                <a:srgbClr val="3366FF"/>
              </a:solidFill>
            </a:endParaRPr>
          </a:p>
          <a:p>
            <a:pPr lvl="1">
              <a:lnSpc>
                <a:spcPct val="110000"/>
              </a:lnSpc>
            </a:pPr>
            <a:r>
              <a:rPr lang="cs-CZ" dirty="0"/>
              <a:t>Lo</a:t>
            </a:r>
            <a:r>
              <a:rPr lang="en-US" dirty="0" err="1"/>
              <a:t>cal</a:t>
            </a:r>
            <a:r>
              <a:rPr lang="en-US" dirty="0"/>
              <a:t> search</a:t>
            </a:r>
            <a:endParaRPr lang="cs-CZ" dirty="0"/>
          </a:p>
          <a:p>
            <a:pPr lvl="1">
              <a:lnSpc>
                <a:spcPct val="110000"/>
              </a:lnSpc>
            </a:pPr>
            <a:r>
              <a:rPr lang="en-US" dirty="0"/>
              <a:t>Evolutionary algorithms</a:t>
            </a:r>
            <a:r>
              <a:rPr lang="cs-CZ" dirty="0"/>
              <a:t> </a:t>
            </a:r>
          </a:p>
          <a:p>
            <a:pPr lvl="1">
              <a:lnSpc>
                <a:spcPct val="110000"/>
              </a:lnSpc>
            </a:pPr>
            <a:r>
              <a:rPr lang="en-US" dirty="0"/>
              <a:t>Hybrid approaches = EA</a:t>
            </a:r>
            <a:r>
              <a:rPr lang="cs-CZ" dirty="0"/>
              <a:t> </a:t>
            </a:r>
            <a:r>
              <a:rPr lang="en-US" dirty="0"/>
              <a:t>+ LS</a:t>
            </a:r>
          </a:p>
          <a:p>
            <a:pPr lvl="1">
              <a:lnSpc>
                <a:spcPct val="110000"/>
              </a:lnSpc>
            </a:pPr>
            <a:r>
              <a:rPr lang="en-US" dirty="0"/>
              <a:t>NSGA-II</a:t>
            </a:r>
            <a:endParaRPr lang="cs-CZ" dirty="0"/>
          </a:p>
        </p:txBody>
      </p:sp>
    </p:spTree>
    <p:extLst>
      <p:ext uri="{BB962C8B-B14F-4D97-AF65-F5344CB8AC3E}">
        <p14:creationId xmlns:p14="http://schemas.microsoft.com/office/powerpoint/2010/main" val="2449777487"/>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457200" y="1268413"/>
            <a:ext cx="8229600" cy="5040312"/>
          </a:xfrm>
        </p:spPr>
        <p:txBody>
          <a:bodyPr>
            <a:noAutofit/>
          </a:bodyPr>
          <a:lstStyle/>
          <a:p>
            <a:pPr>
              <a:defRPr/>
            </a:pPr>
            <a:r>
              <a:rPr lang="en-US" b="1" dirty="0"/>
              <a:t>Problem:</a:t>
            </a:r>
            <a:r>
              <a:rPr lang="en-US" dirty="0"/>
              <a:t> </a:t>
            </a:r>
            <a:r>
              <a:rPr lang="en-US" dirty="0" err="1"/>
              <a:t>Floorplanning</a:t>
            </a:r>
            <a:r>
              <a:rPr lang="en-US" dirty="0"/>
              <a:t> also known as </a:t>
            </a:r>
            <a:r>
              <a:rPr lang="en-US" dirty="0" err="1"/>
              <a:t>2D</a:t>
            </a:r>
            <a:r>
              <a:rPr lang="en-US" dirty="0"/>
              <a:t> rectangle packing problem.</a:t>
            </a:r>
            <a:endParaRPr lang="en-US" b="1" dirty="0"/>
          </a:p>
          <a:p>
            <a:pPr lvl="1">
              <a:defRPr/>
            </a:pPr>
            <a:r>
              <a:rPr lang="en-US" sz="1600" dirty="0"/>
              <a:t>Given: A set of </a:t>
            </a:r>
            <a:r>
              <a:rPr lang="en-US" sz="1600" i="1" dirty="0"/>
              <a:t>N</a:t>
            </a:r>
            <a:r>
              <a:rPr lang="en-US" sz="1600" dirty="0"/>
              <a:t> </a:t>
            </a:r>
            <a:r>
              <a:rPr lang="en-US" sz="1600" dirty="0" err="1"/>
              <a:t>unoriented</a:t>
            </a:r>
            <a:r>
              <a:rPr lang="en-US" sz="1600" dirty="0"/>
              <a:t> blocks (rectangles) with fixed dimensions.</a:t>
            </a:r>
          </a:p>
          <a:p>
            <a:pPr lvl="1">
              <a:defRPr/>
            </a:pPr>
            <a:r>
              <a:rPr lang="en-US" sz="1600" dirty="0"/>
              <a:t>Goal: To place all blocks on a plane so that there is no overlap between any pair of rectangles and the bounding rectangular area is minimal (or the dead space is minimal).</a:t>
            </a:r>
          </a:p>
          <a:p>
            <a:pPr marL="808038" indent="0">
              <a:spcBef>
                <a:spcPts val="1200"/>
              </a:spcBef>
              <a:buFont typeface="Wingdings" pitchFamily="2" charset="2"/>
              <a:buNone/>
              <a:defRPr/>
            </a:pPr>
            <a:endParaRPr lang="en-US" b="1" dirty="0"/>
          </a:p>
          <a:p>
            <a:pPr>
              <a:spcBef>
                <a:spcPts val="1200"/>
              </a:spcBef>
              <a:defRPr/>
            </a:pPr>
            <a:endParaRPr lang="en-US" b="1" dirty="0"/>
          </a:p>
          <a:p>
            <a:pPr>
              <a:spcBef>
                <a:spcPts val="1200"/>
              </a:spcBef>
              <a:defRPr/>
            </a:pPr>
            <a:endParaRPr lang="en-US" b="1" dirty="0"/>
          </a:p>
          <a:p>
            <a:pPr>
              <a:spcBef>
                <a:spcPts val="1200"/>
              </a:spcBef>
              <a:defRPr/>
            </a:pPr>
            <a:r>
              <a:rPr lang="en-US" b="1"/>
              <a:t>Prototype</a:t>
            </a:r>
            <a:r>
              <a:rPr lang="en-US"/>
              <a:t> </a:t>
            </a:r>
            <a:r>
              <a:rPr lang="en-US" dirty="0"/>
              <a:t>solution (</a:t>
            </a:r>
            <a:r>
              <a:rPr lang="en-US" dirty="0" err="1"/>
              <a:t>floorplan</a:t>
            </a:r>
            <a:r>
              <a:rPr lang="en-US" dirty="0"/>
              <a:t>) </a:t>
            </a:r>
          </a:p>
          <a:p>
            <a:pPr>
              <a:spcBef>
                <a:spcPts val="300"/>
              </a:spcBef>
              <a:buFont typeface="Wingdings" pitchFamily="2" charset="2"/>
              <a:buNone/>
              <a:defRPr/>
            </a:pPr>
            <a:r>
              <a:rPr lang="en-US" dirty="0"/>
              <a:t>	is encoded by B*-Tree non-slicing</a:t>
            </a:r>
          </a:p>
          <a:p>
            <a:pPr>
              <a:spcBef>
                <a:spcPts val="300"/>
              </a:spcBef>
              <a:buFont typeface="Wingdings" pitchFamily="2" charset="2"/>
              <a:buNone/>
              <a:defRPr/>
            </a:pPr>
            <a:r>
              <a:rPr lang="en-US" dirty="0"/>
              <a:t>	</a:t>
            </a:r>
            <a:r>
              <a:rPr lang="en-US"/>
              <a:t>representation.</a:t>
            </a:r>
          </a:p>
          <a:p>
            <a:pPr>
              <a:spcBef>
                <a:spcPts val="1200"/>
              </a:spcBef>
              <a:buFont typeface="Wingdings" pitchFamily="2" charset="2"/>
              <a:buNone/>
              <a:defRPr/>
            </a:pPr>
            <a:r>
              <a:rPr lang="en-US"/>
              <a:t>	Each </a:t>
            </a:r>
            <a:r>
              <a:rPr lang="en-US" b="1"/>
              <a:t>tree is expressed by a linear </a:t>
            </a:r>
            <a:br>
              <a:rPr lang="en-US" b="1"/>
            </a:br>
            <a:r>
              <a:rPr lang="en-US" b="1"/>
              <a:t>string</a:t>
            </a:r>
            <a:r>
              <a:rPr lang="en-US"/>
              <a:t> of symbols in a prefix not.</a:t>
            </a:r>
          </a:p>
          <a:p>
            <a:pPr>
              <a:spcBef>
                <a:spcPts val="1200"/>
              </a:spcBef>
              <a:buFont typeface="Wingdings" pitchFamily="2" charset="2"/>
              <a:buNone/>
              <a:defRPr/>
            </a:pPr>
            <a:r>
              <a:rPr lang="en-US"/>
              <a:t>	</a:t>
            </a:r>
            <a:r>
              <a:rPr lang="en-US" b="1"/>
              <a:t>Optimization works on linear structs.</a:t>
            </a:r>
          </a:p>
        </p:txBody>
      </p:sp>
      <p:grpSp>
        <p:nvGrpSpPr>
          <p:cNvPr id="2" name="Group 16"/>
          <p:cNvGrpSpPr>
            <a:grpSpLocks/>
          </p:cNvGrpSpPr>
          <p:nvPr/>
        </p:nvGrpSpPr>
        <p:grpSpPr bwMode="auto">
          <a:xfrm>
            <a:off x="7062291" y="2492896"/>
            <a:ext cx="1542157" cy="1439664"/>
            <a:chOff x="6984432" y="2780928"/>
            <a:chExt cx="1254600" cy="1193400"/>
          </a:xfrm>
        </p:grpSpPr>
        <p:pic>
          <p:nvPicPr>
            <p:cNvPr id="73742" name="Picture 2"/>
            <p:cNvPicPr>
              <a:picLocks noChangeAspect="1" noChangeArrowheads="1"/>
            </p:cNvPicPr>
            <p:nvPr/>
          </p:nvPicPr>
          <p:blipFill>
            <a:blip r:embed="rId2" cstate="print"/>
            <a:srcRect/>
            <a:stretch>
              <a:fillRect/>
            </a:stretch>
          </p:blipFill>
          <p:spPr bwMode="auto">
            <a:xfrm>
              <a:off x="6984432" y="2780928"/>
              <a:ext cx="1251359" cy="1189431"/>
            </a:xfrm>
            <a:prstGeom prst="rect">
              <a:avLst/>
            </a:prstGeom>
            <a:noFill/>
            <a:ln w="9525">
              <a:noFill/>
              <a:miter lim="800000"/>
              <a:headEnd/>
              <a:tailEnd/>
            </a:ln>
          </p:spPr>
        </p:pic>
        <p:sp>
          <p:nvSpPr>
            <p:cNvPr id="7" name="Rectangle 6"/>
            <p:cNvSpPr/>
            <p:nvPr/>
          </p:nvSpPr>
          <p:spPr>
            <a:xfrm>
              <a:off x="6984432" y="2780928"/>
              <a:ext cx="1254600" cy="1193400"/>
            </a:xfrm>
            <a:prstGeom prst="rect">
              <a:avLst/>
            </a:prstGeom>
            <a:no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w="19050">
                  <a:solidFill>
                    <a:schemeClr val="tx1"/>
                  </a:solidFill>
                </a:ln>
              </a:endParaRPr>
            </a:p>
          </p:txBody>
        </p:sp>
      </p:grpSp>
      <p:sp>
        <p:nvSpPr>
          <p:cNvPr id="9" name="Content Placeholder 2"/>
          <p:cNvSpPr txBox="1">
            <a:spLocks/>
          </p:cNvSpPr>
          <p:nvPr/>
        </p:nvSpPr>
        <p:spPr>
          <a:xfrm>
            <a:off x="519113" y="2708275"/>
            <a:ext cx="6284912" cy="1296988"/>
          </a:xfrm>
          <a:prstGeom prst="rect">
            <a:avLst/>
          </a:prstGeom>
        </p:spPr>
        <p:txBody>
          <a:bodyPr/>
          <a:lstStyle/>
          <a:p>
            <a:pPr marL="808038" eaLnBrk="1" fontAlgn="auto" hangingPunct="1">
              <a:spcBef>
                <a:spcPts val="1200"/>
              </a:spcBef>
              <a:spcAft>
                <a:spcPts val="0"/>
              </a:spcAft>
              <a:buClr>
                <a:schemeClr val="tx1">
                  <a:shade val="95000"/>
                </a:schemeClr>
              </a:buClr>
              <a:buSzPct val="65000"/>
              <a:buFont typeface="Wingdings 2"/>
              <a:buNone/>
              <a:defRPr/>
            </a:pPr>
            <a:r>
              <a:rPr lang="en-US" sz="1600" b="1" dirty="0">
                <a:latin typeface="+mn-lt"/>
              </a:rPr>
              <a:t>Ex.:</a:t>
            </a:r>
            <a:r>
              <a:rPr lang="en-US" sz="1600" dirty="0">
                <a:latin typeface="+mn-lt"/>
              </a:rPr>
              <a:t> Blocks {a, b, c, d, e, f} should be placed in a rectangular area so that the bounding rectangular area is minimal     (or the dead space, shown in gray, is minimal).</a:t>
            </a:r>
          </a:p>
          <a:p>
            <a:pPr marL="548640" indent="-411480" eaLnBrk="1" fontAlgn="auto" hangingPunct="1">
              <a:spcBef>
                <a:spcPts val="1200"/>
              </a:spcBef>
              <a:spcAft>
                <a:spcPts val="0"/>
              </a:spcAft>
              <a:buClr>
                <a:schemeClr val="tx1">
                  <a:shade val="95000"/>
                </a:schemeClr>
              </a:buClr>
              <a:buSzPct val="65000"/>
              <a:buFont typeface="Wingdings 2"/>
              <a:buChar char=""/>
              <a:defRPr/>
            </a:pPr>
            <a:endParaRPr lang="en-US" sz="1600" b="1" dirty="0">
              <a:latin typeface="+mn-lt"/>
            </a:endParaRPr>
          </a:p>
        </p:txBody>
      </p:sp>
      <p:grpSp>
        <p:nvGrpSpPr>
          <p:cNvPr id="3" name="Group 19"/>
          <p:cNvGrpSpPr>
            <a:grpSpLocks/>
          </p:cNvGrpSpPr>
          <p:nvPr/>
        </p:nvGrpSpPr>
        <p:grpSpPr bwMode="auto">
          <a:xfrm>
            <a:off x="4489772" y="4148659"/>
            <a:ext cx="4330700" cy="1800225"/>
            <a:chOff x="4283968" y="4221088"/>
            <a:chExt cx="4331027" cy="1800200"/>
          </a:xfrm>
        </p:grpSpPr>
        <p:grpSp>
          <p:nvGrpSpPr>
            <p:cNvPr id="5" name="Group 17"/>
            <p:cNvGrpSpPr>
              <a:grpSpLocks/>
            </p:cNvGrpSpPr>
            <p:nvPr/>
          </p:nvGrpSpPr>
          <p:grpSpPr bwMode="auto">
            <a:xfrm>
              <a:off x="4386436" y="4221088"/>
              <a:ext cx="4228559" cy="1778714"/>
              <a:chOff x="4386436" y="4149080"/>
              <a:chExt cx="4228559" cy="1778714"/>
            </a:xfrm>
          </p:grpSpPr>
          <p:pic>
            <p:nvPicPr>
              <p:cNvPr id="73737" name="Picture 4"/>
              <p:cNvPicPr>
                <a:picLocks noChangeAspect="1" noChangeArrowheads="1"/>
              </p:cNvPicPr>
              <p:nvPr/>
            </p:nvPicPr>
            <p:blipFill>
              <a:blip r:embed="rId3" cstate="print"/>
              <a:srcRect/>
              <a:stretch>
                <a:fillRect/>
              </a:stretch>
            </p:blipFill>
            <p:spPr bwMode="auto">
              <a:xfrm>
                <a:off x="4386436" y="4221088"/>
                <a:ext cx="1409700" cy="1348740"/>
              </a:xfrm>
              <a:prstGeom prst="rect">
                <a:avLst/>
              </a:prstGeom>
              <a:noFill/>
              <a:ln w="9525">
                <a:noFill/>
                <a:miter lim="800000"/>
                <a:headEnd/>
                <a:tailEnd/>
              </a:ln>
            </p:spPr>
          </p:pic>
          <p:pic>
            <p:nvPicPr>
              <p:cNvPr id="73738" name="Picture 5"/>
              <p:cNvPicPr>
                <a:picLocks noChangeAspect="1" noChangeArrowheads="1"/>
              </p:cNvPicPr>
              <p:nvPr/>
            </p:nvPicPr>
            <p:blipFill>
              <a:blip r:embed="rId4" cstate="print"/>
              <a:srcRect/>
              <a:stretch>
                <a:fillRect/>
              </a:stretch>
            </p:blipFill>
            <p:spPr bwMode="auto">
              <a:xfrm>
                <a:off x="6732240" y="4149080"/>
                <a:ext cx="1451610" cy="1367790"/>
              </a:xfrm>
              <a:prstGeom prst="rect">
                <a:avLst/>
              </a:prstGeom>
              <a:noFill/>
              <a:ln w="9525">
                <a:noFill/>
                <a:miter lim="800000"/>
                <a:headEnd/>
                <a:tailEnd/>
              </a:ln>
            </p:spPr>
          </p:pic>
          <p:sp>
            <p:nvSpPr>
              <p:cNvPr id="12" name="TextBox 11"/>
              <p:cNvSpPr txBox="1"/>
              <p:nvPr/>
            </p:nvSpPr>
            <p:spPr>
              <a:xfrm>
                <a:off x="4587203" y="5588922"/>
                <a:ext cx="1024015" cy="338133"/>
              </a:xfrm>
              <a:prstGeom prst="rect">
                <a:avLst/>
              </a:prstGeom>
              <a:noFill/>
            </p:spPr>
            <p:txBody>
              <a:bodyPr wrap="none">
                <a:spAutoFit/>
              </a:bodyPr>
              <a:lstStyle/>
              <a:p>
                <a:pPr>
                  <a:defRPr/>
                </a:pPr>
                <a:r>
                  <a:rPr lang="en-US" sz="1600" dirty="0" err="1">
                    <a:latin typeface="+mn-lt"/>
                  </a:rPr>
                  <a:t>floorplan</a:t>
                </a:r>
                <a:endParaRPr lang="en-US" sz="1600" dirty="0">
                  <a:latin typeface="+mn-lt"/>
                </a:endParaRPr>
              </a:p>
            </p:txBody>
          </p:sp>
          <p:sp>
            <p:nvSpPr>
              <p:cNvPr id="13" name="TextBox 12"/>
              <p:cNvSpPr txBox="1"/>
              <p:nvPr/>
            </p:nvSpPr>
            <p:spPr>
              <a:xfrm>
                <a:off x="6444718" y="5588922"/>
                <a:ext cx="2170277" cy="338133"/>
              </a:xfrm>
              <a:prstGeom prst="rect">
                <a:avLst/>
              </a:prstGeom>
              <a:noFill/>
            </p:spPr>
            <p:txBody>
              <a:bodyPr wrap="none">
                <a:spAutoFit/>
              </a:bodyPr>
              <a:lstStyle/>
              <a:p>
                <a:pPr>
                  <a:defRPr/>
                </a:pPr>
                <a:r>
                  <a:rPr lang="en-US" sz="1600" dirty="0">
                    <a:latin typeface="+mn-lt"/>
                  </a:rPr>
                  <a:t>B*-tree representation</a:t>
                </a:r>
              </a:p>
            </p:txBody>
          </p:sp>
          <p:sp>
            <p:nvSpPr>
              <p:cNvPr id="16" name="Right Arrow 15"/>
              <p:cNvSpPr/>
              <p:nvPr/>
            </p:nvSpPr>
            <p:spPr>
              <a:xfrm>
                <a:off x="6001773" y="4725334"/>
                <a:ext cx="576305" cy="287334"/>
              </a:xfrm>
              <a:prstGeom prst="rightArrow">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9" name="Rectangle 18"/>
            <p:cNvSpPr/>
            <p:nvPr/>
          </p:nvSpPr>
          <p:spPr>
            <a:xfrm>
              <a:off x="4283968" y="4221088"/>
              <a:ext cx="4319913" cy="1800200"/>
            </a:xfrm>
            <a:prstGeom prst="rect">
              <a:avLst/>
            </a:prstGeom>
            <a:no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w="19050">
                  <a:solidFill>
                    <a:schemeClr val="tx1"/>
                  </a:solidFill>
                </a:ln>
              </a:endParaRPr>
            </a:p>
          </p:txBody>
        </p:sp>
      </p:grpSp>
      <p:sp>
        <p:nvSpPr>
          <p:cNvPr id="18" name="Rectangle 2"/>
          <p:cNvSpPr txBox="1">
            <a:spLocks noChangeArrowheads="1"/>
          </p:cNvSpPr>
          <p:nvPr/>
        </p:nvSpPr>
        <p:spPr>
          <a:xfrm>
            <a:off x="468313" y="188913"/>
            <a:ext cx="8207375" cy="720725"/>
          </a:xfrm>
          <a:prstGeom prst="rect">
            <a:avLst/>
          </a:prstGeom>
          <a:noFill/>
          <a:ln/>
        </p:spPr>
        <p:txBody>
          <a:bodyPr lIns="90488" tIns="44450" rIns="90488" bIns="44450" anchor="ctr">
            <a:scene3d>
              <a:camera prst="orthographicFront"/>
              <a:lightRig rig="soft" dir="t">
                <a:rot lat="0" lon="0" rev="16800000"/>
              </a:lightRig>
            </a:scene3d>
            <a:sp3d prstMaterial="softEdge">
              <a:bevelT w="38100" h="38100"/>
            </a:sp3d>
          </a:bodyPr>
          <a:lstStyle/>
          <a:p>
            <a:pPr algn="r" eaLnBrk="1" hangingPunct="1">
              <a:defRPr/>
            </a:pPr>
            <a:r>
              <a:rPr lang="en-US" sz="3000" b="1" dirty="0" err="1">
                <a:effectLst>
                  <a:outerShdw blurRad="38100" dist="38100" dir="2700000" algn="tl">
                    <a:srgbClr val="C0C0C0"/>
                  </a:outerShdw>
                </a:effectLst>
                <a:latin typeface="+mj-lt"/>
                <a:ea typeface="+mj-ea"/>
                <a:cs typeface="+mj-cs"/>
              </a:rPr>
              <a:t>Floorplanning</a:t>
            </a:r>
            <a:endParaRPr lang="en-GB" sz="3000" b="1" dirty="0">
              <a:effectLst>
                <a:outerShdw blurRad="38100" dist="38100" dir="2700000" algn="tl">
                  <a:srgbClr val="C0C0C0"/>
                </a:outerShdw>
              </a:effectLst>
              <a:latin typeface="+mj-lt"/>
              <a:ea typeface="+mj-ea"/>
              <a:cs typeface="+mj-cs"/>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468313" y="188913"/>
            <a:ext cx="8207375" cy="720725"/>
          </a:xfrm>
          <a:prstGeom prst="rect">
            <a:avLst/>
          </a:prstGeom>
          <a:noFill/>
          <a:ln/>
        </p:spPr>
        <p:txBody>
          <a:bodyPr lIns="90488" tIns="44450" rIns="90488" bIns="44450" anchor="ctr">
            <a:scene3d>
              <a:camera prst="orthographicFront"/>
              <a:lightRig rig="soft" dir="t">
                <a:rot lat="0" lon="0" rev="16800000"/>
              </a:lightRig>
            </a:scene3d>
            <a:sp3d prstMaterial="softEdge">
              <a:bevelT w="38100" h="38100"/>
            </a:sp3d>
          </a:bodyPr>
          <a:lstStyle/>
          <a:p>
            <a:pPr algn="r" eaLnBrk="1" hangingPunct="1">
              <a:defRPr/>
            </a:pPr>
            <a:r>
              <a:rPr lang="en-US" sz="3000" b="1" dirty="0" err="1">
                <a:effectLst>
                  <a:outerShdw blurRad="38100" dist="38100" dir="2700000" algn="tl">
                    <a:srgbClr val="C0C0C0"/>
                  </a:outerShdw>
                </a:effectLst>
                <a:latin typeface="+mj-lt"/>
                <a:ea typeface="+mj-ea"/>
                <a:cs typeface="+mj-cs"/>
              </a:rPr>
              <a:t>Floorplanning</a:t>
            </a:r>
            <a:endParaRPr lang="en-GB" sz="3000" b="1" dirty="0">
              <a:effectLst>
                <a:outerShdw blurRad="38100" dist="38100" dir="2700000" algn="tl">
                  <a:srgbClr val="C0C0C0"/>
                </a:outerShdw>
              </a:effectLst>
              <a:latin typeface="+mj-lt"/>
              <a:ea typeface="+mj-ea"/>
              <a:cs typeface="+mj-cs"/>
            </a:endParaRPr>
          </a:p>
        </p:txBody>
      </p:sp>
      <p:sp>
        <p:nvSpPr>
          <p:cNvPr id="6" name="Content Placeholder 2"/>
          <p:cNvSpPr>
            <a:spLocks noGrp="1"/>
          </p:cNvSpPr>
          <p:nvPr>
            <p:ph idx="1"/>
          </p:nvPr>
        </p:nvSpPr>
        <p:spPr>
          <a:xfrm>
            <a:off x="457200" y="1052736"/>
            <a:ext cx="8229600" cy="5040312"/>
          </a:xfrm>
        </p:spPr>
        <p:txBody>
          <a:bodyPr>
            <a:normAutofit/>
          </a:bodyPr>
          <a:lstStyle/>
          <a:p>
            <a:pPr marL="0" lvl="1" indent="0" algn="ctr">
              <a:spcBef>
                <a:spcPts val="1200"/>
              </a:spcBef>
              <a:buClr>
                <a:schemeClr val="tx1">
                  <a:shade val="95000"/>
                </a:schemeClr>
              </a:buClr>
              <a:buSzPct val="65000"/>
              <a:buFont typeface="Wingdings" pitchFamily="2" charset="2"/>
              <a:buNone/>
              <a:defRPr/>
            </a:pPr>
            <a:r>
              <a:rPr lang="en-US" sz="1600" dirty="0"/>
              <a:t>Visualization of a POEMS run on data with 300 blocks.</a:t>
            </a:r>
            <a:r>
              <a:rPr lang="en-US" sz="1600" b="1" dirty="0"/>
              <a:t> </a:t>
            </a:r>
            <a:endParaRPr lang="en-US" sz="1600" dirty="0"/>
          </a:p>
          <a:p>
            <a:pPr lvl="1">
              <a:defRPr/>
            </a:pPr>
            <a:endParaRPr lang="en-US" sz="1600" dirty="0"/>
          </a:p>
        </p:txBody>
      </p:sp>
      <p:pic>
        <p:nvPicPr>
          <p:cNvPr id="76804" name="Picture 6" descr="n300once.gif"/>
          <p:cNvPicPr>
            <a:picLocks noChangeAspect="1"/>
          </p:cNvPicPr>
          <p:nvPr/>
        </p:nvPicPr>
        <p:blipFill>
          <a:blip r:embed="rId2" cstate="print"/>
          <a:srcRect/>
          <a:stretch>
            <a:fillRect/>
          </a:stretch>
        </p:blipFill>
        <p:spPr bwMode="auto">
          <a:xfrm rot="16200000">
            <a:off x="2303462" y="1027014"/>
            <a:ext cx="4537075" cy="5308600"/>
          </a:xfrm>
          <a:prstGeom prst="rect">
            <a:avLst/>
          </a:prstGeom>
          <a:noFill/>
          <a:ln w="9525">
            <a:noFill/>
            <a:miter lim="800000"/>
            <a:headEnd/>
            <a:tailEnd/>
          </a:ln>
        </p:spPr>
      </p:pic>
      <p:sp>
        <p:nvSpPr>
          <p:cNvPr id="5" name="TextBox 4"/>
          <p:cNvSpPr txBox="1"/>
          <p:nvPr/>
        </p:nvSpPr>
        <p:spPr>
          <a:xfrm>
            <a:off x="1835696" y="5949280"/>
            <a:ext cx="1159292" cy="246221"/>
          </a:xfrm>
          <a:prstGeom prst="rect">
            <a:avLst/>
          </a:prstGeom>
          <a:noFill/>
        </p:spPr>
        <p:txBody>
          <a:bodyPr wrap="none" rtlCol="0">
            <a:spAutoFit/>
          </a:bodyPr>
          <a:lstStyle/>
          <a:p>
            <a:r>
              <a:rPr lang="en-US" sz="1000">
                <a:solidFill>
                  <a:srgbClr val="0066FF"/>
                </a:solidFill>
                <a:latin typeface="+mn-lt"/>
              </a:rPr>
              <a:t>By V. </a:t>
            </a:r>
            <a:r>
              <a:rPr lang="cs-CZ" sz="1000">
                <a:solidFill>
                  <a:srgbClr val="0066FF"/>
                </a:solidFill>
                <a:latin typeface="+mn-lt"/>
              </a:rPr>
              <a:t>Hordějčuk</a:t>
            </a:r>
            <a:r>
              <a:rPr lang="en-US" sz="1000">
                <a:solidFill>
                  <a:srgbClr val="0066FF"/>
                </a:solidFill>
                <a:latin typeface="+mn-lt"/>
              </a:rPr>
              <a:t>.</a:t>
            </a:r>
          </a:p>
        </p:txBody>
      </p:sp>
      <p:sp>
        <p:nvSpPr>
          <p:cNvPr id="7" name="TextBox 6"/>
          <p:cNvSpPr txBox="1"/>
          <p:nvPr/>
        </p:nvSpPr>
        <p:spPr>
          <a:xfrm>
            <a:off x="611560" y="3284984"/>
            <a:ext cx="902811" cy="369332"/>
          </a:xfrm>
          <a:prstGeom prst="rect">
            <a:avLst/>
          </a:prstGeom>
          <a:noFill/>
          <a:ln w="25400">
            <a:solidFill>
              <a:srgbClr val="FF0000"/>
            </a:solidFill>
          </a:ln>
        </p:spPr>
        <p:txBody>
          <a:bodyPr wrap="none" rtlCol="0">
            <a:spAutoFit/>
          </a:bodyPr>
          <a:lstStyle/>
          <a:p>
            <a:r>
              <a:rPr lang="en-US" b="1">
                <a:solidFill>
                  <a:srgbClr val="FF0000"/>
                </a:solidFill>
              </a:rPr>
              <a:t>VIDEO</a:t>
            </a:r>
            <a:endParaRPr lang="cs-CZ" b="1">
              <a:solidFill>
                <a:srgbClr val="FF0000"/>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itle 1"/>
          <p:cNvSpPr>
            <a:spLocks noGrp="1"/>
          </p:cNvSpPr>
          <p:nvPr>
            <p:ph type="title"/>
          </p:nvPr>
        </p:nvSpPr>
        <p:spPr/>
        <p:txBody>
          <a:bodyPr>
            <a:normAutofit/>
          </a:bodyPr>
          <a:lstStyle/>
          <a:p>
            <a:r>
              <a:rPr lang="en-US" b="1" dirty="0"/>
              <a:t>Input: Hall</a:t>
            </a:r>
            <a:endParaRPr lang="cs-CZ" b="1" dirty="0"/>
          </a:p>
        </p:txBody>
      </p:sp>
      <p:sp>
        <p:nvSpPr>
          <p:cNvPr id="13" name="Rectangle 12"/>
          <p:cNvSpPr/>
          <p:nvPr/>
        </p:nvSpPr>
        <p:spPr>
          <a:xfrm>
            <a:off x="2095130" y="1636693"/>
            <a:ext cx="319596" cy="213064"/>
          </a:xfrm>
          <a:prstGeom prst="rect">
            <a:avLst/>
          </a:prstGeom>
          <a:solidFill>
            <a:schemeClr val="bg1">
              <a:lumMod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prstClr val="white"/>
              </a:solidFill>
            </a:endParaRPr>
          </a:p>
        </p:txBody>
      </p:sp>
      <p:sp>
        <p:nvSpPr>
          <p:cNvPr id="15" name="Rectangle 14"/>
          <p:cNvSpPr/>
          <p:nvPr/>
        </p:nvSpPr>
        <p:spPr>
          <a:xfrm>
            <a:off x="2095130" y="2004243"/>
            <a:ext cx="319596" cy="82156"/>
          </a:xfrm>
          <a:prstGeom prst="rect">
            <a:avLst/>
          </a:prstGeom>
          <a:solidFill>
            <a:srgbClr val="C0BC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prstClr val="white"/>
              </a:solidFill>
            </a:endParaRPr>
          </a:p>
        </p:txBody>
      </p:sp>
      <p:pic>
        <p:nvPicPr>
          <p:cNvPr id="3" name="Picture 2">
            <a:extLst>
              <a:ext uri="{FF2B5EF4-FFF2-40B4-BE49-F238E27FC236}">
                <a16:creationId xmlns:a16="http://schemas.microsoft.com/office/drawing/2014/main" id="{DB4EF64C-2E28-47A0-9D2E-B1FEC9E73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758" y="1556793"/>
            <a:ext cx="7452931" cy="3960440"/>
          </a:xfrm>
          <a:prstGeom prst="rect">
            <a:avLst/>
          </a:prstGeom>
        </p:spPr>
      </p:pic>
    </p:spTree>
    <p:extLst>
      <p:ext uri="{BB962C8B-B14F-4D97-AF65-F5344CB8AC3E}">
        <p14:creationId xmlns:p14="http://schemas.microsoft.com/office/powerpoint/2010/main" val="4076673347"/>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itle 1"/>
          <p:cNvSpPr>
            <a:spLocks noGrp="1"/>
          </p:cNvSpPr>
          <p:nvPr>
            <p:ph type="title"/>
          </p:nvPr>
        </p:nvSpPr>
        <p:spPr/>
        <p:txBody>
          <a:bodyPr>
            <a:normAutofit/>
          </a:bodyPr>
          <a:lstStyle/>
          <a:p>
            <a:r>
              <a:rPr lang="en-US" b="1" dirty="0"/>
              <a:t>Input: Workstations</a:t>
            </a:r>
            <a:endParaRPr lang="cs-CZ" b="1" dirty="0"/>
          </a:p>
        </p:txBody>
      </p:sp>
      <p:sp>
        <p:nvSpPr>
          <p:cNvPr id="56" name="Content Placeholder 2"/>
          <p:cNvSpPr>
            <a:spLocks noGrp="1"/>
          </p:cNvSpPr>
          <p:nvPr>
            <p:ph idx="1"/>
          </p:nvPr>
        </p:nvSpPr>
        <p:spPr>
          <a:xfrm>
            <a:off x="385763" y="3624190"/>
            <a:ext cx="8218487" cy="2757559"/>
          </a:xfrm>
        </p:spPr>
        <p:txBody>
          <a:bodyPr>
            <a:noAutofit/>
          </a:bodyPr>
          <a:lstStyle/>
          <a:p>
            <a:pPr marL="0" indent="0">
              <a:lnSpc>
                <a:spcPct val="80000"/>
              </a:lnSpc>
              <a:buNone/>
            </a:pPr>
            <a:endParaRPr lang="en-US" sz="1600" dirty="0"/>
          </a:p>
          <a:p>
            <a:pPr marL="191691" lvl="1" indent="0">
              <a:lnSpc>
                <a:spcPct val="100000"/>
              </a:lnSpc>
              <a:buNone/>
            </a:pPr>
            <a:r>
              <a:rPr lang="en-US" sz="1600" b="1" dirty="0">
                <a:solidFill>
                  <a:srgbClr val="3366FF"/>
                </a:solidFill>
              </a:rPr>
              <a:t>Mobility</a:t>
            </a:r>
            <a:r>
              <a:rPr lang="en-US" sz="1600" b="1" dirty="0">
                <a:solidFill>
                  <a:srgbClr val="0000FF"/>
                </a:solidFill>
              </a:rPr>
              <a:t> </a:t>
            </a:r>
          </a:p>
          <a:p>
            <a:pPr marL="719138" lvl="2" indent="-249238">
              <a:lnSpc>
                <a:spcPct val="100000"/>
              </a:lnSpc>
            </a:pPr>
            <a:r>
              <a:rPr lang="en-US" sz="1600" b="1" dirty="0"/>
              <a:t>Free</a:t>
            </a:r>
            <a:r>
              <a:rPr lang="en-US" sz="1600" dirty="0"/>
              <a:t> – position and rotation randomly initialized, both the position and rotation can change during the optimization process</a:t>
            </a:r>
          </a:p>
          <a:p>
            <a:pPr marL="719138" lvl="2" indent="-249238"/>
            <a:r>
              <a:rPr lang="en-US" sz="1600" b="1" dirty="0"/>
              <a:t>Limited</a:t>
            </a:r>
            <a:r>
              <a:rPr lang="en-US" sz="1600" dirty="0"/>
              <a:t> – optimization starts from recommended position, rotation allowed</a:t>
            </a:r>
          </a:p>
          <a:p>
            <a:pPr marL="719138" lvl="2" indent="-249238">
              <a:lnSpc>
                <a:spcPct val="100000"/>
              </a:lnSpc>
            </a:pPr>
            <a:r>
              <a:rPr lang="en-US" sz="1600" b="1" dirty="0"/>
              <a:t>Pinned</a:t>
            </a:r>
            <a:r>
              <a:rPr lang="en-US" sz="1600" dirty="0"/>
              <a:t> – fixed position, rotation allowed</a:t>
            </a:r>
          </a:p>
          <a:p>
            <a:pPr marL="719138" lvl="2" indent="-249238">
              <a:lnSpc>
                <a:spcPct val="100000"/>
              </a:lnSpc>
            </a:pPr>
            <a:r>
              <a:rPr lang="en-US" sz="1600" b="1" dirty="0"/>
              <a:t>Fixed</a:t>
            </a:r>
            <a:r>
              <a:rPr lang="en-US" sz="1600" dirty="0"/>
              <a:t> – both the position and rotation are fixed for the whole optimization process</a:t>
            </a:r>
          </a:p>
        </p:txBody>
      </p:sp>
      <p:sp>
        <p:nvSpPr>
          <p:cNvPr id="13" name="Rectangle 12"/>
          <p:cNvSpPr/>
          <p:nvPr/>
        </p:nvSpPr>
        <p:spPr>
          <a:xfrm>
            <a:off x="2095130" y="1636693"/>
            <a:ext cx="319596" cy="213064"/>
          </a:xfrm>
          <a:prstGeom prst="rect">
            <a:avLst/>
          </a:prstGeom>
          <a:solidFill>
            <a:schemeClr val="bg1">
              <a:lumMod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prstClr val="white"/>
              </a:solidFill>
            </a:endParaRPr>
          </a:p>
        </p:txBody>
      </p:sp>
      <p:sp>
        <p:nvSpPr>
          <p:cNvPr id="15" name="Rectangle 14"/>
          <p:cNvSpPr/>
          <p:nvPr/>
        </p:nvSpPr>
        <p:spPr>
          <a:xfrm>
            <a:off x="2095130" y="2004243"/>
            <a:ext cx="319596" cy="82156"/>
          </a:xfrm>
          <a:prstGeom prst="rect">
            <a:avLst/>
          </a:prstGeom>
          <a:solidFill>
            <a:srgbClr val="C0BC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prstClr val="white"/>
              </a:solidFill>
            </a:endParaRPr>
          </a:p>
        </p:txBody>
      </p:sp>
      <p:pic>
        <p:nvPicPr>
          <p:cNvPr id="3" name="Picture 2">
            <a:extLst>
              <a:ext uri="{FF2B5EF4-FFF2-40B4-BE49-F238E27FC236}">
                <a16:creationId xmlns:a16="http://schemas.microsoft.com/office/drawing/2014/main" id="{7735F5E4-74E1-4BB0-8327-DEBC223E57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7890" y="1685495"/>
            <a:ext cx="4767149" cy="1815513"/>
          </a:xfrm>
          <a:prstGeom prst="rect">
            <a:avLst/>
          </a:prstGeom>
        </p:spPr>
      </p:pic>
    </p:spTree>
    <p:extLst>
      <p:ext uri="{BB962C8B-B14F-4D97-AF65-F5344CB8AC3E}">
        <p14:creationId xmlns:p14="http://schemas.microsoft.com/office/powerpoint/2010/main" val="253194771"/>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itle 1"/>
          <p:cNvSpPr>
            <a:spLocks noGrp="1"/>
          </p:cNvSpPr>
          <p:nvPr>
            <p:ph type="title"/>
          </p:nvPr>
        </p:nvSpPr>
        <p:spPr/>
        <p:txBody>
          <a:bodyPr>
            <a:normAutofit/>
          </a:bodyPr>
          <a:lstStyle/>
          <a:p>
            <a:r>
              <a:rPr lang="en-US" sz="3600" b="1" dirty="0"/>
              <a:t>Indirect Representation</a:t>
            </a:r>
            <a:endParaRPr lang="cs-CZ" sz="3600" b="1" dirty="0"/>
          </a:p>
        </p:txBody>
      </p:sp>
      <p:sp>
        <p:nvSpPr>
          <p:cNvPr id="56" name="Content Placeholder 2"/>
          <p:cNvSpPr>
            <a:spLocks noGrp="1"/>
          </p:cNvSpPr>
          <p:nvPr>
            <p:ph idx="1"/>
          </p:nvPr>
        </p:nvSpPr>
        <p:spPr/>
        <p:txBody>
          <a:bodyPr>
            <a:noAutofit/>
          </a:bodyPr>
          <a:lstStyle/>
          <a:p>
            <a:pPr marL="0" indent="0">
              <a:lnSpc>
                <a:spcPct val="80000"/>
              </a:lnSpc>
              <a:buNone/>
            </a:pPr>
            <a:r>
              <a:rPr lang="en-US" b="1" dirty="0">
                <a:solidFill>
                  <a:srgbClr val="3366FF"/>
                </a:solidFill>
              </a:rPr>
              <a:t>Indirect representation</a:t>
            </a:r>
            <a:r>
              <a:rPr lang="en-US" dirty="0">
                <a:solidFill>
                  <a:srgbClr val="3366FF"/>
                </a:solidFill>
              </a:rPr>
              <a:t> </a:t>
            </a:r>
            <a:r>
              <a:rPr lang="en-US" dirty="0"/>
              <a:t>– a priority list as a sequence of triples &lt;id, r, h&gt;</a:t>
            </a:r>
          </a:p>
          <a:p>
            <a:pPr marL="448866" lvl="1" indent="-257175">
              <a:lnSpc>
                <a:spcPct val="100000"/>
              </a:lnSpc>
            </a:pPr>
            <a:r>
              <a:rPr lang="en-US" sz="1600" dirty="0"/>
              <a:t>id – workstation identifier</a:t>
            </a:r>
          </a:p>
          <a:p>
            <a:pPr marL="448866" lvl="1" indent="-257175">
              <a:lnSpc>
                <a:spcPct val="100000"/>
              </a:lnSpc>
            </a:pPr>
            <a:r>
              <a:rPr lang="en-US" sz="1600" dirty="0"/>
              <a:t>r – workstation rotation</a:t>
            </a:r>
          </a:p>
          <a:p>
            <a:pPr marL="448866" lvl="1" indent="-257175">
              <a:lnSpc>
                <a:spcPct val="100000"/>
              </a:lnSpc>
            </a:pPr>
            <a:r>
              <a:rPr lang="en-US" sz="1600" dirty="0"/>
              <a:t>h – constructive heuristic</a:t>
            </a:r>
          </a:p>
          <a:p>
            <a:pPr marL="180975" indent="0">
              <a:lnSpc>
                <a:spcPct val="80000"/>
              </a:lnSpc>
              <a:buNone/>
            </a:pPr>
            <a:r>
              <a:rPr lang="en-US" dirty="0"/>
              <a:t>expresses the order in which workstations will be inserted into the developed layout and the heuristic used to process each workstation.</a:t>
            </a:r>
          </a:p>
          <a:p>
            <a:pPr marL="0" lvl="1" indent="0">
              <a:lnSpc>
                <a:spcPct val="100000"/>
              </a:lnSpc>
              <a:spcBef>
                <a:spcPts val="1200"/>
              </a:spcBef>
              <a:buNone/>
            </a:pPr>
            <a:r>
              <a:rPr lang="en-US" sz="1600" b="1" dirty="0">
                <a:solidFill>
                  <a:srgbClr val="3366FF"/>
                </a:solidFill>
              </a:rPr>
              <a:t>Rotation</a:t>
            </a:r>
          </a:p>
          <a:p>
            <a:pPr marL="448866" lvl="1" indent="-257175">
              <a:lnSpc>
                <a:spcPct val="100000"/>
              </a:lnSpc>
            </a:pPr>
            <a:r>
              <a:rPr lang="en-US" sz="1600" dirty="0"/>
              <a:t>0</a:t>
            </a:r>
            <a:r>
              <a:rPr lang="en-US" sz="1600" dirty="0">
                <a:sym typeface="Symbol" panose="05050102010706020507" pitchFamily="18" charset="2"/>
              </a:rPr>
              <a:t></a:t>
            </a:r>
            <a:r>
              <a:rPr lang="en-US" sz="1600" dirty="0"/>
              <a:t>, </a:t>
            </a:r>
            <a:r>
              <a:rPr lang="en-US" sz="1600" dirty="0">
                <a:sym typeface="Symbol" panose="05050102010706020507" pitchFamily="18" charset="2"/>
              </a:rPr>
              <a:t>90, 180, horizontal/vertical mirroring</a:t>
            </a:r>
            <a:endParaRPr lang="en-US" sz="1600" dirty="0"/>
          </a:p>
          <a:p>
            <a:pPr marL="0" lvl="1" indent="0">
              <a:lnSpc>
                <a:spcPct val="100000"/>
              </a:lnSpc>
              <a:spcBef>
                <a:spcPts val="1200"/>
              </a:spcBef>
              <a:buNone/>
            </a:pPr>
            <a:r>
              <a:rPr lang="en-US" sz="1600" b="1" dirty="0">
                <a:solidFill>
                  <a:srgbClr val="3366FF"/>
                </a:solidFill>
              </a:rPr>
              <a:t>Constructive heuristics</a:t>
            </a:r>
          </a:p>
          <a:p>
            <a:pPr marL="448866" lvl="1" indent="-257175">
              <a:lnSpc>
                <a:spcPct val="100000"/>
              </a:lnSpc>
            </a:pPr>
            <a:r>
              <a:rPr lang="en-US" sz="1600" dirty="0"/>
              <a:t>h1, h2</a:t>
            </a:r>
          </a:p>
          <a:p>
            <a:pPr marL="0" lvl="1" indent="0">
              <a:lnSpc>
                <a:spcPct val="100000"/>
              </a:lnSpc>
              <a:spcBef>
                <a:spcPts val="1200"/>
              </a:spcBef>
              <a:buNone/>
            </a:pPr>
            <a:r>
              <a:rPr lang="en-US" sz="1600" b="1" dirty="0">
                <a:solidFill>
                  <a:srgbClr val="3366FF"/>
                </a:solidFill>
              </a:rPr>
              <a:t>Example</a:t>
            </a:r>
            <a:r>
              <a:rPr lang="en-US" sz="1600" b="1" dirty="0"/>
              <a:t>: </a:t>
            </a:r>
            <a:r>
              <a:rPr lang="en-US" sz="1600" dirty="0"/>
              <a:t>[&lt;ws6,</a:t>
            </a:r>
            <a:r>
              <a:rPr lang="en-US" sz="1600" dirty="0">
                <a:sym typeface="Symbol" panose="05050102010706020507" pitchFamily="18" charset="2"/>
              </a:rPr>
              <a:t> 90, </a:t>
            </a:r>
            <a:r>
              <a:rPr lang="en-US" sz="1600" dirty="0"/>
              <a:t>h1&gt;, &lt;ws6,</a:t>
            </a:r>
            <a:r>
              <a:rPr lang="en-US" sz="1600" dirty="0">
                <a:sym typeface="Symbol" panose="05050102010706020507" pitchFamily="18" charset="2"/>
              </a:rPr>
              <a:t> 0, </a:t>
            </a:r>
            <a:r>
              <a:rPr lang="en-US" sz="1600" dirty="0"/>
              <a:t>h2&gt;, &lt;ws6,</a:t>
            </a:r>
            <a:r>
              <a:rPr lang="en-US" sz="1600" dirty="0">
                <a:sym typeface="Symbol" panose="05050102010706020507" pitchFamily="18" charset="2"/>
              </a:rPr>
              <a:t> -90, </a:t>
            </a:r>
            <a:r>
              <a:rPr lang="en-US" sz="1600" dirty="0"/>
              <a:t>h1&gt;, … , &lt;ws3,</a:t>
            </a:r>
            <a:r>
              <a:rPr lang="en-US" sz="1600" dirty="0">
                <a:sym typeface="Symbol" panose="05050102010706020507" pitchFamily="18" charset="2"/>
              </a:rPr>
              <a:t> 180, </a:t>
            </a:r>
            <a:r>
              <a:rPr lang="en-US" sz="1600" dirty="0"/>
              <a:t>h2&gt;]</a:t>
            </a:r>
          </a:p>
          <a:p>
            <a:pPr marL="0" indent="0">
              <a:lnSpc>
                <a:spcPct val="80000"/>
              </a:lnSpc>
              <a:buNone/>
            </a:pPr>
            <a:endParaRPr lang="en-US" dirty="0"/>
          </a:p>
          <a:p>
            <a:pPr marL="0" indent="0">
              <a:lnSpc>
                <a:spcPct val="80000"/>
              </a:lnSpc>
              <a:buNone/>
            </a:pPr>
            <a:endParaRPr lang="en-US" sz="1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561" y="4864761"/>
            <a:ext cx="3965046" cy="1137261"/>
          </a:xfrm>
          <a:prstGeom prst="rect">
            <a:avLst/>
          </a:prstGeom>
        </p:spPr>
      </p:pic>
      <p:cxnSp>
        <p:nvCxnSpPr>
          <p:cNvPr id="7" name="Straight Arrow Connector 6"/>
          <p:cNvCxnSpPr/>
          <p:nvPr/>
        </p:nvCxnSpPr>
        <p:spPr>
          <a:xfrm flipH="1">
            <a:off x="2341266" y="4581128"/>
            <a:ext cx="130629" cy="44212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926880" y="4581128"/>
            <a:ext cx="1259780" cy="41535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5586494"/>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Placement Heuristics</a:t>
            </a:r>
            <a:endParaRPr lang="cs-CZ" sz="3600" dirty="0"/>
          </a:p>
        </p:txBody>
      </p:sp>
      <p:sp>
        <p:nvSpPr>
          <p:cNvPr id="3" name="Content Placeholder 2"/>
          <p:cNvSpPr>
            <a:spLocks noGrp="1"/>
          </p:cNvSpPr>
          <p:nvPr>
            <p:ph idx="1"/>
          </p:nvPr>
        </p:nvSpPr>
        <p:spPr/>
        <p:txBody>
          <a:bodyPr>
            <a:normAutofit/>
          </a:bodyPr>
          <a:lstStyle/>
          <a:p>
            <a:pPr marL="0" indent="-151209">
              <a:lnSpc>
                <a:spcPct val="100000"/>
              </a:lnSpc>
              <a:buNone/>
              <a:tabLst>
                <a:tab pos="1165225" algn="l"/>
              </a:tabLst>
            </a:pPr>
            <a:r>
              <a:rPr lang="en-US" b="1" dirty="0">
                <a:solidFill>
                  <a:srgbClr val="3366FF"/>
                </a:solidFill>
              </a:rPr>
              <a:t>heuristic 1</a:t>
            </a:r>
          </a:p>
          <a:p>
            <a:pPr marL="591741" lvl="1">
              <a:lnSpc>
                <a:spcPct val="100000"/>
              </a:lnSpc>
              <a:buFont typeface="+mj-lt"/>
              <a:buAutoNum type="arabicPeriod"/>
              <a:tabLst>
                <a:tab pos="1165225" algn="l"/>
              </a:tabLst>
            </a:pPr>
            <a:r>
              <a:rPr lang="en-US" sz="1600" dirty="0"/>
              <a:t>Inside the bounding box.</a:t>
            </a:r>
          </a:p>
          <a:p>
            <a:pPr marL="591741" lvl="1">
              <a:lnSpc>
                <a:spcPct val="100000"/>
              </a:lnSpc>
              <a:buFont typeface="+mj-lt"/>
              <a:buAutoNum type="arabicPeriod"/>
              <a:tabLst>
                <a:tab pos="1165225" algn="l"/>
              </a:tabLst>
            </a:pPr>
            <a:r>
              <a:rPr lang="en-US" sz="1600" dirty="0"/>
              <a:t>To the right of the bounding box while minimizing the width of the bounding box.</a:t>
            </a:r>
          </a:p>
          <a:p>
            <a:pPr marL="0" indent="-151209">
              <a:lnSpc>
                <a:spcPct val="100000"/>
              </a:lnSpc>
              <a:buNone/>
              <a:tabLst>
                <a:tab pos="1165225" algn="l"/>
              </a:tabLst>
            </a:pPr>
            <a:r>
              <a:rPr lang="en-US" b="1" dirty="0">
                <a:solidFill>
                  <a:srgbClr val="3366FF"/>
                </a:solidFill>
              </a:rPr>
              <a:t>heuristic 2</a:t>
            </a:r>
          </a:p>
          <a:p>
            <a:pPr marL="591741" lvl="1">
              <a:lnSpc>
                <a:spcPct val="100000"/>
              </a:lnSpc>
              <a:buFont typeface="+mj-lt"/>
              <a:buAutoNum type="arabicPeriod"/>
              <a:tabLst>
                <a:tab pos="1165225" algn="l"/>
              </a:tabLst>
            </a:pPr>
            <a:r>
              <a:rPr lang="en-US" sz="1600" dirty="0"/>
              <a:t>Inside the bounding box.</a:t>
            </a:r>
          </a:p>
          <a:p>
            <a:pPr marL="591741" lvl="1">
              <a:lnSpc>
                <a:spcPct val="100000"/>
              </a:lnSpc>
              <a:buFont typeface="+mj-lt"/>
              <a:buAutoNum type="arabicPeriod"/>
              <a:tabLst>
                <a:tab pos="1165225" algn="l"/>
              </a:tabLst>
            </a:pPr>
            <a:r>
              <a:rPr lang="en-US" sz="1600" dirty="0"/>
              <a:t>Below the bounding box while minimizing the height of the bounding box. </a:t>
            </a:r>
          </a:p>
          <a:p>
            <a:pPr marL="0" indent="-151209">
              <a:lnSpc>
                <a:spcPct val="100000"/>
              </a:lnSpc>
              <a:buNone/>
              <a:tabLst>
                <a:tab pos="1165225" algn="l"/>
              </a:tabLst>
            </a:pPr>
            <a:endParaRPr lang="cs-CZ" dirty="0"/>
          </a:p>
        </p:txBody>
      </p:sp>
      <p:pic>
        <p:nvPicPr>
          <p:cNvPr id="5" name="Picture 4">
            <a:extLst>
              <a:ext uri="{FF2B5EF4-FFF2-40B4-BE49-F238E27FC236}">
                <a16:creationId xmlns:a16="http://schemas.microsoft.com/office/drawing/2014/main" id="{B10AD2A8-0208-4D28-B41A-3E4591B4D4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1640" y="3367110"/>
            <a:ext cx="3035574" cy="3014218"/>
          </a:xfrm>
          <a:prstGeom prst="rect">
            <a:avLst/>
          </a:prstGeom>
        </p:spPr>
      </p:pic>
      <p:pic>
        <p:nvPicPr>
          <p:cNvPr id="8" name="Picture 7">
            <a:extLst>
              <a:ext uri="{FF2B5EF4-FFF2-40B4-BE49-F238E27FC236}">
                <a16:creationId xmlns:a16="http://schemas.microsoft.com/office/drawing/2014/main" id="{0FA96567-8CA4-4B23-B29B-CA05A7BB87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056" y="3367109"/>
            <a:ext cx="3038626" cy="3014219"/>
          </a:xfrm>
          <a:prstGeom prst="rect">
            <a:avLst/>
          </a:prstGeom>
        </p:spPr>
      </p:pic>
    </p:spTree>
    <p:extLst>
      <p:ext uri="{BB962C8B-B14F-4D97-AF65-F5344CB8AC3E}">
        <p14:creationId xmlns:p14="http://schemas.microsoft.com/office/powerpoint/2010/main" val="4128991421"/>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Objective: Minimize Space Used</a:t>
            </a:r>
            <a:endParaRPr lang="cs-CZ" sz="3600" dirty="0"/>
          </a:p>
        </p:txBody>
      </p:sp>
      <p:sp>
        <p:nvSpPr>
          <p:cNvPr id="3" name="Content Placeholder 2"/>
          <p:cNvSpPr>
            <a:spLocks noGrp="1"/>
          </p:cNvSpPr>
          <p:nvPr>
            <p:ph idx="1"/>
          </p:nvPr>
        </p:nvSpPr>
        <p:spPr/>
        <p:txBody>
          <a:bodyPr>
            <a:normAutofit/>
          </a:bodyPr>
          <a:lstStyle/>
          <a:p>
            <a:pPr marL="0" indent="-151209">
              <a:lnSpc>
                <a:spcPct val="100000"/>
              </a:lnSpc>
              <a:buNone/>
              <a:tabLst>
                <a:tab pos="1165225" algn="l"/>
              </a:tabLst>
            </a:pPr>
            <a:r>
              <a:rPr lang="en-US" dirty="0"/>
              <a:t>Minimize a portion of the hall occupied by production lines (maximize available space).</a:t>
            </a:r>
          </a:p>
          <a:p>
            <a:pPr marL="0" indent="-151209">
              <a:lnSpc>
                <a:spcPct val="100000"/>
              </a:lnSpc>
              <a:buNone/>
              <a:tabLst>
                <a:tab pos="1165225" algn="l"/>
              </a:tabLst>
            </a:pPr>
            <a:endParaRPr lang="cs-CZ" dirty="0"/>
          </a:p>
        </p:txBody>
      </p:sp>
      <p:pic>
        <p:nvPicPr>
          <p:cNvPr id="7" name="Picture 6">
            <a:extLst>
              <a:ext uri="{FF2B5EF4-FFF2-40B4-BE49-F238E27FC236}">
                <a16:creationId xmlns:a16="http://schemas.microsoft.com/office/drawing/2014/main" id="{6C2C0330-E92C-476E-AE3F-AF78C6B8E4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1066" y="1957854"/>
            <a:ext cx="5023454" cy="4663440"/>
          </a:xfrm>
          <a:prstGeom prst="rect">
            <a:avLst/>
          </a:prstGeom>
        </p:spPr>
      </p:pic>
    </p:spTree>
    <p:extLst>
      <p:ext uri="{BB962C8B-B14F-4D97-AF65-F5344CB8AC3E}">
        <p14:creationId xmlns:p14="http://schemas.microsoft.com/office/powerpoint/2010/main" val="3619527090"/>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402" y="56544"/>
            <a:ext cx="8561195" cy="1056882"/>
          </a:xfrm>
        </p:spPr>
        <p:txBody>
          <a:bodyPr/>
          <a:lstStyle/>
          <a:p>
            <a:r>
              <a:rPr lang="en-US" sz="3600" dirty="0"/>
              <a:t>Objective: Minimize Connections</a:t>
            </a:r>
            <a:endParaRPr lang="cs-CZ" sz="3600" dirty="0"/>
          </a:p>
        </p:txBody>
      </p:sp>
      <p:sp>
        <p:nvSpPr>
          <p:cNvPr id="3" name="Content Placeholder 2"/>
          <p:cNvSpPr>
            <a:spLocks noGrp="1"/>
          </p:cNvSpPr>
          <p:nvPr>
            <p:ph idx="1"/>
          </p:nvPr>
        </p:nvSpPr>
        <p:spPr/>
        <p:txBody>
          <a:bodyPr>
            <a:normAutofit/>
          </a:bodyPr>
          <a:lstStyle/>
          <a:p>
            <a:pPr marL="0" indent="-151209">
              <a:lnSpc>
                <a:spcPct val="100000"/>
              </a:lnSpc>
              <a:buNone/>
            </a:pPr>
            <a:r>
              <a:rPr lang="en-US" dirty="0"/>
              <a:t>Mi</a:t>
            </a:r>
            <a:r>
              <a:rPr lang="cs-CZ" dirty="0"/>
              <a:t>nim</a:t>
            </a:r>
            <a:r>
              <a:rPr lang="en-US" dirty="0" err="1"/>
              <a:t>ize</a:t>
            </a:r>
            <a:r>
              <a:rPr lang="en-US" dirty="0"/>
              <a:t> sum of the communication links among connected production lines (Euclidean distance, Hamming distance, …).</a:t>
            </a:r>
            <a:endParaRPr lang="cs-CZ" dirty="0"/>
          </a:p>
        </p:txBody>
      </p:sp>
      <p:pic>
        <p:nvPicPr>
          <p:cNvPr id="7" name="Picture 6">
            <a:extLst>
              <a:ext uri="{FF2B5EF4-FFF2-40B4-BE49-F238E27FC236}">
                <a16:creationId xmlns:a16="http://schemas.microsoft.com/office/drawing/2014/main" id="{95B24FB7-D42E-4188-A61E-3466848AFC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9112" y="1956816"/>
            <a:ext cx="5023457" cy="4663440"/>
          </a:xfrm>
          <a:prstGeom prst="rect">
            <a:avLst/>
          </a:prstGeom>
        </p:spPr>
      </p:pic>
    </p:spTree>
    <p:extLst>
      <p:ext uri="{BB962C8B-B14F-4D97-AF65-F5344CB8AC3E}">
        <p14:creationId xmlns:p14="http://schemas.microsoft.com/office/powerpoint/2010/main" val="197006925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4" name="Rectangle 2"/>
          <p:cNvSpPr>
            <a:spLocks noGrp="1" noChangeArrowheads="1"/>
          </p:cNvSpPr>
          <p:nvPr>
            <p:ph type="title"/>
          </p:nvPr>
        </p:nvSpPr>
        <p:spPr/>
        <p:txBody>
          <a:bodyPr/>
          <a:lstStyle/>
          <a:p>
            <a:pPr eaLnBrk="1" hangingPunct="1">
              <a:defRPr/>
            </a:pPr>
            <a:r>
              <a:rPr lang="en-GB" sz="3200" dirty="0"/>
              <a:t>Automated Design of Electrical Circuits</a:t>
            </a:r>
            <a:endParaRPr lang="en-US" sz="3200" dirty="0"/>
          </a:p>
        </p:txBody>
      </p:sp>
      <p:sp>
        <p:nvSpPr>
          <p:cNvPr id="13315" name="Rectangle 3"/>
          <p:cNvSpPr>
            <a:spLocks noGrp="1" noChangeArrowheads="1"/>
          </p:cNvSpPr>
          <p:nvPr>
            <p:ph type="body" idx="1"/>
          </p:nvPr>
        </p:nvSpPr>
        <p:spPr/>
        <p:txBody>
          <a:bodyPr/>
          <a:lstStyle/>
          <a:p>
            <a:pPr eaLnBrk="1" hangingPunct="1">
              <a:buFont typeface="Wingdings" pitchFamily="2" charset="2"/>
              <a:buNone/>
            </a:pPr>
            <a:r>
              <a:rPr lang="en-GB"/>
              <a:t>Automated “</a:t>
            </a:r>
            <a:r>
              <a:rPr lang="en-GB" i="1"/>
              <a:t>What You Want Is What You Get</a:t>
            </a:r>
            <a:r>
              <a:rPr lang="en-GB"/>
              <a:t>” process for circuit synthesis.</a:t>
            </a:r>
          </a:p>
          <a:p>
            <a:pPr eaLnBrk="1" hangingPunct="1"/>
            <a:r>
              <a:rPr lang="en-GB" b="1">
                <a:solidFill>
                  <a:srgbClr val="0000FF"/>
                </a:solidFill>
              </a:rPr>
              <a:t>Genetic programming </a:t>
            </a:r>
            <a:r>
              <a:rPr lang="en-GB"/>
              <a:t>used to synthesize both</a:t>
            </a:r>
          </a:p>
          <a:p>
            <a:pPr lvl="1" eaLnBrk="1" hangingPunct="1"/>
            <a:r>
              <a:rPr lang="en-GB" sz="1600"/>
              <a:t>the </a:t>
            </a:r>
            <a:r>
              <a:rPr lang="en-GB" sz="1600" b="1">
                <a:solidFill>
                  <a:srgbClr val="0000FF"/>
                </a:solidFill>
              </a:rPr>
              <a:t>structure/topology</a:t>
            </a:r>
            <a:r>
              <a:rPr lang="en-GB" sz="1600"/>
              <a:t>, and</a:t>
            </a:r>
          </a:p>
          <a:p>
            <a:pPr lvl="1" eaLnBrk="1" hangingPunct="1"/>
            <a:r>
              <a:rPr lang="en-GB" sz="1600" b="1">
                <a:solidFill>
                  <a:srgbClr val="0000FF"/>
                </a:solidFill>
              </a:rPr>
              <a:t>sizing</a:t>
            </a:r>
            <a:r>
              <a:rPr lang="en-GB" sz="1600"/>
              <a:t> (numerical component values)</a:t>
            </a:r>
          </a:p>
          <a:p>
            <a:pPr eaLnBrk="1" hangingPunct="1">
              <a:spcBef>
                <a:spcPct val="20000"/>
              </a:spcBef>
              <a:buFont typeface="Wingdings" pitchFamily="2" charset="2"/>
              <a:buNone/>
            </a:pPr>
            <a:r>
              <a:rPr lang="en-GB"/>
              <a:t>	for circuits that duplicate the patented inventions’ functionality.</a:t>
            </a:r>
          </a:p>
          <a:p>
            <a:pPr eaLnBrk="1" hangingPunct="1">
              <a:spcBef>
                <a:spcPts val="1200"/>
              </a:spcBef>
            </a:pPr>
            <a:r>
              <a:rPr lang="en-GB"/>
              <a:t>Method</a:t>
            </a:r>
          </a:p>
          <a:p>
            <a:pPr lvl="1" eaLnBrk="1" hangingPunct="1">
              <a:spcBef>
                <a:spcPct val="20000"/>
              </a:spcBef>
            </a:pPr>
            <a:r>
              <a:rPr lang="en-GB" sz="1600"/>
              <a:t>Starts from a </a:t>
            </a:r>
            <a:r>
              <a:rPr lang="en-GB" sz="1600" b="1">
                <a:solidFill>
                  <a:srgbClr val="0000FF"/>
                </a:solidFill>
              </a:rPr>
              <a:t>high-level statement of a circuit’s desired behavior and characteristics</a:t>
            </a:r>
            <a:r>
              <a:rPr lang="en-GB" sz="1600"/>
              <a:t> and only minimal knowledge about analogue electrical circuits.</a:t>
            </a:r>
          </a:p>
          <a:p>
            <a:pPr lvl="1" eaLnBrk="1" hangingPunct="1">
              <a:spcBef>
                <a:spcPct val="20000"/>
              </a:spcBef>
              <a:buFont typeface="Wingdings" pitchFamily="2" charset="2"/>
              <a:buNone/>
            </a:pPr>
            <a:r>
              <a:rPr lang="en-GB" sz="1600"/>
              <a:t>	Then, a </a:t>
            </a:r>
            <a:r>
              <a:rPr lang="en-GB" sz="1600" b="1">
                <a:solidFill>
                  <a:srgbClr val="0000FF"/>
                </a:solidFill>
              </a:rPr>
              <a:t>fitness measure</a:t>
            </a:r>
            <a:r>
              <a:rPr lang="en-GB" sz="1600"/>
              <a:t> is created that reflects the invention’s performance and characteristics – it </a:t>
            </a:r>
            <a:r>
              <a:rPr lang="en-GB" sz="1600" b="1">
                <a:solidFill>
                  <a:srgbClr val="0000FF"/>
                </a:solidFill>
              </a:rPr>
              <a:t>specifies the desired time- or frequency-domain outputs, given various inputs</a:t>
            </a:r>
            <a:r>
              <a:rPr lang="en-GB" sz="1600" b="1"/>
              <a:t>.</a:t>
            </a:r>
          </a:p>
          <a:p>
            <a:pPr lvl="1" eaLnBrk="1" hangingPunct="1">
              <a:spcBef>
                <a:spcPct val="20000"/>
              </a:spcBef>
            </a:pPr>
            <a:r>
              <a:rPr lang="en-GB" sz="1600"/>
              <a:t>Employs a circuit simulator for analyzing candidate circuits, but </a:t>
            </a:r>
            <a:r>
              <a:rPr lang="en-GB" sz="1600" b="1">
                <a:solidFill>
                  <a:srgbClr val="0000FF"/>
                </a:solidFill>
              </a:rPr>
              <a:t>does not rely on domain expertise or knowledge concerning the synthesis of circuits</a:t>
            </a:r>
            <a:r>
              <a:rPr lang="en-GB" sz="1600"/>
              <a:t>.</a:t>
            </a:r>
          </a:p>
          <a:p>
            <a:pPr lvl="1" eaLnBrk="1" hangingPunct="1">
              <a:spcBef>
                <a:spcPct val="20000"/>
              </a:spcBef>
            </a:pPr>
            <a:endParaRPr lang="en-US" sz="1600"/>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402" y="56544"/>
            <a:ext cx="8561195" cy="1056882"/>
          </a:xfrm>
        </p:spPr>
        <p:txBody>
          <a:bodyPr/>
          <a:lstStyle/>
          <a:p>
            <a:r>
              <a:rPr lang="en-US" sz="3600" dirty="0"/>
              <a:t>Multi-Objective Optimization</a:t>
            </a:r>
            <a:endParaRPr lang="cs-CZ" sz="3600" dirty="0"/>
          </a:p>
        </p:txBody>
      </p:sp>
      <p:pic>
        <p:nvPicPr>
          <p:cNvPr id="5" name="Content Placeholder 4">
            <a:extLst>
              <a:ext uri="{FF2B5EF4-FFF2-40B4-BE49-F238E27FC236}">
                <a16:creationId xmlns:a16="http://schemas.microsoft.com/office/drawing/2014/main" id="{896AC22D-6760-46D7-88DE-59814CD325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9116" y="1933912"/>
            <a:ext cx="5023453" cy="4663440"/>
          </a:xfrm>
        </p:spPr>
      </p:pic>
      <p:sp>
        <p:nvSpPr>
          <p:cNvPr id="9" name="Content Placeholder 2">
            <a:extLst>
              <a:ext uri="{FF2B5EF4-FFF2-40B4-BE49-F238E27FC236}">
                <a16:creationId xmlns:a16="http://schemas.microsoft.com/office/drawing/2014/main" id="{DAA2FB73-9783-40DF-A920-7839F2D1B677}"/>
              </a:ext>
            </a:extLst>
          </p:cNvPr>
          <p:cNvSpPr txBox="1">
            <a:spLocks/>
          </p:cNvSpPr>
          <p:nvPr/>
        </p:nvSpPr>
        <p:spPr bwMode="auto">
          <a:xfrm>
            <a:off x="385763" y="1196975"/>
            <a:ext cx="8218487" cy="51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50000"/>
              </a:spcBef>
              <a:spcAft>
                <a:spcPct val="0"/>
              </a:spcAft>
              <a:buClr>
                <a:srgbClr val="FFAE5D"/>
              </a:buClr>
              <a:buSzPct val="75000"/>
              <a:buFont typeface="Wingdings" pitchFamily="2" charset="2"/>
              <a:buChar char="n"/>
              <a:defRPr sz="1600">
                <a:solidFill>
                  <a:schemeClr val="tx1"/>
                </a:solidFill>
                <a:latin typeface="+mn-lt"/>
                <a:ea typeface="+mn-ea"/>
                <a:cs typeface="+mn-cs"/>
              </a:defRPr>
            </a:lvl1pPr>
            <a:lvl2pPr marL="742950" indent="-285750" algn="l" rtl="0" eaLnBrk="0" fontAlgn="base" hangingPunct="0">
              <a:lnSpc>
                <a:spcPct val="105000"/>
              </a:lnSpc>
              <a:spcBef>
                <a:spcPct val="15000"/>
              </a:spcBef>
              <a:spcAft>
                <a:spcPct val="0"/>
              </a:spcAft>
              <a:buClr>
                <a:schemeClr val="accent2"/>
              </a:buClr>
              <a:buSzPct val="80000"/>
              <a:buFont typeface="Wingdings" pitchFamily="2" charset="2"/>
              <a:buChar char="¨"/>
              <a:defRPr sz="1400">
                <a:solidFill>
                  <a:schemeClr val="tx1"/>
                </a:solidFill>
                <a:latin typeface="+mn-lt"/>
              </a:defRPr>
            </a:lvl2pPr>
            <a:lvl3pPr marL="1143000" indent="-228600" algn="l" rtl="0" eaLnBrk="0" fontAlgn="base" hangingPunct="0">
              <a:spcBef>
                <a:spcPct val="20000"/>
              </a:spcBef>
              <a:spcAft>
                <a:spcPct val="0"/>
              </a:spcAft>
              <a:buClr>
                <a:srgbClr val="FFAE5D"/>
              </a:buClr>
              <a:buSzPct val="65000"/>
              <a:buFont typeface="Wingdings" pitchFamily="2" charset="2"/>
              <a:buChar char="n"/>
              <a:defRPr sz="1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14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9pPr>
          </a:lstStyle>
          <a:p>
            <a:pPr marL="0" indent="-151209">
              <a:buFont typeface="Wingdings" pitchFamily="2" charset="2"/>
              <a:buNone/>
            </a:pPr>
            <a:r>
              <a:rPr lang="en-US" kern="0" dirty="0"/>
              <a:t>Optimize both criteria simultaneously.</a:t>
            </a:r>
            <a:endParaRPr lang="cs-CZ" kern="0" dirty="0"/>
          </a:p>
        </p:txBody>
      </p:sp>
    </p:spTree>
    <p:extLst>
      <p:ext uri="{BB962C8B-B14F-4D97-AF65-F5344CB8AC3E}">
        <p14:creationId xmlns:p14="http://schemas.microsoft.com/office/powerpoint/2010/main" val="4253723318"/>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p:txBody>
          <a:bodyPr>
            <a:normAutofit/>
          </a:bodyPr>
          <a:lstStyle/>
          <a:p>
            <a:pPr eaLnBrk="1" hangingPunct="1">
              <a:defRPr/>
            </a:pPr>
            <a:r>
              <a:rPr lang="en-GB" sz="3600" dirty="0"/>
              <a:t>Evolution of Modular Robot Gaits</a:t>
            </a:r>
            <a:endParaRPr lang="en-US" sz="3600" dirty="0"/>
          </a:p>
        </p:txBody>
      </p:sp>
    </p:spTree>
    <p:extLst>
      <p:ext uri="{BB962C8B-B14F-4D97-AF65-F5344CB8AC3E}">
        <p14:creationId xmlns:p14="http://schemas.microsoft.com/office/powerpoint/2010/main" val="339920337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p:txBody>
          <a:bodyPr>
            <a:normAutofit/>
          </a:bodyPr>
          <a:lstStyle/>
          <a:p>
            <a:pPr eaLnBrk="1" hangingPunct="1">
              <a:defRPr/>
            </a:pPr>
            <a:r>
              <a:rPr lang="en-GB" sz="3000" dirty="0"/>
              <a:t>Evolution of Modular Robot Gaits</a:t>
            </a:r>
            <a:endParaRPr lang="en-US" sz="3000" dirty="0"/>
          </a:p>
        </p:txBody>
      </p:sp>
      <p:sp>
        <p:nvSpPr>
          <p:cNvPr id="6" name="Content Placeholder 2"/>
          <p:cNvSpPr>
            <a:spLocks noGrp="1"/>
          </p:cNvSpPr>
          <p:nvPr>
            <p:ph idx="1"/>
          </p:nvPr>
        </p:nvSpPr>
        <p:spPr/>
        <p:txBody>
          <a:bodyPr>
            <a:noAutofit/>
          </a:bodyPr>
          <a:lstStyle/>
          <a:p>
            <a:pPr marL="342900" lvl="1" indent="-342900">
              <a:lnSpc>
                <a:spcPct val="110000"/>
              </a:lnSpc>
              <a:spcBef>
                <a:spcPts val="1200"/>
              </a:spcBef>
              <a:buClr>
                <a:srgbClr val="FFAE5D"/>
              </a:buClr>
              <a:buSzPct val="75000"/>
              <a:buFont typeface="Wingdings" pitchFamily="2" charset="2"/>
              <a:buChar char="n"/>
              <a:defRPr/>
            </a:pPr>
            <a:r>
              <a:rPr lang="en-US" sz="1600" b="1" dirty="0">
                <a:ea typeface="+mn-ea"/>
                <a:cs typeface="+mn-cs"/>
              </a:rPr>
              <a:t>Design of an effective and efficient evolutionary-based system for automated generating of modular robot gaits:</a:t>
            </a:r>
          </a:p>
          <a:p>
            <a:pPr lvl="1">
              <a:lnSpc>
                <a:spcPct val="110000"/>
              </a:lnSpc>
              <a:defRPr/>
            </a:pPr>
            <a:r>
              <a:rPr lang="en-US" dirty="0"/>
              <a:t>robots composed of a number of simple cubic-shaped robotic blocks,</a:t>
            </a:r>
          </a:p>
          <a:p>
            <a:pPr lvl="1">
              <a:lnSpc>
                <a:spcPct val="110000"/>
              </a:lnSpc>
              <a:defRPr/>
            </a:pPr>
            <a:r>
              <a:rPr lang="en-US" dirty="0"/>
              <a:t>each block is endowed with slots (three of them on the main body and one is on the movable arm) that enable them to connect to each other and form more complex robots</a:t>
            </a:r>
            <a:endParaRPr lang="en-GB" dirty="0"/>
          </a:p>
          <a:p>
            <a:pPr marL="548640" lvl="1" indent="-411480">
              <a:lnSpc>
                <a:spcPct val="110000"/>
              </a:lnSpc>
              <a:spcBef>
                <a:spcPts val="1200"/>
              </a:spcBef>
              <a:buClr>
                <a:schemeClr val="tx1">
                  <a:shade val="95000"/>
                </a:schemeClr>
              </a:buClr>
              <a:buSzPct val="65000"/>
              <a:buFont typeface="Wingdings 2"/>
              <a:buChar char=""/>
              <a:defRPr/>
            </a:pPr>
            <a:endParaRPr lang="en-US" sz="1600" dirty="0"/>
          </a:p>
          <a:p>
            <a:pPr marL="548640" lvl="1" indent="-411480">
              <a:lnSpc>
                <a:spcPct val="110000"/>
              </a:lnSpc>
              <a:spcBef>
                <a:spcPts val="1200"/>
              </a:spcBef>
              <a:buClr>
                <a:schemeClr val="tx1">
                  <a:shade val="95000"/>
                </a:schemeClr>
              </a:buClr>
              <a:buSzPct val="65000"/>
              <a:buFont typeface="Wingdings 2"/>
              <a:buChar char=""/>
              <a:defRPr/>
            </a:pPr>
            <a:endParaRPr lang="en-US" sz="1600" dirty="0"/>
          </a:p>
          <a:p>
            <a:pPr marL="548640" lvl="1" indent="-411480">
              <a:lnSpc>
                <a:spcPct val="110000"/>
              </a:lnSpc>
              <a:spcBef>
                <a:spcPts val="1200"/>
              </a:spcBef>
              <a:buClr>
                <a:schemeClr val="tx1">
                  <a:shade val="95000"/>
                </a:schemeClr>
              </a:buClr>
              <a:buSzPct val="65000"/>
              <a:buFont typeface="Wingdings 2"/>
              <a:buChar char=""/>
              <a:defRPr/>
            </a:pPr>
            <a:endParaRPr lang="en-US" sz="1600" dirty="0"/>
          </a:p>
          <a:p>
            <a:pPr marL="548640" lvl="1" indent="-411480">
              <a:lnSpc>
                <a:spcPct val="110000"/>
              </a:lnSpc>
              <a:spcBef>
                <a:spcPts val="1200"/>
              </a:spcBef>
              <a:buClr>
                <a:schemeClr val="tx1">
                  <a:shade val="95000"/>
                </a:schemeClr>
              </a:buClr>
              <a:buSzPct val="65000"/>
              <a:buFont typeface="Wingdings 2"/>
              <a:buChar char=""/>
              <a:defRPr/>
            </a:pPr>
            <a:endParaRPr lang="cs-CZ" sz="1600" dirty="0"/>
          </a:p>
          <a:p>
            <a:pPr marL="548640" lvl="1" indent="-411480">
              <a:lnSpc>
                <a:spcPct val="110000"/>
              </a:lnSpc>
              <a:spcBef>
                <a:spcPts val="1200"/>
              </a:spcBef>
              <a:buClr>
                <a:schemeClr val="tx1">
                  <a:shade val="95000"/>
                </a:schemeClr>
              </a:buClr>
              <a:buSzPct val="65000"/>
              <a:buFont typeface="Wingdings 2"/>
              <a:buChar char=""/>
              <a:defRPr/>
            </a:pPr>
            <a:endParaRPr lang="en-US" sz="1600" dirty="0"/>
          </a:p>
          <a:p>
            <a:pPr marL="342900" lvl="1" indent="-342900">
              <a:lnSpc>
                <a:spcPct val="110000"/>
              </a:lnSpc>
              <a:spcBef>
                <a:spcPts val="1200"/>
              </a:spcBef>
              <a:buClr>
                <a:srgbClr val="FFAE5D"/>
              </a:buClr>
              <a:buSzPct val="75000"/>
              <a:buFont typeface="Wingdings" pitchFamily="2" charset="2"/>
              <a:buChar char="n"/>
              <a:defRPr/>
            </a:pPr>
            <a:r>
              <a:rPr lang="en-US" sz="1600" b="1" dirty="0">
                <a:ea typeface="+mn-ea"/>
                <a:cs typeface="+mn-cs"/>
              </a:rPr>
              <a:t>Approaches:</a:t>
            </a:r>
            <a:endParaRPr lang="cs-CZ" sz="1600" b="1" dirty="0">
              <a:ea typeface="+mn-ea"/>
              <a:cs typeface="+mn-cs"/>
            </a:endParaRPr>
          </a:p>
          <a:p>
            <a:pPr lvl="1">
              <a:lnSpc>
                <a:spcPct val="110000"/>
              </a:lnSpc>
              <a:defRPr/>
            </a:pPr>
            <a:r>
              <a:rPr lang="en-US" dirty="0"/>
              <a:t>Co-evolution of a single leg motion pattern and a coordination strategy</a:t>
            </a:r>
          </a:p>
          <a:p>
            <a:pPr lvl="1">
              <a:lnSpc>
                <a:spcPct val="110000"/>
              </a:lnSpc>
              <a:defRPr/>
            </a:pPr>
            <a:r>
              <a:rPr lang="en-US" dirty="0" err="1"/>
              <a:t>HyperGP</a:t>
            </a:r>
            <a:r>
              <a:rPr lang="en-US" dirty="0"/>
              <a:t> – </a:t>
            </a:r>
            <a:r>
              <a:rPr lang="en-US" dirty="0" err="1"/>
              <a:t>HyperNEAT</a:t>
            </a:r>
            <a:r>
              <a:rPr lang="en-US" dirty="0"/>
              <a:t> with CPPN replaced with GP</a:t>
            </a:r>
          </a:p>
          <a:p>
            <a:pPr lvl="1">
              <a:lnSpc>
                <a:spcPct val="110000"/>
              </a:lnSpc>
              <a:defRPr/>
            </a:pPr>
            <a:r>
              <a:rPr lang="en-US" dirty="0"/>
              <a:t>GP with automatically defined functions</a:t>
            </a:r>
          </a:p>
        </p:txBody>
      </p:sp>
      <p:pic>
        <p:nvPicPr>
          <p:cNvPr id="105476" name="Picture 4"/>
          <p:cNvPicPr>
            <a:picLocks noChangeAspect="1" noChangeArrowheads="1"/>
          </p:cNvPicPr>
          <p:nvPr/>
        </p:nvPicPr>
        <p:blipFill>
          <a:blip r:embed="rId2" cstate="print"/>
          <a:srcRect/>
          <a:stretch>
            <a:fillRect/>
          </a:stretch>
        </p:blipFill>
        <p:spPr bwMode="auto">
          <a:xfrm>
            <a:off x="1000622" y="2729351"/>
            <a:ext cx="1707742" cy="1587901"/>
          </a:xfrm>
          <a:prstGeom prst="rect">
            <a:avLst/>
          </a:prstGeom>
          <a:noFill/>
          <a:ln w="9525" cap="flat" cmpd="sng">
            <a:noFill/>
            <a:prstDash val="solid"/>
            <a:miter lim="800000"/>
            <a:headEnd type="none" w="med" len="med"/>
            <a:tailEnd type="none" w="med" len="med"/>
          </a:ln>
          <a:effectLst/>
        </p:spPr>
      </p:pic>
      <p:pic>
        <p:nvPicPr>
          <p:cNvPr id="105478" name="Picture 6"/>
          <p:cNvPicPr>
            <a:picLocks noChangeAspect="1" noChangeArrowheads="1"/>
          </p:cNvPicPr>
          <p:nvPr/>
        </p:nvPicPr>
        <p:blipFill>
          <a:blip r:embed="rId3" cstate="print"/>
          <a:srcRect/>
          <a:stretch>
            <a:fillRect/>
          </a:stretch>
        </p:blipFill>
        <p:spPr bwMode="auto">
          <a:xfrm>
            <a:off x="3094353" y="2729351"/>
            <a:ext cx="2369191" cy="1584176"/>
          </a:xfrm>
          <a:prstGeom prst="rect">
            <a:avLst/>
          </a:prstGeom>
          <a:noFill/>
          <a:ln w="9525" cap="flat" cmpd="sng">
            <a:noFill/>
            <a:prstDash val="solid"/>
            <a:miter lim="800000"/>
            <a:headEnd type="none" w="med" len="med"/>
            <a:tailEnd type="none" w="med" len="med"/>
          </a:ln>
        </p:spPr>
      </p:pic>
      <p:pic>
        <p:nvPicPr>
          <p:cNvPr id="105479" name="Picture 7"/>
          <p:cNvPicPr>
            <a:picLocks noChangeAspect="1" noChangeArrowheads="1"/>
          </p:cNvPicPr>
          <p:nvPr/>
        </p:nvPicPr>
        <p:blipFill>
          <a:blip r:embed="rId4" cstate="print"/>
          <a:srcRect/>
          <a:stretch>
            <a:fillRect/>
          </a:stretch>
        </p:blipFill>
        <p:spPr bwMode="auto">
          <a:xfrm>
            <a:off x="5849533" y="2729351"/>
            <a:ext cx="2405415" cy="1587899"/>
          </a:xfrm>
          <a:prstGeom prst="rect">
            <a:avLst/>
          </a:prstGeom>
          <a:noFill/>
          <a:ln w="9525" cap="flat" cmpd="sng">
            <a:noFill/>
            <a:prstDash val="solid"/>
            <a:miter lim="800000"/>
            <a:headEnd type="none" w="med" len="med"/>
            <a:tailEnd type="none" w="med" len="med"/>
          </a:ln>
        </p:spPr>
      </p:pic>
      <p:sp>
        <p:nvSpPr>
          <p:cNvPr id="2" name="TextBox 1"/>
          <p:cNvSpPr txBox="1"/>
          <p:nvPr/>
        </p:nvSpPr>
        <p:spPr>
          <a:xfrm>
            <a:off x="1394566" y="4310049"/>
            <a:ext cx="88357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Palatino Linotype"/>
                <a:ea typeface="+mn-ea"/>
                <a:cs typeface="+mn-cs"/>
              </a:rPr>
              <a:t>module</a:t>
            </a:r>
            <a:endParaRPr kumimoji="0" lang="cs-CZ" sz="1600" b="0" i="0" u="none" strike="noStrike" kern="1200" cap="none" spc="0" normalizeH="0" baseline="0" noProof="0" dirty="0">
              <a:ln>
                <a:noFill/>
              </a:ln>
              <a:solidFill>
                <a:srgbClr val="000000"/>
              </a:solidFill>
              <a:effectLst/>
              <a:uLnTx/>
              <a:uFillTx/>
              <a:latin typeface="Palatino Linotype"/>
              <a:ea typeface="+mn-ea"/>
              <a:cs typeface="+mn-cs"/>
            </a:endParaRPr>
          </a:p>
        </p:txBody>
      </p:sp>
      <p:sp>
        <p:nvSpPr>
          <p:cNvPr id="8" name="TextBox 7"/>
          <p:cNvSpPr txBox="1"/>
          <p:nvPr/>
        </p:nvSpPr>
        <p:spPr>
          <a:xfrm>
            <a:off x="3524575" y="4317775"/>
            <a:ext cx="150874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Palatino Linotype"/>
                <a:ea typeface="+mn-ea"/>
                <a:cs typeface="+mn-cs"/>
              </a:rPr>
              <a:t>modular robot</a:t>
            </a:r>
            <a:endParaRPr kumimoji="0" lang="cs-CZ" sz="1600" b="0" i="0" u="none" strike="noStrike" kern="1200" cap="none" spc="0" normalizeH="0" baseline="0" noProof="0" dirty="0">
              <a:ln>
                <a:noFill/>
              </a:ln>
              <a:solidFill>
                <a:srgbClr val="000000"/>
              </a:solidFill>
              <a:effectLst/>
              <a:uLnTx/>
              <a:uFillTx/>
              <a:latin typeface="Palatino Linotype"/>
              <a:ea typeface="+mn-ea"/>
              <a:cs typeface="+mn-cs"/>
            </a:endParaRPr>
          </a:p>
        </p:txBody>
      </p:sp>
      <p:sp>
        <p:nvSpPr>
          <p:cNvPr id="9" name="TextBox 8"/>
          <p:cNvSpPr txBox="1"/>
          <p:nvPr/>
        </p:nvSpPr>
        <p:spPr>
          <a:xfrm>
            <a:off x="6474197" y="4310049"/>
            <a:ext cx="115608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Palatino Linotype"/>
                <a:ea typeface="+mn-ea"/>
                <a:cs typeface="+mn-cs"/>
              </a:rPr>
              <a:t>simulation</a:t>
            </a:r>
            <a:endParaRPr kumimoji="0" lang="cs-CZ" sz="1600" b="0" i="0" u="none" strike="noStrike" kern="1200" cap="none" spc="0" normalizeH="0" baseline="0" noProof="0" dirty="0">
              <a:ln>
                <a:noFill/>
              </a:ln>
              <a:solidFill>
                <a:srgbClr val="000000"/>
              </a:solidFill>
              <a:effectLst/>
              <a:uLnTx/>
              <a:uFillTx/>
              <a:latin typeface="Palatino Linotype"/>
              <a:ea typeface="+mn-ea"/>
              <a:cs typeface="+mn-cs"/>
            </a:endParaRPr>
          </a:p>
        </p:txBody>
      </p:sp>
    </p:spTree>
    <p:extLst>
      <p:ext uri="{BB962C8B-B14F-4D97-AF65-F5344CB8AC3E}">
        <p14:creationId xmlns:p14="http://schemas.microsoft.com/office/powerpoint/2010/main" val="356852123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457200" y="44624"/>
            <a:ext cx="8229600" cy="994122"/>
          </a:xfrm>
        </p:spPr>
        <p:txBody>
          <a:bodyPr>
            <a:normAutofit/>
          </a:bodyPr>
          <a:lstStyle/>
          <a:p>
            <a:pPr eaLnBrk="1" hangingPunct="1">
              <a:defRPr/>
            </a:pPr>
            <a:r>
              <a:rPr lang="en-GB" sz="3000"/>
              <a:t>Evolution of Modular Robot Gaits</a:t>
            </a:r>
            <a:endParaRPr lang="en-US" sz="3000"/>
          </a:p>
        </p:txBody>
      </p:sp>
      <p:pic>
        <p:nvPicPr>
          <p:cNvPr id="2" name="Dvorsky_ctyrnozka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6073585" y="1698473"/>
            <a:ext cx="2499683" cy="1874762"/>
          </a:xfrm>
          <a:prstGeom prst="rect">
            <a:avLst/>
          </a:prstGeom>
        </p:spPr>
      </p:pic>
      <p:pic>
        <p:nvPicPr>
          <p:cNvPr id="3" name="Dvorsky_ctyrnozka2">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3333033" y="3826712"/>
            <a:ext cx="2510667" cy="1883000"/>
          </a:xfrm>
          <a:prstGeom prst="rect">
            <a:avLst/>
          </a:prstGeom>
        </p:spPr>
      </p:pic>
      <p:pic>
        <p:nvPicPr>
          <p:cNvPr id="4" name="Cerny_nemotora2">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6"/>
          <a:stretch>
            <a:fillRect/>
          </a:stretch>
        </p:blipFill>
        <p:spPr>
          <a:xfrm>
            <a:off x="616938" y="1700809"/>
            <a:ext cx="2491125" cy="1868344"/>
          </a:xfrm>
          <a:prstGeom prst="rect">
            <a:avLst/>
          </a:prstGeom>
        </p:spPr>
      </p:pic>
      <p:pic>
        <p:nvPicPr>
          <p:cNvPr id="5" name="Cerny_chodici">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7"/>
          <a:stretch>
            <a:fillRect/>
          </a:stretch>
        </p:blipFill>
        <p:spPr>
          <a:xfrm>
            <a:off x="616938" y="3826712"/>
            <a:ext cx="2491125" cy="1868344"/>
          </a:xfrm>
          <a:prstGeom prst="rect">
            <a:avLst/>
          </a:prstGeom>
        </p:spPr>
      </p:pic>
      <p:pic>
        <p:nvPicPr>
          <p:cNvPr id="8" name="Blovsky_snakebot">
            <a:hlinkClick r:id="" action="ppaction://media"/>
          </p:cNvPr>
          <p:cNvPicPr>
            <a:picLocks noChangeAspect="1"/>
          </p:cNvPicPr>
          <p:nvPr>
            <a:videoFile r:link="rId10"/>
            <p:extLst>
              <p:ext uri="{DAA4B4D4-6D71-4841-9C94-3DE7FCFB9230}">
                <p14:media xmlns:p14="http://schemas.microsoft.com/office/powerpoint/2010/main" r:embed="rId9"/>
              </p:ext>
            </p:extLst>
          </p:nvPr>
        </p:nvPicPr>
        <p:blipFill>
          <a:blip r:embed="rId18"/>
          <a:stretch>
            <a:fillRect/>
          </a:stretch>
        </p:blipFill>
        <p:spPr>
          <a:xfrm>
            <a:off x="6068669" y="3826712"/>
            <a:ext cx="2535779" cy="1690520"/>
          </a:xfrm>
          <a:prstGeom prst="rect">
            <a:avLst/>
          </a:prstGeom>
        </p:spPr>
      </p:pic>
      <p:pic>
        <p:nvPicPr>
          <p:cNvPr id="10" name="Cerny_nemotora1">
            <a:hlinkClick r:id="" action="ppaction://media"/>
            <a:extLst>
              <a:ext uri="{FF2B5EF4-FFF2-40B4-BE49-F238E27FC236}">
                <a16:creationId xmlns:a16="http://schemas.microsoft.com/office/drawing/2014/main" id="{E98E95AC-841C-4AB2-9F66-B73788E58F60}"/>
              </a:ext>
            </a:extLst>
          </p:cNvPr>
          <p:cNvPicPr>
            <a:picLocks noChangeAspect="1"/>
          </p:cNvPicPr>
          <p:nvPr>
            <a:videoFile r:link="rId12"/>
            <p:extLst>
              <p:ext uri="{DAA4B4D4-6D71-4841-9C94-3DE7FCFB9230}">
                <p14:media xmlns:p14="http://schemas.microsoft.com/office/powerpoint/2010/main" r:embed="rId11"/>
              </p:ext>
            </p:extLst>
          </p:nvPr>
        </p:nvPicPr>
        <p:blipFill>
          <a:blip r:embed="rId19"/>
          <a:stretch>
            <a:fillRect/>
          </a:stretch>
        </p:blipFill>
        <p:spPr>
          <a:xfrm>
            <a:off x="3344018" y="1700810"/>
            <a:ext cx="2499683" cy="1874762"/>
          </a:xfrm>
          <a:prstGeom prst="rect">
            <a:avLst/>
          </a:prstGeom>
        </p:spPr>
      </p:pic>
    </p:spTree>
    <p:extLst>
      <p:ext uri="{BB962C8B-B14F-4D97-AF65-F5344CB8AC3E}">
        <p14:creationId xmlns:p14="http://schemas.microsoft.com/office/powerpoint/2010/main" val="418891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5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video>
              <p:cMediaNode vol="80000">
                <p:cTn id="18" fill="hold" display="0">
                  <p:stCondLst>
                    <p:cond delay="indefinite"/>
                  </p:stCondLst>
                </p:cTn>
                <p:tgtEl>
                  <p:spTgt spid="3"/>
                </p:tgtEl>
              </p:cMediaNode>
            </p:video>
            <p:seq concurrent="1" nextAc="seek">
              <p:cTn id="19" restart="whenNotActive" fill="hold" evtFilter="cancelBubble" nodeType="interactiveSeq">
                <p:stCondLst>
                  <p:cond evt="onClick" delay="0">
                    <p:tgtEl>
                      <p:spTgt spid="4"/>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4"/>
                                        </p:tgtEl>
                                      </p:cBhvr>
                                    </p:cmd>
                                  </p:childTnLst>
                                </p:cTn>
                              </p:par>
                            </p:childTnLst>
                          </p:cTn>
                        </p:par>
                      </p:childTnLst>
                    </p:cTn>
                  </p:par>
                </p:childTnLst>
              </p:cTn>
              <p:nextCondLst>
                <p:cond evt="onClick" delay="0">
                  <p:tgtEl>
                    <p:spTgt spid="4"/>
                  </p:tgtEl>
                </p:cond>
              </p:nextCondLst>
            </p:seq>
            <p:video>
              <p:cMediaNode vol="80000">
                <p:cTn id="24" fill="hold" display="0">
                  <p:stCondLst>
                    <p:cond delay="indefinite"/>
                  </p:stCondLst>
                </p:cTn>
                <p:tgtEl>
                  <p:spTgt spid="4"/>
                </p:tgtEl>
              </p:cMediaNode>
            </p:video>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5"/>
                                        </p:tgtEl>
                                      </p:cBhvr>
                                    </p:cmd>
                                  </p:childTnLst>
                                </p:cTn>
                              </p:par>
                            </p:childTnLst>
                          </p:cTn>
                        </p:par>
                      </p:childTnLst>
                    </p:cTn>
                  </p:par>
                </p:childTnLst>
              </p:cTn>
              <p:nextCondLst>
                <p:cond evt="onClick" delay="0">
                  <p:tgtEl>
                    <p:spTgt spid="5"/>
                  </p:tgtEl>
                </p:cond>
              </p:nextCondLst>
            </p:seq>
            <p:video>
              <p:cMediaNode vol="80000">
                <p:cTn id="30" fill="hold" display="0">
                  <p:stCondLst>
                    <p:cond delay="indefinite"/>
                  </p:stCondLst>
                </p:cTn>
                <p:tgtEl>
                  <p:spTgt spid="5"/>
                </p:tgtEl>
              </p:cMediaNode>
            </p:video>
            <p:seq concurrent="1" nextAc="seek">
              <p:cTn id="31" restart="whenNotActive" fill="hold" evtFilter="cancelBubble" nodeType="interactiveSeq">
                <p:stCondLst>
                  <p:cond evt="onClick" delay="0">
                    <p:tgtEl>
                      <p:spTgt spid="8"/>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8"/>
                                        </p:tgtEl>
                                      </p:cBhvr>
                                    </p:cmd>
                                  </p:childTnLst>
                                </p:cTn>
                              </p:par>
                            </p:childTnLst>
                          </p:cTn>
                        </p:par>
                      </p:childTnLst>
                    </p:cTn>
                  </p:par>
                </p:childTnLst>
              </p:cTn>
              <p:nextCondLst>
                <p:cond evt="onClick" delay="0">
                  <p:tgtEl>
                    <p:spTgt spid="8"/>
                  </p:tgtEl>
                </p:cond>
              </p:nextCondLst>
            </p:seq>
            <p:video>
              <p:cMediaNode vol="80000">
                <p:cTn id="36" fill="hold" display="0">
                  <p:stCondLst>
                    <p:cond delay="indefinite"/>
                  </p:stCondLst>
                </p:cTn>
                <p:tgtEl>
                  <p:spTgt spid="8"/>
                </p:tgtEl>
              </p:cMediaNode>
            </p:video>
            <p:video>
              <p:cMediaNode vol="80000">
                <p:cTn id="37" fill="hold" display="0">
                  <p:stCondLst>
                    <p:cond delay="indefinite"/>
                  </p:stCondLst>
                </p:cTn>
                <p:tgtEl>
                  <p:spTgt spid="10"/>
                </p:tgtEl>
              </p:cMediaNode>
            </p:video>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bwMode="auto">
          <a:xfrm>
            <a:off x="620713" y="404664"/>
            <a:ext cx="8207375" cy="7207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4000" b="1">
                <a:solidFill>
                  <a:schemeClr val="bg1"/>
                </a:solidFill>
                <a:effectLst/>
                <a:latin typeface="+mj-lt"/>
                <a:ea typeface="+mj-ea"/>
                <a:cs typeface="+mj-cs"/>
              </a:defRPr>
            </a:lvl1pPr>
            <a:lvl2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2pPr>
            <a:lvl3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3pPr>
            <a:lvl4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4pPr>
            <a:lvl5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5pPr>
            <a:lvl6pPr marL="4572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6pPr>
            <a:lvl7pPr marL="9144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7pPr>
            <a:lvl8pPr marL="13716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8pPr>
            <a:lvl9pPr marL="18288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Tahoma"/>
                <a:ea typeface="+mj-ea"/>
                <a:cs typeface="+mj-cs"/>
              </a:rPr>
              <a:t>Surprising Creativity of Digital Evolution</a:t>
            </a:r>
          </a:p>
        </p:txBody>
      </p:sp>
    </p:spTree>
    <p:extLst>
      <p:ext uri="{BB962C8B-B14F-4D97-AF65-F5344CB8AC3E}">
        <p14:creationId xmlns:p14="http://schemas.microsoft.com/office/powerpoint/2010/main" val="627409758"/>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5588" y="1412776"/>
            <a:ext cx="8640763" cy="5111849"/>
          </a:xfrm>
        </p:spPr>
        <p:txBody>
          <a:bodyPr/>
          <a:lstStyle/>
          <a:p>
            <a:pPr marL="57150" indent="0">
              <a:buNone/>
            </a:pPr>
            <a:r>
              <a:rPr lang="en-US" sz="1500" b="1" dirty="0">
                <a:solidFill>
                  <a:srgbClr val="0000FF"/>
                </a:solidFill>
              </a:rPr>
              <a:t>Elbow Walking, Cully et al. (2015)</a:t>
            </a:r>
            <a:endParaRPr lang="en-US" kern="1200" dirty="0">
              <a:solidFill>
                <a:schemeClr val="tx1"/>
              </a:solidFill>
              <a:ea typeface="+mn-ea"/>
              <a:cs typeface="+mn-cs"/>
            </a:endParaRPr>
          </a:p>
          <a:p>
            <a:pPr lvl="1">
              <a:lnSpc>
                <a:spcPct val="100000"/>
              </a:lnSpc>
              <a:spcBef>
                <a:spcPts val="600"/>
              </a:spcBef>
            </a:pPr>
            <a:r>
              <a:rPr lang="en-US" kern="1200" dirty="0">
                <a:ea typeface="+mn-ea"/>
                <a:cs typeface="+mn-cs"/>
              </a:rPr>
              <a:t>an algorithm that enables damaged robots to successfully adapt to the damage</a:t>
            </a:r>
          </a:p>
          <a:p>
            <a:pPr lvl="1">
              <a:lnSpc>
                <a:spcPct val="100000"/>
              </a:lnSpc>
              <a:spcBef>
                <a:spcPts val="600"/>
              </a:spcBef>
            </a:pPr>
            <a:r>
              <a:rPr lang="en-US" kern="1200" dirty="0">
                <a:ea typeface="+mn-ea"/>
                <a:cs typeface="+mn-cs"/>
              </a:rPr>
              <a:t>the evolution </a:t>
            </a:r>
            <a:r>
              <a:rPr lang="en-US" b="1" kern="1200" dirty="0">
                <a:solidFill>
                  <a:srgbClr val="0000FF"/>
                </a:solidFill>
                <a:ea typeface="+mn-ea"/>
                <a:cs typeface="+mn-cs"/>
              </a:rPr>
              <a:t>solves the case where all six feet touch the ground 0% of the time</a:t>
            </a:r>
          </a:p>
        </p:txBody>
      </p:sp>
      <p:sp>
        <p:nvSpPr>
          <p:cNvPr id="7" name="TextBox 6"/>
          <p:cNvSpPr txBox="1"/>
          <p:nvPr/>
        </p:nvSpPr>
        <p:spPr>
          <a:xfrm>
            <a:off x="468313" y="6165304"/>
            <a:ext cx="8640960" cy="430887"/>
          </a:xfrm>
          <a:prstGeom prst="rect">
            <a:avLst/>
          </a:prstGeom>
          <a:noFill/>
        </p:spPr>
        <p:txBody>
          <a:bodyPr wrap="square" rtlCol="0">
            <a:spAutoFit/>
          </a:bodyPr>
          <a:lstStyle/>
          <a:p>
            <a:pPr marL="1527175" marR="0" lvl="0" indent="-1527175" algn="l" defTabSz="914400" rtl="0" eaLnBrk="0" fontAlgn="base" latinLnBrk="0" hangingPunct="0">
              <a:lnSpc>
                <a:spcPct val="100000"/>
              </a:lnSpc>
              <a:spcBef>
                <a:spcPct val="0"/>
              </a:spcBef>
              <a:spcAft>
                <a:spcPct val="0"/>
              </a:spcAft>
              <a:buClrTx/>
              <a:buSzTx/>
              <a:buFontTx/>
              <a:buNone/>
              <a:tabLst>
                <a:tab pos="1708150" algn="l"/>
              </a:tabLst>
              <a:defRPr/>
            </a:pPr>
            <a:r>
              <a:rPr kumimoji="0" lang="en-US" sz="1100" b="0" i="0" u="none" strike="noStrike" kern="1200" cap="none" spc="0" normalizeH="0" baseline="0" noProof="0" dirty="0">
                <a:ln>
                  <a:noFill/>
                </a:ln>
                <a:solidFill>
                  <a:srgbClr val="000000"/>
                </a:solidFill>
                <a:effectLst/>
                <a:uLnTx/>
                <a:uFillTx/>
                <a:latin typeface="Arial" charset="0"/>
                <a:ea typeface="+mn-ea"/>
                <a:cs typeface="+mn-cs"/>
              </a:rPr>
              <a:t>Source: Lehman, J. at all.</a:t>
            </a:r>
            <a:r>
              <a:rPr kumimoji="0" lang="cs-CZ" sz="1100" b="0" i="0" u="none" strike="noStrike" kern="1200" cap="none" spc="0" normalizeH="0" baseline="0" noProof="0" dirty="0">
                <a:ln>
                  <a:noFill/>
                </a:ln>
                <a:solidFill>
                  <a:srgbClr val="000000"/>
                </a:solidFill>
                <a:effectLst/>
                <a:uLnTx/>
                <a:uFillTx/>
                <a:latin typeface="Arial" charset="0"/>
                <a:ea typeface="+mn-ea"/>
                <a:cs typeface="+mn-cs"/>
              </a:rPr>
              <a:t>:</a:t>
            </a:r>
            <a:r>
              <a:rPr kumimoji="0" lang="en-US" sz="1100" b="0" i="0" u="none" strike="noStrike" kern="1200" cap="none" spc="0" normalizeH="0" baseline="0" noProof="0" dirty="0">
                <a:ln>
                  <a:noFill/>
                </a:ln>
                <a:solidFill>
                  <a:srgbClr val="000000"/>
                </a:solidFill>
                <a:effectLst/>
                <a:uLnTx/>
                <a:uFillTx/>
                <a:latin typeface="Arial" charset="0"/>
                <a:ea typeface="+mn-ea"/>
                <a:cs typeface="+mn-cs"/>
              </a:rPr>
              <a:t>	The Surprising Creativity of Digital Evolution: A Collection of Anecdotes from the Evolutionary </a:t>
            </a:r>
          </a:p>
          <a:p>
            <a:pPr marL="1708150" marR="0" lvl="0" indent="-170815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charset="0"/>
                <a:ea typeface="+mn-ea"/>
                <a:cs typeface="+mn-cs"/>
              </a:rPr>
              <a:t>	Computation and Artificial Life Research Communities</a:t>
            </a:r>
            <a:r>
              <a:rPr kumimoji="0" lang="cs-CZ" sz="1100" b="0" i="0" u="none" strike="noStrike" kern="1200" cap="none" spc="0" normalizeH="0" baseline="0" noProof="0" dirty="0">
                <a:ln>
                  <a:noFill/>
                </a:ln>
                <a:solidFill>
                  <a:srgbClr val="000000"/>
                </a:solidFill>
                <a:effectLst/>
                <a:uLnTx/>
                <a:uFillTx/>
                <a:latin typeface="Arial" charset="0"/>
                <a:ea typeface="+mn-ea"/>
                <a:cs typeface="+mn-cs"/>
              </a:rPr>
              <a:t>. </a:t>
            </a:r>
            <a:r>
              <a:rPr kumimoji="0" lang="en-US" sz="1100" b="0" i="0" u="none" strike="noStrike" kern="1200" cap="none" spc="0" normalizeH="0" baseline="0" noProof="0" dirty="0">
                <a:ln>
                  <a:noFill/>
                </a:ln>
                <a:solidFill>
                  <a:srgbClr val="000000"/>
                </a:solidFill>
                <a:effectLst/>
                <a:uLnTx/>
                <a:uFillTx/>
                <a:latin typeface="Arial" charset="0"/>
                <a:ea typeface="+mn-ea"/>
                <a:cs typeface="+mn-cs"/>
              </a:rPr>
              <a:t>2018</a:t>
            </a:r>
            <a:endParaRPr kumimoji="0" lang="cs-CZ" sz="11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9" name="Title 1"/>
          <p:cNvSpPr txBox="1">
            <a:spLocks/>
          </p:cNvSpPr>
          <p:nvPr/>
        </p:nvSpPr>
        <p:spPr bwMode="auto">
          <a:xfrm>
            <a:off x="620713" y="404664"/>
            <a:ext cx="8207375" cy="7207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4000" b="1">
                <a:solidFill>
                  <a:schemeClr val="bg1"/>
                </a:solidFill>
                <a:effectLst/>
                <a:latin typeface="+mj-lt"/>
                <a:ea typeface="+mj-ea"/>
                <a:cs typeface="+mj-cs"/>
              </a:defRPr>
            </a:lvl1pPr>
            <a:lvl2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2pPr>
            <a:lvl3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3pPr>
            <a:lvl4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4pPr>
            <a:lvl5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5pPr>
            <a:lvl6pPr marL="4572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6pPr>
            <a:lvl7pPr marL="9144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7pPr>
            <a:lvl8pPr marL="13716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8pPr>
            <a:lvl9pPr marL="18288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Tahoma"/>
                <a:ea typeface="+mj-ea"/>
                <a:cs typeface="+mj-cs"/>
              </a:rPr>
              <a:t>Surprising Creativity of Digital Evolution</a:t>
            </a:r>
          </a:p>
        </p:txBody>
      </p:sp>
      <p:pic>
        <p:nvPicPr>
          <p:cNvPr id="6" name="Elbow walking">
            <a:hlinkClick r:id="" action="ppaction://media"/>
          </p:cNvPr>
          <p:cNvPicPr>
            <a:picLocks noChangeAspect="1"/>
          </p:cNvPicPr>
          <p:nvPr>
            <a:videoFile r:link="rId1"/>
            <p:extLst>
              <p:ext uri="{DAA4B4D4-6D71-4841-9C94-3DE7FCFB9230}">
                <p14:media xmlns:p14="http://schemas.microsoft.com/office/powerpoint/2010/main" r:embed="rId2">
                  <p14:trim st="111817" end="10372.6666"/>
                </p14:media>
              </p:ext>
            </p:extLst>
          </p:nvPr>
        </p:nvPicPr>
        <p:blipFill>
          <a:blip r:embed="rId5"/>
          <a:stretch>
            <a:fillRect/>
          </a:stretch>
        </p:blipFill>
        <p:spPr>
          <a:xfrm>
            <a:off x="1475656" y="2385566"/>
            <a:ext cx="6096000" cy="3429000"/>
          </a:xfrm>
          <a:prstGeom prst="rect">
            <a:avLst/>
          </a:prstGeom>
        </p:spPr>
      </p:pic>
    </p:spTree>
    <p:extLst>
      <p:ext uri="{BB962C8B-B14F-4D97-AF65-F5344CB8AC3E}">
        <p14:creationId xmlns:p14="http://schemas.microsoft.com/office/powerpoint/2010/main" val="3729069970"/>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5588" y="1412776"/>
            <a:ext cx="8640763" cy="5111849"/>
          </a:xfrm>
        </p:spPr>
        <p:txBody>
          <a:bodyPr/>
          <a:lstStyle/>
          <a:p>
            <a:pPr marL="57150" indent="0">
              <a:buNone/>
            </a:pPr>
            <a:r>
              <a:rPr lang="en-US" sz="1500" b="1" dirty="0">
                <a:solidFill>
                  <a:srgbClr val="0000FF"/>
                </a:solidFill>
              </a:rPr>
              <a:t>Evolution of Muscles and Bones, Cheney et al. [68]</a:t>
            </a:r>
            <a:endParaRPr lang="en-US" kern="1200" dirty="0">
              <a:solidFill>
                <a:schemeClr val="tx1"/>
              </a:solidFill>
              <a:ea typeface="+mn-ea"/>
              <a:cs typeface="+mn-cs"/>
            </a:endParaRPr>
          </a:p>
          <a:p>
            <a:pPr lvl="1">
              <a:lnSpc>
                <a:spcPct val="100000"/>
              </a:lnSpc>
              <a:spcBef>
                <a:spcPts val="600"/>
              </a:spcBef>
            </a:pPr>
            <a:r>
              <a:rPr lang="en-US" kern="1200" dirty="0">
                <a:ea typeface="+mn-ea"/>
                <a:cs typeface="+mn-cs"/>
              </a:rPr>
              <a:t>evolution to discover from scratch the benefit of </a:t>
            </a:r>
            <a:r>
              <a:rPr lang="en-US" b="1" kern="1200" dirty="0">
                <a:solidFill>
                  <a:srgbClr val="0000FF"/>
                </a:solidFill>
                <a:ea typeface="+mn-ea"/>
                <a:cs typeface="+mn-cs"/>
              </a:rPr>
              <a:t>complementary (opposing) muscle groups</a:t>
            </a:r>
            <a:r>
              <a:rPr lang="en-US" kern="1200" dirty="0">
                <a:ea typeface="+mn-ea"/>
                <a:cs typeface="+mn-cs"/>
              </a:rPr>
              <a:t>, similar to such muscle pairs in humans, e.g. biceps and triceps – and also to place them in a functional way</a:t>
            </a:r>
            <a:endParaRPr lang="en-US" kern="1200" dirty="0">
              <a:solidFill>
                <a:schemeClr val="tx1"/>
              </a:solidFill>
              <a:ea typeface="+mn-ea"/>
              <a:cs typeface="+mn-cs"/>
            </a:endParaRPr>
          </a:p>
        </p:txBody>
      </p:sp>
      <p:sp>
        <p:nvSpPr>
          <p:cNvPr id="7" name="TextBox 6"/>
          <p:cNvSpPr txBox="1"/>
          <p:nvPr/>
        </p:nvSpPr>
        <p:spPr>
          <a:xfrm>
            <a:off x="468313" y="6165304"/>
            <a:ext cx="8640960" cy="430887"/>
          </a:xfrm>
          <a:prstGeom prst="rect">
            <a:avLst/>
          </a:prstGeom>
          <a:noFill/>
        </p:spPr>
        <p:txBody>
          <a:bodyPr wrap="square" rtlCol="0">
            <a:spAutoFit/>
          </a:bodyPr>
          <a:lstStyle/>
          <a:p>
            <a:pPr marL="1527175" marR="0" lvl="0" indent="-1527175" algn="l" defTabSz="914400" rtl="0" eaLnBrk="0" fontAlgn="base" latinLnBrk="0" hangingPunct="0">
              <a:lnSpc>
                <a:spcPct val="100000"/>
              </a:lnSpc>
              <a:spcBef>
                <a:spcPct val="0"/>
              </a:spcBef>
              <a:spcAft>
                <a:spcPct val="0"/>
              </a:spcAft>
              <a:buClrTx/>
              <a:buSzTx/>
              <a:buFontTx/>
              <a:buNone/>
              <a:tabLst>
                <a:tab pos="1708150" algn="l"/>
              </a:tabLst>
              <a:defRPr/>
            </a:pPr>
            <a:r>
              <a:rPr kumimoji="0" lang="en-US" sz="1100" b="0" i="0" u="none" strike="noStrike" kern="1200" cap="none" spc="0" normalizeH="0" baseline="0" noProof="0" dirty="0">
                <a:ln>
                  <a:noFill/>
                </a:ln>
                <a:solidFill>
                  <a:srgbClr val="000000"/>
                </a:solidFill>
                <a:effectLst/>
                <a:uLnTx/>
                <a:uFillTx/>
                <a:latin typeface="Arial" charset="0"/>
                <a:ea typeface="+mn-ea"/>
                <a:cs typeface="+mn-cs"/>
              </a:rPr>
              <a:t>Source: Lehman, J. at all.</a:t>
            </a:r>
            <a:r>
              <a:rPr kumimoji="0" lang="cs-CZ" sz="1100" b="0" i="0" u="none" strike="noStrike" kern="1200" cap="none" spc="0" normalizeH="0" baseline="0" noProof="0" dirty="0">
                <a:ln>
                  <a:noFill/>
                </a:ln>
                <a:solidFill>
                  <a:srgbClr val="000000"/>
                </a:solidFill>
                <a:effectLst/>
                <a:uLnTx/>
                <a:uFillTx/>
                <a:latin typeface="Arial" charset="0"/>
                <a:ea typeface="+mn-ea"/>
                <a:cs typeface="+mn-cs"/>
              </a:rPr>
              <a:t>:</a:t>
            </a:r>
            <a:r>
              <a:rPr kumimoji="0" lang="en-US" sz="1100" b="0" i="0" u="none" strike="noStrike" kern="1200" cap="none" spc="0" normalizeH="0" baseline="0" noProof="0" dirty="0">
                <a:ln>
                  <a:noFill/>
                </a:ln>
                <a:solidFill>
                  <a:srgbClr val="000000"/>
                </a:solidFill>
                <a:effectLst/>
                <a:uLnTx/>
                <a:uFillTx/>
                <a:latin typeface="Arial" charset="0"/>
                <a:ea typeface="+mn-ea"/>
                <a:cs typeface="+mn-cs"/>
              </a:rPr>
              <a:t>	The Surprising Creativity of Digital Evolution: A Collection of Anecdotes from the Evolutionary </a:t>
            </a:r>
          </a:p>
          <a:p>
            <a:pPr marL="1708150" marR="0" lvl="0" indent="-170815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charset="0"/>
                <a:ea typeface="+mn-ea"/>
                <a:cs typeface="+mn-cs"/>
              </a:rPr>
              <a:t>	Computation and Artificial Life Research Communities</a:t>
            </a:r>
            <a:r>
              <a:rPr kumimoji="0" lang="cs-CZ" sz="1100" b="0" i="0" u="none" strike="noStrike" kern="1200" cap="none" spc="0" normalizeH="0" baseline="0" noProof="0" dirty="0">
                <a:ln>
                  <a:noFill/>
                </a:ln>
                <a:solidFill>
                  <a:srgbClr val="000000"/>
                </a:solidFill>
                <a:effectLst/>
                <a:uLnTx/>
                <a:uFillTx/>
                <a:latin typeface="Arial" charset="0"/>
                <a:ea typeface="+mn-ea"/>
                <a:cs typeface="+mn-cs"/>
              </a:rPr>
              <a:t>. </a:t>
            </a:r>
            <a:r>
              <a:rPr kumimoji="0" lang="en-US" sz="1100" b="0" i="0" u="none" strike="noStrike" kern="1200" cap="none" spc="0" normalizeH="0" baseline="0" noProof="0" dirty="0">
                <a:ln>
                  <a:noFill/>
                </a:ln>
                <a:solidFill>
                  <a:srgbClr val="000000"/>
                </a:solidFill>
                <a:effectLst/>
                <a:uLnTx/>
                <a:uFillTx/>
                <a:latin typeface="Arial" charset="0"/>
                <a:ea typeface="+mn-ea"/>
                <a:cs typeface="+mn-cs"/>
              </a:rPr>
              <a:t>2018</a:t>
            </a:r>
            <a:endParaRPr kumimoji="0" lang="cs-CZ" sz="11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9" name="Title 1"/>
          <p:cNvSpPr txBox="1">
            <a:spLocks/>
          </p:cNvSpPr>
          <p:nvPr/>
        </p:nvSpPr>
        <p:spPr bwMode="auto">
          <a:xfrm>
            <a:off x="620713" y="404019"/>
            <a:ext cx="8207375" cy="7207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4000" b="1">
                <a:solidFill>
                  <a:schemeClr val="bg1"/>
                </a:solidFill>
                <a:effectLst/>
                <a:latin typeface="+mj-lt"/>
                <a:ea typeface="+mj-ea"/>
                <a:cs typeface="+mj-cs"/>
              </a:defRPr>
            </a:lvl1pPr>
            <a:lvl2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2pPr>
            <a:lvl3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3pPr>
            <a:lvl4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4pPr>
            <a:lvl5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5pPr>
            <a:lvl6pPr marL="4572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6pPr>
            <a:lvl7pPr marL="9144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7pPr>
            <a:lvl8pPr marL="13716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8pPr>
            <a:lvl9pPr marL="18288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Tahoma"/>
                <a:ea typeface="+mj-ea"/>
                <a:cs typeface="+mj-cs"/>
              </a:rPr>
              <a:t>Surprising Creativity of Digital Evolution</a:t>
            </a:r>
          </a:p>
        </p:txBody>
      </p:sp>
      <p:pic>
        <p:nvPicPr>
          <p:cNvPr id="4" name="Evolution of Muscles and Bon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7969" y="2378092"/>
            <a:ext cx="6096000" cy="3429000"/>
          </a:xfrm>
          <a:prstGeom prst="rect">
            <a:avLst/>
          </a:prstGeom>
        </p:spPr>
      </p:pic>
    </p:spTree>
    <p:extLst>
      <p:ext uri="{BB962C8B-B14F-4D97-AF65-F5344CB8AC3E}">
        <p14:creationId xmlns:p14="http://schemas.microsoft.com/office/powerpoint/2010/main" val="3731528622"/>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5588" y="1412776"/>
            <a:ext cx="8640763" cy="5111849"/>
          </a:xfrm>
        </p:spPr>
        <p:txBody>
          <a:bodyPr/>
          <a:lstStyle/>
          <a:p>
            <a:pPr marL="57150" indent="0">
              <a:buNone/>
            </a:pPr>
            <a:r>
              <a:rPr lang="en-US" sz="1500" b="1" dirty="0">
                <a:solidFill>
                  <a:srgbClr val="0000FF"/>
                </a:solidFill>
              </a:rPr>
              <a:t>Re-enabling Disabled </a:t>
            </a:r>
            <a:r>
              <a:rPr lang="en-US" sz="1500" b="1" dirty="0" err="1">
                <a:solidFill>
                  <a:srgbClr val="0000FF"/>
                </a:solidFill>
              </a:rPr>
              <a:t>Appendenges</a:t>
            </a:r>
            <a:r>
              <a:rPr lang="en-US" sz="1500" b="1" dirty="0">
                <a:solidFill>
                  <a:srgbClr val="0000FF"/>
                </a:solidFill>
              </a:rPr>
              <a:t>, </a:t>
            </a:r>
            <a:r>
              <a:rPr lang="en-US" sz="1500" b="1" dirty="0" err="1">
                <a:solidFill>
                  <a:srgbClr val="0000FF"/>
                </a:solidFill>
              </a:rPr>
              <a:t>Ecarlat</a:t>
            </a:r>
            <a:r>
              <a:rPr lang="en-US" sz="1500" b="1" dirty="0">
                <a:solidFill>
                  <a:srgbClr val="0000FF"/>
                </a:solidFill>
              </a:rPr>
              <a:t> and colleagues [85]</a:t>
            </a:r>
            <a:endParaRPr lang="en-US" kern="1200" dirty="0">
              <a:solidFill>
                <a:schemeClr val="tx1"/>
              </a:solidFill>
              <a:ea typeface="+mn-ea"/>
              <a:cs typeface="+mn-cs"/>
            </a:endParaRPr>
          </a:p>
          <a:p>
            <a:pPr lvl="1">
              <a:lnSpc>
                <a:spcPct val="100000"/>
              </a:lnSpc>
              <a:spcBef>
                <a:spcPts val="600"/>
              </a:spcBef>
            </a:pPr>
            <a:r>
              <a:rPr lang="en-US" kern="1200" dirty="0">
                <a:ea typeface="+mn-ea"/>
                <a:cs typeface="+mn-cs"/>
              </a:rPr>
              <a:t>The goal was to accumulate a wide variety of controllers, to move the cube onto the table, to grasp the cube, </a:t>
            </a:r>
            <a:r>
              <a:rPr lang="en-US" dirty="0"/>
              <a:t>to launch it into a basket in front of the robot, …</a:t>
            </a:r>
            <a:endParaRPr lang="en-US" kern="1200" dirty="0">
              <a:ea typeface="+mn-ea"/>
              <a:cs typeface="+mn-cs"/>
            </a:endParaRPr>
          </a:p>
          <a:p>
            <a:pPr lvl="1">
              <a:lnSpc>
                <a:spcPct val="100000"/>
              </a:lnSpc>
              <a:spcBef>
                <a:spcPts val="600"/>
              </a:spcBef>
            </a:pPr>
            <a:r>
              <a:rPr lang="en-US" kern="1200" dirty="0">
                <a:ea typeface="+mn-ea"/>
                <a:cs typeface="+mn-cs"/>
              </a:rPr>
              <a:t>Then the robot’s gripper was crippled, preventing it from opening and closing, …</a:t>
            </a:r>
          </a:p>
          <a:p>
            <a:pPr lvl="1">
              <a:lnSpc>
                <a:spcPct val="100000"/>
              </a:lnSpc>
              <a:spcBef>
                <a:spcPts val="600"/>
              </a:spcBef>
            </a:pPr>
            <a:endParaRPr lang="en-US" kern="1200" dirty="0">
              <a:ea typeface="+mn-ea"/>
              <a:cs typeface="+mn-cs"/>
            </a:endParaRPr>
          </a:p>
        </p:txBody>
      </p:sp>
      <p:sp>
        <p:nvSpPr>
          <p:cNvPr id="7" name="TextBox 6"/>
          <p:cNvSpPr txBox="1"/>
          <p:nvPr/>
        </p:nvSpPr>
        <p:spPr>
          <a:xfrm>
            <a:off x="468313" y="6165304"/>
            <a:ext cx="8640960" cy="430887"/>
          </a:xfrm>
          <a:prstGeom prst="rect">
            <a:avLst/>
          </a:prstGeom>
          <a:noFill/>
        </p:spPr>
        <p:txBody>
          <a:bodyPr wrap="square" rtlCol="0">
            <a:spAutoFit/>
          </a:bodyPr>
          <a:lstStyle/>
          <a:p>
            <a:pPr marL="1527175" marR="0" lvl="0" indent="-1527175" algn="l" defTabSz="914400" rtl="0" eaLnBrk="0" fontAlgn="base" latinLnBrk="0" hangingPunct="0">
              <a:lnSpc>
                <a:spcPct val="100000"/>
              </a:lnSpc>
              <a:spcBef>
                <a:spcPct val="0"/>
              </a:spcBef>
              <a:spcAft>
                <a:spcPct val="0"/>
              </a:spcAft>
              <a:buClrTx/>
              <a:buSzTx/>
              <a:buFontTx/>
              <a:buNone/>
              <a:tabLst>
                <a:tab pos="1708150" algn="l"/>
              </a:tabLst>
              <a:defRPr/>
            </a:pPr>
            <a:r>
              <a:rPr kumimoji="0" lang="en-US" sz="1100" b="0" i="0" u="none" strike="noStrike" kern="1200" cap="none" spc="0" normalizeH="0" baseline="0" noProof="0" dirty="0">
                <a:ln>
                  <a:noFill/>
                </a:ln>
                <a:solidFill>
                  <a:srgbClr val="000000"/>
                </a:solidFill>
                <a:effectLst/>
                <a:uLnTx/>
                <a:uFillTx/>
                <a:latin typeface="Arial" charset="0"/>
                <a:ea typeface="+mn-ea"/>
                <a:cs typeface="+mn-cs"/>
              </a:rPr>
              <a:t>Source: Lehman, J. at all.</a:t>
            </a:r>
            <a:r>
              <a:rPr kumimoji="0" lang="cs-CZ" sz="1100" b="0" i="0" u="none" strike="noStrike" kern="1200" cap="none" spc="0" normalizeH="0" baseline="0" noProof="0" dirty="0">
                <a:ln>
                  <a:noFill/>
                </a:ln>
                <a:solidFill>
                  <a:srgbClr val="000000"/>
                </a:solidFill>
                <a:effectLst/>
                <a:uLnTx/>
                <a:uFillTx/>
                <a:latin typeface="Arial" charset="0"/>
                <a:ea typeface="+mn-ea"/>
                <a:cs typeface="+mn-cs"/>
              </a:rPr>
              <a:t>:</a:t>
            </a:r>
            <a:r>
              <a:rPr kumimoji="0" lang="en-US" sz="1100" b="0" i="0" u="none" strike="noStrike" kern="1200" cap="none" spc="0" normalizeH="0" baseline="0" noProof="0" dirty="0">
                <a:ln>
                  <a:noFill/>
                </a:ln>
                <a:solidFill>
                  <a:srgbClr val="000000"/>
                </a:solidFill>
                <a:effectLst/>
                <a:uLnTx/>
                <a:uFillTx/>
                <a:latin typeface="Arial" charset="0"/>
                <a:ea typeface="+mn-ea"/>
                <a:cs typeface="+mn-cs"/>
              </a:rPr>
              <a:t>	The Surprising Creativity of Digital Evolution: A Collection of Anecdotes from the Evolutionary </a:t>
            </a:r>
          </a:p>
          <a:p>
            <a:pPr marL="1708150" marR="0" lvl="0" indent="-170815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charset="0"/>
                <a:ea typeface="+mn-ea"/>
                <a:cs typeface="+mn-cs"/>
              </a:rPr>
              <a:t>	Computation and Artificial Life Research Communities</a:t>
            </a:r>
            <a:r>
              <a:rPr kumimoji="0" lang="cs-CZ" sz="1100" b="0" i="0" u="none" strike="noStrike" kern="1200" cap="none" spc="0" normalizeH="0" baseline="0" noProof="0" dirty="0">
                <a:ln>
                  <a:noFill/>
                </a:ln>
                <a:solidFill>
                  <a:srgbClr val="000000"/>
                </a:solidFill>
                <a:effectLst/>
                <a:uLnTx/>
                <a:uFillTx/>
                <a:latin typeface="Arial" charset="0"/>
                <a:ea typeface="+mn-ea"/>
                <a:cs typeface="+mn-cs"/>
              </a:rPr>
              <a:t>. </a:t>
            </a:r>
            <a:r>
              <a:rPr kumimoji="0" lang="en-US" sz="1100" b="0" i="0" u="none" strike="noStrike" kern="1200" cap="none" spc="0" normalizeH="0" baseline="0" noProof="0" dirty="0">
                <a:ln>
                  <a:noFill/>
                </a:ln>
                <a:solidFill>
                  <a:srgbClr val="000000"/>
                </a:solidFill>
                <a:effectLst/>
                <a:uLnTx/>
                <a:uFillTx/>
                <a:latin typeface="Arial" charset="0"/>
                <a:ea typeface="+mn-ea"/>
                <a:cs typeface="+mn-cs"/>
              </a:rPr>
              <a:t>2018</a:t>
            </a:r>
            <a:endParaRPr kumimoji="0" lang="cs-CZ" sz="11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9" name="Title 1"/>
          <p:cNvSpPr txBox="1">
            <a:spLocks/>
          </p:cNvSpPr>
          <p:nvPr/>
        </p:nvSpPr>
        <p:spPr bwMode="auto">
          <a:xfrm>
            <a:off x="620713" y="404019"/>
            <a:ext cx="8207375" cy="7207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4000" b="1">
                <a:solidFill>
                  <a:schemeClr val="bg1"/>
                </a:solidFill>
                <a:effectLst/>
                <a:latin typeface="+mj-lt"/>
                <a:ea typeface="+mj-ea"/>
                <a:cs typeface="+mj-cs"/>
              </a:defRPr>
            </a:lvl1pPr>
            <a:lvl2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2pPr>
            <a:lvl3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3pPr>
            <a:lvl4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4pPr>
            <a:lvl5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5pPr>
            <a:lvl6pPr marL="4572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6pPr>
            <a:lvl7pPr marL="9144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7pPr>
            <a:lvl8pPr marL="13716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8pPr>
            <a:lvl9pPr marL="18288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Tahoma"/>
                <a:ea typeface="+mj-ea"/>
                <a:cs typeface="+mj-cs"/>
              </a:rPr>
              <a:t>Surprising Creativity of Digital Evolution</a:t>
            </a:r>
          </a:p>
        </p:txBody>
      </p:sp>
      <p:pic>
        <p:nvPicPr>
          <p:cNvPr id="2" name="Re-enabling Disabled Appendenges">
            <a:hlinkClick r:id="" action="ppaction://media"/>
          </p:cNvPr>
          <p:cNvPicPr>
            <a:picLocks noChangeAspect="1"/>
          </p:cNvPicPr>
          <p:nvPr>
            <a:videoFile r:link="rId1"/>
            <p:extLst>
              <p:ext uri="{DAA4B4D4-6D71-4841-9C94-3DE7FCFB9230}">
                <p14:media xmlns:p14="http://schemas.microsoft.com/office/powerpoint/2010/main" r:embed="rId2">
                  <p14:trim st="1023"/>
                </p14:media>
              </p:ext>
            </p:extLst>
          </p:nvPr>
        </p:nvPicPr>
        <p:blipFill>
          <a:blip r:embed="rId5"/>
          <a:stretch>
            <a:fillRect/>
          </a:stretch>
        </p:blipFill>
        <p:spPr>
          <a:xfrm>
            <a:off x="1777913" y="2666753"/>
            <a:ext cx="5596112" cy="3147813"/>
          </a:xfrm>
          <a:prstGeom prst="rect">
            <a:avLst/>
          </a:prstGeom>
        </p:spPr>
      </p:pic>
    </p:spTree>
    <p:extLst>
      <p:ext uri="{BB962C8B-B14F-4D97-AF65-F5344CB8AC3E}">
        <p14:creationId xmlns:p14="http://schemas.microsoft.com/office/powerpoint/2010/main" val="3200446201"/>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MLSC_Gerstner">
  <a:themeElements>
    <a:clrScheme name="MLSC_Gerstner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MLSC_Gerstner">
      <a:majorFont>
        <a:latin typeface="Tahoma"/>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MLSC_Gerstner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MLSC_Gerstner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MLSC_Gerstner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MLSC_Gerstner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MLSC_Gerstner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MLSC_Gerstner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MLSC_Gerstner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MLSC_Gerstner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MLSC_Gerstner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MLSC_Gerstner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MLSC_Gerstner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MLSC_Gerstner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MLSC_Gerstner">
  <a:themeElements>
    <a:clrScheme name="MLSC_Gerstner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MLSC_Gerstner">
      <a:majorFont>
        <a:latin typeface="Tahoma"/>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MLSC_Gerstner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MLSC_Gerstner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MLSC_Gerstner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MLSC_Gerstner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MLSC_Gerstner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MLSC_Gerstner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MLSC_Gerstner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MLSC_Gerstner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MLSC_Gerstner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MLSC_Gerstner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MLSC_Gerstner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MLSC_Gerstner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chnika">
      <a:majorFont>
        <a:latin typeface="Technika-Bold"/>
        <a:ea typeface=""/>
        <a:cs typeface=""/>
      </a:majorFont>
      <a:minorFont>
        <a:latin typeface="Technika"/>
        <a:ea typeface=""/>
        <a:cs typeface=""/>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_EN.potx" id="{31B9A49A-93B2-47C3-B420-5175C9CFF6AC}" vid="{132A1726-9142-4B5F-A074-254CA1B02F6D}"/>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MLSC_Gerstner</Template>
  <TotalTime>25757</TotalTime>
  <Words>4778</Words>
  <Application>Microsoft Office PowerPoint</Application>
  <PresentationFormat>On-screen Show (4:3)</PresentationFormat>
  <Paragraphs>703</Paragraphs>
  <Slides>97</Slides>
  <Notes>31</Notes>
  <HiddenSlides>0</HiddenSlides>
  <MMClips>13</MMClips>
  <ScaleCrop>false</ScaleCrop>
  <HeadingPairs>
    <vt:vector size="8" baseType="variant">
      <vt:variant>
        <vt:lpstr>Fonts Used</vt:lpstr>
      </vt:variant>
      <vt:variant>
        <vt:i4>14</vt:i4>
      </vt:variant>
      <vt:variant>
        <vt:lpstr>Theme</vt:lpstr>
      </vt:variant>
      <vt:variant>
        <vt:i4>3</vt:i4>
      </vt:variant>
      <vt:variant>
        <vt:lpstr>Embedded OLE Servers</vt:lpstr>
      </vt:variant>
      <vt:variant>
        <vt:i4>4</vt:i4>
      </vt:variant>
      <vt:variant>
        <vt:lpstr>Slide Titles</vt:lpstr>
      </vt:variant>
      <vt:variant>
        <vt:i4>97</vt:i4>
      </vt:variant>
    </vt:vector>
  </HeadingPairs>
  <TitlesOfParts>
    <vt:vector size="118" baseType="lpstr">
      <vt:lpstr>Arial</vt:lpstr>
      <vt:lpstr>Arial Black</vt:lpstr>
      <vt:lpstr>Calibri</vt:lpstr>
      <vt:lpstr>Cambria Math</vt:lpstr>
      <vt:lpstr>Century Schoolbook</vt:lpstr>
      <vt:lpstr>Garamond</vt:lpstr>
      <vt:lpstr>Palatino Linotype</vt:lpstr>
      <vt:lpstr>Tahoma</vt:lpstr>
      <vt:lpstr>Technika</vt:lpstr>
      <vt:lpstr>Technika-Bold</vt:lpstr>
      <vt:lpstr>Times New Roman</vt:lpstr>
      <vt:lpstr>Verdana</vt:lpstr>
      <vt:lpstr>Wingdings</vt:lpstr>
      <vt:lpstr>Wingdings 2</vt:lpstr>
      <vt:lpstr>MLSC_Gerstner</vt:lpstr>
      <vt:lpstr>1_MLSC_Gerstner</vt:lpstr>
      <vt:lpstr>Motiv Office</vt:lpstr>
      <vt:lpstr>Image</vt:lpstr>
      <vt:lpstr>Acrobat Document</vt:lpstr>
      <vt:lpstr>Ecuación</vt:lpstr>
      <vt:lpstr>Picture</vt:lpstr>
      <vt:lpstr>Applications of Evolutionary Algorithms </vt:lpstr>
      <vt:lpstr>Evolutionary Algorithms</vt:lpstr>
      <vt:lpstr>Multiple Traveling Salesman Problem</vt:lpstr>
      <vt:lpstr>Evolutionaty Algorithms for Dynamic Opt.</vt:lpstr>
      <vt:lpstr>Evolutionaty Algorithms for Dynamic Opt.</vt:lpstr>
      <vt:lpstr>Application Areas of EAs</vt:lpstr>
      <vt:lpstr>Human-Competitive Results</vt:lpstr>
      <vt:lpstr>Six Post-2000 patented analog circuits</vt:lpstr>
      <vt:lpstr>Automated Design of Electrical Circuits</vt:lpstr>
      <vt:lpstr>Automated Design of Electrical Circuits</vt:lpstr>
      <vt:lpstr>WYWIWYG: Embryonic Electrical Circuit</vt:lpstr>
      <vt:lpstr>WYWIWYG: Fitness Assignment</vt:lpstr>
      <vt:lpstr>GP Control Parameters Setup</vt:lpstr>
      <vt:lpstr>Low-Voltage Balun Circuit</vt:lpstr>
      <vt:lpstr>Genetically Evolved Low-Voltage Balun Circuit</vt:lpstr>
      <vt:lpstr>Voltage-Current Conversion Circuit</vt:lpstr>
      <vt:lpstr>Mixed Analog-Digital Register-Controlled Variable Capacitor</vt:lpstr>
      <vt:lpstr>HUMIES</vt:lpstr>
      <vt:lpstr>2004 Human-Competitive Awards  in Genetic and Evolutionary Computation </vt:lpstr>
      <vt:lpstr>The winner of Humies 2004</vt:lpstr>
      <vt:lpstr>Evolved Antennas for Deployment on NASA’s  Space Technology 5 Mission</vt:lpstr>
      <vt:lpstr>Evolved Antenna  for Space Technology 5 mission </vt:lpstr>
      <vt:lpstr>Evolved Antenna  for Space Technology 5 mission </vt:lpstr>
      <vt:lpstr>Evolved Antenna  for Space Technology 5 mission </vt:lpstr>
      <vt:lpstr>Evolved Antenna  for Space Technology 5 mission </vt:lpstr>
      <vt:lpstr>Evolved Antenna  for Space Technology 5 mission</vt:lpstr>
      <vt:lpstr>2007 Human-Competitive Awards  in Genetic and Evolutionary Computation </vt:lpstr>
      <vt:lpstr>Evolutionary Design of Single-Mode Microstructured Polymer Optical Fibres</vt:lpstr>
      <vt:lpstr>Single-moded fibres</vt:lpstr>
      <vt:lpstr>Evolved single-mode designs</vt:lpstr>
      <vt:lpstr>Manufactured single-mode MPOF</vt:lpstr>
      <vt:lpstr>A different fitness function</vt:lpstr>
      <vt:lpstr>How to Draw a Straight Line Using a GP</vt:lpstr>
      <vt:lpstr>How to Draw a Straight Line Using a GP</vt:lpstr>
      <vt:lpstr>How to Draw a Straight Line Using a GP</vt:lpstr>
      <vt:lpstr>How to Draw a Straight Line Using a GP</vt:lpstr>
      <vt:lpstr>How to Draw a Straight Line Using a GP</vt:lpstr>
      <vt:lpstr>How to Draw a Straight Line Using a GP</vt:lpstr>
      <vt:lpstr>Some results</vt:lpstr>
      <vt:lpstr>Some results</vt:lpstr>
      <vt:lpstr>Some results</vt:lpstr>
      <vt:lpstr>Some results</vt:lpstr>
      <vt:lpstr>2005 Human-Competitive Awards in  Genetic and Evolutionary Computation cont. </vt:lpstr>
      <vt:lpstr>Moshe Sipper: Evolved to Win </vt:lpstr>
      <vt:lpstr>PowerPoint Presentation</vt:lpstr>
      <vt:lpstr>Automatically Finding Patches Using GP</vt:lpstr>
      <vt:lpstr>Automatically Finding Patches Using GP</vt:lpstr>
      <vt:lpstr>Automatically Finding Patches Using GP</vt:lpstr>
      <vt:lpstr>Automatically Finding Patches Using GP</vt:lpstr>
      <vt:lpstr>Automatically Finding Patches Using GP</vt:lpstr>
      <vt:lpstr>Automatically Finding Patches Using GP</vt:lpstr>
      <vt:lpstr>Evolutionary Design of Image Filters</vt:lpstr>
      <vt:lpstr>Evolutionary design of image filters</vt:lpstr>
      <vt:lpstr>Image filter in CGP </vt:lpstr>
      <vt:lpstr>PowerPoint Presentation</vt:lpstr>
      <vt:lpstr>Burst Noise Filtering</vt:lpstr>
      <vt:lpstr>Burst Noise Filtering</vt:lpstr>
      <vt:lpstr>Applications of Evolutionary Algorithms </vt:lpstr>
      <vt:lpstr>Symbolic Regression</vt:lpstr>
      <vt:lpstr>PowerPoint Presentation</vt:lpstr>
      <vt:lpstr>Single Node Genetic Programming (SNGP)</vt:lpstr>
      <vt:lpstr>PowerPoint Presentation</vt:lpstr>
      <vt:lpstr>Inverted Pendulum</vt:lpstr>
      <vt:lpstr>Experiments with Real Inverted Pendulum</vt:lpstr>
      <vt:lpstr>Experiments with Real Inverted Pendulum</vt:lpstr>
      <vt:lpstr>Experiments with Real Inverted Pendulum</vt:lpstr>
      <vt:lpstr>PowerPoint Presentation</vt:lpstr>
      <vt:lpstr>Learning V function</vt:lpstr>
      <vt:lpstr>EAs for Agents Clustering</vt:lpstr>
      <vt:lpstr>EAs for Agents Clustering</vt:lpstr>
      <vt:lpstr>mPOEMS: Initialization of SB</vt:lpstr>
      <vt:lpstr>mPOEMS: After 1st iteration</vt:lpstr>
      <vt:lpstr>mPOEMS: After 2nd iteration</vt:lpstr>
      <vt:lpstr>mPOEMS: After 5th iteration</vt:lpstr>
      <vt:lpstr>mPOEMS: After 10th iteration</vt:lpstr>
      <vt:lpstr>mPOEMS: After 20th iteration</vt:lpstr>
      <vt:lpstr>mPOEMS: Final SB after 100 iterations</vt:lpstr>
      <vt:lpstr>mPOEMS: Final SB</vt:lpstr>
      <vt:lpstr>PowerPoint Presentation</vt:lpstr>
      <vt:lpstr>PROBLEM</vt:lpstr>
      <vt:lpstr>Facility Layout Optimization</vt:lpstr>
      <vt:lpstr>PowerPoint Presentation</vt:lpstr>
      <vt:lpstr>PowerPoint Presentation</vt:lpstr>
      <vt:lpstr>Input: Hall</vt:lpstr>
      <vt:lpstr>Input: Workstations</vt:lpstr>
      <vt:lpstr>Indirect Representation</vt:lpstr>
      <vt:lpstr>Placement Heuristics</vt:lpstr>
      <vt:lpstr>Objective: Minimize Space Used</vt:lpstr>
      <vt:lpstr>Objective: Minimize Connections</vt:lpstr>
      <vt:lpstr>Multi-Objective Optimization</vt:lpstr>
      <vt:lpstr>Evolution of Modular Robot Gaits</vt:lpstr>
      <vt:lpstr>Evolution of Modular Robot Gaits</vt:lpstr>
      <vt:lpstr>Evolution of Modular Robot Gaits</vt:lpstr>
      <vt:lpstr>PowerPoint Presentation</vt:lpstr>
      <vt:lpstr>PowerPoint Presentation</vt:lpstr>
      <vt:lpstr>PowerPoint Presentation</vt:lpstr>
      <vt:lpstr>PowerPoint Presentation</vt:lpstr>
    </vt:vector>
  </TitlesOfParts>
  <Company>CVUT FEL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Jiri Kubalik</dc:creator>
  <cp:lastModifiedBy>Jiri Kubalik</cp:lastModifiedBy>
  <cp:revision>534</cp:revision>
  <dcterms:created xsi:type="dcterms:W3CDTF">2004-04-20T16:10:00Z</dcterms:created>
  <dcterms:modified xsi:type="dcterms:W3CDTF">2019-09-23T15:07:05Z</dcterms:modified>
</cp:coreProperties>
</file>