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28"/>
  </p:notesMasterIdLst>
  <p:sldIdLst>
    <p:sldId id="327" r:id="rId2"/>
    <p:sldId id="326" r:id="rId3"/>
    <p:sldId id="256" r:id="rId4"/>
    <p:sldId id="323" r:id="rId5"/>
    <p:sldId id="358" r:id="rId6"/>
    <p:sldId id="324" r:id="rId7"/>
    <p:sldId id="359" r:id="rId8"/>
    <p:sldId id="357" r:id="rId9"/>
    <p:sldId id="362" r:id="rId10"/>
    <p:sldId id="360" r:id="rId11"/>
    <p:sldId id="367" r:id="rId12"/>
    <p:sldId id="377" r:id="rId13"/>
    <p:sldId id="363" r:id="rId14"/>
    <p:sldId id="364" r:id="rId15"/>
    <p:sldId id="370" r:id="rId16"/>
    <p:sldId id="371" r:id="rId17"/>
    <p:sldId id="372" r:id="rId18"/>
    <p:sldId id="374" r:id="rId19"/>
    <p:sldId id="365" r:id="rId20"/>
    <p:sldId id="368" r:id="rId21"/>
    <p:sldId id="375" r:id="rId22"/>
    <p:sldId id="373" r:id="rId23"/>
    <p:sldId id="369" r:id="rId24"/>
    <p:sldId id="376" r:id="rId25"/>
    <p:sldId id="366" r:id="rId26"/>
    <p:sldId id="36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22" autoAdjust="0"/>
    <p:restoredTop sz="85774" autoAdjust="0"/>
  </p:normalViewPr>
  <p:slideViewPr>
    <p:cSldViewPr>
      <p:cViewPr varScale="1">
        <p:scale>
          <a:sx n="98" d="100"/>
          <a:sy n="98" d="100"/>
        </p:scale>
        <p:origin x="1596" y="84"/>
      </p:cViewPr>
      <p:guideLst>
        <p:guide orient="horz" pos="2160"/>
        <p:guide pos="2880"/>
      </p:guideLst>
    </p:cSldViewPr>
  </p:slideViewPr>
  <p:outlineViewPr>
    <p:cViewPr>
      <p:scale>
        <a:sx n="33" d="100"/>
        <a:sy n="33" d="100"/>
      </p:scale>
      <p:origin x="0" y="6298"/>
    </p:cViewPr>
  </p:outlineViewPr>
  <p:notesTextViewPr>
    <p:cViewPr>
      <p:scale>
        <a:sx n="100" d="100"/>
        <a:sy n="100" d="100"/>
      </p:scale>
      <p:origin x="0" y="0"/>
    </p:cViewPr>
  </p:notesTextViewPr>
  <p:sorterViewPr>
    <p:cViewPr>
      <p:scale>
        <a:sx n="100" d="100"/>
        <a:sy n="100" d="100"/>
      </p:scale>
      <p:origin x="0" y="17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F25EE0C-C70B-4B4D-8EC3-AE610838755D}" type="datetimeFigureOut">
              <a:rPr lang="en-US"/>
              <a:pPr>
                <a:defRPr/>
              </a:pPr>
              <a:t>4/15/2019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0FAAC58-0F34-4457-82CE-76AA463951B1}" type="slidenum">
              <a:rPr lang="en-GB"/>
              <a:pPr>
                <a:defRPr/>
              </a:pPr>
              <a:t>‹#›</a:t>
            </a:fld>
            <a:endParaRPr lang="en-GB" dirty="0"/>
          </a:p>
        </p:txBody>
      </p:sp>
    </p:spTree>
    <p:extLst>
      <p:ext uri="{BB962C8B-B14F-4D97-AF65-F5344CB8AC3E}">
        <p14:creationId xmlns:p14="http://schemas.microsoft.com/office/powerpoint/2010/main" val="846812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Max%E2%80%93min_inequal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FAAC58-0F34-4457-82CE-76AA463951B1}" type="slidenum">
              <a:rPr lang="en-GB" smtClean="0"/>
              <a:pPr>
                <a:defRPr/>
              </a:pPr>
              <a:t>1</a:t>
            </a:fld>
            <a:endParaRPr lang="en-GB" dirty="0"/>
          </a:p>
        </p:txBody>
      </p:sp>
    </p:spTree>
    <p:extLst>
      <p:ext uri="{BB962C8B-B14F-4D97-AF65-F5344CB8AC3E}">
        <p14:creationId xmlns:p14="http://schemas.microsoft.com/office/powerpoint/2010/main" val="82412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it simpler by direct proof and one half based on </a:t>
            </a:r>
            <a:r>
              <a:rPr lang="en-US" dirty="0">
                <a:hlinkClick r:id="rId3"/>
              </a:rPr>
              <a:t>https://en.wikipedia.org/wiki/Max%E2%80%93min_inequality</a:t>
            </a:r>
            <a:endParaRPr lang="en-US" dirty="0"/>
          </a:p>
        </p:txBody>
      </p:sp>
      <p:sp>
        <p:nvSpPr>
          <p:cNvPr id="4" name="Slide Number Placeholder 3"/>
          <p:cNvSpPr>
            <a:spLocks noGrp="1"/>
          </p:cNvSpPr>
          <p:nvPr>
            <p:ph type="sldNum" sz="quarter" idx="5"/>
          </p:nvPr>
        </p:nvSpPr>
        <p:spPr/>
        <p:txBody>
          <a:bodyPr/>
          <a:lstStyle/>
          <a:p>
            <a:pPr>
              <a:defRPr/>
            </a:pPr>
            <a:fld id="{A0FAAC58-0F34-4457-82CE-76AA463951B1}" type="slidenum">
              <a:rPr lang="en-GB" smtClean="0"/>
              <a:pPr>
                <a:defRPr/>
              </a:pPr>
              <a:t>21</a:t>
            </a:fld>
            <a:endParaRPr lang="en-GB" dirty="0"/>
          </a:p>
        </p:txBody>
      </p:sp>
    </p:spTree>
    <p:extLst>
      <p:ext uri="{BB962C8B-B14F-4D97-AF65-F5344CB8AC3E}">
        <p14:creationId xmlns:p14="http://schemas.microsoft.com/office/powerpoint/2010/main" val="4193762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a:defRPr/>
            </a:pPr>
            <a:fld id="{A0FAAC58-0F34-4457-82CE-76AA463951B1}" type="slidenum">
              <a:rPr lang="en-GB" smtClean="0"/>
              <a:pPr>
                <a:defRPr/>
              </a:pPr>
              <a:t>22</a:t>
            </a:fld>
            <a:endParaRPr lang="en-GB" dirty="0"/>
          </a:p>
        </p:txBody>
      </p:sp>
    </p:spTree>
    <p:extLst>
      <p:ext uri="{BB962C8B-B14F-4D97-AF65-F5344CB8AC3E}">
        <p14:creationId xmlns:p14="http://schemas.microsoft.com/office/powerpoint/2010/main" val="142585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finite time bound!</a:t>
            </a:r>
          </a:p>
        </p:txBody>
      </p:sp>
      <p:sp>
        <p:nvSpPr>
          <p:cNvPr id="4" name="Slide Number Placeholder 3"/>
          <p:cNvSpPr>
            <a:spLocks noGrp="1"/>
          </p:cNvSpPr>
          <p:nvPr>
            <p:ph type="sldNum" sz="quarter" idx="10"/>
          </p:nvPr>
        </p:nvSpPr>
        <p:spPr/>
        <p:txBody>
          <a:bodyPr/>
          <a:lstStyle/>
          <a:p>
            <a:pPr>
              <a:defRPr/>
            </a:pPr>
            <a:fld id="{A0FAAC58-0F34-4457-82CE-76AA463951B1}" type="slidenum">
              <a:rPr lang="en-GB" smtClean="0"/>
              <a:pPr>
                <a:defRPr/>
              </a:pPr>
              <a:t>23</a:t>
            </a:fld>
            <a:endParaRPr lang="en-GB" dirty="0"/>
          </a:p>
        </p:txBody>
      </p:sp>
    </p:spTree>
    <p:extLst>
      <p:ext uri="{BB962C8B-B14F-4D97-AF65-F5344CB8AC3E}">
        <p14:creationId xmlns:p14="http://schemas.microsoft.com/office/powerpoint/2010/main" val="142585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FAAC58-0F34-4457-82CE-76AA463951B1}" type="slidenum">
              <a:rPr lang="en-GB" smtClean="0"/>
              <a:pPr>
                <a:defRPr/>
              </a:pPr>
              <a:t>3</a:t>
            </a:fld>
            <a:endParaRPr lang="en-GB" dirty="0"/>
          </a:p>
        </p:txBody>
      </p:sp>
    </p:spTree>
    <p:extLst>
      <p:ext uri="{BB962C8B-B14F-4D97-AF65-F5344CB8AC3E}">
        <p14:creationId xmlns:p14="http://schemas.microsoft.com/office/powerpoint/2010/main" val="82412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justifies real</a:t>
            </a:r>
            <a:r>
              <a:rPr lang="en-US" baseline="0" dirty="0"/>
              <a:t> equilibrium analysis in real world problems.</a:t>
            </a:r>
            <a:endParaRPr lang="en-US" dirty="0"/>
          </a:p>
        </p:txBody>
      </p:sp>
      <p:sp>
        <p:nvSpPr>
          <p:cNvPr id="4" name="Slide Number Placeholder 3"/>
          <p:cNvSpPr>
            <a:spLocks noGrp="1"/>
          </p:cNvSpPr>
          <p:nvPr>
            <p:ph type="sldNum" sz="quarter" idx="10"/>
          </p:nvPr>
        </p:nvSpPr>
        <p:spPr/>
        <p:txBody>
          <a:bodyPr/>
          <a:lstStyle/>
          <a:p>
            <a:pPr>
              <a:defRPr/>
            </a:pPr>
            <a:fld id="{A0FAAC58-0F34-4457-82CE-76AA463951B1}" type="slidenum">
              <a:rPr lang="en-GB" smtClean="0"/>
              <a:pPr>
                <a:defRPr/>
              </a:pPr>
              <a:t>4</a:t>
            </a:fld>
            <a:endParaRPr lang="en-GB" dirty="0"/>
          </a:p>
        </p:txBody>
      </p:sp>
    </p:spTree>
    <p:extLst>
      <p:ext uri="{BB962C8B-B14F-4D97-AF65-F5344CB8AC3E}">
        <p14:creationId xmlns:p14="http://schemas.microsoft.com/office/powerpoint/2010/main" val="174989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a:t>
            </a:r>
          </a:p>
        </p:txBody>
      </p:sp>
      <p:sp>
        <p:nvSpPr>
          <p:cNvPr id="4" name="Slide Number Placeholder 3"/>
          <p:cNvSpPr>
            <a:spLocks noGrp="1"/>
          </p:cNvSpPr>
          <p:nvPr>
            <p:ph type="sldNum" sz="quarter" idx="10"/>
          </p:nvPr>
        </p:nvSpPr>
        <p:spPr/>
        <p:txBody>
          <a:bodyPr/>
          <a:lstStyle/>
          <a:p>
            <a:pPr>
              <a:defRPr/>
            </a:pPr>
            <a:fld id="{A0FAAC58-0F34-4457-82CE-76AA463951B1}" type="slidenum">
              <a:rPr lang="en-GB" smtClean="0"/>
              <a:pPr>
                <a:defRPr/>
              </a:pPr>
              <a:t>6</a:t>
            </a:fld>
            <a:endParaRPr lang="en-GB" dirty="0"/>
          </a:p>
        </p:txBody>
      </p:sp>
    </p:spTree>
    <p:extLst>
      <p:ext uri="{BB962C8B-B14F-4D97-AF65-F5344CB8AC3E}">
        <p14:creationId xmlns:p14="http://schemas.microsoft.com/office/powerpoint/2010/main" val="1457855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straightforward</a:t>
            </a:r>
            <a:r>
              <a:rPr lang="en-US" baseline="0" dirty="0"/>
              <a:t> proof</a:t>
            </a:r>
            <a:endParaRPr lang="en-US" dirty="0"/>
          </a:p>
        </p:txBody>
      </p:sp>
      <p:sp>
        <p:nvSpPr>
          <p:cNvPr id="4" name="Slide Number Placeholder 3"/>
          <p:cNvSpPr>
            <a:spLocks noGrp="1"/>
          </p:cNvSpPr>
          <p:nvPr>
            <p:ph type="sldNum" sz="quarter" idx="10"/>
          </p:nvPr>
        </p:nvSpPr>
        <p:spPr/>
        <p:txBody>
          <a:bodyPr/>
          <a:lstStyle/>
          <a:p>
            <a:pPr>
              <a:defRPr/>
            </a:pPr>
            <a:fld id="{A0FAAC58-0F34-4457-82CE-76AA463951B1}" type="slidenum">
              <a:rPr lang="en-GB" smtClean="0"/>
              <a:pPr>
                <a:defRPr/>
              </a:pPr>
              <a:t>10</a:t>
            </a:fld>
            <a:endParaRPr lang="en-GB" dirty="0"/>
          </a:p>
        </p:txBody>
      </p:sp>
    </p:spTree>
    <p:extLst>
      <p:ext uri="{BB962C8B-B14F-4D97-AF65-F5344CB8AC3E}">
        <p14:creationId xmlns:p14="http://schemas.microsoft.com/office/powerpoint/2010/main" val="309384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a:t>
            </a:r>
            <a:r>
              <a:rPr lang="en-US" baseline="0" dirty="0"/>
              <a:t> with (</a:t>
            </a:r>
            <a:r>
              <a:rPr lang="en-US" baseline="0" dirty="0" err="1"/>
              <a:t>a,a</a:t>
            </a:r>
            <a:r>
              <a:rPr lang="en-US" baseline="0" dirty="0"/>
              <a:t>) and assume identical action selections, since the game is symmetric.</a:t>
            </a:r>
          </a:p>
          <a:p>
            <a:endParaRPr lang="en-US" dirty="0"/>
          </a:p>
        </p:txBody>
      </p:sp>
      <p:sp>
        <p:nvSpPr>
          <p:cNvPr id="4" name="Slide Number Placeholder 3"/>
          <p:cNvSpPr>
            <a:spLocks noGrp="1"/>
          </p:cNvSpPr>
          <p:nvPr>
            <p:ph type="sldNum" sz="quarter" idx="10"/>
          </p:nvPr>
        </p:nvSpPr>
        <p:spPr/>
        <p:txBody>
          <a:bodyPr/>
          <a:lstStyle/>
          <a:p>
            <a:pPr>
              <a:defRPr/>
            </a:pPr>
            <a:fld id="{A0FAAC58-0F34-4457-82CE-76AA463951B1}" type="slidenum">
              <a:rPr lang="en-GB" smtClean="0"/>
              <a:pPr>
                <a:defRPr/>
              </a:pPr>
              <a:t>11</a:t>
            </a:fld>
            <a:endParaRPr lang="en-GB" dirty="0"/>
          </a:p>
        </p:txBody>
      </p:sp>
    </p:spTree>
    <p:extLst>
      <p:ext uri="{BB962C8B-B14F-4D97-AF65-F5344CB8AC3E}">
        <p14:creationId xmlns:p14="http://schemas.microsoft.com/office/powerpoint/2010/main" val="309384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FAAC58-0F34-4457-82CE-76AA463951B1}" type="slidenum">
              <a:rPr lang="en-GB" smtClean="0"/>
              <a:pPr>
                <a:defRPr/>
              </a:pPr>
              <a:t>16</a:t>
            </a:fld>
            <a:endParaRPr lang="en-GB" dirty="0"/>
          </a:p>
        </p:txBody>
      </p:sp>
    </p:spTree>
    <p:extLst>
      <p:ext uri="{BB962C8B-B14F-4D97-AF65-F5344CB8AC3E}">
        <p14:creationId xmlns:p14="http://schemas.microsoft.com/office/powerpoint/2010/main" val="2286158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finite time bound!</a:t>
            </a:r>
          </a:p>
        </p:txBody>
      </p:sp>
      <p:sp>
        <p:nvSpPr>
          <p:cNvPr id="4" name="Slide Number Placeholder 3"/>
          <p:cNvSpPr>
            <a:spLocks noGrp="1"/>
          </p:cNvSpPr>
          <p:nvPr>
            <p:ph type="sldNum" sz="quarter" idx="10"/>
          </p:nvPr>
        </p:nvSpPr>
        <p:spPr/>
        <p:txBody>
          <a:bodyPr/>
          <a:lstStyle/>
          <a:p>
            <a:pPr>
              <a:defRPr/>
            </a:pPr>
            <a:fld id="{A0FAAC58-0F34-4457-82CE-76AA463951B1}" type="slidenum">
              <a:rPr lang="en-GB" smtClean="0"/>
              <a:pPr>
                <a:defRPr/>
              </a:pPr>
              <a:t>19</a:t>
            </a:fld>
            <a:endParaRPr lang="en-GB" dirty="0"/>
          </a:p>
        </p:txBody>
      </p:sp>
    </p:spTree>
    <p:extLst>
      <p:ext uri="{BB962C8B-B14F-4D97-AF65-F5344CB8AC3E}">
        <p14:creationId xmlns:p14="http://schemas.microsoft.com/office/powerpoint/2010/main" val="142585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finite time bound!</a:t>
            </a:r>
          </a:p>
        </p:txBody>
      </p:sp>
      <p:sp>
        <p:nvSpPr>
          <p:cNvPr id="4" name="Slide Number Placeholder 3"/>
          <p:cNvSpPr>
            <a:spLocks noGrp="1"/>
          </p:cNvSpPr>
          <p:nvPr>
            <p:ph type="sldNum" sz="quarter" idx="10"/>
          </p:nvPr>
        </p:nvSpPr>
        <p:spPr/>
        <p:txBody>
          <a:bodyPr/>
          <a:lstStyle/>
          <a:p>
            <a:pPr>
              <a:defRPr/>
            </a:pPr>
            <a:fld id="{A0FAAC58-0F34-4457-82CE-76AA463951B1}" type="slidenum">
              <a:rPr lang="en-GB" smtClean="0"/>
              <a:pPr>
                <a:defRPr/>
              </a:pPr>
              <a:t>20</a:t>
            </a:fld>
            <a:endParaRPr lang="en-GB" dirty="0"/>
          </a:p>
        </p:txBody>
      </p:sp>
    </p:spTree>
    <p:extLst>
      <p:ext uri="{BB962C8B-B14F-4D97-AF65-F5344CB8AC3E}">
        <p14:creationId xmlns:p14="http://schemas.microsoft.com/office/powerpoint/2010/main" val="142585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72967D-CFD0-4274-A01F-CB9A6BCB1C01}"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1DDE3-62B0-4983-961D-D9920F218E8A}" type="slidenum">
              <a:rPr lang="en-GB" smtClean="0"/>
              <a:pPr/>
              <a:t>‹#›</a:t>
            </a:fld>
            <a:endParaRPr lang="en-GB" dirty="0"/>
          </a:p>
        </p:txBody>
      </p:sp>
    </p:spTree>
    <p:extLst>
      <p:ext uri="{BB962C8B-B14F-4D97-AF65-F5344CB8AC3E}">
        <p14:creationId xmlns:p14="http://schemas.microsoft.com/office/powerpoint/2010/main" val="4271075727"/>
      </p:ext>
    </p:extLst>
  </p:cSld>
  <p:clrMapOvr>
    <a:masterClrMapping/>
  </p:clrMapOvr>
  <p:transition>
    <p:fade thruBlk="1"/>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12777"/>
            <a:ext cx="8229600" cy="4713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72967D-CFD0-4274-A01F-CB9A6BCB1C01}"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1DDE3-62B0-4983-961D-D9920F218E8A}" type="slidenum">
              <a:rPr lang="en-GB" smtClean="0"/>
              <a:pPr/>
              <a:t>‹#›</a:t>
            </a:fld>
            <a:endParaRPr lang="en-GB" dirty="0"/>
          </a:p>
        </p:txBody>
      </p:sp>
      <p:sp>
        <p:nvSpPr>
          <p:cNvPr id="9" name="Subtitle 2"/>
          <p:cNvSpPr>
            <a:spLocks noGrp="1"/>
          </p:cNvSpPr>
          <p:nvPr>
            <p:ph type="subTitle" idx="13"/>
          </p:nvPr>
        </p:nvSpPr>
        <p:spPr>
          <a:xfrm>
            <a:off x="457200" y="764705"/>
            <a:ext cx="7787208" cy="360040"/>
          </a:xfrm>
        </p:spPr>
        <p:txBody>
          <a:bodyPr>
            <a:noAutofit/>
          </a:bodyPr>
          <a:lstStyle>
            <a:lvl1pPr marL="0" indent="0" algn="l">
              <a:buNone/>
              <a:defRPr sz="2000">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a:t>Click to edit Master subtitle style</a:t>
            </a:r>
            <a:endParaRPr lang="en-US" dirty="0"/>
          </a:p>
        </p:txBody>
      </p:sp>
      <p:sp>
        <p:nvSpPr>
          <p:cNvPr id="10" name="Straight Connector 9"/>
          <p:cNvSpPr>
            <a:spLocks noChangeShapeType="1"/>
          </p:cNvSpPr>
          <p:nvPr/>
        </p:nvSpPr>
        <p:spPr bwMode="auto">
          <a:xfrm>
            <a:off x="457200" y="1196752"/>
            <a:ext cx="8229600" cy="0"/>
          </a:xfrm>
          <a:prstGeom prst="line">
            <a:avLst/>
          </a:prstGeom>
          <a:noFill/>
          <a:ln w="9525" cap="flat" cmpd="sng" algn="ctr">
            <a:solidFill>
              <a:schemeClr val="tx2"/>
            </a:solidFill>
            <a:prstDash val="dash"/>
            <a:round/>
            <a:headEnd type="none" w="med" len="med"/>
            <a:tailEnd type="none" w="med" len="med"/>
          </a:ln>
          <a:effectLst/>
        </p:spPr>
        <p:txBody>
          <a:bodyPr vert="horz" wrap="square" lIns="91430" tIns="45715" rIns="91430" bIns="45715" anchor="t" compatLnSpc="1"/>
          <a:lstStyle/>
          <a:p>
            <a:endParaRPr kumimoji="0" lang="en-US" dirty="0"/>
          </a:p>
        </p:txBody>
      </p:sp>
    </p:spTree>
    <p:extLst>
      <p:ext uri="{BB962C8B-B14F-4D97-AF65-F5344CB8AC3E}">
        <p14:creationId xmlns:p14="http://schemas.microsoft.com/office/powerpoint/2010/main" val="349445294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72967D-CFD0-4274-A01F-CB9A6BCB1C01}"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1DDE3-62B0-4983-961D-D9920F218E8A}" type="slidenum">
              <a:rPr lang="en-GB" smtClean="0"/>
              <a:pPr/>
              <a:t>‹#›</a:t>
            </a:fld>
            <a:endParaRPr lang="en-GB" dirty="0"/>
          </a:p>
        </p:txBody>
      </p:sp>
    </p:spTree>
    <p:extLst>
      <p:ext uri="{BB962C8B-B14F-4D97-AF65-F5344CB8AC3E}">
        <p14:creationId xmlns:p14="http://schemas.microsoft.com/office/powerpoint/2010/main" val="231472103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0"/>
          </p:nvPr>
        </p:nvSpPr>
        <p:spPr/>
        <p:txBody>
          <a:bodyPr/>
          <a:lstStyle/>
          <a:p>
            <a:fld id="{83D1DDE3-62B0-4983-961D-D9920F218E8A}" type="slidenum">
              <a:rPr lang="en-GB" smtClean="0"/>
              <a:pPr/>
              <a:t>‹#›</a:t>
            </a:fld>
            <a:endParaRPr lang="en-GB" dirty="0"/>
          </a:p>
        </p:txBody>
      </p:sp>
    </p:spTree>
  </p:cSld>
  <p:clrMapOvr>
    <a:masterClrMapping/>
  </p:clrMapOvr>
  <p:transition>
    <p:fade thruBlk="1"/>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C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D2B78A-261B-42AD-BE33-2E6002424AE1}" type="datetime1">
              <a:rPr lang="en-US" smtClean="0"/>
              <a:pPr/>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D1DDE3-62B0-4983-961D-D9920F218E8A}" type="slidenum">
              <a:rPr lang="en-GB" smtClean="0"/>
              <a:pPr/>
              <a:t>‹#›</a:t>
            </a:fld>
            <a:endParaRPr lang="en-GB" dirty="0"/>
          </a:p>
        </p:txBody>
      </p:sp>
      <p:pic>
        <p:nvPicPr>
          <p:cNvPr id="10" name="Picture 5" descr="C:\martin\cvshome\Articles\camnep-internal\pubs\slides\trust-aamas2009\fig\ATG.png"/>
          <p:cNvPicPr>
            <a:picLocks noChangeAspect="1" noChangeArrowheads="1"/>
          </p:cNvPicPr>
          <p:nvPr/>
        </p:nvPicPr>
        <p:blipFill>
          <a:blip r:embed="rId2" cstate="print">
            <a:lum contrast="6000"/>
          </a:blip>
          <a:srcRect/>
          <a:stretch>
            <a:fillRect/>
          </a:stretch>
        </p:blipFill>
        <p:spPr bwMode="auto">
          <a:xfrm>
            <a:off x="990601" y="6324600"/>
            <a:ext cx="1092338" cy="409904"/>
          </a:xfrm>
          <a:prstGeom prst="rect">
            <a:avLst/>
          </a:prstGeom>
          <a:noFill/>
        </p:spPr>
      </p:pic>
      <p:pic>
        <p:nvPicPr>
          <p:cNvPr id="11" name="Picture 4" descr="C:\martin\cvshome\Articles\camnep-internal\pubs\slides\trust-aamas2009\fig\logo_cvut_k.png"/>
          <p:cNvPicPr>
            <a:picLocks noChangeAspect="1" noChangeArrowheads="1"/>
          </p:cNvPicPr>
          <p:nvPr/>
        </p:nvPicPr>
        <p:blipFill>
          <a:blip r:embed="rId3" cstate="print"/>
          <a:srcRect/>
          <a:stretch>
            <a:fillRect/>
          </a:stretch>
        </p:blipFill>
        <p:spPr bwMode="auto">
          <a:xfrm>
            <a:off x="457200" y="6357064"/>
            <a:ext cx="457200" cy="348537"/>
          </a:xfrm>
          <a:prstGeom prst="rect">
            <a:avLst/>
          </a:prstGeom>
          <a:noFill/>
        </p:spPr>
      </p:pic>
    </p:spTree>
    <p:extLst>
      <p:ext uri="{BB962C8B-B14F-4D97-AF65-F5344CB8AC3E}">
        <p14:creationId xmlns:p14="http://schemas.microsoft.com/office/powerpoint/2010/main" val="347987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Click to edit Master title style</a:t>
            </a:r>
          </a:p>
        </p:txBody>
      </p:sp>
      <p:sp>
        <p:nvSpPr>
          <p:cNvPr id="3" name="Zástupný symbol pro obsah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Zástupný symbol pro obsah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Zástupný symbol pro datum 4"/>
          <p:cNvSpPr>
            <a:spLocks noGrp="1"/>
          </p:cNvSpPr>
          <p:nvPr>
            <p:ph type="dt" sz="half" idx="10"/>
          </p:nvPr>
        </p:nvSpPr>
        <p:spPr/>
        <p:txBody>
          <a:bodyPr/>
          <a:lstStyle/>
          <a:p>
            <a:fld id="{C6DC3973-D9A2-4C8A-99A3-32CB5BD6F2AC}" type="datetimeFigureOut">
              <a:rPr lang="en-US" smtClean="0"/>
              <a:t>4/15/2019</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83D1DDE3-62B0-4983-961D-D9920F218E8A}" type="slidenum">
              <a:rPr lang="en-GB" smtClean="0"/>
              <a:pPr/>
              <a:t>‹#›</a:t>
            </a:fld>
            <a:endParaRPr lang="en-GB" dirty="0"/>
          </a:p>
        </p:txBody>
      </p:sp>
    </p:spTree>
    <p:extLst>
      <p:ext uri="{BB962C8B-B14F-4D97-AF65-F5344CB8AC3E}">
        <p14:creationId xmlns:p14="http://schemas.microsoft.com/office/powerpoint/2010/main" val="330225812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9"/>
          <p:cNvSpPr>
            <a:spLocks noGrp="1"/>
          </p:cNvSpPr>
          <p:nvPr>
            <p:ph type="sldNum" sz="quarter" idx="10"/>
          </p:nvPr>
        </p:nvSpPr>
        <p:spPr/>
        <p:txBody>
          <a:bodyPr/>
          <a:lstStyle/>
          <a:p>
            <a:fld id="{83D1DDE3-62B0-4983-961D-D9920F218E8A}" type="slidenum">
              <a:rPr lang="en-GB" smtClean="0"/>
              <a:pPr/>
              <a:t>‹#›</a:t>
            </a:fld>
            <a:endParaRPr lang="en-GB" dirty="0"/>
          </a:p>
        </p:txBody>
      </p:sp>
      <p:sp>
        <p:nvSpPr>
          <p:cNvPr id="11" name="Title 10"/>
          <p:cNvSpPr>
            <a:spLocks noGrp="1"/>
          </p:cNvSpPr>
          <p:nvPr>
            <p:ph type="title"/>
          </p:nvPr>
        </p:nvSpPr>
        <p:spPr/>
        <p:txBody>
          <a:bodyPr/>
          <a:lstStyle/>
          <a:p>
            <a:r>
              <a:rPr lang="en-US"/>
              <a:t>Click to edit Master title style</a:t>
            </a:r>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052737"/>
            <a:ext cx="8229600" cy="5073428"/>
          </a:xfrm>
        </p:spPr>
        <p:txBody>
          <a:bodyPr bIns="28797">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72967D-CFD0-4274-A01F-CB9A6BCB1C01}"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1DDE3-62B0-4983-961D-D9920F218E8A}" type="slidenum">
              <a:rPr lang="en-GB" smtClean="0"/>
              <a:pPr/>
              <a:t>‹#›</a:t>
            </a:fld>
            <a:endParaRPr lang="en-GB" dirty="0"/>
          </a:p>
        </p:txBody>
      </p:sp>
      <p:pic>
        <p:nvPicPr>
          <p:cNvPr id="7" name="Picture 4" descr="D:\phd\logo_cvu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312" y="260648"/>
            <a:ext cx="767382" cy="560055"/>
          </a:xfrm>
          <a:prstGeom prst="rect">
            <a:avLst/>
          </a:prstGeom>
          <a:noFill/>
          <a:effectLst>
            <a:glow rad="254000">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53474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72967D-CFD0-4274-A01F-CB9A6BCB1C01}"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1DDE3-62B0-4983-961D-D9920F218E8A}" type="slidenum">
              <a:rPr lang="en-GB" smtClean="0"/>
              <a:pPr/>
              <a:t>‹#›</a:t>
            </a:fld>
            <a:endParaRPr lang="en-GB" dirty="0"/>
          </a:p>
        </p:txBody>
      </p:sp>
      <p:sp>
        <p:nvSpPr>
          <p:cNvPr id="7" name="Straight Connector 6"/>
          <p:cNvSpPr>
            <a:spLocks noChangeShapeType="1"/>
          </p:cNvSpPr>
          <p:nvPr/>
        </p:nvSpPr>
        <p:spPr bwMode="auto">
          <a:xfrm>
            <a:off x="755577" y="4437112"/>
            <a:ext cx="7776864" cy="0"/>
          </a:xfrm>
          <a:prstGeom prst="line">
            <a:avLst/>
          </a:prstGeom>
          <a:noFill/>
          <a:ln w="9525" cap="flat" cmpd="sng" algn="ctr">
            <a:solidFill>
              <a:schemeClr val="tx2"/>
            </a:solidFill>
            <a:prstDash val="dash"/>
            <a:round/>
            <a:headEnd type="none" w="med" len="med"/>
            <a:tailEnd type="none" w="med" len="med"/>
          </a:ln>
          <a:effectLst/>
        </p:spPr>
        <p:txBody>
          <a:bodyPr vert="horz" wrap="square" lIns="91430" tIns="45715" rIns="91430" bIns="45715" anchor="t" compatLnSpc="1"/>
          <a:lstStyle/>
          <a:p>
            <a:endParaRPr kumimoji="0" lang="en-US" dirty="0"/>
          </a:p>
        </p:txBody>
      </p:sp>
    </p:spTree>
    <p:extLst>
      <p:ext uri="{BB962C8B-B14F-4D97-AF65-F5344CB8AC3E}">
        <p14:creationId xmlns:p14="http://schemas.microsoft.com/office/powerpoint/2010/main" val="3203385470"/>
      </p:ext>
    </p:extLst>
  </p:cSld>
  <p:clrMapOvr>
    <a:masterClrMapping/>
  </p:clrMapOvr>
  <p:transition>
    <p:fade thruBlk="1"/>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412777"/>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2777"/>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72967D-CFD0-4274-A01F-CB9A6BCB1C01}" type="datetimeFigureOut">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1DDE3-62B0-4983-961D-D9920F218E8A}" type="slidenum">
              <a:rPr lang="en-GB" smtClean="0"/>
              <a:pPr/>
              <a:t>‹#›</a:t>
            </a:fld>
            <a:endParaRPr lang="en-GB" dirty="0"/>
          </a:p>
        </p:txBody>
      </p:sp>
      <p:sp>
        <p:nvSpPr>
          <p:cNvPr id="10" name="Subtitle 2"/>
          <p:cNvSpPr>
            <a:spLocks noGrp="1"/>
          </p:cNvSpPr>
          <p:nvPr>
            <p:ph type="subTitle" idx="13"/>
          </p:nvPr>
        </p:nvSpPr>
        <p:spPr>
          <a:xfrm>
            <a:off x="457200" y="764705"/>
            <a:ext cx="7787208" cy="360040"/>
          </a:xfrm>
        </p:spPr>
        <p:txBody>
          <a:bodyPr>
            <a:noAutofit/>
          </a:bodyPr>
          <a:lstStyle>
            <a:lvl1pPr marL="0" indent="0" algn="l">
              <a:buNone/>
              <a:defRPr sz="2000">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a:t>Click to edit Master subtitle style</a:t>
            </a:r>
            <a:endParaRPr lang="en-US" dirty="0"/>
          </a:p>
        </p:txBody>
      </p:sp>
      <p:sp>
        <p:nvSpPr>
          <p:cNvPr id="11" name="Straight Connector 10"/>
          <p:cNvSpPr>
            <a:spLocks noChangeShapeType="1"/>
          </p:cNvSpPr>
          <p:nvPr/>
        </p:nvSpPr>
        <p:spPr bwMode="auto">
          <a:xfrm>
            <a:off x="457200" y="1196752"/>
            <a:ext cx="8229600" cy="0"/>
          </a:xfrm>
          <a:prstGeom prst="line">
            <a:avLst/>
          </a:prstGeom>
          <a:noFill/>
          <a:ln w="9525" cap="flat" cmpd="sng" algn="ctr">
            <a:solidFill>
              <a:schemeClr val="tx2"/>
            </a:solidFill>
            <a:prstDash val="dash"/>
            <a:round/>
            <a:headEnd type="none" w="med" len="med"/>
            <a:tailEnd type="none" w="med" len="med"/>
          </a:ln>
          <a:effectLst/>
        </p:spPr>
        <p:txBody>
          <a:bodyPr vert="horz" wrap="square" lIns="91430" tIns="45715" rIns="91430" bIns="45715" anchor="t" compatLnSpc="1"/>
          <a:lstStyle/>
          <a:p>
            <a:endParaRPr kumimoji="0" lang="en-US" dirty="0"/>
          </a:p>
        </p:txBody>
      </p:sp>
    </p:spTree>
    <p:extLst>
      <p:ext uri="{BB962C8B-B14F-4D97-AF65-F5344CB8AC3E}">
        <p14:creationId xmlns:p14="http://schemas.microsoft.com/office/powerpoint/2010/main" val="97350040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12777"/>
            <a:ext cx="4040188" cy="762099"/>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12777"/>
            <a:ext cx="4041775" cy="762099"/>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72967D-CFD0-4274-A01F-CB9A6BCB1C01}" type="datetimeFigureOut">
              <a:rPr lang="en-US" smtClean="0"/>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D1DDE3-62B0-4983-961D-D9920F218E8A}" type="slidenum">
              <a:rPr lang="en-GB" smtClean="0"/>
              <a:pPr/>
              <a:t>‹#›</a:t>
            </a:fld>
            <a:endParaRPr lang="en-GB" dirty="0"/>
          </a:p>
        </p:txBody>
      </p:sp>
      <p:sp>
        <p:nvSpPr>
          <p:cNvPr id="12" name="Subtitle 2"/>
          <p:cNvSpPr>
            <a:spLocks noGrp="1"/>
          </p:cNvSpPr>
          <p:nvPr>
            <p:ph type="subTitle" idx="13"/>
          </p:nvPr>
        </p:nvSpPr>
        <p:spPr>
          <a:xfrm>
            <a:off x="457200" y="764705"/>
            <a:ext cx="7787208" cy="360040"/>
          </a:xfrm>
        </p:spPr>
        <p:txBody>
          <a:bodyPr>
            <a:noAutofit/>
          </a:bodyPr>
          <a:lstStyle>
            <a:lvl1pPr marL="0" indent="0" algn="l">
              <a:buNone/>
              <a:defRPr sz="2000">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a:t>Click to edit Master subtitle style</a:t>
            </a:r>
            <a:endParaRPr lang="en-US" dirty="0"/>
          </a:p>
        </p:txBody>
      </p:sp>
      <p:sp>
        <p:nvSpPr>
          <p:cNvPr id="13" name="Straight Connector 12"/>
          <p:cNvSpPr>
            <a:spLocks noChangeShapeType="1"/>
          </p:cNvSpPr>
          <p:nvPr/>
        </p:nvSpPr>
        <p:spPr bwMode="auto">
          <a:xfrm>
            <a:off x="457200" y="1196752"/>
            <a:ext cx="8229600" cy="0"/>
          </a:xfrm>
          <a:prstGeom prst="line">
            <a:avLst/>
          </a:prstGeom>
          <a:noFill/>
          <a:ln w="9525" cap="flat" cmpd="sng" algn="ctr">
            <a:solidFill>
              <a:schemeClr val="tx2"/>
            </a:solidFill>
            <a:prstDash val="dash"/>
            <a:round/>
            <a:headEnd type="none" w="med" len="med"/>
            <a:tailEnd type="none" w="med" len="med"/>
          </a:ln>
          <a:effectLst/>
        </p:spPr>
        <p:txBody>
          <a:bodyPr vert="horz" wrap="square" lIns="91430" tIns="45715" rIns="91430" bIns="45715" anchor="t" compatLnSpc="1"/>
          <a:lstStyle/>
          <a:p>
            <a:endParaRPr kumimoji="0" lang="en-US" dirty="0"/>
          </a:p>
        </p:txBody>
      </p:sp>
    </p:spTree>
    <p:extLst>
      <p:ext uri="{BB962C8B-B14F-4D97-AF65-F5344CB8AC3E}">
        <p14:creationId xmlns:p14="http://schemas.microsoft.com/office/powerpoint/2010/main" val="90784336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72967D-CFD0-4274-A01F-CB9A6BCB1C01}" type="datetimeFigureOut">
              <a:rPr lang="en-US" smtClean="0"/>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a:t>
            </a:fld>
            <a:endParaRPr lang="en-GB" dirty="0"/>
          </a:p>
        </p:txBody>
      </p:sp>
      <p:sp>
        <p:nvSpPr>
          <p:cNvPr id="8" name="Subtitle 2"/>
          <p:cNvSpPr>
            <a:spLocks noGrp="1"/>
          </p:cNvSpPr>
          <p:nvPr>
            <p:ph type="subTitle" idx="13"/>
          </p:nvPr>
        </p:nvSpPr>
        <p:spPr>
          <a:xfrm>
            <a:off x="457200" y="764705"/>
            <a:ext cx="7787208" cy="360040"/>
          </a:xfrm>
        </p:spPr>
        <p:txBody>
          <a:bodyPr>
            <a:noAutofit/>
          </a:bodyPr>
          <a:lstStyle>
            <a:lvl1pPr marL="0" indent="0" algn="l">
              <a:buNone/>
              <a:defRPr sz="2000">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a:t>Click to edit Master subtitle style</a:t>
            </a:r>
            <a:endParaRPr lang="en-US" dirty="0"/>
          </a:p>
        </p:txBody>
      </p:sp>
      <p:sp>
        <p:nvSpPr>
          <p:cNvPr id="9" name="Straight Connector 8"/>
          <p:cNvSpPr>
            <a:spLocks noChangeShapeType="1"/>
          </p:cNvSpPr>
          <p:nvPr/>
        </p:nvSpPr>
        <p:spPr bwMode="auto">
          <a:xfrm>
            <a:off x="457200" y="1196752"/>
            <a:ext cx="8229600" cy="0"/>
          </a:xfrm>
          <a:prstGeom prst="line">
            <a:avLst/>
          </a:prstGeom>
          <a:noFill/>
          <a:ln w="9525" cap="flat" cmpd="sng" algn="ctr">
            <a:solidFill>
              <a:schemeClr val="tx2"/>
            </a:solidFill>
            <a:prstDash val="dash"/>
            <a:round/>
            <a:headEnd type="none" w="med" len="med"/>
            <a:tailEnd type="none" w="med" len="med"/>
          </a:ln>
          <a:effectLst/>
        </p:spPr>
        <p:txBody>
          <a:bodyPr vert="horz" wrap="square" lIns="91430" tIns="45715" rIns="91430" bIns="45715" anchor="t" compatLnSpc="1"/>
          <a:lstStyle/>
          <a:p>
            <a:endParaRPr kumimoji="0" lang="en-US" dirty="0"/>
          </a:p>
        </p:txBody>
      </p:sp>
    </p:spTree>
    <p:extLst>
      <p:ext uri="{BB962C8B-B14F-4D97-AF65-F5344CB8AC3E}">
        <p14:creationId xmlns:p14="http://schemas.microsoft.com/office/powerpoint/2010/main" val="174929405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2967D-CFD0-4274-A01F-CB9A6BCB1C01}" type="datetimeFigureOut">
              <a:rPr lang="en-US" smtClean="0"/>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D1DDE3-62B0-4983-961D-D9920F218E8A}" type="slidenum">
              <a:rPr lang="en-GB" smtClean="0"/>
              <a:pPr/>
              <a:t>‹#›</a:t>
            </a:fld>
            <a:endParaRPr lang="en-GB" dirty="0"/>
          </a:p>
        </p:txBody>
      </p:sp>
    </p:spTree>
    <p:extLst>
      <p:ext uri="{BB962C8B-B14F-4D97-AF65-F5344CB8AC3E}">
        <p14:creationId xmlns:p14="http://schemas.microsoft.com/office/powerpoint/2010/main" val="2159876729"/>
      </p:ext>
    </p:extLst>
  </p:cSld>
  <p:clrMapOvr>
    <a:masterClrMapping/>
  </p:clrMapOvr>
  <p:transition>
    <p:fade thruBlk="1"/>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72967D-CFD0-4274-A01F-CB9A6BCB1C01}" type="datetimeFigureOut">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1DDE3-62B0-4983-961D-D9920F218E8A}" type="slidenum">
              <a:rPr lang="en-GB" smtClean="0"/>
              <a:pPr/>
              <a:t>‹#›</a:t>
            </a:fld>
            <a:endParaRPr lang="en-GB" dirty="0"/>
          </a:p>
        </p:txBody>
      </p:sp>
    </p:spTree>
    <p:extLst>
      <p:ext uri="{BB962C8B-B14F-4D97-AF65-F5344CB8AC3E}">
        <p14:creationId xmlns:p14="http://schemas.microsoft.com/office/powerpoint/2010/main" val="211125276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72967D-CFD0-4274-A01F-CB9A6BCB1C01}" type="datetimeFigureOut">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1DDE3-62B0-4983-961D-D9920F218E8A}" type="slidenum">
              <a:rPr lang="en-GB" smtClean="0"/>
              <a:pPr/>
              <a:t>‹#›</a:t>
            </a:fld>
            <a:endParaRPr lang="en-GB" dirty="0"/>
          </a:p>
        </p:txBody>
      </p:sp>
    </p:spTree>
    <p:extLst>
      <p:ext uri="{BB962C8B-B14F-4D97-AF65-F5344CB8AC3E}">
        <p14:creationId xmlns:p14="http://schemas.microsoft.com/office/powerpoint/2010/main" val="394955070"/>
      </p:ext>
    </p:extLst>
  </p:cSld>
  <p:clrMapOvr>
    <a:masterClrMapping/>
  </p:clrMapOvr>
  <p:transition>
    <p:fade thruBlk="1"/>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4072"/>
            <a:ext cx="7787208" cy="576064"/>
          </a:xfrm>
          <a:prstGeom prst="rect">
            <a:avLst/>
          </a:prstGeom>
        </p:spPr>
        <p:txBody>
          <a:bodyPr vert="horz" lIns="91430" tIns="45715" rIns="91430" bIns="45715"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457200" y="1412777"/>
            <a:ext cx="8229600" cy="4713387"/>
          </a:xfrm>
          <a:prstGeom prst="rect">
            <a:avLst/>
          </a:prstGeom>
        </p:spPr>
        <p:txBody>
          <a:bodyPr vert="horz" lIns="91430" tIns="45715" rIns="91430" bIns="45715" rtlCol="0" anchor="ctr">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AF72967D-CFD0-4274-A01F-CB9A6BCB1C01}" type="datetimeFigureOut">
              <a:rPr lang="en-US" smtClean="0"/>
              <a:t>4/15/2019</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83D1DDE3-62B0-4983-961D-D9920F218E8A}" type="slidenum">
              <a:rPr lang="en-GB" smtClean="0"/>
              <a:pPr/>
              <a:t>‹#›</a:t>
            </a:fld>
            <a:endParaRPr lang="en-GB"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8244409" y="251004"/>
            <a:ext cx="792088" cy="54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82727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7" r:id="rId14"/>
    <p:sldLayoutId id="2147483797" r:id="rId15"/>
  </p:sldLayoutIdLst>
  <p:transition>
    <p:fade thruBlk="1"/>
  </p:transition>
  <p:hf hdr="0" dt="0"/>
  <p:txStyles>
    <p:titleStyle>
      <a:lvl1pPr algn="l" defTabSz="914305" rtl="0" eaLnBrk="1" latinLnBrk="0" hangingPunct="1">
        <a:spcBef>
          <a:spcPct val="0"/>
        </a:spcBef>
        <a:buNone/>
        <a:defRPr sz="2900" b="1" kern="1200" baseline="0">
          <a:solidFill>
            <a:schemeClr val="tx2"/>
          </a:solidFill>
          <a:latin typeface="Arial" pitchFamily="34" charset="0"/>
          <a:ea typeface="Verdana" pitchFamily="34" charset="0"/>
          <a:cs typeface="Arial" pitchFamily="34" charset="0"/>
        </a:defRPr>
      </a:lvl1pPr>
    </p:titleStyle>
    <p:bodyStyle>
      <a:lvl1pPr marL="0" indent="0" algn="l" defTabSz="914305" rtl="0" eaLnBrk="1" latinLnBrk="0" hangingPunct="1">
        <a:lnSpc>
          <a:spcPts val="2600"/>
        </a:lnSpc>
        <a:spcBef>
          <a:spcPts val="1499"/>
        </a:spcBef>
        <a:buFont typeface="Arial" pitchFamily="34" charset="0"/>
        <a:buNone/>
        <a:defRPr sz="2200" kern="1200">
          <a:solidFill>
            <a:schemeClr val="tx1"/>
          </a:solidFill>
          <a:latin typeface="Arial" pitchFamily="34" charset="0"/>
          <a:ea typeface="Verdana" pitchFamily="34" charset="0"/>
          <a:cs typeface="Arial" pitchFamily="34" charset="0"/>
        </a:defRPr>
      </a:lvl1pPr>
      <a:lvl2pPr marL="457153" indent="0" algn="l" defTabSz="914305" rtl="0" eaLnBrk="1" latinLnBrk="0" hangingPunct="1">
        <a:lnSpc>
          <a:spcPts val="2400"/>
        </a:lnSpc>
        <a:spcBef>
          <a:spcPts val="800"/>
        </a:spcBef>
        <a:buFont typeface="Arial" pitchFamily="34" charset="0"/>
        <a:buNone/>
        <a:defRPr sz="2200" kern="1200" baseline="0">
          <a:solidFill>
            <a:schemeClr val="tx1">
              <a:lumMod val="65000"/>
              <a:lumOff val="35000"/>
            </a:schemeClr>
          </a:solidFill>
          <a:latin typeface="Arial" pitchFamily="34" charset="0"/>
          <a:ea typeface="Verdana" pitchFamily="34" charset="0"/>
          <a:cs typeface="Arial" pitchFamily="34" charset="0"/>
        </a:defRPr>
      </a:lvl2pPr>
      <a:lvl3pPr marL="914305" indent="0" algn="l" defTabSz="914305" rtl="0" eaLnBrk="1" latinLnBrk="0" hangingPunct="1">
        <a:lnSpc>
          <a:spcPts val="1800"/>
        </a:lnSpc>
        <a:spcBef>
          <a:spcPts val="600"/>
        </a:spcBef>
        <a:buFont typeface="Arial" pitchFamily="34" charset="0"/>
        <a:buNone/>
        <a:defRPr sz="2000" kern="1200" baseline="0">
          <a:solidFill>
            <a:schemeClr val="tx1">
              <a:lumMod val="50000"/>
              <a:lumOff val="50000"/>
            </a:schemeClr>
          </a:solidFill>
          <a:latin typeface="Arial" pitchFamily="34" charset="0"/>
          <a:ea typeface="Verdana" pitchFamily="34" charset="0"/>
          <a:cs typeface="Arial" pitchFamily="34" charset="0"/>
        </a:defRPr>
      </a:lvl3pPr>
      <a:lvl4pPr marL="1371458" indent="0" algn="l" defTabSz="914305" rtl="0" eaLnBrk="1" latinLnBrk="0" hangingPunct="1">
        <a:lnSpc>
          <a:spcPts val="1600"/>
        </a:lnSpc>
        <a:spcBef>
          <a:spcPts val="400"/>
        </a:spcBef>
        <a:buFont typeface="Arial" pitchFamily="34" charset="0"/>
        <a:buNone/>
        <a:defRPr sz="1800" kern="1200" baseline="0">
          <a:solidFill>
            <a:schemeClr val="tx1">
              <a:lumMod val="50000"/>
              <a:lumOff val="50000"/>
            </a:schemeClr>
          </a:solidFill>
          <a:latin typeface="Arial" pitchFamily="34" charset="0"/>
          <a:ea typeface="Verdana" pitchFamily="34" charset="0"/>
          <a:cs typeface="Arial" pitchFamily="34" charset="0"/>
        </a:defRPr>
      </a:lvl4pPr>
      <a:lvl5pPr marL="1828610" indent="0" algn="l" defTabSz="914305" rtl="0" eaLnBrk="1" latinLnBrk="0" hangingPunct="1">
        <a:lnSpc>
          <a:spcPts val="1600"/>
        </a:lnSpc>
        <a:spcBef>
          <a:spcPts val="400"/>
        </a:spcBef>
        <a:buFont typeface="Arial" pitchFamily="34" charset="0"/>
        <a:buNone/>
        <a:defRPr sz="1800" kern="1200" baseline="0">
          <a:solidFill>
            <a:schemeClr val="tx1">
              <a:lumMod val="50000"/>
              <a:lumOff val="50000"/>
            </a:schemeClr>
          </a:solidFill>
          <a:latin typeface="Arial" pitchFamily="34" charset="0"/>
          <a:ea typeface="Verdana" pitchFamily="34" charset="0"/>
          <a:cs typeface="Arial" pitchFamily="34" charset="0"/>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99592" y="2214554"/>
            <a:ext cx="7416824" cy="1244618"/>
          </a:xfrm>
        </p:spPr>
        <p:txBody>
          <a:bodyPr>
            <a:normAutofit/>
          </a:bodyPr>
          <a:lstStyle/>
          <a:p>
            <a:r>
              <a:rPr lang="en-US" sz="3600" dirty="0"/>
              <a:t>Algorithmic Game Theory</a:t>
            </a:r>
            <a:br>
              <a:rPr lang="en-US" sz="4000" dirty="0"/>
            </a:br>
            <a:r>
              <a:rPr lang="en-US" sz="2400" dirty="0"/>
              <a:t>Learning in Games</a:t>
            </a:r>
          </a:p>
        </p:txBody>
      </p:sp>
      <p:sp>
        <p:nvSpPr>
          <p:cNvPr id="8" name="Subtitle 7"/>
          <p:cNvSpPr>
            <a:spLocks noGrp="1"/>
          </p:cNvSpPr>
          <p:nvPr>
            <p:ph type="subTitle" idx="1"/>
          </p:nvPr>
        </p:nvSpPr>
        <p:spPr>
          <a:xfrm>
            <a:off x="827584" y="3571876"/>
            <a:ext cx="7344816" cy="1752600"/>
          </a:xfrm>
        </p:spPr>
        <p:txBody>
          <a:bodyPr>
            <a:noAutofit/>
          </a:bodyPr>
          <a:lstStyle/>
          <a:p>
            <a:r>
              <a:rPr lang="en-US" sz="2000" b="1" dirty="0" err="1"/>
              <a:t>Viliam</a:t>
            </a:r>
            <a:r>
              <a:rPr lang="en-US" sz="2000" b="1" dirty="0"/>
              <a:t> Lis</a:t>
            </a:r>
            <a:r>
              <a:rPr lang="cs-CZ" sz="2000" b="1" dirty="0"/>
              <a:t>ý</a:t>
            </a:r>
            <a:endParaRPr lang="en-US" sz="2000" dirty="0"/>
          </a:p>
          <a:p>
            <a:pPr>
              <a:lnSpc>
                <a:spcPct val="100000"/>
              </a:lnSpc>
              <a:spcBef>
                <a:spcPts val="0"/>
              </a:spcBef>
            </a:pPr>
            <a:endParaRPr lang="cs-CZ" sz="1800" dirty="0"/>
          </a:p>
          <a:p>
            <a:pPr>
              <a:lnSpc>
                <a:spcPct val="100000"/>
              </a:lnSpc>
              <a:spcBef>
                <a:spcPts val="0"/>
              </a:spcBef>
            </a:pPr>
            <a:r>
              <a:rPr lang="en-US" sz="1800" dirty="0"/>
              <a:t>Artificial Intelligence Center</a:t>
            </a:r>
          </a:p>
          <a:p>
            <a:pPr>
              <a:lnSpc>
                <a:spcPct val="100000"/>
              </a:lnSpc>
              <a:spcBef>
                <a:spcPts val="0"/>
              </a:spcBef>
            </a:pPr>
            <a:r>
              <a:rPr lang="en-US" sz="1800" dirty="0"/>
              <a:t>Department of Computer Science, Faculty of Electrical Engineering</a:t>
            </a:r>
          </a:p>
          <a:p>
            <a:pPr>
              <a:lnSpc>
                <a:spcPct val="100000"/>
              </a:lnSpc>
              <a:spcBef>
                <a:spcPts val="0"/>
              </a:spcBef>
            </a:pPr>
            <a:r>
              <a:rPr lang="en-US" sz="1800" dirty="0"/>
              <a:t>Czech Technical University in Prague</a:t>
            </a:r>
          </a:p>
          <a:p>
            <a:pPr>
              <a:lnSpc>
                <a:spcPct val="100000"/>
              </a:lnSpc>
              <a:spcBef>
                <a:spcPts val="0"/>
              </a:spcBef>
            </a:pPr>
            <a:endParaRPr lang="en-US" sz="1800" dirty="0"/>
          </a:p>
          <a:p>
            <a:pPr>
              <a:lnSpc>
                <a:spcPct val="100000"/>
              </a:lnSpc>
              <a:spcBef>
                <a:spcPts val="0"/>
              </a:spcBef>
            </a:pPr>
            <a:r>
              <a:rPr lang="en-US" sz="1800" dirty="0"/>
              <a:t>(Apr</a:t>
            </a:r>
            <a:r>
              <a:rPr lang="cs-CZ" sz="1800" dirty="0"/>
              <a:t> </a:t>
            </a:r>
            <a:r>
              <a:rPr lang="en-US" sz="1800" dirty="0"/>
              <a:t>15, 2019)</a:t>
            </a:r>
          </a:p>
        </p:txBody>
      </p:sp>
      <p:pic>
        <p:nvPicPr>
          <p:cNvPr id="9" name="Picture 4" descr="D:\phd\logo_cv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933" y="368936"/>
            <a:ext cx="1534763" cy="1120110"/>
          </a:xfrm>
          <a:prstGeom prst="rect">
            <a:avLst/>
          </a:prstGeom>
          <a:noFill/>
          <a:effectLst>
            <a:glow rad="254000">
              <a:schemeClr val="bg1"/>
            </a:glo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7232248" y="148751"/>
            <a:ext cx="1911752" cy="1140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68936"/>
            <a:ext cx="1652136" cy="1130920"/>
          </a:xfrm>
          <a:prstGeom prst="rect">
            <a:avLst/>
          </a:prstGeom>
        </p:spPr>
      </p:pic>
    </p:spTree>
    <p:extLst>
      <p:ext uri="{BB962C8B-B14F-4D97-AF65-F5344CB8AC3E}">
        <p14:creationId xmlns:p14="http://schemas.microsoft.com/office/powerpoint/2010/main" val="3397545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of FP</a:t>
            </a:r>
          </a:p>
        </p:txBody>
      </p:sp>
      <p:sp>
        <p:nvSpPr>
          <p:cNvPr id="3" name="Content Placeholder 2"/>
          <p:cNvSpPr>
            <a:spLocks noGrp="1"/>
          </p:cNvSpPr>
          <p:nvPr>
            <p:ph idx="1"/>
          </p:nvPr>
        </p:nvSpPr>
        <p:spPr/>
        <p:txBody>
          <a:bodyPr/>
          <a:lstStyle/>
          <a:p>
            <a:r>
              <a:rPr lang="en-US" b="1" dirty="0"/>
              <a:t>Theorem:</a:t>
            </a:r>
            <a:r>
              <a:rPr lang="en-US" dirty="0"/>
              <a:t> It converges in zero-sum games.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10</a:t>
            </a:fld>
            <a:endParaRPr lang="en-GB" dirty="0"/>
          </a:p>
        </p:txBody>
      </p:sp>
    </p:spTree>
    <p:extLst>
      <p:ext uri="{BB962C8B-B14F-4D97-AF65-F5344CB8AC3E}">
        <p14:creationId xmlns:p14="http://schemas.microsoft.com/office/powerpoint/2010/main" val="288434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of FP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Theorem</a:t>
                </a:r>
                <a:r>
                  <a:rPr lang="en-US" dirty="0"/>
                  <a:t> (Brandt, Fischer, </a:t>
                </a:r>
                <a:r>
                  <a:rPr lang="en-US" dirty="0" err="1"/>
                  <a:t>Harrenstein</a:t>
                </a:r>
                <a:r>
                  <a:rPr lang="en-US" dirty="0"/>
                  <a:t>, 2010): In symmetric two-player constant-sum games, FP may require exponentially many rounds (in the size of the representation of the game) before an equilibrium action is eventually played. This holds even for games solvable via iterated strict dominance.</a:t>
                </a:r>
              </a:p>
              <a:p>
                <a:r>
                  <a:rPr lang="en-US" dirty="0"/>
                  <a:t>Proof:</a:t>
                </a:r>
              </a:p>
              <a:p>
                <a:endParaRPr lang="en-US" dirty="0"/>
              </a:p>
              <a:p>
                <a:endParaRPr lang="en-US" dirty="0"/>
              </a:p>
              <a:p>
                <a:r>
                  <a:rPr lang="en-US" dirty="0"/>
                  <a:t>With </a:t>
                </a:r>
                <a14:m>
                  <m:oMath xmlns:m="http://schemas.openxmlformats.org/officeDocument/2006/math">
                    <m:r>
                      <a:rPr lang="en-US" b="0" i="1" smtClean="0">
                        <a:latin typeface="Cambria Math"/>
                      </a:rPr>
                      <m:t>𝜖</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m:t>
                        </m:r>
                        <m:r>
                          <a:rPr lang="en-US" b="0" i="1" smtClean="0">
                            <a:latin typeface="Cambria Math"/>
                          </a:rPr>
                          <m:t>𝑘</m:t>
                        </m:r>
                      </m:sup>
                    </m:sSup>
                  </m:oMath>
                </a14:m>
                <a:r>
                  <a:rPr lang="en-US" dirty="0"/>
                  <a:t>, FP may take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𝑘</m:t>
                        </m:r>
                      </m:sup>
                    </m:sSup>
                  </m:oMath>
                </a14:m>
                <a:r>
                  <a:rPr lang="en-US" dirty="0"/>
                  <a:t> rounds to play the equilibrium action </a:t>
                </a:r>
                <a14:m>
                  <m:oMath xmlns:m="http://schemas.openxmlformats.org/officeDocument/2006/math">
                    <m:r>
                      <a:rPr lang="en-US" b="0" i="1" smtClean="0">
                        <a:latin typeface="Cambria Math"/>
                      </a:rPr>
                      <m:t>𝑐</m:t>
                    </m:r>
                  </m:oMath>
                </a14:m>
                <a:r>
                  <a:rPr lang="en-US" dirty="0"/>
                  <a:t> for the first time.</a:t>
                </a:r>
              </a:p>
              <a:p>
                <a:r>
                  <a:rPr lang="en-US" dirty="0"/>
                  <a:t>(</a:t>
                </a:r>
                <a:r>
                  <a:rPr lang="en-US" dirty="0" err="1"/>
                  <a:t>a,a</a:t>
                </a:r>
                <a:r>
                  <a:rPr lang="en-US" dirty="0"/>
                  <a:t>),(</a:t>
                </a:r>
                <a:r>
                  <a:rPr lang="en-US" dirty="0" err="1"/>
                  <a:t>b,b</a:t>
                </a:r>
                <a:r>
                  <a:rPr lang="en-US" dirty="0"/>
                  <a:t>),…,(</a:t>
                </a:r>
                <a:r>
                  <a:rPr lang="en-US" dirty="0" err="1"/>
                  <a:t>b,b</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11</a:t>
            </a:fld>
            <a:endParaRPr lang="en-GB"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3708181"/>
                  </p:ext>
                </p:extLst>
              </p:nvPr>
            </p:nvGraphicFramePr>
            <p:xfrm>
              <a:off x="2483768" y="2996952"/>
              <a:ext cx="3863752" cy="1656184"/>
            </p:xfrm>
            <a:graphic>
              <a:graphicData uri="http://schemas.openxmlformats.org/drawingml/2006/table">
                <a:tbl>
                  <a:tblPr firstRow="1" bandRow="1">
                    <a:tableStyleId>{2D5ABB26-0587-4C30-8999-92F81FD0307C}</a:tableStyleId>
                  </a:tblPr>
                  <a:tblGrid>
                    <a:gridCol w="973437">
                      <a:extLst>
                        <a:ext uri="{9D8B030D-6E8A-4147-A177-3AD203B41FA5}">
                          <a16:colId xmlns:a16="http://schemas.microsoft.com/office/drawing/2014/main" val="20000"/>
                        </a:ext>
                      </a:extLst>
                    </a:gridCol>
                    <a:gridCol w="958439">
                      <a:extLst>
                        <a:ext uri="{9D8B030D-6E8A-4147-A177-3AD203B41FA5}">
                          <a16:colId xmlns:a16="http://schemas.microsoft.com/office/drawing/2014/main" val="20001"/>
                        </a:ext>
                      </a:extLst>
                    </a:gridCol>
                    <a:gridCol w="965938">
                      <a:extLst>
                        <a:ext uri="{9D8B030D-6E8A-4147-A177-3AD203B41FA5}">
                          <a16:colId xmlns:a16="http://schemas.microsoft.com/office/drawing/2014/main" val="20002"/>
                        </a:ext>
                      </a:extLst>
                    </a:gridCol>
                    <a:gridCol w="965938">
                      <a:extLst>
                        <a:ext uri="{9D8B030D-6E8A-4147-A177-3AD203B41FA5}">
                          <a16:colId xmlns:a16="http://schemas.microsoft.com/office/drawing/2014/main" val="20003"/>
                        </a:ext>
                      </a:extLst>
                    </a:gridCol>
                  </a:tblGrid>
                  <a:tr h="414046">
                    <a:tc>
                      <a:txBody>
                        <a:bodyPr/>
                        <a:lstStyle/>
                        <a:p>
                          <a:pPr algn="ctr"/>
                          <a:endParaRPr lang="en-US" dirty="0"/>
                        </a:p>
                      </a:txBody>
                      <a:tcPr/>
                    </a:tc>
                    <a:tc>
                      <a:txBody>
                        <a:bodyPr/>
                        <a:lstStyle/>
                        <a:p>
                          <a:pPr algn="ctr"/>
                          <a:r>
                            <a:rPr lang="en-US" dirty="0"/>
                            <a:t>a</a:t>
                          </a:r>
                        </a:p>
                      </a:txBody>
                      <a:tcPr>
                        <a:lnB w="12700" cap="flat" cmpd="sng" algn="ctr">
                          <a:solidFill>
                            <a:schemeClr val="tx1"/>
                          </a:solidFill>
                          <a:prstDash val="solid"/>
                          <a:round/>
                          <a:headEnd type="none" w="med" len="med"/>
                          <a:tailEnd type="none" w="med" len="med"/>
                        </a:lnB>
                      </a:tcPr>
                    </a:tc>
                    <a:tc>
                      <a:txBody>
                        <a:bodyPr/>
                        <a:lstStyle/>
                        <a:p>
                          <a:pPr algn="ctr"/>
                          <a:r>
                            <a:rPr lang="en-US" dirty="0"/>
                            <a:t>b</a:t>
                          </a:r>
                        </a:p>
                      </a:txBody>
                      <a:tcPr>
                        <a:lnB w="12700" cap="flat" cmpd="sng" algn="ctr">
                          <a:solidFill>
                            <a:schemeClr val="tx1"/>
                          </a:solidFill>
                          <a:prstDash val="solid"/>
                          <a:round/>
                          <a:headEnd type="none" w="med" len="med"/>
                          <a:tailEnd type="none" w="med" len="med"/>
                        </a:lnB>
                      </a:tcPr>
                    </a:tc>
                    <a:tc>
                      <a:txBody>
                        <a:bodyPr/>
                        <a:lstStyle/>
                        <a:p>
                          <a:pPr algn="ctr"/>
                          <a:r>
                            <a:rPr lang="en-US" dirty="0"/>
                            <a:t>c</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4046">
                    <a:tc>
                      <a:txBody>
                        <a:bodyPr/>
                        <a:lstStyle/>
                        <a:p>
                          <a:pPr algn="ctr"/>
                          <a:r>
                            <a:rPr lang="en-US" dirty="0"/>
                            <a:t>a</a:t>
                          </a:r>
                        </a:p>
                      </a:txBody>
                      <a:tcPr>
                        <a:lnR w="12700" cap="flat" cmpd="sng" algn="ctr">
                          <a:solidFill>
                            <a:schemeClr val="tx1"/>
                          </a:solidFill>
                          <a:prstDash val="solid"/>
                          <a:round/>
                          <a:headEnd type="none" w="med" len="med"/>
                          <a:tailEnd type="none" w="med" len="med"/>
                        </a:lnR>
                      </a:tcPr>
                    </a:tc>
                    <a:tc>
                      <a:txBody>
                        <a:bodyPr/>
                        <a:lstStyle/>
                        <a:p>
                          <a:pPr algn="ctr"/>
                          <a:r>
                            <a:rPr lang="en-US" baseline="0" dirty="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t>
                          </a:r>
                          <a14:m>
                            <m:oMath xmlns:m="http://schemas.openxmlformats.org/officeDocument/2006/math">
                              <m:r>
                                <a:rPr lang="en-US" b="0" i="1" smtClean="0">
                                  <a:latin typeface="Cambria Math"/>
                                </a:rPr>
                                <m:t>𝜖</m:t>
                              </m:r>
                            </m:oMath>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4046">
                    <a:tc>
                      <a:txBody>
                        <a:bodyPr/>
                        <a:lstStyle/>
                        <a:p>
                          <a:pPr algn="ctr"/>
                          <a:r>
                            <a:rPr lang="en-US" dirty="0"/>
                            <a:t>b</a:t>
                          </a:r>
                        </a:p>
                      </a:txBody>
                      <a:tcPr>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05" rtl="0" eaLnBrk="1" fontAlgn="auto" latinLnBrk="0" hangingPunct="1">
                            <a:lnSpc>
                              <a:spcPct val="100000"/>
                            </a:lnSpc>
                            <a:spcBef>
                              <a:spcPts val="0"/>
                            </a:spcBef>
                            <a:spcAft>
                              <a:spcPts val="0"/>
                            </a:spcAft>
                            <a:buClrTx/>
                            <a:buSzTx/>
                            <a:buFontTx/>
                            <a:buNone/>
                            <a:tabLst/>
                            <a:defRPr/>
                          </a:pPr>
                          <a:r>
                            <a:rPr lang="en-US" dirty="0"/>
                            <a:t>-</a:t>
                          </a:r>
                          <a14:m>
                            <m:oMath xmlns:m="http://schemas.openxmlformats.org/officeDocument/2006/math">
                              <m:r>
                                <a:rPr lang="en-US" b="0" i="1" smtClean="0">
                                  <a:latin typeface="Cambria Math"/>
                                </a:rPr>
                                <m:t>𝜖</m:t>
                              </m:r>
                            </m:oMath>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4046">
                    <a:tc>
                      <a:txBody>
                        <a:bodyPr/>
                        <a:lstStyle/>
                        <a:p>
                          <a:pPr algn="ctr"/>
                          <a:r>
                            <a:rPr lang="en-US" dirty="0"/>
                            <a:t>c</a:t>
                          </a:r>
                        </a:p>
                      </a:txBody>
                      <a:tcPr>
                        <a:lnR w="12700" cap="flat" cmpd="sng" algn="ctr">
                          <a:solidFill>
                            <a:schemeClr val="tx1"/>
                          </a:solidFill>
                          <a:prstDash val="solid"/>
                          <a:round/>
                          <a:headEnd type="none" w="med" len="med"/>
                          <a:tailEnd type="none" w="med" len="med"/>
                        </a:lnR>
                      </a:tcPr>
                    </a:tc>
                    <a:tc>
                      <a:txBody>
                        <a:bodyPr/>
                        <a:lstStyle/>
                        <a:p>
                          <a:pPr marL="0" marR="0" indent="0" algn="ctr" defTabSz="91430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𝜖</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𝜖</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3708181"/>
                  </p:ext>
                </p:extLst>
              </p:nvPr>
            </p:nvGraphicFramePr>
            <p:xfrm>
              <a:off x="2483768" y="2996952"/>
              <a:ext cx="3863752" cy="1656184"/>
            </p:xfrm>
            <a:graphic>
              <a:graphicData uri="http://schemas.openxmlformats.org/drawingml/2006/table">
                <a:tbl>
                  <a:tblPr firstRow="1" bandRow="1">
                    <a:tableStyleId>{2D5ABB26-0587-4C30-8999-92F81FD0307C}</a:tableStyleId>
                  </a:tblPr>
                  <a:tblGrid>
                    <a:gridCol w="973437"/>
                    <a:gridCol w="958439"/>
                    <a:gridCol w="965938"/>
                    <a:gridCol w="965938"/>
                  </a:tblGrid>
                  <a:tr h="414046">
                    <a:tc>
                      <a:txBody>
                        <a:bodyPr/>
                        <a:lstStyle/>
                        <a:p>
                          <a:pPr algn="ctr"/>
                          <a:endParaRPr lang="en-US" dirty="0"/>
                        </a:p>
                      </a:txBody>
                      <a:tcPr/>
                    </a:tc>
                    <a:tc>
                      <a:txBody>
                        <a:bodyPr/>
                        <a:lstStyle/>
                        <a:p>
                          <a:pPr algn="ctr"/>
                          <a:r>
                            <a:rPr lang="en-US" dirty="0" smtClean="0"/>
                            <a:t>a</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b</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c</a:t>
                          </a:r>
                          <a:endParaRPr lang="en-US" dirty="0"/>
                        </a:p>
                      </a:txBody>
                      <a:tcPr>
                        <a:lnB w="12700" cap="flat" cmpd="sng" algn="ctr">
                          <a:solidFill>
                            <a:schemeClr val="tx1"/>
                          </a:solidFill>
                          <a:prstDash val="solid"/>
                          <a:round/>
                          <a:headEnd type="none" w="med" len="med"/>
                          <a:tailEnd type="none" w="med" len="med"/>
                        </a:lnB>
                      </a:tcPr>
                    </a:tc>
                  </a:tr>
                  <a:tr h="414046">
                    <a:tc>
                      <a:txBody>
                        <a:bodyPr/>
                        <a:lstStyle/>
                        <a:p>
                          <a:pPr algn="ctr"/>
                          <a:r>
                            <a:rPr lang="en-US" dirty="0" smtClean="0"/>
                            <a:t>a</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baseline="0"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301266" t="-107353" r="-633" b="-210294"/>
                          </a:stretch>
                        </a:blipFill>
                      </a:tcPr>
                    </a:tc>
                  </a:tr>
                  <a:tr h="414046">
                    <a:tc>
                      <a:txBody>
                        <a:bodyPr/>
                        <a:lstStyle/>
                        <a:p>
                          <a:pPr algn="ctr"/>
                          <a:r>
                            <a:rPr lang="en-US" dirty="0" smtClean="0"/>
                            <a:t>b</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301266" t="-210448" r="-633" b="-113433"/>
                          </a:stretch>
                        </a:blipFill>
                      </a:tcPr>
                    </a:tc>
                  </a:tr>
                  <a:tr h="414046">
                    <a:tc>
                      <a:txBody>
                        <a:bodyPr/>
                        <a:lstStyle/>
                        <a:p>
                          <a:pPr algn="ctr"/>
                          <a:r>
                            <a:rPr lang="en-US" dirty="0" smtClean="0"/>
                            <a:t>c</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01911" t="-305882" r="-202548" b="-1176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99371" t="-305882" r="-100000" b="-11765"/>
                          </a:stretch>
                        </a:blipFill>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187624" y="5877272"/>
                <a:ext cx="1659750" cy="405624"/>
              </a:xfrm>
              <a:prstGeom prst="rect">
                <a:avLst/>
              </a:prstGeom>
            </p:spPr>
            <p:txBody>
              <a:bodyPr wrap="none" rtlCol="0">
                <a:spAutoFit/>
              </a:bodyPr>
              <a:lstStyle/>
              <a:p>
                <a:pPr algn="l"/>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a:rPr>
                          <m:t>2</m:t>
                        </m:r>
                      </m:e>
                      <m:sup>
                        <m:r>
                          <a:rPr lang="en-US" sz="2000" b="0" i="1" smtClean="0">
                            <a:latin typeface="Cambria Math"/>
                          </a:rPr>
                          <m:t>𝑘</m:t>
                        </m:r>
                      </m:sup>
                    </m:sSup>
                    <m:r>
                      <a:rPr lang="en-US" sz="2000" b="0" i="1" smtClean="0">
                        <a:latin typeface="Cambria Math"/>
                      </a:rPr>
                      <m:t>−1</m:t>
                    </m:r>
                  </m:oMath>
                </a14:m>
                <a:r>
                  <a:rPr lang="en-US" sz="2000" dirty="0"/>
                  <a:t>  times</a:t>
                </a:r>
              </a:p>
            </p:txBody>
          </p:sp>
        </mc:Choice>
        <mc:Fallback xmlns="">
          <p:sp>
            <p:nvSpPr>
              <p:cNvPr id="7" name="TextBox 6"/>
              <p:cNvSpPr txBox="1">
                <a:spLocks noRot="1" noChangeAspect="1" noMove="1" noResize="1" noEditPoints="1" noAdjustHandles="1" noChangeArrowheads="1" noChangeShapeType="1" noTextEdit="1"/>
              </p:cNvSpPr>
              <p:nvPr/>
            </p:nvSpPr>
            <p:spPr>
              <a:xfrm>
                <a:off x="1187624" y="5877272"/>
                <a:ext cx="1659750" cy="405624"/>
              </a:xfrm>
              <a:prstGeom prst="rect">
                <a:avLst/>
              </a:prstGeom>
              <a:blipFill rotWithShape="1">
                <a:blip r:embed="rId5"/>
                <a:stretch>
                  <a:fillRect t="-5970" r="-3309" b="-25373"/>
                </a:stretch>
              </a:blipFill>
            </p:spPr>
            <p:txBody>
              <a:bodyPr/>
              <a:lstStyle/>
              <a:p>
                <a:r>
                  <a:rPr lang="en-US">
                    <a:noFill/>
                  </a:rPr>
                  <a:t> </a:t>
                </a:r>
              </a:p>
            </p:txBody>
          </p:sp>
        </mc:Fallback>
      </mc:AlternateContent>
    </p:spTree>
    <p:extLst>
      <p:ext uri="{BB962C8B-B14F-4D97-AF65-F5344CB8AC3E}">
        <p14:creationId xmlns:p14="http://schemas.microsoft.com/office/powerpoint/2010/main" val="37695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4B47C-7CAF-47D6-9095-C7F9BA46850F}"/>
              </a:ext>
            </a:extLst>
          </p:cNvPr>
          <p:cNvSpPr>
            <a:spLocks noGrp="1"/>
          </p:cNvSpPr>
          <p:nvPr>
            <p:ph type="title"/>
          </p:nvPr>
        </p:nvSpPr>
        <p:spPr/>
        <p:txBody>
          <a:bodyPr/>
          <a:lstStyle/>
          <a:p>
            <a:r>
              <a:rPr lang="en-US" dirty="0"/>
              <a:t>No-Regret dynamics</a:t>
            </a:r>
          </a:p>
        </p:txBody>
      </p:sp>
      <p:sp>
        <p:nvSpPr>
          <p:cNvPr id="7" name="Text Placeholder 6">
            <a:extLst>
              <a:ext uri="{FF2B5EF4-FFF2-40B4-BE49-F238E27FC236}">
                <a16:creationId xmlns:a16="http://schemas.microsoft.com/office/drawing/2014/main" id="{94DB0BDC-400F-48B3-B43E-1E17D09D49BD}"/>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EBD3EBD8-806E-4F0C-AD36-129A7240A4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D7AED1-CC99-4976-90CA-91935D590FAF}"/>
              </a:ext>
            </a:extLst>
          </p:cNvPr>
          <p:cNvSpPr>
            <a:spLocks noGrp="1"/>
          </p:cNvSpPr>
          <p:nvPr>
            <p:ph type="sldNum" sz="quarter" idx="12"/>
          </p:nvPr>
        </p:nvSpPr>
        <p:spPr/>
        <p:txBody>
          <a:bodyPr/>
          <a:lstStyle/>
          <a:p>
            <a:fld id="{83D1DDE3-62B0-4983-961D-D9920F218E8A}" type="slidenum">
              <a:rPr lang="en-GB" smtClean="0"/>
              <a:pPr/>
              <a:t>12</a:t>
            </a:fld>
            <a:endParaRPr lang="en-GB" dirty="0"/>
          </a:p>
        </p:txBody>
      </p:sp>
    </p:spTree>
    <p:extLst>
      <p:ext uri="{BB962C8B-B14F-4D97-AF65-F5344CB8AC3E}">
        <p14:creationId xmlns:p14="http://schemas.microsoft.com/office/powerpoint/2010/main" val="392077429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No-Regret Learning 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6856" y="1052737"/>
                <a:ext cx="8229600" cy="5073428"/>
              </a:xfrm>
            </p:spPr>
            <p:txBody>
              <a:bodyPr/>
              <a:lstStyle/>
              <a:p>
                <a:r>
                  <a:rPr lang="en-US" b="1" dirty="0"/>
                  <a:t>Immediate regret </a:t>
                </a:r>
                <a:r>
                  <a:rPr lang="en-US" dirty="0"/>
                  <a:t>at time </a:t>
                </a:r>
                <a14:m>
                  <m:oMath xmlns:m="http://schemas.openxmlformats.org/officeDocument/2006/math">
                    <m:r>
                      <a:rPr lang="en-US" i="1">
                        <a:latin typeface="Cambria Math"/>
                      </a:rPr>
                      <m:t>𝑡</m:t>
                    </m:r>
                  </m:oMath>
                </a14:m>
                <a:r>
                  <a:rPr lang="en-US" dirty="0"/>
                  <a:t> for not choosing action </a:t>
                </a:r>
                <a14:m>
                  <m:oMath xmlns:m="http://schemas.openxmlformats.org/officeDocument/2006/math">
                    <m:r>
                      <a:rPr lang="en-US" i="1">
                        <a:latin typeface="Cambria Math"/>
                      </a:rPr>
                      <m:t>𝑖</m:t>
                    </m:r>
                  </m:oMath>
                </a14:m>
                <a:endParaRPr lang="en-US" dirty="0"/>
              </a:p>
              <a:p>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a:rPr>
                          <m:t>𝑟</m:t>
                        </m:r>
                      </m:e>
                      <m:sup>
                        <m:r>
                          <a:rPr lang="en-US" i="1">
                            <a:latin typeface="Cambria Math"/>
                          </a:rPr>
                          <m:t>𝑡</m:t>
                        </m:r>
                      </m:sup>
                    </m:sSup>
                    <m:d>
                      <m:dPr>
                        <m:ctrlPr>
                          <a:rPr lang="en-US" i="1">
                            <a:latin typeface="Cambria Math" panose="02040503050406030204" pitchFamily="18" charset="0"/>
                          </a:rPr>
                        </m:ctrlPr>
                      </m:dPr>
                      <m:e>
                        <m:r>
                          <a:rPr lang="en-US" i="1">
                            <a:latin typeface="Cambria Math"/>
                          </a:rPr>
                          <m:t>𝑖</m:t>
                        </m:r>
                      </m:e>
                    </m:d>
                    <m:r>
                      <a:rPr lang="en-US" i="1">
                        <a:latin typeface="Cambria Math"/>
                      </a:rPr>
                      <m:t>=</m:t>
                    </m:r>
                    <m:sSup>
                      <m:sSupPr>
                        <m:ctrlPr>
                          <a:rPr lang="en-US" i="1">
                            <a:latin typeface="Cambria Math" panose="02040503050406030204" pitchFamily="18" charset="0"/>
                          </a:rPr>
                        </m:ctrlPr>
                      </m:sSupPr>
                      <m:e>
                        <m:r>
                          <a:rPr lang="en-US" i="1">
                            <a:latin typeface="Cambria Math"/>
                          </a:rPr>
                          <m:t>𝑢</m:t>
                        </m:r>
                      </m:e>
                      <m:sup>
                        <m:r>
                          <a:rPr lang="en-US" i="1">
                            <a:latin typeface="Cambria Math"/>
                          </a:rPr>
                          <m:t>𝑡</m:t>
                        </m:r>
                      </m:sup>
                    </m:sSup>
                    <m:d>
                      <m:dPr>
                        <m:ctrlPr>
                          <a:rPr lang="en-US" i="1">
                            <a:latin typeface="Cambria Math" panose="02040503050406030204" pitchFamily="18" charset="0"/>
                          </a:rPr>
                        </m:ctrlPr>
                      </m:dPr>
                      <m:e>
                        <m:r>
                          <a:rPr lang="en-US" i="1">
                            <a:latin typeface="Cambria Math"/>
                          </a:rPr>
                          <m:t>𝑖</m:t>
                        </m:r>
                      </m:e>
                    </m:d>
                    <m:r>
                      <a:rPr lang="en-US" i="1">
                        <a:latin typeface="Cambria Math"/>
                      </a:rPr>
                      <m:t>−</m:t>
                    </m:r>
                    <m:sSup>
                      <m:sSupPr>
                        <m:ctrlPr>
                          <a:rPr lang="en-US" i="1">
                            <a:latin typeface="Cambria Math" panose="02040503050406030204" pitchFamily="18" charset="0"/>
                          </a:rPr>
                        </m:ctrlPr>
                      </m:sSupPr>
                      <m:e>
                        <m:r>
                          <a:rPr lang="en-US" i="1">
                            <a:latin typeface="Cambria Math"/>
                          </a:rPr>
                          <m:t>𝜎</m:t>
                        </m:r>
                      </m:e>
                      <m:sup>
                        <m:r>
                          <a:rPr lang="en-US" i="1" smtClean="0">
                            <a:latin typeface="Cambria Math"/>
                          </a:rPr>
                          <m:t>𝑡</m:t>
                        </m:r>
                      </m:sup>
                    </m:sSup>
                    <m:sSup>
                      <m:sSupPr>
                        <m:ctrlPr>
                          <a:rPr lang="en-US" i="1">
                            <a:latin typeface="Cambria Math" panose="02040503050406030204" pitchFamily="18" charset="0"/>
                          </a:rPr>
                        </m:ctrlPr>
                      </m:sSupPr>
                      <m:e>
                        <m:r>
                          <a:rPr lang="en-US" i="1">
                            <a:latin typeface="Cambria Math"/>
                          </a:rPr>
                          <m:t>⋅</m:t>
                        </m:r>
                        <m:r>
                          <a:rPr lang="en-US" i="1">
                            <a:latin typeface="Cambria Math"/>
                          </a:rPr>
                          <m:t>𝑢</m:t>
                        </m:r>
                      </m:e>
                      <m:sup>
                        <m:r>
                          <a:rPr lang="en-US" i="1">
                            <a:latin typeface="Cambria Math"/>
                          </a:rPr>
                          <m:t>𝑡</m:t>
                        </m:r>
                      </m:sup>
                    </m:sSup>
                  </m:oMath>
                </a14:m>
                <a:endParaRPr lang="en-US" dirty="0"/>
              </a:p>
              <a:p>
                <a:r>
                  <a:rPr lang="en-US" b="1" dirty="0"/>
                  <a:t>Cumulative external regret </a:t>
                </a:r>
                <a:r>
                  <a:rPr lang="en-US" dirty="0"/>
                  <a:t>for playing </a:t>
                </a:r>
                <a14:m>
                  <m:oMath xmlns:m="http://schemas.openxmlformats.org/officeDocument/2006/math">
                    <m:sSup>
                      <m:sSupPr>
                        <m:ctrlPr>
                          <a:rPr lang="en-US" i="1">
                            <a:latin typeface="Cambria Math" panose="02040503050406030204" pitchFamily="18" charset="0"/>
                          </a:rPr>
                        </m:ctrlPr>
                      </m:sSupPr>
                      <m:e>
                        <m:r>
                          <a:rPr lang="en-US" i="1">
                            <a:latin typeface="Cambria Math"/>
                          </a:rPr>
                          <m:t>𝜎</m:t>
                        </m:r>
                      </m:e>
                      <m:sup>
                        <m:r>
                          <a:rPr lang="en-US" i="1">
                            <a:latin typeface="Cambria Math"/>
                          </a:rPr>
                          <m:t>0</m:t>
                        </m:r>
                      </m:sup>
                    </m:sSup>
                    <m:r>
                      <a:rPr lang="en-US" i="1">
                        <a:latin typeface="Cambria Math"/>
                      </a:rPr>
                      <m:t>,</m:t>
                    </m:r>
                    <m:sSup>
                      <m:sSupPr>
                        <m:ctrlPr>
                          <a:rPr lang="en-US" i="1">
                            <a:latin typeface="Cambria Math" panose="02040503050406030204" pitchFamily="18" charset="0"/>
                          </a:rPr>
                        </m:ctrlPr>
                      </m:sSupPr>
                      <m:e>
                        <m:r>
                          <a:rPr lang="en-US" i="1">
                            <a:latin typeface="Cambria Math"/>
                          </a:rPr>
                          <m:t>𝜎</m:t>
                        </m:r>
                      </m:e>
                      <m:sup>
                        <m:r>
                          <a:rPr lang="en-US" i="1">
                            <a:latin typeface="Cambria Math"/>
                          </a:rPr>
                          <m:t>1</m:t>
                        </m:r>
                      </m:sup>
                    </m:sSup>
                    <m:r>
                      <a:rPr lang="en-US" i="1">
                        <a:latin typeface="Cambria Math"/>
                      </a:rPr>
                      <m:t>…</m:t>
                    </m:r>
                    <m:sSup>
                      <m:sSupPr>
                        <m:ctrlPr>
                          <a:rPr lang="en-US" i="1">
                            <a:latin typeface="Cambria Math" panose="02040503050406030204" pitchFamily="18" charset="0"/>
                          </a:rPr>
                        </m:ctrlPr>
                      </m:sSupPr>
                      <m:e>
                        <m:r>
                          <a:rPr lang="en-US" i="1">
                            <a:latin typeface="Cambria Math"/>
                          </a:rPr>
                          <m:t>𝜎</m:t>
                        </m:r>
                      </m:e>
                      <m:sup>
                        <m:r>
                          <a:rPr lang="en-US" i="1">
                            <a:latin typeface="Cambria Math"/>
                          </a:rPr>
                          <m:t>𝑇</m:t>
                        </m:r>
                      </m:sup>
                    </m:sSup>
                  </m:oMath>
                </a14:m>
                <a:endParaRPr lang="en-US" b="1" dirty="0"/>
              </a:p>
              <a:p>
                <a:r>
                  <a:rPr lang="en-US" b="1"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𝑅</m:t>
                        </m:r>
                      </m:e>
                      <m:sup>
                        <m:r>
                          <a:rPr lang="en-US" i="1" dirty="0">
                            <a:latin typeface="Cambria Math"/>
                          </a:rPr>
                          <m:t>𝑇</m:t>
                        </m:r>
                      </m:sup>
                    </m:sSup>
                    <m:r>
                      <a:rPr lang="en-US" i="1" dirty="0">
                        <a:latin typeface="Cambria Math"/>
                      </a:rPr>
                      <m:t>=</m:t>
                    </m:r>
                    <m:r>
                      <a:rPr lang="en-US" i="1" dirty="0">
                        <a:latin typeface="Cambria Math"/>
                      </a:rPr>
                      <m:t>𝑚𝑎</m:t>
                    </m:r>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𝑖</m:t>
                        </m:r>
                        <m:r>
                          <a:rPr lang="en-US" i="1" dirty="0">
                            <a:latin typeface="Cambria Math"/>
                          </a:rPr>
                          <m:t>∈</m:t>
                        </m:r>
                        <m:r>
                          <a:rPr lang="en-US" i="1" dirty="0">
                            <a:latin typeface="Cambria Math"/>
                          </a:rPr>
                          <m:t>𝐴</m:t>
                        </m:r>
                      </m:sub>
                    </m:sSub>
                    <m:nary>
                      <m:naryPr>
                        <m:chr m:val="∑"/>
                        <m:ctrlPr>
                          <a:rPr lang="en-US" i="1" dirty="0">
                            <a:latin typeface="Cambria Math" panose="02040503050406030204" pitchFamily="18" charset="0"/>
                          </a:rPr>
                        </m:ctrlPr>
                      </m:naryPr>
                      <m:sub>
                        <m:r>
                          <a:rPr lang="en-US" i="1" dirty="0">
                            <a:latin typeface="Cambria Math"/>
                          </a:rPr>
                          <m:t>𝑡</m:t>
                        </m:r>
                        <m:r>
                          <a:rPr lang="en-US" i="1" dirty="0">
                            <a:latin typeface="Cambria Math"/>
                          </a:rPr>
                          <m:t>=0</m:t>
                        </m:r>
                      </m:sub>
                      <m:sup>
                        <m:r>
                          <a:rPr lang="en-US" i="1" dirty="0">
                            <a:latin typeface="Cambria Math"/>
                          </a:rPr>
                          <m:t>𝑇</m:t>
                        </m:r>
                      </m:sup>
                      <m:e>
                        <m:sSup>
                          <m:sSupPr>
                            <m:ctrlPr>
                              <a:rPr lang="en-US" i="1" dirty="0">
                                <a:latin typeface="Cambria Math" panose="02040503050406030204" pitchFamily="18" charset="0"/>
                              </a:rPr>
                            </m:ctrlPr>
                          </m:sSupPr>
                          <m:e>
                            <m:r>
                              <a:rPr lang="en-US" i="1" dirty="0">
                                <a:latin typeface="Cambria Math"/>
                              </a:rPr>
                              <m:t>𝑟</m:t>
                            </m:r>
                          </m:e>
                          <m:sup>
                            <m:r>
                              <a:rPr lang="en-US" i="1" dirty="0">
                                <a:latin typeface="Cambria Math"/>
                              </a:rPr>
                              <m:t>𝑡</m:t>
                            </m:r>
                          </m:sup>
                        </m:sSup>
                        <m:r>
                          <a:rPr lang="en-US" i="1" dirty="0">
                            <a:latin typeface="Cambria Math"/>
                          </a:rPr>
                          <m:t>(</m:t>
                        </m:r>
                        <m:r>
                          <a:rPr lang="en-US" i="1" dirty="0">
                            <a:latin typeface="Cambria Math"/>
                          </a:rPr>
                          <m:t>𝑖</m:t>
                        </m:r>
                        <m:r>
                          <a:rPr lang="en-US" i="1" dirty="0">
                            <a:latin typeface="Cambria Math"/>
                          </a:rPr>
                          <m:t>)</m:t>
                        </m:r>
                      </m:e>
                    </m:nary>
                    <m:r>
                      <a:rPr lang="en-US" i="1" dirty="0">
                        <a:latin typeface="Cambria Math"/>
                      </a:rPr>
                      <m:t>=</m:t>
                    </m:r>
                    <m:r>
                      <a:rPr lang="en-US" i="1" dirty="0">
                        <a:latin typeface="Cambria Math"/>
                      </a:rPr>
                      <m:t>𝑚𝑎</m:t>
                    </m:r>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𝑖</m:t>
                        </m:r>
                        <m:r>
                          <a:rPr lang="en-US" i="1" dirty="0">
                            <a:latin typeface="Cambria Math"/>
                          </a:rPr>
                          <m:t>∈</m:t>
                        </m:r>
                        <m:r>
                          <a:rPr lang="en-US" i="1" dirty="0">
                            <a:latin typeface="Cambria Math"/>
                          </a:rPr>
                          <m:t>𝐴</m:t>
                        </m:r>
                      </m:sub>
                    </m:sSub>
                    <m:nary>
                      <m:naryPr>
                        <m:chr m:val="∑"/>
                        <m:ctrlPr>
                          <a:rPr lang="en-US" i="1" dirty="0">
                            <a:latin typeface="Cambria Math" panose="02040503050406030204" pitchFamily="18" charset="0"/>
                          </a:rPr>
                        </m:ctrlPr>
                      </m:naryPr>
                      <m:sub>
                        <m:r>
                          <a:rPr lang="en-US" i="1" dirty="0">
                            <a:latin typeface="Cambria Math"/>
                          </a:rPr>
                          <m:t>𝑡</m:t>
                        </m:r>
                        <m:r>
                          <a:rPr lang="en-US" i="1" dirty="0">
                            <a:latin typeface="Cambria Math"/>
                          </a:rPr>
                          <m:t>=0</m:t>
                        </m:r>
                      </m:sub>
                      <m:sup>
                        <m:r>
                          <a:rPr lang="en-US" i="1" dirty="0">
                            <a:latin typeface="Cambria Math"/>
                          </a:rPr>
                          <m:t>𝑇</m:t>
                        </m:r>
                      </m:sup>
                      <m:e>
                        <m:sSup>
                          <m:sSupPr>
                            <m:ctrlPr>
                              <a:rPr lang="en-US" i="1" dirty="0">
                                <a:latin typeface="Cambria Math" panose="02040503050406030204" pitchFamily="18" charset="0"/>
                              </a:rPr>
                            </m:ctrlPr>
                          </m:sSupPr>
                          <m:e>
                            <m:r>
                              <a:rPr lang="en-US" i="1" dirty="0">
                                <a:latin typeface="Cambria Math"/>
                              </a:rPr>
                              <m:t>𝑢</m:t>
                            </m:r>
                          </m:e>
                          <m:sup>
                            <m:r>
                              <a:rPr lang="en-US" i="1" dirty="0">
                                <a:latin typeface="Cambria Math"/>
                              </a:rPr>
                              <m:t>𝑡</m:t>
                            </m:r>
                          </m:sup>
                        </m:sSup>
                        <m:r>
                          <a:rPr lang="en-US" i="1" dirty="0">
                            <a:latin typeface="Cambria Math"/>
                          </a:rPr>
                          <m:t>(</m:t>
                        </m:r>
                        <m:r>
                          <a:rPr lang="en-US" i="1" dirty="0">
                            <a:latin typeface="Cambria Math"/>
                          </a:rPr>
                          <m:t>𝑖</m:t>
                        </m:r>
                        <m:r>
                          <a:rPr lang="en-US" i="1" dirty="0">
                            <a:latin typeface="Cambria Math"/>
                          </a:rPr>
                          <m:t>)</m:t>
                        </m:r>
                      </m:e>
                    </m:nary>
                    <m:r>
                      <a:rPr lang="en-US" i="1" dirty="0">
                        <a:latin typeface="Cambria Math"/>
                      </a:rPr>
                      <m:t>−</m:t>
                    </m:r>
                    <m:nary>
                      <m:naryPr>
                        <m:chr m:val="∑"/>
                        <m:ctrlPr>
                          <a:rPr lang="en-US" i="1" dirty="0">
                            <a:latin typeface="Cambria Math" panose="02040503050406030204" pitchFamily="18" charset="0"/>
                          </a:rPr>
                        </m:ctrlPr>
                      </m:naryPr>
                      <m:sub>
                        <m:r>
                          <a:rPr lang="en-US" i="1" dirty="0">
                            <a:latin typeface="Cambria Math"/>
                          </a:rPr>
                          <m:t>𝑡</m:t>
                        </m:r>
                        <m:r>
                          <a:rPr lang="en-US" i="1" dirty="0">
                            <a:latin typeface="Cambria Math"/>
                          </a:rPr>
                          <m:t>=0</m:t>
                        </m:r>
                      </m:sub>
                      <m:sup>
                        <m:r>
                          <a:rPr lang="en-US" i="1" dirty="0">
                            <a:latin typeface="Cambria Math"/>
                          </a:rPr>
                          <m:t>𝑇</m:t>
                        </m:r>
                      </m:sup>
                      <m:e>
                        <m:sSup>
                          <m:sSupPr>
                            <m:ctrlPr>
                              <a:rPr lang="en-US" i="1">
                                <a:latin typeface="Cambria Math" panose="02040503050406030204" pitchFamily="18" charset="0"/>
                              </a:rPr>
                            </m:ctrlPr>
                          </m:sSupPr>
                          <m:e>
                            <m:r>
                              <a:rPr lang="en-US" i="1">
                                <a:latin typeface="Cambria Math"/>
                              </a:rPr>
                              <m:t>𝜎</m:t>
                            </m:r>
                          </m:e>
                          <m:sup>
                            <m:r>
                              <a:rPr lang="en-US" i="1">
                                <a:latin typeface="Cambria Math"/>
                              </a:rPr>
                              <m:t>𝑡</m:t>
                            </m:r>
                          </m:sup>
                        </m:sSup>
                        <m:sSup>
                          <m:sSupPr>
                            <m:ctrlPr>
                              <a:rPr lang="en-US" i="1">
                                <a:latin typeface="Cambria Math" panose="02040503050406030204" pitchFamily="18" charset="0"/>
                              </a:rPr>
                            </m:ctrlPr>
                          </m:sSupPr>
                          <m:e>
                            <m:r>
                              <a:rPr lang="en-US" i="1">
                                <a:latin typeface="Cambria Math"/>
                              </a:rPr>
                              <m:t>⋅</m:t>
                            </m:r>
                            <m:r>
                              <a:rPr lang="en-US" i="1">
                                <a:latin typeface="Cambria Math"/>
                              </a:rPr>
                              <m:t>𝑢</m:t>
                            </m:r>
                          </m:e>
                          <m:sup>
                            <m:r>
                              <a:rPr lang="en-US" i="1">
                                <a:latin typeface="Cambria Math"/>
                              </a:rPr>
                              <m:t>𝑡</m:t>
                            </m:r>
                          </m:sup>
                        </m:sSup>
                      </m:e>
                    </m:nary>
                  </m:oMath>
                </a14:m>
                <a:endParaRPr lang="en-US" b="1" dirty="0"/>
              </a:p>
              <a:p>
                <a:r>
                  <a:rPr lang="en-US" b="1" dirty="0"/>
                  <a:t>Average external regret </a:t>
                </a:r>
                <a:r>
                  <a:rPr lang="en-US" dirty="0"/>
                  <a:t>for playing </a:t>
                </a:r>
                <a14:m>
                  <m:oMath xmlns:m="http://schemas.openxmlformats.org/officeDocument/2006/math">
                    <m:sSup>
                      <m:sSupPr>
                        <m:ctrlPr>
                          <a:rPr lang="en-US" i="1">
                            <a:latin typeface="Cambria Math" panose="02040503050406030204" pitchFamily="18" charset="0"/>
                          </a:rPr>
                        </m:ctrlPr>
                      </m:sSupPr>
                      <m:e>
                        <m:r>
                          <a:rPr lang="en-US" i="1">
                            <a:latin typeface="Cambria Math"/>
                          </a:rPr>
                          <m:t>𝜎</m:t>
                        </m:r>
                      </m:e>
                      <m:sup>
                        <m:r>
                          <a:rPr lang="en-US" i="1">
                            <a:latin typeface="Cambria Math"/>
                          </a:rPr>
                          <m:t>0</m:t>
                        </m:r>
                      </m:sup>
                    </m:sSup>
                    <m:r>
                      <a:rPr lang="en-US" i="1">
                        <a:latin typeface="Cambria Math"/>
                      </a:rPr>
                      <m:t>,</m:t>
                    </m:r>
                    <m:sSup>
                      <m:sSupPr>
                        <m:ctrlPr>
                          <a:rPr lang="en-US" i="1">
                            <a:latin typeface="Cambria Math" panose="02040503050406030204" pitchFamily="18" charset="0"/>
                          </a:rPr>
                        </m:ctrlPr>
                      </m:sSupPr>
                      <m:e>
                        <m:r>
                          <a:rPr lang="en-US" i="1">
                            <a:latin typeface="Cambria Math"/>
                          </a:rPr>
                          <m:t>𝜎</m:t>
                        </m:r>
                      </m:e>
                      <m:sup>
                        <m:r>
                          <a:rPr lang="en-US" i="1">
                            <a:latin typeface="Cambria Math"/>
                          </a:rPr>
                          <m:t>1</m:t>
                        </m:r>
                      </m:sup>
                    </m:sSup>
                    <m:r>
                      <a:rPr lang="en-US" i="1">
                        <a:latin typeface="Cambria Math"/>
                      </a:rPr>
                      <m:t>…</m:t>
                    </m:r>
                    <m:sSup>
                      <m:sSupPr>
                        <m:ctrlPr>
                          <a:rPr lang="en-US" i="1">
                            <a:latin typeface="Cambria Math" panose="02040503050406030204" pitchFamily="18" charset="0"/>
                          </a:rPr>
                        </m:ctrlPr>
                      </m:sSupPr>
                      <m:e>
                        <m:r>
                          <a:rPr lang="en-US" i="1">
                            <a:latin typeface="Cambria Math"/>
                          </a:rPr>
                          <m:t>𝜎</m:t>
                        </m:r>
                      </m:e>
                      <m:sup>
                        <m:r>
                          <a:rPr lang="en-US" i="1">
                            <a:latin typeface="Cambria Math"/>
                          </a:rPr>
                          <m:t>𝑇</m:t>
                        </m:r>
                      </m:sup>
                    </m:sSup>
                  </m:oMath>
                </a14:m>
                <a:endParaRPr lang="en-US" dirty="0"/>
              </a:p>
              <a:p>
                <a:pPr lvl="1"/>
                <a:r>
                  <a:rPr lang="en-US" dirty="0"/>
                  <a:t>  </a:t>
                </a:r>
                <a14:m>
                  <m:oMath xmlns:m="http://schemas.openxmlformats.org/officeDocument/2006/math">
                    <m:sSup>
                      <m:sSupPr>
                        <m:ctrlPr>
                          <a:rPr lang="en-US" i="1" dirty="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a:rPr>
                              <m:t>𝑟</m:t>
                            </m:r>
                          </m:e>
                        </m:acc>
                      </m:e>
                      <m:sup>
                        <m:r>
                          <a:rPr lang="en-US" i="1" dirty="0">
                            <a:latin typeface="Cambria Math"/>
                          </a:rPr>
                          <m:t>𝑇</m:t>
                        </m:r>
                      </m:sup>
                    </m:sSup>
                    <m:r>
                      <a:rPr lang="en-US" i="1" dirty="0">
                        <a:latin typeface="Cambria Math"/>
                      </a:rPr>
                      <m:t>=</m:t>
                    </m:r>
                    <m:f>
                      <m:fPr>
                        <m:ctrlPr>
                          <a:rPr lang="en-US" i="1" dirty="0">
                            <a:latin typeface="Cambria Math" panose="02040503050406030204" pitchFamily="18" charset="0"/>
                          </a:rPr>
                        </m:ctrlPr>
                      </m:fPr>
                      <m:num>
                        <m:r>
                          <a:rPr lang="en-US" i="1" dirty="0">
                            <a:latin typeface="Cambria Math"/>
                          </a:rPr>
                          <m:t>1</m:t>
                        </m:r>
                      </m:num>
                      <m:den>
                        <m:r>
                          <a:rPr lang="en-US" i="1" dirty="0">
                            <a:latin typeface="Cambria Math"/>
                          </a:rPr>
                          <m:t>𝑇</m:t>
                        </m:r>
                      </m:den>
                    </m:f>
                    <m:sSup>
                      <m:sSupPr>
                        <m:ctrlPr>
                          <a:rPr lang="en-US" i="1" dirty="0">
                            <a:latin typeface="Cambria Math" panose="02040503050406030204" pitchFamily="18" charset="0"/>
                          </a:rPr>
                        </m:ctrlPr>
                      </m:sSupPr>
                      <m:e>
                        <m:r>
                          <a:rPr lang="en-US" i="1" dirty="0">
                            <a:latin typeface="Cambria Math"/>
                          </a:rPr>
                          <m:t>𝑅</m:t>
                        </m:r>
                      </m:e>
                      <m:sup>
                        <m:r>
                          <a:rPr lang="en-US" i="1" dirty="0">
                            <a:latin typeface="Cambria Math"/>
                          </a:rPr>
                          <m:t>𝑇</m:t>
                        </m:r>
                      </m:sup>
                    </m:sSup>
                  </m:oMath>
                </a14:m>
                <a:endParaRPr lang="en-US" dirty="0"/>
              </a:p>
              <a:p>
                <a:endParaRPr lang="en-US" dirty="0"/>
              </a:p>
              <a:p>
                <a:r>
                  <a:rPr lang="en-US" sz="2000" dirty="0"/>
                  <a:t>An algorithm has </a:t>
                </a:r>
                <a:r>
                  <a:rPr lang="en-US" sz="2000" b="1" dirty="0"/>
                  <a:t>no regret</a:t>
                </a:r>
                <a:r>
                  <a:rPr lang="en-US" sz="2000" dirty="0"/>
                  <a:t> if for any </a:t>
                </a:r>
                <a14:m>
                  <m:oMath xmlns:m="http://schemas.openxmlformats.org/officeDocument/2006/math">
                    <m:sSup>
                      <m:sSupPr>
                        <m:ctrlPr>
                          <a:rPr lang="en-US" sz="2000" i="1">
                            <a:latin typeface="Cambria Math" panose="02040503050406030204" pitchFamily="18" charset="0"/>
                          </a:rPr>
                        </m:ctrlPr>
                      </m:sSupPr>
                      <m:e>
                        <m:r>
                          <a:rPr lang="en-US" sz="2000" i="1">
                            <a:latin typeface="Cambria Math"/>
                          </a:rPr>
                          <m:t>𝑢</m:t>
                        </m:r>
                      </m:e>
                      <m:sup>
                        <m:r>
                          <a:rPr lang="en-US" sz="2000" i="1">
                            <a:latin typeface="Cambria Math"/>
                          </a:rPr>
                          <m:t>0</m:t>
                        </m:r>
                      </m:sup>
                    </m:sSup>
                    <m:r>
                      <a:rPr lang="en-US" sz="2000" i="1">
                        <a:latin typeface="Cambria Math"/>
                      </a:rPr>
                      <m:t>,</m:t>
                    </m:r>
                    <m:sSup>
                      <m:sSupPr>
                        <m:ctrlPr>
                          <a:rPr lang="en-US" sz="2000" i="1">
                            <a:latin typeface="Cambria Math" panose="02040503050406030204" pitchFamily="18" charset="0"/>
                          </a:rPr>
                        </m:ctrlPr>
                      </m:sSupPr>
                      <m:e>
                        <m:r>
                          <a:rPr lang="en-US" sz="2000" i="1">
                            <a:latin typeface="Cambria Math"/>
                          </a:rPr>
                          <m:t>𝑢</m:t>
                        </m:r>
                      </m:e>
                      <m:sup>
                        <m:r>
                          <a:rPr lang="en-US" sz="2000" i="1">
                            <a:latin typeface="Cambria Math"/>
                          </a:rPr>
                          <m:t>1</m:t>
                        </m:r>
                      </m:sup>
                    </m:sSup>
                    <m:r>
                      <a:rPr lang="en-US" sz="2000" i="1">
                        <a:latin typeface="Cambria Math"/>
                      </a:rPr>
                      <m:t>…</m:t>
                    </m:r>
                    <m:sSup>
                      <m:sSupPr>
                        <m:ctrlPr>
                          <a:rPr lang="en-US" sz="2000" i="1">
                            <a:latin typeface="Cambria Math" panose="02040503050406030204" pitchFamily="18" charset="0"/>
                          </a:rPr>
                        </m:ctrlPr>
                      </m:sSupPr>
                      <m:e>
                        <m:r>
                          <a:rPr lang="en-US" sz="2000" i="1">
                            <a:latin typeface="Cambria Math"/>
                          </a:rPr>
                          <m:t>𝑢</m:t>
                        </m:r>
                      </m:e>
                      <m:sup>
                        <m:r>
                          <a:rPr lang="en-US" sz="2000" i="1">
                            <a:latin typeface="Cambria Math"/>
                          </a:rPr>
                          <m:t>𝑇</m:t>
                        </m:r>
                      </m:sup>
                    </m:sSup>
                  </m:oMath>
                </a14:m>
                <a:r>
                  <a:rPr lang="en-US" sz="2000" dirty="0"/>
                  <a:t>produces </a:t>
                </a:r>
                <a14:m>
                  <m:oMath xmlns:m="http://schemas.openxmlformats.org/officeDocument/2006/math">
                    <m:sSup>
                      <m:sSupPr>
                        <m:ctrlPr>
                          <a:rPr lang="en-US" sz="2000" i="1">
                            <a:latin typeface="Cambria Math" panose="02040503050406030204" pitchFamily="18" charset="0"/>
                          </a:rPr>
                        </m:ctrlPr>
                      </m:sSupPr>
                      <m:e>
                        <m:r>
                          <a:rPr lang="en-US" sz="2000" i="1">
                            <a:latin typeface="Cambria Math"/>
                          </a:rPr>
                          <m:t>𝜎</m:t>
                        </m:r>
                      </m:e>
                      <m:sup>
                        <m:r>
                          <a:rPr lang="en-US" sz="2000" i="1">
                            <a:latin typeface="Cambria Math"/>
                          </a:rPr>
                          <m:t>0</m:t>
                        </m:r>
                      </m:sup>
                    </m:sSup>
                    <m:r>
                      <a:rPr lang="en-US" sz="2000" i="1">
                        <a:latin typeface="Cambria Math"/>
                      </a:rPr>
                      <m:t>,</m:t>
                    </m:r>
                    <m:sSup>
                      <m:sSupPr>
                        <m:ctrlPr>
                          <a:rPr lang="en-US" sz="2000" i="1">
                            <a:latin typeface="Cambria Math" panose="02040503050406030204" pitchFamily="18" charset="0"/>
                          </a:rPr>
                        </m:ctrlPr>
                      </m:sSupPr>
                      <m:e>
                        <m:r>
                          <a:rPr lang="en-US" sz="2000" i="1">
                            <a:latin typeface="Cambria Math"/>
                          </a:rPr>
                          <m:t>𝜎</m:t>
                        </m:r>
                      </m:e>
                      <m:sup>
                        <m:r>
                          <a:rPr lang="en-US" sz="2000" i="1">
                            <a:latin typeface="Cambria Math"/>
                          </a:rPr>
                          <m:t>1</m:t>
                        </m:r>
                      </m:sup>
                    </m:sSup>
                    <m:r>
                      <a:rPr lang="en-US" sz="2000" i="1">
                        <a:latin typeface="Cambria Math"/>
                      </a:rPr>
                      <m:t>…</m:t>
                    </m:r>
                    <m:sSup>
                      <m:sSupPr>
                        <m:ctrlPr>
                          <a:rPr lang="en-US" sz="2000" i="1">
                            <a:latin typeface="Cambria Math" panose="02040503050406030204" pitchFamily="18" charset="0"/>
                          </a:rPr>
                        </m:ctrlPr>
                      </m:sSupPr>
                      <m:e>
                        <m:r>
                          <a:rPr lang="en-US" sz="2000" i="1">
                            <a:latin typeface="Cambria Math"/>
                          </a:rPr>
                          <m:t>𝜎</m:t>
                        </m:r>
                      </m:e>
                      <m:sup>
                        <m:r>
                          <a:rPr lang="en-US" sz="2000" i="1">
                            <a:latin typeface="Cambria Math"/>
                          </a:rPr>
                          <m:t>𝑇</m:t>
                        </m:r>
                      </m:sup>
                    </m:sSup>
                  </m:oMath>
                </a14:m>
                <a:r>
                  <a:rPr lang="en-US" sz="2000" dirty="0"/>
                  <a:t> such that </a:t>
                </a:r>
                <a14:m>
                  <m:oMath xmlns:m="http://schemas.openxmlformats.org/officeDocument/2006/math">
                    <m:sSup>
                      <m:sSupPr>
                        <m:ctrlPr>
                          <a:rPr lang="en-US" sz="2000" i="1" dirty="0">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𝑟</m:t>
                            </m:r>
                          </m:e>
                        </m:acc>
                      </m:e>
                      <m:sup>
                        <m:r>
                          <a:rPr lang="en-US" sz="2000" i="1" dirty="0">
                            <a:latin typeface="Cambria Math"/>
                          </a:rPr>
                          <m:t>𝑇</m:t>
                        </m:r>
                      </m:sup>
                    </m:sSup>
                    <m:r>
                      <a:rPr lang="en-US" sz="2000" i="1" dirty="0">
                        <a:latin typeface="Cambria Math"/>
                      </a:rPr>
                      <m:t>→0</m:t>
                    </m:r>
                  </m:oMath>
                </a14:m>
                <a:r>
                  <a:rPr lang="en-US" sz="2000" dirty="0"/>
                  <a:t> as </a:t>
                </a:r>
                <a14:m>
                  <m:oMath xmlns:m="http://schemas.openxmlformats.org/officeDocument/2006/math">
                    <m:r>
                      <a:rPr lang="en-US" sz="2000" i="1">
                        <a:latin typeface="Cambria Math"/>
                      </a:rPr>
                      <m:t>𝑇</m:t>
                    </m:r>
                    <m:r>
                      <a:rPr lang="en-US" sz="2000" i="1">
                        <a:latin typeface="Cambria Math"/>
                      </a:rPr>
                      <m:t> →∞</m:t>
                    </m:r>
                  </m:oMath>
                </a14:m>
                <a:r>
                  <a:rPr lang="en-US" sz="20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6856" y="1052737"/>
                <a:ext cx="8229600" cy="5073428"/>
              </a:xfrm>
              <a:blipFill rotWithShape="1">
                <a:blip r:embed="rId2"/>
                <a:stretch>
                  <a:fillRect l="-88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13</a:t>
            </a:fld>
            <a:endParaRPr lang="en-GB" dirty="0"/>
          </a:p>
        </p:txBody>
      </p:sp>
    </p:spTree>
    <p:extLst>
      <p:ext uri="{BB962C8B-B14F-4D97-AF65-F5344CB8AC3E}">
        <p14:creationId xmlns:p14="http://schemas.microsoft.com/office/powerpoint/2010/main" val="264791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External to Swap Regret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Cumulative swap regret </a:t>
                </a:r>
                <a:r>
                  <a:rPr lang="en-US" dirty="0"/>
                  <a:t>for playing </a:t>
                </a:r>
                <a14:m>
                  <m:oMath xmlns:m="http://schemas.openxmlformats.org/officeDocument/2006/math">
                    <m:sSup>
                      <m:sSupPr>
                        <m:ctrlPr>
                          <a:rPr lang="en-US" i="1">
                            <a:latin typeface="Cambria Math" panose="02040503050406030204" pitchFamily="18" charset="0"/>
                          </a:rPr>
                        </m:ctrlPr>
                      </m:sSupPr>
                      <m:e>
                        <m:r>
                          <a:rPr lang="en-US" i="1">
                            <a:latin typeface="Cambria Math"/>
                          </a:rPr>
                          <m:t>𝜎</m:t>
                        </m:r>
                      </m:e>
                      <m:sup>
                        <m:r>
                          <a:rPr lang="en-US" i="1">
                            <a:latin typeface="Cambria Math"/>
                          </a:rPr>
                          <m:t>0</m:t>
                        </m:r>
                      </m:sup>
                    </m:sSup>
                    <m:r>
                      <a:rPr lang="en-US" i="1">
                        <a:latin typeface="Cambria Math"/>
                      </a:rPr>
                      <m:t>,</m:t>
                    </m:r>
                    <m:sSup>
                      <m:sSupPr>
                        <m:ctrlPr>
                          <a:rPr lang="en-US" i="1">
                            <a:latin typeface="Cambria Math" panose="02040503050406030204" pitchFamily="18" charset="0"/>
                          </a:rPr>
                        </m:ctrlPr>
                      </m:sSupPr>
                      <m:e>
                        <m:r>
                          <a:rPr lang="en-US" i="1">
                            <a:latin typeface="Cambria Math"/>
                          </a:rPr>
                          <m:t>𝜎</m:t>
                        </m:r>
                      </m:e>
                      <m:sup>
                        <m:r>
                          <a:rPr lang="en-US" i="1">
                            <a:latin typeface="Cambria Math"/>
                          </a:rPr>
                          <m:t>1</m:t>
                        </m:r>
                      </m:sup>
                    </m:sSup>
                    <m:r>
                      <a:rPr lang="en-US" i="1">
                        <a:latin typeface="Cambria Math"/>
                      </a:rPr>
                      <m:t>…</m:t>
                    </m:r>
                    <m:sSup>
                      <m:sSupPr>
                        <m:ctrlPr>
                          <a:rPr lang="en-US" i="1">
                            <a:latin typeface="Cambria Math" panose="02040503050406030204" pitchFamily="18" charset="0"/>
                          </a:rPr>
                        </m:ctrlPr>
                      </m:sSupPr>
                      <m:e>
                        <m:r>
                          <a:rPr lang="en-US" i="1">
                            <a:latin typeface="Cambria Math"/>
                          </a:rPr>
                          <m:t>𝜎</m:t>
                        </m:r>
                      </m:e>
                      <m:sup>
                        <m:r>
                          <a:rPr lang="en-US" i="1">
                            <a:latin typeface="Cambria Math"/>
                          </a:rPr>
                          <m:t>𝑇</m:t>
                        </m:r>
                      </m:sup>
                    </m:sSup>
                  </m:oMath>
                </a14:m>
                <a:endParaRPr lang="en-US" b="1" dirty="0"/>
              </a:p>
              <a:p>
                <a:r>
                  <a:rPr lang="en-US" b="1"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𝑅</m:t>
                        </m:r>
                      </m:e>
                      <m:sup>
                        <m:r>
                          <a:rPr lang="en-US" i="1" dirty="0">
                            <a:latin typeface="Cambria Math"/>
                          </a:rPr>
                          <m:t>𝑇</m:t>
                        </m:r>
                      </m:sup>
                    </m:sSup>
                    <m:r>
                      <a:rPr lang="en-US" i="1" dirty="0">
                        <a:latin typeface="Cambria Math"/>
                      </a:rPr>
                      <m:t>=</m:t>
                    </m:r>
                    <m:r>
                      <a:rPr lang="en-US" i="1" dirty="0">
                        <a:latin typeface="Cambria Math"/>
                      </a:rPr>
                      <m:t>𝑚𝑎</m:t>
                    </m:r>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𝛿</m:t>
                        </m:r>
                        <m:r>
                          <a:rPr lang="en-US" i="1">
                            <a:latin typeface="Cambria Math"/>
                          </a:rPr>
                          <m:t>:</m:t>
                        </m:r>
                        <m:r>
                          <a:rPr lang="en-US" i="1">
                            <a:latin typeface="Cambria Math"/>
                          </a:rPr>
                          <m:t>𝐴</m:t>
                        </m:r>
                        <m:r>
                          <a:rPr lang="en-US" i="1">
                            <a:latin typeface="Cambria Math"/>
                          </a:rPr>
                          <m:t>→</m:t>
                        </m:r>
                        <m:r>
                          <a:rPr lang="en-US" i="1">
                            <a:latin typeface="Cambria Math"/>
                          </a:rPr>
                          <m:t>𝐴</m:t>
                        </m:r>
                      </m:sub>
                    </m:sSub>
                    <m:nary>
                      <m:naryPr>
                        <m:chr m:val="∑"/>
                        <m:ctrlPr>
                          <a:rPr lang="en-US" i="1" dirty="0">
                            <a:latin typeface="Cambria Math" panose="02040503050406030204" pitchFamily="18" charset="0"/>
                          </a:rPr>
                        </m:ctrlPr>
                      </m:naryPr>
                      <m:sub>
                        <m:r>
                          <a:rPr lang="en-US" i="1" dirty="0">
                            <a:latin typeface="Cambria Math"/>
                          </a:rPr>
                          <m:t>𝑡</m:t>
                        </m:r>
                        <m:r>
                          <a:rPr lang="en-US" i="1" dirty="0">
                            <a:latin typeface="Cambria Math"/>
                          </a:rPr>
                          <m:t>=0</m:t>
                        </m:r>
                      </m:sub>
                      <m:sup>
                        <m:r>
                          <a:rPr lang="en-US" i="1" dirty="0">
                            <a:latin typeface="Cambria Math"/>
                          </a:rPr>
                          <m:t>𝑇</m:t>
                        </m:r>
                      </m:sup>
                      <m:e>
                        <m:nary>
                          <m:naryPr>
                            <m:chr m:val="∑"/>
                            <m:supHide m:val="on"/>
                            <m:ctrlPr>
                              <a:rPr lang="en-US" i="1" dirty="0">
                                <a:latin typeface="Cambria Math" panose="02040503050406030204" pitchFamily="18" charset="0"/>
                              </a:rPr>
                            </m:ctrlPr>
                          </m:naryPr>
                          <m:sub>
                            <m:r>
                              <a:rPr lang="en-US" i="1" dirty="0">
                                <a:latin typeface="Cambria Math"/>
                              </a:rPr>
                              <m:t>𝑖</m:t>
                            </m:r>
                            <m:r>
                              <a:rPr lang="en-US" i="1" dirty="0">
                                <a:latin typeface="Cambria Math"/>
                              </a:rPr>
                              <m:t>∈</m:t>
                            </m:r>
                            <m:r>
                              <a:rPr lang="en-US" i="1" dirty="0">
                                <a:latin typeface="Cambria Math"/>
                              </a:rPr>
                              <m:t>𝐴</m:t>
                            </m:r>
                          </m:sub>
                          <m:sup/>
                          <m:e>
                            <m:sSup>
                              <m:sSupPr>
                                <m:ctrlPr>
                                  <a:rPr lang="en-US" i="1" dirty="0">
                                    <a:latin typeface="Cambria Math" panose="02040503050406030204" pitchFamily="18" charset="0"/>
                                  </a:rPr>
                                </m:ctrlPr>
                              </m:sSupPr>
                              <m:e>
                                <m:sSup>
                                  <m:sSupPr>
                                    <m:ctrlPr>
                                      <a:rPr lang="en-US" i="1" dirty="0">
                                        <a:latin typeface="Cambria Math" panose="02040503050406030204" pitchFamily="18" charset="0"/>
                                      </a:rPr>
                                    </m:ctrlPr>
                                  </m:sSupPr>
                                  <m:e>
                                    <m:r>
                                      <a:rPr lang="en-US" i="1" dirty="0">
                                        <a:latin typeface="Cambria Math"/>
                                      </a:rPr>
                                      <m:t>𝜎</m:t>
                                    </m:r>
                                  </m:e>
                                  <m:sup>
                                    <m:r>
                                      <a:rPr lang="en-US" i="1" dirty="0">
                                        <a:latin typeface="Cambria Math"/>
                                      </a:rPr>
                                      <m:t>𝑡</m:t>
                                    </m:r>
                                  </m:sup>
                                </m:sSup>
                                <m:d>
                                  <m:dPr>
                                    <m:ctrlPr>
                                      <a:rPr lang="en-US" i="1" dirty="0">
                                        <a:latin typeface="Cambria Math" panose="02040503050406030204" pitchFamily="18" charset="0"/>
                                      </a:rPr>
                                    </m:ctrlPr>
                                  </m:dPr>
                                  <m:e>
                                    <m:r>
                                      <a:rPr lang="en-US" i="1" dirty="0">
                                        <a:latin typeface="Cambria Math"/>
                                      </a:rPr>
                                      <m:t>𝑖</m:t>
                                    </m:r>
                                  </m:e>
                                </m:d>
                                <m:r>
                                  <a:rPr lang="en-US" i="1" dirty="0">
                                    <a:latin typeface="Cambria Math"/>
                                  </a:rPr>
                                  <m:t>(</m:t>
                                </m:r>
                                <m:r>
                                  <a:rPr lang="en-US" i="1" dirty="0">
                                    <a:latin typeface="Cambria Math"/>
                                  </a:rPr>
                                  <m:t>𝑢</m:t>
                                </m:r>
                              </m:e>
                              <m:sup>
                                <m:r>
                                  <a:rPr lang="en-US" i="1" dirty="0">
                                    <a:latin typeface="Cambria Math"/>
                                  </a:rPr>
                                  <m:t>𝑡</m:t>
                                </m:r>
                              </m:sup>
                            </m:sSup>
                            <m:d>
                              <m:dPr>
                                <m:ctrlPr>
                                  <a:rPr lang="en-US" i="1" dirty="0">
                                    <a:latin typeface="Cambria Math" panose="02040503050406030204" pitchFamily="18" charset="0"/>
                                  </a:rPr>
                                </m:ctrlPr>
                              </m:dPr>
                              <m:e>
                                <m:r>
                                  <a:rPr lang="en-US" i="1" dirty="0">
                                    <a:latin typeface="Cambria Math"/>
                                  </a:rPr>
                                  <m:t>𝛿</m:t>
                                </m:r>
                                <m:r>
                                  <a:rPr lang="en-US" i="1" dirty="0">
                                    <a:latin typeface="Cambria Math"/>
                                  </a:rPr>
                                  <m:t>(</m:t>
                                </m:r>
                                <m:r>
                                  <a:rPr lang="en-US" i="1" dirty="0">
                                    <a:latin typeface="Cambria Math"/>
                                  </a:rPr>
                                  <m:t>𝑖</m:t>
                                </m:r>
                                <m:r>
                                  <a:rPr lang="en-US" i="1" dirty="0">
                                    <a:latin typeface="Cambria Math"/>
                                  </a:rPr>
                                  <m:t>)</m:t>
                                </m:r>
                              </m:e>
                            </m:d>
                            <m:r>
                              <a:rPr lang="en-US" i="1" dirty="0">
                                <a:latin typeface="Cambria Math"/>
                              </a:rPr>
                              <m:t>−</m:t>
                            </m:r>
                            <m:sSup>
                              <m:sSupPr>
                                <m:ctrlPr>
                                  <a:rPr lang="en-US" i="1" dirty="0">
                                    <a:latin typeface="Cambria Math" panose="02040503050406030204" pitchFamily="18" charset="0"/>
                                  </a:rPr>
                                </m:ctrlPr>
                              </m:sSupPr>
                              <m:e>
                                <m:r>
                                  <a:rPr lang="en-US" i="1" dirty="0">
                                    <a:latin typeface="Cambria Math"/>
                                  </a:rPr>
                                  <m:t>𝑢</m:t>
                                </m:r>
                              </m:e>
                              <m:sup>
                                <m:r>
                                  <a:rPr lang="en-US" i="1" dirty="0">
                                    <a:latin typeface="Cambria Math"/>
                                  </a:rPr>
                                  <m:t>𝑡</m:t>
                                </m:r>
                              </m:sup>
                            </m:sSup>
                            <m:r>
                              <a:rPr lang="en-US" i="1" dirty="0">
                                <a:latin typeface="Cambria Math"/>
                              </a:rPr>
                              <m:t>(</m:t>
                            </m:r>
                            <m:r>
                              <a:rPr lang="en-US" i="1" dirty="0">
                                <a:latin typeface="Cambria Math"/>
                              </a:rPr>
                              <m:t>𝑖</m:t>
                            </m:r>
                            <m:r>
                              <a:rPr lang="en-US" i="1" dirty="0">
                                <a:latin typeface="Cambria Math"/>
                              </a:rPr>
                              <m:t>))</m:t>
                            </m:r>
                          </m:e>
                        </m:nary>
                        <m:r>
                          <a:rPr lang="en-US" i="1" dirty="0">
                            <a:latin typeface="Cambria Math"/>
                          </a:rPr>
                          <m:t> </m:t>
                        </m:r>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14</a:t>
            </a:fld>
            <a:endParaRPr lang="en-GB" dirty="0"/>
          </a:p>
        </p:txBody>
      </p:sp>
    </p:spTree>
    <p:extLst>
      <p:ext uri="{BB962C8B-B14F-4D97-AF65-F5344CB8AC3E}">
        <p14:creationId xmlns:p14="http://schemas.microsoft.com/office/powerpoint/2010/main" val="66619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External to Swap Regret</a:t>
            </a:r>
          </a:p>
        </p:txBody>
      </p:sp>
      <p:sp>
        <p:nvSpPr>
          <p:cNvPr id="3" name="Content Placeholder 2"/>
          <p:cNvSpPr>
            <a:spLocks noGrp="1"/>
          </p:cNvSpPr>
          <p:nvPr>
            <p:ph idx="1"/>
          </p:nvPr>
        </p:nvSpPr>
        <p:spPr>
          <a:xfrm>
            <a:off x="457200" y="1052737"/>
            <a:ext cx="8229600" cy="5073428"/>
          </a:xfrm>
        </p:spPr>
        <p:txBody>
          <a:bodyPr/>
          <a:lstStyle/>
          <a:p>
            <a:r>
              <a:rPr lang="en-US" b="1" dirty="0"/>
              <a:t>Theorem </a:t>
            </a:r>
            <a:r>
              <a:rPr lang="en-US" dirty="0"/>
              <a:t>(Blum &amp; Mansour 2007):If there is a no-external-regret algorithm for a setting, there is also a no-swap-regret algorithm. </a:t>
            </a:r>
          </a:p>
          <a:p>
            <a:r>
              <a:rPr lang="en-US" dirty="0"/>
              <a:t>Proof: Polynomial black-box reduction.</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15</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420887"/>
            <a:ext cx="4551011" cy="402563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545105" y="3330097"/>
                <a:ext cx="226690" cy="307777"/>
              </a:xfrm>
              <a:prstGeom prst="rect">
                <a:avLst/>
              </a:prstGeom>
              <a:solidFill>
                <a:schemeClr val="bg1"/>
              </a:solid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𝑢</m:t>
                          </m:r>
                        </m:e>
                        <m:sup>
                          <m:r>
                            <a:rPr lang="en-US" sz="1400" b="0" i="1" smtClean="0">
                              <a:latin typeface="Cambria Math"/>
                            </a:rPr>
                            <m:t>𝑡</m:t>
                          </m:r>
                        </m:sup>
                      </m:sSup>
                    </m:oMath>
                  </m:oMathPara>
                </a14:m>
                <a:endParaRPr lang="en-US"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4545105" y="3330097"/>
                <a:ext cx="226690" cy="307777"/>
              </a:xfrm>
              <a:prstGeom prst="rect">
                <a:avLst/>
              </a:prstGeom>
              <a:blipFill rotWithShape="1">
                <a:blip r:embed="rId3"/>
                <a:stretch>
                  <a:fillRect r="-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561334" y="4345359"/>
                <a:ext cx="226690" cy="307777"/>
              </a:xfrm>
              <a:prstGeom prst="rect">
                <a:avLst/>
              </a:prstGeom>
              <a:solidFill>
                <a:schemeClr val="bg1"/>
              </a:solid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𝑢</m:t>
                          </m:r>
                        </m:e>
                        <m:sup>
                          <m:r>
                            <a:rPr lang="en-US" sz="1400" b="0" i="1" smtClean="0">
                              <a:latin typeface="Cambria Math"/>
                            </a:rPr>
                            <m:t>𝑡</m:t>
                          </m:r>
                        </m:sup>
                      </m:sSup>
                    </m:oMath>
                  </m:oMathPara>
                </a14:m>
                <a:endParaRPr lang="en-US"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4561334" y="4345359"/>
                <a:ext cx="226690" cy="307777"/>
              </a:xfrm>
              <a:prstGeom prst="rect">
                <a:avLst/>
              </a:prstGeom>
              <a:blipFill rotWithShape="1">
                <a:blip r:embed="rId4"/>
                <a:stretch>
                  <a:fillRect r="-35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2000" y="5857527"/>
                <a:ext cx="226690" cy="307777"/>
              </a:xfrm>
              <a:prstGeom prst="rect">
                <a:avLst/>
              </a:prstGeom>
              <a:solidFill>
                <a:schemeClr val="bg1"/>
              </a:solid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𝑢</m:t>
                          </m:r>
                        </m:e>
                        <m:sup>
                          <m:r>
                            <a:rPr lang="en-US" sz="1400" b="0" i="1" smtClean="0">
                              <a:latin typeface="Cambria Math"/>
                            </a:rPr>
                            <m:t>𝑡</m:t>
                          </m:r>
                        </m:sup>
                      </m:sSup>
                    </m:oMath>
                  </m:oMathPara>
                </a14:m>
                <a:endParaRPr lang="en-US"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2000" y="5857527"/>
                <a:ext cx="226690" cy="307777"/>
              </a:xfrm>
              <a:prstGeom prst="rect">
                <a:avLst/>
              </a:prstGeom>
              <a:blipFill rotWithShape="1">
                <a:blip r:embed="rId5"/>
                <a:stretch>
                  <a:fillRect r="-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627784" y="4725144"/>
                <a:ext cx="226690" cy="307777"/>
              </a:xfrm>
              <a:prstGeom prst="rect">
                <a:avLst/>
              </a:prstGeom>
              <a:solidFill>
                <a:schemeClr val="bg1"/>
              </a:solid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𝑢</m:t>
                          </m:r>
                        </m:e>
                        <m:sup>
                          <m:r>
                            <a:rPr lang="en-US" sz="1400" b="0" i="1" smtClean="0">
                              <a:latin typeface="Cambria Math"/>
                            </a:rPr>
                            <m:t>𝑡</m:t>
                          </m:r>
                        </m:sup>
                      </m:sSup>
                    </m:oMath>
                  </m:oMathPara>
                </a14:m>
                <a:endParaRPr lang="en-US"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627784" y="4725144"/>
                <a:ext cx="226690" cy="307777"/>
              </a:xfrm>
              <a:prstGeom prst="rect">
                <a:avLst/>
              </a:prstGeom>
              <a:blipFill rotWithShape="1">
                <a:blip r:embed="rId6"/>
                <a:stretch>
                  <a:fillRect r="-35135"/>
                </a:stretch>
              </a:blipFill>
            </p:spPr>
            <p:txBody>
              <a:bodyPr/>
              <a:lstStyle/>
              <a:p>
                <a:r>
                  <a:rPr lang="en-US">
                    <a:noFill/>
                  </a:rPr>
                  <a:t> </a:t>
                </a:r>
              </a:p>
            </p:txBody>
          </p:sp>
        </mc:Fallback>
      </mc:AlternateContent>
    </p:spTree>
    <p:extLst>
      <p:ext uri="{BB962C8B-B14F-4D97-AF65-F5344CB8AC3E}">
        <p14:creationId xmlns:p14="http://schemas.microsoft.com/office/powerpoint/2010/main" val="173173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External to Swap Regret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Proof: Average expected reward of the overall algorithm</a:t>
                </a:r>
              </a:p>
              <a:p>
                <a:endParaRPr lang="en-US" b="0" i="1" dirty="0">
                  <a:latin typeface="Cambria Math"/>
                </a:endParaRP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𝑇</m:t>
                          </m:r>
                        </m:den>
                      </m:f>
                      <m:nary>
                        <m:naryPr>
                          <m:chr m:val="∑"/>
                          <m:ctrlPr>
                            <a:rPr lang="en-US" b="0" i="1" smtClean="0">
                              <a:latin typeface="Cambria Math" panose="02040503050406030204" pitchFamily="18" charset="0"/>
                            </a:rPr>
                          </m:ctrlPr>
                        </m:naryPr>
                        <m:sub>
                          <m:r>
                            <a:rPr lang="en-US" b="0" i="1" smtClean="0">
                              <a:latin typeface="Cambria Math"/>
                            </a:rPr>
                            <m:t>𝑡</m:t>
                          </m:r>
                          <m:r>
                            <a:rPr lang="en-US" b="0" i="1" smtClean="0">
                              <a:latin typeface="Cambria Math"/>
                            </a:rPr>
                            <m:t>=1</m:t>
                          </m:r>
                        </m:sub>
                        <m:sup>
                          <m:r>
                            <a:rPr lang="en-US" b="0" i="1" smtClean="0">
                              <a:latin typeface="Cambria Math"/>
                            </a:rPr>
                            <m:t>𝑇</m:t>
                          </m:r>
                        </m:sup>
                        <m:e>
                          <m:nary>
                            <m:naryPr>
                              <m:chr m:val="∑"/>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=1</m:t>
                              </m:r>
                            </m:sub>
                            <m:sup>
                              <m:r>
                                <a:rPr lang="en-US" b="0" i="1" smtClean="0">
                                  <a:latin typeface="Cambria Math"/>
                                </a:rPr>
                                <m:t>𝑛</m:t>
                              </m:r>
                            </m:sup>
                            <m:e>
                              <m:sSup>
                                <m:sSupPr>
                                  <m:ctrlPr>
                                    <a:rPr lang="en-US" b="0" i="1" smtClean="0">
                                      <a:latin typeface="Cambria Math" panose="02040503050406030204" pitchFamily="18" charset="0"/>
                                    </a:rPr>
                                  </m:ctrlPr>
                                </m:sSupPr>
                                <m:e>
                                  <m:r>
                                    <a:rPr lang="en-US" b="0" i="1" smtClean="0">
                                      <a:latin typeface="Cambria Math"/>
                                    </a:rPr>
                                    <m:t>𝑝</m:t>
                                  </m:r>
                                </m:e>
                                <m:sup>
                                  <m:r>
                                    <a:rPr lang="en-US" b="0" i="1" smtClean="0">
                                      <a:latin typeface="Cambria Math"/>
                                    </a:rPr>
                                    <m:t>𝑡</m:t>
                                  </m:r>
                                </m:sup>
                              </m:sSup>
                              <m:d>
                                <m:dPr>
                                  <m:ctrlPr>
                                    <a:rPr lang="en-US" b="0" i="1" smtClean="0">
                                      <a:latin typeface="Cambria Math" panose="02040503050406030204" pitchFamily="18" charset="0"/>
                                    </a:rPr>
                                  </m:ctrlPr>
                                </m:dPr>
                                <m:e>
                                  <m:r>
                                    <a:rPr lang="en-US" b="0" i="1" smtClean="0">
                                      <a:latin typeface="Cambria Math"/>
                                    </a:rPr>
                                    <m:t>𝑖</m:t>
                                  </m:r>
                                </m:e>
                              </m:d>
                            </m:e>
                          </m:nary>
                          <m:sSup>
                            <m:sSupPr>
                              <m:ctrlPr>
                                <a:rPr lang="en-US" b="0" i="1" smtClean="0">
                                  <a:latin typeface="Cambria Math" panose="02040503050406030204" pitchFamily="18" charset="0"/>
                                </a:rPr>
                              </m:ctrlPr>
                            </m:sSupPr>
                            <m:e>
                              <m:r>
                                <a:rPr lang="en-US" b="0" i="1" smtClean="0">
                                  <a:latin typeface="Cambria Math"/>
                                </a:rPr>
                                <m:t>𝑢</m:t>
                              </m:r>
                            </m:e>
                            <m:sup>
                              <m:r>
                                <a:rPr lang="en-US" b="0" i="1" smtClean="0">
                                  <a:latin typeface="Cambria Math"/>
                                </a:rPr>
                                <m:t>𝑡</m:t>
                              </m:r>
                            </m:sup>
                          </m:sSup>
                          <m:r>
                            <a:rPr lang="en-US" b="0" i="1" smtClean="0">
                              <a:latin typeface="Cambria Math"/>
                            </a:rPr>
                            <m:t>(</m:t>
                          </m:r>
                          <m:r>
                            <a:rPr lang="en-US" b="0" i="1" smtClean="0">
                              <a:latin typeface="Cambria Math"/>
                            </a:rPr>
                            <m:t>𝑖</m:t>
                          </m:r>
                          <m:r>
                            <a:rPr lang="en-US" b="0" i="1" smtClean="0">
                              <a:latin typeface="Cambria Math"/>
                            </a:rPr>
                            <m:t>)</m:t>
                          </m:r>
                        </m:e>
                      </m:nary>
                    </m:oMath>
                  </m:oMathPara>
                </a14:m>
                <a:endParaRPr lang="en-US" b="0" dirty="0"/>
              </a:p>
              <a:p>
                <a:r>
                  <a:rPr lang="en-US" dirty="0"/>
                  <a:t>Algorithm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𝑀</m:t>
                        </m:r>
                      </m:e>
                      <m:sub>
                        <m:r>
                          <a:rPr lang="en-US" b="0" i="1" smtClean="0">
                            <a:latin typeface="Cambria Math"/>
                          </a:rPr>
                          <m:t>𝑗</m:t>
                        </m:r>
                      </m:sub>
                    </m:sSub>
                  </m:oMath>
                </a14:m>
                <a:r>
                  <a:rPr lang="en-US" dirty="0"/>
                  <a:t> choses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𝑞</m:t>
                        </m:r>
                      </m:e>
                      <m:sub>
                        <m:r>
                          <a:rPr lang="en-US" b="0" i="1" smtClean="0">
                            <a:latin typeface="Cambria Math"/>
                          </a:rPr>
                          <m:t>𝑗</m:t>
                        </m:r>
                      </m:sub>
                      <m:sup>
                        <m:r>
                          <a:rPr lang="en-US" b="0" i="1" smtClean="0">
                            <a:latin typeface="Cambria Math"/>
                          </a:rPr>
                          <m:t>1</m:t>
                        </m:r>
                      </m:sup>
                    </m:sSubSup>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𝑞</m:t>
                        </m:r>
                      </m:e>
                      <m:sub>
                        <m:r>
                          <a:rPr lang="en-US" b="0" i="1" smtClean="0">
                            <a:latin typeface="Cambria Math"/>
                          </a:rPr>
                          <m:t>𝑗</m:t>
                        </m:r>
                      </m:sub>
                      <m:sup>
                        <m:r>
                          <a:rPr lang="en-US" b="0" i="1" smtClean="0">
                            <a:latin typeface="Cambria Math"/>
                          </a:rPr>
                          <m:t>𝑇</m:t>
                        </m:r>
                      </m:sup>
                    </m:sSubSup>
                  </m:oMath>
                </a14:m>
                <a:r>
                  <a:rPr lang="en-US" dirty="0"/>
                  <a:t> and gets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𝑝</m:t>
                        </m:r>
                      </m:e>
                      <m:sup>
                        <m:r>
                          <a:rPr lang="en-US" b="0" i="1" smtClean="0">
                            <a:latin typeface="Cambria Math"/>
                          </a:rPr>
                          <m:t>1</m:t>
                        </m:r>
                      </m:sup>
                    </m:sSup>
                    <m:d>
                      <m:dPr>
                        <m:ctrlPr>
                          <a:rPr lang="en-US" b="0" i="1" smtClean="0">
                            <a:latin typeface="Cambria Math" panose="02040503050406030204" pitchFamily="18" charset="0"/>
                          </a:rPr>
                        </m:ctrlPr>
                      </m:dPr>
                      <m:e>
                        <m:r>
                          <a:rPr lang="en-US" b="0" i="1" smtClean="0">
                            <a:latin typeface="Cambria Math"/>
                          </a:rPr>
                          <m:t>𝑗</m:t>
                        </m:r>
                      </m:e>
                    </m:d>
                    <m:sSup>
                      <m:sSupPr>
                        <m:ctrlPr>
                          <a:rPr lang="en-US" b="0" i="1" smtClean="0">
                            <a:latin typeface="Cambria Math" panose="02040503050406030204" pitchFamily="18" charset="0"/>
                          </a:rPr>
                        </m:ctrlPr>
                      </m:sSupPr>
                      <m:e>
                        <m:r>
                          <a:rPr lang="en-US" b="0" i="1" smtClean="0">
                            <a:latin typeface="Cambria Math"/>
                          </a:rPr>
                          <m:t>𝑢</m:t>
                        </m:r>
                      </m:e>
                      <m:sup>
                        <m:r>
                          <a:rPr lang="en-US" b="0" i="1" smtClean="0">
                            <a:latin typeface="Cambria Math"/>
                          </a:rPr>
                          <m:t>1</m:t>
                        </m:r>
                      </m:sup>
                    </m:sSup>
                    <m:r>
                      <a:rPr lang="en-US" b="0" i="1" smtClean="0">
                        <a:latin typeface="Cambria Math"/>
                      </a:rPr>
                      <m:t>,…,</m:t>
                    </m:r>
                    <m:sSup>
                      <m:sSupPr>
                        <m:ctrlPr>
                          <a:rPr lang="en-US" i="1">
                            <a:latin typeface="Cambria Math" panose="02040503050406030204" pitchFamily="18" charset="0"/>
                          </a:rPr>
                        </m:ctrlPr>
                      </m:sSupPr>
                      <m:e>
                        <m:r>
                          <a:rPr lang="en-US" i="1">
                            <a:latin typeface="Cambria Math"/>
                          </a:rPr>
                          <m:t>𝑝</m:t>
                        </m:r>
                      </m:e>
                      <m:sup>
                        <m:r>
                          <a:rPr lang="en-US" b="0" i="1" smtClean="0">
                            <a:latin typeface="Cambria Math"/>
                          </a:rPr>
                          <m:t>𝑇</m:t>
                        </m:r>
                      </m:sup>
                    </m:sSup>
                    <m:d>
                      <m:dPr>
                        <m:ctrlPr>
                          <a:rPr lang="en-US" i="1">
                            <a:latin typeface="Cambria Math" panose="02040503050406030204" pitchFamily="18" charset="0"/>
                          </a:rPr>
                        </m:ctrlPr>
                      </m:dPr>
                      <m:e>
                        <m:r>
                          <a:rPr lang="en-US" i="1">
                            <a:latin typeface="Cambria Math"/>
                          </a:rPr>
                          <m:t>𝑗</m:t>
                        </m:r>
                      </m:e>
                    </m:d>
                    <m:sSup>
                      <m:sSupPr>
                        <m:ctrlPr>
                          <a:rPr lang="en-US" i="1">
                            <a:latin typeface="Cambria Math" panose="02040503050406030204" pitchFamily="18" charset="0"/>
                          </a:rPr>
                        </m:ctrlPr>
                      </m:sSupPr>
                      <m:e>
                        <m:r>
                          <a:rPr lang="en-US" i="1">
                            <a:latin typeface="Cambria Math"/>
                          </a:rPr>
                          <m:t>𝑢</m:t>
                        </m:r>
                      </m:e>
                      <m:sup>
                        <m:r>
                          <a:rPr lang="en-US" b="0" i="1" smtClean="0">
                            <a:latin typeface="Cambria Math"/>
                          </a:rPr>
                          <m:t>𝑇</m:t>
                        </m:r>
                      </m:sup>
                    </m:sSup>
                  </m:oMath>
                </a14:m>
                <a:r>
                  <a:rPr lang="en-US" dirty="0"/>
                  <a:t>. Thus</a:t>
                </a:r>
              </a:p>
              <a:p>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 ∀</m:t>
                      </m:r>
                      <m:r>
                        <a:rPr lang="en-US" b="0" i="1" smtClean="0">
                          <a:latin typeface="Cambria Math"/>
                        </a:rPr>
                        <m:t>𝑘</m:t>
                      </m:r>
                      <m:r>
                        <a:rPr lang="en-US" b="0" i="1" smtClean="0">
                          <a:latin typeface="Cambria Math"/>
                        </a:rPr>
                        <m:t>∈</m:t>
                      </m:r>
                      <m:r>
                        <a:rPr lang="en-US" b="0" i="1" smtClean="0">
                          <a:latin typeface="Cambria Math"/>
                        </a:rPr>
                        <m:t>𝐴</m:t>
                      </m:r>
                      <m:r>
                        <a:rPr lang="en-US" b="0" i="1" smtClean="0">
                          <a:latin typeface="Cambria Math"/>
                        </a:rPr>
                        <m:t>: </m:t>
                      </m:r>
                      <m:f>
                        <m:fPr>
                          <m:ctrlPr>
                            <a:rPr lang="en-US" i="1">
                              <a:latin typeface="Cambria Math" panose="02040503050406030204" pitchFamily="18" charset="0"/>
                            </a:rPr>
                          </m:ctrlPr>
                        </m:fPr>
                        <m:num>
                          <m:r>
                            <a:rPr lang="en-US" i="1">
                              <a:latin typeface="Cambria Math"/>
                            </a:rPr>
                            <m:t>1</m:t>
                          </m:r>
                        </m:num>
                        <m:den>
                          <m:r>
                            <a:rPr lang="en-US" i="1">
                              <a:latin typeface="Cambria Math"/>
                            </a:rPr>
                            <m:t>𝑇</m:t>
                          </m:r>
                        </m:den>
                      </m:f>
                      <m:nary>
                        <m:naryPr>
                          <m:chr m:val="∑"/>
                          <m:ctrlPr>
                            <a:rPr lang="en-US" i="1">
                              <a:latin typeface="Cambria Math" panose="02040503050406030204" pitchFamily="18" charset="0"/>
                            </a:rPr>
                          </m:ctrlPr>
                        </m:naryPr>
                        <m:sub>
                          <m:r>
                            <a:rPr lang="en-US" i="1">
                              <a:latin typeface="Cambria Math"/>
                            </a:rPr>
                            <m:t>𝑡</m:t>
                          </m:r>
                          <m:r>
                            <a:rPr lang="en-US" i="1">
                              <a:latin typeface="Cambria Math"/>
                            </a:rPr>
                            <m:t>=1</m:t>
                          </m:r>
                        </m:sub>
                        <m:sup>
                          <m:r>
                            <a:rPr lang="en-US" i="1">
                              <a:latin typeface="Cambria Math"/>
                            </a:rPr>
                            <m:t>𝑇</m:t>
                          </m:r>
                        </m:sup>
                        <m:e>
                          <m:nary>
                            <m:naryPr>
                              <m:chr m:val="∑"/>
                              <m:ctrlPr>
                                <a:rPr lang="en-US" i="1">
                                  <a:latin typeface="Cambria Math" panose="02040503050406030204" pitchFamily="18" charset="0"/>
                                </a:rPr>
                              </m:ctrlPr>
                            </m:naryPr>
                            <m:sub>
                              <m:r>
                                <a:rPr lang="en-US" i="1">
                                  <a:latin typeface="Cambria Math"/>
                                </a:rPr>
                                <m:t>𝑖</m:t>
                              </m:r>
                              <m:r>
                                <a:rPr lang="en-US" i="1">
                                  <a:latin typeface="Cambria Math"/>
                                </a:rPr>
                                <m:t>=1</m:t>
                              </m:r>
                            </m:sub>
                            <m:sup>
                              <m:r>
                                <a:rPr lang="en-US" i="1">
                                  <a:latin typeface="Cambria Math"/>
                                </a:rPr>
                                <m:t>𝑛</m:t>
                              </m:r>
                            </m:sup>
                            <m:e>
                              <m:sSup>
                                <m:sSupPr>
                                  <m:ctrlPr>
                                    <a:rPr lang="en-US" i="1">
                                      <a:latin typeface="Cambria Math" panose="02040503050406030204" pitchFamily="18" charset="0"/>
                                    </a:rPr>
                                  </m:ctrlPr>
                                </m:sSupPr>
                                <m:e>
                                  <m:sSubSup>
                                    <m:sSubSupPr>
                                      <m:ctrlPr>
                                        <a:rPr lang="en-US" b="0" i="1" smtClean="0">
                                          <a:latin typeface="Cambria Math" panose="02040503050406030204" pitchFamily="18" charset="0"/>
                                        </a:rPr>
                                      </m:ctrlPr>
                                    </m:sSubSupPr>
                                    <m:e>
                                      <m:r>
                                        <a:rPr lang="en-US" b="0" i="1" smtClean="0">
                                          <a:latin typeface="Cambria Math"/>
                                        </a:rPr>
                                        <m:t>𝑞</m:t>
                                      </m:r>
                                    </m:e>
                                    <m:sub>
                                      <m:r>
                                        <a:rPr lang="en-US" b="0" i="1" smtClean="0">
                                          <a:latin typeface="Cambria Math"/>
                                        </a:rPr>
                                        <m:t>𝑗</m:t>
                                      </m:r>
                                    </m:sub>
                                    <m:sup>
                                      <m:r>
                                        <a:rPr lang="en-US" b="0" i="1" smtClean="0">
                                          <a:latin typeface="Cambria Math"/>
                                        </a:rPr>
                                        <m:t>𝑡</m:t>
                                      </m:r>
                                    </m:sup>
                                  </m:sSubSup>
                                  <m:d>
                                    <m:dPr>
                                      <m:ctrlPr>
                                        <a:rPr lang="en-US" b="0" i="1" smtClean="0">
                                          <a:latin typeface="Cambria Math" panose="02040503050406030204" pitchFamily="18" charset="0"/>
                                        </a:rPr>
                                      </m:ctrlPr>
                                    </m:dPr>
                                    <m:e>
                                      <m:r>
                                        <a:rPr lang="en-US" b="0" i="1" smtClean="0">
                                          <a:latin typeface="Cambria Math"/>
                                        </a:rPr>
                                        <m:t>𝑖</m:t>
                                      </m:r>
                                    </m:e>
                                  </m:d>
                                  <m:r>
                                    <a:rPr lang="en-US" b="0" i="1" smtClean="0">
                                      <a:latin typeface="Cambria Math"/>
                                    </a:rPr>
                                    <m:t> (</m:t>
                                  </m:r>
                                  <m:r>
                                    <a:rPr lang="en-US" i="1">
                                      <a:latin typeface="Cambria Math"/>
                                    </a:rPr>
                                    <m:t>𝑝</m:t>
                                  </m:r>
                                </m:e>
                                <m:sup>
                                  <m:r>
                                    <a:rPr lang="en-US" i="1">
                                      <a:latin typeface="Cambria Math"/>
                                    </a:rPr>
                                    <m:t>𝑡</m:t>
                                  </m:r>
                                </m:sup>
                              </m:sSup>
                              <m:d>
                                <m:dPr>
                                  <m:ctrlPr>
                                    <a:rPr lang="en-US" i="1">
                                      <a:latin typeface="Cambria Math" panose="02040503050406030204" pitchFamily="18" charset="0"/>
                                    </a:rPr>
                                  </m:ctrlPr>
                                </m:dPr>
                                <m:e>
                                  <m:r>
                                    <a:rPr lang="en-US" b="0" i="1" smtClean="0">
                                      <a:latin typeface="Cambria Math"/>
                                    </a:rPr>
                                    <m:t>𝑗</m:t>
                                  </m:r>
                                </m:e>
                              </m:d>
                            </m:e>
                          </m:nary>
                          <m:sSup>
                            <m:sSupPr>
                              <m:ctrlPr>
                                <a:rPr lang="en-US" i="1">
                                  <a:latin typeface="Cambria Math" panose="02040503050406030204" pitchFamily="18" charset="0"/>
                                </a:rPr>
                              </m:ctrlPr>
                            </m:sSupPr>
                            <m:e>
                              <m:r>
                                <a:rPr lang="en-US" i="1">
                                  <a:latin typeface="Cambria Math"/>
                                </a:rPr>
                                <m:t>𝑢</m:t>
                              </m:r>
                            </m:e>
                            <m:sup>
                              <m:r>
                                <a:rPr lang="en-US" i="1">
                                  <a:latin typeface="Cambria Math"/>
                                </a:rPr>
                                <m:t>𝑡</m:t>
                              </m:r>
                            </m:sup>
                          </m:sSup>
                          <m:d>
                            <m:dPr>
                              <m:ctrlPr>
                                <a:rPr lang="en-US" i="1">
                                  <a:latin typeface="Cambria Math" panose="02040503050406030204" pitchFamily="18" charset="0"/>
                                </a:rPr>
                              </m:ctrlPr>
                            </m:dPr>
                            <m:e>
                              <m:r>
                                <a:rPr lang="en-US" i="1">
                                  <a:latin typeface="Cambria Math"/>
                                </a:rPr>
                                <m:t>𝑖</m:t>
                              </m:r>
                            </m:e>
                          </m:d>
                        </m:e>
                      </m:nary>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𝑇</m:t>
                          </m:r>
                        </m:den>
                      </m:f>
                      <m:nary>
                        <m:naryPr>
                          <m:chr m:val="∑"/>
                          <m:ctrlPr>
                            <a:rPr lang="en-US" b="0" i="1" smtClean="0">
                              <a:latin typeface="Cambria Math" panose="02040503050406030204" pitchFamily="18" charset="0"/>
                            </a:rPr>
                          </m:ctrlPr>
                        </m:naryPr>
                        <m:sub>
                          <m:r>
                            <a:rPr lang="en-US" b="0" i="1" smtClean="0">
                              <a:latin typeface="Cambria Math"/>
                            </a:rPr>
                            <m:t>𝑡</m:t>
                          </m:r>
                          <m:r>
                            <a:rPr lang="en-US" b="0" i="1" smtClean="0">
                              <a:latin typeface="Cambria Math"/>
                            </a:rPr>
                            <m:t>=1</m:t>
                          </m:r>
                        </m:sub>
                        <m:sup>
                          <m:r>
                            <a:rPr lang="en-US" b="0" i="1" smtClean="0">
                              <a:latin typeface="Cambria Math"/>
                            </a:rPr>
                            <m:t>𝑇</m:t>
                          </m:r>
                        </m:sup>
                        <m:e>
                          <m:sSup>
                            <m:sSupPr>
                              <m:ctrlPr>
                                <a:rPr lang="en-US" b="0" i="1" smtClean="0">
                                  <a:latin typeface="Cambria Math" panose="02040503050406030204" pitchFamily="18" charset="0"/>
                                </a:rPr>
                              </m:ctrlPr>
                            </m:sSupPr>
                            <m:e>
                              <m:r>
                                <a:rPr lang="en-US" b="0" i="1" smtClean="0">
                                  <a:latin typeface="Cambria Math"/>
                                </a:rPr>
                                <m:t>𝑝</m:t>
                              </m:r>
                            </m:e>
                            <m:sup>
                              <m:r>
                                <a:rPr lang="en-US" b="0" i="1" smtClean="0">
                                  <a:latin typeface="Cambria Math"/>
                                </a:rPr>
                                <m:t>𝑡</m:t>
                              </m:r>
                            </m:sup>
                          </m:sSup>
                          <m:d>
                            <m:dPr>
                              <m:ctrlPr>
                                <a:rPr lang="en-US" b="0" i="1" smtClean="0">
                                  <a:latin typeface="Cambria Math" panose="02040503050406030204" pitchFamily="18" charset="0"/>
                                </a:rPr>
                              </m:ctrlPr>
                            </m:dPr>
                            <m:e>
                              <m:r>
                                <a:rPr lang="en-US" b="0" i="1" smtClean="0">
                                  <a:latin typeface="Cambria Math"/>
                                </a:rPr>
                                <m:t>𝑗</m:t>
                              </m:r>
                            </m:e>
                          </m:d>
                          <m:sSup>
                            <m:sSupPr>
                              <m:ctrlPr>
                                <a:rPr lang="en-US" b="0" i="1" smtClean="0">
                                  <a:latin typeface="Cambria Math" panose="02040503050406030204" pitchFamily="18" charset="0"/>
                                </a:rPr>
                              </m:ctrlPr>
                            </m:sSupPr>
                            <m:e>
                              <m:r>
                                <a:rPr lang="en-US" b="0" i="1" smtClean="0">
                                  <a:latin typeface="Cambria Math"/>
                                </a:rPr>
                                <m:t>𝑢</m:t>
                              </m:r>
                            </m:e>
                            <m:sup>
                              <m:r>
                                <a:rPr lang="en-US" b="0" i="1" smtClean="0">
                                  <a:latin typeface="Cambria Math"/>
                                </a:rPr>
                                <m:t>𝑡</m:t>
                              </m:r>
                            </m:sup>
                          </m:sSup>
                          <m:d>
                            <m:dPr>
                              <m:ctrlPr>
                                <a:rPr lang="en-US" b="0" i="1" smtClean="0">
                                  <a:latin typeface="Cambria Math" panose="02040503050406030204" pitchFamily="18" charset="0"/>
                                </a:rPr>
                              </m:ctrlPr>
                            </m:dPr>
                            <m:e>
                              <m:r>
                                <a:rPr lang="en-US" b="0" i="1" smtClean="0">
                                  <a:latin typeface="Cambria Math"/>
                                </a:rPr>
                                <m:t>𝑘</m:t>
                              </m:r>
                            </m:e>
                          </m:d>
                        </m:e>
                      </m:nary>
                      <m:r>
                        <a:rPr lang="en-US" b="0" i="0" smtClean="0">
                          <a:latin typeface="Cambria Math"/>
                        </a:rPr>
                        <m:t>−</m:t>
                      </m:r>
                      <m:sSub>
                        <m:sSubPr>
                          <m:ctrlPr>
                            <a:rPr lang="en-US" b="0" i="1"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a:rPr>
                                <m:t>𝑟</m:t>
                              </m:r>
                            </m:e>
                          </m:acc>
                        </m:e>
                        <m:sub>
                          <m:r>
                            <m:rPr>
                              <m:sty m:val="p"/>
                            </m:rPr>
                            <a:rPr lang="en-US" b="0" i="0" smtClean="0">
                              <a:latin typeface="Cambria Math"/>
                            </a:rPr>
                            <m:t>j</m:t>
                          </m:r>
                        </m:sub>
                      </m:sSub>
                    </m:oMath>
                  </m:oMathPara>
                </a14:m>
                <a:endParaRPr lang="en-US" dirty="0"/>
              </a:p>
              <a:p>
                <a:r>
                  <a:rPr lang="en-US" dirty="0"/>
                  <a:t>Fix an arbitrary </a:t>
                </a:r>
                <a14:m>
                  <m:oMath xmlns:m="http://schemas.openxmlformats.org/officeDocument/2006/math">
                    <m:r>
                      <a:rPr lang="en-US" i="1">
                        <a:latin typeface="Cambria Math"/>
                      </a:rPr>
                      <m:t>𝛿</m:t>
                    </m:r>
                    <m:r>
                      <a:rPr lang="en-US" i="1">
                        <a:latin typeface="Cambria Math"/>
                      </a:rPr>
                      <m:t>:</m:t>
                    </m:r>
                    <m:r>
                      <a:rPr lang="en-US" i="1">
                        <a:latin typeface="Cambria Math"/>
                      </a:rPr>
                      <m:t>𝐴</m:t>
                    </m:r>
                    <m:r>
                      <a:rPr lang="en-US" i="1">
                        <a:latin typeface="Cambria Math"/>
                      </a:rPr>
                      <m:t>→</m:t>
                    </m:r>
                    <m:r>
                      <a:rPr lang="en-US" i="1">
                        <a:latin typeface="Cambria Math"/>
                      </a:rPr>
                      <m:t>𝐴</m:t>
                    </m:r>
                  </m:oMath>
                </a14:m>
                <a:r>
                  <a:rPr lang="en-US" dirty="0"/>
                  <a:t> and sum over all </a:t>
                </a:r>
                <a14:m>
                  <m:oMath xmlns:m="http://schemas.openxmlformats.org/officeDocument/2006/math">
                    <m:r>
                      <a:rPr lang="en-US" b="0" i="1" smtClean="0">
                        <a:latin typeface="Cambria Math"/>
                      </a:rPr>
                      <m:t>𝑗</m:t>
                    </m:r>
                    <m:r>
                      <a:rPr lang="en-US" b="0" i="1" smtClean="0">
                        <a:latin typeface="Cambria Math"/>
                      </a:rPr>
                      <m:t>∈</m:t>
                    </m:r>
                    <m:r>
                      <a:rPr lang="en-US" b="0" i="1" smtClean="0">
                        <a:latin typeface="Cambria Math"/>
                      </a:rPr>
                      <m:t>𝐴</m:t>
                    </m:r>
                  </m:oMath>
                </a14:m>
                <a:r>
                  <a:rPr lang="en-US" dirty="0"/>
                  <a:t>:</a:t>
                </a:r>
              </a:p>
              <a:p>
                <a:endParaRPr lang="en-US" i="1" dirty="0">
                  <a:latin typeface="Cambria Math"/>
                </a:endParaRPr>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a:rPr>
                            <m:t>1</m:t>
                          </m:r>
                        </m:num>
                        <m:den>
                          <m:r>
                            <a:rPr lang="en-US" i="1">
                              <a:latin typeface="Cambria Math"/>
                            </a:rPr>
                            <m:t>𝑇</m:t>
                          </m:r>
                        </m:den>
                      </m:f>
                      <m:nary>
                        <m:naryPr>
                          <m:chr m:val="∑"/>
                          <m:ctrlPr>
                            <a:rPr lang="en-US" i="1">
                              <a:latin typeface="Cambria Math" panose="02040503050406030204" pitchFamily="18" charset="0"/>
                            </a:rPr>
                          </m:ctrlPr>
                        </m:naryPr>
                        <m:sub>
                          <m:r>
                            <a:rPr lang="en-US" i="1">
                              <a:latin typeface="Cambria Math"/>
                            </a:rPr>
                            <m:t>𝑡</m:t>
                          </m:r>
                          <m:r>
                            <a:rPr lang="en-US" i="1">
                              <a:latin typeface="Cambria Math"/>
                            </a:rPr>
                            <m:t>=1</m:t>
                          </m:r>
                        </m:sub>
                        <m:sup>
                          <m:r>
                            <a:rPr lang="en-US" i="1">
                              <a:latin typeface="Cambria Math"/>
                            </a:rPr>
                            <m:t>𝑇</m:t>
                          </m:r>
                        </m:sup>
                        <m:e>
                          <m:nary>
                            <m:naryPr>
                              <m:chr m:val="∑"/>
                              <m:ctrlPr>
                                <a:rPr lang="en-US" i="1">
                                  <a:latin typeface="Cambria Math" panose="02040503050406030204" pitchFamily="18" charset="0"/>
                                </a:rPr>
                              </m:ctrlPr>
                            </m:naryPr>
                            <m:sub>
                              <m:r>
                                <a:rPr lang="en-US" i="1">
                                  <a:latin typeface="Cambria Math"/>
                                </a:rPr>
                                <m:t>𝑖</m:t>
                              </m:r>
                              <m:r>
                                <a:rPr lang="en-US" i="1">
                                  <a:latin typeface="Cambria Math"/>
                                </a:rPr>
                                <m:t>=1</m:t>
                              </m:r>
                            </m:sub>
                            <m:sup>
                              <m:r>
                                <a:rPr lang="en-US" i="1">
                                  <a:latin typeface="Cambria Math"/>
                                </a:rPr>
                                <m:t>𝑛</m:t>
                              </m:r>
                            </m:sup>
                            <m:e>
                              <m:nary>
                                <m:naryPr>
                                  <m:chr m:val="∑"/>
                                  <m:ctrlPr>
                                    <a:rPr lang="en-US" b="0" i="1" smtClean="0">
                                      <a:latin typeface="Cambria Math" panose="02040503050406030204" pitchFamily="18" charset="0"/>
                                    </a:rPr>
                                  </m:ctrlPr>
                                </m:naryPr>
                                <m:sub>
                                  <m:r>
                                    <a:rPr lang="en-US" b="0" i="1" smtClean="0">
                                      <a:latin typeface="Cambria Math"/>
                                    </a:rPr>
                                    <m:t>𝑗</m:t>
                                  </m:r>
                                  <m:r>
                                    <a:rPr lang="en-US" b="0" i="1" smtClean="0">
                                      <a:latin typeface="Cambria Math"/>
                                    </a:rPr>
                                    <m:t>=1</m:t>
                                  </m:r>
                                </m:sub>
                                <m:sup>
                                  <m:r>
                                    <a:rPr lang="en-US" b="0" i="1" smtClean="0">
                                      <a:latin typeface="Cambria Math"/>
                                    </a:rPr>
                                    <m:t>𝑛</m:t>
                                  </m:r>
                                </m:sup>
                                <m:e>
                                  <m:sSubSup>
                                    <m:sSubSupPr>
                                      <m:ctrlPr>
                                        <a:rPr lang="en-US" b="0" i="1">
                                          <a:latin typeface="Cambria Math" panose="02040503050406030204" pitchFamily="18" charset="0"/>
                                        </a:rPr>
                                      </m:ctrlPr>
                                    </m:sSubSupPr>
                                    <m:e>
                                      <m:r>
                                        <a:rPr lang="en-US" i="1">
                                          <a:latin typeface="Cambria Math"/>
                                        </a:rPr>
                                        <m:t>𝑞</m:t>
                                      </m:r>
                                    </m:e>
                                    <m:sub>
                                      <m:r>
                                        <a:rPr lang="en-US" i="1">
                                          <a:latin typeface="Cambria Math"/>
                                        </a:rPr>
                                        <m:t>𝑗</m:t>
                                      </m:r>
                                    </m:sub>
                                    <m:sup>
                                      <m:r>
                                        <a:rPr lang="en-US" i="1">
                                          <a:latin typeface="Cambria Math"/>
                                        </a:rPr>
                                        <m:t>𝑡</m:t>
                                      </m:r>
                                    </m:sup>
                                  </m:sSubSup>
                                  <m:d>
                                    <m:dPr>
                                      <m:ctrlPr>
                                        <a:rPr lang="en-US" i="1">
                                          <a:latin typeface="Cambria Math" panose="02040503050406030204" pitchFamily="18" charset="0"/>
                                        </a:rPr>
                                      </m:ctrlPr>
                                    </m:dPr>
                                    <m:e>
                                      <m:r>
                                        <a:rPr lang="en-US" i="1">
                                          <a:latin typeface="Cambria Math"/>
                                        </a:rPr>
                                        <m:t>𝑖</m:t>
                                      </m:r>
                                    </m:e>
                                  </m:d>
                                  <m:d>
                                    <m:dPr>
                                      <m:ctrlPr>
                                        <a:rPr lang="en-US" b="0" i="1" smtClean="0">
                                          <a:latin typeface="Cambria Math" panose="02040503050406030204" pitchFamily="18" charset="0"/>
                                        </a:rPr>
                                      </m:ctrlPr>
                                    </m:dPr>
                                    <m:e>
                                      <m:sSup>
                                        <m:sSupPr>
                                          <m:ctrlPr>
                                            <a:rPr lang="en-US" b="0" i="1">
                                              <a:latin typeface="Cambria Math" panose="02040503050406030204" pitchFamily="18" charset="0"/>
                                            </a:rPr>
                                          </m:ctrlPr>
                                        </m:sSupPr>
                                        <m:e>
                                          <m:r>
                                            <a:rPr lang="en-US" i="1">
                                              <a:latin typeface="Cambria Math"/>
                                            </a:rPr>
                                            <m:t>𝑝</m:t>
                                          </m:r>
                                        </m:e>
                                        <m:sup>
                                          <m:r>
                                            <a:rPr lang="en-US" i="1">
                                              <a:latin typeface="Cambria Math"/>
                                            </a:rPr>
                                            <m:t>𝑡</m:t>
                                          </m:r>
                                        </m:sup>
                                      </m:sSup>
                                      <m:d>
                                        <m:dPr>
                                          <m:ctrlPr>
                                            <a:rPr lang="en-US" b="0" i="1">
                                              <a:latin typeface="Cambria Math" panose="02040503050406030204" pitchFamily="18" charset="0"/>
                                            </a:rPr>
                                          </m:ctrlPr>
                                        </m:dPr>
                                        <m:e>
                                          <m:r>
                                            <a:rPr lang="en-US" i="1">
                                              <a:latin typeface="Cambria Math"/>
                                            </a:rPr>
                                            <m:t>𝑗</m:t>
                                          </m:r>
                                        </m:e>
                                      </m:d>
                                      <m:r>
                                        <a:rPr lang="en-US" i="1">
                                          <a:latin typeface="Cambria Math"/>
                                        </a:rPr>
                                        <m:t> </m:t>
                                      </m:r>
                                      <m:sSup>
                                        <m:sSupPr>
                                          <m:ctrlPr>
                                            <a:rPr lang="en-US" i="1">
                                              <a:latin typeface="Cambria Math" panose="02040503050406030204" pitchFamily="18" charset="0"/>
                                            </a:rPr>
                                          </m:ctrlPr>
                                        </m:sSupPr>
                                        <m:e>
                                          <m:r>
                                            <a:rPr lang="en-US" i="1">
                                              <a:latin typeface="Cambria Math"/>
                                            </a:rPr>
                                            <m:t>𝑢</m:t>
                                          </m:r>
                                        </m:e>
                                        <m:sup>
                                          <m:r>
                                            <a:rPr lang="en-US" i="1">
                                              <a:latin typeface="Cambria Math"/>
                                            </a:rPr>
                                            <m:t>𝑡</m:t>
                                          </m:r>
                                        </m:sup>
                                      </m:sSup>
                                      <m:d>
                                        <m:dPr>
                                          <m:ctrlPr>
                                            <a:rPr lang="en-US" i="1">
                                              <a:latin typeface="Cambria Math" panose="02040503050406030204" pitchFamily="18" charset="0"/>
                                            </a:rPr>
                                          </m:ctrlPr>
                                        </m:dPr>
                                        <m:e>
                                          <m:r>
                                            <a:rPr lang="en-US" i="1">
                                              <a:latin typeface="Cambria Math"/>
                                            </a:rPr>
                                            <m:t>𝑖</m:t>
                                          </m:r>
                                        </m:e>
                                      </m:d>
                                    </m:e>
                                  </m:d>
                                </m:e>
                              </m:nary>
                            </m:e>
                          </m:nary>
                        </m:e>
                      </m:nary>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𝑇</m:t>
                          </m:r>
                        </m:den>
                      </m:f>
                      <m:nary>
                        <m:naryPr>
                          <m:chr m:val="∑"/>
                          <m:ctrlPr>
                            <a:rPr lang="en-US" i="1">
                              <a:latin typeface="Cambria Math" panose="02040503050406030204" pitchFamily="18" charset="0"/>
                            </a:rPr>
                          </m:ctrlPr>
                        </m:naryPr>
                        <m:sub>
                          <m:r>
                            <a:rPr lang="en-US" i="1">
                              <a:latin typeface="Cambria Math"/>
                            </a:rPr>
                            <m:t>𝑡</m:t>
                          </m:r>
                          <m:r>
                            <a:rPr lang="en-US" i="1">
                              <a:latin typeface="Cambria Math"/>
                            </a:rPr>
                            <m:t>=1</m:t>
                          </m:r>
                        </m:sub>
                        <m:sup>
                          <m:r>
                            <a:rPr lang="en-US" i="1">
                              <a:latin typeface="Cambria Math"/>
                            </a:rPr>
                            <m:t>𝑇</m:t>
                          </m:r>
                        </m:sup>
                        <m:e>
                          <m:nary>
                            <m:naryPr>
                              <m:chr m:val="∑"/>
                              <m:ctrlPr>
                                <a:rPr lang="en-US" b="0" i="1" smtClean="0">
                                  <a:latin typeface="Cambria Math" panose="02040503050406030204" pitchFamily="18" charset="0"/>
                                </a:rPr>
                              </m:ctrlPr>
                            </m:naryPr>
                            <m:sub>
                              <m:r>
                                <a:rPr lang="en-US" b="0" i="1" smtClean="0">
                                  <a:latin typeface="Cambria Math"/>
                                </a:rPr>
                                <m:t>𝑗</m:t>
                              </m:r>
                              <m:r>
                                <a:rPr lang="en-US" b="0" i="1" smtClean="0">
                                  <a:latin typeface="Cambria Math"/>
                                </a:rPr>
                                <m:t>=1</m:t>
                              </m:r>
                            </m:sub>
                            <m:sup>
                              <m:r>
                                <a:rPr lang="en-US" b="0" i="1" smtClean="0">
                                  <a:latin typeface="Cambria Math"/>
                                </a:rPr>
                                <m:t>𝑛</m:t>
                              </m:r>
                            </m:sup>
                            <m:e>
                              <m:sSup>
                                <m:sSupPr>
                                  <m:ctrlPr>
                                    <a:rPr lang="en-US" b="0" i="1">
                                      <a:latin typeface="Cambria Math" panose="02040503050406030204" pitchFamily="18" charset="0"/>
                                    </a:rPr>
                                  </m:ctrlPr>
                                </m:sSupPr>
                                <m:e>
                                  <m:r>
                                    <a:rPr lang="en-US" i="1">
                                      <a:latin typeface="Cambria Math"/>
                                    </a:rPr>
                                    <m:t>𝑝</m:t>
                                  </m:r>
                                </m:e>
                                <m:sup>
                                  <m:r>
                                    <a:rPr lang="en-US" i="1">
                                      <a:latin typeface="Cambria Math"/>
                                    </a:rPr>
                                    <m:t>𝑡</m:t>
                                  </m:r>
                                </m:sup>
                              </m:sSup>
                              <m:d>
                                <m:dPr>
                                  <m:ctrlPr>
                                    <a:rPr lang="en-US" b="0" i="1">
                                      <a:latin typeface="Cambria Math" panose="02040503050406030204" pitchFamily="18" charset="0"/>
                                    </a:rPr>
                                  </m:ctrlPr>
                                </m:dPr>
                                <m:e>
                                  <m:r>
                                    <a:rPr lang="en-US" i="1">
                                      <a:latin typeface="Cambria Math"/>
                                    </a:rPr>
                                    <m:t>𝑗</m:t>
                                  </m:r>
                                </m:e>
                              </m:d>
                              <m:sSup>
                                <m:sSupPr>
                                  <m:ctrlPr>
                                    <a:rPr lang="en-US" i="1">
                                      <a:latin typeface="Cambria Math" panose="02040503050406030204" pitchFamily="18" charset="0"/>
                                    </a:rPr>
                                  </m:ctrlPr>
                                </m:sSupPr>
                                <m:e>
                                  <m:r>
                                    <a:rPr lang="en-US" i="1">
                                      <a:latin typeface="Cambria Math"/>
                                    </a:rPr>
                                    <m:t>𝑢</m:t>
                                  </m:r>
                                </m:e>
                                <m:sup>
                                  <m:r>
                                    <a:rPr lang="en-US" i="1">
                                      <a:latin typeface="Cambria Math"/>
                                    </a:rPr>
                                    <m:t>𝑡</m:t>
                                  </m:r>
                                </m:sup>
                              </m:sSup>
                              <m:d>
                                <m:dPr>
                                  <m:ctrlPr>
                                    <a:rPr lang="en-US" i="1">
                                      <a:latin typeface="Cambria Math" panose="02040503050406030204" pitchFamily="18" charset="0"/>
                                    </a:rPr>
                                  </m:ctrlPr>
                                </m:dPr>
                                <m:e>
                                  <m:r>
                                    <a:rPr lang="en-US" b="0" i="1" smtClean="0">
                                      <a:latin typeface="Cambria Math"/>
                                    </a:rPr>
                                    <m:t>𝛿</m:t>
                                  </m:r>
                                  <m:d>
                                    <m:dPr>
                                      <m:ctrlPr>
                                        <a:rPr lang="en-US" b="0" i="1" smtClean="0">
                                          <a:latin typeface="Cambria Math" panose="02040503050406030204" pitchFamily="18" charset="0"/>
                                        </a:rPr>
                                      </m:ctrlPr>
                                    </m:dPr>
                                    <m:e>
                                      <m:r>
                                        <a:rPr lang="en-US" b="0" i="1" smtClean="0">
                                          <a:latin typeface="Cambria Math"/>
                                        </a:rPr>
                                        <m:t>𝑗</m:t>
                                      </m:r>
                                    </m:e>
                                  </m:d>
                                </m:e>
                              </m:d>
                            </m:e>
                          </m:nary>
                        </m:e>
                      </m:nary>
                      <m:r>
                        <a:rPr lang="en-US">
                          <a:latin typeface="Cambria Math"/>
                        </a:rPr>
                        <m:t>−</m:t>
                      </m:r>
                      <m:nary>
                        <m:naryPr>
                          <m:chr m:val="∑"/>
                          <m:ctrlPr>
                            <a:rPr lang="en-US" b="0" i="1" smtClean="0">
                              <a:latin typeface="Cambria Math" panose="02040503050406030204" pitchFamily="18" charset="0"/>
                            </a:rPr>
                          </m:ctrlPr>
                        </m:naryPr>
                        <m:sub>
                          <m:r>
                            <a:rPr lang="en-US" b="0" i="1" smtClean="0">
                              <a:latin typeface="Cambria Math"/>
                            </a:rPr>
                            <m:t>𝑗</m:t>
                          </m:r>
                          <m:r>
                            <a:rPr lang="en-US" b="0" i="1" smtClean="0">
                              <a:latin typeface="Cambria Math"/>
                            </a:rPr>
                            <m:t>=1</m:t>
                          </m:r>
                        </m:sub>
                        <m:sup>
                          <m:r>
                            <a:rPr lang="en-US" b="0" i="1" smtClean="0">
                              <a:latin typeface="Cambria Math"/>
                            </a:rPr>
                            <m:t>𝑛</m:t>
                          </m:r>
                        </m:sup>
                        <m:e>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i="1" dirty="0">
                                      <a:latin typeface="Cambria Math"/>
                                    </a:rPr>
                                    <m:t>𝑟</m:t>
                                  </m:r>
                                </m:e>
                              </m:acc>
                            </m:e>
                            <m:sub>
                              <m:r>
                                <a:rPr lang="en-US" b="0" i="1" dirty="0" smtClean="0">
                                  <a:latin typeface="Cambria Math"/>
                                </a:rPr>
                                <m:t>𝑗</m:t>
                              </m:r>
                            </m:sub>
                          </m:sSub>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370" t="-2764" r="-18444" b="-25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16</a:t>
            </a:fld>
            <a:endParaRPr lang="en-GB" dirty="0"/>
          </a:p>
        </p:txBody>
      </p:sp>
    </p:spTree>
    <p:extLst>
      <p:ext uri="{BB962C8B-B14F-4D97-AF65-F5344CB8AC3E}">
        <p14:creationId xmlns:p14="http://schemas.microsoft.com/office/powerpoint/2010/main" val="420500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External to Swap Regret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are done if we ensure</a:t>
                </a:r>
              </a:p>
              <a:p>
                <a:endParaRPr lang="en-US"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𝑝</m:t>
                          </m:r>
                        </m:e>
                        <m:sup>
                          <m:r>
                            <a:rPr lang="en-US" b="0" i="1" smtClean="0">
                              <a:latin typeface="Cambria Math"/>
                            </a:rPr>
                            <m:t>𝑡</m:t>
                          </m:r>
                        </m:sup>
                      </m:sSup>
                      <m:d>
                        <m:dPr>
                          <m:ctrlPr>
                            <a:rPr lang="en-US" b="0" i="1" smtClean="0">
                              <a:latin typeface="Cambria Math" panose="02040503050406030204" pitchFamily="18" charset="0"/>
                            </a:rPr>
                          </m:ctrlPr>
                        </m:dPr>
                        <m:e>
                          <m:r>
                            <a:rPr lang="en-US" b="0" i="1" smtClean="0">
                              <a:latin typeface="Cambria Math"/>
                            </a:rPr>
                            <m:t>𝑖</m:t>
                          </m:r>
                        </m:e>
                      </m:d>
                      <m:r>
                        <a:rPr lang="en-US" b="0" i="1" smtClean="0">
                          <a:latin typeface="Cambria Math"/>
                        </a:rPr>
                        <m:t>=</m:t>
                      </m:r>
                      <m:nary>
                        <m:naryPr>
                          <m:chr m:val="∑"/>
                          <m:ctrlPr>
                            <a:rPr lang="en-US" b="0" i="1" smtClean="0">
                              <a:latin typeface="Cambria Math" panose="02040503050406030204" pitchFamily="18" charset="0"/>
                            </a:rPr>
                          </m:ctrlPr>
                        </m:naryPr>
                        <m:sub>
                          <m:r>
                            <a:rPr lang="en-US" b="0" i="1" smtClean="0">
                              <a:latin typeface="Cambria Math"/>
                            </a:rPr>
                            <m:t>𝑗</m:t>
                          </m:r>
                          <m:r>
                            <a:rPr lang="en-US" b="0" i="1" smtClean="0">
                              <a:latin typeface="Cambria Math"/>
                            </a:rPr>
                            <m:t>=1</m:t>
                          </m:r>
                        </m:sub>
                        <m:sup>
                          <m:r>
                            <a:rPr lang="en-US" b="0" i="1" smtClean="0">
                              <a:latin typeface="Cambria Math"/>
                            </a:rPr>
                            <m:t>𝑛</m:t>
                          </m:r>
                        </m:sup>
                        <m:e>
                          <m:sSubSup>
                            <m:sSubSupPr>
                              <m:ctrlPr>
                                <a:rPr lang="en-US" b="0" i="1" smtClean="0">
                                  <a:latin typeface="Cambria Math" panose="02040503050406030204" pitchFamily="18" charset="0"/>
                                </a:rPr>
                              </m:ctrlPr>
                            </m:sSubSupPr>
                            <m:e>
                              <m:r>
                                <a:rPr lang="en-US" b="0" i="1" smtClean="0">
                                  <a:latin typeface="Cambria Math"/>
                                </a:rPr>
                                <m:t>𝑞</m:t>
                              </m:r>
                            </m:e>
                            <m:sub>
                              <m:r>
                                <a:rPr lang="en-US" b="0" i="1" smtClean="0">
                                  <a:latin typeface="Cambria Math"/>
                                </a:rPr>
                                <m:t>𝑗</m:t>
                              </m:r>
                            </m:sub>
                            <m:sup>
                              <m:r>
                                <a:rPr lang="en-US" b="0" i="1" smtClean="0">
                                  <a:latin typeface="Cambria Math"/>
                                </a:rPr>
                                <m:t>𝑡</m:t>
                              </m:r>
                            </m:sup>
                          </m:sSubSup>
                          <m:d>
                            <m:dPr>
                              <m:ctrlPr>
                                <a:rPr lang="en-US" b="0" i="1" smtClean="0">
                                  <a:latin typeface="Cambria Math" panose="02040503050406030204" pitchFamily="18" charset="0"/>
                                </a:rPr>
                              </m:ctrlPr>
                            </m:dPr>
                            <m:e>
                              <m:r>
                                <a:rPr lang="en-US" b="0" i="1" smtClean="0">
                                  <a:latin typeface="Cambria Math"/>
                                </a:rPr>
                                <m:t>𝑖</m:t>
                              </m:r>
                            </m:e>
                          </m:d>
                          <m:sSup>
                            <m:sSupPr>
                              <m:ctrlPr>
                                <a:rPr lang="en-US" b="0" i="1" smtClean="0">
                                  <a:latin typeface="Cambria Math" panose="02040503050406030204" pitchFamily="18" charset="0"/>
                                </a:rPr>
                              </m:ctrlPr>
                            </m:sSupPr>
                            <m:e>
                              <m:r>
                                <a:rPr lang="en-US" b="0" i="1" smtClean="0">
                                  <a:latin typeface="Cambria Math"/>
                                </a:rPr>
                                <m:t>𝑝</m:t>
                              </m:r>
                            </m:e>
                            <m:sup>
                              <m:r>
                                <a:rPr lang="en-US" b="0" i="1" smtClean="0">
                                  <a:latin typeface="Cambria Math"/>
                                </a:rPr>
                                <m:t>𝑡</m:t>
                              </m:r>
                            </m:sup>
                          </m:sSup>
                          <m:r>
                            <a:rPr lang="en-US" b="0" i="1" smtClean="0">
                              <a:latin typeface="Cambria Math"/>
                            </a:rPr>
                            <m:t>(</m:t>
                          </m:r>
                          <m:r>
                            <a:rPr lang="en-US" b="0" i="1" smtClean="0">
                              <a:latin typeface="Cambria Math"/>
                            </a:rPr>
                            <m:t>𝑗</m:t>
                          </m:r>
                          <m:r>
                            <a:rPr lang="en-US" b="0" i="1" smtClean="0">
                              <a:latin typeface="Cambria Math"/>
                            </a:rPr>
                            <m:t>)</m:t>
                          </m:r>
                        </m:e>
                      </m:nary>
                    </m:oMath>
                  </m:oMathPara>
                </a14:m>
                <a:endParaRPr lang="en-US" dirty="0"/>
              </a:p>
              <a:p>
                <a:r>
                  <a:rPr lang="en-US" dirty="0"/>
                  <a:t>This is true if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𝑝</m:t>
                        </m:r>
                      </m:e>
                      <m:sup>
                        <m:r>
                          <a:rPr lang="en-US" b="0" i="1" smtClean="0">
                            <a:latin typeface="Cambria Math"/>
                          </a:rPr>
                          <m:t>𝑡</m:t>
                        </m:r>
                      </m:sup>
                    </m:sSup>
                  </m:oMath>
                </a14:m>
                <a:r>
                  <a:rPr lang="en-US" dirty="0"/>
                  <a:t> is the eigenvector of matrix given by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𝑞</m:t>
                        </m:r>
                      </m:e>
                      <m:sub>
                        <m:r>
                          <a:rPr lang="en-US" b="0" i="1" smtClean="0">
                            <a:latin typeface="Cambria Math"/>
                          </a:rPr>
                          <m:t>𝑗</m:t>
                        </m:r>
                      </m:sub>
                      <m:sup>
                        <m:r>
                          <a:rPr lang="en-US" b="0" i="1" smtClean="0">
                            <a:latin typeface="Cambria Math"/>
                          </a:rPr>
                          <m:t>𝑡</m:t>
                        </m:r>
                      </m:sup>
                    </m:sSubSup>
                  </m:oMath>
                </a14:m>
                <a:r>
                  <a:rPr lang="en-US" dirty="0"/>
                  <a:t> for </a:t>
                </a:r>
                <a14:m>
                  <m:oMath xmlns:m="http://schemas.openxmlformats.org/officeDocument/2006/math">
                    <m:r>
                      <a:rPr lang="en-US" b="0" i="1" smtClean="0">
                        <a:latin typeface="Cambria Math"/>
                      </a:rPr>
                      <m:t>𝜆</m:t>
                    </m:r>
                    <m:r>
                      <a:rPr lang="en-US" b="0" i="1" smtClean="0">
                        <a:latin typeface="Cambria Math"/>
                      </a:rPr>
                      <m:t>=1.</m:t>
                    </m:r>
                  </m:oMath>
                </a14:m>
                <a:endParaRPr lang="en-US" dirty="0"/>
              </a:p>
              <a:p>
                <a:r>
                  <a:rPr lang="en-US" dirty="0"/>
                  <a:t>Equivalently, </a:t>
                </a:r>
                <a14:m>
                  <m:oMath xmlns:m="http://schemas.openxmlformats.org/officeDocument/2006/math">
                    <m:sSup>
                      <m:sSupPr>
                        <m:ctrlPr>
                          <a:rPr lang="en-US" i="1">
                            <a:latin typeface="Cambria Math" panose="02040503050406030204" pitchFamily="18" charset="0"/>
                          </a:rPr>
                        </m:ctrlPr>
                      </m:sSupPr>
                      <m:e>
                        <m:r>
                          <a:rPr lang="en-US" i="1">
                            <a:latin typeface="Cambria Math"/>
                          </a:rPr>
                          <m:t>𝑝</m:t>
                        </m:r>
                      </m:e>
                      <m:sup>
                        <m:r>
                          <a:rPr lang="en-US" i="1">
                            <a:latin typeface="Cambria Math"/>
                          </a:rPr>
                          <m:t>𝑡</m:t>
                        </m:r>
                      </m:sup>
                    </m:sSup>
                  </m:oMath>
                </a14:m>
                <a:r>
                  <a:rPr lang="en-US" dirty="0"/>
                  <a:t> are the stationary distribution of Markov chain.</a:t>
                </a:r>
              </a:p>
              <a:p>
                <a:r>
                  <a:rPr lang="en-US" dirty="0"/>
                  <a:t>Such vector </a:t>
                </a:r>
                <a14:m>
                  <m:oMath xmlns:m="http://schemas.openxmlformats.org/officeDocument/2006/math">
                    <m:sSup>
                      <m:sSupPr>
                        <m:ctrlPr>
                          <a:rPr lang="en-US" i="1">
                            <a:latin typeface="Cambria Math" panose="02040503050406030204" pitchFamily="18" charset="0"/>
                          </a:rPr>
                        </m:ctrlPr>
                      </m:sSupPr>
                      <m:e>
                        <m:r>
                          <a:rPr lang="en-US" i="1">
                            <a:latin typeface="Cambria Math"/>
                          </a:rPr>
                          <m:t>𝑝</m:t>
                        </m:r>
                      </m:e>
                      <m:sup>
                        <m:r>
                          <a:rPr lang="en-US" i="1">
                            <a:latin typeface="Cambria Math"/>
                          </a:rPr>
                          <m:t>𝑡</m:t>
                        </m:r>
                      </m:sup>
                    </m:sSup>
                  </m:oMath>
                </a14:m>
                <a:r>
                  <a:rPr lang="en-US" dirty="0"/>
                  <a:t> always exists and can be easily found!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17</a:t>
            </a:fld>
            <a:endParaRPr lang="en-GB" dirty="0"/>
          </a:p>
        </p:txBody>
      </p:sp>
    </p:spTree>
    <p:extLst>
      <p:ext uri="{BB962C8B-B14F-4D97-AF65-F5344CB8AC3E}">
        <p14:creationId xmlns:p14="http://schemas.microsoft.com/office/powerpoint/2010/main" val="22388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External to Swap Regret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Corollary:</a:t>
                </a:r>
                <a:r>
                  <a:rPr lang="en-US" dirty="0"/>
                  <a:t> Let </a:t>
                </a:r>
                <a14:m>
                  <m:oMath xmlns:m="http://schemas.openxmlformats.org/officeDocument/2006/math">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𝑀</m:t>
                            </m:r>
                          </m:sub>
                        </m:sSub>
                      </m:e>
                    </m:acc>
                    <m:d>
                      <m:dPr>
                        <m:ctrlPr>
                          <a:rPr lang="en-US" b="0" i="1" dirty="0" smtClean="0">
                            <a:latin typeface="Cambria Math" panose="02040503050406030204" pitchFamily="18" charset="0"/>
                          </a:rPr>
                        </m:ctrlPr>
                      </m:dPr>
                      <m:e>
                        <m:r>
                          <a:rPr lang="en-US" b="0" i="1" dirty="0" smtClean="0">
                            <a:latin typeface="Cambria Math"/>
                          </a:rPr>
                          <m:t>𝑡</m:t>
                        </m:r>
                      </m:e>
                    </m:d>
                    <m:r>
                      <a:rPr lang="en-US" b="0" i="1" dirty="0" smtClean="0">
                        <a:latin typeface="Cambria Math"/>
                      </a:rPr>
                      <m:t>→0</m:t>
                    </m:r>
                  </m:oMath>
                </a14:m>
                <a:r>
                  <a:rPr lang="en-US" dirty="0"/>
                  <a:t> be the external regret convergence bound for a base algorithm used in the black-box reduction with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a:rPr>
                          <m:t>𝐴</m:t>
                        </m:r>
                      </m:e>
                    </m:d>
                  </m:oMath>
                </a14:m>
                <a:r>
                  <a:rPr lang="en-US" dirty="0"/>
                  <a:t> actions. Than the swap regret of the overall algorithm is</a:t>
                </a:r>
              </a:p>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𝑠𝑤</m:t>
                              </m:r>
                            </m:sub>
                          </m:sSub>
                        </m:e>
                      </m:acc>
                      <m:d>
                        <m:dPr>
                          <m:ctrlPr>
                            <a:rPr lang="en-US" b="0" i="1" dirty="0" smtClean="0">
                              <a:latin typeface="Cambria Math" panose="02040503050406030204" pitchFamily="18" charset="0"/>
                            </a:rPr>
                          </m:ctrlPr>
                        </m:dPr>
                        <m:e>
                          <m:r>
                            <a:rPr lang="en-US" b="0" i="1" dirty="0" smtClean="0">
                              <a:latin typeface="Cambria Math"/>
                            </a:rPr>
                            <m:t>𝑇</m:t>
                          </m:r>
                        </m:e>
                      </m:d>
                      <m:r>
                        <a:rPr lang="en-US" b="0" i="1" dirty="0" smtClean="0">
                          <a:latin typeface="Cambria Math"/>
                        </a:rPr>
                        <m:t>≤</m:t>
                      </m:r>
                      <m:d>
                        <m:dPr>
                          <m:begChr m:val="|"/>
                          <m:endChr m:val="|"/>
                          <m:ctrlPr>
                            <a:rPr lang="en-US" b="0" i="1" dirty="0" smtClean="0">
                              <a:latin typeface="Cambria Math" panose="02040503050406030204" pitchFamily="18" charset="0"/>
                            </a:rPr>
                          </m:ctrlPr>
                        </m:dPr>
                        <m:e>
                          <m:r>
                            <a:rPr lang="en-US" b="0" i="1" dirty="0" smtClean="0">
                              <a:latin typeface="Cambria Math"/>
                            </a:rPr>
                            <m:t>𝐴</m:t>
                          </m:r>
                        </m:e>
                      </m:d>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a:rPr>
                                <m:t>𝑟</m:t>
                              </m:r>
                            </m:e>
                            <m:sub>
                              <m:r>
                                <a:rPr lang="en-US" i="1">
                                  <a:latin typeface="Cambria Math"/>
                                </a:rPr>
                                <m:t>𝑀</m:t>
                              </m:r>
                            </m:sub>
                          </m:sSub>
                        </m:e>
                      </m:acc>
                      <m:d>
                        <m:dPr>
                          <m:ctrlPr>
                            <a:rPr lang="en-US" i="1" dirty="0">
                              <a:latin typeface="Cambria Math" panose="02040503050406030204" pitchFamily="18" charset="0"/>
                            </a:rPr>
                          </m:ctrlPr>
                        </m:dPr>
                        <m:e>
                          <m:r>
                            <a:rPr lang="en-US" b="0" i="1" dirty="0" smtClean="0">
                              <a:latin typeface="Cambria Math"/>
                            </a:rPr>
                            <m:t>𝑇</m:t>
                          </m:r>
                        </m:e>
                      </m:d>
                      <m:r>
                        <a:rPr lang="en-US" b="0" i="1" dirty="0" smtClean="0">
                          <a:latin typeface="Cambria Math"/>
                        </a:rPr>
                        <m:t>.</m:t>
                      </m:r>
                    </m:oMath>
                  </m:oMathPara>
                </a14:m>
                <a:endParaRPr lang="en-US" i="1" dirty="0"/>
              </a:p>
              <a:p>
                <a:r>
                  <a:rPr lang="en-US" b="1" dirty="0"/>
                  <a:t>Corollary:</a:t>
                </a:r>
                <a:r>
                  <a:rPr lang="en-US" dirty="0"/>
                  <a:t> The black-box reduction with Hedge for all actions produces an algorithm with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a:rPr>
                              <m:t>𝑟</m:t>
                            </m:r>
                          </m:e>
                          <m:sub>
                            <m:r>
                              <a:rPr lang="en-US" i="1">
                                <a:latin typeface="Cambria Math"/>
                              </a:rPr>
                              <m:t>𝑠𝑤</m:t>
                            </m:r>
                          </m:sub>
                        </m:sSub>
                      </m:e>
                    </m:acc>
                    <m:d>
                      <m:dPr>
                        <m:ctrlPr>
                          <a:rPr lang="en-US" i="1" dirty="0">
                            <a:latin typeface="Cambria Math" panose="02040503050406030204" pitchFamily="18" charset="0"/>
                          </a:rPr>
                        </m:ctrlPr>
                      </m:dPr>
                      <m:e>
                        <m:r>
                          <a:rPr lang="en-US" i="1" dirty="0">
                            <a:latin typeface="Cambria Math"/>
                          </a:rPr>
                          <m:t>𝑇</m:t>
                        </m:r>
                      </m:e>
                    </m:d>
                    <m:r>
                      <a:rPr lang="en-US" i="1" dirty="0">
                        <a:latin typeface="Cambria Math"/>
                      </a:rPr>
                      <m:t>≤</m:t>
                    </m:r>
                    <m:r>
                      <a:rPr lang="en-US" b="0" i="1" dirty="0" smtClean="0">
                        <a:latin typeface="Cambria Math"/>
                      </a:rPr>
                      <m:t>2</m:t>
                    </m:r>
                    <m:d>
                      <m:dPr>
                        <m:begChr m:val="|"/>
                        <m:endChr m:val="|"/>
                        <m:ctrlPr>
                          <a:rPr lang="en-US" i="1" dirty="0">
                            <a:latin typeface="Cambria Math" panose="02040503050406030204" pitchFamily="18" charset="0"/>
                          </a:rPr>
                        </m:ctrlPr>
                      </m:dPr>
                      <m:e>
                        <m:r>
                          <a:rPr lang="en-US" i="1" dirty="0">
                            <a:latin typeface="Cambria Math"/>
                          </a:rPr>
                          <m:t>𝐴</m:t>
                        </m:r>
                      </m:e>
                    </m:d>
                    <m:rad>
                      <m:radPr>
                        <m:degHide m:val="on"/>
                        <m:ctrlPr>
                          <a:rPr lang="en-US" b="0" i="1" dirty="0" smtClean="0">
                            <a:latin typeface="Cambria Math" panose="02040503050406030204" pitchFamily="18" charset="0"/>
                          </a:rPr>
                        </m:ctrlPr>
                      </m:radPr>
                      <m:deg/>
                      <m:e>
                        <m:func>
                          <m:funcPr>
                            <m:ctrlPr>
                              <a:rPr lang="en-US" b="0" i="1" dirty="0" smtClean="0">
                                <a:latin typeface="Cambria Math" panose="02040503050406030204" pitchFamily="18" charset="0"/>
                              </a:rPr>
                            </m:ctrlPr>
                          </m:funcPr>
                          <m:fName>
                            <m:r>
                              <m:rPr>
                                <m:sty m:val="p"/>
                              </m:rPr>
                              <a:rPr lang="en-US" b="0" i="0" dirty="0" smtClean="0">
                                <a:latin typeface="Cambria Math"/>
                              </a:rPr>
                              <m:t>ln</m:t>
                            </m:r>
                          </m:fName>
                          <m:e>
                            <m:r>
                              <a:rPr lang="en-US" b="0" i="1" dirty="0" smtClean="0">
                                <a:latin typeface="Cambria Math"/>
                              </a:rPr>
                              <m:t>|</m:t>
                            </m:r>
                            <m:r>
                              <a:rPr lang="en-US" b="0" i="1" dirty="0" smtClean="0">
                                <a:latin typeface="Cambria Math"/>
                              </a:rPr>
                              <m:t>𝐴</m:t>
                            </m:r>
                            <m:r>
                              <a:rPr lang="en-US" b="0" i="1" dirty="0" smtClean="0">
                                <a:latin typeface="Cambria Math"/>
                              </a:rPr>
                              <m:t>|</m:t>
                            </m:r>
                          </m:e>
                        </m:func>
                        <m:r>
                          <a:rPr lang="en-US" b="0" i="1" dirty="0" smtClean="0">
                            <a:latin typeface="Cambria Math"/>
                          </a:rPr>
                          <m:t>/</m:t>
                        </m:r>
                        <m:r>
                          <a:rPr lang="en-US" b="0" i="1" dirty="0" smtClean="0">
                            <a:latin typeface="Cambria Math"/>
                          </a:rPr>
                          <m:t>𝑇</m:t>
                        </m:r>
                      </m:e>
                    </m:rad>
                  </m:oMath>
                </a14:m>
                <a:r>
                  <a:rPr lang="en-US" b="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18</a:t>
            </a:fld>
            <a:endParaRPr lang="en-GB" dirty="0"/>
          </a:p>
        </p:txBody>
      </p:sp>
    </p:spTree>
    <p:extLst>
      <p:ext uri="{BB962C8B-B14F-4D97-AF65-F5344CB8AC3E}">
        <p14:creationId xmlns:p14="http://schemas.microsoft.com/office/powerpoint/2010/main" val="4127784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No-Regret Dynamics – full information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Definition:</a:t>
                </a:r>
              </a:p>
              <a:p>
                <a:r>
                  <a:rPr lang="en-US" dirty="0"/>
                  <a:t>1) Each player </a:t>
                </a:r>
                <a14:m>
                  <m:oMath xmlns:m="http://schemas.openxmlformats.org/officeDocument/2006/math">
                    <m:r>
                      <a:rPr lang="en-US" b="0" i="1" smtClean="0">
                        <a:latin typeface="Cambria Math"/>
                      </a:rPr>
                      <m:t>𝑖</m:t>
                    </m:r>
                  </m:oMath>
                </a14:m>
                <a:r>
                  <a:rPr lang="en-US" dirty="0"/>
                  <a:t> choses independently a mixed strategy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𝜎</m:t>
                        </m:r>
                      </m:e>
                      <m:sub>
                        <m:r>
                          <a:rPr lang="en-US" b="0" i="1" smtClean="0">
                            <a:latin typeface="Cambria Math"/>
                          </a:rPr>
                          <m:t>𝑖</m:t>
                        </m:r>
                      </m:sub>
                      <m:sup>
                        <m:r>
                          <a:rPr lang="en-US" b="0" i="1" smtClean="0">
                            <a:latin typeface="Cambria Math"/>
                          </a:rPr>
                          <m:t>𝑡</m:t>
                        </m:r>
                      </m:sup>
                    </m:sSubSup>
                  </m:oMath>
                </a14:m>
                <a:r>
                  <a:rPr lang="en-US" dirty="0"/>
                  <a:t> using a no-regret algorithm.</a:t>
                </a:r>
              </a:p>
              <a:p>
                <a:r>
                  <a:rPr lang="en-US" dirty="0"/>
                  <a:t>2) Each player receives for all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m:t>
                        </m:r>
                      </m:sub>
                    </m:sSub>
                  </m:oMath>
                </a14:m>
                <a:r>
                  <a:rPr lang="en-US" dirty="0"/>
                  <a:t> rewards </a:t>
                </a:r>
                <a:endParaRPr lang="en-US" b="0" i="1" dirty="0">
                  <a:latin typeface="Cambria Math"/>
                </a:endParaRP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𝑖</m:t>
                          </m:r>
                        </m:sub>
                        <m:sup>
                          <m:r>
                            <a:rPr lang="en-US" b="0" i="1" smtClean="0">
                              <a:latin typeface="Cambria Math"/>
                            </a:rPr>
                            <m:t>𝑡</m:t>
                          </m:r>
                        </m:sup>
                      </m:sSub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𝑖</m:t>
                              </m:r>
                            </m:sub>
                          </m:sSub>
                        </m:e>
                      </m:d>
                      <m:r>
                        <a:rPr lang="en-US" b="0" i="1" smtClean="0">
                          <a:latin typeface="Cambria Math"/>
                        </a:rPr>
                        <m:t>=</m:t>
                      </m:r>
                      <m:sSub>
                        <m:sSubPr>
                          <m:ctrlPr>
                            <a:rPr lang="en-US" b="0" i="1" smtClean="0">
                              <a:latin typeface="Cambria Math" panose="02040503050406030204" pitchFamily="18" charset="0"/>
                            </a:rPr>
                          </m:ctrlPr>
                        </m:sSubPr>
                        <m:e>
                          <m:r>
                            <a:rPr lang="en-US" b="1" i="0" smtClean="0">
                              <a:latin typeface="Cambria Math"/>
                            </a:rPr>
                            <m:t>𝐄</m:t>
                          </m:r>
                        </m:e>
                        <m:sub>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m:t>
                              </m:r>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m:t>
                              </m:r>
                              <m:r>
                                <a:rPr lang="en-US" b="0" i="1" smtClean="0">
                                  <a:latin typeface="Cambria Math"/>
                                </a:rPr>
                                <m:t>𝑖</m:t>
                              </m:r>
                            </m:sub>
                          </m:sSub>
                        </m:sub>
                      </m:sSub>
                      <m:r>
                        <a:rPr lang="en-US" b="0" i="1" smtClean="0">
                          <a:latin typeface="Cambria Math"/>
                        </a:rPr>
                        <m:t>[</m:t>
                      </m:r>
                      <m:r>
                        <a:rPr lang="en-US" b="0" i="1" smtClean="0">
                          <a:latin typeface="Cambria Math"/>
                        </a:rPr>
                        <m:t>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m:t>
                              </m:r>
                              <m:r>
                                <a:rPr lang="en-US" b="0" i="1" smtClean="0">
                                  <a:latin typeface="Cambria Math"/>
                                </a:rPr>
                                <m:t>𝑖</m:t>
                              </m:r>
                            </m:sub>
                          </m:sSub>
                        </m:e>
                      </m:d>
                      <m:r>
                        <a:rPr lang="en-US" b="0" i="1" smtClean="0">
                          <a:latin typeface="Cambria Math"/>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r="-140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19</a:t>
            </a:fld>
            <a:endParaRPr lang="en-GB" dirty="0"/>
          </a:p>
        </p:txBody>
      </p:sp>
    </p:spTree>
    <p:extLst>
      <p:ext uri="{BB962C8B-B14F-4D97-AF65-F5344CB8AC3E}">
        <p14:creationId xmlns:p14="http://schemas.microsoft.com/office/powerpoint/2010/main" val="425663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a:t>
            </a:r>
          </a:p>
        </p:txBody>
      </p:sp>
      <p:sp>
        <p:nvSpPr>
          <p:cNvPr id="3" name="Content Placeholder 2"/>
          <p:cNvSpPr>
            <a:spLocks noGrp="1"/>
          </p:cNvSpPr>
          <p:nvPr>
            <p:ph idx="1"/>
          </p:nvPr>
        </p:nvSpPr>
        <p:spPr/>
        <p:txBody>
          <a:bodyPr/>
          <a:lstStyle/>
          <a:p>
            <a:r>
              <a:rPr lang="en-US" dirty="0"/>
              <a:t>Online learning and prediction</a:t>
            </a:r>
          </a:p>
          <a:p>
            <a:pPr lvl="1"/>
            <a:r>
              <a:rPr lang="en-US" dirty="0"/>
              <a:t>single agent learns to select the best action</a:t>
            </a:r>
          </a:p>
          <a:p>
            <a:r>
              <a:rPr lang="en-US" b="1" dirty="0"/>
              <a:t>Learning in normal form games</a:t>
            </a:r>
          </a:p>
          <a:p>
            <a:pPr lvl="1"/>
            <a:r>
              <a:rPr lang="en-US" b="1" dirty="0"/>
              <a:t>the same algorithms used by multiple agents</a:t>
            </a:r>
          </a:p>
          <a:p>
            <a:r>
              <a:rPr lang="en-US" dirty="0"/>
              <a:t>Learning in extensive form games</a:t>
            </a:r>
          </a:p>
          <a:p>
            <a:pPr lvl="1"/>
            <a:r>
              <a:rPr lang="en-US" dirty="0"/>
              <a:t>generalizing these ideas to sequential games</a:t>
            </a:r>
          </a:p>
          <a:p>
            <a:r>
              <a:rPr lang="en-US" dirty="0" err="1"/>
              <a:t>DeepStack</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2</a:t>
            </a:fld>
            <a:endParaRPr lang="en-GB" dirty="0"/>
          </a:p>
        </p:txBody>
      </p:sp>
    </p:spTree>
    <p:extLst>
      <p:ext uri="{BB962C8B-B14F-4D97-AF65-F5344CB8AC3E}">
        <p14:creationId xmlns:p14="http://schemas.microsoft.com/office/powerpoint/2010/main" val="1640042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No-Regret Dynamics – full information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Theorem:</a:t>
                </a:r>
                <a:r>
                  <a:rPr lang="en-US" dirty="0"/>
                  <a:t> If after T iterations of no-regret dynamics each player has external regret lower then </a:t>
                </a:r>
                <a14:m>
                  <m:oMath xmlns:m="http://schemas.openxmlformats.org/officeDocument/2006/math">
                    <m:r>
                      <a:rPr lang="en-US" b="0" i="1" smtClean="0">
                        <a:latin typeface="Cambria Math"/>
                      </a:rPr>
                      <m:t>𝜖</m:t>
                    </m:r>
                  </m:oMath>
                </a14:m>
                <a:r>
                  <a:rPr lang="en-US" dirty="0"/>
                  <a:t> than </a:t>
                </a:r>
                <a14:m>
                  <m:oMath xmlns:m="http://schemas.openxmlformats.org/officeDocument/2006/math">
                    <m:r>
                      <a:rPr lang="en-US" b="0" i="1" smtClean="0">
                        <a:latin typeface="Cambria Math"/>
                      </a:rPr>
                      <m:t>𝜎</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𝑇</m:t>
                        </m:r>
                      </m:den>
                    </m:f>
                    <m:nary>
                      <m:naryPr>
                        <m:chr m:val="∑"/>
                        <m:ctrlPr>
                          <a:rPr lang="en-US" b="0" i="1" smtClean="0">
                            <a:latin typeface="Cambria Math" panose="02040503050406030204" pitchFamily="18" charset="0"/>
                          </a:rPr>
                        </m:ctrlPr>
                      </m:naryPr>
                      <m:sub>
                        <m:r>
                          <a:rPr lang="en-US" b="0" i="1" smtClean="0">
                            <a:latin typeface="Cambria Math"/>
                          </a:rPr>
                          <m:t>𝑡</m:t>
                        </m:r>
                      </m:sub>
                      <m:sup>
                        <m:r>
                          <a:rPr lang="en-US" b="0" i="1" smtClean="0">
                            <a:latin typeface="Cambria Math"/>
                          </a:rPr>
                          <m:t>𝑇</m:t>
                        </m:r>
                      </m:sup>
                      <m:e>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𝑡</m:t>
                            </m:r>
                          </m:sup>
                        </m:sSup>
                      </m:e>
                    </m:nary>
                  </m:oMath>
                </a14:m>
                <a:r>
                  <a:rPr lang="en-US" b="0" dirty="0"/>
                  <a:t>, where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𝑡</m:t>
                        </m:r>
                      </m:sup>
                    </m:sSup>
                    <m:r>
                      <a:rPr lang="en-US" b="0" i="1" smtClean="0">
                        <a:latin typeface="Cambria Math"/>
                      </a:rPr>
                      <m:t>=</m:t>
                    </m:r>
                    <m:nary>
                      <m:naryPr>
                        <m:chr m:val="∏"/>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=1</m:t>
                        </m:r>
                      </m:sub>
                      <m:sup>
                        <m:r>
                          <a:rPr lang="en-US" b="0" i="1" smtClean="0">
                            <a:latin typeface="Cambria Math"/>
                          </a:rPr>
                          <m:t>𝑘</m:t>
                        </m:r>
                      </m:sup>
                      <m:e>
                        <m:sSubSup>
                          <m:sSubSupPr>
                            <m:ctrlPr>
                              <a:rPr lang="en-US" b="0" i="1" smtClean="0">
                                <a:latin typeface="Cambria Math" panose="02040503050406030204" pitchFamily="18" charset="0"/>
                              </a:rPr>
                            </m:ctrlPr>
                          </m:sSubSupPr>
                          <m:e>
                            <m:r>
                              <a:rPr lang="en-US" b="0" i="1" smtClean="0">
                                <a:latin typeface="Cambria Math"/>
                              </a:rPr>
                              <m:t>𝜎</m:t>
                            </m:r>
                          </m:e>
                          <m:sub>
                            <m:r>
                              <a:rPr lang="en-US" b="0" i="1" smtClean="0">
                                <a:latin typeface="Cambria Math"/>
                              </a:rPr>
                              <m:t>𝑖</m:t>
                            </m:r>
                          </m:sub>
                          <m:sup>
                            <m:r>
                              <a:rPr lang="en-US" b="0" i="1" smtClean="0">
                                <a:latin typeface="Cambria Math"/>
                              </a:rPr>
                              <m:t>𝑡</m:t>
                            </m:r>
                          </m:sup>
                        </m:sSubSup>
                      </m:e>
                    </m:nary>
                  </m:oMath>
                </a14:m>
                <a:r>
                  <a:rPr lang="en-US" b="0" dirty="0"/>
                  <a:t>, is an </a:t>
                </a:r>
                <a14:m>
                  <m:oMath xmlns:m="http://schemas.openxmlformats.org/officeDocument/2006/math">
                    <m:r>
                      <a:rPr lang="en-US" b="0" i="1" smtClean="0">
                        <a:latin typeface="Cambria Math"/>
                      </a:rPr>
                      <m:t>𝜖</m:t>
                    </m:r>
                  </m:oMath>
                </a14:m>
                <a:r>
                  <a:rPr lang="en-US" b="0" dirty="0"/>
                  <a:t>-coarse correlated equilibrium of the game. I.e</a:t>
                </a:r>
                <a:r>
                  <a:rPr lang="en-US" dirty="0"/>
                  <a:t>., for any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𝑎</m:t>
                        </m:r>
                      </m:e>
                      <m:sub>
                        <m:r>
                          <a:rPr lang="en-US" b="0" i="1" smtClean="0">
                            <a:latin typeface="Cambria Math"/>
                          </a:rPr>
                          <m:t>𝑖</m:t>
                        </m:r>
                      </m:sub>
                      <m:sup>
                        <m:r>
                          <a:rPr lang="en-US" b="0" i="1" smtClean="0">
                            <a:latin typeface="Cambria Math"/>
                          </a:rPr>
                          <m:t>′</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m:t>
                        </m:r>
                      </m:sub>
                    </m:sSub>
                  </m:oMath>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a:rPr>
                            <m:t>𝐄</m:t>
                          </m:r>
                        </m:e>
                        <m:sub>
                          <m:r>
                            <a:rPr lang="en-US" b="0" i="1" smtClean="0">
                              <a:latin typeface="Cambria Math"/>
                            </a:rPr>
                            <m:t>𝑎</m:t>
                          </m:r>
                          <m:r>
                            <a:rPr lang="en-US" b="0" i="1" smtClean="0">
                              <a:latin typeface="Cambria Math"/>
                            </a:rPr>
                            <m:t>~</m:t>
                          </m:r>
                          <m:r>
                            <a:rPr lang="en-US" b="0" i="1" smtClean="0">
                              <a:latin typeface="Cambria Math"/>
                            </a:rPr>
                            <m:t>𝜎</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𝑈</m:t>
                              </m:r>
                            </m:e>
                            <m:sub>
                              <m:r>
                                <a:rPr lang="en-US" b="0" i="1" smtClean="0">
                                  <a:latin typeface="Cambria Math"/>
                                </a:rPr>
                                <m:t>𝑖</m:t>
                              </m:r>
                            </m:sub>
                          </m:sSub>
                          <m:d>
                            <m:dPr>
                              <m:ctrlPr>
                                <a:rPr lang="en-US" b="0" i="1" smtClean="0">
                                  <a:latin typeface="Cambria Math" panose="02040503050406030204" pitchFamily="18" charset="0"/>
                                </a:rPr>
                              </m:ctrlPr>
                            </m:dPr>
                            <m:e>
                              <m:r>
                                <a:rPr lang="en-US" b="0" i="1" smtClean="0">
                                  <a:latin typeface="Cambria Math"/>
                                </a:rPr>
                                <m:t>𝑎</m:t>
                              </m:r>
                            </m:e>
                          </m:d>
                        </m:e>
                      </m:d>
                      <m:r>
                        <a:rPr lang="en-US" b="0" i="1" smtClean="0">
                          <a:latin typeface="Cambria Math"/>
                        </a:rPr>
                        <m:t>≥</m:t>
                      </m:r>
                      <m:sSub>
                        <m:sSubPr>
                          <m:ctrlPr>
                            <a:rPr lang="en-US" i="1">
                              <a:latin typeface="Cambria Math" panose="02040503050406030204" pitchFamily="18" charset="0"/>
                            </a:rPr>
                          </m:ctrlPr>
                        </m:sSubPr>
                        <m:e>
                          <m:r>
                            <a:rPr lang="en-US" b="1" i="0">
                              <a:latin typeface="Cambria Math"/>
                            </a:rPr>
                            <m:t>𝐄</m:t>
                          </m:r>
                        </m:e>
                        <m:sub>
                          <m:r>
                            <a:rPr lang="en-US" i="1">
                              <a:latin typeface="Cambria Math"/>
                            </a:rPr>
                            <m:t>𝑎</m:t>
                          </m:r>
                          <m:r>
                            <a:rPr lang="en-US" i="1">
                              <a:latin typeface="Cambria Math"/>
                            </a:rPr>
                            <m:t>~</m:t>
                          </m:r>
                          <m:r>
                            <a:rPr lang="en-US" i="1">
                              <a:latin typeface="Cambria Math"/>
                            </a:rPr>
                            <m:t>𝜎</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𝑈</m:t>
                              </m:r>
                            </m:e>
                            <m:sub>
                              <m:r>
                                <a:rPr lang="en-US" i="1">
                                  <a:latin typeface="Cambria Math"/>
                                </a:rPr>
                                <m:t>𝑖</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sSubSup>
                                    <m:sSubSupPr>
                                      <m:ctrlPr>
                                        <a:rPr lang="en-US" b="0" i="1" smtClean="0">
                                          <a:latin typeface="Cambria Math" panose="02040503050406030204" pitchFamily="18" charset="0"/>
                                        </a:rPr>
                                      </m:ctrlPr>
                                    </m:sSubSupPr>
                                    <m:e>
                                      <m:r>
                                        <a:rPr lang="en-US" b="0" i="1" smtClean="0">
                                          <a:latin typeface="Cambria Math"/>
                                        </a:rPr>
                                        <m:t>𝑎</m:t>
                                      </m:r>
                                    </m:e>
                                    <m:sub>
                                      <m:r>
                                        <a:rPr lang="en-US" b="0" i="1" smtClean="0">
                                          <a:latin typeface="Cambria Math"/>
                                        </a:rPr>
                                        <m:t>𝑖</m:t>
                                      </m:r>
                                    </m:sub>
                                    <m:sup>
                                      <m:r>
                                        <a:rPr lang="en-US" b="0" i="1" smtClean="0">
                                          <a:latin typeface="Cambria Math"/>
                                        </a:rPr>
                                        <m:t>′</m:t>
                                      </m:r>
                                    </m:sup>
                                  </m:sSubSup>
                                  <m:r>
                                    <a:rPr lang="en-US" b="0" i="1" smtClean="0">
                                      <a:latin typeface="Cambria Math"/>
                                    </a:rPr>
                                    <m:t>,</m:t>
                                  </m:r>
                                  <m:r>
                                    <a:rPr lang="en-US" i="1">
                                      <a:latin typeface="Cambria Math"/>
                                    </a:rPr>
                                    <m:t>𝑎</m:t>
                                  </m:r>
                                </m:e>
                                <m:sub>
                                  <m:r>
                                    <a:rPr lang="en-US" b="0" i="1" smtClean="0">
                                      <a:latin typeface="Cambria Math"/>
                                    </a:rPr>
                                    <m:t>−</m:t>
                                  </m:r>
                                  <m:r>
                                    <a:rPr lang="en-US" b="0" i="1" smtClean="0">
                                      <a:latin typeface="Cambria Math"/>
                                    </a:rPr>
                                    <m:t>𝑖</m:t>
                                  </m:r>
                                </m:sub>
                              </m:sSub>
                            </m:e>
                          </m:d>
                        </m:e>
                      </m:d>
                      <m:r>
                        <a:rPr lang="en-US" b="0" i="1" smtClean="0">
                          <a:latin typeface="Cambria Math"/>
                        </a:rPr>
                        <m:t>−</m:t>
                      </m:r>
                      <m:r>
                        <a:rPr lang="en-US" b="0" i="1" smtClean="0">
                          <a:latin typeface="Cambria Math"/>
                        </a:rPr>
                        <m:t>𝜖</m:t>
                      </m:r>
                    </m:oMath>
                  </m:oMathPara>
                </a14:m>
                <a:endParaRPr lang="en-US" b="0" i="1" dirty="0"/>
              </a:p>
              <a:p>
                <a:r>
                  <a:rPr lang="en-US" b="1" dirty="0"/>
                  <a:t>Corollary:</a:t>
                </a:r>
                <a:r>
                  <a:rPr lang="en-US" dirty="0"/>
                  <a:t> If we run Hedge in a game with less than </a:t>
                </a:r>
                <a14:m>
                  <m:oMath xmlns:m="http://schemas.openxmlformats.org/officeDocument/2006/math">
                    <m:r>
                      <a:rPr lang="en-US" b="0" i="1" smtClean="0">
                        <a:latin typeface="Cambria Math"/>
                      </a:rPr>
                      <m:t>|</m:t>
                    </m:r>
                    <m:r>
                      <a:rPr lang="en-US" b="0" i="1" smtClean="0">
                        <a:latin typeface="Cambria Math"/>
                      </a:rPr>
                      <m:t>𝐴</m:t>
                    </m:r>
                    <m:r>
                      <a:rPr lang="en-US" b="0" i="1" smtClean="0">
                        <a:latin typeface="Cambria Math"/>
                      </a:rPr>
                      <m:t>|</m:t>
                    </m:r>
                  </m:oMath>
                </a14:m>
                <a:r>
                  <a:rPr lang="en-US" dirty="0"/>
                  <a:t> actions for each player for </a:t>
                </a:r>
                <a14:m>
                  <m:oMath xmlns:m="http://schemas.openxmlformats.org/officeDocument/2006/math">
                    <m:r>
                      <a:rPr lang="en-US" b="0" i="1" smtClean="0">
                        <a:latin typeface="Cambria Math"/>
                      </a:rPr>
                      <m:t>𝑇</m:t>
                    </m:r>
                  </m:oMath>
                </a14:m>
                <a:r>
                  <a:rPr lang="en-US" b="1" dirty="0"/>
                  <a:t> </a:t>
                </a:r>
                <a:r>
                  <a:rPr lang="en-US" dirty="0"/>
                  <a:t>iterations, the resulting average strategy is an (</a:t>
                </a:r>
                <a14:m>
                  <m:oMath xmlns:m="http://schemas.openxmlformats.org/officeDocument/2006/math">
                    <m:rad>
                      <m:radPr>
                        <m:degHide m:val="on"/>
                        <m:ctrlPr>
                          <a:rPr lang="en-US" i="1" dirty="0">
                            <a:latin typeface="Cambria Math" panose="02040503050406030204" pitchFamily="18" charset="0"/>
                          </a:rPr>
                        </m:ctrlPr>
                      </m:radPr>
                      <m:deg/>
                      <m:e>
                        <m:r>
                          <a:rPr lang="en-US" i="1" dirty="0">
                            <a:latin typeface="Cambria Math"/>
                          </a:rPr>
                          <m:t>𝑙𝑛</m:t>
                        </m:r>
                        <m:r>
                          <a:rPr lang="en-US" i="1" dirty="0">
                            <a:latin typeface="Cambria Math"/>
                          </a:rPr>
                          <m:t>(|</m:t>
                        </m:r>
                        <m:r>
                          <a:rPr lang="en-US" i="1" dirty="0">
                            <a:latin typeface="Cambria Math"/>
                          </a:rPr>
                          <m:t>𝐴</m:t>
                        </m:r>
                        <m:r>
                          <a:rPr lang="en-US" i="1" dirty="0">
                            <a:latin typeface="Cambria Math"/>
                          </a:rPr>
                          <m:t>|)/</m:t>
                        </m:r>
                        <m:r>
                          <a:rPr lang="en-US" i="1" dirty="0">
                            <a:latin typeface="Cambria Math"/>
                          </a:rPr>
                          <m:t>𝑇</m:t>
                        </m:r>
                      </m:e>
                    </m:rad>
                    <m:r>
                      <a:rPr lang="en-US" b="0" i="0" dirty="0" smtClean="0">
                        <a:latin typeface="Cambria Math"/>
                      </a:rPr>
                      <m:t>)</m:t>
                    </m:r>
                  </m:oMath>
                </a14:m>
                <a:r>
                  <a:rPr lang="en-US" dirty="0"/>
                  <a:t>-coarse correlated equilibrium of the game.</a:t>
                </a:r>
              </a:p>
              <a:p>
                <a:r>
                  <a:rPr lang="en-US" b="1" dirty="0"/>
                  <a:t>Corollary:</a:t>
                </a:r>
                <a:r>
                  <a:rPr lang="en-US" dirty="0"/>
                  <a:t> If we run regret matching+ in a game with less than </a:t>
                </a:r>
                <a14:m>
                  <m:oMath xmlns:m="http://schemas.openxmlformats.org/officeDocument/2006/math">
                    <m:r>
                      <a:rPr lang="en-US" i="1">
                        <a:latin typeface="Cambria Math"/>
                      </a:rPr>
                      <m:t>|</m:t>
                    </m:r>
                    <m:r>
                      <a:rPr lang="en-US" i="1">
                        <a:latin typeface="Cambria Math"/>
                      </a:rPr>
                      <m:t>𝐴</m:t>
                    </m:r>
                    <m:r>
                      <a:rPr lang="en-US" i="1">
                        <a:latin typeface="Cambria Math"/>
                      </a:rPr>
                      <m:t>|</m:t>
                    </m:r>
                  </m:oMath>
                </a14:m>
                <a:r>
                  <a:rPr lang="en-US" dirty="0"/>
                  <a:t> actions for each player for </a:t>
                </a:r>
                <a14:m>
                  <m:oMath xmlns:m="http://schemas.openxmlformats.org/officeDocument/2006/math">
                    <m:r>
                      <a:rPr lang="en-US" i="1">
                        <a:latin typeface="Cambria Math"/>
                      </a:rPr>
                      <m:t>𝑇</m:t>
                    </m:r>
                  </m:oMath>
                </a14:m>
                <a:r>
                  <a:rPr lang="en-US" b="1" dirty="0"/>
                  <a:t> </a:t>
                </a:r>
                <a:r>
                  <a:rPr lang="en-US" dirty="0"/>
                  <a:t>iterations, the resulting average strategy is an (</a:t>
                </a:r>
                <a14:m>
                  <m:oMath xmlns:m="http://schemas.openxmlformats.org/officeDocument/2006/math">
                    <m:rad>
                      <m:radPr>
                        <m:degHide m:val="on"/>
                        <m:ctrlPr>
                          <a:rPr lang="en-US" i="1" dirty="0">
                            <a:latin typeface="Cambria Math" panose="02040503050406030204" pitchFamily="18" charset="0"/>
                          </a:rPr>
                        </m:ctrlPr>
                      </m:radPr>
                      <m:deg/>
                      <m:e>
                        <m:r>
                          <a:rPr lang="en-US" b="0" i="1" dirty="0" smtClean="0">
                            <a:latin typeface="Cambria Math"/>
                          </a:rPr>
                          <m:t>|</m:t>
                        </m:r>
                        <m:r>
                          <a:rPr lang="en-US" b="0" i="1" dirty="0" smtClean="0">
                            <a:latin typeface="Cambria Math"/>
                          </a:rPr>
                          <m:t>𝐴</m:t>
                        </m:r>
                        <m:r>
                          <a:rPr lang="en-US" b="0" i="1" dirty="0" smtClean="0">
                            <a:latin typeface="Cambria Math"/>
                          </a:rPr>
                          <m:t>|/</m:t>
                        </m:r>
                        <m:r>
                          <a:rPr lang="en-US" i="1" dirty="0">
                            <a:latin typeface="Cambria Math"/>
                          </a:rPr>
                          <m:t>𝑇</m:t>
                        </m:r>
                      </m:e>
                    </m:rad>
                    <m:r>
                      <a:rPr lang="en-US" dirty="0">
                        <a:latin typeface="Cambria Math"/>
                      </a:rPr>
                      <m:t>)</m:t>
                    </m:r>
                  </m:oMath>
                </a14:m>
                <a:r>
                  <a:rPr lang="en-US" dirty="0"/>
                  <a:t>-coarse correlated equilibrium of the game.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r="-2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20</a:t>
            </a:fld>
            <a:endParaRPr lang="en-GB" dirty="0"/>
          </a:p>
        </p:txBody>
      </p:sp>
    </p:spTree>
    <p:extLst>
      <p:ext uri="{BB962C8B-B14F-4D97-AF65-F5344CB8AC3E}">
        <p14:creationId xmlns:p14="http://schemas.microsoft.com/office/powerpoint/2010/main" val="102504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Minimax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Note:</a:t>
                </a:r>
                <a:r>
                  <a:rPr lang="en-US" dirty="0"/>
                  <a:t> In zero-sum games, coarse correlated equilibria are Nash.</a:t>
                </a:r>
                <a:endParaRPr lang="en-US" b="1" dirty="0"/>
              </a:p>
              <a:p>
                <a:r>
                  <a:rPr lang="en-US" b="1" dirty="0"/>
                  <a:t>Theorem </a:t>
                </a:r>
                <a:r>
                  <a:rPr lang="en-US" dirty="0"/>
                  <a:t>(Minimax Theorem): For any matrix game </a:t>
                </a:r>
                <a14:m>
                  <m:oMath xmlns:m="http://schemas.openxmlformats.org/officeDocument/2006/math">
                    <m:r>
                      <a:rPr lang="en-US" b="0" i="1" smtClean="0">
                        <a:latin typeface="Cambria Math"/>
                      </a:rPr>
                      <m:t>𝐺</m:t>
                    </m:r>
                  </m:oMath>
                </a14:m>
                <a:endParaRPr lang="en-US" dirty="0"/>
              </a:p>
              <a:p>
                <a:endParaRPr lang="en-US" dirty="0"/>
              </a:p>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max</m:t>
                              </m:r>
                            </m:e>
                            <m:lim>
                              <m:r>
                                <a:rPr lang="en-US" b="0" i="1" smtClean="0">
                                  <a:latin typeface="Cambria Math"/>
                                </a:rPr>
                                <m:t>𝑥</m:t>
                              </m:r>
                            </m:lim>
                          </m:limLow>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min</m:t>
                                  </m:r>
                                </m:e>
                                <m:lim>
                                  <m:r>
                                    <a:rPr lang="en-US" b="0" i="1" smtClean="0">
                                      <a:latin typeface="Cambria Math"/>
                                    </a:rPr>
                                    <m:t>𝑦</m:t>
                                  </m:r>
                                </m:lim>
                              </m:limLow>
                            </m:fName>
                            <m:e>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𝑇</m:t>
                                  </m:r>
                                </m:sup>
                              </m:sSup>
                              <m:r>
                                <a:rPr lang="en-US" b="0" i="1" smtClean="0">
                                  <a:latin typeface="Cambria Math"/>
                                </a:rPr>
                                <m:t>𝐺𝑦</m:t>
                              </m:r>
                              <m:r>
                                <a:rPr lang="en-US" b="0" i="1" smtClean="0">
                                  <a:latin typeface="Cambria Math"/>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min</m:t>
                                      </m:r>
                                    </m:e>
                                    <m:lim>
                                      <m:r>
                                        <a:rPr lang="en-US" b="0" i="1" smtClean="0">
                                          <a:latin typeface="Cambria Math"/>
                                        </a:rPr>
                                        <m:t>𝑦</m:t>
                                      </m:r>
                                    </m:lim>
                                  </m:limLow>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max</m:t>
                                          </m:r>
                                        </m:e>
                                        <m:lim>
                                          <m:r>
                                            <a:rPr lang="en-US" b="0" i="1" smtClean="0">
                                              <a:latin typeface="Cambria Math"/>
                                            </a:rPr>
                                            <m:t>𝑥</m:t>
                                          </m:r>
                                        </m:lim>
                                      </m:limLow>
                                    </m:fName>
                                    <m:e>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𝑇</m:t>
                                          </m:r>
                                        </m:sup>
                                      </m:sSup>
                                      <m:r>
                                        <a:rPr lang="en-US" b="0" i="1" smtClean="0">
                                          <a:latin typeface="Cambria Math"/>
                                        </a:rPr>
                                        <m:t>𝐺𝑦</m:t>
                                      </m:r>
                                    </m:e>
                                  </m:func>
                                </m:e>
                              </m:func>
                            </m:e>
                          </m:func>
                        </m:e>
                      </m:func>
                    </m:oMath>
                  </m:oMathPara>
                </a14:m>
                <a:endParaRPr lang="en-US" dirty="0"/>
              </a:p>
              <a:p>
                <a:r>
                  <a:rPr lang="en-US" dirty="0"/>
                  <a:t>Proof: For contradiction assume that for some </a:t>
                </a:r>
                <a14:m>
                  <m:oMath xmlns:m="http://schemas.openxmlformats.org/officeDocument/2006/math">
                    <m:r>
                      <a:rPr lang="en-US" b="0" i="1" smtClean="0">
                        <a:latin typeface="Cambria Math"/>
                      </a:rPr>
                      <m:t>𝛼</m:t>
                    </m:r>
                    <m:r>
                      <a:rPr lang="en-US" b="0" i="1" smtClean="0">
                        <a:latin typeface="Cambria Math"/>
                      </a:rPr>
                      <m:t>&gt;0</m:t>
                    </m:r>
                  </m:oMath>
                </a14:m>
                <a:endParaRPr lang="en-US" b="0" i="1" dirty="0">
                  <a:latin typeface="Cambria Math"/>
                </a:endParaRPr>
              </a:p>
              <a:p>
                <a:endParaRPr lang="en-US" i="1" dirty="0">
                  <a:latin typeface="Cambria Math"/>
                </a:endParaRPr>
              </a:p>
              <a:p>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max</m:t>
                              </m:r>
                            </m:e>
                            <m:lim>
                              <m:r>
                                <a:rPr lang="en-US" i="1">
                                  <a:latin typeface="Cambria Math"/>
                                </a:rPr>
                                <m:t>𝑥</m:t>
                              </m:r>
                            </m:lim>
                          </m:limLow>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min</m:t>
                                  </m:r>
                                </m:e>
                                <m:lim>
                                  <m:r>
                                    <a:rPr lang="en-US" i="1">
                                      <a:latin typeface="Cambria Math"/>
                                    </a:rPr>
                                    <m:t>𝑦</m:t>
                                  </m:r>
                                </m:lim>
                              </m:limLow>
                            </m:fName>
                            <m:e>
                              <m:sSup>
                                <m:sSupPr>
                                  <m:ctrlPr>
                                    <a:rPr lang="en-US" i="1">
                                      <a:latin typeface="Cambria Math" panose="02040503050406030204" pitchFamily="18" charset="0"/>
                                    </a:rPr>
                                  </m:ctrlPr>
                                </m:sSupPr>
                                <m:e>
                                  <m:r>
                                    <a:rPr lang="en-US" i="1">
                                      <a:latin typeface="Cambria Math"/>
                                    </a:rPr>
                                    <m:t>𝑥</m:t>
                                  </m:r>
                                </m:e>
                                <m:sup>
                                  <m:r>
                                    <a:rPr lang="en-US" i="1">
                                      <a:latin typeface="Cambria Math"/>
                                    </a:rPr>
                                    <m:t>𝑇</m:t>
                                  </m:r>
                                </m:sup>
                              </m:sSup>
                              <m:r>
                                <a:rPr lang="en-US" i="1">
                                  <a:latin typeface="Cambria Math"/>
                                </a:rPr>
                                <m:t>𝐺𝑦</m:t>
                              </m:r>
                              <m:r>
                                <a:rPr lang="en-US" i="1">
                                  <a:latin typeface="Cambria Math"/>
                                </a:rPr>
                                <m:t>&lt;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min</m:t>
                                      </m:r>
                                    </m:e>
                                    <m:lim>
                                      <m:r>
                                        <a:rPr lang="en-US" i="1">
                                          <a:latin typeface="Cambria Math"/>
                                        </a:rPr>
                                        <m:t>𝑦</m:t>
                                      </m:r>
                                    </m:lim>
                                  </m:limLow>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max</m:t>
                                          </m:r>
                                        </m:e>
                                        <m:lim>
                                          <m:r>
                                            <a:rPr lang="en-US" i="1">
                                              <a:latin typeface="Cambria Math"/>
                                            </a:rPr>
                                            <m:t>𝑥</m:t>
                                          </m:r>
                                        </m:lim>
                                      </m:limLow>
                                    </m:fName>
                                    <m:e>
                                      <m:sSup>
                                        <m:sSupPr>
                                          <m:ctrlPr>
                                            <a:rPr lang="en-US" i="1">
                                              <a:latin typeface="Cambria Math" panose="02040503050406030204" pitchFamily="18" charset="0"/>
                                            </a:rPr>
                                          </m:ctrlPr>
                                        </m:sSupPr>
                                        <m:e>
                                          <m:r>
                                            <a:rPr lang="en-US" i="1">
                                              <a:latin typeface="Cambria Math"/>
                                            </a:rPr>
                                            <m:t>𝑥</m:t>
                                          </m:r>
                                        </m:e>
                                        <m:sup>
                                          <m:r>
                                            <a:rPr lang="en-US" i="1">
                                              <a:latin typeface="Cambria Math"/>
                                            </a:rPr>
                                            <m:t>𝑇</m:t>
                                          </m:r>
                                        </m:sup>
                                      </m:sSup>
                                      <m:r>
                                        <a:rPr lang="en-US" i="1">
                                          <a:latin typeface="Cambria Math"/>
                                        </a:rPr>
                                        <m:t>𝐺𝑦</m:t>
                                      </m:r>
                                    </m:e>
                                  </m:func>
                                  <m:r>
                                    <a:rPr lang="en-US" b="0" i="1" smtClean="0">
                                      <a:latin typeface="Cambria Math"/>
                                    </a:rPr>
                                    <m:t>−</m:t>
                                  </m:r>
                                  <m:r>
                                    <a:rPr lang="en-US" i="1">
                                      <a:latin typeface="Cambria Math"/>
                                    </a:rPr>
                                    <m:t>𝛼</m:t>
                                  </m:r>
                                </m:e>
                              </m:func>
                            </m:e>
                          </m:func>
                          <m:r>
                            <a:rPr lang="en-US" b="0" i="1" smtClean="0">
                              <a:latin typeface="Cambria Math"/>
                            </a:rPr>
                            <m:t>.</m:t>
                          </m:r>
                        </m:e>
                      </m:func>
                    </m:oMath>
                  </m:oMathPara>
                </a14:m>
                <a:endParaRPr lang="en-US" dirty="0"/>
              </a:p>
              <a:p>
                <a:r>
                  <a:rPr lang="en-US" dirty="0"/>
                  <a:t>Set </a:t>
                </a:r>
                <a14:m>
                  <m:oMath xmlns:m="http://schemas.openxmlformats.org/officeDocument/2006/math">
                    <m:r>
                      <a:rPr lang="en-US" b="0" i="1" smtClean="0">
                        <a:latin typeface="Cambria Math"/>
                      </a:rPr>
                      <m:t>𝜖</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𝛼</m:t>
                        </m:r>
                      </m:num>
                      <m:den>
                        <m:r>
                          <a:rPr lang="en-US" b="0" i="1" smtClean="0">
                            <a:latin typeface="Cambria Math"/>
                          </a:rPr>
                          <m:t>2</m:t>
                        </m:r>
                      </m:den>
                    </m:f>
                  </m:oMath>
                </a14:m>
                <a:r>
                  <a:rPr lang="en-US" dirty="0"/>
                  <a:t> and let both players run Hedge for time </a:t>
                </a:r>
                <a14:m>
                  <m:oMath xmlns:m="http://schemas.openxmlformats.org/officeDocument/2006/math">
                    <m:r>
                      <a:rPr lang="en-US" b="0" i="1" smtClean="0">
                        <a:latin typeface="Cambria Math"/>
                      </a:rPr>
                      <m:t>𝜏</m:t>
                    </m:r>
                    <m:r>
                      <a:rPr lang="en-US" b="0" i="1" smtClean="0">
                        <a:latin typeface="Cambria Math"/>
                      </a:rPr>
                      <m:t>=2</m:t>
                    </m:r>
                    <m:func>
                      <m:funcPr>
                        <m:ctrlPr>
                          <a:rPr lang="en-US" b="0" i="1" smtClean="0">
                            <a:latin typeface="Cambria Math" panose="02040503050406030204" pitchFamily="18" charset="0"/>
                          </a:rPr>
                        </m:ctrlPr>
                      </m:funcPr>
                      <m:fName>
                        <m:r>
                          <m:rPr>
                            <m:sty m:val="p"/>
                          </m:rPr>
                          <a:rPr lang="en-US" b="0" i="0" smtClean="0">
                            <a:latin typeface="Cambria Math"/>
                          </a:rPr>
                          <m:t>ln</m:t>
                        </m:r>
                      </m:fName>
                      <m:e>
                        <m:r>
                          <a:rPr lang="en-US" b="0" i="1" smtClean="0">
                            <a:latin typeface="Cambria Math"/>
                          </a:rPr>
                          <m:t>𝑛</m:t>
                        </m:r>
                      </m:e>
                    </m:func>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𝜖</m:t>
                        </m:r>
                      </m:e>
                      <m:sup>
                        <m:r>
                          <a:rPr lang="en-US" b="0" i="1" smtClean="0">
                            <a:latin typeface="Cambria Math"/>
                          </a:rPr>
                          <m:t>2</m:t>
                        </m:r>
                      </m:sup>
                    </m:sSup>
                  </m:oMath>
                </a14:m>
                <a:r>
                  <a:rPr lang="en-US" dirty="0"/>
                  <a:t>. Let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a:rPr>
                          <m:t>𝑥</m:t>
                        </m:r>
                      </m:e>
                    </m:acc>
                    <m:r>
                      <a:rPr lang="en-US" b="1" i="1" dirty="0" smtClean="0">
                        <a:latin typeface="Cambria Math"/>
                      </a:rPr>
                      <m:t>,</m:t>
                    </m:r>
                    <m:acc>
                      <m:accPr>
                        <m:chr m:val="̂"/>
                        <m:ctrlPr>
                          <a:rPr lang="en-US" b="1" i="1" dirty="0" smtClean="0">
                            <a:latin typeface="Cambria Math" panose="02040503050406030204" pitchFamily="18" charset="0"/>
                          </a:rPr>
                        </m:ctrlPr>
                      </m:accPr>
                      <m:e>
                        <m:r>
                          <a:rPr lang="en-US" b="0" i="1" dirty="0" smtClean="0">
                            <a:latin typeface="Cambria Math"/>
                          </a:rPr>
                          <m:t>𝑦</m:t>
                        </m:r>
                      </m:e>
                    </m:acc>
                  </m:oMath>
                </a14:m>
                <a:r>
                  <a:rPr lang="en-US" dirty="0"/>
                  <a:t> be the empirical frequencies of their play and </a:t>
                </a:r>
                <a14:m>
                  <m:oMath xmlns:m="http://schemas.openxmlformats.org/officeDocument/2006/math">
                    <m:r>
                      <a:rPr lang="en-US" b="0" i="1" smtClean="0">
                        <a:latin typeface="Cambria Math"/>
                      </a:rPr>
                      <m:t>𝑣</m:t>
                    </m:r>
                  </m:oMath>
                </a14:m>
                <a:r>
                  <a:rPr lang="en-US" dirty="0"/>
                  <a:t> the average reward of the maximizer.</a:t>
                </a:r>
              </a:p>
              <a:p>
                <a:pPr/>
                <a14:m>
                  <m:oMathPara xmlns:m="http://schemas.openxmlformats.org/officeDocument/2006/math">
                    <m:oMathParaPr>
                      <m:jc m:val="centerGroup"/>
                    </m:oMathParaPr>
                    <m:oMath xmlns:m="http://schemas.openxmlformats.org/officeDocument/2006/math">
                      <m:limLow>
                        <m:limLowPr>
                          <m:ctrlPr>
                            <a:rPr lang="en-US" sz="1800" b="0" i="1" smtClean="0">
                              <a:latin typeface="Cambria Math" panose="02040503050406030204" pitchFamily="18" charset="0"/>
                            </a:rPr>
                          </m:ctrlPr>
                        </m:limLowPr>
                        <m:e>
                          <m:r>
                            <m:rPr>
                              <m:sty m:val="p"/>
                            </m:rPr>
                            <a:rPr lang="en-US" sz="1800" b="0" i="0" smtClean="0">
                              <a:latin typeface="Cambria Math"/>
                            </a:rPr>
                            <m:t>max</m:t>
                          </m:r>
                        </m:e>
                        <m:lim>
                          <m:r>
                            <a:rPr lang="en-US" sz="1800" b="0" i="1" smtClean="0">
                              <a:latin typeface="Cambria Math"/>
                            </a:rPr>
                            <m:t>𝑥</m:t>
                          </m:r>
                        </m:lim>
                      </m:limLow>
                      <m:func>
                        <m:funcPr>
                          <m:ctrlPr>
                            <a:rPr lang="en-US" sz="1800" b="0" i="1" smtClean="0">
                              <a:latin typeface="Cambria Math" panose="02040503050406030204" pitchFamily="18" charset="0"/>
                            </a:rPr>
                          </m:ctrlPr>
                        </m:funcPr>
                        <m:fName>
                          <m:limLow>
                            <m:limLowPr>
                              <m:ctrlPr>
                                <a:rPr lang="en-US" sz="1800" b="0" i="1" smtClean="0">
                                  <a:latin typeface="Cambria Math" panose="02040503050406030204" pitchFamily="18" charset="0"/>
                                </a:rPr>
                              </m:ctrlPr>
                            </m:limLowPr>
                            <m:e>
                              <m:r>
                                <m:rPr>
                                  <m:sty m:val="p"/>
                                </m:rPr>
                                <a:rPr lang="en-US" sz="1800" b="0" i="0" smtClean="0">
                                  <a:latin typeface="Cambria Math"/>
                                </a:rPr>
                                <m:t>min</m:t>
                              </m:r>
                            </m:e>
                            <m:lim>
                              <m:r>
                                <a:rPr lang="en-US" sz="1800" b="0" i="1" smtClean="0">
                                  <a:latin typeface="Cambria Math"/>
                                </a:rPr>
                                <m:t>𝑦</m:t>
                              </m:r>
                            </m:lim>
                          </m:limLow>
                        </m:fName>
                        <m:e>
                          <m:sSup>
                            <m:sSupPr>
                              <m:ctrlPr>
                                <a:rPr lang="en-US" sz="1800" i="1">
                                  <a:latin typeface="Cambria Math" panose="02040503050406030204" pitchFamily="18" charset="0"/>
                                </a:rPr>
                              </m:ctrlPr>
                            </m:sSupPr>
                            <m:e>
                              <m:r>
                                <a:rPr lang="en-US" sz="1800" i="1">
                                  <a:latin typeface="Cambria Math"/>
                                </a:rPr>
                                <m:t>𝑥</m:t>
                              </m:r>
                            </m:e>
                            <m:sup>
                              <m:r>
                                <a:rPr lang="en-US" sz="1800" i="1">
                                  <a:latin typeface="Cambria Math"/>
                                </a:rPr>
                                <m:t>𝑇</m:t>
                              </m:r>
                            </m:sup>
                          </m:sSup>
                          <m:r>
                            <a:rPr lang="en-US" sz="1800" i="1">
                              <a:latin typeface="Cambria Math"/>
                            </a:rPr>
                            <m:t>𝐺𝑦</m:t>
                          </m:r>
                        </m:e>
                      </m:func>
                      <m:r>
                        <a:rPr lang="en-US" sz="1800" b="0" i="1" smtClean="0">
                          <a:latin typeface="Cambria Math"/>
                        </a:rPr>
                        <m:t>≥</m:t>
                      </m:r>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a:rPr>
                                <m:t>min</m:t>
                              </m:r>
                            </m:e>
                            <m:lim>
                              <m:r>
                                <a:rPr lang="en-US" sz="1800" i="1">
                                  <a:latin typeface="Cambria Math"/>
                                </a:rPr>
                                <m:t>𝑦</m:t>
                              </m:r>
                            </m:lim>
                          </m:limLow>
                        </m:fName>
                        <m:e>
                          <m:sSup>
                            <m:sSupPr>
                              <m:ctrlPr>
                                <a:rPr lang="en-US" sz="1800" i="1">
                                  <a:latin typeface="Cambria Math" panose="02040503050406030204" pitchFamily="18" charset="0"/>
                                </a:rPr>
                              </m:ctrlPr>
                            </m:sSupPr>
                            <m:e>
                              <m:acc>
                                <m:accPr>
                                  <m:chr m:val="̂"/>
                                  <m:ctrlPr>
                                    <a:rPr lang="en-US" sz="1800" b="0" i="1" smtClean="0">
                                      <a:latin typeface="Cambria Math" panose="02040503050406030204" pitchFamily="18" charset="0"/>
                                    </a:rPr>
                                  </m:ctrlPr>
                                </m:accPr>
                                <m:e>
                                  <m:r>
                                    <a:rPr lang="en-US" sz="1800" b="0" i="1" smtClean="0">
                                      <a:latin typeface="Cambria Math"/>
                                    </a:rPr>
                                    <m:t>𝑥</m:t>
                                  </m:r>
                                </m:e>
                              </m:acc>
                            </m:e>
                            <m:sup>
                              <m:r>
                                <a:rPr lang="en-US" sz="1800" i="1">
                                  <a:latin typeface="Cambria Math"/>
                                </a:rPr>
                                <m:t>𝑇</m:t>
                              </m:r>
                            </m:sup>
                          </m:sSup>
                          <m:r>
                            <a:rPr lang="en-US" sz="1800" i="1">
                              <a:latin typeface="Cambria Math"/>
                            </a:rPr>
                            <m:t>𝐺𝑦</m:t>
                          </m:r>
                        </m:e>
                      </m:func>
                      <m:r>
                        <a:rPr lang="en-US" sz="1800" b="0" i="1" smtClean="0">
                          <a:latin typeface="Cambria Math"/>
                        </a:rPr>
                        <m:t>≥</m:t>
                      </m:r>
                      <m:r>
                        <a:rPr lang="en-US" sz="1800" b="0" i="1" smtClean="0">
                          <a:latin typeface="Cambria Math"/>
                        </a:rPr>
                        <m:t>𝑣</m:t>
                      </m:r>
                      <m:r>
                        <a:rPr lang="en-US" sz="1800" b="0" i="1" smtClean="0">
                          <a:latin typeface="Cambria Math"/>
                        </a:rPr>
                        <m:t>−</m:t>
                      </m:r>
                      <m:r>
                        <a:rPr lang="en-US" sz="1800" b="0" i="1" smtClean="0">
                          <a:latin typeface="Cambria Math"/>
                        </a:rPr>
                        <m:t>𝜖</m:t>
                      </m:r>
                      <m:r>
                        <a:rPr lang="en-US" sz="1800" b="0" i="1" smtClean="0">
                          <a:latin typeface="Cambria Math"/>
                        </a:rPr>
                        <m:t>≥</m:t>
                      </m:r>
                      <m:func>
                        <m:funcPr>
                          <m:ctrlPr>
                            <a:rPr lang="en-US" sz="1800" b="0" i="1" smtClean="0">
                              <a:latin typeface="Cambria Math" panose="02040503050406030204" pitchFamily="18" charset="0"/>
                            </a:rPr>
                          </m:ctrlPr>
                        </m:funcPr>
                        <m:fName>
                          <m:limLow>
                            <m:limLowPr>
                              <m:ctrlPr>
                                <a:rPr lang="en-US" sz="1800" b="0" i="1" smtClean="0">
                                  <a:latin typeface="Cambria Math" panose="02040503050406030204" pitchFamily="18" charset="0"/>
                                </a:rPr>
                              </m:ctrlPr>
                            </m:limLowPr>
                            <m:e>
                              <m:r>
                                <m:rPr>
                                  <m:sty m:val="p"/>
                                </m:rPr>
                                <a:rPr lang="en-US" sz="1800" b="0" i="0" smtClean="0">
                                  <a:latin typeface="Cambria Math"/>
                                </a:rPr>
                                <m:t>max</m:t>
                              </m:r>
                            </m:e>
                            <m:lim>
                              <m:r>
                                <a:rPr lang="en-US" sz="1800" b="0" i="1" smtClean="0">
                                  <a:latin typeface="Cambria Math"/>
                                </a:rPr>
                                <m:t>𝑥</m:t>
                              </m:r>
                            </m:lim>
                          </m:limLow>
                        </m:fName>
                        <m:e>
                          <m:sSup>
                            <m:sSupPr>
                              <m:ctrlPr>
                                <a:rPr lang="en-US" sz="1800" i="1">
                                  <a:latin typeface="Cambria Math" panose="02040503050406030204" pitchFamily="18" charset="0"/>
                                </a:rPr>
                              </m:ctrlPr>
                            </m:sSupPr>
                            <m:e>
                              <m:r>
                                <a:rPr lang="en-US" sz="1800" i="1">
                                  <a:latin typeface="Cambria Math"/>
                                </a:rPr>
                                <m:t>𝑥</m:t>
                              </m:r>
                            </m:e>
                            <m:sup>
                              <m:r>
                                <a:rPr lang="en-US" sz="1800" i="1">
                                  <a:latin typeface="Cambria Math"/>
                                </a:rPr>
                                <m:t>𝑇</m:t>
                              </m:r>
                            </m:sup>
                          </m:sSup>
                          <m:r>
                            <a:rPr lang="en-US" sz="1800" i="1">
                              <a:latin typeface="Cambria Math"/>
                            </a:rPr>
                            <m:t>𝐺</m:t>
                          </m:r>
                          <m:acc>
                            <m:accPr>
                              <m:chr m:val="̂"/>
                              <m:ctrlPr>
                                <a:rPr lang="en-US" sz="1800" b="0" i="1" smtClean="0">
                                  <a:latin typeface="Cambria Math" panose="02040503050406030204" pitchFamily="18" charset="0"/>
                                </a:rPr>
                              </m:ctrlPr>
                            </m:accPr>
                            <m:e>
                              <m:r>
                                <a:rPr lang="en-US" sz="1800" i="1">
                                  <a:latin typeface="Cambria Math"/>
                                </a:rPr>
                                <m:t>𝑦</m:t>
                              </m:r>
                            </m:e>
                          </m:acc>
                        </m:e>
                      </m:func>
                      <m:r>
                        <a:rPr lang="en-US" sz="1800" i="1" dirty="0">
                          <a:latin typeface="Cambria Math"/>
                        </a:rPr>
                        <m:t>−2</m:t>
                      </m:r>
                      <m:r>
                        <a:rPr lang="en-US" sz="1800" i="1" dirty="0">
                          <a:latin typeface="Cambria Math"/>
                        </a:rPr>
                        <m:t>𝜖</m:t>
                      </m:r>
                      <m:r>
                        <a:rPr lang="en-US" sz="1800" b="0" i="1" dirty="0" smtClean="0">
                          <a:latin typeface="Cambria Math"/>
                        </a:rPr>
                        <m:t>≥</m:t>
                      </m:r>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a:rPr>
                                <m:t>min</m:t>
                              </m:r>
                            </m:e>
                            <m:lim>
                              <m:r>
                                <a:rPr lang="en-US" sz="1800" i="1">
                                  <a:latin typeface="Cambria Math"/>
                                </a:rPr>
                                <m:t>𝑦</m:t>
                              </m:r>
                            </m:lim>
                          </m:limLow>
                        </m:fName>
                        <m:e>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a:rPr>
                                    <m:t>max</m:t>
                                  </m:r>
                                </m:e>
                                <m:lim>
                                  <m:r>
                                    <a:rPr lang="en-US" sz="1800" i="1">
                                      <a:latin typeface="Cambria Math"/>
                                    </a:rPr>
                                    <m:t>𝑥</m:t>
                                  </m:r>
                                </m:lim>
                              </m:limLow>
                            </m:fName>
                            <m:e>
                              <m:sSup>
                                <m:sSupPr>
                                  <m:ctrlPr>
                                    <a:rPr lang="en-US" sz="1800" i="1">
                                      <a:latin typeface="Cambria Math" panose="02040503050406030204" pitchFamily="18" charset="0"/>
                                    </a:rPr>
                                  </m:ctrlPr>
                                </m:sSupPr>
                                <m:e>
                                  <m:r>
                                    <a:rPr lang="en-US" sz="1800" i="1">
                                      <a:latin typeface="Cambria Math"/>
                                    </a:rPr>
                                    <m:t>𝑥</m:t>
                                  </m:r>
                                </m:e>
                                <m:sup>
                                  <m:r>
                                    <a:rPr lang="en-US" sz="1800" i="1">
                                      <a:latin typeface="Cambria Math"/>
                                    </a:rPr>
                                    <m:t>𝑇</m:t>
                                  </m:r>
                                </m:sup>
                              </m:sSup>
                              <m:r>
                                <a:rPr lang="en-US" sz="1800" i="1">
                                  <a:latin typeface="Cambria Math"/>
                                </a:rPr>
                                <m:t>𝐺𝑦</m:t>
                              </m:r>
                            </m:e>
                          </m:func>
                          <m:r>
                            <a:rPr lang="en-US" sz="1800" i="1">
                              <a:latin typeface="Cambria Math"/>
                            </a:rPr>
                            <m:t>−</m:t>
                          </m:r>
                          <m:r>
                            <a:rPr lang="en-US" sz="1800" i="1">
                              <a:latin typeface="Cambria Math"/>
                            </a:rPr>
                            <m:t>𝛼</m:t>
                          </m:r>
                        </m:e>
                      </m:func>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r="-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21</a:t>
            </a:fld>
            <a:endParaRPr lang="en-GB" dirty="0"/>
          </a:p>
        </p:txBody>
      </p:sp>
    </p:spTree>
    <p:extLst>
      <p:ext uri="{BB962C8B-B14F-4D97-AF65-F5344CB8AC3E}">
        <p14:creationId xmlns:p14="http://schemas.microsoft.com/office/powerpoint/2010/main" val="24297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No-Regret Dynamics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Theorem:</a:t>
                </a:r>
                <a:r>
                  <a:rPr lang="en-US" dirty="0"/>
                  <a:t> If after T iterations of no-regret dynamics each player has swap regret lower then </a:t>
                </a:r>
                <a14:m>
                  <m:oMath xmlns:m="http://schemas.openxmlformats.org/officeDocument/2006/math">
                    <m:r>
                      <a:rPr lang="en-US" b="0" i="1" smtClean="0">
                        <a:latin typeface="Cambria Math"/>
                      </a:rPr>
                      <m:t>𝜖</m:t>
                    </m:r>
                  </m:oMath>
                </a14:m>
                <a:r>
                  <a:rPr lang="en-US" dirty="0"/>
                  <a:t> than </a:t>
                </a:r>
                <a14:m>
                  <m:oMath xmlns:m="http://schemas.openxmlformats.org/officeDocument/2006/math">
                    <m:r>
                      <a:rPr lang="en-US" b="0" i="1" smtClean="0">
                        <a:latin typeface="Cambria Math"/>
                      </a:rPr>
                      <m:t>𝜎</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𝑇</m:t>
                        </m:r>
                      </m:den>
                    </m:f>
                    <m:nary>
                      <m:naryPr>
                        <m:chr m:val="∑"/>
                        <m:ctrlPr>
                          <a:rPr lang="en-US" b="0" i="1" smtClean="0">
                            <a:latin typeface="Cambria Math" panose="02040503050406030204" pitchFamily="18" charset="0"/>
                          </a:rPr>
                        </m:ctrlPr>
                      </m:naryPr>
                      <m:sub>
                        <m:r>
                          <a:rPr lang="en-US" b="0" i="1" smtClean="0">
                            <a:latin typeface="Cambria Math"/>
                          </a:rPr>
                          <m:t>𝑡</m:t>
                        </m:r>
                      </m:sub>
                      <m:sup>
                        <m:r>
                          <a:rPr lang="en-US" b="0" i="1" smtClean="0">
                            <a:latin typeface="Cambria Math"/>
                          </a:rPr>
                          <m:t>𝑇</m:t>
                        </m:r>
                      </m:sup>
                      <m:e>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𝑡</m:t>
                            </m:r>
                          </m:sup>
                        </m:sSup>
                      </m:e>
                    </m:nary>
                  </m:oMath>
                </a14:m>
                <a:r>
                  <a:rPr lang="en-US" b="0" dirty="0"/>
                  <a:t>, where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𝑡</m:t>
                        </m:r>
                      </m:sup>
                    </m:sSup>
                    <m:r>
                      <a:rPr lang="en-US" b="0" i="1" smtClean="0">
                        <a:latin typeface="Cambria Math"/>
                      </a:rPr>
                      <m:t>=</m:t>
                    </m:r>
                    <m:nary>
                      <m:naryPr>
                        <m:chr m:val="∏"/>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=1</m:t>
                        </m:r>
                      </m:sub>
                      <m:sup>
                        <m:r>
                          <a:rPr lang="en-US" b="0" i="1" smtClean="0">
                            <a:latin typeface="Cambria Math"/>
                          </a:rPr>
                          <m:t>𝑘</m:t>
                        </m:r>
                      </m:sup>
                      <m:e>
                        <m:sSubSup>
                          <m:sSubSupPr>
                            <m:ctrlPr>
                              <a:rPr lang="en-US" b="0" i="1" smtClean="0">
                                <a:latin typeface="Cambria Math" panose="02040503050406030204" pitchFamily="18" charset="0"/>
                              </a:rPr>
                            </m:ctrlPr>
                          </m:sSubSupPr>
                          <m:e>
                            <m:r>
                              <a:rPr lang="en-US" b="0" i="1" smtClean="0">
                                <a:latin typeface="Cambria Math"/>
                              </a:rPr>
                              <m:t>𝜎</m:t>
                            </m:r>
                          </m:e>
                          <m:sub>
                            <m:r>
                              <a:rPr lang="en-US" b="0" i="1" smtClean="0">
                                <a:latin typeface="Cambria Math"/>
                              </a:rPr>
                              <m:t>𝑖</m:t>
                            </m:r>
                          </m:sub>
                          <m:sup>
                            <m:r>
                              <a:rPr lang="en-US" b="0" i="1" smtClean="0">
                                <a:latin typeface="Cambria Math"/>
                              </a:rPr>
                              <m:t>𝑡</m:t>
                            </m:r>
                          </m:sup>
                        </m:sSubSup>
                      </m:e>
                    </m:nary>
                  </m:oMath>
                </a14:m>
                <a:r>
                  <a:rPr lang="en-US" b="0" dirty="0"/>
                  <a:t>, is an </a:t>
                </a:r>
                <a14:m>
                  <m:oMath xmlns:m="http://schemas.openxmlformats.org/officeDocument/2006/math">
                    <m:r>
                      <a:rPr lang="en-US" b="0" i="1" smtClean="0">
                        <a:latin typeface="Cambria Math"/>
                      </a:rPr>
                      <m:t>𝜖</m:t>
                    </m:r>
                  </m:oMath>
                </a14:m>
                <a:r>
                  <a:rPr lang="en-US" b="0" dirty="0"/>
                  <a:t>-correlated equilibrium of the game. I.e</a:t>
                </a:r>
                <a:r>
                  <a:rPr lang="en-US" dirty="0"/>
                  <a:t>., for any player </a:t>
                </a:r>
                <a14:m>
                  <m:oMath xmlns:m="http://schemas.openxmlformats.org/officeDocument/2006/math">
                    <m:r>
                      <a:rPr lang="en-US" b="0" i="1" smtClean="0">
                        <a:latin typeface="Cambria Math"/>
                      </a:rPr>
                      <m:t>𝑖</m:t>
                    </m:r>
                  </m:oMath>
                </a14:m>
                <a:r>
                  <a:rPr lang="en-US" dirty="0"/>
                  <a:t> and switching function </a:t>
                </a:r>
                <a14:m>
                  <m:oMath xmlns:m="http://schemas.openxmlformats.org/officeDocument/2006/math">
                    <m:r>
                      <a:rPr lang="en-US" b="0" i="1" smtClean="0">
                        <a:latin typeface="Cambria Math"/>
                      </a:rPr>
                      <m:t>𝛿</m:t>
                    </m:r>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𝐴</m:t>
                    </m:r>
                  </m:oMath>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a:rPr>
                            <m:t>𝐄</m:t>
                          </m:r>
                        </m:e>
                        <m:sub>
                          <m:r>
                            <a:rPr lang="en-US" b="0" i="1" smtClean="0">
                              <a:latin typeface="Cambria Math"/>
                            </a:rPr>
                            <m:t>𝑎</m:t>
                          </m:r>
                          <m:r>
                            <a:rPr lang="en-US" b="0" i="1" smtClean="0">
                              <a:latin typeface="Cambria Math"/>
                            </a:rPr>
                            <m:t>~</m:t>
                          </m:r>
                          <m:r>
                            <a:rPr lang="en-US" b="0" i="1" smtClean="0">
                              <a:latin typeface="Cambria Math"/>
                            </a:rPr>
                            <m:t>𝜎</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𝑈</m:t>
                              </m:r>
                            </m:e>
                            <m:sub>
                              <m:r>
                                <a:rPr lang="en-US" b="0" i="1" smtClean="0">
                                  <a:latin typeface="Cambria Math"/>
                                </a:rPr>
                                <m:t>𝑖</m:t>
                              </m:r>
                            </m:sub>
                          </m:sSub>
                          <m:d>
                            <m:dPr>
                              <m:ctrlPr>
                                <a:rPr lang="en-US" b="0" i="1" smtClean="0">
                                  <a:latin typeface="Cambria Math" panose="02040503050406030204" pitchFamily="18" charset="0"/>
                                </a:rPr>
                              </m:ctrlPr>
                            </m:dPr>
                            <m:e>
                              <m:r>
                                <a:rPr lang="en-US" b="0" i="1" smtClean="0">
                                  <a:latin typeface="Cambria Math"/>
                                </a:rPr>
                                <m:t>𝑎</m:t>
                              </m:r>
                            </m:e>
                          </m:d>
                        </m:e>
                      </m:d>
                      <m:r>
                        <a:rPr lang="en-US" b="0" i="1" smtClean="0">
                          <a:latin typeface="Cambria Math"/>
                        </a:rPr>
                        <m:t>≥</m:t>
                      </m:r>
                      <m:sSub>
                        <m:sSubPr>
                          <m:ctrlPr>
                            <a:rPr lang="en-US" i="1">
                              <a:latin typeface="Cambria Math" panose="02040503050406030204" pitchFamily="18" charset="0"/>
                            </a:rPr>
                          </m:ctrlPr>
                        </m:sSubPr>
                        <m:e>
                          <m:r>
                            <a:rPr lang="en-US" b="1" i="0">
                              <a:latin typeface="Cambria Math"/>
                            </a:rPr>
                            <m:t>𝐄</m:t>
                          </m:r>
                        </m:e>
                        <m:sub>
                          <m:r>
                            <a:rPr lang="en-US" i="1">
                              <a:latin typeface="Cambria Math"/>
                            </a:rPr>
                            <m:t>𝑎</m:t>
                          </m:r>
                          <m:r>
                            <a:rPr lang="en-US" i="1">
                              <a:latin typeface="Cambria Math"/>
                            </a:rPr>
                            <m:t>~</m:t>
                          </m:r>
                          <m:r>
                            <a:rPr lang="en-US" i="1">
                              <a:latin typeface="Cambria Math"/>
                            </a:rPr>
                            <m:t>𝜎</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𝑈</m:t>
                              </m:r>
                            </m:e>
                            <m:sub>
                              <m:r>
                                <a:rPr lang="en-US" i="1">
                                  <a:latin typeface="Cambria Math"/>
                                </a:rPr>
                                <m:t>𝑖</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sSubSup>
                                    <m:sSubSupPr>
                                      <m:ctrlPr>
                                        <a:rPr lang="en-US" b="0" i="1" smtClean="0">
                                          <a:latin typeface="Cambria Math" panose="02040503050406030204" pitchFamily="18" charset="0"/>
                                        </a:rPr>
                                      </m:ctrlPr>
                                    </m:sSubSupPr>
                                    <m:e>
                                      <m:r>
                                        <a:rPr lang="en-US" b="0" i="1" smtClean="0">
                                          <a:latin typeface="Cambria Math"/>
                                        </a:rPr>
                                        <m:t>𝛿</m:t>
                                      </m:r>
                                      <m:r>
                                        <a:rPr lang="en-US" b="0" i="1" smtClean="0">
                                          <a:latin typeface="Cambria Math"/>
                                        </a:rPr>
                                        <m:t>(</m:t>
                                      </m:r>
                                      <m:r>
                                        <a:rPr lang="en-US" b="0" i="1" smtClean="0">
                                          <a:latin typeface="Cambria Math"/>
                                        </a:rPr>
                                        <m:t>𝑎</m:t>
                                      </m:r>
                                    </m:e>
                                    <m:sub>
                                      <m:r>
                                        <a:rPr lang="en-US" b="0" i="1" smtClean="0">
                                          <a:latin typeface="Cambria Math"/>
                                        </a:rPr>
                                        <m:t>𝑖</m:t>
                                      </m:r>
                                    </m:sub>
                                    <m:sup/>
                                  </m:sSubSup>
                                  <m:r>
                                    <a:rPr lang="en-US" b="0" i="1" smtClean="0">
                                      <a:latin typeface="Cambria Math"/>
                                    </a:rPr>
                                    <m:t>),</m:t>
                                  </m:r>
                                  <m:r>
                                    <a:rPr lang="en-US" i="1">
                                      <a:latin typeface="Cambria Math"/>
                                    </a:rPr>
                                    <m:t>𝑎</m:t>
                                  </m:r>
                                </m:e>
                                <m:sub>
                                  <m:r>
                                    <a:rPr lang="en-US" b="0" i="1" smtClean="0">
                                      <a:latin typeface="Cambria Math"/>
                                    </a:rPr>
                                    <m:t>−</m:t>
                                  </m:r>
                                  <m:r>
                                    <a:rPr lang="en-US" b="0" i="1" smtClean="0">
                                      <a:latin typeface="Cambria Math"/>
                                    </a:rPr>
                                    <m:t>𝑖</m:t>
                                  </m:r>
                                </m:sub>
                              </m:sSub>
                            </m:e>
                          </m:d>
                        </m:e>
                      </m:d>
                      <m:r>
                        <a:rPr lang="en-US" b="0" i="1" smtClean="0">
                          <a:latin typeface="Cambria Math"/>
                        </a:rPr>
                        <m:t>−</m:t>
                      </m:r>
                      <m:r>
                        <a:rPr lang="en-US" b="0" i="1" smtClean="0">
                          <a:latin typeface="Cambria Math"/>
                        </a:rPr>
                        <m:t>𝜖</m:t>
                      </m:r>
                    </m:oMath>
                  </m:oMathPara>
                </a14:m>
                <a:endParaRPr lang="en-US" b="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185" r="-2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22</a:t>
            </a:fld>
            <a:endParaRPr lang="en-GB" dirty="0"/>
          </a:p>
        </p:txBody>
      </p:sp>
    </p:spTree>
    <p:extLst>
      <p:ext uri="{BB962C8B-B14F-4D97-AF65-F5344CB8AC3E}">
        <p14:creationId xmlns:p14="http://schemas.microsoft.com/office/powerpoint/2010/main" val="41347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No-Regret Dynamics – bandit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Definition:</a:t>
                </a:r>
              </a:p>
              <a:p>
                <a:r>
                  <a:rPr lang="en-US" dirty="0"/>
                  <a:t>1) Each player </a:t>
                </a:r>
                <a14:m>
                  <m:oMath xmlns:m="http://schemas.openxmlformats.org/officeDocument/2006/math">
                    <m:r>
                      <a:rPr lang="en-US" i="1">
                        <a:latin typeface="Cambria Math"/>
                      </a:rPr>
                      <m:t>𝑖</m:t>
                    </m:r>
                  </m:oMath>
                </a14:m>
                <a:r>
                  <a:rPr lang="en-US" dirty="0"/>
                  <a:t> choses independently a mixed strategy </a:t>
                </a:r>
                <a14:m>
                  <m:oMath xmlns:m="http://schemas.openxmlformats.org/officeDocument/2006/math">
                    <m:sSubSup>
                      <m:sSubSupPr>
                        <m:ctrlPr>
                          <a:rPr lang="en-US" i="1">
                            <a:latin typeface="Cambria Math" panose="02040503050406030204" pitchFamily="18" charset="0"/>
                          </a:rPr>
                        </m:ctrlPr>
                      </m:sSubSupPr>
                      <m:e>
                        <m:r>
                          <a:rPr lang="en-US" i="1">
                            <a:latin typeface="Cambria Math"/>
                          </a:rPr>
                          <m:t>𝜎</m:t>
                        </m:r>
                      </m:e>
                      <m:sub>
                        <m:r>
                          <a:rPr lang="en-US" i="1">
                            <a:latin typeface="Cambria Math"/>
                          </a:rPr>
                          <m:t>𝑖</m:t>
                        </m:r>
                      </m:sub>
                      <m:sup>
                        <m:r>
                          <a:rPr lang="en-US" i="1">
                            <a:latin typeface="Cambria Math"/>
                          </a:rPr>
                          <m:t>𝑡</m:t>
                        </m:r>
                      </m:sup>
                    </m:sSubSup>
                  </m:oMath>
                </a14:m>
                <a:r>
                  <a:rPr lang="en-US" dirty="0"/>
                  <a:t> using a no-regret algorithm and independently samples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𝑖</m:t>
                        </m:r>
                      </m:sub>
                    </m:sSub>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𝜎</m:t>
                        </m:r>
                      </m:e>
                      <m:sub>
                        <m:r>
                          <a:rPr lang="en-US" b="0" i="1" smtClean="0">
                            <a:latin typeface="Cambria Math"/>
                          </a:rPr>
                          <m:t>𝑖</m:t>
                        </m:r>
                      </m:sub>
                      <m:sup>
                        <m:r>
                          <a:rPr lang="en-US" b="0" i="1" smtClean="0">
                            <a:latin typeface="Cambria Math"/>
                          </a:rPr>
                          <m:t>𝑡</m:t>
                        </m:r>
                      </m:sup>
                    </m:sSubSup>
                  </m:oMath>
                </a14:m>
                <a:r>
                  <a:rPr lang="en-US" dirty="0"/>
                  <a:t>.</a:t>
                </a:r>
              </a:p>
              <a:p>
                <a:r>
                  <a:rPr lang="en-US" dirty="0"/>
                  <a:t>2) Each player receives single reward </a:t>
                </a:r>
                <a14:m>
                  <m:oMath xmlns:m="http://schemas.openxmlformats.org/officeDocument/2006/math">
                    <m:sSubSup>
                      <m:sSubSupPr>
                        <m:ctrlPr>
                          <a:rPr lang="en-US" i="1">
                            <a:latin typeface="Cambria Math" panose="02040503050406030204" pitchFamily="18" charset="0"/>
                          </a:rPr>
                        </m:ctrlPr>
                      </m:sSubSupPr>
                      <m:e>
                        <m:r>
                          <a:rPr lang="en-US" i="1">
                            <a:latin typeface="Cambria Math"/>
                          </a:rPr>
                          <m:t>𝑢</m:t>
                        </m:r>
                      </m:e>
                      <m:sub>
                        <m:r>
                          <a:rPr lang="en-US" i="1">
                            <a:latin typeface="Cambria Math"/>
                          </a:rPr>
                          <m:t>𝑖</m:t>
                        </m:r>
                      </m:sub>
                      <m:sup>
                        <m:r>
                          <a:rPr lang="en-US" i="1">
                            <a:latin typeface="Cambria Math"/>
                          </a:rPr>
                          <m:t>𝑡</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𝑖</m:t>
                            </m:r>
                          </m:sub>
                        </m:sSub>
                      </m:e>
                    </m:d>
                    <m:r>
                      <a:rPr lang="en-US" i="1">
                        <a:latin typeface="Cambria Math"/>
                      </a:rPr>
                      <m:t>=</m:t>
                    </m:r>
                    <m:r>
                      <a:rPr lang="en-US" i="1">
                        <a:latin typeface="Cambria Math"/>
                      </a:rPr>
                      <m:t>𝑈</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m:t>
                            </m:r>
                            <m:r>
                              <a:rPr lang="en-US" i="1">
                                <a:latin typeface="Cambria Math"/>
                              </a:rPr>
                              <m:t>𝑖</m:t>
                            </m:r>
                          </m:sub>
                        </m:sSub>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r="-140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23</a:t>
            </a:fld>
            <a:endParaRPr lang="en-GB" dirty="0"/>
          </a:p>
        </p:txBody>
      </p:sp>
    </p:spTree>
    <p:extLst>
      <p:ext uri="{BB962C8B-B14F-4D97-AF65-F5344CB8AC3E}">
        <p14:creationId xmlns:p14="http://schemas.microsoft.com/office/powerpoint/2010/main" val="2738290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No-Regret Dynamics – bandit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Theorem: For any </a:t>
                </a:r>
                <a14:m>
                  <m:oMath xmlns:m="http://schemas.openxmlformats.org/officeDocument/2006/math">
                    <m:r>
                      <a:rPr lang="en-US" b="0" i="1" smtClean="0">
                        <a:latin typeface="Cambria Math"/>
                      </a:rPr>
                      <m:t>𝑝</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0,1</m:t>
                        </m:r>
                      </m:e>
                    </m:d>
                  </m:oMath>
                </a14:m>
                <a:r>
                  <a:rPr lang="en-US" dirty="0"/>
                  <a:t> there are parameters for Exp3.P, such that if both players use Exp3.P to choose their actions for </a:t>
                </a:r>
                <a14:m>
                  <m:oMath xmlns:m="http://schemas.openxmlformats.org/officeDocument/2006/math">
                    <m:r>
                      <a:rPr lang="en-US" b="0" i="1" smtClean="0">
                        <a:latin typeface="Cambria Math"/>
                      </a:rPr>
                      <m:t>𝑇</m:t>
                    </m:r>
                  </m:oMath>
                </a14:m>
                <a:r>
                  <a:rPr lang="en-US" dirty="0"/>
                  <a:t> time steps then </a:t>
                </a:r>
                <a14:m>
                  <m:oMath xmlns:m="http://schemas.openxmlformats.org/officeDocument/2006/math">
                    <m:r>
                      <a:rPr lang="en-US" i="1">
                        <a:latin typeface="Cambria Math"/>
                      </a:rPr>
                      <m:t>𝜎</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𝑇</m:t>
                        </m:r>
                      </m:den>
                    </m:f>
                    <m:nary>
                      <m:naryPr>
                        <m:chr m:val="∑"/>
                        <m:ctrlPr>
                          <a:rPr lang="en-US" i="1">
                            <a:latin typeface="Cambria Math" panose="02040503050406030204" pitchFamily="18" charset="0"/>
                          </a:rPr>
                        </m:ctrlPr>
                      </m:naryPr>
                      <m:sub>
                        <m:r>
                          <a:rPr lang="en-US" i="1">
                            <a:latin typeface="Cambria Math"/>
                          </a:rPr>
                          <m:t>𝑡</m:t>
                        </m:r>
                      </m:sub>
                      <m:sup>
                        <m:r>
                          <a:rPr lang="en-US" i="1">
                            <a:latin typeface="Cambria Math"/>
                          </a:rPr>
                          <m:t>𝑇</m:t>
                        </m:r>
                      </m:sup>
                      <m:e>
                        <m:sSup>
                          <m:sSupPr>
                            <m:ctrlPr>
                              <a:rPr lang="en-US" i="1">
                                <a:latin typeface="Cambria Math" panose="02040503050406030204" pitchFamily="18" charset="0"/>
                              </a:rPr>
                            </m:ctrlPr>
                          </m:sSupPr>
                          <m:e>
                            <m:r>
                              <a:rPr lang="en-US" i="1">
                                <a:latin typeface="Cambria Math"/>
                              </a:rPr>
                              <m:t>𝜎</m:t>
                            </m:r>
                          </m:e>
                          <m:sup>
                            <m:r>
                              <a:rPr lang="en-US" i="1">
                                <a:latin typeface="Cambria Math"/>
                              </a:rPr>
                              <m:t>𝑡</m:t>
                            </m:r>
                          </m:sup>
                        </m:sSup>
                      </m:e>
                    </m:nary>
                  </m:oMath>
                </a14:m>
                <a:r>
                  <a:rPr lang="en-US" dirty="0"/>
                  <a:t>, where </a:t>
                </a:r>
                <a14:m>
                  <m:oMath xmlns:m="http://schemas.openxmlformats.org/officeDocument/2006/math">
                    <m:sSup>
                      <m:sSupPr>
                        <m:ctrlPr>
                          <a:rPr lang="en-US" i="1">
                            <a:latin typeface="Cambria Math" panose="02040503050406030204" pitchFamily="18" charset="0"/>
                          </a:rPr>
                        </m:ctrlPr>
                      </m:sSupPr>
                      <m:e>
                        <m:r>
                          <a:rPr lang="en-US" i="1">
                            <a:latin typeface="Cambria Math"/>
                          </a:rPr>
                          <m:t>𝜎</m:t>
                        </m:r>
                      </m:e>
                      <m:sup>
                        <m:r>
                          <a:rPr lang="en-US" i="1">
                            <a:latin typeface="Cambria Math"/>
                          </a:rPr>
                          <m:t>𝑡</m:t>
                        </m:r>
                      </m:sup>
                    </m:sSup>
                    <m:r>
                      <a:rPr lang="en-US" i="1">
                        <a:latin typeface="Cambria Math"/>
                      </a:rPr>
                      <m:t>=</m:t>
                    </m:r>
                    <m:nary>
                      <m:naryPr>
                        <m:chr m:val="∏"/>
                        <m:ctrlPr>
                          <a:rPr lang="en-US" i="1">
                            <a:latin typeface="Cambria Math" panose="02040503050406030204" pitchFamily="18" charset="0"/>
                          </a:rPr>
                        </m:ctrlPr>
                      </m:naryPr>
                      <m:sub>
                        <m:r>
                          <a:rPr lang="en-US" i="1">
                            <a:latin typeface="Cambria Math"/>
                          </a:rPr>
                          <m:t>𝑖</m:t>
                        </m:r>
                        <m:r>
                          <a:rPr lang="en-US" i="1">
                            <a:latin typeface="Cambria Math"/>
                          </a:rPr>
                          <m:t>=1</m:t>
                        </m:r>
                      </m:sub>
                      <m:sup>
                        <m:r>
                          <a:rPr lang="en-US" i="1">
                            <a:latin typeface="Cambria Math"/>
                          </a:rPr>
                          <m:t>𝑘</m:t>
                        </m:r>
                      </m:sup>
                      <m:e>
                        <m:sSubSup>
                          <m:sSubSupPr>
                            <m:ctrlPr>
                              <a:rPr lang="en-US" i="1">
                                <a:latin typeface="Cambria Math" panose="02040503050406030204" pitchFamily="18" charset="0"/>
                              </a:rPr>
                            </m:ctrlPr>
                          </m:sSubSupPr>
                          <m:e>
                            <m:r>
                              <a:rPr lang="en-US" i="1">
                                <a:latin typeface="Cambria Math"/>
                              </a:rPr>
                              <m:t>𝜎</m:t>
                            </m:r>
                          </m:e>
                          <m:sub>
                            <m:r>
                              <a:rPr lang="en-US" i="1">
                                <a:latin typeface="Cambria Math"/>
                              </a:rPr>
                              <m:t>𝑖</m:t>
                            </m:r>
                          </m:sub>
                          <m:sup>
                            <m:r>
                              <a:rPr lang="en-US" i="1">
                                <a:latin typeface="Cambria Math"/>
                              </a:rPr>
                              <m:t>𝑡</m:t>
                            </m:r>
                          </m:sup>
                        </m:sSubSup>
                      </m:e>
                    </m:nary>
                  </m:oMath>
                </a14:m>
                <a:r>
                  <a:rPr lang="en-US" dirty="0"/>
                  <a:t>, is an </a:t>
                </a:r>
                <a14:m>
                  <m:oMath xmlns:m="http://schemas.openxmlformats.org/officeDocument/2006/math">
                    <m:r>
                      <a:rPr lang="en-US" i="1">
                        <a:latin typeface="Cambria Math"/>
                      </a:rPr>
                      <m:t>𝜖</m:t>
                    </m:r>
                  </m:oMath>
                </a14:m>
                <a:r>
                  <a:rPr lang="en-US" dirty="0"/>
                  <a:t>-coarse correlated equilibrium of the game with probability at least </a:t>
                </a:r>
                <a14:m>
                  <m:oMath xmlns:m="http://schemas.openxmlformats.org/officeDocument/2006/math">
                    <m:r>
                      <a:rPr lang="en-US" b="0" i="1" smtClean="0">
                        <a:latin typeface="Cambria Math"/>
                      </a:rPr>
                      <m:t>𝑝</m:t>
                    </m:r>
                  </m:oMath>
                </a14:m>
                <a:r>
                  <a:rPr lang="en-US" dirty="0"/>
                  <a:t> and</a:t>
                </a:r>
              </a:p>
              <a:p>
                <a:endParaRPr lang="en-US" b="0"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𝜖</m:t>
                      </m:r>
                      <m:r>
                        <a:rPr lang="en-US" b="0" i="1" smtClean="0">
                          <a:latin typeface="Cambria Math"/>
                        </a:rPr>
                        <m:t>=5.15</m:t>
                      </m:r>
                      <m:rad>
                        <m:radPr>
                          <m:degHide m:val="on"/>
                          <m:ctrlPr>
                            <a:rPr lang="en-US" b="0" i="1" smtClean="0">
                              <a:latin typeface="Cambria Math" panose="02040503050406030204" pitchFamily="18" charset="0"/>
                            </a:rPr>
                          </m:ctrlPr>
                        </m:radPr>
                        <m:deg/>
                        <m:e>
                          <m:func>
                            <m:funcPr>
                              <m:ctrlPr>
                                <a:rPr lang="en-US" b="0" i="1" smtClean="0">
                                  <a:latin typeface="Cambria Math" panose="02040503050406030204" pitchFamily="18" charset="0"/>
                                </a:rPr>
                              </m:ctrlPr>
                            </m:funcPr>
                            <m:fName>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a:rPr>
                                        <m:t>𝐴</m:t>
                                      </m:r>
                                    </m:e>
                                  </m:d>
                                </m:num>
                                <m:den>
                                  <m:r>
                                    <a:rPr lang="en-US" b="0" i="1" smtClean="0">
                                      <a:latin typeface="Cambria Math"/>
                                    </a:rPr>
                                    <m:t>𝑇</m:t>
                                  </m:r>
                                </m:den>
                              </m:f>
                              <m:r>
                                <a:rPr lang="en-US" b="0" i="1" smtClean="0">
                                  <a:latin typeface="Cambria Math"/>
                                </a:rPr>
                                <m:t> </m:t>
                              </m:r>
                              <m:r>
                                <m:rPr>
                                  <m:sty m:val="p"/>
                                </m:rPr>
                                <a:rPr lang="en-US" b="0" i="0" smtClean="0">
                                  <a:latin typeface="Cambria Math"/>
                                </a:rPr>
                                <m:t>ln</m:t>
                              </m:r>
                            </m:fName>
                            <m:e>
                              <m:f>
                                <m:fPr>
                                  <m:ctrlPr>
                                    <a:rPr lang="en-US" b="0" i="1" smtClean="0">
                                      <a:latin typeface="Cambria Math" panose="02040503050406030204" pitchFamily="18" charset="0"/>
                                    </a:rPr>
                                  </m:ctrlPr>
                                </m:fPr>
                                <m:num>
                                  <m:d>
                                    <m:dPr>
                                      <m:begChr m:val="|"/>
                                      <m:endChr m:val="|"/>
                                      <m:ctrlPr>
                                        <a:rPr lang="en-US" i="1">
                                          <a:latin typeface="Cambria Math" panose="02040503050406030204" pitchFamily="18" charset="0"/>
                                        </a:rPr>
                                      </m:ctrlPr>
                                    </m:dPr>
                                    <m:e>
                                      <m:r>
                                        <a:rPr lang="en-US" i="1">
                                          <a:latin typeface="Cambria Math"/>
                                        </a:rPr>
                                        <m:t>𝐴</m:t>
                                      </m:r>
                                    </m:e>
                                  </m:d>
                                </m:num>
                                <m:den>
                                  <m:r>
                                    <a:rPr lang="en-US" b="0" i="1" smtClean="0">
                                      <a:latin typeface="Cambria Math"/>
                                    </a:rPr>
                                    <m:t>1−</m:t>
                                  </m:r>
                                  <m:rad>
                                    <m:radPr>
                                      <m:degHide m:val="on"/>
                                      <m:ctrlPr>
                                        <a:rPr lang="en-US" b="0" i="1" smtClean="0">
                                          <a:latin typeface="Cambria Math" panose="02040503050406030204" pitchFamily="18" charset="0"/>
                                        </a:rPr>
                                      </m:ctrlPr>
                                    </m:radPr>
                                    <m:deg/>
                                    <m:e>
                                      <m:r>
                                        <a:rPr lang="en-US" b="0" i="1" smtClean="0">
                                          <a:latin typeface="Cambria Math"/>
                                        </a:rPr>
                                        <m:t>𝑝</m:t>
                                      </m:r>
                                    </m:e>
                                  </m:rad>
                                </m:den>
                              </m:f>
                            </m:e>
                          </m:func>
                        </m:e>
                      </m:rad>
                      <m:r>
                        <a:rPr lang="en-US" b="0" i="1" smtClean="0">
                          <a:latin typeface="Cambria Math"/>
                        </a:rPr>
                        <m:t>.</m:t>
                      </m:r>
                    </m:oMath>
                  </m:oMathPara>
                </a14:m>
                <a:endParaRPr lang="en-US" dirty="0"/>
              </a:p>
              <a:p>
                <a:r>
                  <a:rPr lang="en-US" dirty="0"/>
                  <a:t>Proof sketch: It is enough to run Exp3.P for long enough so that both players have regret lower then </a:t>
                </a:r>
                <a14:m>
                  <m:oMath xmlns:m="http://schemas.openxmlformats.org/officeDocument/2006/math">
                    <m:r>
                      <a:rPr lang="en-US" b="0" i="1" smtClean="0">
                        <a:latin typeface="Cambria Math"/>
                      </a:rPr>
                      <m:t>𝜖</m:t>
                    </m:r>
                  </m:oMath>
                </a14:m>
                <a:r>
                  <a:rPr lang="en-US" dirty="0"/>
                  <a:t> at once with high probability. It can be achieved by using Exp3.P convergence bound with </a:t>
                </a:r>
                <a14:m>
                  <m:oMath xmlns:m="http://schemas.openxmlformats.org/officeDocument/2006/math">
                    <m:r>
                      <a:rPr lang="en-US" b="0" i="1" smtClean="0">
                        <a:latin typeface="Cambria Math"/>
                      </a:rPr>
                      <m:t>𝛿</m:t>
                    </m:r>
                    <m:r>
                      <a:rPr lang="en-US" b="0" i="1" smtClean="0">
                        <a:latin typeface="Cambria Math"/>
                      </a:rPr>
                      <m:t>=1−</m:t>
                    </m:r>
                    <m:rad>
                      <m:radPr>
                        <m:degHide m:val="on"/>
                        <m:ctrlPr>
                          <a:rPr lang="en-US" b="0" i="1" smtClean="0">
                            <a:latin typeface="Cambria Math" panose="02040503050406030204" pitchFamily="18" charset="0"/>
                          </a:rPr>
                        </m:ctrlPr>
                      </m:radPr>
                      <m:deg/>
                      <m:e>
                        <m:r>
                          <a:rPr lang="en-US" b="0" i="1" smtClean="0">
                            <a:latin typeface="Cambria Math"/>
                          </a:rPr>
                          <m:t>𝑝</m:t>
                        </m:r>
                      </m:e>
                    </m:rad>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24</a:t>
            </a:fld>
            <a:endParaRPr lang="en-GB" dirty="0"/>
          </a:p>
        </p:txBody>
      </p:sp>
    </p:spTree>
    <p:extLst>
      <p:ext uri="{BB962C8B-B14F-4D97-AF65-F5344CB8AC3E}">
        <p14:creationId xmlns:p14="http://schemas.microsoft.com/office/powerpoint/2010/main" val="127975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Smoothed fictitious play has no regret</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25</a:t>
            </a:fld>
            <a:endParaRPr lang="en-GB" dirty="0"/>
          </a:p>
        </p:txBody>
      </p:sp>
    </p:spTree>
    <p:extLst>
      <p:ext uri="{BB962C8B-B14F-4D97-AF65-F5344CB8AC3E}">
        <p14:creationId xmlns:p14="http://schemas.microsoft.com/office/powerpoint/2010/main" val="351826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052737"/>
            <a:ext cx="8229600" cy="5073428"/>
          </a:xfrm>
        </p:spPr>
        <p:txBody>
          <a:bodyPr/>
          <a:lstStyle/>
          <a:p>
            <a:r>
              <a:rPr lang="en-US" dirty="0" err="1"/>
              <a:t>Asu</a:t>
            </a:r>
            <a:r>
              <a:rPr lang="en-US" dirty="0"/>
              <a:t> </a:t>
            </a:r>
            <a:r>
              <a:rPr lang="en-US" dirty="0" err="1"/>
              <a:t>Ozdaglar</a:t>
            </a:r>
            <a:r>
              <a:rPr lang="en-US" dirty="0"/>
              <a:t>. 6.254 : Game Theory with Engineering Applications. Lecture 11: Learning in Games. March 11, 2010.</a:t>
            </a:r>
          </a:p>
          <a:p>
            <a:r>
              <a:rPr lang="en-US" dirty="0"/>
              <a:t>Brandt, Felix, Felix Fischer, and Paul </a:t>
            </a:r>
            <a:r>
              <a:rPr lang="en-US" dirty="0" err="1"/>
              <a:t>Harrenstein</a:t>
            </a:r>
            <a:r>
              <a:rPr lang="en-US" dirty="0"/>
              <a:t>. "On the rate of convergence of fictitious play." International Symposium on Algorithmic Game Theory. Springer Berlin Heidelberg, 2010.</a:t>
            </a:r>
          </a:p>
          <a:p>
            <a:r>
              <a:rPr lang="en-US" dirty="0"/>
              <a:t>T. </a:t>
            </a:r>
            <a:r>
              <a:rPr lang="en-US" dirty="0" err="1"/>
              <a:t>Roughgarden</a:t>
            </a:r>
            <a:r>
              <a:rPr lang="en-US" dirty="0"/>
              <a:t>, “Lecture Notes: Algorithmic Game Theory,” tech. rep., Stanford, 2013.</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26</a:t>
            </a:fld>
            <a:endParaRPr lang="en-GB" dirty="0"/>
          </a:p>
        </p:txBody>
      </p:sp>
    </p:spTree>
    <p:extLst>
      <p:ext uri="{BB962C8B-B14F-4D97-AF65-F5344CB8AC3E}">
        <p14:creationId xmlns:p14="http://schemas.microsoft.com/office/powerpoint/2010/main" val="86496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99592" y="2214554"/>
            <a:ext cx="7416824" cy="1244618"/>
          </a:xfrm>
        </p:spPr>
        <p:txBody>
          <a:bodyPr>
            <a:normAutofit/>
          </a:bodyPr>
          <a:lstStyle/>
          <a:p>
            <a:r>
              <a:rPr lang="en-US" sz="4000" dirty="0"/>
              <a:t>Algorithmic Game Theory</a:t>
            </a:r>
            <a:br>
              <a:rPr lang="en-US" sz="4000" dirty="0"/>
            </a:br>
            <a:r>
              <a:rPr lang="en-US" sz="2700" dirty="0"/>
              <a:t>Learning in Normal Form Games</a:t>
            </a:r>
          </a:p>
        </p:txBody>
      </p:sp>
      <p:sp>
        <p:nvSpPr>
          <p:cNvPr id="8" name="Subtitle 7"/>
          <p:cNvSpPr>
            <a:spLocks noGrp="1"/>
          </p:cNvSpPr>
          <p:nvPr>
            <p:ph type="subTitle" idx="1"/>
          </p:nvPr>
        </p:nvSpPr>
        <p:spPr>
          <a:xfrm>
            <a:off x="827584" y="3571876"/>
            <a:ext cx="7344816" cy="1752600"/>
          </a:xfrm>
        </p:spPr>
        <p:txBody>
          <a:bodyPr>
            <a:noAutofit/>
          </a:bodyPr>
          <a:lstStyle/>
          <a:p>
            <a:r>
              <a:rPr lang="en-US" sz="2000" b="1" dirty="0" err="1"/>
              <a:t>Viliam</a:t>
            </a:r>
            <a:r>
              <a:rPr lang="en-US" sz="2000" b="1" dirty="0"/>
              <a:t> Lis</a:t>
            </a:r>
            <a:r>
              <a:rPr lang="cs-CZ" sz="2000" b="1" dirty="0"/>
              <a:t>ý</a:t>
            </a:r>
            <a:endParaRPr lang="en-US" sz="2000" dirty="0"/>
          </a:p>
          <a:p>
            <a:pPr>
              <a:lnSpc>
                <a:spcPct val="100000"/>
              </a:lnSpc>
              <a:spcBef>
                <a:spcPts val="0"/>
              </a:spcBef>
            </a:pPr>
            <a:endParaRPr lang="cs-CZ" sz="1800" dirty="0"/>
          </a:p>
          <a:p>
            <a:pPr>
              <a:lnSpc>
                <a:spcPct val="100000"/>
              </a:lnSpc>
              <a:spcBef>
                <a:spcPts val="0"/>
              </a:spcBef>
            </a:pPr>
            <a:r>
              <a:rPr lang="en-US" sz="1800" dirty="0"/>
              <a:t>Artificial Intelligence Center</a:t>
            </a:r>
          </a:p>
          <a:p>
            <a:pPr>
              <a:lnSpc>
                <a:spcPct val="100000"/>
              </a:lnSpc>
              <a:spcBef>
                <a:spcPts val="0"/>
              </a:spcBef>
            </a:pPr>
            <a:r>
              <a:rPr lang="en-US" sz="1800" dirty="0"/>
              <a:t>Department of Computer Science, Faculty of Electrical Engineering</a:t>
            </a:r>
          </a:p>
          <a:p>
            <a:pPr>
              <a:lnSpc>
                <a:spcPct val="100000"/>
              </a:lnSpc>
              <a:spcBef>
                <a:spcPts val="0"/>
              </a:spcBef>
            </a:pPr>
            <a:r>
              <a:rPr lang="en-US" sz="1800" dirty="0"/>
              <a:t>Czech Technical University in Prague</a:t>
            </a:r>
          </a:p>
          <a:p>
            <a:pPr>
              <a:lnSpc>
                <a:spcPct val="100000"/>
              </a:lnSpc>
              <a:spcBef>
                <a:spcPts val="0"/>
              </a:spcBef>
            </a:pPr>
            <a:endParaRPr lang="en-US" sz="1800" dirty="0"/>
          </a:p>
          <a:p>
            <a:pPr>
              <a:lnSpc>
                <a:spcPct val="100000"/>
              </a:lnSpc>
              <a:spcBef>
                <a:spcPts val="0"/>
              </a:spcBef>
            </a:pPr>
            <a:r>
              <a:rPr lang="en-US" sz="1800" dirty="0"/>
              <a:t>(Apr 15, 2019)</a:t>
            </a:r>
          </a:p>
        </p:txBody>
      </p:sp>
      <p:pic>
        <p:nvPicPr>
          <p:cNvPr id="9" name="Picture 4" descr="D:\phd\logo_cv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933" y="368936"/>
            <a:ext cx="1534763" cy="1120110"/>
          </a:xfrm>
          <a:prstGeom prst="rect">
            <a:avLst/>
          </a:prstGeom>
          <a:noFill/>
          <a:effectLst>
            <a:glow rad="254000">
              <a:schemeClr val="bg1"/>
            </a:glo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7631832" y="148751"/>
            <a:ext cx="1512168" cy="1140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68936"/>
            <a:ext cx="1652136" cy="1130920"/>
          </a:xfrm>
          <a:prstGeom prst="rect">
            <a:avLst/>
          </a:prstGeom>
        </p:spPr>
      </p:pic>
    </p:spTree>
    <p:extLst>
      <p:ext uri="{BB962C8B-B14F-4D97-AF65-F5344CB8AC3E}">
        <p14:creationId xmlns:p14="http://schemas.microsoft.com/office/powerpoint/2010/main" val="21289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chor="ctr"/>
          <a:lstStyle/>
          <a:p>
            <a:r>
              <a:rPr lang="en-US" dirty="0"/>
              <a:t>How may simple learning agents achieve equilibrium outcomes?</a:t>
            </a:r>
          </a:p>
          <a:p>
            <a:endParaRPr lang="en-US" dirty="0"/>
          </a:p>
          <a:p>
            <a:r>
              <a:rPr lang="en-US" dirty="0"/>
              <a:t>Best Response Dynamics (Fictitious play)</a:t>
            </a:r>
          </a:p>
          <a:p>
            <a:pPr lvl="1"/>
            <a:r>
              <a:rPr lang="en-US" dirty="0"/>
              <a:t>best response to average empirical play</a:t>
            </a:r>
          </a:p>
          <a:p>
            <a:pPr lvl="1"/>
            <a:r>
              <a:rPr lang="en-US" dirty="0"/>
              <a:t>needs to know the game</a:t>
            </a:r>
          </a:p>
          <a:p>
            <a:r>
              <a:rPr lang="en-US" dirty="0"/>
              <a:t>No-Regret Dynamics</a:t>
            </a:r>
          </a:p>
          <a:p>
            <a:pPr lvl="1"/>
            <a:r>
              <a:rPr lang="en-US" dirty="0"/>
              <a:t>each player uses no-regret algorithm</a:t>
            </a:r>
          </a:p>
          <a:p>
            <a:pPr lvl="1"/>
            <a:r>
              <a:rPr lang="en-US" dirty="0"/>
              <a:t>may know only their own actions and received rewards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4</a:t>
            </a:fld>
            <a:endParaRPr lang="en-GB" dirty="0"/>
          </a:p>
        </p:txBody>
      </p:sp>
    </p:spTree>
    <p:extLst>
      <p:ext uri="{BB962C8B-B14F-4D97-AF65-F5344CB8AC3E}">
        <p14:creationId xmlns:p14="http://schemas.microsoft.com/office/powerpoint/2010/main" val="36087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 dynamics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52737"/>
                <a:ext cx="8229600" cy="5073428"/>
              </a:xfrm>
            </p:spPr>
            <p:txBody>
              <a:bodyPr/>
              <a:lstStyle/>
              <a:p>
                <a:r>
                  <a:rPr lang="en-US" dirty="0"/>
                  <a:t>Fictitious play</a:t>
                </a:r>
              </a:p>
              <a:p>
                <a:pPr lvl="1"/>
                <a:r>
                  <a:rPr lang="en-US" dirty="0"/>
                  <a:t>Players maintain empirical distribution of past opponent’s actions</a:t>
                </a:r>
              </a:p>
              <a:p>
                <a:pPr lvl="1"/>
                <a:endParaRPr lang="en-US" b="0" i="1" dirty="0">
                  <a:latin typeface="Cambria Math"/>
                </a:endParaRPr>
              </a:p>
              <a:p>
                <a:pPr lvl="1"/>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a:rPr>
                                <m:t>𝜎</m:t>
                              </m:r>
                            </m:e>
                          </m:acc>
                        </m:e>
                        <m:sub>
                          <m:r>
                            <a:rPr lang="en-US" b="0" i="1" smtClean="0">
                              <a:latin typeface="Cambria Math"/>
                            </a:rPr>
                            <m:t>−</m:t>
                          </m:r>
                          <m:r>
                            <a:rPr lang="en-US" b="0" i="1" smtClean="0">
                              <a:latin typeface="Cambria Math"/>
                            </a:rPr>
                            <m:t>𝑖</m:t>
                          </m:r>
                        </m:sub>
                        <m:sup>
                          <m:r>
                            <a:rPr lang="en-US" b="0" i="1" smtClean="0">
                              <a:latin typeface="Cambria Math"/>
                            </a:rPr>
                            <m:t>𝑇</m:t>
                          </m:r>
                        </m:sup>
                      </m:sSubSup>
                      <m:r>
                        <a:rPr lang="en-US" b="0" i="0" smtClean="0">
                          <a:latin typeface="Cambria Math"/>
                        </a:rPr>
                        <m:t>=</m:t>
                      </m:r>
                      <m:f>
                        <m:fPr>
                          <m:ctrlPr>
                            <a:rPr lang="en-US" b="0" i="1" smtClean="0">
                              <a:latin typeface="Cambria Math" panose="02040503050406030204" pitchFamily="18" charset="0"/>
                            </a:rPr>
                          </m:ctrlPr>
                        </m:fPr>
                        <m:num>
                          <m:r>
                            <a:rPr lang="en-US" b="0" i="0" smtClean="0">
                              <a:latin typeface="Cambria Math"/>
                            </a:rPr>
                            <m:t>1</m:t>
                          </m:r>
                        </m:num>
                        <m:den>
                          <m:r>
                            <m:rPr>
                              <m:sty m:val="p"/>
                            </m:rPr>
                            <a:rPr lang="en-US" b="0" i="0" smtClean="0">
                              <a:latin typeface="Cambria Math"/>
                            </a:rPr>
                            <m:t>T</m:t>
                          </m:r>
                        </m:den>
                      </m:f>
                      <m:nary>
                        <m:naryPr>
                          <m:chr m:val="∑"/>
                          <m:ctrlPr>
                            <a:rPr lang="en-US" b="0" i="1" smtClean="0">
                              <a:latin typeface="Cambria Math" panose="02040503050406030204" pitchFamily="18" charset="0"/>
                            </a:rPr>
                          </m:ctrlPr>
                        </m:naryPr>
                        <m:sub>
                          <m:r>
                            <a:rPr lang="en-US" b="0" i="1" smtClean="0">
                              <a:latin typeface="Cambria Math"/>
                            </a:rPr>
                            <m:t>𝑡</m:t>
                          </m:r>
                          <m:r>
                            <a:rPr lang="en-US" b="0" i="1" smtClean="0">
                              <a:latin typeface="Cambria Math"/>
                            </a:rPr>
                            <m:t>=1</m:t>
                          </m:r>
                        </m:sub>
                        <m:sup>
                          <m:r>
                            <a:rPr lang="en-US" b="0" i="1" smtClean="0">
                              <a:latin typeface="Cambria Math"/>
                            </a:rPr>
                            <m:t>𝑇</m:t>
                          </m:r>
                        </m:sup>
                        <m:e>
                          <m:sSubSup>
                            <m:sSubSupPr>
                              <m:ctrlPr>
                                <a:rPr lang="en-US" b="0" i="1" smtClean="0">
                                  <a:latin typeface="Cambria Math" panose="02040503050406030204" pitchFamily="18" charset="0"/>
                                </a:rPr>
                              </m:ctrlPr>
                            </m:sSubSupPr>
                            <m:e>
                              <m:r>
                                <a:rPr lang="en-US" b="0" i="1" smtClean="0">
                                  <a:latin typeface="Cambria Math"/>
                                </a:rPr>
                                <m:t>𝜎</m:t>
                              </m:r>
                            </m:e>
                            <m:sub>
                              <m:r>
                                <a:rPr lang="en-US" b="0" i="1" smtClean="0">
                                  <a:latin typeface="Cambria Math"/>
                                </a:rPr>
                                <m:t>−</m:t>
                              </m:r>
                              <m:r>
                                <a:rPr lang="en-US" b="0" i="1" smtClean="0">
                                  <a:latin typeface="Cambria Math"/>
                                </a:rPr>
                                <m:t>𝑖</m:t>
                              </m:r>
                            </m:sub>
                            <m:sup>
                              <m:r>
                                <a:rPr lang="en-US" b="0" i="1" smtClean="0">
                                  <a:latin typeface="Cambria Math"/>
                                </a:rPr>
                                <m:t>𝑡</m:t>
                              </m:r>
                            </m:sup>
                          </m:sSubSup>
                        </m:e>
                      </m:nary>
                      <m:r>
                        <a:rPr lang="en-US" b="0" i="1" smtClean="0">
                          <a:latin typeface="Cambria Math"/>
                        </a:rPr>
                        <m:t>                           </m:t>
                      </m:r>
                    </m:oMath>
                  </m:oMathPara>
                </a14:m>
                <a:endParaRPr lang="en-US" dirty="0"/>
              </a:p>
              <a:p>
                <a:pPr lvl="1"/>
                <a:r>
                  <a:rPr lang="en-US" dirty="0"/>
                  <a:t>In each round, each </a:t>
                </a:r>
                <a:r>
                  <a:rPr lang="en-US"/>
                  <a:t>player plays a </a:t>
                </a:r>
                <a:r>
                  <a:rPr lang="en-US" dirty="0"/>
                  <a:t>BR to these distributions</a:t>
                </a:r>
              </a:p>
              <a:p>
                <a:pPr lvl="1"/>
                <a:endParaRPr lang="en-US" dirty="0"/>
              </a:p>
              <a:p>
                <a:pPr lvl="1"/>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𝜎</m:t>
                          </m:r>
                        </m:e>
                        <m:sub>
                          <m:r>
                            <a:rPr lang="en-US" b="0" i="1" smtClean="0">
                              <a:latin typeface="Cambria Math"/>
                            </a:rPr>
                            <m:t>𝑖</m:t>
                          </m:r>
                        </m:sub>
                        <m:sup>
                          <m:r>
                            <a:rPr lang="en-US" b="0" i="1" smtClean="0">
                              <a:latin typeface="Cambria Math"/>
                            </a:rPr>
                            <m:t>𝑡</m:t>
                          </m:r>
                        </m:sup>
                      </m:sSubSup>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max</m:t>
                                  </m:r>
                                </m:e>
                                <m:lim>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m:t>
                                      </m:r>
                                    </m:sub>
                                  </m:sSub>
                                </m:lim>
                              </m:limLow>
                            </m:fName>
                            <m:e>
                              <m:sSub>
                                <m:sSubPr>
                                  <m:ctrlPr>
                                    <a:rPr lang="en-US" b="0" i="1" smtClean="0">
                                      <a:latin typeface="Cambria Math" panose="02040503050406030204" pitchFamily="18" charset="0"/>
                                    </a:rPr>
                                  </m:ctrlPr>
                                </m:sSubPr>
                                <m:e>
                                  <m:r>
                                    <a:rPr lang="en-US" b="0" i="1" smtClean="0">
                                      <a:latin typeface="Cambria Math"/>
                                    </a:rPr>
                                    <m:t>𝑈</m:t>
                                  </m:r>
                                </m:e>
                                <m:sub>
                                  <m:r>
                                    <a:rPr lang="en-US" b="0" i="1" smtClean="0">
                                      <a:latin typeface="Cambria Math"/>
                                    </a:rPr>
                                    <m:t>𝑖</m:t>
                                  </m:r>
                                </m:sub>
                              </m:sSub>
                              <m:r>
                                <a:rPr lang="en-US" b="0" i="1" smtClean="0">
                                  <a:latin typeface="Cambria Math"/>
                                </a:rPr>
                                <m:t>(</m:t>
                              </m:r>
                              <m:sSub>
                                <m:sSubPr>
                                  <m:ctrlPr>
                                    <a:rPr lang="en-US" i="1">
                                      <a:latin typeface="Cambria Math" panose="02040503050406030204" pitchFamily="18" charset="0"/>
                                    </a:rPr>
                                  </m:ctrlPr>
                                </m:sSubPr>
                                <m:e>
                                  <m:r>
                                    <a:rPr lang="en-US" b="0" i="1" smtClean="0">
                                      <a:latin typeface="Cambria Math"/>
                                    </a:rPr>
                                    <m:t>𝑎</m:t>
                                  </m:r>
                                </m:e>
                                <m:sub>
                                  <m:r>
                                    <a:rPr lang="en-US" i="1">
                                      <a:latin typeface="Cambria Math"/>
                                    </a:rPr>
                                    <m:t>𝑖</m:t>
                                  </m:r>
                                </m:sub>
                              </m:sSub>
                              <m:r>
                                <a:rPr lang="en-US" b="0" i="1" smtClean="0">
                                  <a:latin typeface="Cambria Math"/>
                                </a:rPr>
                                <m:t>,</m:t>
                              </m:r>
                            </m:e>
                          </m:func>
                        </m:e>
                      </m:func>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a:rPr>
                                <m:t>𝜎</m:t>
                              </m:r>
                            </m:e>
                          </m:acc>
                        </m:e>
                        <m:sub>
                          <m:r>
                            <a:rPr lang="en-US" i="1">
                              <a:latin typeface="Cambria Math"/>
                            </a:rPr>
                            <m:t>−</m:t>
                          </m:r>
                          <m:r>
                            <a:rPr lang="en-US" i="1">
                              <a:latin typeface="Cambria Math"/>
                            </a:rPr>
                            <m:t>𝑖</m:t>
                          </m:r>
                        </m:sub>
                        <m:sup>
                          <m:r>
                            <a:rPr lang="en-US" b="0" i="1" smtClean="0">
                              <a:latin typeface="Cambria Math"/>
                            </a:rPr>
                            <m:t>𝑡</m:t>
                          </m:r>
                        </m:sup>
                      </m:sSubSup>
                      <m:r>
                        <a:rPr lang="en-US" b="0" i="1" smtClean="0">
                          <a:latin typeface="Cambria Math"/>
                        </a:rPr>
                        <m:t>)</m:t>
                      </m:r>
                    </m:oMath>
                  </m:oMathPara>
                </a14:m>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52737"/>
                <a:ext cx="8229600" cy="5073428"/>
              </a:xfrm>
              <a:blipFill>
                <a:blip r:embed="rId2"/>
                <a:stretch>
                  <a:fillRect l="-963" t="-697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5</a:t>
            </a:fld>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 b="51716"/>
          <a:stretch/>
        </p:blipFill>
        <p:spPr>
          <a:xfrm>
            <a:off x="2551996" y="4221088"/>
            <a:ext cx="3721510" cy="158417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932040" y="1916832"/>
                <a:ext cx="3800784" cy="416974"/>
              </a:xfrm>
              <a:prstGeom prst="rect">
                <a:avLst/>
              </a:prstGeom>
            </p:spPr>
            <p:txBody>
              <a:bodyPr wrap="none" rtlCol="0">
                <a:spAutoFit/>
              </a:bodyPr>
              <a:lstStyle/>
              <a:p>
                <a:pPr algn="l"/>
                <a:r>
                  <a:rPr lang="en-US" sz="2000" dirty="0">
                    <a:solidFill>
                      <a:schemeClr val="tx1">
                        <a:lumMod val="65000"/>
                        <a:lumOff val="35000"/>
                      </a:schemeClr>
                    </a:solidFill>
                  </a:rPr>
                  <a:t>(often in form of frequencies </a:t>
                </a:r>
                <a14:m>
                  <m:oMath xmlns:m="http://schemas.openxmlformats.org/officeDocument/2006/math">
                    <m:sSubSup>
                      <m:sSubSupPr>
                        <m:ctrlPr>
                          <a:rPr lang="en-US" sz="2000" b="0" i="1" smtClean="0">
                            <a:solidFill>
                              <a:schemeClr val="tx1">
                                <a:lumMod val="65000"/>
                                <a:lumOff val="35000"/>
                              </a:schemeClr>
                            </a:solidFill>
                            <a:latin typeface="Cambria Math" panose="02040503050406030204" pitchFamily="18" charset="0"/>
                          </a:rPr>
                        </m:ctrlPr>
                      </m:sSubSupPr>
                      <m:e>
                        <m:r>
                          <a:rPr lang="en-US" sz="2000" b="0" i="1" smtClean="0">
                            <a:solidFill>
                              <a:schemeClr val="tx1">
                                <a:lumMod val="65000"/>
                                <a:lumOff val="35000"/>
                              </a:schemeClr>
                            </a:solidFill>
                            <a:latin typeface="Cambria Math"/>
                          </a:rPr>
                          <m:t>𝜂</m:t>
                        </m:r>
                      </m:e>
                      <m:sub>
                        <m:r>
                          <a:rPr lang="en-US" sz="2000" b="0" i="1" smtClean="0">
                            <a:solidFill>
                              <a:schemeClr val="tx1">
                                <a:lumMod val="65000"/>
                                <a:lumOff val="35000"/>
                              </a:schemeClr>
                            </a:solidFill>
                            <a:latin typeface="Cambria Math"/>
                          </a:rPr>
                          <m:t>𝑖</m:t>
                        </m:r>
                      </m:sub>
                      <m:sup>
                        <m:r>
                          <a:rPr lang="en-US" sz="2000" b="0" i="1" smtClean="0">
                            <a:solidFill>
                              <a:schemeClr val="tx1">
                                <a:lumMod val="65000"/>
                                <a:lumOff val="35000"/>
                              </a:schemeClr>
                            </a:solidFill>
                            <a:latin typeface="Cambria Math"/>
                          </a:rPr>
                          <m:t>𝑇</m:t>
                        </m:r>
                      </m:sup>
                    </m:sSubSup>
                  </m:oMath>
                </a14:m>
                <a:r>
                  <a:rPr lang="en-US" sz="2000" dirty="0">
                    <a:solidFill>
                      <a:schemeClr val="tx1">
                        <a:lumMod val="65000"/>
                        <a:lumOff val="35000"/>
                      </a:schemeClr>
                    </a:solidFill>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4932040" y="1916832"/>
                <a:ext cx="3800784" cy="416974"/>
              </a:xfrm>
              <a:prstGeom prst="rect">
                <a:avLst/>
              </a:prstGeom>
              <a:blipFill rotWithShape="1">
                <a:blip r:embed="rId4"/>
                <a:stretch>
                  <a:fillRect l="-1603" t="-4348" r="-641" b="-23188"/>
                </a:stretch>
              </a:blipFill>
            </p:spPr>
            <p:txBody>
              <a:bodyPr/>
              <a:lstStyle/>
              <a:p>
                <a:r>
                  <a:rPr lang="en-US">
                    <a:noFill/>
                  </a:rPr>
                  <a:t> </a:t>
                </a:r>
              </a:p>
            </p:txBody>
          </p:sp>
        </mc:Fallback>
      </mc:AlternateContent>
    </p:spTree>
    <p:extLst>
      <p:ext uri="{BB962C8B-B14F-4D97-AF65-F5344CB8AC3E}">
        <p14:creationId xmlns:p14="http://schemas.microsoft.com/office/powerpoint/2010/main" val="295845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 dynamics</a:t>
            </a:r>
          </a:p>
        </p:txBody>
      </p:sp>
      <p:sp>
        <p:nvSpPr>
          <p:cNvPr id="3" name="Content Placeholder 2"/>
          <p:cNvSpPr>
            <a:spLocks noGrp="1"/>
          </p:cNvSpPr>
          <p:nvPr>
            <p:ph idx="1"/>
          </p:nvPr>
        </p:nvSpPr>
        <p:spPr/>
        <p:txBody>
          <a:bodyPr/>
          <a:lstStyle/>
          <a:p>
            <a:r>
              <a:rPr lang="en-US" dirty="0"/>
              <a:t>Pure Nash equilibria – converges even play</a:t>
            </a:r>
          </a:p>
          <a:p>
            <a:r>
              <a:rPr lang="en-US" dirty="0"/>
              <a:t>   - does not have to converge</a:t>
            </a:r>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6</a:t>
            </a:fld>
            <a:endParaRPr lang="en-GB" dirty="0"/>
          </a:p>
        </p:txBody>
      </p:sp>
    </p:spTree>
    <p:extLst>
      <p:ext uri="{BB962C8B-B14F-4D97-AF65-F5344CB8AC3E}">
        <p14:creationId xmlns:p14="http://schemas.microsoft.com/office/powerpoint/2010/main" val="120329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of FP in case of convergence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052736"/>
                <a:ext cx="8229600" cy="5688631"/>
              </a:xfrm>
            </p:spPr>
            <p:txBody>
              <a:bodyPr/>
              <a:lstStyle/>
              <a:p>
                <a:r>
                  <a:rPr lang="en-US" b="1" dirty="0"/>
                  <a:t>Theorem:</a:t>
                </a:r>
                <a:r>
                  <a:rPr lang="en-US" dirty="0"/>
                  <a:t> If the empirical action frequencies of fictitious play converge (</a:t>
                </a:r>
                <a14:m>
                  <m:oMath xmlns:m="http://schemas.openxmlformats.org/officeDocument/2006/math">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a:rPr>
                              <m:t>𝜎</m:t>
                            </m:r>
                          </m:e>
                        </m:acc>
                      </m:e>
                      <m:sup>
                        <m:r>
                          <a:rPr lang="en-US" b="0" i="1" smtClean="0">
                            <a:latin typeface="Cambria Math"/>
                          </a:rPr>
                          <m:t>𝑡</m:t>
                        </m:r>
                      </m:sup>
                    </m:sSup>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m:t>
                        </m:r>
                      </m:sup>
                    </m:sSup>
                    <m:r>
                      <a:rPr lang="en-US" b="0" i="1" smtClean="0">
                        <a:latin typeface="Cambria Math"/>
                      </a:rPr>
                      <m:t>)</m:t>
                    </m:r>
                  </m:oMath>
                </a14:m>
                <a:r>
                  <a:rPr lang="en-US" dirty="0"/>
                  <a:t> they converge to the Nash equilibrium of the game.</a:t>
                </a:r>
              </a:p>
              <a:p>
                <a:r>
                  <a:rPr lang="en-US" dirty="0"/>
                  <a:t>Proof: For contradiction assume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m:t>
                        </m:r>
                      </m:sup>
                    </m:sSup>
                  </m:oMath>
                </a14:m>
                <a:r>
                  <a:rPr lang="en-US" dirty="0"/>
                  <a:t> is not a NE.</a:t>
                </a:r>
              </a:p>
              <a:p>
                <a:r>
                  <a:rPr lang="en-US" dirty="0"/>
                  <a:t>Then there exists player </a:t>
                </a:r>
                <a14:m>
                  <m:oMath xmlns:m="http://schemas.openxmlformats.org/officeDocument/2006/math">
                    <m:r>
                      <a:rPr lang="en-US" b="0" i="1" smtClean="0">
                        <a:latin typeface="Cambria Math"/>
                      </a:rPr>
                      <m:t>𝑖</m:t>
                    </m:r>
                  </m:oMath>
                </a14:m>
                <a:r>
                  <a:rPr lang="en-US" dirty="0"/>
                  <a:t> and actions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𝑖</m:t>
                        </m:r>
                      </m:sub>
                    </m:sSub>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𝑎</m:t>
                        </m:r>
                      </m:e>
                      <m:sub>
                        <m:r>
                          <a:rPr lang="en-US" b="0" i="1" smtClean="0">
                            <a:latin typeface="Cambria Math"/>
                          </a:rPr>
                          <m:t>𝑖</m:t>
                        </m:r>
                      </m:sub>
                      <m:sup>
                        <m:r>
                          <a:rPr lang="en-US" b="0" i="1" smtClean="0">
                            <a:latin typeface="Cambria Math"/>
                          </a:rPr>
                          <m:t>′</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m:t>
                        </m:r>
                      </m:sub>
                    </m:sSub>
                  </m:oMath>
                </a14:m>
                <a:r>
                  <a:rPr lang="en-US" dirty="0"/>
                  <a:t>  </a:t>
                </a:r>
                <a14:m>
                  <m:oMath xmlns:m="http://schemas.openxmlformats.org/officeDocument/2006/math">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r>
                              <a:rPr lang="en-US" b="0" i="1" dirty="0" smtClean="0">
                                <a:latin typeface="Cambria Math"/>
                              </a:rPr>
                              <m:t>𝜎</m:t>
                            </m:r>
                          </m:e>
                          <m:sup>
                            <m:r>
                              <a:rPr lang="en-US" b="0" i="1" dirty="0" smtClean="0">
                                <a:latin typeface="Cambria Math"/>
                              </a:rPr>
                              <m:t>∗</m:t>
                            </m:r>
                          </m:sup>
                        </m:sSup>
                        <m:r>
                          <a:rPr lang="en-US" b="0" i="1" dirty="0" smtClean="0">
                            <a:latin typeface="Cambria Math"/>
                          </a:rPr>
                          <m:t>(</m:t>
                        </m:r>
                        <m:r>
                          <a:rPr lang="en-US" b="0" i="1" dirty="0" smtClean="0">
                            <a:latin typeface="Cambria Math"/>
                          </a:rPr>
                          <m:t>𝑎</m:t>
                        </m:r>
                      </m:e>
                      <m:sub>
                        <m:r>
                          <a:rPr lang="en-US" b="0" i="1" dirty="0" smtClean="0">
                            <a:latin typeface="Cambria Math"/>
                          </a:rPr>
                          <m:t>𝑖</m:t>
                        </m:r>
                      </m:sub>
                    </m:sSub>
                    <m:r>
                      <a:rPr lang="en-US" b="0" i="1" dirty="0" smtClean="0">
                        <a:latin typeface="Cambria Math"/>
                      </a:rPr>
                      <m:t>)&gt;0</m:t>
                    </m:r>
                  </m:oMath>
                </a14:m>
                <a:r>
                  <a:rPr lang="en-US" dirty="0"/>
                  <a:t>, such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𝑈</m:t>
                        </m:r>
                      </m:e>
                      <m:sub>
                        <m:r>
                          <a:rPr lang="en-US" b="0" i="1" smtClean="0">
                            <a:latin typeface="Cambria Math"/>
                          </a:rPr>
                          <m:t>𝑖</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a:rPr>
                              <m:t>𝑎</m:t>
                            </m:r>
                          </m:e>
                          <m:sub>
                            <m:r>
                              <a:rPr lang="en-US" b="0" i="1" smtClean="0">
                                <a:latin typeface="Cambria Math"/>
                              </a:rPr>
                              <m:t>𝑖</m:t>
                            </m:r>
                          </m:sub>
                          <m:sup>
                            <m:r>
                              <a:rPr lang="en-US" b="0" i="1" smtClean="0">
                                <a:latin typeface="Cambria Math"/>
                              </a:rPr>
                              <m:t>′</m:t>
                            </m:r>
                          </m:sup>
                        </m:sSubSup>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𝜎</m:t>
                            </m:r>
                          </m:e>
                          <m:sub>
                            <m:r>
                              <a:rPr lang="en-US" b="0" i="1" smtClean="0">
                                <a:latin typeface="Cambria Math"/>
                              </a:rPr>
                              <m:t>−</m:t>
                            </m:r>
                            <m:r>
                              <a:rPr lang="en-US" b="0" i="1" smtClean="0">
                                <a:latin typeface="Cambria Math"/>
                              </a:rPr>
                              <m:t>𝑖</m:t>
                            </m:r>
                          </m:sub>
                          <m:sup>
                            <m:r>
                              <a:rPr lang="en-US" b="0" i="1" smtClean="0">
                                <a:latin typeface="Cambria Math"/>
                              </a:rPr>
                              <m:t>∗</m:t>
                            </m:r>
                          </m:sup>
                        </m:sSubSup>
                      </m:e>
                    </m:d>
                    <m:r>
                      <a:rPr lang="en-US" b="0" i="1" smtClean="0">
                        <a:latin typeface="Cambria Math"/>
                      </a:rPr>
                      <m:t>&gt;</m:t>
                    </m:r>
                    <m:sSub>
                      <m:sSubPr>
                        <m:ctrlPr>
                          <a:rPr lang="en-US" i="1">
                            <a:latin typeface="Cambria Math" panose="02040503050406030204" pitchFamily="18" charset="0"/>
                          </a:rPr>
                        </m:ctrlPr>
                      </m:sSubPr>
                      <m:e>
                        <m:r>
                          <a:rPr lang="en-US" i="1">
                            <a:latin typeface="Cambria Math"/>
                          </a:rPr>
                          <m:t>𝑈</m:t>
                        </m:r>
                      </m:e>
                      <m:sub>
                        <m:r>
                          <a:rPr lang="en-US" i="1">
                            <a:latin typeface="Cambria Math"/>
                          </a:rPr>
                          <m:t>𝑖</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𝑎</m:t>
                            </m:r>
                          </m:e>
                          <m:sub>
                            <m:r>
                              <a:rPr lang="en-US" i="1">
                                <a:latin typeface="Cambria Math"/>
                              </a:rPr>
                              <m:t>𝑖</m:t>
                            </m:r>
                          </m:sub>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𝜎</m:t>
                            </m:r>
                          </m:e>
                          <m:sub>
                            <m:r>
                              <a:rPr lang="en-US" i="1">
                                <a:latin typeface="Cambria Math"/>
                              </a:rPr>
                              <m:t>−</m:t>
                            </m:r>
                            <m:r>
                              <a:rPr lang="en-US" i="1">
                                <a:latin typeface="Cambria Math"/>
                              </a:rPr>
                              <m:t>𝑖</m:t>
                            </m:r>
                          </m:sub>
                          <m:sup>
                            <m:r>
                              <a:rPr lang="en-US" i="1">
                                <a:latin typeface="Cambria Math"/>
                              </a:rPr>
                              <m:t>∗</m:t>
                            </m:r>
                          </m:sup>
                        </m:sSubSup>
                      </m:e>
                    </m:d>
                  </m:oMath>
                </a14:m>
                <a:r>
                  <a:rPr lang="en-US" dirty="0"/>
                  <a:t>.</a:t>
                </a:r>
              </a:p>
              <a:p>
                <a:r>
                  <a:rPr lang="en-US" dirty="0"/>
                  <a:t>Choose </a:t>
                </a:r>
                <a14:m>
                  <m:oMath xmlns:m="http://schemas.openxmlformats.org/officeDocument/2006/math">
                    <m:r>
                      <a:rPr lang="en-US" b="0" i="1" smtClean="0">
                        <a:latin typeface="Cambria Math"/>
                      </a:rPr>
                      <m:t>𝜖</m:t>
                    </m:r>
                  </m:oMath>
                </a14:m>
                <a:r>
                  <a:rPr lang="en-US" dirty="0"/>
                  <a:t>, such that </a:t>
                </a:r>
                <a14:m>
                  <m:oMath xmlns:m="http://schemas.openxmlformats.org/officeDocument/2006/math">
                    <m:r>
                      <a:rPr lang="en-US" b="0" i="0" smtClean="0">
                        <a:latin typeface="Cambria Math"/>
                      </a:rPr>
                      <m:t>0&lt;</m:t>
                    </m:r>
                    <m:r>
                      <a:rPr lang="en-US" b="0" i="1" smtClean="0">
                        <a:latin typeface="Cambria Math"/>
                      </a:rPr>
                      <m:t>𝜖</m:t>
                    </m:r>
                    <m:r>
                      <a:rPr lang="en-US" b="0" i="1" smtClean="0">
                        <a:latin typeface="Cambria Math"/>
                      </a:rPr>
                      <m:t>&lt;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m:t>
                    </m:r>
                    <m:sSub>
                      <m:sSubPr>
                        <m:ctrlPr>
                          <a:rPr lang="en-US" i="1">
                            <a:latin typeface="Cambria Math" panose="02040503050406030204" pitchFamily="18" charset="0"/>
                          </a:rPr>
                        </m:ctrlPr>
                      </m:sSubPr>
                      <m:e>
                        <m:r>
                          <a:rPr lang="en-US" i="1">
                            <a:latin typeface="Cambria Math"/>
                          </a:rPr>
                          <m:t>𝑈</m:t>
                        </m:r>
                      </m:e>
                      <m:sub>
                        <m:r>
                          <a:rPr lang="en-US" i="1">
                            <a:latin typeface="Cambria Math"/>
                          </a:rPr>
                          <m:t>𝑖</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𝑎</m:t>
                            </m:r>
                          </m:e>
                          <m:sub>
                            <m:r>
                              <a:rPr lang="en-US" i="1">
                                <a:latin typeface="Cambria Math"/>
                              </a:rPr>
                              <m:t>𝑖</m:t>
                            </m:r>
                          </m:sub>
                          <m:sup>
                            <m:r>
                              <a:rPr lang="en-US" i="1">
                                <a:latin typeface="Cambria Math"/>
                              </a:rPr>
                              <m:t>′</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𝜎</m:t>
                            </m:r>
                          </m:e>
                          <m:sub>
                            <m:r>
                              <a:rPr lang="en-US" i="1">
                                <a:latin typeface="Cambria Math"/>
                              </a:rPr>
                              <m:t>−</m:t>
                            </m:r>
                            <m:r>
                              <a:rPr lang="en-US" i="1">
                                <a:latin typeface="Cambria Math"/>
                              </a:rPr>
                              <m:t>𝑖</m:t>
                            </m:r>
                          </m:sub>
                          <m:sup>
                            <m:r>
                              <a:rPr lang="en-US" i="1">
                                <a:latin typeface="Cambria Math"/>
                              </a:rPr>
                              <m:t>∗</m:t>
                            </m:r>
                          </m:sup>
                        </m:sSubSup>
                      </m:e>
                    </m:d>
                    <m:r>
                      <a:rPr lang="en-US" b="0" i="1" smtClean="0">
                        <a:latin typeface="Cambria Math"/>
                      </a:rPr>
                      <m:t>−</m:t>
                    </m:r>
                    <m:sSub>
                      <m:sSubPr>
                        <m:ctrlPr>
                          <a:rPr lang="en-US" i="1">
                            <a:latin typeface="Cambria Math" panose="02040503050406030204" pitchFamily="18" charset="0"/>
                          </a:rPr>
                        </m:ctrlPr>
                      </m:sSubPr>
                      <m:e>
                        <m:r>
                          <a:rPr lang="en-US" i="1">
                            <a:latin typeface="Cambria Math"/>
                          </a:rPr>
                          <m:t>𝑈</m:t>
                        </m:r>
                      </m:e>
                      <m:sub>
                        <m:r>
                          <a:rPr lang="en-US" i="1">
                            <a:latin typeface="Cambria Math"/>
                          </a:rPr>
                          <m:t>𝑖</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𝑎</m:t>
                            </m:r>
                          </m:e>
                          <m:sub>
                            <m:r>
                              <a:rPr lang="en-US" i="1">
                                <a:latin typeface="Cambria Math"/>
                              </a:rPr>
                              <m:t>𝑖</m:t>
                            </m:r>
                          </m:sub>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𝜎</m:t>
                            </m:r>
                          </m:e>
                          <m:sub>
                            <m:r>
                              <a:rPr lang="en-US" i="1">
                                <a:latin typeface="Cambria Math"/>
                              </a:rPr>
                              <m:t>−</m:t>
                            </m:r>
                            <m:r>
                              <a:rPr lang="en-US" i="1">
                                <a:latin typeface="Cambria Math"/>
                              </a:rPr>
                              <m:t>𝑖</m:t>
                            </m:r>
                          </m:sub>
                          <m:sup>
                            <m:r>
                              <a:rPr lang="en-US" i="1">
                                <a:latin typeface="Cambria Math"/>
                              </a:rPr>
                              <m:t>∗</m:t>
                            </m:r>
                          </m:sup>
                        </m:sSubSup>
                      </m:e>
                    </m:d>
                  </m:oMath>
                </a14:m>
                <a:r>
                  <a:rPr lang="en-US" dirty="0"/>
                  <a:t>).</a:t>
                </a:r>
              </a:p>
              <a:p>
                <a:r>
                  <a:rPr lang="en-US" dirty="0"/>
                  <a:t>Since (</a:t>
                </a:r>
                <a14:m>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a:rPr>
                              <m:t>𝜎</m:t>
                            </m:r>
                          </m:e>
                        </m:acc>
                      </m:e>
                      <m:sup>
                        <m:r>
                          <a:rPr lang="en-US" i="1">
                            <a:latin typeface="Cambria Math"/>
                          </a:rPr>
                          <m:t>𝑡</m:t>
                        </m:r>
                      </m:sup>
                    </m:sSup>
                    <m:r>
                      <a:rPr lang="en-US" i="1">
                        <a:latin typeface="Cambria Math"/>
                      </a:rPr>
                      <m:t> →</m:t>
                    </m:r>
                    <m:sSup>
                      <m:sSupPr>
                        <m:ctrlPr>
                          <a:rPr lang="en-US" i="1">
                            <a:latin typeface="Cambria Math" panose="02040503050406030204" pitchFamily="18" charset="0"/>
                          </a:rPr>
                        </m:ctrlPr>
                      </m:sSupPr>
                      <m:e>
                        <m:r>
                          <a:rPr lang="en-US" i="1">
                            <a:latin typeface="Cambria Math"/>
                          </a:rPr>
                          <m:t>𝜎</m:t>
                        </m:r>
                      </m:e>
                      <m:sup>
                        <m:r>
                          <a:rPr lang="en-US" i="1">
                            <a:latin typeface="Cambria Math"/>
                          </a:rPr>
                          <m:t>∗</m:t>
                        </m:r>
                      </m:sup>
                    </m:sSup>
                    <m:r>
                      <a:rPr lang="en-US" i="1">
                        <a:latin typeface="Cambria Math"/>
                      </a:rPr>
                      <m:t>)</m:t>
                    </m:r>
                  </m:oMath>
                </a14:m>
                <a:r>
                  <a:rPr lang="en-US" dirty="0"/>
                  <a:t>, there is </a:t>
                </a:r>
                <a14:m>
                  <m:oMath xmlns:m="http://schemas.openxmlformats.org/officeDocument/2006/math">
                    <m:r>
                      <a:rPr lang="en-US" b="0" i="1" smtClean="0">
                        <a:latin typeface="Cambria Math"/>
                      </a:rPr>
                      <m:t>𝑇</m:t>
                    </m:r>
                  </m:oMath>
                </a14:m>
                <a:r>
                  <a:rPr lang="en-US" dirty="0"/>
                  <a:t>,such that for all </a:t>
                </a:r>
                <a14:m>
                  <m:oMath xmlns:m="http://schemas.openxmlformats.org/officeDocument/2006/math">
                    <m:r>
                      <a:rPr lang="en-US" b="0" i="1" smtClean="0">
                        <a:latin typeface="Cambria Math"/>
                      </a:rPr>
                      <m:t>𝑡</m:t>
                    </m:r>
                    <m:r>
                      <a:rPr lang="en-US" b="0" i="1" smtClean="0">
                        <a:latin typeface="Cambria Math"/>
                      </a:rPr>
                      <m:t>&gt;</m:t>
                    </m:r>
                    <m:r>
                      <a:rPr lang="en-US" b="0" i="1" smtClean="0">
                        <a:latin typeface="Cambria Math"/>
                      </a:rPr>
                      <m:t>𝑇</m:t>
                    </m:r>
                  </m:oMath>
                </a14:m>
                <a:r>
                  <a:rPr lang="en-US" dirty="0"/>
                  <a:t> </a:t>
                </a:r>
              </a:p>
              <a:p>
                <a:pPr/>
                <a14:m>
                  <m:oMathPara xmlns:m="http://schemas.openxmlformats.org/officeDocument/2006/math">
                    <m:oMathParaPr>
                      <m:jc m:val="centerGroup"/>
                    </m:oMathParaPr>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m:t>
                          </m:r>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m:t>
                          </m:r>
                          <m:r>
                            <a:rPr lang="en-US" b="0" i="1" smtClean="0">
                              <a:latin typeface="Cambria Math"/>
                            </a:rPr>
                            <m:t>𝑖</m:t>
                          </m:r>
                        </m:sub>
                      </m:sSub>
                      <m:r>
                        <a:rPr lang="en-US" b="0" i="1" smtClean="0">
                          <a:latin typeface="Cambria Math"/>
                        </a:rPr>
                        <m:t>  :  </m:t>
                      </m:r>
                      <m:sSubSup>
                        <m:sSubSupPr>
                          <m:ctrlPr>
                            <a:rPr lang="en-US" b="0" i="1" smtClean="0">
                              <a:latin typeface="Cambria Math" panose="02040503050406030204" pitchFamily="18" charset="0"/>
                            </a:rPr>
                          </m:ctrlPr>
                        </m:sSubSupPr>
                        <m:e>
                          <m:r>
                            <a:rPr lang="en-US" b="0" i="1" smtClean="0">
                              <a:latin typeface="Cambria Math"/>
                            </a:rPr>
                            <m:t>|</m:t>
                          </m:r>
                          <m:acc>
                            <m:accPr>
                              <m:chr m:val="̅"/>
                              <m:ctrlPr>
                                <a:rPr lang="en-US" i="1">
                                  <a:latin typeface="Cambria Math" panose="02040503050406030204" pitchFamily="18" charset="0"/>
                                </a:rPr>
                              </m:ctrlPr>
                            </m:accPr>
                            <m:e>
                              <m:r>
                                <a:rPr lang="en-US" i="1">
                                  <a:latin typeface="Cambria Math"/>
                                </a:rPr>
                                <m:t>𝜎</m:t>
                              </m:r>
                            </m:e>
                          </m:acc>
                        </m:e>
                        <m:sub>
                          <m:r>
                            <a:rPr lang="en-US" b="0" i="1" smtClean="0">
                              <a:latin typeface="Cambria Math"/>
                            </a:rPr>
                            <m:t>−</m:t>
                          </m:r>
                          <m:r>
                            <a:rPr lang="en-US" b="0" i="1" smtClean="0">
                              <a:latin typeface="Cambria Math"/>
                            </a:rPr>
                            <m:t>𝑖</m:t>
                          </m:r>
                        </m:sub>
                        <m:sup>
                          <m:r>
                            <a:rPr lang="en-US" i="1">
                              <a:latin typeface="Cambria Math"/>
                            </a:rPr>
                            <m:t>𝑡</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m:t>
                          </m:r>
                          <m:r>
                            <a:rPr lang="en-US" b="0" i="1" smtClean="0">
                              <a:latin typeface="Cambria Math"/>
                            </a:rPr>
                            <m:t>𝑖</m:t>
                          </m:r>
                        </m:sub>
                      </m:sSub>
                      <m:r>
                        <a:rPr lang="en-US" b="0" i="1" smtClean="0">
                          <a:latin typeface="Cambria Math"/>
                        </a:rPr>
                        <m:t>)</m:t>
                      </m:r>
                      <m:r>
                        <a:rPr lang="en-US" i="1">
                          <a:latin typeface="Cambria Math"/>
                        </a:rPr>
                        <m:t> </m:t>
                      </m:r>
                      <m:r>
                        <a:rPr lang="en-US" b="0" i="1" smtClean="0">
                          <a:latin typeface="Cambria Math"/>
                        </a:rPr>
                        <m:t>−</m:t>
                      </m:r>
                      <m:sSubSup>
                        <m:sSubSupPr>
                          <m:ctrlPr>
                            <a:rPr lang="en-US" b="0" i="1" smtClean="0">
                              <a:latin typeface="Cambria Math" panose="02040503050406030204" pitchFamily="18" charset="0"/>
                            </a:rPr>
                          </m:ctrlPr>
                        </m:sSubSupPr>
                        <m:e>
                          <m:r>
                            <a:rPr lang="en-US" i="1">
                              <a:latin typeface="Cambria Math"/>
                            </a:rPr>
                            <m:t>𝜎</m:t>
                          </m:r>
                        </m:e>
                        <m:sub>
                          <m:r>
                            <a:rPr lang="en-US" b="0" i="1" smtClean="0">
                              <a:latin typeface="Cambria Math"/>
                            </a:rPr>
                            <m:t>−</m:t>
                          </m:r>
                          <m:r>
                            <a:rPr lang="en-US" b="0" i="1" smtClean="0">
                              <a:latin typeface="Cambria Math"/>
                            </a:rPr>
                            <m:t>𝑖</m:t>
                          </m:r>
                        </m:sub>
                        <m:sup>
                          <m:r>
                            <a:rPr lang="en-US" i="1">
                              <a:latin typeface="Cambria Math"/>
                            </a:rPr>
                            <m:t>∗</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m:t>
                          </m:r>
                          <m:r>
                            <a:rPr lang="en-US" b="0" i="1" smtClean="0">
                              <a:latin typeface="Cambria Math"/>
                            </a:rPr>
                            <m:t>𝑖</m:t>
                          </m:r>
                        </m:sub>
                      </m:sSub>
                      <m:r>
                        <a:rPr lang="en-US" b="0" i="1" smtClean="0">
                          <a:latin typeface="Cambria Math"/>
                        </a:rPr>
                        <m:t>)|&lt;</m:t>
                      </m:r>
                      <m:r>
                        <a:rPr lang="en-US" b="0" i="1" smtClean="0">
                          <a:latin typeface="Cambria Math"/>
                        </a:rPr>
                        <m:t>𝜖</m:t>
                      </m:r>
                      <m:r>
                        <a:rPr lang="en-US" b="0" i="1" smtClean="0">
                          <a:latin typeface="Cambria Math"/>
                        </a:rPr>
                        <m:t>.</m:t>
                      </m:r>
                    </m:oMath>
                  </m:oMathPara>
                </a14:m>
                <a:endParaRPr lang="en-US" dirty="0"/>
              </a:p>
              <a:p>
                <a:r>
                  <a:rPr lang="en-US" dirty="0"/>
                  <a:t>For all </a:t>
                </a:r>
                <a14:m>
                  <m:oMath xmlns:m="http://schemas.openxmlformats.org/officeDocument/2006/math">
                    <m:r>
                      <a:rPr lang="en-US" b="0" i="1" smtClean="0">
                        <a:latin typeface="Cambria Math"/>
                      </a:rPr>
                      <m:t>𝑡</m:t>
                    </m:r>
                    <m:r>
                      <a:rPr lang="en-US" b="0" i="1" smtClean="0">
                        <a:latin typeface="Cambria Math"/>
                      </a:rPr>
                      <m:t>&gt;</m:t>
                    </m:r>
                    <m:r>
                      <a:rPr lang="en-US" b="0" i="1" smtClean="0">
                        <a:latin typeface="Cambria Math"/>
                      </a:rPr>
                      <m:t>𝑇</m:t>
                    </m:r>
                  </m:oMath>
                </a14:m>
                <a:r>
                  <a:rPr lang="en-US" dirty="0"/>
                  <a:t>, we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𝑈</m:t>
                        </m:r>
                      </m:e>
                      <m:sub>
                        <m:r>
                          <a:rPr lang="en-US" b="0" i="1" smtClean="0">
                            <a:latin typeface="Cambria Math"/>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𝑖</m:t>
                            </m:r>
                          </m:sub>
                        </m:sSub>
                        <m:r>
                          <a:rPr lang="en-US" b="0" i="1" smtClean="0">
                            <a:latin typeface="Cambria Math"/>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a:rPr>
                                  <m:t>𝜎</m:t>
                                </m:r>
                              </m:e>
                            </m:acc>
                          </m:e>
                          <m:sub>
                            <m:r>
                              <a:rPr lang="en-US" i="1">
                                <a:latin typeface="Cambria Math"/>
                              </a:rPr>
                              <m:t>−</m:t>
                            </m:r>
                            <m:r>
                              <a:rPr lang="en-US" i="1">
                                <a:latin typeface="Cambria Math"/>
                              </a:rPr>
                              <m:t>𝑖</m:t>
                            </m:r>
                          </m:sub>
                          <m:sup>
                            <m:r>
                              <a:rPr lang="en-US" i="1">
                                <a:latin typeface="Cambria Math"/>
                              </a:rPr>
                              <m:t>𝑡</m:t>
                            </m:r>
                          </m:sup>
                        </m:sSubSup>
                      </m:e>
                    </m:d>
                    <m:r>
                      <a:rPr lang="en-US" b="0" i="1" smtClean="0">
                        <a:latin typeface="Cambria Math"/>
                      </a:rPr>
                      <m:t>=</m:t>
                    </m:r>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m:t>
                            </m:r>
                            <m:r>
                              <a:rPr lang="en-US" b="0" i="1" smtClean="0">
                                <a:latin typeface="Cambria Math"/>
                              </a:rPr>
                              <m:t>𝑖</m:t>
                            </m:r>
                          </m:sub>
                        </m:sSub>
                      </m:sub>
                      <m:sup/>
                      <m:e>
                        <m:sSub>
                          <m:sSubPr>
                            <m:ctrlPr>
                              <a:rPr lang="en-US" b="0" i="1" smtClean="0">
                                <a:latin typeface="Cambria Math" panose="02040503050406030204" pitchFamily="18" charset="0"/>
                              </a:rPr>
                            </m:ctrlPr>
                          </m:sSubPr>
                          <m:e>
                            <m:r>
                              <a:rPr lang="en-US" b="0" i="1" smtClean="0">
                                <a:latin typeface="Cambria Math"/>
                              </a:rPr>
                              <m:t>𝑈</m:t>
                            </m:r>
                          </m:e>
                          <m:sub>
                            <m:r>
                              <a:rPr lang="en-US" b="0" i="1" smtClean="0">
                                <a:latin typeface="Cambria Math"/>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m:t>
                                </m:r>
                                <m:r>
                                  <a:rPr lang="en-US" b="0" i="1" smtClean="0">
                                    <a:latin typeface="Cambria Math"/>
                                  </a:rPr>
                                  <m:t>𝑖</m:t>
                                </m:r>
                              </m:sub>
                            </m:sSub>
                          </m:e>
                        </m:d>
                      </m:e>
                    </m:nary>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a:rPr>
                              <m:t>𝜎</m:t>
                            </m:r>
                          </m:e>
                        </m:acc>
                      </m:e>
                      <m:sub>
                        <m:r>
                          <a:rPr lang="en-US" i="1">
                            <a:latin typeface="Cambria Math"/>
                          </a:rPr>
                          <m:t>−</m:t>
                        </m:r>
                        <m:r>
                          <a:rPr lang="en-US" i="1">
                            <a:latin typeface="Cambria Math"/>
                          </a:rPr>
                          <m:t>𝑖</m:t>
                        </m:r>
                      </m:sub>
                      <m:sup>
                        <m:r>
                          <a:rPr lang="en-US" i="1">
                            <a:latin typeface="Cambria Math"/>
                          </a:rPr>
                          <m:t>𝑡</m:t>
                        </m:r>
                      </m:sup>
                    </m:sSubSup>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m:t>
                            </m:r>
                            <m:r>
                              <a:rPr lang="en-US" i="1">
                                <a:latin typeface="Cambria Math"/>
                              </a:rPr>
                              <m:t>𝑖</m:t>
                            </m:r>
                          </m:sub>
                        </m:sSub>
                      </m:e>
                    </m:d>
                    <m:r>
                      <a:rPr lang="en-US" b="0" i="1" smtClean="0">
                        <a:latin typeface="Cambria Math"/>
                      </a:rPr>
                      <m:t>≤</m:t>
                    </m:r>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a:rPr>
                              <m:t>𝑎</m:t>
                            </m:r>
                          </m:e>
                          <m:sub>
                            <m:r>
                              <a:rPr lang="en-US" i="1">
                                <a:latin typeface="Cambria Math"/>
                              </a:rPr>
                              <m:t>−</m:t>
                            </m:r>
                            <m:r>
                              <a:rPr lang="en-US" i="1">
                                <a:latin typeface="Cambria Math"/>
                              </a:rPr>
                              <m:t>𝑖</m:t>
                            </m:r>
                          </m:sub>
                        </m:sSub>
                      </m:sub>
                      <m:sup/>
                      <m:e>
                        <m:sSub>
                          <m:sSubPr>
                            <m:ctrlPr>
                              <a:rPr lang="en-US" i="1">
                                <a:latin typeface="Cambria Math" panose="02040503050406030204" pitchFamily="18" charset="0"/>
                              </a:rPr>
                            </m:ctrlPr>
                          </m:sSubPr>
                          <m:e>
                            <m:r>
                              <a:rPr lang="en-US" i="1">
                                <a:latin typeface="Cambria Math"/>
                              </a:rPr>
                              <m:t>𝑈</m:t>
                            </m:r>
                          </m:e>
                          <m:sub>
                            <m:r>
                              <a:rPr lang="en-US" i="1">
                                <a:latin typeface="Cambria Math"/>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m:t>
                                </m:r>
                                <m:r>
                                  <a:rPr lang="en-US" i="1">
                                    <a:latin typeface="Cambria Math"/>
                                  </a:rPr>
                                  <m:t>𝑖</m:t>
                                </m:r>
                              </m:sub>
                            </m:sSub>
                          </m:e>
                        </m:d>
                      </m:e>
                    </m:nary>
                    <m:sSubSup>
                      <m:sSubSupPr>
                        <m:ctrlPr>
                          <a:rPr lang="en-US" i="1">
                            <a:latin typeface="Cambria Math" panose="02040503050406030204" pitchFamily="18" charset="0"/>
                          </a:rPr>
                        </m:ctrlPr>
                      </m:sSubSupPr>
                      <m:e>
                        <m:r>
                          <a:rPr lang="en-US" b="0" i="1" smtClean="0">
                            <a:latin typeface="Cambria Math"/>
                          </a:rPr>
                          <m:t>𝜎</m:t>
                        </m:r>
                      </m:e>
                      <m:sub>
                        <m:r>
                          <a:rPr lang="en-US" i="1">
                            <a:latin typeface="Cambria Math"/>
                          </a:rPr>
                          <m:t>−</m:t>
                        </m:r>
                        <m:r>
                          <a:rPr lang="en-US" i="1">
                            <a:latin typeface="Cambria Math"/>
                          </a:rPr>
                          <m:t>𝑖</m:t>
                        </m:r>
                      </m:sub>
                      <m:sup>
                        <m:r>
                          <a:rPr lang="en-US" b="0" i="1" smtClean="0">
                            <a:latin typeface="Cambria Math"/>
                          </a:rPr>
                          <m:t>∗</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m:t>
                            </m:r>
                            <m:r>
                              <a:rPr lang="en-US" i="1">
                                <a:latin typeface="Cambria Math"/>
                              </a:rPr>
                              <m:t>𝑖</m:t>
                            </m:r>
                          </m:sub>
                        </m:sSub>
                      </m:e>
                    </m:d>
                    <m:r>
                      <a:rPr lang="en-US" b="0" i="0" smtClean="0">
                        <a:latin typeface="Cambria Math"/>
                      </a:rPr>
                      <m:t>+</m:t>
                    </m:r>
                    <m:r>
                      <a:rPr lang="en-US" b="0" i="1" smtClean="0">
                        <a:latin typeface="Cambria Math"/>
                      </a:rPr>
                      <m:t>𝜖</m:t>
                    </m:r>
                    <m:r>
                      <a:rPr lang="en-US" b="0" i="1" smtClean="0">
                        <a:latin typeface="Cambria Math"/>
                      </a:rPr>
                      <m:t>&lt;</m:t>
                    </m:r>
                  </m:oMath>
                </a14:m>
                <a:r>
                  <a:rPr lang="en-US" dirty="0"/>
                  <a:t> </a:t>
                </a:r>
                <a14:m>
                  <m:oMath xmlns:m="http://schemas.openxmlformats.org/officeDocument/2006/math">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a:rPr>
                              <m:t>𝑎</m:t>
                            </m:r>
                          </m:e>
                          <m:sub>
                            <m:r>
                              <a:rPr lang="en-US" i="1">
                                <a:latin typeface="Cambria Math"/>
                              </a:rPr>
                              <m:t>−</m:t>
                            </m:r>
                            <m:r>
                              <a:rPr lang="en-US" i="1">
                                <a:latin typeface="Cambria Math"/>
                              </a:rPr>
                              <m:t>𝑖</m:t>
                            </m:r>
                          </m:sub>
                        </m:sSub>
                      </m:sub>
                      <m:sup/>
                      <m:e>
                        <m:sSub>
                          <m:sSubPr>
                            <m:ctrlPr>
                              <a:rPr lang="en-US" i="1">
                                <a:latin typeface="Cambria Math" panose="02040503050406030204" pitchFamily="18" charset="0"/>
                              </a:rPr>
                            </m:ctrlPr>
                          </m:sSubPr>
                          <m:e>
                            <m:r>
                              <a:rPr lang="en-US" i="1">
                                <a:latin typeface="Cambria Math"/>
                              </a:rPr>
                              <m:t>𝑈</m:t>
                            </m:r>
                          </m:e>
                          <m:sub>
                            <m:r>
                              <a:rPr lang="en-US" i="1">
                                <a:latin typeface="Cambria Math"/>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r>
                                  <a:rPr lang="en-US" b="0" i="1" smtClean="0">
                                    <a:latin typeface="Cambria Math"/>
                                  </a:rPr>
                                  <m:t>′</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m:t>
                                </m:r>
                                <m:r>
                                  <a:rPr lang="en-US" i="1">
                                    <a:latin typeface="Cambria Math"/>
                                  </a:rPr>
                                  <m:t>𝑖</m:t>
                                </m:r>
                              </m:sub>
                            </m:sSub>
                          </m:e>
                        </m:d>
                      </m:e>
                    </m:nary>
                    <m:sSubSup>
                      <m:sSubSupPr>
                        <m:ctrlPr>
                          <a:rPr lang="en-US" i="1">
                            <a:latin typeface="Cambria Math" panose="02040503050406030204" pitchFamily="18" charset="0"/>
                          </a:rPr>
                        </m:ctrlPr>
                      </m:sSubSupPr>
                      <m:e>
                        <m:r>
                          <a:rPr lang="en-US" i="1">
                            <a:latin typeface="Cambria Math"/>
                          </a:rPr>
                          <m:t>𝜎</m:t>
                        </m:r>
                      </m:e>
                      <m:sub>
                        <m:r>
                          <a:rPr lang="en-US" i="1">
                            <a:latin typeface="Cambria Math"/>
                          </a:rPr>
                          <m:t>−</m:t>
                        </m:r>
                        <m:r>
                          <a:rPr lang="en-US" i="1">
                            <a:latin typeface="Cambria Math"/>
                          </a:rPr>
                          <m:t>𝑖</m:t>
                        </m:r>
                      </m:sub>
                      <m:sup>
                        <m:r>
                          <a:rPr lang="en-US" i="1">
                            <a:latin typeface="Cambria Math"/>
                          </a:rPr>
                          <m:t>∗</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m:t>
                            </m:r>
                            <m:r>
                              <a:rPr lang="en-US" i="1">
                                <a:latin typeface="Cambria Math"/>
                              </a:rPr>
                              <m:t>𝑖</m:t>
                            </m:r>
                          </m:sub>
                        </m:sSub>
                      </m:e>
                    </m:d>
                    <m:r>
                      <a:rPr lang="en-US" b="0" i="0" smtClean="0">
                        <a:latin typeface="Cambria Math"/>
                      </a:rPr>
                      <m:t>−</m:t>
                    </m:r>
                    <m:r>
                      <a:rPr lang="en-US" i="1">
                        <a:latin typeface="Cambria Math"/>
                      </a:rPr>
                      <m:t>𝜖</m:t>
                    </m:r>
                    <m:r>
                      <a:rPr lang="en-US" b="0" i="1" smtClean="0">
                        <a:latin typeface="Cambria Math"/>
                      </a:rPr>
                      <m:t>≤</m:t>
                    </m:r>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a:rPr>
                              <m:t>𝑎</m:t>
                            </m:r>
                          </m:e>
                          <m:sub>
                            <m:r>
                              <a:rPr lang="en-US" i="1">
                                <a:latin typeface="Cambria Math"/>
                              </a:rPr>
                              <m:t>−</m:t>
                            </m:r>
                            <m:r>
                              <a:rPr lang="en-US" i="1">
                                <a:latin typeface="Cambria Math"/>
                              </a:rPr>
                              <m:t>𝑖</m:t>
                            </m:r>
                          </m:sub>
                        </m:sSub>
                      </m:sub>
                      <m:sup/>
                      <m:e>
                        <m:sSub>
                          <m:sSubPr>
                            <m:ctrlPr>
                              <a:rPr lang="en-US" i="1">
                                <a:latin typeface="Cambria Math" panose="02040503050406030204" pitchFamily="18" charset="0"/>
                              </a:rPr>
                            </m:ctrlPr>
                          </m:sSubPr>
                          <m:e>
                            <m:r>
                              <a:rPr lang="en-US" i="1">
                                <a:latin typeface="Cambria Math"/>
                              </a:rPr>
                              <m:t>𝑈</m:t>
                            </m:r>
                          </m:e>
                          <m:sub>
                            <m:r>
                              <a:rPr lang="en-US" i="1">
                                <a:latin typeface="Cambria Math"/>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r>
                                  <a:rPr lang="en-US" b="0" i="1" smtClean="0">
                                    <a:latin typeface="Cambria Math" panose="02040503050406030204" pitchFamily="18" charset="0"/>
                                  </a:rPr>
                                  <m:t>′</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m:t>
                                </m:r>
                                <m:r>
                                  <a:rPr lang="en-US" i="1">
                                    <a:latin typeface="Cambria Math"/>
                                  </a:rPr>
                                  <m:t>𝑖</m:t>
                                </m:r>
                              </m:sub>
                            </m:sSub>
                          </m:e>
                        </m:d>
                      </m:e>
                    </m:nary>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a:rPr>
                              <m:t>𝜎</m:t>
                            </m:r>
                          </m:e>
                        </m:acc>
                      </m:e>
                      <m:sub>
                        <m:r>
                          <a:rPr lang="en-US" i="1">
                            <a:latin typeface="Cambria Math"/>
                          </a:rPr>
                          <m:t>−</m:t>
                        </m:r>
                        <m:r>
                          <a:rPr lang="en-US" i="1">
                            <a:latin typeface="Cambria Math"/>
                          </a:rPr>
                          <m:t>𝑖</m:t>
                        </m:r>
                      </m:sub>
                      <m:sup>
                        <m:r>
                          <a:rPr lang="en-US" i="1">
                            <a:latin typeface="Cambria Math"/>
                          </a:rPr>
                          <m:t>𝑡</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m:t>
                            </m:r>
                            <m:r>
                              <a:rPr lang="en-US" i="1">
                                <a:latin typeface="Cambria Math"/>
                              </a:rPr>
                              <m:t>𝑖</m:t>
                            </m:r>
                          </m:sub>
                        </m:sSub>
                      </m:e>
                    </m:d>
                    <m:r>
                      <a:rPr lang="en-US" b="0" i="1" smtClean="0">
                        <a:latin typeface="Cambria Math"/>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𝑈</m:t>
                        </m:r>
                      </m:e>
                      <m:sub>
                        <m:r>
                          <a:rPr lang="en-US" i="1">
                            <a:latin typeface="Cambria Math"/>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r>
                              <a:rPr lang="en-US" b="0" i="1" smtClean="0">
                                <a:latin typeface="Cambria Math"/>
                              </a:rPr>
                              <m:t>′</m:t>
                            </m:r>
                          </m:e>
                          <m:sub>
                            <m:r>
                              <a:rPr lang="en-US" i="1">
                                <a:latin typeface="Cambria Math"/>
                              </a:rPr>
                              <m:t>𝑖</m:t>
                            </m:r>
                          </m:sub>
                        </m:sSub>
                        <m:r>
                          <a:rPr lang="en-US" i="1">
                            <a:latin typeface="Cambria Math"/>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a:rPr>
                                  <m:t>𝜎</m:t>
                                </m:r>
                              </m:e>
                            </m:acc>
                          </m:e>
                          <m:sub>
                            <m:r>
                              <a:rPr lang="en-US" i="1">
                                <a:latin typeface="Cambria Math"/>
                              </a:rPr>
                              <m:t>−</m:t>
                            </m:r>
                            <m:r>
                              <a:rPr lang="en-US" i="1">
                                <a:latin typeface="Cambria Math"/>
                              </a:rPr>
                              <m:t>𝑖</m:t>
                            </m:r>
                          </m:sub>
                          <m:sup>
                            <m:r>
                              <a:rPr lang="en-US" i="1">
                                <a:latin typeface="Cambria Math"/>
                              </a:rPr>
                              <m:t>𝑡</m:t>
                            </m:r>
                          </m:sup>
                        </m:sSubSup>
                      </m:e>
                    </m:d>
                  </m:oMath>
                </a14:m>
                <a:r>
                  <a:rPr lang="en-US" dirty="0"/>
                  <a:t>. </a:t>
                </a:r>
              </a:p>
              <a:p>
                <a:r>
                  <a:rPr lang="en-US" dirty="0"/>
                  <a:t>Hence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𝑖</m:t>
                        </m:r>
                      </m:sub>
                    </m:sSub>
                  </m:oMath>
                </a14:m>
                <a:r>
                  <a:rPr lang="en-US" dirty="0"/>
                  <a:t> is not played after T, which contradicts </a:t>
                </a:r>
                <a14:m>
                  <m:oMath xmlns:m="http://schemas.openxmlformats.org/officeDocument/2006/math">
                    <m:sSub>
                      <m:sSubPr>
                        <m:ctrlPr>
                          <a:rPr lang="en-US" i="1" dirty="0">
                            <a:latin typeface="Cambria Math" panose="02040503050406030204" pitchFamily="18" charset="0"/>
                          </a:rPr>
                        </m:ctrlPr>
                      </m:sSubPr>
                      <m:e>
                        <m:sSup>
                          <m:sSupPr>
                            <m:ctrlPr>
                              <a:rPr lang="en-US" i="1" dirty="0">
                                <a:latin typeface="Cambria Math" panose="02040503050406030204" pitchFamily="18" charset="0"/>
                              </a:rPr>
                            </m:ctrlPr>
                          </m:sSupPr>
                          <m:e>
                            <m:r>
                              <a:rPr lang="en-US" i="1" dirty="0">
                                <a:latin typeface="Cambria Math"/>
                              </a:rPr>
                              <m:t>𝜎</m:t>
                            </m:r>
                          </m:e>
                          <m:sup>
                            <m:r>
                              <a:rPr lang="en-US" i="1" dirty="0">
                                <a:latin typeface="Cambria Math"/>
                              </a:rPr>
                              <m:t>∗</m:t>
                            </m:r>
                          </m:sup>
                        </m:sSup>
                        <m:r>
                          <a:rPr lang="en-US" i="1" dirty="0">
                            <a:latin typeface="Cambria Math"/>
                          </a:rPr>
                          <m:t>(</m:t>
                        </m:r>
                        <m:r>
                          <a:rPr lang="en-US" i="1" dirty="0">
                            <a:latin typeface="Cambria Math"/>
                          </a:rPr>
                          <m:t>𝑎</m:t>
                        </m:r>
                      </m:e>
                      <m:sub>
                        <m:r>
                          <a:rPr lang="en-US" i="1" dirty="0">
                            <a:latin typeface="Cambria Math"/>
                          </a:rPr>
                          <m:t>𝑖</m:t>
                        </m:r>
                      </m:sub>
                    </m:sSub>
                    <m:r>
                      <a:rPr lang="en-US" i="1" dirty="0">
                        <a:latin typeface="Cambria Math"/>
                      </a:rPr>
                      <m:t>)&gt;0</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052736"/>
                <a:ext cx="8229600" cy="5688631"/>
              </a:xfrm>
              <a:blipFill>
                <a:blip r:embed="rId2"/>
                <a:stretch>
                  <a:fillRect l="-5185" r="-1556" b="-375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7</a:t>
            </a:fld>
            <a:endParaRPr lang="en-GB" dirty="0"/>
          </a:p>
        </p:txBody>
      </p:sp>
    </p:spTree>
    <p:extLst>
      <p:ext uri="{BB962C8B-B14F-4D97-AF65-F5344CB8AC3E}">
        <p14:creationId xmlns:p14="http://schemas.microsoft.com/office/powerpoint/2010/main" val="344852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of FP</a:t>
            </a:r>
          </a:p>
        </p:txBody>
      </p:sp>
      <p:sp>
        <p:nvSpPr>
          <p:cNvPr id="3" name="Content Placeholder 2"/>
          <p:cNvSpPr>
            <a:spLocks noGrp="1"/>
          </p:cNvSpPr>
          <p:nvPr>
            <p:ph idx="1"/>
          </p:nvPr>
        </p:nvSpPr>
        <p:spPr>
          <a:xfrm>
            <a:off x="467544" y="1052737"/>
            <a:ext cx="8229600" cy="5073428"/>
          </a:xfrm>
        </p:spPr>
        <p:txBody>
          <a:bodyPr/>
          <a:lstStyle/>
          <a:p>
            <a:r>
              <a:rPr lang="en-US" b="1" dirty="0"/>
              <a:t>Theorem:</a:t>
            </a:r>
            <a:r>
              <a:rPr lang="en-US" dirty="0"/>
              <a:t> The empirical frequencies of FP converge to NE in</a:t>
            </a:r>
          </a:p>
          <a:p>
            <a:pPr lvl="1"/>
            <a:r>
              <a:rPr lang="en-US" dirty="0"/>
              <a:t>constant-sum games</a:t>
            </a:r>
          </a:p>
          <a:p>
            <a:pPr lvl="1"/>
            <a:r>
              <a:rPr lang="en-US" dirty="0"/>
              <a:t>two player games where each player has up to two actions</a:t>
            </a:r>
          </a:p>
          <a:p>
            <a:pPr lvl="1"/>
            <a:r>
              <a:rPr lang="en-US" dirty="0"/>
              <a:t>games solvable by iterated strict dominance</a:t>
            </a:r>
          </a:p>
          <a:p>
            <a:pPr lvl="1"/>
            <a:r>
              <a:rPr lang="en-US" dirty="0"/>
              <a:t>identical interest games</a:t>
            </a:r>
          </a:p>
          <a:p>
            <a:pPr lvl="1"/>
            <a:r>
              <a:rPr lang="en-US" dirty="0"/>
              <a:t>potential games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8</a:t>
            </a:fld>
            <a:endParaRPr lang="en-GB" dirty="0"/>
          </a:p>
        </p:txBody>
      </p:sp>
    </p:spTree>
    <p:extLst>
      <p:ext uri="{BB962C8B-B14F-4D97-AF65-F5344CB8AC3E}">
        <p14:creationId xmlns:p14="http://schemas.microsoft.com/office/powerpoint/2010/main" val="389509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it may not converge?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80728"/>
                <a:ext cx="8229600" cy="5472608"/>
              </a:xfrm>
            </p:spPr>
            <p:txBody>
              <a:bodyPr>
                <a:normAutofit fontScale="92500"/>
              </a:bodyPr>
              <a:lstStyle/>
              <a:p>
                <a:r>
                  <a:rPr lang="en-US" dirty="0"/>
                  <a:t>Shapley’s example in a modified rock-paper-scissors:</a:t>
                </a:r>
              </a:p>
              <a:p>
                <a:endParaRPr lang="en-US" dirty="0"/>
              </a:p>
              <a:p>
                <a:endParaRPr lang="en-US" dirty="0"/>
              </a:p>
              <a:p>
                <a:endParaRPr lang="en-US" dirty="0"/>
              </a:p>
              <a:p>
                <a:r>
                  <a:rPr lang="en-US" dirty="0"/>
                  <a:t>Unique NE is the uniform strategy for both players.</a:t>
                </a:r>
              </a:p>
              <a:p>
                <a:r>
                  <a:rPr lang="en-US" dirty="0"/>
                  <a:t>Let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𝜂</m:t>
                        </m:r>
                      </m:e>
                      <m:sub>
                        <m:r>
                          <a:rPr lang="en-US" b="0" i="1" smtClean="0">
                            <a:latin typeface="Cambria Math"/>
                          </a:rPr>
                          <m:t>1</m:t>
                        </m:r>
                      </m:sub>
                      <m:sup>
                        <m:r>
                          <a:rPr lang="en-US" b="0" i="1" smtClean="0">
                            <a:latin typeface="Cambria Math"/>
                          </a:rPr>
                          <m:t>0</m:t>
                        </m:r>
                      </m:sup>
                    </m:sSubSup>
                    <m:r>
                      <a:rPr lang="en-US" b="0" i="1" smtClean="0">
                        <a:latin typeface="Cambria Math"/>
                      </a:rPr>
                      <m:t>=(1,0,0)</m:t>
                    </m:r>
                  </m:oMath>
                </a14:m>
                <a:r>
                  <a:rPr lang="en-US" dirty="0"/>
                  <a:t>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𝜂</m:t>
                        </m:r>
                      </m:e>
                      <m:sub>
                        <m:r>
                          <a:rPr lang="en-US" b="0" i="1" smtClean="0">
                            <a:latin typeface="Cambria Math"/>
                          </a:rPr>
                          <m:t>2</m:t>
                        </m:r>
                      </m:sub>
                      <m:sup>
                        <m:r>
                          <a:rPr lang="en-US" b="0" i="1" smtClean="0">
                            <a:latin typeface="Cambria Math"/>
                          </a:rPr>
                          <m:t>0</m:t>
                        </m:r>
                      </m:sup>
                    </m:sSubSup>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0,1,0</m:t>
                        </m:r>
                      </m:e>
                    </m:d>
                    <m:r>
                      <a:rPr lang="en-US" b="0" i="1" smtClean="0">
                        <a:latin typeface="Cambria Math"/>
                      </a:rPr>
                      <m:t>.</m:t>
                    </m:r>
                  </m:oMath>
                </a14:m>
                <a:endParaRPr lang="en-US" dirty="0"/>
              </a:p>
              <a:p>
                <a:r>
                  <a:rPr lang="en-US" dirty="0"/>
                  <a:t>Play may be (P,R),(P,R)… for </a:t>
                </a:r>
                <a14:m>
                  <m:oMath xmlns:m="http://schemas.openxmlformats.org/officeDocument/2006/math">
                    <m:r>
                      <a:rPr lang="en-US" b="0" i="1" smtClean="0">
                        <a:latin typeface="Cambria Math"/>
                      </a:rPr>
                      <m:t>𝑘</m:t>
                    </m:r>
                  </m:oMath>
                </a14:m>
                <a:r>
                  <a:rPr lang="en-US" dirty="0"/>
                  <a:t> steps until column switches to S.</a:t>
                </a:r>
              </a:p>
              <a:p>
                <a:r>
                  <a:rPr lang="en-US" dirty="0"/>
                  <a:t>Then (P,S) follows until row switches to R (for </a:t>
                </a:r>
                <a14:m>
                  <m:oMath xmlns:m="http://schemas.openxmlformats.org/officeDocument/2006/math">
                    <m:r>
                      <a:rPr lang="en-US" b="0" i="1" smtClean="0">
                        <a:latin typeface="Cambria Math"/>
                      </a:rPr>
                      <m:t>𝛽</m:t>
                    </m:r>
                    <m:r>
                      <a:rPr lang="en-US" b="0" i="1" smtClean="0">
                        <a:latin typeface="Cambria Math"/>
                      </a:rPr>
                      <m:t>𝑘</m:t>
                    </m:r>
                  </m:oMath>
                </a14:m>
                <a:r>
                  <a:rPr lang="en-US" dirty="0"/>
                  <a:t> steps, </a:t>
                </a:r>
                <a14:m>
                  <m:oMath xmlns:m="http://schemas.openxmlformats.org/officeDocument/2006/math">
                    <m:r>
                      <a:rPr lang="en-US" b="0" i="1" smtClean="0">
                        <a:latin typeface="Cambria Math"/>
                      </a:rPr>
                      <m:t>𝛽</m:t>
                    </m:r>
                    <m:r>
                      <a:rPr lang="en-US" b="0" i="1" smtClean="0">
                        <a:latin typeface="Cambria Math"/>
                      </a:rPr>
                      <m:t>&gt;1</m:t>
                    </m:r>
                  </m:oMath>
                </a14:m>
                <a:r>
                  <a:rPr lang="en-US" dirty="0"/>
                  <a:t>).</a:t>
                </a:r>
              </a:p>
              <a:p>
                <a:r>
                  <a:rPr lang="en-US" dirty="0"/>
                  <a:t>Then (R,S) follows until column switches to P (for </a:t>
                </a:r>
                <a14:m>
                  <m:oMath xmlns:m="http://schemas.openxmlformats.org/officeDocument/2006/math">
                    <m:sSup>
                      <m:sSupPr>
                        <m:ctrlPr>
                          <a:rPr lang="en-US" b="0" i="1" smtClean="0">
                            <a:latin typeface="Cambria Math" panose="02040503050406030204" pitchFamily="18" charset="0"/>
                          </a:rPr>
                        </m:ctrlPr>
                      </m:sSupPr>
                      <m:e>
                        <m:r>
                          <a:rPr lang="en-US" i="1">
                            <a:latin typeface="Cambria Math"/>
                          </a:rPr>
                          <m:t>𝛽</m:t>
                        </m:r>
                      </m:e>
                      <m:sup>
                        <m:r>
                          <a:rPr lang="en-US" b="0" i="1" smtClean="0">
                            <a:latin typeface="Cambria Math"/>
                          </a:rPr>
                          <m:t>2</m:t>
                        </m:r>
                      </m:sup>
                    </m:sSup>
                    <m:r>
                      <a:rPr lang="en-US" i="1">
                        <a:latin typeface="Cambria Math"/>
                      </a:rPr>
                      <m:t>𝑘</m:t>
                    </m:r>
                  </m:oMath>
                </a14:m>
                <a:r>
                  <a:rPr lang="en-US" dirty="0"/>
                  <a:t> steps).</a:t>
                </a:r>
              </a:p>
              <a:p>
                <a:r>
                  <a:rPr lang="en-US" dirty="0"/>
                  <a:t>The play cycles among all 6 non-diagonal profiles with periods of ever-increasing length, hence, the empirical frequencies cannot converge.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80728"/>
                <a:ext cx="8229600" cy="5472608"/>
              </a:xfrm>
              <a:blipFill rotWithShape="1">
                <a:blip r:embed="rId2"/>
                <a:stretch>
                  <a:fillRect l="-815" b="-14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1DDE3-62B0-4983-961D-D9920F218E8A}" type="slidenum">
              <a:rPr lang="en-GB" smtClean="0"/>
              <a:pPr/>
              <a:t>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36289104"/>
              </p:ext>
            </p:extLst>
          </p:nvPr>
        </p:nvGraphicFramePr>
        <p:xfrm>
          <a:off x="2411760" y="1340768"/>
          <a:ext cx="3863752" cy="1656184"/>
        </p:xfrm>
        <a:graphic>
          <a:graphicData uri="http://schemas.openxmlformats.org/drawingml/2006/table">
            <a:tbl>
              <a:tblPr firstRow="1" bandRow="1">
                <a:tableStyleId>{2D5ABB26-0587-4C30-8999-92F81FD0307C}</a:tableStyleId>
              </a:tblPr>
              <a:tblGrid>
                <a:gridCol w="973437">
                  <a:extLst>
                    <a:ext uri="{9D8B030D-6E8A-4147-A177-3AD203B41FA5}">
                      <a16:colId xmlns:a16="http://schemas.microsoft.com/office/drawing/2014/main" val="20000"/>
                    </a:ext>
                  </a:extLst>
                </a:gridCol>
                <a:gridCol w="958439">
                  <a:extLst>
                    <a:ext uri="{9D8B030D-6E8A-4147-A177-3AD203B41FA5}">
                      <a16:colId xmlns:a16="http://schemas.microsoft.com/office/drawing/2014/main" val="20001"/>
                    </a:ext>
                  </a:extLst>
                </a:gridCol>
                <a:gridCol w="965938">
                  <a:extLst>
                    <a:ext uri="{9D8B030D-6E8A-4147-A177-3AD203B41FA5}">
                      <a16:colId xmlns:a16="http://schemas.microsoft.com/office/drawing/2014/main" val="20002"/>
                    </a:ext>
                  </a:extLst>
                </a:gridCol>
                <a:gridCol w="965938">
                  <a:extLst>
                    <a:ext uri="{9D8B030D-6E8A-4147-A177-3AD203B41FA5}">
                      <a16:colId xmlns:a16="http://schemas.microsoft.com/office/drawing/2014/main" val="20003"/>
                    </a:ext>
                  </a:extLst>
                </a:gridCol>
              </a:tblGrid>
              <a:tr h="414046">
                <a:tc>
                  <a:txBody>
                    <a:bodyPr/>
                    <a:lstStyle/>
                    <a:p>
                      <a:pPr algn="ctr"/>
                      <a:endParaRPr lang="en-US" dirty="0"/>
                    </a:p>
                  </a:txBody>
                  <a:tcPr/>
                </a:tc>
                <a:tc>
                  <a:txBody>
                    <a:bodyPr/>
                    <a:lstStyle/>
                    <a:p>
                      <a:pPr algn="ctr"/>
                      <a:r>
                        <a:rPr lang="en-US" dirty="0"/>
                        <a:t>R</a:t>
                      </a:r>
                    </a:p>
                  </a:txBody>
                  <a:tcPr>
                    <a:lnB w="12700" cap="flat" cmpd="sng" algn="ctr">
                      <a:solidFill>
                        <a:schemeClr val="tx1"/>
                      </a:solidFill>
                      <a:prstDash val="solid"/>
                      <a:round/>
                      <a:headEnd type="none" w="med" len="med"/>
                      <a:tailEnd type="none" w="med" len="med"/>
                    </a:lnB>
                  </a:tcPr>
                </a:tc>
                <a:tc>
                  <a:txBody>
                    <a:bodyPr/>
                    <a:lstStyle/>
                    <a:p>
                      <a:pPr algn="ctr"/>
                      <a:r>
                        <a:rPr lang="en-US" dirty="0"/>
                        <a:t>S</a:t>
                      </a:r>
                    </a:p>
                  </a:txBody>
                  <a:tcPr>
                    <a:lnB w="12700" cap="flat" cmpd="sng" algn="ctr">
                      <a:solidFill>
                        <a:schemeClr val="tx1"/>
                      </a:solidFill>
                      <a:prstDash val="solid"/>
                      <a:round/>
                      <a:headEnd type="none" w="med" len="med"/>
                      <a:tailEnd type="none" w="med" len="med"/>
                    </a:lnB>
                  </a:tcPr>
                </a:tc>
                <a:tc>
                  <a:txBody>
                    <a:bodyPr/>
                    <a:lstStyle/>
                    <a:p>
                      <a:pPr algn="ctr"/>
                      <a:r>
                        <a:rPr lang="en-US" dirty="0"/>
                        <a:t>P</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4046">
                <a:tc>
                  <a:txBody>
                    <a:bodyPr/>
                    <a:lstStyle/>
                    <a:p>
                      <a:pPr algn="ctr"/>
                      <a:r>
                        <a:rPr lang="en-US" dirty="0"/>
                        <a:t>R</a:t>
                      </a:r>
                    </a:p>
                  </a:txBody>
                  <a:tcPr>
                    <a:lnR w="12700" cap="flat" cmpd="sng" algn="ctr">
                      <a:solidFill>
                        <a:schemeClr val="tx1"/>
                      </a:solidFill>
                      <a:prstDash val="solid"/>
                      <a:round/>
                      <a:headEnd type="none" w="med" len="med"/>
                      <a:tailEnd type="none" w="med" len="med"/>
                    </a:lnR>
                  </a:tcPr>
                </a:tc>
                <a:tc>
                  <a:txBody>
                    <a:bodyPr/>
                    <a:lstStyle/>
                    <a:p>
                      <a:pPr algn="ctr"/>
                      <a:r>
                        <a:rPr lang="en-US" dirty="0"/>
                        <a:t>0,</a:t>
                      </a:r>
                      <a:r>
                        <a:rPr lang="en-US" baseline="0" dirty="0"/>
                        <a:t>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r>
                        <a:rPr lang="en-US" baseline="0" dirty="0"/>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4046">
                <a:tc>
                  <a:txBody>
                    <a:bodyPr/>
                    <a:lstStyle/>
                    <a:p>
                      <a:pPr algn="ctr"/>
                      <a:r>
                        <a:rPr lang="en-US" dirty="0"/>
                        <a:t>S</a:t>
                      </a:r>
                    </a:p>
                  </a:txBody>
                  <a:tcPr>
                    <a:lnR w="12700" cap="flat" cmpd="sng" algn="ctr">
                      <a:solidFill>
                        <a:schemeClr val="tx1"/>
                      </a:solidFill>
                      <a:prstDash val="solid"/>
                      <a:round/>
                      <a:headEnd type="none" w="med" len="med"/>
                      <a:tailEnd type="none" w="med" len="med"/>
                    </a:lnR>
                  </a:tcPr>
                </a:tc>
                <a:tc>
                  <a:txBody>
                    <a:bodyPr/>
                    <a:lstStyle/>
                    <a:p>
                      <a:pPr algn="ctr"/>
                      <a:r>
                        <a:rPr lang="en-US" dirty="0"/>
                        <a:t>0, 1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4046">
                <a:tc>
                  <a:txBody>
                    <a:bodyPr/>
                    <a:lstStyle/>
                    <a:p>
                      <a:pPr algn="ctr"/>
                      <a:r>
                        <a:rPr lang="en-US" dirty="0"/>
                        <a:t>P</a:t>
                      </a:r>
                    </a:p>
                  </a:txBody>
                  <a:tcPr>
                    <a:lnR w="12700" cap="flat" cmpd="sng" algn="ctr">
                      <a:solidFill>
                        <a:schemeClr val="tx1"/>
                      </a:solidFill>
                      <a:prstDash val="solid"/>
                      <a:round/>
                      <a:headEnd type="none" w="med" len="med"/>
                      <a:tailEnd type="none" w="med" len="med"/>
                    </a:lnR>
                  </a:tcPr>
                </a:tc>
                <a:tc>
                  <a:txBody>
                    <a:bodyPr/>
                    <a:lstStyle/>
                    <a:p>
                      <a:pPr algn="ctr"/>
                      <a:r>
                        <a:rPr lang="en-US" dirty="0"/>
                        <a:t>1, 0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4930810"/>
      </p:ext>
    </p:extLst>
  </p:cSld>
  <p:clrMapOvr>
    <a:masterClrMapping/>
  </p:clrMapOvr>
</p:sld>
</file>

<file path=ppt/theme/theme1.xml><?xml version="1.0" encoding="utf-8"?>
<a:theme xmlns:a="http://schemas.openxmlformats.org/drawingml/2006/main" name="gamesec2012_styl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l">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gamesec2012</Template>
  <TotalTime>25786</TotalTime>
  <Words>1707</Words>
  <Application>Microsoft Office PowerPoint</Application>
  <PresentationFormat>On-screen Show (4:3)</PresentationFormat>
  <Paragraphs>244</Paragraphs>
  <Slides>26</Slides>
  <Notes>12</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Cambria Math</vt:lpstr>
      <vt:lpstr>Gill Sans MT</vt:lpstr>
      <vt:lpstr>Verdana</vt:lpstr>
      <vt:lpstr>gamesec2012_style</vt:lpstr>
      <vt:lpstr>Algorithmic Game Theory Learning in Games</vt:lpstr>
      <vt:lpstr>Plan</vt:lpstr>
      <vt:lpstr>Algorithmic Game Theory Learning in Normal Form Games</vt:lpstr>
      <vt:lpstr>Introduction</vt:lpstr>
      <vt:lpstr>Best response dynamics</vt:lpstr>
      <vt:lpstr>Best response dynamics</vt:lpstr>
      <vt:lpstr>Result of FP in case of convergence</vt:lpstr>
      <vt:lpstr>Convergence of FP</vt:lpstr>
      <vt:lpstr>Why it may not converge?</vt:lpstr>
      <vt:lpstr>Convergence of FP</vt:lpstr>
      <vt:lpstr>Convergence of FP</vt:lpstr>
      <vt:lpstr>No-Regret dynamics</vt:lpstr>
      <vt:lpstr>No-Regret Learning Summary</vt:lpstr>
      <vt:lpstr>From External to Swap Regret</vt:lpstr>
      <vt:lpstr>From External to Swap Regret</vt:lpstr>
      <vt:lpstr>From External to Swap Regret</vt:lpstr>
      <vt:lpstr>From External to Swap Regret</vt:lpstr>
      <vt:lpstr>From External to Swap Regret</vt:lpstr>
      <vt:lpstr>No-Regret Dynamics – full information</vt:lpstr>
      <vt:lpstr>No-Regret Dynamics – full information</vt:lpstr>
      <vt:lpstr>Minimax Theorem</vt:lpstr>
      <vt:lpstr>No-Regret Dynamics</vt:lpstr>
      <vt:lpstr>No-Regret Dynamics – bandit case</vt:lpstr>
      <vt:lpstr>No-Regret Dynamics – bandit case</vt:lpstr>
      <vt:lpstr>Smoothed fictitious play has no regret</vt:lpstr>
      <vt:lpstr>References</vt:lpstr>
    </vt:vector>
  </TitlesOfParts>
  <Company>CVUT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Adversarial Modeling and Reasoning in the Maritime Domain</dc:title>
  <dc:creator>Michal Jakob</dc:creator>
  <cp:keywords>Dissemination;AgentC</cp:keywords>
  <cp:lastModifiedBy>Viliam Lisy</cp:lastModifiedBy>
  <cp:revision>572</cp:revision>
  <dcterms:created xsi:type="dcterms:W3CDTF">2010-03-19T09:46:55Z</dcterms:created>
  <dcterms:modified xsi:type="dcterms:W3CDTF">2019-04-15T14:47:04Z</dcterms:modified>
</cp:coreProperties>
</file>