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40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  <p:sldId id="360" r:id="rId16"/>
    <p:sldId id="361" r:id="rId17"/>
    <p:sldId id="362" r:id="rId18"/>
    <p:sldId id="363" r:id="rId19"/>
    <p:sldId id="365" r:id="rId20"/>
    <p:sldId id="367" r:id="rId21"/>
    <p:sldId id="368" r:id="rId22"/>
    <p:sldId id="369" r:id="rId23"/>
    <p:sldId id="370" r:id="rId24"/>
    <p:sldId id="371" r:id="rId25"/>
    <p:sldId id="372" r:id="rId26"/>
    <p:sldId id="373" r:id="rId27"/>
    <p:sldId id="374" r:id="rId28"/>
    <p:sldId id="386" r:id="rId29"/>
    <p:sldId id="388" r:id="rId30"/>
    <p:sldId id="389" r:id="rId31"/>
    <p:sldId id="390" r:id="rId32"/>
    <p:sldId id="391" r:id="rId33"/>
    <p:sldId id="392" r:id="rId34"/>
    <p:sldId id="393" r:id="rId35"/>
    <p:sldId id="394" r:id="rId36"/>
    <p:sldId id="395" r:id="rId37"/>
    <p:sldId id="312" r:id="rId38"/>
    <p:sldId id="313" r:id="rId39"/>
    <p:sldId id="314" r:id="rId40"/>
    <p:sldId id="315" r:id="rId41"/>
    <p:sldId id="316" r:id="rId42"/>
    <p:sldId id="317" r:id="rId43"/>
    <p:sldId id="318" r:id="rId44"/>
    <p:sldId id="319" r:id="rId45"/>
    <p:sldId id="342" r:id="rId46"/>
    <p:sldId id="375" r:id="rId47"/>
    <p:sldId id="376" r:id="rId48"/>
    <p:sldId id="379" r:id="rId49"/>
    <p:sldId id="380" r:id="rId50"/>
    <p:sldId id="381" r:id="rId51"/>
    <p:sldId id="382" r:id="rId52"/>
    <p:sldId id="383" r:id="rId53"/>
    <p:sldId id="384" r:id="rId54"/>
    <p:sldId id="385" r:id="rId55"/>
    <p:sldId id="396" r:id="rId56"/>
    <p:sldId id="397" r:id="rId57"/>
    <p:sldId id="400" r:id="rId58"/>
    <p:sldId id="401" r:id="rId59"/>
    <p:sldId id="402" r:id="rId60"/>
    <p:sldId id="403" r:id="rId61"/>
    <p:sldId id="404" r:id="rId62"/>
    <p:sldId id="405" r:id="rId63"/>
    <p:sldId id="406" r:id="rId64"/>
    <p:sldId id="301" r:id="rId65"/>
    <p:sldId id="344" r:id="rId66"/>
    <p:sldId id="324" r:id="rId67"/>
    <p:sldId id="325" r:id="rId68"/>
    <p:sldId id="326" r:id="rId69"/>
    <p:sldId id="327" r:id="rId70"/>
    <p:sldId id="328" r:id="rId71"/>
    <p:sldId id="329" r:id="rId72"/>
    <p:sldId id="343" r:id="rId73"/>
    <p:sldId id="408" r:id="rId74"/>
    <p:sldId id="409" r:id="rId75"/>
    <p:sldId id="410" r:id="rId76"/>
    <p:sldId id="411" r:id="rId77"/>
    <p:sldId id="412" r:id="rId78"/>
    <p:sldId id="413" r:id="rId79"/>
    <p:sldId id="414" r:id="rId80"/>
    <p:sldId id="415" r:id="rId81"/>
    <p:sldId id="416" r:id="rId82"/>
    <p:sldId id="417" r:id="rId8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4A4"/>
    <a:srgbClr val="E2AC00"/>
    <a:srgbClr val="00CC00"/>
    <a:srgbClr val="FF33CC"/>
    <a:srgbClr val="CC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23" autoAdjust="0"/>
    <p:restoredTop sz="94660"/>
  </p:normalViewPr>
  <p:slideViewPr>
    <p:cSldViewPr>
      <p:cViewPr>
        <p:scale>
          <a:sx n="100" d="100"/>
          <a:sy n="100" d="100"/>
        </p:scale>
        <p:origin x="-576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286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85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07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12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64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00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44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576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886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028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24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FDEDB-D13D-4D03-BEC3-50F7EB25EF09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0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5576" y="4149080"/>
            <a:ext cx="6912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/>
              <a:t>Ne</a:t>
            </a:r>
            <a:r>
              <a:rPr lang="en-US" b="1"/>
              <a:t>jkrat</a:t>
            </a:r>
            <a:r>
              <a:rPr lang="cs-CZ" b="1"/>
              <a:t>ší cesta v</a:t>
            </a:r>
            <a:r>
              <a:rPr lang="en-US" b="1"/>
              <a:t>e v</a:t>
            </a:r>
            <a:r>
              <a:rPr lang="cs-CZ" b="1"/>
              <a:t>áženém acyklickém grafu z uzlu </a:t>
            </a:r>
            <a:r>
              <a:rPr lang="en-US" b="1"/>
              <a:t>A</a:t>
            </a:r>
            <a:r>
              <a:rPr lang="cs-CZ" b="1"/>
              <a:t> do uzlu </a:t>
            </a:r>
            <a:r>
              <a:rPr lang="en-US" b="1"/>
              <a:t>B</a:t>
            </a:r>
            <a:endParaRPr lang="en-GB" b="1"/>
          </a:p>
          <a:p>
            <a:endParaRPr lang="cs-CZ" b="1" smtClean="0"/>
          </a:p>
          <a:p>
            <a:r>
              <a:rPr lang="cs-CZ" b="1"/>
              <a:t>Ne</a:t>
            </a:r>
            <a:r>
              <a:rPr lang="en-US" b="1"/>
              <a:t>jdel</a:t>
            </a:r>
            <a:r>
              <a:rPr lang="cs-CZ" b="1"/>
              <a:t>ší cesta </a:t>
            </a:r>
            <a:r>
              <a:rPr lang="cs-CZ" b="1" smtClean="0"/>
              <a:t>ve váženém</a:t>
            </a:r>
            <a:r>
              <a:rPr lang="en-US" b="1" smtClean="0"/>
              <a:t> </a:t>
            </a:r>
            <a:r>
              <a:rPr lang="cs-CZ" b="1"/>
              <a:t>acyklickém grafu   z uzlu A do uzlu B</a:t>
            </a:r>
            <a:endParaRPr lang="en-GB" b="1"/>
          </a:p>
          <a:p>
            <a:endParaRPr lang="cs-CZ" b="1"/>
          </a:p>
          <a:p>
            <a:r>
              <a:rPr lang="cs-CZ" b="1" smtClean="0"/>
              <a:t>Nejdelší cesta vůbec v</a:t>
            </a:r>
            <a:r>
              <a:rPr lang="en-US" b="1" smtClean="0"/>
              <a:t>e v</a:t>
            </a:r>
            <a:r>
              <a:rPr lang="cs-CZ" b="1" smtClean="0"/>
              <a:t>áženém acyklickém grafu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3568" y="1196752"/>
            <a:ext cx="53139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Po</a:t>
            </a:r>
            <a:r>
              <a:rPr lang="cs-CZ" b="1"/>
              <a:t>čet všech cest v </a:t>
            </a:r>
            <a:r>
              <a:rPr lang="cs-CZ" b="1" smtClean="0"/>
              <a:t>acyklickém grafu  </a:t>
            </a:r>
            <a:r>
              <a:rPr lang="en-US" b="1"/>
              <a:t>z uzlu</a:t>
            </a:r>
            <a:r>
              <a:rPr lang="cs-CZ" b="1"/>
              <a:t> </a:t>
            </a:r>
            <a:r>
              <a:rPr lang="en-US" b="1"/>
              <a:t>A</a:t>
            </a:r>
            <a:r>
              <a:rPr lang="cs-CZ" b="1"/>
              <a:t> </a:t>
            </a:r>
            <a:r>
              <a:rPr lang="en-US" b="1"/>
              <a:t>do uzlu</a:t>
            </a:r>
            <a:r>
              <a:rPr lang="cs-CZ" b="1"/>
              <a:t> </a:t>
            </a:r>
            <a:r>
              <a:rPr lang="en-US" b="1"/>
              <a:t>B</a:t>
            </a:r>
            <a:endParaRPr lang="en-GB" b="1"/>
          </a:p>
          <a:p>
            <a:endParaRPr lang="cs-CZ" b="1" smtClean="0"/>
          </a:p>
          <a:p>
            <a:r>
              <a:rPr lang="en-US" b="1" smtClean="0"/>
              <a:t>Po</a:t>
            </a:r>
            <a:r>
              <a:rPr lang="cs-CZ" b="1" smtClean="0"/>
              <a:t>čet</a:t>
            </a:r>
            <a:r>
              <a:rPr lang="en-US" b="1" smtClean="0"/>
              <a:t> </a:t>
            </a:r>
            <a:r>
              <a:rPr lang="cs-CZ" b="1" smtClean="0"/>
              <a:t>úplně </a:t>
            </a:r>
            <a:r>
              <a:rPr lang="en-US" b="1" smtClean="0"/>
              <a:t>v</a:t>
            </a:r>
            <a:r>
              <a:rPr lang="cs-CZ" b="1" smtClean="0"/>
              <a:t>š</a:t>
            </a:r>
            <a:r>
              <a:rPr lang="en-US" b="1" smtClean="0"/>
              <a:t>ech</a:t>
            </a:r>
            <a:r>
              <a:rPr lang="cs-CZ" b="1" smtClean="0"/>
              <a:t> cest </a:t>
            </a:r>
            <a:r>
              <a:rPr lang="cs-CZ" b="1" dirty="0" smtClean="0"/>
              <a:t>v </a:t>
            </a:r>
            <a:r>
              <a:rPr lang="cs-CZ" b="1" smtClean="0"/>
              <a:t>acyklickém grafu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528" y="260648"/>
            <a:ext cx="2800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Prakticky identick</a:t>
            </a:r>
            <a:r>
              <a:rPr lang="cs-CZ"/>
              <a:t>é</a:t>
            </a:r>
            <a:r>
              <a:rPr lang="cs-CZ" smtClean="0"/>
              <a:t> postupy: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83568" y="2420888"/>
            <a:ext cx="54726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smtClean="0"/>
              <a:t>Ne</a:t>
            </a:r>
            <a:r>
              <a:rPr lang="en-US" b="1" smtClean="0"/>
              <a:t>jkrat</a:t>
            </a:r>
            <a:r>
              <a:rPr lang="cs-CZ" b="1" smtClean="0"/>
              <a:t>ší cesta v</a:t>
            </a:r>
            <a:r>
              <a:rPr lang="en-US" b="1" smtClean="0"/>
              <a:t> </a:t>
            </a:r>
            <a:r>
              <a:rPr lang="cs-CZ" b="1" smtClean="0"/>
              <a:t>acyklickém grafu   z uzlu A do uzlu B</a:t>
            </a:r>
          </a:p>
          <a:p>
            <a:endParaRPr lang="cs-CZ" b="1"/>
          </a:p>
          <a:p>
            <a:r>
              <a:rPr lang="cs-CZ" b="1"/>
              <a:t>Ne</a:t>
            </a:r>
            <a:r>
              <a:rPr lang="en-US" b="1"/>
              <a:t>jdel</a:t>
            </a:r>
            <a:r>
              <a:rPr lang="cs-CZ" b="1"/>
              <a:t>ší cesta v</a:t>
            </a:r>
            <a:r>
              <a:rPr lang="en-US" b="1"/>
              <a:t> </a:t>
            </a:r>
            <a:r>
              <a:rPr lang="cs-CZ" b="1"/>
              <a:t>acyklickém grafu   z uzlu A do uzlu B</a:t>
            </a:r>
            <a:endParaRPr lang="en-GB" b="1"/>
          </a:p>
          <a:p>
            <a:endParaRPr lang="cs-CZ" b="1" smtClean="0"/>
          </a:p>
          <a:p>
            <a:r>
              <a:rPr lang="cs-CZ" b="1" smtClean="0"/>
              <a:t>Nejdelší </a:t>
            </a:r>
            <a:r>
              <a:rPr lang="cs-CZ" b="1"/>
              <a:t>cesta </a:t>
            </a:r>
            <a:r>
              <a:rPr lang="cs-CZ" b="1" smtClean="0"/>
              <a:t>vůbec v </a:t>
            </a:r>
            <a:r>
              <a:rPr lang="cs-CZ" b="1"/>
              <a:t>acyklickém </a:t>
            </a:r>
            <a:r>
              <a:rPr lang="cs-CZ" b="1" smtClean="0"/>
              <a:t>grafu</a:t>
            </a:r>
            <a:endParaRPr lang="en-GB" b="1"/>
          </a:p>
        </p:txBody>
      </p:sp>
      <p:sp>
        <p:nvSpPr>
          <p:cNvPr id="23" name="TextBox 22"/>
          <p:cNvSpPr txBox="1"/>
          <p:nvPr/>
        </p:nvSpPr>
        <p:spPr>
          <a:xfrm>
            <a:off x="3779912" y="404664"/>
            <a:ext cx="434112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mtClean="0"/>
              <a:t>P</a:t>
            </a:r>
            <a:r>
              <a:rPr lang="cs-CZ" smtClean="0"/>
              <a:t>ředpokládají topologické uspořádání grafu!</a:t>
            </a:r>
            <a:endParaRPr lang="en-GB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755576" y="2204864"/>
            <a:ext cx="71287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55576" y="4005064"/>
            <a:ext cx="71287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83568" y="1109643"/>
            <a:ext cx="71287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55576" y="5733256"/>
            <a:ext cx="71287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5576" y="5877272"/>
            <a:ext cx="727280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smtClean="0"/>
              <a:t>Obr</a:t>
            </a:r>
            <a:r>
              <a:rPr lang="cs-CZ" b="1" smtClean="0"/>
              <a:t>á</a:t>
            </a:r>
            <a:r>
              <a:rPr lang="en-US" b="1" smtClean="0"/>
              <a:t>cen</a:t>
            </a:r>
            <a:r>
              <a:rPr lang="cs-CZ" b="1" smtClean="0"/>
              <a:t>é</a:t>
            </a:r>
            <a:r>
              <a:rPr lang="en-US" b="1" smtClean="0"/>
              <a:t> </a:t>
            </a:r>
            <a:r>
              <a:rPr lang="cs-CZ" b="1" smtClean="0"/>
              <a:t> topologické uspořádání má implementační výhody.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037471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7555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795225" y="1960032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1691680" y="486916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Init:  0 ve všech uzlech </a:t>
            </a:r>
            <a:r>
              <a:rPr lang="en-US" smtClean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3033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18356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1907704" y="1960032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1043608" y="4869160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,  pro všechy hrany (Y, X)) + počet hran (Y, X)</a:t>
            </a:r>
            <a:r>
              <a:rPr lang="en-US" smtClean="0"/>
              <a:t> =</a:t>
            </a:r>
          </a:p>
          <a:p>
            <a:r>
              <a:rPr lang="en-US"/>
              <a:t> </a:t>
            </a:r>
            <a:r>
              <a:rPr lang="en-US" smtClean="0"/>
              <a:t>               </a:t>
            </a:r>
          </a:p>
          <a:p>
            <a:r>
              <a:rPr lang="en-US"/>
              <a:t> </a:t>
            </a:r>
            <a:r>
              <a:rPr lang="en-US" smtClean="0"/>
              <a:t>                = </a:t>
            </a:r>
            <a:r>
              <a:rPr lang="cs-CZ" smtClean="0"/>
              <a:t> </a:t>
            </a:r>
            <a:r>
              <a:rPr lang="en-US"/>
              <a:t> S</a:t>
            </a:r>
            <a:r>
              <a:rPr lang="cs-CZ"/>
              <a:t>uma (počet</a:t>
            </a:r>
            <a:r>
              <a:rPr lang="en-US"/>
              <a:t>[</a:t>
            </a:r>
            <a:r>
              <a:rPr lang="cs-CZ"/>
              <a:t>Y</a:t>
            </a:r>
            <a:r>
              <a:rPr lang="en-US" smtClean="0"/>
              <a:t>]+1</a:t>
            </a:r>
            <a:r>
              <a:rPr lang="cs-CZ" smtClean="0"/>
              <a:t>,  </a:t>
            </a:r>
            <a:r>
              <a:rPr lang="cs-CZ"/>
              <a:t>pro všechy hrany (Y, X)) </a:t>
            </a:r>
            <a:r>
              <a:rPr lang="en-US" smtClean="0"/>
              <a:t>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8784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29158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2960145" y="1960032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1043608" y="4869160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,  pro všechy hrany (Y, X)) + počet hran (Y, X)</a:t>
            </a:r>
            <a:r>
              <a:rPr lang="en-US" smtClean="0"/>
              <a:t> =</a:t>
            </a:r>
          </a:p>
          <a:p>
            <a:r>
              <a:rPr lang="en-US"/>
              <a:t> </a:t>
            </a:r>
            <a:r>
              <a:rPr lang="en-US" smtClean="0"/>
              <a:t>               </a:t>
            </a:r>
          </a:p>
          <a:p>
            <a:r>
              <a:rPr lang="en-US"/>
              <a:t> </a:t>
            </a:r>
            <a:r>
              <a:rPr lang="en-US" smtClean="0"/>
              <a:t>                = </a:t>
            </a:r>
            <a:r>
              <a:rPr lang="cs-CZ" smtClean="0"/>
              <a:t> </a:t>
            </a:r>
            <a:r>
              <a:rPr lang="en-US"/>
              <a:t> S</a:t>
            </a:r>
            <a:r>
              <a:rPr lang="cs-CZ"/>
              <a:t>uma (počet</a:t>
            </a:r>
            <a:r>
              <a:rPr lang="en-US"/>
              <a:t>[</a:t>
            </a:r>
            <a:r>
              <a:rPr lang="cs-CZ"/>
              <a:t>Y</a:t>
            </a:r>
            <a:r>
              <a:rPr lang="en-US" smtClean="0"/>
              <a:t>]+1</a:t>
            </a:r>
            <a:r>
              <a:rPr lang="cs-CZ" smtClean="0"/>
              <a:t>,  </a:t>
            </a:r>
            <a:r>
              <a:rPr lang="cs-CZ"/>
              <a:t>pro všechy hrany (Y, X)) </a:t>
            </a:r>
            <a:r>
              <a:rPr lang="en-US" smtClean="0"/>
              <a:t>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651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399593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4042097" y="1993255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1043608" y="4869160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,  pro všechy hrany (Y, X)) + počet hran (Y, X)</a:t>
            </a:r>
            <a:r>
              <a:rPr lang="en-US" smtClean="0"/>
              <a:t> =</a:t>
            </a:r>
          </a:p>
          <a:p>
            <a:r>
              <a:rPr lang="en-US"/>
              <a:t> </a:t>
            </a:r>
            <a:r>
              <a:rPr lang="en-US" smtClean="0"/>
              <a:t>               </a:t>
            </a:r>
          </a:p>
          <a:p>
            <a:r>
              <a:rPr lang="en-US"/>
              <a:t> </a:t>
            </a:r>
            <a:r>
              <a:rPr lang="en-US" smtClean="0"/>
              <a:t>                = </a:t>
            </a:r>
            <a:r>
              <a:rPr lang="cs-CZ" smtClean="0"/>
              <a:t> </a:t>
            </a:r>
            <a:r>
              <a:rPr lang="en-US"/>
              <a:t> S</a:t>
            </a:r>
            <a:r>
              <a:rPr lang="cs-CZ"/>
              <a:t>uma (počet</a:t>
            </a:r>
            <a:r>
              <a:rPr lang="en-US"/>
              <a:t>[</a:t>
            </a:r>
            <a:r>
              <a:rPr lang="cs-CZ"/>
              <a:t>Y</a:t>
            </a:r>
            <a:r>
              <a:rPr lang="en-US" smtClean="0"/>
              <a:t>]+1</a:t>
            </a:r>
            <a:r>
              <a:rPr lang="cs-CZ" smtClean="0"/>
              <a:t>,  </a:t>
            </a:r>
            <a:r>
              <a:rPr lang="cs-CZ"/>
              <a:t>pro všechy hrany (Y, X)) </a:t>
            </a:r>
            <a:r>
              <a:rPr lang="en-US" smtClean="0"/>
              <a:t>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33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507605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5112060" y="2027715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1043608" y="4869160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,  pro všechy hrany (Y, X)) + počet hran (Y, X)</a:t>
            </a:r>
            <a:r>
              <a:rPr lang="en-US" smtClean="0"/>
              <a:t> =</a:t>
            </a:r>
          </a:p>
          <a:p>
            <a:r>
              <a:rPr lang="en-US"/>
              <a:t> </a:t>
            </a:r>
            <a:r>
              <a:rPr lang="en-US" smtClean="0"/>
              <a:t>               </a:t>
            </a:r>
          </a:p>
          <a:p>
            <a:r>
              <a:rPr lang="en-US"/>
              <a:t> </a:t>
            </a:r>
            <a:r>
              <a:rPr lang="en-US" smtClean="0"/>
              <a:t>                = </a:t>
            </a:r>
            <a:r>
              <a:rPr lang="cs-CZ" smtClean="0"/>
              <a:t> </a:t>
            </a:r>
            <a:r>
              <a:rPr lang="en-US"/>
              <a:t> S</a:t>
            </a:r>
            <a:r>
              <a:rPr lang="cs-CZ"/>
              <a:t>uma (počet</a:t>
            </a:r>
            <a:r>
              <a:rPr lang="en-US"/>
              <a:t>[</a:t>
            </a:r>
            <a:r>
              <a:rPr lang="cs-CZ"/>
              <a:t>Y</a:t>
            </a:r>
            <a:r>
              <a:rPr lang="en-US" smtClean="0"/>
              <a:t>]+1</a:t>
            </a:r>
            <a:r>
              <a:rPr lang="cs-CZ" smtClean="0"/>
              <a:t>,  </a:t>
            </a:r>
            <a:r>
              <a:rPr lang="cs-CZ"/>
              <a:t>pro všechy hrany (Y, X)) </a:t>
            </a:r>
            <a:r>
              <a:rPr lang="en-US" smtClean="0"/>
              <a:t>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762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61561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6192180" y="2027715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1043608" y="4869160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,  pro všechy hrany (Y, X)) + počet hran (Y, X)</a:t>
            </a:r>
            <a:r>
              <a:rPr lang="en-US" smtClean="0"/>
              <a:t> =</a:t>
            </a:r>
          </a:p>
          <a:p>
            <a:r>
              <a:rPr lang="en-US"/>
              <a:t> </a:t>
            </a:r>
            <a:r>
              <a:rPr lang="en-US" smtClean="0"/>
              <a:t>               </a:t>
            </a:r>
          </a:p>
          <a:p>
            <a:r>
              <a:rPr lang="en-US"/>
              <a:t> </a:t>
            </a:r>
            <a:r>
              <a:rPr lang="en-US" smtClean="0"/>
              <a:t>                = </a:t>
            </a:r>
            <a:r>
              <a:rPr lang="cs-CZ" smtClean="0"/>
              <a:t> </a:t>
            </a:r>
            <a:r>
              <a:rPr lang="en-US"/>
              <a:t> S</a:t>
            </a:r>
            <a:r>
              <a:rPr lang="cs-CZ"/>
              <a:t>uma (počet</a:t>
            </a:r>
            <a:r>
              <a:rPr lang="en-US"/>
              <a:t>[</a:t>
            </a:r>
            <a:r>
              <a:rPr lang="cs-CZ"/>
              <a:t>Y</a:t>
            </a:r>
            <a:r>
              <a:rPr lang="en-US" smtClean="0"/>
              <a:t>]+1</a:t>
            </a:r>
            <a:r>
              <a:rPr lang="cs-CZ" smtClean="0"/>
              <a:t>,  </a:t>
            </a:r>
            <a:r>
              <a:rPr lang="cs-CZ"/>
              <a:t>pro všechy hrany (Y, X)) </a:t>
            </a:r>
            <a:r>
              <a:rPr lang="en-US" smtClean="0"/>
              <a:t>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6922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>
          <a:xfrm>
            <a:off x="72362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7259232" y="2027715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1043608" y="4869160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,  pro všechy hrany (Y, X)) + počet hran (Y, X)</a:t>
            </a:r>
            <a:r>
              <a:rPr lang="en-US" smtClean="0"/>
              <a:t> =</a:t>
            </a:r>
          </a:p>
          <a:p>
            <a:r>
              <a:rPr lang="en-US"/>
              <a:t> </a:t>
            </a:r>
            <a:r>
              <a:rPr lang="en-US" smtClean="0"/>
              <a:t>               </a:t>
            </a:r>
          </a:p>
          <a:p>
            <a:r>
              <a:rPr lang="en-US"/>
              <a:t> </a:t>
            </a:r>
            <a:r>
              <a:rPr lang="en-US" smtClean="0"/>
              <a:t>                = </a:t>
            </a:r>
            <a:r>
              <a:rPr lang="cs-CZ" smtClean="0"/>
              <a:t> </a:t>
            </a:r>
            <a:r>
              <a:rPr lang="en-US"/>
              <a:t> S</a:t>
            </a:r>
            <a:r>
              <a:rPr lang="cs-CZ"/>
              <a:t>uma (počet</a:t>
            </a:r>
            <a:r>
              <a:rPr lang="en-US"/>
              <a:t>[</a:t>
            </a:r>
            <a:r>
              <a:rPr lang="cs-CZ"/>
              <a:t>Y</a:t>
            </a:r>
            <a:r>
              <a:rPr lang="en-US" smtClean="0"/>
              <a:t>]+1</a:t>
            </a:r>
            <a:r>
              <a:rPr lang="cs-CZ" smtClean="0"/>
              <a:t>,  </a:t>
            </a:r>
            <a:r>
              <a:rPr lang="cs-CZ"/>
              <a:t>pro všechy hrany (Y, X)) </a:t>
            </a:r>
            <a:r>
              <a:rPr lang="en-US" smtClean="0"/>
              <a:t>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38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83164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ight Brace 2"/>
          <p:cNvSpPr/>
          <p:nvPr/>
        </p:nvSpPr>
        <p:spPr>
          <a:xfrm rot="5400000">
            <a:off x="4535996" y="-472873"/>
            <a:ext cx="504056" cy="8064896"/>
          </a:xfrm>
          <a:prstGeom prst="rightBrace">
            <a:avLst>
              <a:gd name="adj1" fmla="val 25932"/>
              <a:gd name="adj2" fmla="val 48646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2915816" y="3861048"/>
            <a:ext cx="3677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Počet cest </a:t>
            </a:r>
            <a:r>
              <a:rPr lang="cs-CZ" smtClean="0"/>
              <a:t>= </a:t>
            </a:r>
            <a:r>
              <a:rPr lang="en-US" smtClean="0"/>
              <a:t>0+0+</a:t>
            </a:r>
            <a:r>
              <a:rPr lang="cs-CZ" smtClean="0"/>
              <a:t>1+1+</a:t>
            </a:r>
            <a:r>
              <a:rPr lang="en-US" smtClean="0"/>
              <a:t>4</a:t>
            </a:r>
            <a:r>
              <a:rPr lang="cs-CZ" smtClean="0"/>
              <a:t>+</a:t>
            </a:r>
            <a:r>
              <a:rPr lang="en-US" smtClean="0"/>
              <a:t>7</a:t>
            </a:r>
            <a:r>
              <a:rPr lang="cs-CZ" smtClean="0"/>
              <a:t>+</a:t>
            </a:r>
            <a:r>
              <a:rPr lang="en-US" smtClean="0"/>
              <a:t>4</a:t>
            </a:r>
            <a:r>
              <a:rPr lang="cs-CZ" smtClean="0"/>
              <a:t>+</a:t>
            </a:r>
            <a:r>
              <a:rPr lang="en-US" smtClean="0"/>
              <a:t>13</a:t>
            </a:r>
            <a:r>
              <a:rPr lang="cs-CZ" smtClean="0"/>
              <a:t> = </a:t>
            </a:r>
            <a:r>
              <a:rPr lang="en-US" smtClean="0"/>
              <a:t>30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  <p:sp>
        <p:nvSpPr>
          <p:cNvPr id="39" name="Rectangle 3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424428" y="2979232"/>
            <a:ext cx="324036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43608" y="4869160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,  pro všechy hrany (Y, X)) + počet hran (Y, X)</a:t>
            </a:r>
            <a:r>
              <a:rPr lang="en-US" smtClean="0"/>
              <a:t> =</a:t>
            </a:r>
          </a:p>
          <a:p>
            <a:r>
              <a:rPr lang="en-US"/>
              <a:t> </a:t>
            </a:r>
            <a:r>
              <a:rPr lang="en-US" smtClean="0"/>
              <a:t>               </a:t>
            </a:r>
          </a:p>
          <a:p>
            <a:r>
              <a:rPr lang="en-US"/>
              <a:t> </a:t>
            </a:r>
            <a:r>
              <a:rPr lang="en-US" smtClean="0"/>
              <a:t>                = </a:t>
            </a:r>
            <a:r>
              <a:rPr lang="cs-CZ" smtClean="0"/>
              <a:t> </a:t>
            </a:r>
            <a:r>
              <a:rPr lang="en-US"/>
              <a:t> S</a:t>
            </a:r>
            <a:r>
              <a:rPr lang="cs-CZ"/>
              <a:t>uma (počet</a:t>
            </a:r>
            <a:r>
              <a:rPr lang="en-US"/>
              <a:t>[</a:t>
            </a:r>
            <a:r>
              <a:rPr lang="cs-CZ"/>
              <a:t>Y</a:t>
            </a:r>
            <a:r>
              <a:rPr lang="en-US" smtClean="0"/>
              <a:t>]+1</a:t>
            </a:r>
            <a:r>
              <a:rPr lang="cs-CZ" smtClean="0"/>
              <a:t>,  </a:t>
            </a:r>
            <a:r>
              <a:rPr lang="cs-CZ"/>
              <a:t>pro všechy hrany (Y, X)) </a:t>
            </a:r>
            <a:r>
              <a:rPr lang="en-US" smtClean="0"/>
              <a:t>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0256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976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179512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251520" y="1988840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691680" y="4797152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Init: V</a:t>
            </a:r>
            <a:r>
              <a:rPr lang="cs-CZ" smtClean="0"/>
              <a:t>šechny délky </a:t>
            </a:r>
            <a:r>
              <a:rPr lang="cs-CZ" b="1" smtClean="0">
                <a:sym typeface="Symbol"/>
              </a:rPr>
              <a:t></a:t>
            </a:r>
            <a:r>
              <a:rPr lang="cs-CZ" smtClean="0">
                <a:sym typeface="Symbol"/>
              </a:rPr>
              <a:t>, všechny předchůdce null</a:t>
            </a:r>
          </a:p>
          <a:p>
            <a:r>
              <a:rPr lang="cs-CZ">
                <a:sym typeface="Symbol"/>
              </a:rPr>
              <a:t> </a:t>
            </a:r>
            <a:r>
              <a:rPr lang="cs-CZ" smtClean="0">
                <a:sym typeface="Symbol"/>
              </a:rPr>
              <a:t>        Ve startovním uzlu délka 0 </a:t>
            </a:r>
            <a:endParaRPr lang="en-GB"/>
          </a:p>
          <a:p>
            <a:r>
              <a:rPr lang="cs-CZ" smtClean="0"/>
              <a:t> </a:t>
            </a:r>
            <a:r>
              <a:rPr lang="en-US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443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179512" y="1484784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251520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4" name="TextBox 43"/>
          <p:cNvSpPr txBox="1"/>
          <p:nvPr/>
        </p:nvSpPr>
        <p:spPr>
          <a:xfrm>
            <a:off x="1763688" y="4077072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Init:   Všechny počty 0, pouze ve startovním uzlu 1. </a:t>
            </a:r>
            <a:r>
              <a:rPr lang="en-US" smtClean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7433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29158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2952266" y="1989669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71" name="Rectangle 7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918350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399593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4020302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89" name="Rectangle 8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106" name="TextBox 105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88003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507605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5076056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7693855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61561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6192180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 </a:t>
            </a:r>
            <a:r>
              <a:rPr lang="cs-CZ" smtClean="0"/>
              <a:t>do uzlu 8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051023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72362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7252408" y="1976947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483451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83164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8316416" y="1976947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761201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Arc 40"/>
          <p:cNvSpPr/>
          <p:nvPr/>
        </p:nvSpPr>
        <p:spPr>
          <a:xfrm flipH="1" flipV="1">
            <a:off x="6414045" y="3356991"/>
            <a:ext cx="2016224" cy="57606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 flipH="1" flipV="1">
            <a:off x="4211959" y="3356992"/>
            <a:ext cx="2141133" cy="644702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 flipH="1" flipV="1">
            <a:off x="1979708" y="3284984"/>
            <a:ext cx="2160243" cy="720076"/>
          </a:xfrm>
          <a:prstGeom prst="arc">
            <a:avLst>
              <a:gd name="adj1" fmla="val 10824986"/>
              <a:gd name="adj2" fmla="val 21503834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5" name="Rectangle 44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46259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68908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179512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251520" y="1988840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2811803" y="908720"/>
            <a:ext cx="3317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</a:t>
            </a:r>
            <a:r>
              <a:rPr lang="cs-CZ" smtClean="0"/>
              <a:t>delší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691680" y="4797152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Init: V</a:t>
            </a:r>
            <a:r>
              <a:rPr lang="cs-CZ" smtClean="0"/>
              <a:t>šechny délky </a:t>
            </a:r>
            <a:r>
              <a:rPr lang="cs-CZ" smtClean="0">
                <a:sym typeface="Symbol"/>
              </a:rPr>
              <a:t>─</a:t>
            </a:r>
            <a:r>
              <a:rPr lang="cs-CZ" b="1" smtClean="0">
                <a:sym typeface="Symbol"/>
              </a:rPr>
              <a:t></a:t>
            </a:r>
            <a:r>
              <a:rPr lang="cs-CZ" smtClean="0">
                <a:sym typeface="Symbol"/>
              </a:rPr>
              <a:t>, všechny předchůdce null</a:t>
            </a:r>
          </a:p>
          <a:p>
            <a:r>
              <a:rPr lang="cs-CZ">
                <a:sym typeface="Symbol"/>
              </a:rPr>
              <a:t> </a:t>
            </a:r>
            <a:r>
              <a:rPr lang="cs-CZ" smtClean="0">
                <a:sym typeface="Symbol"/>
              </a:rPr>
              <a:t>        Ve startovním uzlu délka 0 </a:t>
            </a:r>
            <a:endParaRPr lang="en-GB"/>
          </a:p>
          <a:p>
            <a:r>
              <a:rPr lang="cs-CZ" smtClean="0"/>
              <a:t> </a:t>
            </a:r>
            <a:r>
              <a:rPr lang="en-US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79152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/>
          <p:cNvSpPr/>
          <p:nvPr/>
        </p:nvSpPr>
        <p:spPr>
          <a:xfrm>
            <a:off x="29158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2952266" y="1989669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/>
              <a:t>Ne</a:t>
            </a:r>
            <a:r>
              <a:rPr lang="en-US"/>
              <a:t>j</a:t>
            </a:r>
            <a:r>
              <a:rPr lang="cs-CZ"/>
              <a:t>delší cesta </a:t>
            </a:r>
            <a:r>
              <a:rPr lang="cs-CZ" smtClean="0"/>
              <a:t>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 a nebylo ─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554523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29158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2987824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1691680" y="486916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[Y]</a:t>
            </a:r>
            <a:r>
              <a:rPr lang="cs-CZ" smtClean="0"/>
              <a:t>,  pro všechy hrany (Y, X)) </a:t>
            </a:r>
            <a:r>
              <a:rPr lang="en-US" smtClean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08111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/>
          <p:cNvSpPr/>
          <p:nvPr/>
        </p:nvSpPr>
        <p:spPr>
          <a:xfrm>
            <a:off x="399593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4020302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/>
              <a:t>Ne</a:t>
            </a:r>
            <a:r>
              <a:rPr lang="en-US"/>
              <a:t>j</a:t>
            </a:r>
            <a:r>
              <a:rPr lang="cs-CZ"/>
              <a:t>delší cesta </a:t>
            </a:r>
            <a:r>
              <a:rPr lang="cs-CZ" smtClean="0"/>
              <a:t>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 a nebylo ─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894157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507605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5076056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/>
              <a:t>Ne</a:t>
            </a:r>
            <a:r>
              <a:rPr lang="en-US"/>
              <a:t>j</a:t>
            </a:r>
            <a:r>
              <a:rPr lang="cs-CZ"/>
              <a:t>delší cesta </a:t>
            </a:r>
            <a:r>
              <a:rPr lang="cs-CZ" smtClean="0"/>
              <a:t>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0" name="TextBox 79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 a nebylo ─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5775400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61561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6192180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/>
              <a:t>Ne</a:t>
            </a:r>
            <a:r>
              <a:rPr lang="en-US"/>
              <a:t>j</a:t>
            </a:r>
            <a:r>
              <a:rPr lang="cs-CZ"/>
              <a:t>delší cesta </a:t>
            </a:r>
            <a:r>
              <a:rPr lang="cs-CZ" smtClean="0"/>
              <a:t>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 </a:t>
            </a:r>
            <a:r>
              <a:rPr lang="cs-CZ" smtClean="0"/>
              <a:t>do uzlu 8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0" name="TextBox 79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 a nebylo ─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1916537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72362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7252408" y="1976947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/>
              <a:t>Ne</a:t>
            </a:r>
            <a:r>
              <a:rPr lang="en-US"/>
              <a:t>j</a:t>
            </a:r>
            <a:r>
              <a:rPr lang="cs-CZ"/>
              <a:t>delší cesta </a:t>
            </a:r>
            <a:r>
              <a:rPr lang="cs-CZ" smtClean="0"/>
              <a:t>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0" name="TextBox 79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 a nebylo ─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4123417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83164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8316416" y="1976947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/>
              <a:t>Ne</a:t>
            </a:r>
            <a:r>
              <a:rPr lang="en-US"/>
              <a:t>j</a:t>
            </a:r>
            <a:r>
              <a:rPr lang="cs-CZ"/>
              <a:t>delší cesta </a:t>
            </a:r>
            <a:r>
              <a:rPr lang="cs-CZ" smtClean="0"/>
              <a:t>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0" name="TextBox 79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 a nebylo ─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6763673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Arc 40"/>
          <p:cNvSpPr/>
          <p:nvPr/>
        </p:nvSpPr>
        <p:spPr>
          <a:xfrm flipH="1" flipV="1">
            <a:off x="6414045" y="3356991"/>
            <a:ext cx="2016224" cy="57606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 flipH="1" flipV="1">
            <a:off x="5364087" y="3356992"/>
            <a:ext cx="989004" cy="644702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 flipH="1" flipV="1">
            <a:off x="1979708" y="3284984"/>
            <a:ext cx="2160243" cy="720076"/>
          </a:xfrm>
          <a:prstGeom prst="arc">
            <a:avLst>
              <a:gd name="adj1" fmla="val 10824986"/>
              <a:gd name="adj2" fmla="val 21503834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/>
              <a:t>Ne</a:t>
            </a:r>
            <a:r>
              <a:rPr lang="en-US"/>
              <a:t>j</a:t>
            </a:r>
            <a:r>
              <a:rPr lang="cs-CZ"/>
              <a:t>delší cesta </a:t>
            </a:r>
            <a:r>
              <a:rPr lang="cs-CZ" smtClean="0"/>
              <a:t>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3" name="Rectangle 42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1" name="TextBox 80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2" name="Arc 81"/>
          <p:cNvSpPr/>
          <p:nvPr/>
        </p:nvSpPr>
        <p:spPr>
          <a:xfrm flipH="1" flipV="1">
            <a:off x="4211960" y="3356992"/>
            <a:ext cx="989004" cy="644702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9709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45463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7555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786195" y="195856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73" name="TextBox 72"/>
          <p:cNvSpPr txBox="1"/>
          <p:nvPr/>
        </p:nvSpPr>
        <p:spPr>
          <a:xfrm>
            <a:off x="1691680" y="479715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Init: V</a:t>
            </a:r>
            <a:r>
              <a:rPr lang="cs-CZ" smtClean="0"/>
              <a:t>šechny délky 0</a:t>
            </a:r>
            <a:r>
              <a:rPr lang="cs-CZ" smtClean="0">
                <a:sym typeface="Symbol"/>
              </a:rPr>
              <a:t>, všechny předchůdce null</a:t>
            </a:r>
            <a:r>
              <a:rPr lang="cs-CZ" smtClean="0"/>
              <a:t> </a:t>
            </a:r>
            <a:r>
              <a:rPr lang="en-US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1230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88"/>
          <p:cNvSpPr/>
          <p:nvPr/>
        </p:nvSpPr>
        <p:spPr>
          <a:xfrm>
            <a:off x="18356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1871700" y="1962373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71" name="Rectangle 7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90" name="TextBox 89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</a:t>
            </a:r>
          </a:p>
        </p:txBody>
      </p:sp>
    </p:spTree>
    <p:extLst>
      <p:ext uri="{BB962C8B-B14F-4D97-AF65-F5344CB8AC3E}">
        <p14:creationId xmlns:p14="http://schemas.microsoft.com/office/powerpoint/2010/main" val="37255345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>
          <a:xfrm>
            <a:off x="29158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2952266" y="1989669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73" name="TextBox 72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</a:t>
            </a:r>
          </a:p>
        </p:txBody>
      </p:sp>
    </p:spTree>
    <p:extLst>
      <p:ext uri="{BB962C8B-B14F-4D97-AF65-F5344CB8AC3E}">
        <p14:creationId xmlns:p14="http://schemas.microsoft.com/office/powerpoint/2010/main" val="3497938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399593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4067944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1691680" y="486916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[Y]</a:t>
            </a:r>
            <a:r>
              <a:rPr lang="cs-CZ" smtClean="0"/>
              <a:t>,  pro všechy hrany (Y, X)) </a:t>
            </a:r>
            <a:r>
              <a:rPr lang="en-US" smtClean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5881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88"/>
          <p:cNvSpPr/>
          <p:nvPr/>
        </p:nvSpPr>
        <p:spPr>
          <a:xfrm>
            <a:off x="399593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4020302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71" name="Rectangle 7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91" name="TextBox 90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</a:t>
            </a:r>
          </a:p>
        </p:txBody>
      </p:sp>
    </p:spTree>
    <p:extLst>
      <p:ext uri="{BB962C8B-B14F-4D97-AF65-F5344CB8AC3E}">
        <p14:creationId xmlns:p14="http://schemas.microsoft.com/office/powerpoint/2010/main" val="14558325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>
          <a:xfrm>
            <a:off x="507605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5076056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72" name="TextBox 71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</a:t>
            </a:r>
          </a:p>
        </p:txBody>
      </p:sp>
    </p:spTree>
    <p:extLst>
      <p:ext uri="{BB962C8B-B14F-4D97-AF65-F5344CB8AC3E}">
        <p14:creationId xmlns:p14="http://schemas.microsoft.com/office/powerpoint/2010/main" val="31054220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88"/>
          <p:cNvSpPr/>
          <p:nvPr/>
        </p:nvSpPr>
        <p:spPr>
          <a:xfrm>
            <a:off x="61561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6192180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71" name="Rectangle 7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90" name="TextBox 89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</a:t>
            </a:r>
          </a:p>
        </p:txBody>
      </p:sp>
    </p:spTree>
    <p:extLst>
      <p:ext uri="{BB962C8B-B14F-4D97-AF65-F5344CB8AC3E}">
        <p14:creationId xmlns:p14="http://schemas.microsoft.com/office/powerpoint/2010/main" val="12618212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>
          <a:xfrm>
            <a:off x="72362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7252408" y="1976947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72" name="TextBox 71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</a:t>
            </a:r>
          </a:p>
        </p:txBody>
      </p:sp>
    </p:spTree>
    <p:extLst>
      <p:ext uri="{BB962C8B-B14F-4D97-AF65-F5344CB8AC3E}">
        <p14:creationId xmlns:p14="http://schemas.microsoft.com/office/powerpoint/2010/main" val="26528030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/>
          <p:cNvSpPr/>
          <p:nvPr/>
        </p:nvSpPr>
        <p:spPr>
          <a:xfrm>
            <a:off x="83164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8316416" y="1969227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4" name="TextBox 73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</a:t>
            </a:r>
          </a:p>
        </p:txBody>
      </p:sp>
    </p:spTree>
    <p:extLst>
      <p:ext uri="{BB962C8B-B14F-4D97-AF65-F5344CB8AC3E}">
        <p14:creationId xmlns:p14="http://schemas.microsoft.com/office/powerpoint/2010/main" val="42433662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41" name="Arc 40"/>
          <p:cNvSpPr/>
          <p:nvPr/>
        </p:nvSpPr>
        <p:spPr>
          <a:xfrm flipH="1" flipV="1">
            <a:off x="6414045" y="3288350"/>
            <a:ext cx="2016224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 flipH="1" flipV="1">
            <a:off x="5400091" y="3356990"/>
            <a:ext cx="953002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 flipH="1" flipV="1">
            <a:off x="4262585" y="3356992"/>
            <a:ext cx="1060559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 flipH="1" flipV="1">
            <a:off x="2153901" y="3356991"/>
            <a:ext cx="2038944" cy="644705"/>
          </a:xfrm>
          <a:prstGeom prst="arc">
            <a:avLst>
              <a:gd name="adj1" fmla="val 10824986"/>
              <a:gd name="adj2" fmla="val 21503834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4" name="TextBox 73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0385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71504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107504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479317" y="2097068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32" name="Rectangle 3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</a:t>
            </a:r>
            <a:r>
              <a:rPr lang="en-US" smtClean="0"/>
              <a:t> 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179512" y="208991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1691680" y="4797152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Init: V</a:t>
            </a:r>
            <a:r>
              <a:rPr lang="cs-CZ" smtClean="0"/>
              <a:t>šechny délky </a:t>
            </a:r>
            <a:r>
              <a:rPr lang="cs-CZ" b="1" smtClean="0">
                <a:sym typeface="Symbol"/>
              </a:rPr>
              <a:t></a:t>
            </a:r>
            <a:r>
              <a:rPr lang="cs-CZ" smtClean="0">
                <a:sym typeface="Symbol"/>
              </a:rPr>
              <a:t>, všechny předchůdce null</a:t>
            </a:r>
          </a:p>
          <a:p>
            <a:r>
              <a:rPr lang="cs-CZ">
                <a:sym typeface="Symbol"/>
              </a:rPr>
              <a:t> </a:t>
            </a:r>
            <a:r>
              <a:rPr lang="cs-CZ" smtClean="0">
                <a:sym typeface="Symbol"/>
              </a:rPr>
              <a:t>        Ve startovním uzlu délka 0 </a:t>
            </a:r>
            <a:endParaRPr lang="en-GB"/>
          </a:p>
          <a:p>
            <a:r>
              <a:rPr lang="cs-CZ" smtClean="0"/>
              <a:t> </a:t>
            </a:r>
            <a:r>
              <a:rPr lang="en-US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06876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29158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479317" y="2097068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298782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1691680" y="479715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39898697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99593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479317" y="2097068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406794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1691680" y="479715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421603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507605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5148064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1691680" y="486916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[Y]</a:t>
            </a:r>
            <a:r>
              <a:rPr lang="cs-CZ" smtClean="0"/>
              <a:t>,  pro všechy hrany (Y, X)) </a:t>
            </a:r>
            <a:r>
              <a:rPr lang="en-US" smtClean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70953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507605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479317" y="2097068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1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514806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1691680" y="479715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5038798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61561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479317" y="2097068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1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622818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1691680" y="479715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9759269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72362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730830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1691680" y="479715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25484038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83164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838842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1691680" y="479715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50969143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64" name="Arc 63"/>
          <p:cNvSpPr/>
          <p:nvPr/>
        </p:nvSpPr>
        <p:spPr>
          <a:xfrm flipH="1" flipV="1">
            <a:off x="6444208" y="3284984"/>
            <a:ext cx="2058068" cy="720078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 flipH="1" flipV="1">
            <a:off x="5292080" y="3284984"/>
            <a:ext cx="1049956" cy="792086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 flipH="1" flipV="1">
            <a:off x="2051720" y="3356992"/>
            <a:ext cx="3210196" cy="720078"/>
          </a:xfrm>
          <a:prstGeom prst="arc">
            <a:avLst>
              <a:gd name="adj1" fmla="val 10824986"/>
              <a:gd name="adj2" fmla="val 21533963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473889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5367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251520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  <a:endParaRPr lang="en-US" smtClean="0"/>
          </a:p>
          <a:p>
            <a:pPr algn="ctr"/>
            <a:r>
              <a:rPr lang="cs-CZ"/>
              <a:t>z uzlu </a:t>
            </a:r>
            <a:r>
              <a:rPr lang="en-US"/>
              <a:t>2</a:t>
            </a:r>
            <a:r>
              <a:rPr lang="cs-CZ"/>
              <a:t> do uzlu </a:t>
            </a:r>
            <a:r>
              <a:rPr lang="cs-CZ" smtClean="0"/>
              <a:t>8</a:t>
            </a:r>
            <a:endParaRPr lang="en-GB"/>
          </a:p>
        </p:txBody>
      </p:sp>
      <p:sp>
        <p:nvSpPr>
          <p:cNvPr id="64" name="Down Arrow 63"/>
          <p:cNvSpPr/>
          <p:nvPr/>
        </p:nvSpPr>
        <p:spPr>
          <a:xfrm>
            <a:off x="323528" y="2132856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100" name="TextBox 9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1691680" y="4797152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Init: V</a:t>
            </a:r>
            <a:r>
              <a:rPr lang="cs-CZ"/>
              <a:t>šechny délky ─</a:t>
            </a:r>
            <a:r>
              <a:rPr lang="cs-CZ" b="1">
                <a:sym typeface="Symbol"/>
              </a:rPr>
              <a:t></a:t>
            </a:r>
            <a:r>
              <a:rPr lang="cs-CZ" smtClean="0">
                <a:sym typeface="Symbol"/>
              </a:rPr>
              <a:t>, všechny předchůdce null</a:t>
            </a:r>
          </a:p>
          <a:p>
            <a:r>
              <a:rPr lang="cs-CZ">
                <a:sym typeface="Symbol"/>
              </a:rPr>
              <a:t> </a:t>
            </a:r>
            <a:r>
              <a:rPr lang="cs-CZ" smtClean="0">
                <a:sym typeface="Symbol"/>
              </a:rPr>
              <a:t>        Ve startovním uzlu délka 0 </a:t>
            </a:r>
            <a:endParaRPr lang="en-GB"/>
          </a:p>
          <a:p>
            <a:r>
              <a:rPr lang="cs-CZ" smtClean="0"/>
              <a:t> </a:t>
            </a:r>
            <a:r>
              <a:rPr lang="en-US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6651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29158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4" name="Down Arrow 63"/>
          <p:cNvSpPr/>
          <p:nvPr/>
        </p:nvSpPr>
        <p:spPr>
          <a:xfrm>
            <a:off x="298782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2411760" y="1052736"/>
            <a:ext cx="424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  <a:endParaRPr lang="en-US" smtClean="0"/>
          </a:p>
          <a:p>
            <a:pPr algn="ctr"/>
            <a:r>
              <a:rPr lang="cs-CZ"/>
              <a:t>z uzlu </a:t>
            </a:r>
            <a:r>
              <a:rPr lang="en-US"/>
              <a:t>2</a:t>
            </a:r>
            <a:r>
              <a:rPr lang="cs-CZ"/>
              <a:t> do uzlu </a:t>
            </a:r>
            <a:r>
              <a:rPr lang="cs-CZ" smtClean="0"/>
              <a:t>8</a:t>
            </a:r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nastalo a nebylo </a:t>
            </a:r>
            <a:r>
              <a:rPr lang="cs-CZ" smtClean="0"/>
              <a:t> ─</a:t>
            </a:r>
            <a:r>
              <a:rPr lang="cs-CZ" b="1" smtClean="0">
                <a:sym typeface="Symbol"/>
              </a:rPr>
              <a:t>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61132870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399593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4" name="Down Arrow 63"/>
          <p:cNvSpPr/>
          <p:nvPr/>
        </p:nvSpPr>
        <p:spPr>
          <a:xfrm>
            <a:off x="406794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2411760" y="1052736"/>
            <a:ext cx="424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  <a:endParaRPr lang="en-US" smtClean="0"/>
          </a:p>
          <a:p>
            <a:pPr algn="ctr"/>
            <a:r>
              <a:rPr lang="cs-CZ"/>
              <a:t>z uzlu </a:t>
            </a:r>
            <a:r>
              <a:rPr lang="en-US"/>
              <a:t>2</a:t>
            </a:r>
            <a:r>
              <a:rPr lang="cs-CZ"/>
              <a:t> do uzlu </a:t>
            </a:r>
            <a:r>
              <a:rPr lang="cs-CZ" smtClean="0"/>
              <a:t>8</a:t>
            </a:r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nastalo a nebylo </a:t>
            </a:r>
            <a:r>
              <a:rPr lang="cs-CZ" smtClean="0"/>
              <a:t> ─</a:t>
            </a:r>
            <a:r>
              <a:rPr lang="cs-CZ" b="1" smtClean="0">
                <a:sym typeface="Symbol"/>
              </a:rPr>
              <a:t>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587794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101"/>
          <p:cNvSpPr/>
          <p:nvPr/>
        </p:nvSpPr>
        <p:spPr>
          <a:xfrm>
            <a:off x="507605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4" name="Down Arrow 63"/>
          <p:cNvSpPr/>
          <p:nvPr/>
        </p:nvSpPr>
        <p:spPr>
          <a:xfrm>
            <a:off x="514806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100" name="TextBox 9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2411760" y="1052736"/>
            <a:ext cx="424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  <a:endParaRPr lang="en-US" smtClean="0"/>
          </a:p>
          <a:p>
            <a:pPr algn="ctr"/>
            <a:r>
              <a:rPr lang="cs-CZ"/>
              <a:t>z uzlu </a:t>
            </a:r>
            <a:r>
              <a:rPr lang="en-US"/>
              <a:t>2</a:t>
            </a:r>
            <a:r>
              <a:rPr lang="cs-CZ"/>
              <a:t> do uzlu </a:t>
            </a:r>
            <a:r>
              <a:rPr lang="cs-CZ" smtClean="0"/>
              <a:t>8</a:t>
            </a:r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nastalo a nebylo </a:t>
            </a:r>
            <a:r>
              <a:rPr lang="cs-CZ" smtClean="0"/>
              <a:t> ─</a:t>
            </a:r>
            <a:r>
              <a:rPr lang="cs-CZ" b="1" smtClean="0">
                <a:sym typeface="Symbol"/>
              </a:rPr>
              <a:t>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540561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61561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6228184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1691680" y="486916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[Y]</a:t>
            </a:r>
            <a:r>
              <a:rPr lang="cs-CZ" smtClean="0"/>
              <a:t>,  pro všechy hrany (Y, X)) </a:t>
            </a:r>
            <a:r>
              <a:rPr lang="en-US" smtClean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484929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61561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4" name="Down Arrow 63"/>
          <p:cNvSpPr/>
          <p:nvPr/>
        </p:nvSpPr>
        <p:spPr>
          <a:xfrm>
            <a:off x="622818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2411760" y="1052736"/>
            <a:ext cx="424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  <a:endParaRPr lang="en-US" smtClean="0"/>
          </a:p>
          <a:p>
            <a:pPr algn="ctr"/>
            <a:r>
              <a:rPr lang="cs-CZ"/>
              <a:t>z uzlu </a:t>
            </a:r>
            <a:r>
              <a:rPr lang="en-US"/>
              <a:t>2</a:t>
            </a:r>
            <a:r>
              <a:rPr lang="cs-CZ"/>
              <a:t> do uzlu </a:t>
            </a:r>
            <a:r>
              <a:rPr lang="cs-CZ" smtClean="0"/>
              <a:t>8</a:t>
            </a:r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nastalo a nebylo </a:t>
            </a:r>
            <a:r>
              <a:rPr lang="cs-CZ" smtClean="0"/>
              <a:t> ─</a:t>
            </a:r>
            <a:r>
              <a:rPr lang="cs-CZ" b="1" smtClean="0">
                <a:sym typeface="Symbol"/>
              </a:rPr>
              <a:t>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23018655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72362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5" name="Down Arrow 64"/>
          <p:cNvSpPr/>
          <p:nvPr/>
        </p:nvSpPr>
        <p:spPr>
          <a:xfrm>
            <a:off x="730830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2411760" y="1052736"/>
            <a:ext cx="424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  <a:endParaRPr lang="en-US" smtClean="0"/>
          </a:p>
          <a:p>
            <a:pPr algn="ctr"/>
            <a:r>
              <a:rPr lang="cs-CZ"/>
              <a:t>z uzlu </a:t>
            </a:r>
            <a:r>
              <a:rPr lang="en-US"/>
              <a:t>2</a:t>
            </a:r>
            <a:r>
              <a:rPr lang="cs-CZ"/>
              <a:t> do uzlu </a:t>
            </a:r>
            <a:r>
              <a:rPr lang="cs-CZ" smtClean="0"/>
              <a:t>8</a:t>
            </a:r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nastalo a nebylo </a:t>
            </a:r>
            <a:r>
              <a:rPr lang="cs-CZ" smtClean="0"/>
              <a:t> ─</a:t>
            </a:r>
            <a:r>
              <a:rPr lang="cs-CZ" b="1" smtClean="0">
                <a:sym typeface="Symbol"/>
              </a:rPr>
              <a:t>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55507305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/>
          <p:cNvSpPr/>
          <p:nvPr/>
        </p:nvSpPr>
        <p:spPr>
          <a:xfrm>
            <a:off x="83164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5" name="Down Arrow 64"/>
          <p:cNvSpPr/>
          <p:nvPr/>
        </p:nvSpPr>
        <p:spPr>
          <a:xfrm>
            <a:off x="838842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2411760" y="1052736"/>
            <a:ext cx="424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  <a:endParaRPr lang="en-US" smtClean="0"/>
          </a:p>
          <a:p>
            <a:pPr algn="ctr"/>
            <a:r>
              <a:rPr lang="cs-CZ"/>
              <a:t>z uzlu </a:t>
            </a:r>
            <a:r>
              <a:rPr lang="en-US"/>
              <a:t>2</a:t>
            </a:r>
            <a:r>
              <a:rPr lang="cs-CZ"/>
              <a:t> do uzlu </a:t>
            </a:r>
            <a:r>
              <a:rPr lang="cs-CZ" smtClean="0"/>
              <a:t>8</a:t>
            </a:r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nastalo a nebylo </a:t>
            </a:r>
            <a:r>
              <a:rPr lang="cs-CZ" smtClean="0"/>
              <a:t> ─</a:t>
            </a:r>
            <a:r>
              <a:rPr lang="cs-CZ" b="1" smtClean="0">
                <a:sym typeface="Symbol"/>
              </a:rPr>
              <a:t>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29266942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6" name="Arc 65"/>
          <p:cNvSpPr/>
          <p:nvPr/>
        </p:nvSpPr>
        <p:spPr>
          <a:xfrm flipH="1" flipV="1">
            <a:off x="7452319" y="3288349"/>
            <a:ext cx="977949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 flipH="1" flipV="1">
            <a:off x="4211960" y="3356991"/>
            <a:ext cx="3210195" cy="644703"/>
          </a:xfrm>
          <a:prstGeom prst="arc">
            <a:avLst>
              <a:gd name="adj1" fmla="val 10824986"/>
              <a:gd name="adj2" fmla="val 21494340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 flipH="1" flipV="1">
            <a:off x="2123727" y="3356991"/>
            <a:ext cx="2058069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2411760" y="1052736"/>
            <a:ext cx="424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  <a:endParaRPr lang="en-US" smtClean="0"/>
          </a:p>
          <a:p>
            <a:pPr algn="ctr"/>
            <a:r>
              <a:rPr lang="cs-CZ"/>
              <a:t>z uzlu </a:t>
            </a:r>
            <a:r>
              <a:rPr lang="en-US"/>
              <a:t>2</a:t>
            </a:r>
            <a:r>
              <a:rPr lang="cs-CZ"/>
              <a:t> do uzlu </a:t>
            </a:r>
            <a:r>
              <a:rPr lang="cs-CZ" smtClean="0"/>
              <a:t>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0670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26492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251520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323528" y="2132856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100" name="TextBox 9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1691680" y="4797152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Init: V</a:t>
            </a:r>
            <a:r>
              <a:rPr lang="cs-CZ"/>
              <a:t>šechny délky ─</a:t>
            </a:r>
            <a:r>
              <a:rPr lang="cs-CZ" b="1">
                <a:sym typeface="Symbol"/>
              </a:rPr>
              <a:t></a:t>
            </a:r>
            <a:r>
              <a:rPr lang="cs-CZ" smtClean="0">
                <a:sym typeface="Symbol"/>
              </a:rPr>
              <a:t>, všechny předchůdce null</a:t>
            </a:r>
          </a:p>
          <a:p>
            <a:r>
              <a:rPr lang="cs-CZ">
                <a:sym typeface="Symbol"/>
              </a:rPr>
              <a:t> </a:t>
            </a:r>
            <a:r>
              <a:rPr lang="cs-CZ" smtClean="0">
                <a:sym typeface="Symbol"/>
              </a:rPr>
              <a:t>        Ve všech kořenech délka 0 </a:t>
            </a:r>
            <a:endParaRPr lang="en-GB"/>
          </a:p>
          <a:p>
            <a:r>
              <a:rPr lang="cs-CZ" smtClean="0"/>
              <a:t> </a:t>
            </a:r>
            <a:r>
              <a:rPr lang="en-US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131311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29158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298782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404525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399593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406794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0652614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101"/>
          <p:cNvSpPr/>
          <p:nvPr/>
        </p:nvSpPr>
        <p:spPr>
          <a:xfrm>
            <a:off x="507605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514806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100" name="TextBox 9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103" name="TextBox 102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14402547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61561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622818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3221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>
          <a:xfrm>
            <a:off x="72362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7308304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1691680" y="486916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[Y]</a:t>
            </a:r>
            <a:r>
              <a:rPr lang="cs-CZ" smtClean="0"/>
              <a:t>,  pro všechy hrany (Y, X)) </a:t>
            </a:r>
            <a:r>
              <a:rPr lang="en-US" smtClean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68291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72362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730830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5559653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/>
          <p:cNvSpPr/>
          <p:nvPr/>
        </p:nvSpPr>
        <p:spPr>
          <a:xfrm>
            <a:off x="83164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838842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87458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6" name="Arc 65"/>
          <p:cNvSpPr/>
          <p:nvPr/>
        </p:nvSpPr>
        <p:spPr>
          <a:xfrm flipH="1" flipV="1">
            <a:off x="7452319" y="3288349"/>
            <a:ext cx="977949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 flipH="1" flipV="1">
            <a:off x="4211960" y="3356991"/>
            <a:ext cx="3210195" cy="644703"/>
          </a:xfrm>
          <a:prstGeom prst="arc">
            <a:avLst>
              <a:gd name="adj1" fmla="val 10824986"/>
              <a:gd name="adj2" fmla="val 21494340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 flipH="1" flipV="1">
            <a:off x="2123727" y="3356991"/>
            <a:ext cx="2058069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52034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353677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/>
          <p:cNvSpPr/>
          <p:nvPr/>
        </p:nvSpPr>
        <p:spPr>
          <a:xfrm>
            <a:off x="83164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838842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N</a:t>
            </a:r>
            <a:r>
              <a:rPr lang="cs-CZ" smtClean="0"/>
              <a:t>á</a:t>
            </a:r>
            <a:r>
              <a:rPr lang="en-US" smtClean="0"/>
              <a:t>sl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</a:t>
            </a:r>
            <a:r>
              <a:rPr lang="cs-CZ"/>
              <a:t>(váha(X, Y</a:t>
            </a:r>
            <a:r>
              <a:rPr lang="cs-CZ" smtClean="0"/>
              <a:t>) + Délka</a:t>
            </a:r>
            <a:r>
              <a:rPr lang="en-US" smtClean="0"/>
              <a:t>[</a:t>
            </a:r>
            <a:r>
              <a:rPr lang="cs-CZ"/>
              <a:t>Y</a:t>
            </a:r>
            <a:r>
              <a:rPr lang="en-US" smtClean="0"/>
              <a:t>]</a:t>
            </a:r>
            <a:r>
              <a:rPr lang="cs-CZ" smtClean="0"/>
              <a:t>,   pro všechy hrany (X, Y))</a:t>
            </a:r>
          </a:p>
          <a:p>
            <a:r>
              <a:rPr lang="en-US"/>
              <a:t>N</a:t>
            </a:r>
            <a:r>
              <a:rPr lang="cs-CZ"/>
              <a:t>á</a:t>
            </a:r>
            <a:r>
              <a:rPr lang="en-US" smtClean="0"/>
              <a:t>sl[X]   </a:t>
            </a:r>
            <a:r>
              <a:rPr lang="cs-CZ" smtClean="0"/>
              <a:t> </a:t>
            </a:r>
            <a:r>
              <a:rPr lang="en-US" smtClean="0"/>
              <a:t>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  <p:sp>
        <p:nvSpPr>
          <p:cNvPr id="54" name="TextBox 53"/>
          <p:cNvSpPr txBox="1"/>
          <p:nvPr/>
        </p:nvSpPr>
        <p:spPr>
          <a:xfrm>
            <a:off x="2411760" y="188640"/>
            <a:ext cx="4255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Opa</a:t>
            </a:r>
            <a:r>
              <a:rPr lang="cs-CZ" smtClean="0"/>
              <a:t>čné pořadí topologického uspořádání</a:t>
            </a:r>
          </a:p>
          <a:p>
            <a:r>
              <a:rPr lang="cs-CZ" smtClean="0"/>
              <a:t>Probíráme přirozeně definované následníky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3735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/>
          <p:cNvSpPr/>
          <p:nvPr/>
        </p:nvSpPr>
        <p:spPr>
          <a:xfrm>
            <a:off x="72362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730830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8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N</a:t>
            </a:r>
            <a:r>
              <a:rPr lang="cs-CZ" smtClean="0"/>
              <a:t>á</a:t>
            </a:r>
            <a:r>
              <a:rPr lang="en-US" smtClean="0"/>
              <a:t>sl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</a:t>
            </a:r>
            <a:r>
              <a:rPr lang="cs-CZ"/>
              <a:t>(váha(X, Y</a:t>
            </a:r>
            <a:r>
              <a:rPr lang="cs-CZ" smtClean="0"/>
              <a:t>) + Délka</a:t>
            </a:r>
            <a:r>
              <a:rPr lang="en-US" smtClean="0"/>
              <a:t>[</a:t>
            </a:r>
            <a:r>
              <a:rPr lang="cs-CZ"/>
              <a:t>Y</a:t>
            </a:r>
            <a:r>
              <a:rPr lang="en-US" smtClean="0"/>
              <a:t>]</a:t>
            </a:r>
            <a:r>
              <a:rPr lang="cs-CZ" smtClean="0"/>
              <a:t>,   pro všechy hrany (X, Y))</a:t>
            </a:r>
          </a:p>
          <a:p>
            <a:r>
              <a:rPr lang="en-US"/>
              <a:t>N</a:t>
            </a:r>
            <a:r>
              <a:rPr lang="cs-CZ"/>
              <a:t>á</a:t>
            </a:r>
            <a:r>
              <a:rPr lang="en-US" smtClean="0"/>
              <a:t>sl[X]   </a:t>
            </a:r>
            <a:r>
              <a:rPr lang="cs-CZ" smtClean="0"/>
              <a:t> </a:t>
            </a:r>
            <a:r>
              <a:rPr lang="en-US" smtClean="0"/>
              <a:t>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  <p:sp>
        <p:nvSpPr>
          <p:cNvPr id="54" name="TextBox 53"/>
          <p:cNvSpPr txBox="1"/>
          <p:nvPr/>
        </p:nvSpPr>
        <p:spPr>
          <a:xfrm>
            <a:off x="2411760" y="188640"/>
            <a:ext cx="4255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Opa</a:t>
            </a:r>
            <a:r>
              <a:rPr lang="cs-CZ" smtClean="0"/>
              <a:t>čné pořadí topologického uspořádání</a:t>
            </a:r>
          </a:p>
          <a:p>
            <a:r>
              <a:rPr lang="cs-CZ" smtClean="0"/>
              <a:t>Probíráme přirozeně definované následníky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01591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/>
          <p:cNvSpPr/>
          <p:nvPr/>
        </p:nvSpPr>
        <p:spPr>
          <a:xfrm>
            <a:off x="61561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622818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8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8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N</a:t>
            </a:r>
            <a:r>
              <a:rPr lang="cs-CZ" smtClean="0"/>
              <a:t>á</a:t>
            </a:r>
            <a:r>
              <a:rPr lang="en-US" smtClean="0"/>
              <a:t>sl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</a:t>
            </a:r>
            <a:r>
              <a:rPr lang="cs-CZ"/>
              <a:t>(váha(X, Y</a:t>
            </a:r>
            <a:r>
              <a:rPr lang="cs-CZ" smtClean="0"/>
              <a:t>) + Délka</a:t>
            </a:r>
            <a:r>
              <a:rPr lang="en-US" smtClean="0"/>
              <a:t>[</a:t>
            </a:r>
            <a:r>
              <a:rPr lang="cs-CZ"/>
              <a:t>Y</a:t>
            </a:r>
            <a:r>
              <a:rPr lang="en-US" smtClean="0"/>
              <a:t>]</a:t>
            </a:r>
            <a:r>
              <a:rPr lang="cs-CZ" smtClean="0"/>
              <a:t>,   pro všechy hrany (X, Y))</a:t>
            </a:r>
          </a:p>
          <a:p>
            <a:r>
              <a:rPr lang="en-US"/>
              <a:t>N</a:t>
            </a:r>
            <a:r>
              <a:rPr lang="cs-CZ"/>
              <a:t>á</a:t>
            </a:r>
            <a:r>
              <a:rPr lang="en-US" smtClean="0"/>
              <a:t>sl[X]   </a:t>
            </a:r>
            <a:r>
              <a:rPr lang="cs-CZ" smtClean="0"/>
              <a:t> </a:t>
            </a:r>
            <a:r>
              <a:rPr lang="en-US" smtClean="0"/>
              <a:t>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  <p:sp>
        <p:nvSpPr>
          <p:cNvPr id="54" name="TextBox 53"/>
          <p:cNvSpPr txBox="1"/>
          <p:nvPr/>
        </p:nvSpPr>
        <p:spPr>
          <a:xfrm>
            <a:off x="2411760" y="188640"/>
            <a:ext cx="4255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Opa</a:t>
            </a:r>
            <a:r>
              <a:rPr lang="cs-CZ" smtClean="0"/>
              <a:t>čné pořadí topologického uspořádání</a:t>
            </a:r>
          </a:p>
          <a:p>
            <a:r>
              <a:rPr lang="cs-CZ" smtClean="0"/>
              <a:t>Probíráme přirozeně definované následníky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738986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/>
          <p:cNvSpPr/>
          <p:nvPr/>
        </p:nvSpPr>
        <p:spPr>
          <a:xfrm>
            <a:off x="507605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514806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8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8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N</a:t>
            </a:r>
            <a:r>
              <a:rPr lang="cs-CZ" smtClean="0"/>
              <a:t>á</a:t>
            </a:r>
            <a:r>
              <a:rPr lang="en-US" smtClean="0"/>
              <a:t>sl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</a:t>
            </a:r>
            <a:r>
              <a:rPr lang="cs-CZ"/>
              <a:t>(váha(X, Y</a:t>
            </a:r>
            <a:r>
              <a:rPr lang="cs-CZ" smtClean="0"/>
              <a:t>) + Délka</a:t>
            </a:r>
            <a:r>
              <a:rPr lang="en-US" smtClean="0"/>
              <a:t>[</a:t>
            </a:r>
            <a:r>
              <a:rPr lang="cs-CZ"/>
              <a:t>Y</a:t>
            </a:r>
            <a:r>
              <a:rPr lang="en-US" smtClean="0"/>
              <a:t>]</a:t>
            </a:r>
            <a:r>
              <a:rPr lang="cs-CZ" smtClean="0"/>
              <a:t>,   pro všechy hrany (X, Y))</a:t>
            </a:r>
          </a:p>
          <a:p>
            <a:r>
              <a:rPr lang="en-US"/>
              <a:t>N</a:t>
            </a:r>
            <a:r>
              <a:rPr lang="cs-CZ"/>
              <a:t>á</a:t>
            </a:r>
            <a:r>
              <a:rPr lang="en-US" smtClean="0"/>
              <a:t>sl[X]   </a:t>
            </a:r>
            <a:r>
              <a:rPr lang="cs-CZ" smtClean="0"/>
              <a:t> </a:t>
            </a:r>
            <a:r>
              <a:rPr lang="en-US" smtClean="0"/>
              <a:t>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  <p:sp>
        <p:nvSpPr>
          <p:cNvPr id="54" name="TextBox 53"/>
          <p:cNvSpPr txBox="1"/>
          <p:nvPr/>
        </p:nvSpPr>
        <p:spPr>
          <a:xfrm>
            <a:off x="2411760" y="188640"/>
            <a:ext cx="4255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Opa</a:t>
            </a:r>
            <a:r>
              <a:rPr lang="cs-CZ" smtClean="0"/>
              <a:t>čné pořadí topologického uspořádání</a:t>
            </a:r>
          </a:p>
          <a:p>
            <a:r>
              <a:rPr lang="cs-CZ" smtClean="0"/>
              <a:t>Probíráme přirozeně definované následníky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46759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/>
          <p:cNvSpPr/>
          <p:nvPr/>
        </p:nvSpPr>
        <p:spPr>
          <a:xfrm>
            <a:off x="399593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406794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8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8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N</a:t>
            </a:r>
            <a:r>
              <a:rPr lang="cs-CZ" smtClean="0"/>
              <a:t>á</a:t>
            </a:r>
            <a:r>
              <a:rPr lang="en-US" smtClean="0"/>
              <a:t>sl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</a:t>
            </a:r>
            <a:r>
              <a:rPr lang="cs-CZ"/>
              <a:t>(váha(X, Y</a:t>
            </a:r>
            <a:r>
              <a:rPr lang="cs-CZ" smtClean="0"/>
              <a:t>) + Délka</a:t>
            </a:r>
            <a:r>
              <a:rPr lang="en-US" smtClean="0"/>
              <a:t>[</a:t>
            </a:r>
            <a:r>
              <a:rPr lang="cs-CZ"/>
              <a:t>Y</a:t>
            </a:r>
            <a:r>
              <a:rPr lang="en-US" smtClean="0"/>
              <a:t>]</a:t>
            </a:r>
            <a:r>
              <a:rPr lang="cs-CZ" smtClean="0"/>
              <a:t>,   pro všechy hrany (X, Y))</a:t>
            </a:r>
          </a:p>
          <a:p>
            <a:r>
              <a:rPr lang="en-US"/>
              <a:t>N</a:t>
            </a:r>
            <a:r>
              <a:rPr lang="cs-CZ"/>
              <a:t>á</a:t>
            </a:r>
            <a:r>
              <a:rPr lang="en-US" smtClean="0"/>
              <a:t>sl[X]   </a:t>
            </a:r>
            <a:r>
              <a:rPr lang="cs-CZ" smtClean="0"/>
              <a:t> </a:t>
            </a:r>
            <a:r>
              <a:rPr lang="en-US" smtClean="0"/>
              <a:t>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  <p:sp>
        <p:nvSpPr>
          <p:cNvPr id="54" name="TextBox 53"/>
          <p:cNvSpPr txBox="1"/>
          <p:nvPr/>
        </p:nvSpPr>
        <p:spPr>
          <a:xfrm>
            <a:off x="3851920" y="3645024"/>
            <a:ext cx="3096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max { 10 + 10,</a:t>
            </a:r>
          </a:p>
          <a:p>
            <a:r>
              <a:rPr lang="en-US"/>
              <a:t> </a:t>
            </a:r>
            <a:r>
              <a:rPr lang="en-US" smtClean="0"/>
              <a:t>             9 +   6,</a:t>
            </a:r>
          </a:p>
          <a:p>
            <a:r>
              <a:rPr lang="en-US"/>
              <a:t> </a:t>
            </a:r>
            <a:r>
              <a:rPr lang="en-US" smtClean="0"/>
              <a:t>             5 + 14 } = 20</a:t>
            </a:r>
            <a:endParaRPr lang="cs-CZ" smtClean="0"/>
          </a:p>
        </p:txBody>
      </p:sp>
      <p:sp>
        <p:nvSpPr>
          <p:cNvPr id="55" name="TextBox 54"/>
          <p:cNvSpPr txBox="1"/>
          <p:nvPr/>
        </p:nvSpPr>
        <p:spPr>
          <a:xfrm>
            <a:off x="2411760" y="188640"/>
            <a:ext cx="4255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Opa</a:t>
            </a:r>
            <a:r>
              <a:rPr lang="cs-CZ" smtClean="0"/>
              <a:t>čné pořadí topologického uspořádání</a:t>
            </a:r>
          </a:p>
          <a:p>
            <a:r>
              <a:rPr lang="cs-CZ" smtClean="0"/>
              <a:t>Probíráme přirozeně definované následníky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815125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/>
          <p:cNvSpPr/>
          <p:nvPr/>
        </p:nvSpPr>
        <p:spPr>
          <a:xfrm>
            <a:off x="29158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298782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19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8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8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N</a:t>
            </a:r>
            <a:r>
              <a:rPr lang="cs-CZ" smtClean="0"/>
              <a:t>á</a:t>
            </a:r>
            <a:r>
              <a:rPr lang="en-US" smtClean="0"/>
              <a:t>sl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</a:t>
            </a:r>
            <a:r>
              <a:rPr lang="cs-CZ"/>
              <a:t>(váha(X, Y</a:t>
            </a:r>
            <a:r>
              <a:rPr lang="cs-CZ" smtClean="0"/>
              <a:t>) + Délka</a:t>
            </a:r>
            <a:r>
              <a:rPr lang="en-US" smtClean="0"/>
              <a:t>[</a:t>
            </a:r>
            <a:r>
              <a:rPr lang="cs-CZ"/>
              <a:t>Y</a:t>
            </a:r>
            <a:r>
              <a:rPr lang="en-US" smtClean="0"/>
              <a:t>]</a:t>
            </a:r>
            <a:r>
              <a:rPr lang="cs-CZ" smtClean="0"/>
              <a:t>,   pro všechy hrany (X, Y))</a:t>
            </a:r>
          </a:p>
          <a:p>
            <a:r>
              <a:rPr lang="en-US"/>
              <a:t>N</a:t>
            </a:r>
            <a:r>
              <a:rPr lang="cs-CZ"/>
              <a:t>á</a:t>
            </a:r>
            <a:r>
              <a:rPr lang="en-US" smtClean="0"/>
              <a:t>sl[X]   </a:t>
            </a:r>
            <a:r>
              <a:rPr lang="cs-CZ" smtClean="0"/>
              <a:t> </a:t>
            </a:r>
            <a:r>
              <a:rPr lang="en-US" smtClean="0"/>
              <a:t>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  <p:sp>
        <p:nvSpPr>
          <p:cNvPr id="55" name="TextBox 54"/>
          <p:cNvSpPr txBox="1"/>
          <p:nvPr/>
        </p:nvSpPr>
        <p:spPr>
          <a:xfrm>
            <a:off x="2411760" y="188640"/>
            <a:ext cx="4255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Opa</a:t>
            </a:r>
            <a:r>
              <a:rPr lang="cs-CZ" smtClean="0"/>
              <a:t>čné pořadí topologického uspořádání</a:t>
            </a:r>
          </a:p>
          <a:p>
            <a:r>
              <a:rPr lang="cs-CZ" smtClean="0"/>
              <a:t>Probíráme přirozeně definované následníky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827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83164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Rectangle 37"/>
          <p:cNvSpPr/>
          <p:nvPr/>
        </p:nvSpPr>
        <p:spPr>
          <a:xfrm>
            <a:off x="7596336" y="3356992"/>
            <a:ext cx="1080120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388424" y="2924945"/>
            <a:ext cx="288032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8388424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596336" y="3429000"/>
            <a:ext cx="10390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mtClean="0"/>
              <a:t>4 cesty</a:t>
            </a:r>
            <a:endParaRPr lang="cs-CZ" smtClean="0"/>
          </a:p>
          <a:p>
            <a:pPr algn="ctr"/>
            <a:r>
              <a:rPr lang="en-US" smtClean="0"/>
              <a:t>z</a:t>
            </a:r>
            <a:r>
              <a:rPr lang="cs-CZ" smtClean="0"/>
              <a:t> uzl</a:t>
            </a:r>
            <a:r>
              <a:rPr lang="en-US" smtClean="0"/>
              <a:t>u</a:t>
            </a:r>
            <a:r>
              <a:rPr lang="cs-CZ" smtClean="0"/>
              <a:t> 2 </a:t>
            </a:r>
            <a:endParaRPr lang="en-US" smtClean="0"/>
          </a:p>
          <a:p>
            <a:pPr algn="ctr"/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39" name="Rectangle 3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1691680" y="486916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[Y]</a:t>
            </a:r>
            <a:r>
              <a:rPr lang="cs-CZ" smtClean="0"/>
              <a:t>,  pro všechy hrany (Y, X)) </a:t>
            </a:r>
            <a:r>
              <a:rPr lang="en-US" smtClean="0"/>
              <a:t>     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42437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/>
          <p:cNvSpPr/>
          <p:nvPr/>
        </p:nvSpPr>
        <p:spPr>
          <a:xfrm>
            <a:off x="18356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190770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19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8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8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N</a:t>
            </a:r>
            <a:r>
              <a:rPr lang="cs-CZ" smtClean="0"/>
              <a:t>á</a:t>
            </a:r>
            <a:r>
              <a:rPr lang="en-US" smtClean="0"/>
              <a:t>sl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</a:t>
            </a:r>
            <a:r>
              <a:rPr lang="cs-CZ"/>
              <a:t>(váha(X, Y</a:t>
            </a:r>
            <a:r>
              <a:rPr lang="cs-CZ" smtClean="0"/>
              <a:t>) + Délka</a:t>
            </a:r>
            <a:r>
              <a:rPr lang="en-US" smtClean="0"/>
              <a:t>[</a:t>
            </a:r>
            <a:r>
              <a:rPr lang="cs-CZ"/>
              <a:t>Y</a:t>
            </a:r>
            <a:r>
              <a:rPr lang="en-US" smtClean="0"/>
              <a:t>]</a:t>
            </a:r>
            <a:r>
              <a:rPr lang="cs-CZ" smtClean="0"/>
              <a:t>,   pro všechy hrany (X, Y))</a:t>
            </a:r>
          </a:p>
          <a:p>
            <a:r>
              <a:rPr lang="en-US"/>
              <a:t>N</a:t>
            </a:r>
            <a:r>
              <a:rPr lang="cs-CZ"/>
              <a:t>á</a:t>
            </a:r>
            <a:r>
              <a:rPr lang="en-US" smtClean="0"/>
              <a:t>sl[X]   </a:t>
            </a:r>
            <a:r>
              <a:rPr lang="cs-CZ" smtClean="0"/>
              <a:t> </a:t>
            </a:r>
            <a:r>
              <a:rPr lang="en-US" smtClean="0"/>
              <a:t>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  <p:sp>
        <p:nvSpPr>
          <p:cNvPr id="54" name="TextBox 53"/>
          <p:cNvSpPr txBox="1"/>
          <p:nvPr/>
        </p:nvSpPr>
        <p:spPr>
          <a:xfrm>
            <a:off x="1691680" y="3645024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max {  7 + 14,</a:t>
            </a:r>
          </a:p>
          <a:p>
            <a:r>
              <a:rPr lang="en-US"/>
              <a:t> </a:t>
            </a:r>
            <a:r>
              <a:rPr lang="en-US" smtClean="0"/>
              <a:t>          10 + 20 } = 30</a:t>
            </a:r>
            <a:endParaRPr lang="cs-CZ" smtClean="0"/>
          </a:p>
        </p:txBody>
      </p:sp>
      <p:sp>
        <p:nvSpPr>
          <p:cNvPr id="55" name="TextBox 54"/>
          <p:cNvSpPr txBox="1"/>
          <p:nvPr/>
        </p:nvSpPr>
        <p:spPr>
          <a:xfrm>
            <a:off x="2411760" y="188640"/>
            <a:ext cx="4255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Opa</a:t>
            </a:r>
            <a:r>
              <a:rPr lang="cs-CZ" smtClean="0"/>
              <a:t>čné pořadí topologického uspořádání</a:t>
            </a:r>
          </a:p>
          <a:p>
            <a:r>
              <a:rPr lang="cs-CZ" smtClean="0"/>
              <a:t>Probíráme přirozeně definované následníky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53677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/>
          <p:cNvSpPr/>
          <p:nvPr/>
        </p:nvSpPr>
        <p:spPr>
          <a:xfrm>
            <a:off x="7555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82758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19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8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8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N</a:t>
            </a:r>
            <a:r>
              <a:rPr lang="cs-CZ" smtClean="0"/>
              <a:t>á</a:t>
            </a:r>
            <a:r>
              <a:rPr lang="en-US" smtClean="0"/>
              <a:t>sl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</a:t>
            </a:r>
            <a:r>
              <a:rPr lang="cs-CZ"/>
              <a:t>(váha(X, Y</a:t>
            </a:r>
            <a:r>
              <a:rPr lang="cs-CZ" smtClean="0"/>
              <a:t>) + Délka</a:t>
            </a:r>
            <a:r>
              <a:rPr lang="en-US" smtClean="0"/>
              <a:t>[</a:t>
            </a:r>
            <a:r>
              <a:rPr lang="cs-CZ"/>
              <a:t>Y</a:t>
            </a:r>
            <a:r>
              <a:rPr lang="en-US" smtClean="0"/>
              <a:t>]</a:t>
            </a:r>
            <a:r>
              <a:rPr lang="cs-CZ" smtClean="0"/>
              <a:t>,   pro všechy hrany (X, Y))</a:t>
            </a:r>
          </a:p>
          <a:p>
            <a:r>
              <a:rPr lang="en-US"/>
              <a:t>N</a:t>
            </a:r>
            <a:r>
              <a:rPr lang="cs-CZ"/>
              <a:t>á</a:t>
            </a:r>
            <a:r>
              <a:rPr lang="en-US" smtClean="0"/>
              <a:t>sl[X]   </a:t>
            </a:r>
            <a:r>
              <a:rPr lang="cs-CZ" smtClean="0"/>
              <a:t> </a:t>
            </a:r>
            <a:r>
              <a:rPr lang="en-US" smtClean="0"/>
              <a:t>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  <p:sp>
        <p:nvSpPr>
          <p:cNvPr id="54" name="TextBox 53"/>
          <p:cNvSpPr txBox="1"/>
          <p:nvPr/>
        </p:nvSpPr>
        <p:spPr>
          <a:xfrm>
            <a:off x="611560" y="3645024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max {  2 + 14,</a:t>
            </a:r>
          </a:p>
          <a:p>
            <a:r>
              <a:rPr lang="en-US"/>
              <a:t> </a:t>
            </a:r>
            <a:r>
              <a:rPr lang="en-US" smtClean="0"/>
              <a:t>            5 + 19 } = 24</a:t>
            </a:r>
            <a:endParaRPr lang="cs-CZ" smtClean="0"/>
          </a:p>
        </p:txBody>
      </p:sp>
      <p:sp>
        <p:nvSpPr>
          <p:cNvPr id="55" name="TextBox 54"/>
          <p:cNvSpPr txBox="1"/>
          <p:nvPr/>
        </p:nvSpPr>
        <p:spPr>
          <a:xfrm>
            <a:off x="2411760" y="188640"/>
            <a:ext cx="4255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Opa</a:t>
            </a:r>
            <a:r>
              <a:rPr lang="cs-CZ" smtClean="0"/>
              <a:t>čné pořadí topologického uspořádání</a:t>
            </a:r>
          </a:p>
          <a:p>
            <a:r>
              <a:rPr lang="cs-CZ" smtClean="0"/>
              <a:t>Probíráme přirozeně definované následníky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718143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19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8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8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N</a:t>
            </a:r>
            <a:r>
              <a:rPr lang="cs-CZ" smtClean="0"/>
              <a:t>á</a:t>
            </a:r>
            <a:r>
              <a:rPr lang="en-US" smtClean="0"/>
              <a:t>sl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</a:t>
            </a:r>
            <a:r>
              <a:rPr lang="cs-CZ"/>
              <a:t>(váha(X, Y</a:t>
            </a:r>
            <a:r>
              <a:rPr lang="cs-CZ" smtClean="0"/>
              <a:t>) + Délka</a:t>
            </a:r>
            <a:r>
              <a:rPr lang="en-US" smtClean="0"/>
              <a:t>[</a:t>
            </a:r>
            <a:r>
              <a:rPr lang="cs-CZ"/>
              <a:t>Y</a:t>
            </a:r>
            <a:r>
              <a:rPr lang="en-US" smtClean="0"/>
              <a:t>]</a:t>
            </a:r>
            <a:r>
              <a:rPr lang="cs-CZ" smtClean="0"/>
              <a:t>,   pro všechy hrany (X, Y))</a:t>
            </a:r>
          </a:p>
          <a:p>
            <a:r>
              <a:rPr lang="en-US"/>
              <a:t>N</a:t>
            </a:r>
            <a:r>
              <a:rPr lang="cs-CZ"/>
              <a:t>á</a:t>
            </a:r>
            <a:r>
              <a:rPr lang="en-US" smtClean="0"/>
              <a:t>sl[X]   </a:t>
            </a:r>
            <a:r>
              <a:rPr lang="cs-CZ" smtClean="0"/>
              <a:t> </a:t>
            </a:r>
            <a:r>
              <a:rPr lang="en-US" smtClean="0"/>
              <a:t>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  <p:sp>
        <p:nvSpPr>
          <p:cNvPr id="56" name="Arc 55"/>
          <p:cNvSpPr/>
          <p:nvPr/>
        </p:nvSpPr>
        <p:spPr>
          <a:xfrm flipH="1" flipV="1">
            <a:off x="7452319" y="3288349"/>
            <a:ext cx="977949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 flipH="1" flipV="1">
            <a:off x="4211960" y="3356991"/>
            <a:ext cx="3210195" cy="644703"/>
          </a:xfrm>
          <a:prstGeom prst="arc">
            <a:avLst>
              <a:gd name="adj1" fmla="val 10824986"/>
              <a:gd name="adj2" fmla="val 21494340"/>
            </a:avLst>
          </a:prstGeom>
          <a:ln w="5715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 flipH="1" flipV="1">
            <a:off x="2123727" y="3356991"/>
            <a:ext cx="2058069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411760" y="188640"/>
            <a:ext cx="4255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Opa</a:t>
            </a:r>
            <a:r>
              <a:rPr lang="cs-CZ" smtClean="0"/>
              <a:t>čné pořadí topologického uspořádání</a:t>
            </a:r>
          </a:p>
          <a:p>
            <a:r>
              <a:rPr lang="cs-CZ" smtClean="0"/>
              <a:t>Probíráme přirozeně definované následníky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034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236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5711</Words>
  <Application>Microsoft Office PowerPoint</Application>
  <PresentationFormat>On-screen Show (4:3)</PresentationFormat>
  <Paragraphs>2419</Paragraphs>
  <Slides>82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8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</dc:creator>
  <cp:lastModifiedBy>berezovs</cp:lastModifiedBy>
  <cp:revision>93</cp:revision>
  <cp:lastPrinted>2016-03-03T14:33:59Z</cp:lastPrinted>
  <dcterms:created xsi:type="dcterms:W3CDTF">2012-11-01T03:29:01Z</dcterms:created>
  <dcterms:modified xsi:type="dcterms:W3CDTF">2017-09-19T20:23:58Z</dcterms:modified>
</cp:coreProperties>
</file>