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60" r:id="rId2"/>
    <p:sldId id="256" r:id="rId3"/>
    <p:sldId id="264" r:id="rId4"/>
    <p:sldId id="265" r:id="rId5"/>
    <p:sldId id="266" r:id="rId6"/>
    <p:sldId id="267" r:id="rId7"/>
  </p:sldIdLst>
  <p:sldSz cx="9144000" cy="6858000" type="screen4x3"/>
  <p:notesSz cx="6794500" cy="99314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4" d="100"/>
          <a:sy n="54" d="100"/>
        </p:scale>
        <p:origin x="-250" y="-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8645" y="0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64B3F6-C58A-4719-99C1-2C962D9F490E}" type="datetimeFigureOut">
              <a:rPr lang="cs-CZ" smtClean="0"/>
              <a:t>15.12.2011</a:t>
            </a:fld>
            <a:endParaRPr lang="cs-CZ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4400" y="744538"/>
            <a:ext cx="4965700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17415"/>
            <a:ext cx="5435600" cy="446913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3106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8645" y="9433106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B13534-CC1A-4DB7-B978-4F3D2CCC7BF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265544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A83CC3-137F-43F0-8EA9-4A0B41366E8B}" type="datetime1">
              <a:rPr lang="cs-CZ" smtClean="0"/>
              <a:t>15.12.2011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Návrh změn v předmětu Seminář ACM z algoritmizace 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47092-C0EF-4F17-8B36-FC3A82AC9A7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514956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07B17-2967-4F3F-8279-1606720C8ACD}" type="datetime1">
              <a:rPr lang="cs-CZ" smtClean="0"/>
              <a:t>15.12.2011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Návrh změn v předmětu Seminář ACM z algoritmizace 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47092-C0EF-4F17-8B36-FC3A82AC9A7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693214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106D74-18DE-482C-9CEF-4FEF5E3397C5}" type="datetime1">
              <a:rPr lang="cs-CZ" smtClean="0"/>
              <a:t>15.12.2011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231704" y="6525344"/>
            <a:ext cx="5912296" cy="196131"/>
          </a:xfrm>
        </p:spPr>
        <p:txBody>
          <a:bodyPr/>
          <a:lstStyle>
            <a:lvl1pPr>
              <a:defRPr sz="1200"/>
            </a:lvl1pPr>
          </a:lstStyle>
          <a:p>
            <a:r>
              <a:rPr lang="en-US" b="1" smtClean="0"/>
              <a:t>Návrh změn v předmětu Seminář ACM z algoritmizace </a:t>
            </a:r>
            <a:endParaRPr lang="en-US" b="1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47092-C0EF-4F17-8B36-FC3A82AC9A7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20677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7DC96-E9DC-4F0F-8454-3B628F4FA964}" type="datetime1">
              <a:rPr lang="cs-CZ" smtClean="0"/>
              <a:t>15.12.2011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Návrh změn v předmětu Seminář ACM z algoritmizace </a:t>
            </a: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47092-C0EF-4F17-8B36-FC3A82AC9A7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637670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863E5-5A4C-4CF5-9D10-03430676A478}" type="datetime1">
              <a:rPr lang="cs-CZ" smtClean="0"/>
              <a:t>15.12.2011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Návrh změn v předmětu Seminář ACM z algoritmizace </a:t>
            </a:r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47092-C0EF-4F17-8B36-FC3A82AC9A7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020527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6766B-40EE-4D44-95AF-B4711195CDF5}" type="datetime1">
              <a:rPr lang="cs-CZ" smtClean="0"/>
              <a:t>15.12.2011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Návrh změn v předmětu Seminář ACM z algoritmizace </a:t>
            </a:r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47092-C0EF-4F17-8B36-FC3A82AC9A7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62955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D51F4A-F228-40A4-A534-B49623666F5E}" type="datetime1">
              <a:rPr lang="cs-CZ" smtClean="0"/>
              <a:t>15.12.2011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Návrh změn v předmětu Seminář ACM z algoritmizace </a:t>
            </a:r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47092-C0EF-4F17-8B36-FC3A82AC9A7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999005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1871AE-94E7-46AB-9899-9614FC8743AE}" type="datetime1">
              <a:rPr lang="cs-CZ" smtClean="0"/>
              <a:t>15.12.2011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Návrh změn v předmětu Seminář ACM z algoritmizace </a:t>
            </a: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47092-C0EF-4F17-8B36-FC3A82AC9A7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173442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A67BC-CF2A-433C-B57E-B62869936CCB}" type="datetime1">
              <a:rPr lang="cs-CZ" smtClean="0"/>
              <a:t>15.12.2011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Návrh změn v předmětu Seminář ACM z algoritmizace </a:t>
            </a: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47092-C0EF-4F17-8B36-FC3A82AC9A7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716592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596695-64A6-4CAB-B774-715AE2B90EEB}" type="datetime1">
              <a:rPr lang="cs-CZ" smtClean="0"/>
              <a:t>15.12.2011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Návrh změn v předmětu Seminář ACM z algoritmizace 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47092-C0EF-4F17-8B36-FC3A82AC9A7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090756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FFFF"/>
            </a:gs>
            <a:gs pos="12000">
              <a:srgbClr val="E6E6E6"/>
            </a:gs>
            <a:gs pos="40000">
              <a:srgbClr val="7D8496"/>
            </a:gs>
            <a:gs pos="58000">
              <a:srgbClr val="E6E6E6"/>
            </a:gs>
            <a:gs pos="85001">
              <a:srgbClr val="7D8496"/>
            </a:gs>
            <a:gs pos="100000">
              <a:srgbClr val="E6E6E6"/>
            </a:gs>
          </a:gsLst>
          <a:lin ang="150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C51471-8E3B-4274-9580-9CC68150321F}" type="datetime1">
              <a:rPr lang="cs-CZ" smtClean="0"/>
              <a:t>15.12.2011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525344"/>
            <a:ext cx="5912296" cy="19613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b="1" smtClean="0"/>
              <a:t>N</a:t>
            </a:r>
            <a:r>
              <a:rPr lang="cs-CZ" b="1" smtClean="0"/>
              <a:t>á</a:t>
            </a:r>
            <a:r>
              <a:rPr lang="en-US" b="1" smtClean="0"/>
              <a:t>vrh </a:t>
            </a:r>
            <a:r>
              <a:rPr lang="cs-CZ" b="1" smtClean="0"/>
              <a:t>změn v předmětu Seminář ACM z algoritmizace</a:t>
            </a:r>
            <a:endParaRPr lang="en-US" b="1" smtClean="0"/>
          </a:p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D47092-C0EF-4F17-8B36-FC3A82AC9A7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67578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ksp.mff.cuni.cz/" TargetMode="External"/><Relationship Id="rId7" Type="http://schemas.openxmlformats.org/officeDocument/2006/relationships/hyperlink" Target="http://uva.onlinejudge.org/" TargetMode="External"/><Relationship Id="rId2" Type="http://schemas.openxmlformats.org/officeDocument/2006/relationships/hyperlink" Target="http://contest.felk.cvut.cz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acmsolver.org/books/Programming_Challenges_Miguel_Skiena.pdf" TargetMode="External"/><Relationship Id="rId5" Type="http://schemas.openxmlformats.org/officeDocument/2006/relationships/hyperlink" Target="http://ganymed.math.muni.cz/ks/" TargetMode="External"/><Relationship Id="rId4" Type="http://schemas.openxmlformats.org/officeDocument/2006/relationships/hyperlink" Target="http://www.ksp.sk/ksp2.0/news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51520" y="764704"/>
            <a:ext cx="8640960" cy="572464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400" b="1" smtClean="0"/>
              <a:t>Motivace</a:t>
            </a:r>
            <a:endParaRPr lang="cs-CZ" sz="2400" b="1" smtClean="0"/>
          </a:p>
          <a:p>
            <a:endParaRPr lang="cs-CZ" b="1" smtClean="0"/>
          </a:p>
          <a:p>
            <a:pPr marL="285750" indent="-285750">
              <a:buFont typeface="Arial" pitchFamily="34" charset="0"/>
              <a:buChar char="•"/>
            </a:pPr>
            <a:r>
              <a:rPr lang="cs-CZ" smtClean="0"/>
              <a:t>Posluchači FEL se dlouhodobě umísťují na horších místech v každoroční prestižní programovací soutěži ACM International Collegiate Programming Contest. </a:t>
            </a:r>
          </a:p>
          <a:p>
            <a:pPr marL="285750" indent="-285750">
              <a:buFont typeface="Arial" pitchFamily="34" charset="0"/>
              <a:buChar char="•"/>
            </a:pPr>
            <a:endParaRPr lang="cs-CZ"/>
          </a:p>
          <a:p>
            <a:pPr marL="285750" indent="-285750">
              <a:buFont typeface="Arial" pitchFamily="34" charset="0"/>
              <a:buChar char="•"/>
            </a:pPr>
            <a:r>
              <a:rPr lang="cs-CZ" smtClean="0"/>
              <a:t>Důvod: nedostatečná cílená příprava posluchačů FEL a jejich malá schopnost abstrakce a zobecňování, která významně pomáhá k efektivnímu řešení úloh a ovlivňuje i studijní výsledky.</a:t>
            </a:r>
          </a:p>
          <a:p>
            <a:pPr marL="285750" indent="-285750">
              <a:buFont typeface="Arial" pitchFamily="34" charset="0"/>
              <a:buChar char="•"/>
            </a:pPr>
            <a:endParaRPr lang="cs-CZ"/>
          </a:p>
          <a:p>
            <a:pPr marL="285750" indent="-285750">
              <a:buFont typeface="Arial" pitchFamily="34" charset="0"/>
              <a:buChar char="•"/>
            </a:pPr>
            <a:r>
              <a:rPr lang="cs-CZ" smtClean="0"/>
              <a:t>Znatelné zvýšení soutěžní i odborné kompetence vyžaduje dlouhodobou systematickou příparavu.</a:t>
            </a:r>
          </a:p>
          <a:p>
            <a:endParaRPr lang="cs-CZ" smtClean="0"/>
          </a:p>
          <a:p>
            <a:pPr marL="285750" indent="-285750">
              <a:buFont typeface="Arial" pitchFamily="34" charset="0"/>
              <a:buChar char="•"/>
            </a:pPr>
            <a:r>
              <a:rPr lang="cs-CZ" smtClean="0"/>
              <a:t>Studenti, kteří chtějí systematicky zlepšovat svoje algoritmizační a programátorské schopnosti, nemají po předmětu ALG v 2. semestru Bc kde navázat.</a:t>
            </a:r>
          </a:p>
          <a:p>
            <a:endParaRPr lang="cs-CZ"/>
          </a:p>
          <a:p>
            <a:pPr marL="285750" indent="-285750">
              <a:buFont typeface="Arial" pitchFamily="34" charset="0"/>
              <a:buChar char="•"/>
            </a:pPr>
            <a:r>
              <a:rPr lang="cs-CZ" smtClean="0"/>
              <a:t>Předmět  Seminář ACM z algoritmizace proběhl v pilotní formě </a:t>
            </a:r>
            <a:br>
              <a:rPr lang="cs-CZ" smtClean="0"/>
            </a:br>
            <a:r>
              <a:rPr lang="cs-CZ" smtClean="0"/>
              <a:t>v ZS 2011/2012 za účasti 7 zájemců.   </a:t>
            </a:r>
          </a:p>
          <a:p>
            <a:pPr marL="285750" indent="-285750">
              <a:buFont typeface="Arial" pitchFamily="34" charset="0"/>
              <a:buChar char="•"/>
            </a:pPr>
            <a:endParaRPr lang="cs-CZ"/>
          </a:p>
          <a:p>
            <a:pPr marL="285750" indent="-285750">
              <a:buFont typeface="Arial" pitchFamily="34" charset="0"/>
              <a:buChar char="•"/>
            </a:pPr>
            <a:r>
              <a:rPr lang="cs-CZ" smtClean="0"/>
              <a:t>Na LS je přihlášeno 25 zájemců,  15 z OI, 3 z STM a jednotlivci z KyR, BIO a dalších programů, očekváme později podobný nebo mírně rostoucí zájem.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67544" y="116632"/>
            <a:ext cx="8208912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400" b="1" smtClean="0"/>
              <a:t>N</a:t>
            </a:r>
            <a:r>
              <a:rPr lang="cs-CZ" sz="2400" b="1" smtClean="0"/>
              <a:t>á</a:t>
            </a:r>
            <a:r>
              <a:rPr lang="en-US" sz="2400" b="1" smtClean="0"/>
              <a:t>vrh </a:t>
            </a:r>
            <a:r>
              <a:rPr lang="cs-CZ" sz="2400" b="1" smtClean="0"/>
              <a:t>změn v předmětu Seminář ACM z algoritmizace</a:t>
            </a:r>
            <a:endParaRPr lang="en-US" sz="2400" b="1" smtClean="0"/>
          </a:p>
        </p:txBody>
      </p:sp>
      <p:sp>
        <p:nvSpPr>
          <p:cNvPr id="31" name="Footer Placeholder 3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b="1" smtClean="0"/>
              <a:t>Návrh změn v předmětu Seminář ACM z algoritmizace </a:t>
            </a:r>
            <a:endParaRPr lang="en-US" b="1"/>
          </a:p>
        </p:txBody>
      </p:sp>
    </p:spTree>
    <p:extLst>
      <p:ext uri="{BB962C8B-B14F-4D97-AF65-F5344CB8AC3E}">
        <p14:creationId xmlns:p14="http://schemas.microsoft.com/office/powerpoint/2010/main" val="2715310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323528" y="404664"/>
            <a:ext cx="8424936" cy="597666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TextBox 4"/>
          <p:cNvSpPr txBox="1"/>
          <p:nvPr/>
        </p:nvSpPr>
        <p:spPr>
          <a:xfrm>
            <a:off x="827584" y="1124744"/>
            <a:ext cx="3672408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/>
              <a:t>CERC 2011 </a:t>
            </a:r>
            <a:r>
              <a:rPr lang="cs-CZ" b="1" dirty="0" err="1" smtClean="0"/>
              <a:t>Final</a:t>
            </a:r>
            <a:r>
              <a:rPr lang="cs-CZ" b="1" dirty="0" smtClean="0"/>
              <a:t> </a:t>
            </a:r>
            <a:r>
              <a:rPr lang="cs-CZ" b="1" dirty="0" err="1" smtClean="0"/>
              <a:t>Standings</a:t>
            </a:r>
            <a:r>
              <a:rPr lang="en-US" b="1" dirty="0" smtClean="0"/>
              <a:t> (excerpt)</a:t>
            </a:r>
            <a:endParaRPr lang="cs-CZ" b="1" dirty="0" smtClean="0"/>
          </a:p>
          <a:p>
            <a:endParaRPr lang="en-US" dirty="0" smtClean="0"/>
          </a:p>
          <a:p>
            <a:r>
              <a:rPr lang="en-US" dirty="0" smtClean="0"/>
              <a:t>place - team - solved problems of 10</a:t>
            </a:r>
          </a:p>
          <a:p>
            <a:r>
              <a:rPr lang="cs-CZ" dirty="0" smtClean="0">
                <a:latin typeface="Courier New" pitchFamily="49" charset="0"/>
                <a:cs typeface="Courier New" pitchFamily="49" charset="0"/>
              </a:rPr>
              <a:t>5.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cs-CZ" dirty="0" smtClean="0">
                <a:latin typeface="Courier New" pitchFamily="49" charset="0"/>
                <a:cs typeface="Courier New" pitchFamily="49" charset="0"/>
              </a:rPr>
              <a:t>CUNI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7</a:t>
            </a:r>
          </a:p>
          <a:p>
            <a:r>
              <a:rPr lang="cs-CZ" dirty="0" smtClean="0">
                <a:latin typeface="Courier New" pitchFamily="49" charset="0"/>
                <a:cs typeface="Courier New" pitchFamily="49" charset="0"/>
              </a:rPr>
              <a:t>18. MUNI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5 </a:t>
            </a:r>
          </a:p>
          <a:p>
            <a:r>
              <a:rPr lang="cs-CZ" dirty="0" smtClean="0">
                <a:latin typeface="Courier New" pitchFamily="49" charset="0"/>
                <a:cs typeface="Courier New" pitchFamily="49" charset="0"/>
              </a:rPr>
              <a:t>20.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cs-CZ" dirty="0" smtClean="0">
                <a:latin typeface="Courier New" pitchFamily="49" charset="0"/>
                <a:cs typeface="Courier New" pitchFamily="49" charset="0"/>
              </a:rPr>
              <a:t>CUNI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5</a:t>
            </a:r>
          </a:p>
          <a:p>
            <a:r>
              <a:rPr lang="cs-CZ" dirty="0" smtClean="0">
                <a:latin typeface="Courier New" pitchFamily="49" charset="0"/>
                <a:cs typeface="Courier New" pitchFamily="49" charset="0"/>
              </a:rPr>
              <a:t>27.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cs-CZ" dirty="0" smtClean="0">
                <a:latin typeface="Courier New" pitchFamily="49" charset="0"/>
                <a:cs typeface="Courier New" pitchFamily="49" charset="0"/>
              </a:rPr>
              <a:t>MUNI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5 </a:t>
            </a:r>
          </a:p>
          <a:p>
            <a:r>
              <a:rPr lang="cs-CZ" b="1" u="sng" dirty="0" smtClean="0">
                <a:latin typeface="Courier New" pitchFamily="49" charset="0"/>
                <a:cs typeface="Courier New" pitchFamily="49" charset="0"/>
              </a:rPr>
              <a:t>34. CTU</a:t>
            </a:r>
            <a:r>
              <a:rPr lang="en-US" b="1" u="sng" dirty="0" smtClean="0">
                <a:latin typeface="Courier New" pitchFamily="49" charset="0"/>
                <a:cs typeface="Courier New" pitchFamily="49" charset="0"/>
              </a:rPr>
              <a:t> 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4</a:t>
            </a:r>
            <a:r>
              <a:rPr lang="cs-CZ" b="1" dirty="0" smtClean="0">
                <a:latin typeface="Courier New" pitchFamily="49" charset="0"/>
                <a:cs typeface="Courier New" pitchFamily="49" charset="0"/>
              </a:rPr>
              <a:t>    FEL</a:t>
            </a:r>
            <a:r>
              <a:rPr lang="cs-CZ" b="1" u="sng" dirty="0" smtClean="0">
                <a:latin typeface="Courier New" pitchFamily="49" charset="0"/>
                <a:cs typeface="Courier New" pitchFamily="49" charset="0"/>
              </a:rPr>
              <a:t>  </a:t>
            </a:r>
            <a:endParaRPr lang="en-US" b="1" u="sng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cs-CZ" dirty="0" smtClean="0">
                <a:latin typeface="Courier New" pitchFamily="49" charset="0"/>
                <a:cs typeface="Courier New" pitchFamily="49" charset="0"/>
              </a:rPr>
              <a:t>35. CUNI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4</a:t>
            </a:r>
          </a:p>
          <a:p>
            <a:r>
              <a:rPr lang="cs-CZ" b="1" u="sng" dirty="0" smtClean="0">
                <a:latin typeface="Courier New" pitchFamily="49" charset="0"/>
                <a:cs typeface="Courier New" pitchFamily="49" charset="0"/>
              </a:rPr>
              <a:t>36. CTU</a:t>
            </a:r>
            <a:r>
              <a:rPr lang="en-US" b="1" u="sng" dirty="0" smtClean="0">
                <a:latin typeface="Courier New" pitchFamily="49" charset="0"/>
                <a:cs typeface="Courier New" pitchFamily="49" charset="0"/>
              </a:rPr>
              <a:t> 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4</a:t>
            </a:r>
            <a:r>
              <a:rPr lang="cs-CZ" b="1" dirty="0" smtClean="0">
                <a:latin typeface="Courier New" pitchFamily="49" charset="0"/>
                <a:cs typeface="Courier New" pitchFamily="49" charset="0"/>
              </a:rPr>
              <a:t>    FEL</a:t>
            </a: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cs-CZ" b="1" u="sng" dirty="0" smtClean="0">
                <a:latin typeface="Courier New" pitchFamily="49" charset="0"/>
                <a:cs typeface="Courier New" pitchFamily="49" charset="0"/>
              </a:rPr>
              <a:t>41. CTU</a:t>
            </a:r>
            <a:r>
              <a:rPr lang="en-US" b="1" u="sng" dirty="0" smtClean="0">
                <a:latin typeface="Courier New" pitchFamily="49" charset="0"/>
                <a:cs typeface="Courier New" pitchFamily="49" charset="0"/>
              </a:rPr>
              <a:t>     3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cs-CZ" dirty="0" smtClean="0">
                <a:latin typeface="Courier New" pitchFamily="49" charset="0"/>
                <a:cs typeface="Courier New" pitchFamily="49" charset="0"/>
              </a:rPr>
              <a:t>   FIT</a:t>
            </a: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cs-CZ" dirty="0" smtClean="0">
                <a:latin typeface="Courier New" pitchFamily="49" charset="0"/>
                <a:cs typeface="Courier New" pitchFamily="49" charset="0"/>
              </a:rPr>
              <a:t>42. ZCU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 3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r>
              <a:rPr lang="cs-CZ" dirty="0" smtClean="0">
                <a:latin typeface="Courier New" pitchFamily="49" charset="0"/>
                <a:cs typeface="Courier New" pitchFamily="49" charset="0"/>
              </a:rPr>
              <a:t>48. VSB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 2 </a:t>
            </a: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cs-CZ" b="1" u="sng" dirty="0" smtClean="0">
                <a:latin typeface="Courier New" pitchFamily="49" charset="0"/>
                <a:cs typeface="Courier New" pitchFamily="49" charset="0"/>
              </a:rPr>
              <a:t>50. CTU</a:t>
            </a:r>
            <a:r>
              <a:rPr lang="en-US" b="1" u="sng" dirty="0" smtClean="0">
                <a:latin typeface="Courier New" pitchFamily="49" charset="0"/>
                <a:cs typeface="Courier New" pitchFamily="49" charset="0"/>
              </a:rPr>
              <a:t> 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2</a:t>
            </a:r>
            <a:r>
              <a:rPr lang="cs-CZ" b="1" dirty="0" smtClean="0">
                <a:latin typeface="Courier New" pitchFamily="49" charset="0"/>
                <a:cs typeface="Courier New" pitchFamily="49" charset="0"/>
              </a:rPr>
              <a:t>    FIT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r>
              <a:rPr lang="cs-CZ" dirty="0" smtClean="0">
                <a:latin typeface="Courier New" pitchFamily="49" charset="0"/>
                <a:cs typeface="Courier New" pitchFamily="49" charset="0"/>
              </a:rPr>
              <a:t>58. ZCU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 2</a:t>
            </a:r>
          </a:p>
          <a:p>
            <a:r>
              <a:rPr lang="cs-CZ" dirty="0" smtClean="0">
                <a:latin typeface="Courier New" pitchFamily="49" charset="0"/>
                <a:cs typeface="Courier New" pitchFamily="49" charset="0"/>
              </a:rPr>
              <a:t>64. ZCU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 0</a:t>
            </a:r>
            <a:endParaRPr lang="en-US" b="1" dirty="0"/>
          </a:p>
          <a:p>
            <a:endParaRPr lang="cs-CZ" b="1" dirty="0" smtClean="0"/>
          </a:p>
          <a:p>
            <a:r>
              <a:rPr lang="en-US" b="1" dirty="0" smtClean="0"/>
              <a:t>total 64 teams</a:t>
            </a:r>
            <a:endParaRPr lang="cs-CZ" b="1" dirty="0"/>
          </a:p>
        </p:txBody>
      </p:sp>
      <p:sp>
        <p:nvSpPr>
          <p:cNvPr id="6" name="TextBox 5"/>
          <p:cNvSpPr txBox="1"/>
          <p:nvPr/>
        </p:nvSpPr>
        <p:spPr>
          <a:xfrm>
            <a:off x="4860032" y="1124744"/>
            <a:ext cx="3816424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smtClean="0"/>
              <a:t>CERC 201</a:t>
            </a:r>
            <a:r>
              <a:rPr lang="en-US" b="1"/>
              <a:t>0</a:t>
            </a:r>
            <a:r>
              <a:rPr lang="cs-CZ" b="1" smtClean="0"/>
              <a:t>Final Standings</a:t>
            </a:r>
            <a:r>
              <a:rPr lang="en-US" b="1" smtClean="0"/>
              <a:t> (excerpt)</a:t>
            </a:r>
            <a:endParaRPr lang="cs-CZ" b="1" smtClean="0"/>
          </a:p>
          <a:p>
            <a:endParaRPr lang="en-US" smtClean="0"/>
          </a:p>
          <a:p>
            <a:r>
              <a:rPr lang="en-US" smtClean="0"/>
              <a:t>place - team - solved problems of 10</a:t>
            </a:r>
          </a:p>
          <a:p>
            <a:r>
              <a:rPr lang="cs-CZ" smtClean="0">
                <a:latin typeface="Courier New" pitchFamily="49" charset="0"/>
                <a:cs typeface="Courier New" pitchFamily="49" charset="0"/>
              </a:rPr>
              <a:t>13. CUNI   5</a:t>
            </a:r>
          </a:p>
          <a:p>
            <a:r>
              <a:rPr lang="cs-CZ" smtClean="0">
                <a:latin typeface="Courier New" pitchFamily="49" charset="0"/>
                <a:cs typeface="Courier New" pitchFamily="49" charset="0"/>
              </a:rPr>
              <a:t>21. MUNI   4</a:t>
            </a:r>
          </a:p>
          <a:p>
            <a:r>
              <a:rPr lang="cs-CZ" smtClean="0">
                <a:latin typeface="Courier New" pitchFamily="49" charset="0"/>
                <a:cs typeface="Courier New" pitchFamily="49" charset="0"/>
              </a:rPr>
              <a:t>28. CUNI   4</a:t>
            </a:r>
            <a:endParaRPr lang="cs-CZ">
              <a:latin typeface="Courier New" pitchFamily="49" charset="0"/>
              <a:cs typeface="Courier New" pitchFamily="49" charset="0"/>
            </a:endParaRPr>
          </a:p>
          <a:p>
            <a:r>
              <a:rPr lang="cs-CZ" smtClean="0">
                <a:latin typeface="Courier New" pitchFamily="49" charset="0"/>
                <a:cs typeface="Courier New" pitchFamily="49" charset="0"/>
              </a:rPr>
              <a:t>31. MUNI   3</a:t>
            </a:r>
          </a:p>
          <a:p>
            <a:r>
              <a:rPr lang="cs-CZ" smtClean="0">
                <a:latin typeface="Courier New" pitchFamily="49" charset="0"/>
                <a:cs typeface="Courier New" pitchFamily="49" charset="0"/>
              </a:rPr>
              <a:t>38. CUNI   3</a:t>
            </a:r>
          </a:p>
          <a:p>
            <a:r>
              <a:rPr lang="cs-CZ" smtClean="0">
                <a:latin typeface="Courier New" pitchFamily="49" charset="0"/>
                <a:cs typeface="Courier New" pitchFamily="49" charset="0"/>
              </a:rPr>
              <a:t>50. ZCU    1</a:t>
            </a:r>
          </a:p>
          <a:p>
            <a:r>
              <a:rPr lang="cs-CZ" smtClean="0">
                <a:latin typeface="Courier New" pitchFamily="49" charset="0"/>
                <a:cs typeface="Courier New" pitchFamily="49" charset="0"/>
              </a:rPr>
              <a:t>52. ZCU    1</a:t>
            </a:r>
          </a:p>
          <a:p>
            <a:r>
              <a:rPr lang="cs-CZ" smtClean="0">
                <a:latin typeface="Courier New" pitchFamily="49" charset="0"/>
                <a:cs typeface="Courier New" pitchFamily="49" charset="0"/>
              </a:rPr>
              <a:t>53. ZCU    1</a:t>
            </a:r>
          </a:p>
          <a:p>
            <a:r>
              <a:rPr lang="cs-CZ" b="1" u="sng" smtClean="0">
                <a:latin typeface="Courier New" pitchFamily="49" charset="0"/>
                <a:cs typeface="Courier New" pitchFamily="49" charset="0"/>
              </a:rPr>
              <a:t>55. CTU    1</a:t>
            </a:r>
          </a:p>
          <a:p>
            <a:r>
              <a:rPr lang="cs-CZ" b="1" u="sng" smtClean="0">
                <a:latin typeface="Courier New" pitchFamily="49" charset="0"/>
                <a:cs typeface="Courier New" pitchFamily="49" charset="0"/>
              </a:rPr>
              <a:t>62. CTU    1</a:t>
            </a:r>
          </a:p>
          <a:p>
            <a:r>
              <a:rPr lang="cs-CZ" smtClean="0">
                <a:latin typeface="Courier New" pitchFamily="49" charset="0"/>
                <a:cs typeface="Courier New" pitchFamily="49" charset="0"/>
              </a:rPr>
              <a:t>63. VSB    1</a:t>
            </a:r>
          </a:p>
          <a:p>
            <a:r>
              <a:rPr lang="cs-CZ" smtClean="0">
                <a:latin typeface="Courier New" pitchFamily="49" charset="0"/>
                <a:cs typeface="Courier New" pitchFamily="49" charset="0"/>
              </a:rPr>
              <a:t>65. VSB    1</a:t>
            </a:r>
          </a:p>
          <a:p>
            <a:r>
              <a:rPr lang="cs-CZ" b="1" u="sng" smtClean="0">
                <a:latin typeface="Courier New" pitchFamily="49" charset="0"/>
                <a:cs typeface="Courier New" pitchFamily="49" charset="0"/>
              </a:rPr>
              <a:t>67. CTU    1</a:t>
            </a:r>
            <a:endParaRPr lang="cs-CZ" smtClean="0">
              <a:latin typeface="Courier New" pitchFamily="49" charset="0"/>
              <a:cs typeface="Courier New" pitchFamily="49" charset="0"/>
            </a:endParaRPr>
          </a:p>
          <a:p>
            <a:endParaRPr lang="cs-CZ" b="1" smtClean="0"/>
          </a:p>
          <a:p>
            <a:r>
              <a:rPr lang="en-US" b="1" smtClean="0"/>
              <a:t>total </a:t>
            </a:r>
            <a:r>
              <a:rPr lang="cs-CZ" b="1" smtClean="0"/>
              <a:t> 68</a:t>
            </a:r>
            <a:r>
              <a:rPr lang="en-US" b="1" smtClean="0"/>
              <a:t> teams</a:t>
            </a:r>
            <a:endParaRPr lang="cs-CZ" b="1"/>
          </a:p>
        </p:txBody>
      </p:sp>
      <p:sp>
        <p:nvSpPr>
          <p:cNvPr id="8" name="TextBox 7"/>
          <p:cNvSpPr txBox="1"/>
          <p:nvPr/>
        </p:nvSpPr>
        <p:spPr>
          <a:xfrm>
            <a:off x="395536" y="548680"/>
            <a:ext cx="8208912" cy="4001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cs-CZ" sz="2000" b="1" i="1" smtClean="0"/>
              <a:t>Letošní a loňské umístění FEL v CERC ACM Contest</a:t>
            </a:r>
            <a:endParaRPr lang="en-US" sz="2000" b="1" i="1" smtClean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Návrh změn v předmětu Seminář ACM z algoritmizace 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40830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23528" y="260648"/>
            <a:ext cx="8568952" cy="627864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cs-CZ" sz="2400" b="1" smtClean="0"/>
              <a:t>Návrh</a:t>
            </a:r>
          </a:p>
          <a:p>
            <a:endParaRPr lang="cs-CZ" smtClean="0"/>
          </a:p>
          <a:p>
            <a:endParaRPr lang="cs-CZ" smtClean="0"/>
          </a:p>
          <a:p>
            <a:pPr marL="342900" indent="-342900">
              <a:buFont typeface="+mj-lt"/>
              <a:buAutoNum type="arabicPeriod"/>
            </a:pPr>
            <a:r>
              <a:rPr lang="cs-CZ" smtClean="0"/>
              <a:t> </a:t>
            </a:r>
            <a:r>
              <a:rPr lang="cs-CZ"/>
              <a:t>Předmět bude existovat v pěti  </a:t>
            </a:r>
            <a:r>
              <a:rPr lang="cs-CZ" smtClean="0"/>
              <a:t>úrovních, primárně, ale ne nutně, pro semestry</a:t>
            </a:r>
            <a:br>
              <a:rPr lang="cs-CZ" smtClean="0"/>
            </a:br>
            <a:r>
              <a:rPr lang="cs-CZ" smtClean="0"/>
              <a:t> </a:t>
            </a:r>
            <a:r>
              <a:rPr lang="cs-CZ"/>
              <a:t>1. až 5. bakalářského </a:t>
            </a:r>
            <a:r>
              <a:rPr lang="cs-CZ" smtClean="0"/>
              <a:t>studia FEL.  Všechny stupně mají seminář společně.</a:t>
            </a:r>
          </a:p>
          <a:p>
            <a:pPr marL="342900" indent="-342900">
              <a:buFont typeface="+mj-lt"/>
              <a:buAutoNum type="arabicPeriod"/>
            </a:pPr>
            <a:endParaRPr lang="cs-CZ"/>
          </a:p>
          <a:p>
            <a:pPr marL="342900" indent="-342900">
              <a:buFont typeface="+mj-lt"/>
              <a:buAutoNum type="arabicPeriod"/>
            </a:pPr>
            <a:r>
              <a:rPr lang="cs-CZ" smtClean="0"/>
              <a:t>Předmět </a:t>
            </a:r>
            <a:r>
              <a:rPr lang="cs-CZ"/>
              <a:t>bude mít v </a:t>
            </a:r>
            <a:r>
              <a:rPr lang="cs-CZ" smtClean="0"/>
              <a:t>každém stupni </a:t>
            </a:r>
            <a:r>
              <a:rPr lang="cs-CZ"/>
              <a:t>časovou dotaci 0+3 </a:t>
            </a:r>
            <a:r>
              <a:rPr lang="cs-CZ" smtClean="0"/>
              <a:t/>
            </a:r>
            <a:br>
              <a:rPr lang="cs-CZ" smtClean="0"/>
            </a:br>
            <a:r>
              <a:rPr lang="cs-CZ" smtClean="0"/>
              <a:t>a </a:t>
            </a:r>
            <a:r>
              <a:rPr lang="cs-CZ"/>
              <a:t>bude </a:t>
            </a:r>
            <a:r>
              <a:rPr lang="cs-CZ" smtClean="0"/>
              <a:t>mít dotaci </a:t>
            </a:r>
            <a:r>
              <a:rPr lang="cs-CZ"/>
              <a:t>4 kredity</a:t>
            </a:r>
            <a:r>
              <a:rPr lang="cs-CZ" smtClean="0"/>
              <a:t>.</a:t>
            </a:r>
          </a:p>
          <a:p>
            <a:pPr marL="342900" indent="-342900">
              <a:buFont typeface="+mj-lt"/>
              <a:buAutoNum type="arabicPeriod"/>
            </a:pPr>
            <a:endParaRPr lang="cs-CZ" smtClean="0"/>
          </a:p>
          <a:p>
            <a:pPr marL="342900" indent="-342900">
              <a:buFont typeface="+mj-lt"/>
              <a:buAutoNum type="arabicPeriod"/>
            </a:pPr>
            <a:r>
              <a:rPr lang="cs-CZ" smtClean="0"/>
              <a:t>Předmět se v jednotlivých stupních  </a:t>
            </a:r>
            <a:r>
              <a:rPr lang="cs-CZ"/>
              <a:t>bude </a:t>
            </a:r>
            <a:r>
              <a:rPr lang="cs-CZ" smtClean="0"/>
              <a:t>jmenovat</a:t>
            </a:r>
            <a:br>
              <a:rPr lang="cs-CZ" smtClean="0"/>
            </a:br>
            <a:r>
              <a:rPr lang="cs-CZ" smtClean="0"/>
              <a:t>            </a:t>
            </a:r>
            <a:r>
              <a:rPr lang="cs-CZ" b="1" smtClean="0"/>
              <a:t> </a:t>
            </a:r>
            <a:r>
              <a:rPr lang="cs-CZ" b="1" i="1" smtClean="0"/>
              <a:t>ACM pokročilá algoritmizace programovací techniky  I - V  </a:t>
            </a:r>
            <a:br>
              <a:rPr lang="cs-CZ" b="1" i="1" smtClean="0"/>
            </a:br>
            <a:r>
              <a:rPr lang="cs-CZ" b="1" i="1" smtClean="0"/>
              <a:t>             ACM  Advanced Algorithmic and Programming Techniques  I - V </a:t>
            </a:r>
            <a:endParaRPr lang="cs-CZ" b="1"/>
          </a:p>
          <a:p>
            <a:pPr marL="342900" indent="-342900">
              <a:buFont typeface="+mj-lt"/>
              <a:buAutoNum type="arabicPeriod"/>
            </a:pPr>
            <a:endParaRPr lang="cs-CZ" smtClean="0"/>
          </a:p>
          <a:p>
            <a:pPr marL="342900" indent="-342900">
              <a:buFont typeface="+mj-lt"/>
              <a:buAutoNum type="arabicPeriod"/>
            </a:pPr>
            <a:r>
              <a:rPr lang="cs-CZ" smtClean="0"/>
              <a:t>ACM má velkou databázi příkladů definové složitosti. Ve stupních předmětu se postupně řeší složitější úlohy. Postup do vyššího "levelu" bude možný jen pro studenty s dostatečnou úspěšností v předchozím stupní.</a:t>
            </a:r>
          </a:p>
          <a:p>
            <a:pPr marL="342900" indent="-342900">
              <a:buFont typeface="+mj-lt"/>
              <a:buAutoNum type="arabicPeriod"/>
            </a:pPr>
            <a:endParaRPr lang="cs-CZ" smtClean="0"/>
          </a:p>
          <a:p>
            <a:pPr marL="342900" indent="-342900">
              <a:buFont typeface="+mj-lt"/>
              <a:buAutoNum type="arabicPeriod"/>
            </a:pPr>
            <a:r>
              <a:rPr lang="cs-CZ" smtClean="0"/>
              <a:t>Do předmětu se budou moci posluchači zapisovat opakovaně, pokaždé s plným ziskem 4 kreditů.  </a:t>
            </a:r>
          </a:p>
          <a:p>
            <a:pPr marL="342900" indent="-342900">
              <a:buFont typeface="+mj-lt"/>
              <a:buAutoNum type="arabicPeriod"/>
            </a:pPr>
            <a:endParaRPr lang="cs-CZ" smtClean="0"/>
          </a:p>
          <a:p>
            <a:pPr marL="342900" indent="-342900">
              <a:buFont typeface="+mj-lt"/>
              <a:buAutoNum type="arabicPeriod"/>
            </a:pPr>
            <a:r>
              <a:rPr lang="cs-CZ" smtClean="0"/>
              <a:t> Návrh interní </a:t>
            </a:r>
            <a:r>
              <a:rPr lang="cs-CZ"/>
              <a:t>organizace a </a:t>
            </a:r>
            <a:r>
              <a:rPr lang="cs-CZ" smtClean="0"/>
              <a:t>průběhu </a:t>
            </a:r>
            <a:r>
              <a:rPr lang="cs-CZ"/>
              <a:t>předmětu </a:t>
            </a:r>
            <a:r>
              <a:rPr lang="cs-CZ" smtClean="0"/>
              <a:t>je popsán v detailním návrhu.</a:t>
            </a:r>
          </a:p>
          <a:p>
            <a:pPr marL="342900" indent="-342900">
              <a:buFont typeface="+mj-lt"/>
              <a:buAutoNum type="arabicPeriod"/>
            </a:pPr>
            <a:endParaRPr lang="cs-CZ" smtClean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b="1" smtClean="0"/>
              <a:t>Návrh změn v předmětu Seminář ACM z algoritmizace </a:t>
            </a:r>
            <a:endParaRPr lang="en-US" b="1"/>
          </a:p>
        </p:txBody>
      </p:sp>
    </p:spTree>
    <p:extLst>
      <p:ext uri="{BB962C8B-B14F-4D97-AF65-F5344CB8AC3E}">
        <p14:creationId xmlns:p14="http://schemas.microsoft.com/office/powerpoint/2010/main" val="3141528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51520" y="476672"/>
            <a:ext cx="8640960" cy="572464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cs-CZ" sz="2400" b="1" smtClean="0"/>
              <a:t>Styl práce v předmětu</a:t>
            </a:r>
          </a:p>
          <a:p>
            <a:endParaRPr lang="cs-CZ" smtClean="0"/>
          </a:p>
          <a:p>
            <a:endParaRPr lang="cs-CZ"/>
          </a:p>
          <a:p>
            <a:pPr marL="285750" indent="-285750">
              <a:buFont typeface="Arial" pitchFamily="34" charset="0"/>
              <a:buChar char="•"/>
            </a:pPr>
            <a:r>
              <a:rPr lang="cs-CZ" smtClean="0"/>
              <a:t>Přibližně 2/3 časové dotace je věnováno aktivnímu programovaní s prezencí a kontrolou učitele.</a:t>
            </a:r>
          </a:p>
          <a:p>
            <a:pPr marL="285750" indent="-285750">
              <a:buFont typeface="Arial" pitchFamily="34" charset="0"/>
              <a:buChar char="•"/>
            </a:pPr>
            <a:endParaRPr lang="cs-CZ" smtClean="0"/>
          </a:p>
          <a:p>
            <a:pPr marL="285750" indent="-285750">
              <a:buFont typeface="Arial" pitchFamily="34" charset="0"/>
              <a:buChar char="•"/>
            </a:pPr>
            <a:r>
              <a:rPr lang="cs-CZ" smtClean="0"/>
              <a:t>Programuje se formou ACM minisoutěže  -- 4 vyučovací hodiny v lichém týdnu.</a:t>
            </a:r>
          </a:p>
          <a:p>
            <a:pPr marL="285750" indent="-285750">
              <a:buFont typeface="Arial" pitchFamily="34" charset="0"/>
              <a:buChar char="•"/>
            </a:pPr>
            <a:endParaRPr lang="cs-CZ" smtClean="0"/>
          </a:p>
          <a:p>
            <a:pPr marL="285750" indent="-285750">
              <a:buFont typeface="Arial" pitchFamily="34" charset="0"/>
              <a:buChar char="•"/>
            </a:pPr>
            <a:r>
              <a:rPr lang="cs-CZ" smtClean="0"/>
              <a:t>Správnost řešení vyhodnocuje online systém  UVA Judge podobný soutěžnímu.</a:t>
            </a:r>
          </a:p>
          <a:p>
            <a:pPr marL="285750" indent="-285750">
              <a:buFont typeface="Arial" pitchFamily="34" charset="0"/>
              <a:buChar char="•"/>
            </a:pPr>
            <a:endParaRPr lang="cs-CZ" smtClean="0"/>
          </a:p>
          <a:p>
            <a:pPr marL="285750" indent="-285750">
              <a:buFont typeface="Arial" pitchFamily="34" charset="0"/>
              <a:buChar char="•"/>
            </a:pPr>
            <a:r>
              <a:rPr lang="cs-CZ" smtClean="0"/>
              <a:t>Kvalitu kódu a úroveň zpracování algoritmu posuzuje učitel.</a:t>
            </a:r>
          </a:p>
          <a:p>
            <a:pPr marL="285750" indent="-285750">
              <a:buFont typeface="Arial" pitchFamily="34" charset="0"/>
              <a:buChar char="•"/>
            </a:pPr>
            <a:endParaRPr lang="cs-CZ" smtClean="0"/>
          </a:p>
          <a:p>
            <a:pPr marL="285750" indent="-285750">
              <a:buFont typeface="Arial" pitchFamily="34" charset="0"/>
              <a:buChar char="•"/>
            </a:pPr>
            <a:r>
              <a:rPr lang="cs-CZ" smtClean="0"/>
              <a:t>Minisoutěž měří výkon a pokrok posluchačů,  je základem pro klasifikaci.</a:t>
            </a:r>
            <a:endParaRPr lang="cs-CZ"/>
          </a:p>
          <a:p>
            <a:pPr marL="285750" indent="-285750">
              <a:buFont typeface="Arial" pitchFamily="34" charset="0"/>
              <a:buChar char="•"/>
            </a:pPr>
            <a:endParaRPr lang="cs-CZ" smtClean="0"/>
          </a:p>
          <a:p>
            <a:pPr marL="285750" indent="-285750">
              <a:buFont typeface="Arial" pitchFamily="34" charset="0"/>
              <a:buChar char="•"/>
            </a:pPr>
            <a:r>
              <a:rPr lang="cs-CZ" smtClean="0"/>
              <a:t>Přibližně 1/3 časové dotace -2 vyučovací hodiny v sudém týdnu  -- je věnována teoretickým tématům a studiu algoritmů.</a:t>
            </a:r>
          </a:p>
          <a:p>
            <a:pPr marL="285750" indent="-285750">
              <a:buFont typeface="Arial" pitchFamily="34" charset="0"/>
              <a:buChar char="•"/>
            </a:pPr>
            <a:endParaRPr lang="cs-CZ" smtClean="0"/>
          </a:p>
          <a:p>
            <a:pPr marL="285750" indent="-285750">
              <a:buFont typeface="Arial" pitchFamily="34" charset="0"/>
              <a:buChar char="•"/>
            </a:pPr>
            <a:r>
              <a:rPr lang="cs-CZ" smtClean="0"/>
              <a:t>Teorie je doplňována podle potřeby/zájmu dalšími méně častými úlohami/algoritmy. </a:t>
            </a:r>
          </a:p>
          <a:p>
            <a:pPr marL="285750" indent="-285750">
              <a:buFont typeface="Arial" pitchFamily="34" charset="0"/>
              <a:buChar char="•"/>
            </a:pPr>
            <a:endParaRPr lang="cs-CZ"/>
          </a:p>
          <a:p>
            <a:endParaRPr lang="cs-CZ" smtClean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b="1" smtClean="0"/>
              <a:t>Návrh změn v předmětu Seminář ACM z algoritmizace </a:t>
            </a:r>
            <a:endParaRPr lang="en-US" b="1"/>
          </a:p>
        </p:txBody>
      </p:sp>
    </p:spTree>
    <p:extLst>
      <p:ext uri="{BB962C8B-B14F-4D97-AF65-F5344CB8AC3E}">
        <p14:creationId xmlns:p14="http://schemas.microsoft.com/office/powerpoint/2010/main" val="1856737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467544" y="548680"/>
            <a:ext cx="8208912" cy="517064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cs-CZ" sz="2400" b="1" smtClean="0"/>
              <a:t>Témata v semesterech</a:t>
            </a:r>
          </a:p>
          <a:p>
            <a:endParaRPr lang="cs-CZ" b="1"/>
          </a:p>
          <a:p>
            <a:pPr marL="342900" indent="-342900">
              <a:buFont typeface="+mj-lt"/>
              <a:buAutoNum type="arabicPeriod"/>
            </a:pPr>
            <a:r>
              <a:rPr lang="cs-CZ" b="1" smtClean="0"/>
              <a:t>Praxe</a:t>
            </a:r>
            <a:r>
              <a:rPr lang="cs-CZ" smtClean="0"/>
              <a:t>: Efektivita kódu, reprezentace datových struktur, knihovní funkce.         </a:t>
            </a:r>
            <a:r>
              <a:rPr lang="cs-CZ" b="1" smtClean="0"/>
              <a:t>Teorie</a:t>
            </a:r>
            <a:r>
              <a:rPr lang="cs-CZ" smtClean="0"/>
              <a:t>: Elementární </a:t>
            </a:r>
            <a:r>
              <a:rPr lang="cs-CZ"/>
              <a:t>datové </a:t>
            </a:r>
            <a:r>
              <a:rPr lang="cs-CZ" smtClean="0"/>
              <a:t>struktury </a:t>
            </a:r>
            <a:r>
              <a:rPr lang="cs-CZ"/>
              <a:t>a jejich vlastnosti. </a:t>
            </a:r>
            <a:endParaRPr lang="cs-CZ" smtClean="0"/>
          </a:p>
          <a:p>
            <a:pPr marL="342900" indent="-342900">
              <a:buFont typeface="+mj-lt"/>
              <a:buAutoNum type="arabicPeriod"/>
            </a:pPr>
            <a:endParaRPr lang="cs-CZ" smtClean="0"/>
          </a:p>
          <a:p>
            <a:pPr marL="342900" indent="-342900">
              <a:buFont typeface="+mj-lt"/>
              <a:buAutoNum type="arabicPeriod"/>
            </a:pPr>
            <a:r>
              <a:rPr lang="cs-CZ" b="1" smtClean="0"/>
              <a:t>Praxe</a:t>
            </a:r>
            <a:r>
              <a:rPr lang="cs-CZ" smtClean="0"/>
              <a:t>: </a:t>
            </a:r>
            <a:r>
              <a:rPr lang="cs-CZ"/>
              <a:t>Příprava zájemců </a:t>
            </a:r>
            <a:r>
              <a:rPr lang="cs-CZ" smtClean="0"/>
              <a:t>na soutěž</a:t>
            </a:r>
            <a:r>
              <a:rPr lang="cs-CZ"/>
              <a:t>, nácvik </a:t>
            </a:r>
            <a:r>
              <a:rPr lang="cs-CZ" smtClean="0"/>
              <a:t>efektivního kódování základních </a:t>
            </a:r>
            <a:r>
              <a:rPr lang="cs-CZ"/>
              <a:t>algoritmů a datových </a:t>
            </a:r>
            <a:r>
              <a:rPr lang="cs-CZ" smtClean="0"/>
              <a:t>struktur</a:t>
            </a:r>
            <a:r>
              <a:rPr lang="cs-CZ"/>
              <a:t>.</a:t>
            </a:r>
            <a:r>
              <a:rPr lang="cs-CZ" smtClean="0"/>
              <a:t>                                                                                               </a:t>
            </a:r>
            <a:r>
              <a:rPr lang="cs-CZ" b="1" smtClean="0"/>
              <a:t>Teorie</a:t>
            </a:r>
            <a:r>
              <a:rPr lang="cs-CZ" smtClean="0"/>
              <a:t>: </a:t>
            </a:r>
            <a:r>
              <a:rPr lang="cs-CZ"/>
              <a:t>Grafové algoritmy </a:t>
            </a:r>
            <a:r>
              <a:rPr lang="cs-CZ" smtClean="0"/>
              <a:t>I. </a:t>
            </a:r>
            <a:r>
              <a:rPr lang="cs-CZ"/>
              <a:t>Kombinatorické algoritmy. </a:t>
            </a:r>
            <a:r>
              <a:rPr lang="cs-CZ" smtClean="0"/>
              <a:t>. </a:t>
            </a:r>
          </a:p>
          <a:p>
            <a:pPr marL="342900" indent="-342900">
              <a:buFont typeface="+mj-lt"/>
              <a:buAutoNum type="arabicPeriod"/>
            </a:pPr>
            <a:endParaRPr lang="cs-CZ" smtClean="0"/>
          </a:p>
          <a:p>
            <a:pPr marL="342900" indent="-342900">
              <a:buFont typeface="+mj-lt"/>
              <a:buAutoNum type="arabicPeriod"/>
            </a:pPr>
            <a:r>
              <a:rPr lang="cs-CZ" b="1" smtClean="0"/>
              <a:t>Praxe</a:t>
            </a:r>
            <a:r>
              <a:rPr lang="cs-CZ" smtClean="0"/>
              <a:t>: </a:t>
            </a:r>
            <a:r>
              <a:rPr lang="cs-CZ"/>
              <a:t>Příprava N</a:t>
            </a:r>
            <a:r>
              <a:rPr lang="cs-CZ" smtClean="0"/>
              <a:t>ácvik </a:t>
            </a:r>
            <a:r>
              <a:rPr lang="cs-CZ"/>
              <a:t>práce v týmu a </a:t>
            </a:r>
            <a:r>
              <a:rPr lang="cs-CZ" smtClean="0"/>
              <a:t>strategií pro řešení úloh v soutěži.        </a:t>
            </a:r>
            <a:r>
              <a:rPr lang="cs-CZ" b="1" smtClean="0"/>
              <a:t>Teorie</a:t>
            </a:r>
            <a:r>
              <a:rPr lang="cs-CZ" smtClean="0"/>
              <a:t>:</a:t>
            </a:r>
            <a:r>
              <a:rPr lang="cs-CZ"/>
              <a:t>Grafové algoritmy II </a:t>
            </a:r>
            <a:r>
              <a:rPr lang="cs-CZ" smtClean="0"/>
              <a:t>. </a:t>
            </a:r>
            <a:r>
              <a:rPr lang="cs-CZ"/>
              <a:t>Textové </a:t>
            </a:r>
            <a:r>
              <a:rPr lang="cs-CZ" smtClean="0"/>
              <a:t>algoritmy.  Aplikace </a:t>
            </a:r>
            <a:r>
              <a:rPr lang="cs-CZ"/>
              <a:t>konečných automatů</a:t>
            </a:r>
            <a:r>
              <a:rPr lang="cs-CZ" smtClean="0"/>
              <a:t>. </a:t>
            </a:r>
          </a:p>
          <a:p>
            <a:pPr marL="342900" indent="-342900">
              <a:buFont typeface="+mj-lt"/>
              <a:buAutoNum type="arabicPeriod"/>
            </a:pPr>
            <a:endParaRPr lang="cs-CZ" smtClean="0"/>
          </a:p>
          <a:p>
            <a:pPr marL="342900" indent="-342900">
              <a:buFont typeface="+mj-lt"/>
              <a:buAutoNum type="arabicPeriod"/>
            </a:pPr>
            <a:r>
              <a:rPr lang="cs-CZ" b="1" smtClean="0"/>
              <a:t>Praxe</a:t>
            </a:r>
            <a:r>
              <a:rPr lang="cs-CZ" smtClean="0"/>
              <a:t>: Dtto 3.                                                                                                               </a:t>
            </a:r>
            <a:r>
              <a:rPr lang="cs-CZ" b="1" smtClean="0"/>
              <a:t>Teorie</a:t>
            </a:r>
            <a:r>
              <a:rPr lang="cs-CZ" smtClean="0"/>
              <a:t>: </a:t>
            </a:r>
            <a:r>
              <a:rPr lang="cs-CZ"/>
              <a:t>Výpočetní geometrie </a:t>
            </a:r>
            <a:r>
              <a:rPr lang="cs-CZ" smtClean="0"/>
              <a:t>. </a:t>
            </a:r>
            <a:r>
              <a:rPr lang="cs-CZ"/>
              <a:t>Číselně teoretické </a:t>
            </a:r>
            <a:r>
              <a:rPr lang="cs-CZ" smtClean="0"/>
              <a:t>úlohy. </a:t>
            </a:r>
          </a:p>
          <a:p>
            <a:pPr marL="342900" indent="-342900">
              <a:buFont typeface="+mj-lt"/>
              <a:buAutoNum type="arabicPeriod"/>
            </a:pPr>
            <a:endParaRPr lang="cs-CZ" smtClean="0"/>
          </a:p>
          <a:p>
            <a:pPr marL="342900" indent="-342900">
              <a:buFont typeface="+mj-lt"/>
              <a:buAutoNum type="arabicPeriod"/>
            </a:pPr>
            <a:r>
              <a:rPr lang="cs-CZ" b="1" smtClean="0"/>
              <a:t>Praxe</a:t>
            </a:r>
            <a:r>
              <a:rPr lang="cs-CZ" smtClean="0"/>
              <a:t>: Dtto 3.                                                                                                               </a:t>
            </a:r>
            <a:r>
              <a:rPr lang="cs-CZ" b="1" smtClean="0"/>
              <a:t>Teorie</a:t>
            </a:r>
            <a:r>
              <a:rPr lang="cs-CZ" smtClean="0"/>
              <a:t>: </a:t>
            </a:r>
            <a:r>
              <a:rPr lang="cs-CZ"/>
              <a:t>Rozbor a varianty vybraných úloh z programovacích soutěží. </a:t>
            </a:r>
            <a:r>
              <a:rPr lang="cs-CZ" smtClean="0"/>
              <a:t> </a:t>
            </a:r>
          </a:p>
          <a:p>
            <a:endParaRPr lang="cs-CZ" b="1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b="1" smtClean="0"/>
              <a:t>Návrh změn v předmětu Seminář ACM z algoritmizace </a:t>
            </a:r>
            <a:endParaRPr lang="en-US" b="1"/>
          </a:p>
        </p:txBody>
      </p:sp>
    </p:spTree>
    <p:extLst>
      <p:ext uri="{BB962C8B-B14F-4D97-AF65-F5344CB8AC3E}">
        <p14:creationId xmlns:p14="http://schemas.microsoft.com/office/powerpoint/2010/main" val="1570218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251520" y="548680"/>
            <a:ext cx="8640960" cy="461664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cs-CZ" sz="2400" b="1" smtClean="0"/>
              <a:t>Literatura a odkazy</a:t>
            </a:r>
          </a:p>
          <a:p>
            <a:endParaRPr lang="cs-CZ" b="1" smtClean="0"/>
          </a:p>
          <a:p>
            <a:r>
              <a:rPr lang="cs-CZ" smtClean="0"/>
              <a:t>[</a:t>
            </a:r>
            <a:r>
              <a:rPr lang="cs-CZ" b="1"/>
              <a:t>ACM Contest</a:t>
            </a:r>
            <a:r>
              <a:rPr lang="cs-CZ"/>
              <a:t>] ACM International Collegiate Programming Contest: </a:t>
            </a:r>
            <a:r>
              <a:rPr lang="cs-CZ" u="sng">
                <a:hlinkClick r:id="rId2" tooltip="http://contest.felk.cvut.cz/"/>
              </a:rPr>
              <a:t>Online </a:t>
            </a:r>
            <a:endParaRPr lang="cs-CZ" u="sng"/>
          </a:p>
          <a:p>
            <a:r>
              <a:rPr lang="cs-CZ" smtClean="0"/>
              <a:t>[</a:t>
            </a:r>
            <a:r>
              <a:rPr lang="cs-CZ" b="1"/>
              <a:t>CLRS 2009</a:t>
            </a:r>
            <a:r>
              <a:rPr lang="cs-CZ"/>
              <a:t>] T. H. Cormen, C. E. Leiserson, R. L. Rivest, C. Stein: Introduction to Algorithms, 3rd ed., MIT Press, 2009. </a:t>
            </a:r>
            <a:endParaRPr lang="cs-CZ" smtClean="0"/>
          </a:p>
          <a:p>
            <a:r>
              <a:rPr lang="cs-CZ" smtClean="0"/>
              <a:t>[</a:t>
            </a:r>
            <a:r>
              <a:rPr lang="cs-CZ" b="1"/>
              <a:t>Demel 2002</a:t>
            </a:r>
            <a:r>
              <a:rPr lang="cs-CZ"/>
              <a:t>] Jiří Demel: Grafy a jejich aplikace, Academia, 2000. </a:t>
            </a:r>
            <a:endParaRPr lang="cs-CZ" smtClean="0"/>
          </a:p>
          <a:p>
            <a:r>
              <a:rPr lang="cs-CZ" smtClean="0"/>
              <a:t>[</a:t>
            </a:r>
            <a:r>
              <a:rPr lang="cs-CZ" b="1"/>
              <a:t>KSP</a:t>
            </a:r>
            <a:r>
              <a:rPr lang="cs-CZ"/>
              <a:t>] Korespondenční semináře z programování, </a:t>
            </a:r>
            <a:r>
              <a:rPr lang="cs-CZ" u="sng">
                <a:hlinkClick r:id="rId3" tooltip="http://ksp.mff.cuni.cz/"/>
              </a:rPr>
              <a:t>MFF UK Praha</a:t>
            </a:r>
            <a:r>
              <a:rPr lang="cs-CZ"/>
              <a:t>, </a:t>
            </a:r>
            <a:r>
              <a:rPr lang="cs-CZ" u="sng">
                <a:hlinkClick r:id="rId4" tooltip="http://www.ksp.sk/ksp2.0/news/"/>
              </a:rPr>
              <a:t>MFF UK Bratislava </a:t>
            </a:r>
            <a:r>
              <a:rPr lang="cs-CZ"/>
              <a:t>, </a:t>
            </a:r>
            <a:r>
              <a:rPr lang="cs-CZ" u="sng">
                <a:hlinkClick r:id="rId5" tooltip="http://ganymed.math.muni.cz/ks/"/>
              </a:rPr>
              <a:t>MU Brno</a:t>
            </a:r>
            <a:r>
              <a:rPr lang="cs-CZ"/>
              <a:t>. </a:t>
            </a:r>
            <a:endParaRPr lang="cs-CZ" smtClean="0"/>
          </a:p>
          <a:p>
            <a:r>
              <a:rPr lang="cs-CZ" smtClean="0"/>
              <a:t>[</a:t>
            </a:r>
            <a:r>
              <a:rPr lang="cs-CZ" b="1"/>
              <a:t>Sedgewick 2003</a:t>
            </a:r>
            <a:r>
              <a:rPr lang="cs-CZ"/>
              <a:t>] Robert Sedgewick: Algoritmy v C, části 1-4, SoftPress, Praha, 2003</a:t>
            </a:r>
            <a:r>
              <a:rPr lang="cs-CZ" smtClean="0"/>
              <a:t>.</a:t>
            </a:r>
          </a:p>
          <a:p>
            <a:r>
              <a:rPr lang="cs-CZ" smtClean="0"/>
              <a:t>[</a:t>
            </a:r>
            <a:r>
              <a:rPr lang="cs-CZ" b="1"/>
              <a:t>Skiena 2003</a:t>
            </a:r>
            <a:r>
              <a:rPr lang="cs-CZ"/>
              <a:t>] Steven S. Skiena, Miguel A. Revilla: Programming Challenges, Springer 2003. </a:t>
            </a:r>
            <a:r>
              <a:rPr lang="cs-CZ" u="sng">
                <a:hlinkClick r:id="rId6" tooltip="http://www.acmsolver.org/books/Programming_Challenges_Miguel_Skiena.pdf"/>
              </a:rPr>
              <a:t>Online </a:t>
            </a:r>
            <a:endParaRPr lang="cs-CZ" u="sng" smtClean="0"/>
          </a:p>
          <a:p>
            <a:r>
              <a:rPr lang="cs-CZ" smtClean="0"/>
              <a:t>[</a:t>
            </a:r>
            <a:r>
              <a:rPr lang="cs-CZ" b="1"/>
              <a:t>Topfer 2007</a:t>
            </a:r>
            <a:r>
              <a:rPr lang="cs-CZ"/>
              <a:t>] Pavel Töpfer: Algoritmy a programovací techniky, Prometheus Praha 1995, 2. vydání 2007. </a:t>
            </a:r>
            <a:endParaRPr lang="cs-CZ" smtClean="0"/>
          </a:p>
          <a:p>
            <a:r>
              <a:rPr lang="cs-CZ" smtClean="0"/>
              <a:t>[</a:t>
            </a:r>
            <a:r>
              <a:rPr lang="cs-CZ" b="1"/>
              <a:t>UVA Judge</a:t>
            </a:r>
            <a:r>
              <a:rPr lang="cs-CZ"/>
              <a:t>] Vybrané soutěžní algoritmické úlohy v počtu cca 1200 spolu s odevzdávacím/vyhodnocovacím systémem na University of Valladolid: </a:t>
            </a:r>
            <a:r>
              <a:rPr lang="cs-CZ" u="sng">
                <a:hlinkClick r:id="rId7" tooltip="http://uva.onlinejudge.org/"/>
              </a:rPr>
              <a:t>UVA Online Judge</a:t>
            </a:r>
            <a:r>
              <a:rPr lang="cs-CZ"/>
              <a:t> </a:t>
            </a:r>
            <a:endParaRPr lang="cs-CZ" smtClean="0"/>
          </a:p>
          <a:p>
            <a:endParaRPr lang="cs-CZ" b="1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b="1" smtClean="0"/>
              <a:t>Návrh změn v předmětu Seminář ACM z algoritmizace </a:t>
            </a:r>
            <a:endParaRPr lang="en-US" b="1"/>
          </a:p>
        </p:txBody>
      </p:sp>
    </p:spTree>
    <p:extLst>
      <p:ext uri="{BB962C8B-B14F-4D97-AF65-F5344CB8AC3E}">
        <p14:creationId xmlns:p14="http://schemas.microsoft.com/office/powerpoint/2010/main" val="1808318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181</TotalTime>
  <Words>692</Words>
  <Application>Microsoft Office PowerPoint</Application>
  <PresentationFormat>On-screen Show (4:3)</PresentationFormat>
  <Paragraphs>108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berezovs</dc:creator>
  <cp:lastModifiedBy>matas</cp:lastModifiedBy>
  <cp:revision>47</cp:revision>
  <cp:lastPrinted>2011-12-15T12:15:25Z</cp:lastPrinted>
  <dcterms:created xsi:type="dcterms:W3CDTF">2011-12-15T10:53:32Z</dcterms:created>
  <dcterms:modified xsi:type="dcterms:W3CDTF">2011-12-15T14:05:23Z</dcterms:modified>
</cp:coreProperties>
</file>