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5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57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3B4B5-A6BC-487B-B13D-E650335CE846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63EEE-5647-4533-8922-435DD3847D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857916"/>
          </a:xfrm>
        </p:spPr>
        <p:txBody>
          <a:bodyPr/>
          <a:lstStyle/>
          <a:p>
            <a:r>
              <a:rPr lang="cs-CZ" dirty="0" smtClean="0"/>
              <a:t>OI </a:t>
            </a:r>
            <a:r>
              <a:rPr lang="cs-CZ" dirty="0" err="1" smtClean="0"/>
              <a:t>Grill</a:t>
            </a:r>
            <a:r>
              <a:rPr lang="cs-CZ" dirty="0" smtClean="0"/>
              <a:t> 1. ročník Mgr.</a:t>
            </a:r>
            <a:br>
              <a:rPr lang="cs-CZ" dirty="0" smtClean="0"/>
            </a:br>
            <a:r>
              <a:rPr lang="cs-CZ" dirty="0" smtClean="0"/>
              <a:t>2010.12.13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Analýza názorů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J. Matas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358346" cy="504351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Malý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volitelných</a:t>
            </a:r>
            <a:r>
              <a:rPr lang="en-US" dirty="0" smtClean="0"/>
              <a:t> </a:t>
            </a:r>
            <a:r>
              <a:rPr lang="en-US" dirty="0" err="1" smtClean="0"/>
              <a:t>předmětů</a:t>
            </a:r>
            <a:r>
              <a:rPr lang="en-US" dirty="0" smtClean="0"/>
              <a:t> </a:t>
            </a:r>
            <a:r>
              <a:rPr lang="en-US" dirty="0" err="1" smtClean="0"/>
              <a:t>vhodných</a:t>
            </a:r>
            <a:r>
              <a:rPr lang="en-US" dirty="0" smtClean="0"/>
              <a:t> pro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umělé</a:t>
            </a:r>
            <a:r>
              <a:rPr lang="en-US" dirty="0" smtClean="0"/>
              <a:t> </a:t>
            </a:r>
            <a:r>
              <a:rPr lang="en-US" dirty="0" err="1" smtClean="0"/>
              <a:t>inteligence</a:t>
            </a:r>
            <a:r>
              <a:rPr lang="en-US" smtClean="0"/>
              <a:t>. </a:t>
            </a:r>
            <a:endParaRPr lang="en-US" dirty="0" smtClean="0"/>
          </a:p>
          <a:p>
            <a:r>
              <a:rPr lang="en-US" dirty="0" smtClean="0"/>
              <a:t>S </a:t>
            </a:r>
            <a:r>
              <a:rPr lang="en-US" dirty="0" err="1" smtClean="0"/>
              <a:t>menší</a:t>
            </a:r>
            <a:r>
              <a:rPr lang="en-US" dirty="0" smtClean="0"/>
              <a:t> </a:t>
            </a:r>
            <a:r>
              <a:rPr lang="en-US" dirty="0" err="1" smtClean="0"/>
              <a:t>prioritou</a:t>
            </a:r>
            <a:r>
              <a:rPr lang="en-US" dirty="0" smtClean="0"/>
              <a:t> </a:t>
            </a:r>
            <a:r>
              <a:rPr lang="en-US" dirty="0" err="1" smtClean="0"/>
              <a:t>uvádím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následující</a:t>
            </a:r>
            <a:r>
              <a:rPr lang="en-US" dirty="0" smtClean="0"/>
              <a:t> </a:t>
            </a:r>
            <a:r>
              <a:rPr lang="en-US" dirty="0" err="1" smtClean="0"/>
              <a:t>čtyři</a:t>
            </a:r>
            <a:r>
              <a:rPr lang="en-US" dirty="0" smtClean="0"/>
              <a:t> </a:t>
            </a:r>
            <a:r>
              <a:rPr lang="en-US" dirty="0" err="1" smtClean="0"/>
              <a:t>výtky</a:t>
            </a:r>
            <a:r>
              <a:rPr lang="en-US" dirty="0" smtClean="0"/>
              <a:t>: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mám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en-US" dirty="0" smtClean="0"/>
              <a:t> s </a:t>
            </a:r>
            <a:r>
              <a:rPr lang="en-US" dirty="0" err="1" smtClean="0"/>
              <a:t>velkou</a:t>
            </a:r>
            <a:r>
              <a:rPr lang="en-US" dirty="0" smtClean="0"/>
              <a:t> </a:t>
            </a:r>
            <a:r>
              <a:rPr lang="en-US" dirty="0" err="1" smtClean="0"/>
              <a:t>informační</a:t>
            </a:r>
            <a:r>
              <a:rPr lang="en-US" dirty="0" smtClean="0"/>
              <a:t> </a:t>
            </a:r>
            <a:r>
              <a:rPr lang="en-US" dirty="0" err="1" smtClean="0"/>
              <a:t>masáží</a:t>
            </a:r>
            <a:r>
              <a:rPr lang="en-US" dirty="0" smtClean="0"/>
              <a:t> o </a:t>
            </a:r>
            <a:r>
              <a:rPr lang="en-US" dirty="0" err="1" smtClean="0"/>
              <a:t>akcích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Google.</a:t>
            </a:r>
            <a:endParaRPr lang="cs-CZ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Uměl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představit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bychom</a:t>
            </a:r>
            <a:r>
              <a:rPr lang="en-US" dirty="0" smtClean="0"/>
              <a:t> v 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předmětů</a:t>
            </a:r>
            <a:r>
              <a:rPr lang="en-US" dirty="0" smtClean="0"/>
              <a:t> (</a:t>
            </a:r>
            <a:r>
              <a:rPr lang="en-US" dirty="0" err="1" smtClean="0"/>
              <a:t>semestrálních</a:t>
            </a:r>
            <a:r>
              <a:rPr lang="en-US" dirty="0" smtClean="0"/>
              <a:t> </a:t>
            </a:r>
            <a:r>
              <a:rPr lang="en-US" dirty="0" err="1" smtClean="0"/>
              <a:t>prací</a:t>
            </a:r>
            <a:r>
              <a:rPr lang="en-US" dirty="0" smtClean="0"/>
              <a:t>) </a:t>
            </a:r>
            <a:r>
              <a:rPr lang="en-US" dirty="0" err="1" smtClean="0"/>
              <a:t>pracovali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nějakých</a:t>
            </a:r>
            <a:r>
              <a:rPr lang="en-US" dirty="0" smtClean="0"/>
              <a:t> </a:t>
            </a:r>
            <a:r>
              <a:rPr lang="en-US" dirty="0" err="1" smtClean="0"/>
              <a:t>mezipředmětových</a:t>
            </a:r>
            <a:r>
              <a:rPr lang="en-US" dirty="0" smtClean="0"/>
              <a:t> </a:t>
            </a:r>
            <a:r>
              <a:rPr lang="en-US" dirty="0" err="1" smtClean="0"/>
              <a:t>projektech</a:t>
            </a:r>
            <a:r>
              <a:rPr lang="en-US" dirty="0" smtClean="0"/>
              <a:t>. </a:t>
            </a:r>
            <a:endParaRPr lang="cs-CZ" dirty="0" smtClean="0"/>
          </a:p>
          <a:p>
            <a:pPr lvl="1"/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bych</a:t>
            </a:r>
            <a:r>
              <a:rPr lang="en-US" dirty="0" smtClean="0"/>
              <a:t> </a:t>
            </a:r>
            <a:r>
              <a:rPr lang="en-US" dirty="0" err="1" smtClean="0"/>
              <a:t>doporučoval</a:t>
            </a:r>
            <a:r>
              <a:rPr lang="en-US" dirty="0" smtClean="0"/>
              <a:t> </a:t>
            </a:r>
            <a:r>
              <a:rPr lang="en-US" dirty="0" err="1" smtClean="0"/>
              <a:t>zlepšit</a:t>
            </a:r>
            <a:r>
              <a:rPr lang="en-US" dirty="0" smtClean="0"/>
              <a:t> </a:t>
            </a:r>
            <a:r>
              <a:rPr lang="en-US" dirty="0" err="1" smtClean="0"/>
              <a:t>automatických</a:t>
            </a:r>
            <a:r>
              <a:rPr lang="en-US" dirty="0" smtClean="0"/>
              <a:t> </a:t>
            </a:r>
            <a:r>
              <a:rPr lang="en-US" dirty="0" err="1" smtClean="0"/>
              <a:t>ohodnocovací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 </a:t>
            </a:r>
            <a:r>
              <a:rPr lang="en-US" dirty="0" err="1" smtClean="0"/>
              <a:t>CourseWare</a:t>
            </a:r>
            <a:r>
              <a:rPr lang="en-US" dirty="0" smtClean="0"/>
              <a:t> - </a:t>
            </a:r>
            <a:r>
              <a:rPr lang="en-US" dirty="0" err="1" smtClean="0"/>
              <a:t>inspiraci</a:t>
            </a:r>
            <a:r>
              <a:rPr lang="en-US" dirty="0" smtClean="0"/>
              <a:t> </a:t>
            </a:r>
            <a:r>
              <a:rPr lang="en-US" dirty="0" err="1" smtClean="0"/>
              <a:t>například</a:t>
            </a:r>
            <a:r>
              <a:rPr lang="en-US" dirty="0" smtClean="0"/>
              <a:t> v </a:t>
            </a:r>
            <a:r>
              <a:rPr lang="en-US" dirty="0" err="1" smtClean="0"/>
              <a:t>systému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soutěži</a:t>
            </a:r>
            <a:r>
              <a:rPr lang="en-US" dirty="0" smtClean="0"/>
              <a:t> CTU Open Contest. </a:t>
            </a:r>
            <a:endParaRPr lang="cs-CZ" dirty="0" smtClean="0"/>
          </a:p>
          <a:p>
            <a:pPr lvl="1"/>
            <a:r>
              <a:rPr lang="en-US" dirty="0" err="1" smtClean="0"/>
              <a:t>Postrádám</a:t>
            </a:r>
            <a:r>
              <a:rPr lang="en-US" dirty="0" smtClean="0"/>
              <a:t> </a:t>
            </a:r>
            <a:r>
              <a:rPr lang="en-US" dirty="0" err="1" smtClean="0"/>
              <a:t>větší</a:t>
            </a:r>
            <a:r>
              <a:rPr lang="en-US" dirty="0" smtClean="0"/>
              <a:t> </a:t>
            </a:r>
            <a:r>
              <a:rPr lang="en-US" dirty="0" err="1" smtClean="0"/>
              <a:t>množství</a:t>
            </a:r>
            <a:r>
              <a:rPr lang="en-US" dirty="0" smtClean="0"/>
              <a:t> </a:t>
            </a:r>
            <a:r>
              <a:rPr lang="en-US" dirty="0" err="1" smtClean="0"/>
              <a:t>programovacích</a:t>
            </a:r>
            <a:r>
              <a:rPr lang="en-US" dirty="0" smtClean="0"/>
              <a:t> </a:t>
            </a:r>
            <a:r>
              <a:rPr lang="en-US" dirty="0" err="1" smtClean="0"/>
              <a:t>soutěží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4: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44" y="-16"/>
            <a:ext cx="8229600" cy="1143000"/>
          </a:xfrm>
        </p:spPr>
        <p:txBody>
          <a:bodyPr/>
          <a:lstStyle/>
          <a:p>
            <a:r>
              <a:rPr lang="cs-CZ" dirty="0" smtClean="0"/>
              <a:t>Pozitiva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643998" cy="5643602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/>
              <a:t>minory</a:t>
            </a:r>
            <a:endParaRPr lang="cs-CZ" sz="2800" dirty="0" smtClean="0"/>
          </a:p>
          <a:p>
            <a:r>
              <a:rPr lang="cs-CZ" sz="2800" dirty="0" smtClean="0"/>
              <a:t>pohodová atmosféra, ochotní vyučující (4x), </a:t>
            </a:r>
          </a:p>
          <a:p>
            <a:r>
              <a:rPr lang="cs-CZ" sz="2800" dirty="0" smtClean="0"/>
              <a:t>studijní OK (Leona)</a:t>
            </a:r>
          </a:p>
          <a:p>
            <a:r>
              <a:rPr lang="cs-CZ" sz="2800" dirty="0" smtClean="0"/>
              <a:t>zajímavé úlohy</a:t>
            </a:r>
          </a:p>
          <a:p>
            <a:r>
              <a:rPr lang="cs-CZ" sz="2800" dirty="0" smtClean="0"/>
              <a:t>předměty, které se líbí (pozitivní názor </a:t>
            </a:r>
            <a:r>
              <a:rPr lang="cs-CZ" sz="2800" dirty="0" err="1" smtClean="0"/>
              <a:t>vícekrat</a:t>
            </a:r>
            <a:r>
              <a:rPr lang="cs-CZ" sz="2800" dirty="0" smtClean="0"/>
              <a:t>):</a:t>
            </a:r>
          </a:p>
          <a:p>
            <a:pPr lvl="1"/>
            <a:r>
              <a:rPr lang="cs-CZ" sz="2400" dirty="0" smtClean="0"/>
              <a:t>EOA</a:t>
            </a:r>
            <a:r>
              <a:rPr lang="en-US" sz="2400" dirty="0" smtClean="0"/>
              <a:t> (2x)</a:t>
            </a:r>
            <a:endParaRPr lang="cs-CZ" sz="2400" dirty="0" smtClean="0"/>
          </a:p>
          <a:p>
            <a:pPr lvl="1"/>
            <a:r>
              <a:rPr lang="cs-CZ" sz="2400" dirty="0" smtClean="0"/>
              <a:t> VIA (3x), PUR (Psychologie HCI 2x</a:t>
            </a:r>
            <a:r>
              <a:rPr lang="en-US" sz="2400" dirty="0" smtClean="0"/>
              <a:t>)</a:t>
            </a:r>
            <a:endParaRPr lang="fr-FR" sz="2400" dirty="0" smtClean="0"/>
          </a:p>
          <a:p>
            <a:pPr lvl="1"/>
            <a:r>
              <a:rPr lang="cs-CZ" sz="2400" dirty="0" smtClean="0"/>
              <a:t>optimalizace (3x), rozpoznávaní (2x)</a:t>
            </a:r>
          </a:p>
          <a:p>
            <a:r>
              <a:rPr lang="cs-CZ" sz="2800" dirty="0" smtClean="0"/>
              <a:t>předměty, které se líbí (pozitivní názor jednou):</a:t>
            </a:r>
          </a:p>
          <a:p>
            <a:pPr lvl="1"/>
            <a:r>
              <a:rPr lang="fr-FR" sz="2400" dirty="0" smtClean="0"/>
              <a:t>X32ODV</a:t>
            </a:r>
            <a:r>
              <a:rPr lang="cs-CZ" sz="2400" dirty="0" smtClean="0"/>
              <a:t>, BIS </a:t>
            </a:r>
          </a:p>
          <a:p>
            <a:pPr lvl="1"/>
            <a:r>
              <a:rPr lang="cs-CZ" sz="2400" dirty="0" smtClean="0"/>
              <a:t>APG, A4M33SEP, A4M33RPR (Cink), </a:t>
            </a:r>
          </a:p>
          <a:p>
            <a:pPr lvl="1"/>
            <a:r>
              <a:rPr lang="en-US" sz="2400" dirty="0" smtClean="0"/>
              <a:t>SEP,</a:t>
            </a:r>
            <a:r>
              <a:rPr lang="cs-CZ" sz="2400" dirty="0" smtClean="0"/>
              <a:t> </a:t>
            </a:r>
            <a:r>
              <a:rPr lang="fr-FR" sz="2400" dirty="0" smtClean="0"/>
              <a:t>A0M33PAR </a:t>
            </a:r>
            <a:endParaRPr lang="cs-CZ" sz="24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-71462"/>
            <a:ext cx="8229600" cy="928694"/>
          </a:xfrm>
        </p:spPr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PAL, </a:t>
            </a:r>
            <a:r>
              <a:rPr lang="cs-CZ" sz="2800" dirty="0" err="1" smtClean="0"/>
              <a:t>PAL</a:t>
            </a:r>
            <a:r>
              <a:rPr lang="cs-CZ" sz="2800" dirty="0" smtClean="0"/>
              <a:t>, </a:t>
            </a:r>
            <a:r>
              <a:rPr lang="cs-CZ" sz="2800" dirty="0" err="1" smtClean="0"/>
              <a:t>PAL</a:t>
            </a:r>
            <a:r>
              <a:rPr lang="cs-CZ" sz="2800" dirty="0" smtClean="0"/>
              <a:t>, …. </a:t>
            </a:r>
          </a:p>
          <a:p>
            <a:r>
              <a:rPr lang="cs-CZ" sz="2800" dirty="0" err="1" smtClean="0"/>
              <a:t>o</a:t>
            </a:r>
            <a:r>
              <a:rPr lang="en-US" sz="2800" dirty="0" smtClean="0"/>
              <a:t>dev</a:t>
            </a:r>
            <a:r>
              <a:rPr lang="cs-CZ" sz="2800" dirty="0" err="1" smtClean="0"/>
              <a:t>zdávací</a:t>
            </a:r>
            <a:r>
              <a:rPr lang="cs-CZ" sz="2800" dirty="0" smtClean="0"/>
              <a:t> systém</a:t>
            </a:r>
            <a:r>
              <a:rPr lang="en-US" sz="2800" dirty="0" smtClean="0"/>
              <a:t> – p</a:t>
            </a:r>
            <a:r>
              <a:rPr lang="cs-CZ" sz="2800" dirty="0" err="1" smtClean="0"/>
              <a:t>ředáme</a:t>
            </a:r>
            <a:r>
              <a:rPr lang="cs-CZ" sz="2800" dirty="0" smtClean="0"/>
              <a:t> vyučujícím PAL a DZO</a:t>
            </a:r>
          </a:p>
          <a:p>
            <a:r>
              <a:rPr lang="cs-CZ" sz="2800" dirty="0" smtClean="0"/>
              <a:t>lepší rozvrh </a:t>
            </a:r>
          </a:p>
          <a:p>
            <a:r>
              <a:rPr lang="cs-CZ" sz="2800" dirty="0" err="1" smtClean="0"/>
              <a:t>minor</a:t>
            </a:r>
            <a:r>
              <a:rPr lang="cs-CZ" sz="2800" dirty="0" smtClean="0"/>
              <a:t> kolize,  brát do úvahy</a:t>
            </a:r>
          </a:p>
          <a:p>
            <a:r>
              <a:rPr lang="cs-CZ" sz="2800" dirty="0" smtClean="0"/>
              <a:t>je nutné mít humanitní předměty?</a:t>
            </a:r>
            <a:endParaRPr lang="en-US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moc práce (2x) [to je o hodně méně, než vloni</a:t>
            </a:r>
            <a:r>
              <a:rPr lang="en-US" sz="2800" dirty="0" smtClean="0"/>
              <a:t>]</a:t>
            </a:r>
          </a:p>
          <a:p>
            <a:endParaRPr lang="cs-CZ" sz="2800" dirty="0"/>
          </a:p>
          <a:p>
            <a:r>
              <a:rPr lang="cs-CZ" sz="2800" dirty="0" smtClean="0"/>
              <a:t> A0M16MGM (externisté, Piková)</a:t>
            </a:r>
          </a:p>
          <a:p>
            <a:r>
              <a:rPr lang="cs-CZ" sz="2800" dirty="0" smtClean="0"/>
              <a:t>PII - nedodělaný</a:t>
            </a:r>
          </a:p>
          <a:p>
            <a:r>
              <a:rPr lang="cs-CZ" sz="2800" dirty="0" smtClean="0"/>
              <a:t>PSI – nelíbí se</a:t>
            </a:r>
          </a:p>
          <a:p>
            <a:endParaRPr lang="cs-CZ" sz="2800" dirty="0" smtClean="0"/>
          </a:p>
          <a:p>
            <a:r>
              <a:rPr lang="en-US" sz="2800" dirty="0" smtClean="0"/>
              <a:t>RZN </a:t>
            </a:r>
            <a:r>
              <a:rPr lang="cs-CZ" sz="2800" dirty="0" smtClean="0"/>
              <a:t>má </a:t>
            </a:r>
            <a:r>
              <a:rPr lang="en-US" sz="2800" dirty="0" smtClean="0"/>
              <a:t>p</a:t>
            </a:r>
            <a:r>
              <a:rPr lang="cs-CZ" sz="2800" dirty="0" err="1" smtClean="0"/>
              <a:t>ředpoklady</a:t>
            </a:r>
            <a:r>
              <a:rPr lang="cs-CZ" sz="2800" dirty="0" smtClean="0"/>
              <a:t>, které jsem neměl</a:t>
            </a:r>
            <a:endParaRPr lang="cs-CZ" sz="2800" dirty="0"/>
          </a:p>
          <a:p>
            <a:r>
              <a:rPr lang="cs-CZ" sz="2800" dirty="0" smtClean="0"/>
              <a:t>Grafici a interakce: nacpaný 2. semestr, volný 3.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</a:t>
            </a:r>
            <a:r>
              <a:rPr lang="cs-CZ" dirty="0" err="1" smtClean="0"/>
              <a:t>ávrhy</a:t>
            </a:r>
            <a:r>
              <a:rPr lang="cs-CZ" dirty="0" smtClean="0"/>
              <a:t>, otázky,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401080" cy="519749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mailing listy místo fór</a:t>
            </a:r>
          </a:p>
          <a:p>
            <a:r>
              <a:rPr lang="cs-CZ" sz="2800" dirty="0" smtClean="0"/>
              <a:t>RSS</a:t>
            </a:r>
          </a:p>
          <a:p>
            <a:r>
              <a:rPr lang="cs-CZ" sz="2800" dirty="0" smtClean="0"/>
              <a:t>programátorské soutěže</a:t>
            </a:r>
          </a:p>
          <a:p>
            <a:r>
              <a:rPr lang="cs-CZ" sz="2800" dirty="0" smtClean="0"/>
              <a:t>méně větších než více malých úloh (2x),</a:t>
            </a:r>
            <a:br>
              <a:rPr lang="cs-CZ" sz="2800" dirty="0" smtClean="0"/>
            </a:br>
            <a:r>
              <a:rPr lang="cs-CZ" sz="2800" dirty="0" smtClean="0"/>
              <a:t>     ale jde proti: pokrytí látky, systematická práce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názory  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4768865"/>
          </a:xfrm>
        </p:spPr>
        <p:txBody>
          <a:bodyPr/>
          <a:lstStyle/>
          <a:p>
            <a:r>
              <a:rPr lang="cs-CZ" dirty="0" smtClean="0"/>
              <a:t>(slabina OI):</a:t>
            </a:r>
            <a:r>
              <a:rPr lang="en-US" dirty="0" smtClean="0"/>
              <a:t> je </a:t>
            </a:r>
            <a:r>
              <a:rPr lang="en-US" dirty="0" err="1" smtClean="0"/>
              <a:t>cítit</a:t>
            </a:r>
            <a:r>
              <a:rPr lang="en-US" dirty="0" smtClean="0"/>
              <a:t> </a:t>
            </a:r>
            <a:r>
              <a:rPr lang="en-US" dirty="0" err="1" smtClean="0"/>
              <a:t>trochu</a:t>
            </a:r>
            <a:r>
              <a:rPr lang="en-US" dirty="0" smtClean="0"/>
              <a:t> </a:t>
            </a:r>
            <a:r>
              <a:rPr lang="en-US" dirty="0" err="1" smtClean="0"/>
              <a:t>nevraživost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OI a </a:t>
            </a:r>
            <a:r>
              <a:rPr lang="en-US" dirty="0" err="1" smtClean="0"/>
              <a:t>zbytkem</a:t>
            </a:r>
            <a:r>
              <a:rPr lang="en-US" dirty="0" smtClean="0"/>
              <a:t> FEL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86412"/>
          </a:xfrm>
        </p:spPr>
        <p:txBody>
          <a:bodyPr>
            <a:normAutofit/>
          </a:bodyPr>
          <a:lstStyle/>
          <a:p>
            <a:r>
              <a:rPr lang="en-US" dirty="0" err="1" smtClean="0"/>
              <a:t>Nevychová</a:t>
            </a:r>
            <a:r>
              <a:rPr lang="en-US" dirty="0" smtClean="0"/>
              <a:t> </a:t>
            </a:r>
            <a:r>
              <a:rPr lang="en-US" dirty="0" err="1" smtClean="0"/>
              <a:t>informatiky</a:t>
            </a:r>
            <a:r>
              <a:rPr lang="en-US" dirty="0" smtClean="0"/>
              <a:t> s </a:t>
            </a:r>
            <a:r>
              <a:rPr lang="en-US" dirty="0" err="1" smtClean="0"/>
              <a:t>hlubokou</a:t>
            </a:r>
            <a:r>
              <a:rPr lang="en-US" dirty="0" smtClean="0"/>
              <a:t> </a:t>
            </a:r>
            <a:r>
              <a:rPr lang="en-US" dirty="0" err="1" smtClean="0"/>
              <a:t>znalostí</a:t>
            </a:r>
            <a:r>
              <a:rPr lang="en-US" dirty="0" smtClean="0"/>
              <a:t> </a:t>
            </a:r>
            <a:r>
              <a:rPr lang="en-US" dirty="0" err="1" smtClean="0"/>
              <a:t>operačních</a:t>
            </a:r>
            <a:r>
              <a:rPr lang="en-US" dirty="0" smtClean="0"/>
              <a:t> </a:t>
            </a:r>
            <a:r>
              <a:rPr lang="en-US" dirty="0" err="1" smtClean="0"/>
              <a:t>systémů</a:t>
            </a:r>
            <a:r>
              <a:rPr lang="en-US" dirty="0" smtClean="0"/>
              <a:t>, </a:t>
            </a:r>
            <a:r>
              <a:rPr lang="en-US" dirty="0" err="1" smtClean="0"/>
              <a:t>distribuovaných</a:t>
            </a:r>
            <a:r>
              <a:rPr lang="en-US" dirty="0" smtClean="0"/>
              <a:t> </a:t>
            </a:r>
            <a:r>
              <a:rPr lang="en-US" dirty="0" err="1" smtClean="0"/>
              <a:t>systémů</a:t>
            </a:r>
            <a:r>
              <a:rPr lang="en-US" dirty="0" smtClean="0"/>
              <a:t>, </a:t>
            </a:r>
            <a:r>
              <a:rPr lang="en-US" dirty="0" err="1" smtClean="0"/>
              <a:t>virtualizace</a:t>
            </a:r>
            <a:r>
              <a:rPr lang="en-US" dirty="0" smtClean="0"/>
              <a:t>, </a:t>
            </a:r>
            <a:r>
              <a:rPr lang="en-US" dirty="0" err="1" smtClean="0"/>
              <a:t>překladačů</a:t>
            </a:r>
            <a:r>
              <a:rPr lang="en-US" dirty="0" smtClean="0"/>
              <a:t>, </a:t>
            </a:r>
            <a:r>
              <a:rPr lang="en-US" dirty="0" err="1" smtClean="0"/>
              <a:t>moderních</a:t>
            </a:r>
            <a:r>
              <a:rPr lang="en-US" dirty="0" smtClean="0"/>
              <a:t> a </a:t>
            </a:r>
            <a:r>
              <a:rPr lang="en-US" dirty="0" err="1" smtClean="0"/>
              <a:t>netradičních</a:t>
            </a:r>
            <a:r>
              <a:rPr lang="en-US" dirty="0" smtClean="0"/>
              <a:t> </a:t>
            </a:r>
            <a:r>
              <a:rPr lang="en-US" dirty="0" err="1" smtClean="0"/>
              <a:t>jazyků</a:t>
            </a:r>
            <a:r>
              <a:rPr lang="en-US" dirty="0" smtClean="0"/>
              <a:t>(</a:t>
            </a:r>
            <a:r>
              <a:rPr lang="en-US" dirty="0" err="1" smtClean="0"/>
              <a:t>funkčko</a:t>
            </a:r>
            <a:r>
              <a:rPr lang="en-US" dirty="0" smtClean="0"/>
              <a:t>, </a:t>
            </a:r>
            <a:r>
              <a:rPr lang="en-US" dirty="0" err="1" smtClean="0"/>
              <a:t>logické</a:t>
            </a:r>
            <a:r>
              <a:rPr lang="en-US" dirty="0" smtClean="0"/>
              <a:t>). </a:t>
            </a:r>
            <a:endParaRPr lang="cs-CZ" dirty="0" smtClean="0"/>
          </a:p>
          <a:p>
            <a:r>
              <a:rPr lang="en-US" dirty="0" err="1" smtClean="0"/>
              <a:t>Asi</a:t>
            </a:r>
            <a:r>
              <a:rPr lang="en-US" dirty="0" smtClean="0"/>
              <a:t> </a:t>
            </a:r>
            <a:r>
              <a:rPr lang="en-US" dirty="0" err="1" smtClean="0"/>
              <a:t>příliš</a:t>
            </a:r>
            <a:r>
              <a:rPr lang="en-US" dirty="0" smtClean="0"/>
              <a:t> </a:t>
            </a:r>
            <a:r>
              <a:rPr lang="en-US" dirty="0" err="1" smtClean="0"/>
              <a:t>tlačí</a:t>
            </a:r>
            <a:r>
              <a:rPr lang="en-US" dirty="0" smtClean="0"/>
              <a:t> </a:t>
            </a:r>
            <a:r>
              <a:rPr lang="en-US" dirty="0" err="1" smtClean="0"/>
              <a:t>studenty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do "</a:t>
            </a:r>
            <a:r>
              <a:rPr lang="en-US" dirty="0" err="1" smtClean="0"/>
              <a:t>kybernetiky</a:t>
            </a:r>
            <a:r>
              <a:rPr lang="en-US" dirty="0" smtClean="0"/>
              <a:t>"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čistější</a:t>
            </a:r>
            <a:r>
              <a:rPr lang="en-US" dirty="0" smtClean="0"/>
              <a:t> </a:t>
            </a:r>
            <a:r>
              <a:rPr lang="en-US" dirty="0" err="1" smtClean="0"/>
              <a:t>informatiky</a:t>
            </a:r>
            <a:r>
              <a:rPr lang="en-US" dirty="0" smtClean="0"/>
              <a:t>. </a:t>
            </a:r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en-US" dirty="0" smtClean="0"/>
              <a:t> </a:t>
            </a:r>
            <a:r>
              <a:rPr lang="en-US" dirty="0" err="1" smtClean="0"/>
              <a:t>vidím</a:t>
            </a:r>
            <a:r>
              <a:rPr lang="en-US" dirty="0" smtClean="0"/>
              <a:t> v tom, </a:t>
            </a:r>
            <a:r>
              <a:rPr lang="en-US" dirty="0" err="1" smtClean="0"/>
              <a:t>že</a:t>
            </a:r>
            <a:r>
              <a:rPr lang="en-US" dirty="0" smtClean="0"/>
              <a:t> FIT </a:t>
            </a:r>
            <a:r>
              <a:rPr lang="en-US" dirty="0" err="1" smtClean="0"/>
              <a:t>nezintegroval</a:t>
            </a:r>
            <a:r>
              <a:rPr lang="en-US" dirty="0" smtClean="0"/>
              <a:t> </a:t>
            </a:r>
            <a:r>
              <a:rPr lang="en-US" dirty="0" err="1" smtClean="0"/>
              <a:t>všechny</a:t>
            </a:r>
            <a:r>
              <a:rPr lang="en-US" dirty="0" smtClean="0"/>
              <a:t> </a:t>
            </a:r>
            <a:r>
              <a:rPr lang="en-US" dirty="0" err="1" smtClean="0"/>
              <a:t>katedry</a:t>
            </a:r>
            <a:r>
              <a:rPr lang="en-US" dirty="0" smtClean="0"/>
              <a:t> "</a:t>
            </a:r>
            <a:r>
              <a:rPr lang="en-US" dirty="0" err="1" smtClean="0"/>
              <a:t>informatiky</a:t>
            </a:r>
            <a:r>
              <a:rPr lang="en-US" dirty="0" smtClean="0"/>
              <a:t>". </a:t>
            </a:r>
            <a:endParaRPr lang="cs-CZ" dirty="0" smtClean="0"/>
          </a:p>
          <a:p>
            <a:r>
              <a:rPr lang="en-US" dirty="0" err="1" smtClean="0"/>
              <a:t>Katedra</a:t>
            </a:r>
            <a:r>
              <a:rPr lang="en-US" dirty="0" smtClean="0"/>
              <a:t> </a:t>
            </a:r>
            <a:r>
              <a:rPr lang="en-US" dirty="0" err="1" smtClean="0"/>
              <a:t>kybernetiky</a:t>
            </a:r>
            <a:r>
              <a:rPr lang="en-US" dirty="0" smtClean="0"/>
              <a:t> by se mi </a:t>
            </a:r>
            <a:r>
              <a:rPr lang="en-US" dirty="0" err="1" smtClean="0"/>
              <a:t>mnohem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líbila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FITu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FELu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boku</a:t>
            </a:r>
            <a:r>
              <a:rPr lang="en-US" dirty="0" smtClean="0"/>
              <a:t> </a:t>
            </a:r>
            <a:r>
              <a:rPr lang="en-US" dirty="0" err="1" smtClean="0"/>
              <a:t>silnoproudu</a:t>
            </a:r>
            <a:r>
              <a:rPr lang="en-US" dirty="0" smtClean="0"/>
              <a:t>, </a:t>
            </a:r>
            <a:r>
              <a:rPr lang="en-US" dirty="0" err="1" smtClean="0"/>
              <a:t>trakce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5720" y="71414"/>
            <a:ext cx="8229600" cy="1143000"/>
          </a:xfrm>
        </p:spPr>
        <p:txBody>
          <a:bodyPr/>
          <a:lstStyle/>
          <a:p>
            <a:r>
              <a:rPr lang="cs-CZ" dirty="0" smtClean="0"/>
              <a:t>Vybrané názory   2: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1470" y="928694"/>
            <a:ext cx="9144000" cy="57864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 2. </a:t>
            </a:r>
            <a:r>
              <a:rPr lang="en-US" dirty="0" err="1" smtClean="0"/>
              <a:t>semestru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můžu</a:t>
            </a:r>
            <a:r>
              <a:rPr lang="en-US" dirty="0" smtClean="0"/>
              <a:t> </a:t>
            </a:r>
            <a:r>
              <a:rPr lang="en-US" dirty="0" err="1" smtClean="0"/>
              <a:t>zapsat</a:t>
            </a:r>
            <a:r>
              <a:rPr lang="en-US" dirty="0" smtClean="0"/>
              <a:t> </a:t>
            </a:r>
            <a:r>
              <a:rPr lang="en-US" dirty="0" err="1" smtClean="0"/>
              <a:t>přesně</a:t>
            </a:r>
            <a:r>
              <a:rPr lang="en-US" dirty="0" smtClean="0"/>
              <a:t> *</a:t>
            </a:r>
            <a:r>
              <a:rPr lang="en-US" dirty="0" err="1" smtClean="0"/>
              <a:t>jeden</a:t>
            </a:r>
            <a:r>
              <a:rPr lang="en-US" dirty="0" smtClean="0"/>
              <a:t>* </a:t>
            </a:r>
            <a:r>
              <a:rPr lang="en-US" dirty="0" err="1" smtClean="0"/>
              <a:t>volitelný</a:t>
            </a:r>
            <a:r>
              <a:rPr lang="en-US" dirty="0" smtClean="0"/>
              <a:t> </a:t>
            </a:r>
            <a:r>
              <a:rPr lang="en-US" dirty="0" err="1" smtClean="0"/>
              <a:t>předmět</a:t>
            </a:r>
            <a:r>
              <a:rPr lang="en-US" dirty="0" smtClean="0"/>
              <a:t> (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se to </a:t>
            </a:r>
            <a:r>
              <a:rPr lang="en-US" dirty="0" err="1" smtClean="0"/>
              <a:t>dalo</a:t>
            </a:r>
            <a:r>
              <a:rPr lang="en-US" dirty="0" smtClean="0"/>
              <a:t> </a:t>
            </a:r>
            <a:r>
              <a:rPr lang="en-US" dirty="0" err="1" smtClean="0"/>
              <a:t>časově</a:t>
            </a:r>
            <a:r>
              <a:rPr lang="en-US" dirty="0" smtClean="0"/>
              <a:t> </a:t>
            </a:r>
            <a:r>
              <a:rPr lang="en-US" dirty="0" err="1" smtClean="0"/>
              <a:t>zvládnout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újmy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zdraví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odfláknutí</a:t>
            </a:r>
            <a:r>
              <a:rPr lang="en-US" dirty="0" smtClean="0"/>
              <a:t>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předmětů</a:t>
            </a:r>
            <a:r>
              <a:rPr lang="en-US" dirty="0" smtClean="0"/>
              <a:t>), </a:t>
            </a:r>
            <a:r>
              <a:rPr lang="en-US" dirty="0" err="1" smtClean="0"/>
              <a:t>další</a:t>
            </a:r>
            <a:r>
              <a:rPr lang="en-US" dirty="0" smtClean="0"/>
              <a:t> 3 </a:t>
            </a:r>
            <a:r>
              <a:rPr lang="en-US" dirty="0" err="1" smtClean="0"/>
              <a:t>povinné</a:t>
            </a:r>
            <a:r>
              <a:rPr lang="en-US" dirty="0" smtClean="0"/>
              <a:t> s </a:t>
            </a:r>
            <a:r>
              <a:rPr lang="en-US" dirty="0" err="1" smtClean="0"/>
              <a:t>mým</a:t>
            </a:r>
            <a:r>
              <a:rPr lang="en-US" dirty="0" smtClean="0"/>
              <a:t> </a:t>
            </a:r>
            <a:r>
              <a:rPr lang="en-US" dirty="0" err="1" smtClean="0"/>
              <a:t>oborem</a:t>
            </a:r>
            <a:r>
              <a:rPr lang="en-US" dirty="0" smtClean="0"/>
              <a:t> </a:t>
            </a:r>
            <a:r>
              <a:rPr lang="en-US" dirty="0" err="1" smtClean="0"/>
              <a:t>nesouvisí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err="1" smtClean="0"/>
              <a:t>Bodované</a:t>
            </a:r>
            <a:r>
              <a:rPr lang="en-US" dirty="0" smtClean="0"/>
              <a:t> </a:t>
            </a:r>
            <a:r>
              <a:rPr lang="en-US" dirty="0" err="1" smtClean="0"/>
              <a:t>úlohy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ubohou</a:t>
            </a:r>
            <a:r>
              <a:rPr lang="en-US" dirty="0" smtClean="0"/>
              <a:t> </a:t>
            </a:r>
            <a:r>
              <a:rPr lang="en-US" dirty="0" err="1" smtClean="0"/>
              <a:t>přípravu</a:t>
            </a:r>
            <a:r>
              <a:rPr lang="en-US" dirty="0" smtClean="0"/>
              <a:t> a </a:t>
            </a:r>
            <a:r>
              <a:rPr lang="en-US" dirty="0" err="1" smtClean="0"/>
              <a:t>neustále</a:t>
            </a:r>
            <a:r>
              <a:rPr lang="en-US" dirty="0" smtClean="0"/>
              <a:t> se </a:t>
            </a:r>
            <a:r>
              <a:rPr lang="en-US" dirty="0" err="1" smtClean="0"/>
              <a:t>řeší</a:t>
            </a:r>
            <a:r>
              <a:rPr lang="en-US" dirty="0" smtClean="0"/>
              <a:t> </a:t>
            </a:r>
            <a:r>
              <a:rPr lang="en-US" dirty="0" err="1" smtClean="0"/>
              <a:t>nějaké</a:t>
            </a:r>
            <a:r>
              <a:rPr lang="en-US" dirty="0" smtClean="0"/>
              <a:t> </a:t>
            </a:r>
            <a:r>
              <a:rPr lang="en-US" dirty="0" err="1" smtClean="0"/>
              <a:t>problémy</a:t>
            </a:r>
            <a:r>
              <a:rPr lang="en-US" dirty="0" smtClean="0"/>
              <a:t> (DZO, PAL, VG).</a:t>
            </a:r>
            <a:endParaRPr lang="cs-CZ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Automatické</a:t>
            </a:r>
            <a:r>
              <a:rPr lang="en-US" dirty="0" smtClean="0"/>
              <a:t> </a:t>
            </a:r>
            <a:r>
              <a:rPr lang="en-US" dirty="0" err="1" smtClean="0"/>
              <a:t>bodování</a:t>
            </a:r>
            <a:r>
              <a:rPr lang="en-US" dirty="0" smtClean="0"/>
              <a:t> </a:t>
            </a:r>
            <a:r>
              <a:rPr lang="en-US" dirty="0" err="1" smtClean="0"/>
              <a:t>ztěžuje</a:t>
            </a:r>
            <a:r>
              <a:rPr lang="en-US" dirty="0" smtClean="0"/>
              <a:t> </a:t>
            </a:r>
            <a:r>
              <a:rPr lang="en-US" dirty="0" err="1" smtClean="0"/>
              <a:t>domácí</a:t>
            </a:r>
            <a:r>
              <a:rPr lang="en-US" dirty="0" smtClean="0"/>
              <a:t> </a:t>
            </a:r>
            <a:r>
              <a:rPr lang="en-US" dirty="0" err="1" smtClean="0"/>
              <a:t>úlohu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cca</a:t>
            </a:r>
            <a:r>
              <a:rPr lang="en-US" dirty="0" smtClean="0"/>
              <a:t> 10% </a:t>
            </a:r>
            <a:r>
              <a:rPr lang="en-US" dirty="0" err="1" smtClean="0"/>
              <a:t>času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 smtClean="0"/>
              <a:t>stráveného</a:t>
            </a:r>
            <a:r>
              <a:rPr lang="en-US" dirty="0" smtClean="0"/>
              <a:t> mi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dá</a:t>
            </a:r>
            <a:r>
              <a:rPr lang="en-US" dirty="0" smtClean="0"/>
              <a:t>, 90% </a:t>
            </a:r>
            <a:r>
              <a:rPr lang="en-US" dirty="0" err="1" smtClean="0"/>
              <a:t>času</a:t>
            </a:r>
            <a:r>
              <a:rPr lang="en-US" dirty="0" smtClean="0"/>
              <a:t> se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snažím</a:t>
            </a:r>
            <a:r>
              <a:rPr lang="en-US" dirty="0" smtClean="0"/>
              <a:t> </a:t>
            </a:r>
            <a:r>
              <a:rPr lang="en-US" dirty="0" err="1" smtClean="0"/>
              <a:t>zjistit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to </a:t>
            </a:r>
            <a:r>
              <a:rPr lang="en-US" dirty="0" err="1" smtClean="0"/>
              <a:t>odevzdat</a:t>
            </a:r>
            <a:r>
              <a:rPr lang="en-US" dirty="0" smtClean="0"/>
              <a:t> (DZO, PAL). </a:t>
            </a:r>
            <a:endParaRPr lang="cs-CZ" dirty="0" smtClean="0"/>
          </a:p>
          <a:p>
            <a:r>
              <a:rPr lang="en-US" dirty="0" err="1" smtClean="0"/>
              <a:t>Spousta</a:t>
            </a:r>
            <a:r>
              <a:rPr lang="en-US" dirty="0" smtClean="0"/>
              <a:t> </a:t>
            </a:r>
            <a:r>
              <a:rPr lang="en-US" dirty="0" err="1" smtClean="0"/>
              <a:t>domácích</a:t>
            </a:r>
            <a:r>
              <a:rPr lang="en-US" dirty="0" smtClean="0"/>
              <a:t> </a:t>
            </a:r>
            <a:r>
              <a:rPr lang="en-US" dirty="0" err="1" smtClean="0"/>
              <a:t>úkolů</a:t>
            </a:r>
            <a:r>
              <a:rPr lang="en-US" dirty="0" smtClean="0"/>
              <a:t> "do </a:t>
            </a:r>
            <a:r>
              <a:rPr lang="en-US" dirty="0" err="1" smtClean="0"/>
              <a:t>šuplíku</a:t>
            </a:r>
            <a:r>
              <a:rPr lang="en-US" dirty="0" smtClean="0"/>
              <a:t>" -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hlášení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stáže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 </a:t>
            </a:r>
            <a:r>
              <a:rPr lang="en-US" dirty="0" err="1" smtClean="0"/>
              <a:t>nemám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r>
              <a:rPr lang="en-US" dirty="0" smtClean="0"/>
              <a:t>, </a:t>
            </a:r>
            <a:r>
              <a:rPr lang="en-US" dirty="0" err="1" smtClean="0"/>
              <a:t>kterým</a:t>
            </a:r>
            <a:r>
              <a:rPr lang="en-US" dirty="0" smtClean="0"/>
              <a:t> se </a:t>
            </a:r>
            <a:r>
              <a:rPr lang="en-US" dirty="0" err="1" smtClean="0"/>
              <a:t>pochlubit</a:t>
            </a:r>
            <a:r>
              <a:rPr lang="en-US" dirty="0" smtClean="0"/>
              <a:t>, </a:t>
            </a:r>
            <a:r>
              <a:rPr lang="en-US" dirty="0" err="1" smtClean="0"/>
              <a:t>oproti</a:t>
            </a:r>
            <a:r>
              <a:rPr lang="en-US" dirty="0" smtClean="0"/>
              <a:t> </a:t>
            </a:r>
            <a:r>
              <a:rPr lang="en-US" dirty="0" err="1" smtClean="0"/>
              <a:t>konkurenci</a:t>
            </a:r>
            <a:r>
              <a:rPr lang="en-US" dirty="0" smtClean="0"/>
              <a:t> z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škol</a:t>
            </a:r>
            <a:r>
              <a:rPr lang="en-US" dirty="0" smtClean="0"/>
              <a:t>. </a:t>
            </a:r>
            <a:r>
              <a:rPr lang="cs-CZ" dirty="0" smtClean="0"/>
              <a:t> A: individuální projekt? Navrhněte předmět, kdy by to šlo.</a:t>
            </a:r>
          </a:p>
          <a:p>
            <a:r>
              <a:rPr lang="en-US" i="1" dirty="0" err="1" smtClean="0"/>
              <a:t>Stydím</a:t>
            </a:r>
            <a:r>
              <a:rPr lang="en-US" i="1" dirty="0" smtClean="0"/>
              <a:t> se </a:t>
            </a:r>
            <a:r>
              <a:rPr lang="en-US" i="1" dirty="0" err="1" smtClean="0"/>
              <a:t>za</a:t>
            </a:r>
            <a:r>
              <a:rPr lang="en-US" i="1" dirty="0" smtClean="0"/>
              <a:t> </a:t>
            </a:r>
            <a:r>
              <a:rPr lang="en-US" i="1" dirty="0" err="1" smtClean="0"/>
              <a:t>kvíz</a:t>
            </a:r>
            <a:r>
              <a:rPr lang="en-US" i="1" dirty="0" smtClean="0"/>
              <a:t> </a:t>
            </a:r>
            <a:r>
              <a:rPr lang="en-US" i="1" dirty="0" err="1" smtClean="0"/>
              <a:t>podávaný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dni</a:t>
            </a:r>
            <a:r>
              <a:rPr lang="en-US" i="1" dirty="0" smtClean="0"/>
              <a:t> </a:t>
            </a:r>
            <a:r>
              <a:rPr lang="en-US" i="1" dirty="0" err="1" smtClean="0"/>
              <a:t>otevřených</a:t>
            </a:r>
            <a:r>
              <a:rPr lang="en-US" i="1" dirty="0" smtClean="0"/>
              <a:t> </a:t>
            </a:r>
            <a:r>
              <a:rPr lang="en-US" i="1" dirty="0" err="1" smtClean="0"/>
              <a:t>dveří</a:t>
            </a:r>
            <a:r>
              <a:rPr lang="en-US" i="1" dirty="0" smtClean="0"/>
              <a:t> a </a:t>
            </a:r>
            <a:r>
              <a:rPr lang="en-US" i="1" dirty="0" err="1" smtClean="0"/>
              <a:t>veřejné</a:t>
            </a:r>
            <a:r>
              <a:rPr lang="en-US" i="1" dirty="0" smtClean="0"/>
              <a:t> </a:t>
            </a:r>
            <a:r>
              <a:rPr lang="en-US" i="1" dirty="0" err="1" smtClean="0"/>
              <a:t>handrkování</a:t>
            </a:r>
            <a:r>
              <a:rPr lang="en-US" i="1" dirty="0" smtClean="0"/>
              <a:t> s </a:t>
            </a:r>
            <a:r>
              <a:rPr lang="en-US" i="1" dirty="0" err="1" smtClean="0"/>
              <a:t>FITem</a:t>
            </a:r>
            <a:r>
              <a:rPr lang="en-US" i="1" dirty="0" smtClean="0"/>
              <a:t> (FEL </a:t>
            </a:r>
            <a:r>
              <a:rPr lang="en-US" i="1" dirty="0" err="1" smtClean="0"/>
              <a:t>fórum</a:t>
            </a:r>
            <a:r>
              <a:rPr lang="en-US" i="1" dirty="0" smtClean="0"/>
              <a:t>). </a:t>
            </a:r>
            <a:endParaRPr lang="en-US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4282" y="-71462"/>
            <a:ext cx="8229600" cy="1143000"/>
          </a:xfrm>
        </p:spPr>
        <p:txBody>
          <a:bodyPr/>
          <a:lstStyle/>
          <a:p>
            <a:r>
              <a:rPr lang="cs-CZ" dirty="0" smtClean="0"/>
              <a:t>Vybrané názory   3: (obor PGI)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14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I. V roce 2010 je v žebříčku univerzit dle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Times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Higher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Education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Supplement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THES  ČVUT v oblasti IT a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Engineering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před Univerzitou Karlovou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a/ 0-50 míst   b/ 51-100 míst  c/ 100-150 míst  d/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150-200 míst 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*)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e/ o více než 200 míst f/ ČVUT je horší než UK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(Pozn. žebříček univerzit THES porovnává vědecký výstup, mezinárodnost instituce a její reputaci mezi odborníky)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II. V roce 2009 bylo v žebříčku univerzit dle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Times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Higher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Education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Supplement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v oblasti IT a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Engineering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před VUT Brno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a/ 0-50 míst   b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/ 51-100 míst (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*)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c/ 100-150 míst  d/ 150-200 míst  e/ o více než 200 míst  f/ ČVUT je horší než VUT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(Pozn. v roce 2010 se VUT Brno ani MU Brno se nedostali  mezi hodnocené)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III. V soutěži "Diplomová práce roku v IT v roce 2010", která má 6 kategorií, skončily jednotlivé univerzity následovně (za jménem univerzity je uveden počet 1., 2. a 3. míst):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ČVUT  2 -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–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   VUT Brno  2 - 0 - 2,  UK  Praha 1 -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– 0,   MU  Brno  0 -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0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- 1 (*)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ČVUT  0 - 2 –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,    VUT Brno  3 - 1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-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0,  UK  Praha 1 - 0 – 1,   MU  Brno  0 -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0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- 1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ČVUT  2 - 0 – 2,    VUT Brno  1 -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- 3,  UK  Praha 1 -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– 0,   MU  Brno  0 -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0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- 1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ČVUT  3 - 2 – 1,    VUT Brno  2 - 1 - 0, UK  Praha 3 - 1 – 0,   MU  Brno  0 - 1 - </a:t>
            </a:r>
            <a:r>
              <a:rPr kumimoji="0" lang="cs-CZ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1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cs-CZ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815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III. Do 2. ročníku studia postoupilo</a:t>
            </a: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a/ </a:t>
            </a:r>
            <a:r>
              <a:rPr lang="cs-CZ" sz="2000" b="1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80% studentů OI  - 50 % studentů FIT</a:t>
            </a:r>
            <a:endParaRPr lang="en-US" sz="4000" b="1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b/ 75% studentů OI  - 50 % studentu FIT (*)</a:t>
            </a: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dirty="0" smtClean="0">
                <a:latin typeface="Tahoma" pitchFamily="34" charset="0"/>
                <a:ea typeface="Times New Roman" pitchFamily="18" charset="0"/>
                <a:cs typeface="Tahoma" pitchFamily="34" charset="0"/>
              </a:rPr>
              <a:t>c/ 70% studentů OI  - 45 % studentů FIT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4000" dirty="0" smtClean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IV. Spokojenost s volbou OI uvedlo v dotazníku po 1. semestru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93% studentů bakalářské etapy (*)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b/ 90% studentů bakalářské etapy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c/ 84% studentů bakalářské etapy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d/ 80% studentů bakalářské etapy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e/ 75% studentů bakalářské etapy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V. Poměr vědeckých výkonů FEL a FIT na ČVUT, měřeno v množství finančních prostředků, které rektor přidělil na tyto fakulty na základě prestižních publikací a citací v roce 2009 je: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a/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FEL získal přibližně 30x tolik co FIT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*)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b/ FEL získal přibližně 10x tolik co FIT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c/ FEL získal přibližně 2x tolik co FIT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d/ FEL a FIT získali přibližně stejně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e/ FIT získal přibližně 2x tolik co FEL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cs-CZ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826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OI Grill 1. ročník Mgr. 2010.12.13  Analýza názorů  J. Matas</vt:lpstr>
      <vt:lpstr>Pozitiva</vt:lpstr>
      <vt:lpstr>Problémy</vt:lpstr>
      <vt:lpstr>Návrhy, otázky,</vt:lpstr>
      <vt:lpstr>Vybrané názory   1:</vt:lpstr>
      <vt:lpstr>Vybrané názory   2:</vt:lpstr>
      <vt:lpstr>Vybrané názory   3: (obor PGI)</vt:lpstr>
      <vt:lpstr>Slide 8</vt:lpstr>
      <vt:lpstr>Slide 9</vt:lpstr>
      <vt:lpstr>Vybrané názory   4:</vt:lpstr>
    </vt:vector>
  </TitlesOfParts>
  <Company>CMP Praha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Jiri Matas</dc:creator>
  <cp:lastModifiedBy>Jiri Matas</cp:lastModifiedBy>
  <cp:revision>5</cp:revision>
  <dcterms:created xsi:type="dcterms:W3CDTF">2010-12-12T20:06:10Z</dcterms:created>
  <dcterms:modified xsi:type="dcterms:W3CDTF">2010-12-14T07:28:55Z</dcterms:modified>
</cp:coreProperties>
</file>