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79"/>
  </p:notesMasterIdLst>
  <p:handoutMasterIdLst>
    <p:handoutMasterId r:id="rId80"/>
  </p:handoutMasterIdLst>
  <p:sldIdLst>
    <p:sldId id="256" r:id="rId2"/>
    <p:sldId id="319" r:id="rId3"/>
    <p:sldId id="323" r:id="rId4"/>
    <p:sldId id="281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396" r:id="rId14"/>
    <p:sldId id="397" r:id="rId15"/>
    <p:sldId id="398" r:id="rId16"/>
    <p:sldId id="399" r:id="rId17"/>
    <p:sldId id="400" r:id="rId18"/>
    <p:sldId id="401" r:id="rId19"/>
    <p:sldId id="403" r:id="rId20"/>
    <p:sldId id="404" r:id="rId21"/>
    <p:sldId id="405" r:id="rId22"/>
    <p:sldId id="406" r:id="rId23"/>
    <p:sldId id="413" r:id="rId24"/>
    <p:sldId id="414" r:id="rId25"/>
    <p:sldId id="415" r:id="rId26"/>
    <p:sldId id="407" r:id="rId27"/>
    <p:sldId id="408" r:id="rId28"/>
    <p:sldId id="409" r:id="rId29"/>
    <p:sldId id="410" r:id="rId30"/>
    <p:sldId id="411" r:id="rId31"/>
    <p:sldId id="412" r:id="rId32"/>
    <p:sldId id="417" r:id="rId33"/>
    <p:sldId id="416" r:id="rId34"/>
    <p:sldId id="420" r:id="rId35"/>
    <p:sldId id="421" r:id="rId36"/>
    <p:sldId id="422" r:id="rId37"/>
    <p:sldId id="425" r:id="rId38"/>
    <p:sldId id="428" r:id="rId39"/>
    <p:sldId id="427" r:id="rId40"/>
    <p:sldId id="446" r:id="rId41"/>
    <p:sldId id="429" r:id="rId42"/>
    <p:sldId id="430" r:id="rId43"/>
    <p:sldId id="426" r:id="rId44"/>
    <p:sldId id="431" r:id="rId45"/>
    <p:sldId id="432" r:id="rId46"/>
    <p:sldId id="433" r:id="rId47"/>
    <p:sldId id="434" r:id="rId48"/>
    <p:sldId id="435" r:id="rId49"/>
    <p:sldId id="448" r:id="rId50"/>
    <p:sldId id="436" r:id="rId51"/>
    <p:sldId id="437" r:id="rId52"/>
    <p:sldId id="447" r:id="rId53"/>
    <p:sldId id="439" r:id="rId54"/>
    <p:sldId id="438" r:id="rId55"/>
    <p:sldId id="440" r:id="rId56"/>
    <p:sldId id="441" r:id="rId57"/>
    <p:sldId id="442" r:id="rId58"/>
    <p:sldId id="443" r:id="rId59"/>
    <p:sldId id="444" r:id="rId60"/>
    <p:sldId id="449" r:id="rId61"/>
    <p:sldId id="450" r:id="rId62"/>
    <p:sldId id="451" r:id="rId63"/>
    <p:sldId id="423" r:id="rId64"/>
    <p:sldId id="452" r:id="rId65"/>
    <p:sldId id="454" r:id="rId66"/>
    <p:sldId id="453" r:id="rId67"/>
    <p:sldId id="455" r:id="rId68"/>
    <p:sldId id="456" r:id="rId69"/>
    <p:sldId id="457" r:id="rId70"/>
    <p:sldId id="458" r:id="rId71"/>
    <p:sldId id="459" r:id="rId72"/>
    <p:sldId id="460" r:id="rId73"/>
    <p:sldId id="462" r:id="rId74"/>
    <p:sldId id="461" r:id="rId75"/>
    <p:sldId id="463" r:id="rId76"/>
    <p:sldId id="464" r:id="rId77"/>
    <p:sldId id="465" r:id="rId78"/>
  </p:sldIdLst>
  <p:sldSz cx="9144000" cy="6858000" type="screen4x3"/>
  <p:notesSz cx="6997700" cy="9283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3300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3" autoAdjust="0"/>
    <p:restoredTop sz="73490" autoAdjust="0"/>
  </p:normalViewPr>
  <p:slideViewPr>
    <p:cSldViewPr>
      <p:cViewPr varScale="1">
        <p:scale>
          <a:sx n="53" d="100"/>
          <a:sy n="53" d="100"/>
        </p:scale>
        <p:origin x="-9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1380" y="-90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i="0"/>
            </a:lvl1pPr>
          </a:lstStyle>
          <a:p>
            <a:endParaRPr lang="en-GB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i="0"/>
            </a:lvl1pPr>
          </a:lstStyle>
          <a:p>
            <a:endParaRPr lang="en-GB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i="0"/>
            </a:lvl1pPr>
          </a:lstStyle>
          <a:p>
            <a:endParaRPr lang="en-GB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i="0"/>
            </a:lvl1pPr>
          </a:lstStyle>
          <a:p>
            <a:fld id="{FC3B091A-03B2-4F8F-9DA5-4592B323204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63838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i="0"/>
            </a:lvl1pPr>
          </a:lstStyle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233863" y="0"/>
            <a:ext cx="276225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i="0"/>
            </a:lvl1pPr>
          </a:lstStyle>
          <a:p>
            <a:endParaRPr lang="en-GB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951038" y="254000"/>
            <a:ext cx="3073400" cy="2303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0388" y="2595563"/>
            <a:ext cx="5876925" cy="643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29700"/>
            <a:ext cx="2763838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i="0"/>
            </a:lvl1pPr>
          </a:lstStyle>
          <a:p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233863" y="9029700"/>
            <a:ext cx="276225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i="0"/>
            </a:lvl1pPr>
          </a:lstStyle>
          <a:p>
            <a:fld id="{9A1F9CB5-9A67-48BF-9455-E0590BEFCA4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F338D3-9B2D-4D58-821B-9B5B161ADF77}" type="slidenum">
              <a:rPr lang="en-GB"/>
              <a:pPr/>
              <a:t>1</a:t>
            </a:fld>
            <a:endParaRPr lang="en-GB"/>
          </a:p>
        </p:txBody>
      </p:sp>
      <p:sp>
        <p:nvSpPr>
          <p:cNvPr id="3399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The Graphplan Planner</a:t>
            </a:r>
          </a:p>
          <a:p>
            <a:pPr>
              <a:buFontTx/>
              <a:buChar char="•"/>
            </a:pPr>
            <a:r>
              <a:rPr lang="en-GB" b="1"/>
              <a:t>Searching the Planning Graph</a:t>
            </a:r>
            <a:endParaRPr lang="en-US" b="1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3757F2-C0D2-4ADE-9A58-D7C1B39D1102}" type="slidenum">
              <a:rPr lang="en-GB"/>
              <a:pPr/>
              <a:t>10</a:t>
            </a:fld>
            <a:endParaRPr lang="en-GB"/>
          </a:p>
        </p:txBody>
      </p:sp>
      <p:sp>
        <p:nvSpPr>
          <p:cNvPr id="7383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DWR Example: Propositional State Transitions</a:t>
            </a:r>
          </a:p>
          <a:p>
            <a:pPr>
              <a:buFontTx/>
              <a:buChar char="•"/>
            </a:pPr>
            <a:r>
              <a:rPr lang="en-GB"/>
              <a:t>columns: action </a:t>
            </a:r>
            <a:r>
              <a:rPr lang="en-GB" i="1"/>
              <a:t>a</a:t>
            </a:r>
            <a:r>
              <a:rPr lang="en-GB"/>
              <a:t>; rows: state </a:t>
            </a:r>
            <a:r>
              <a:rPr lang="en-GB" i="1"/>
              <a:t>s</a:t>
            </a:r>
            <a:r>
              <a:rPr lang="en-GB"/>
              <a:t>; table cell entry: </a:t>
            </a:r>
            <a:r>
              <a:rPr lang="el-GR" i="1">
                <a:cs typeface="Arial" charset="0"/>
              </a:rPr>
              <a:t>γ</a:t>
            </a:r>
            <a:r>
              <a:rPr lang="en-GB"/>
              <a:t>(</a:t>
            </a:r>
            <a:r>
              <a:rPr lang="en-GB" i="1"/>
              <a:t>s</a:t>
            </a:r>
            <a:r>
              <a:rPr lang="en-GB"/>
              <a:t>,</a:t>
            </a:r>
            <a:r>
              <a:rPr lang="en-GB" i="1"/>
              <a:t>a</a:t>
            </a:r>
            <a:r>
              <a:rPr lang="en-GB"/>
              <a:t>) or empty if action not applicable</a:t>
            </a:r>
          </a:p>
          <a:p>
            <a:pPr lvl="1">
              <a:buFontTx/>
              <a:buChar char="•"/>
            </a:pPr>
            <a:r>
              <a:rPr lang="en-GB">
                <a:cs typeface="Arial" charset="0"/>
              </a:rPr>
              <a:t>example:</a:t>
            </a:r>
            <a:r>
              <a:rPr lang="en-GB" i="1">
                <a:cs typeface="Arial" charset="0"/>
              </a:rPr>
              <a:t> </a:t>
            </a:r>
            <a:r>
              <a:rPr lang="el-GR" i="1">
                <a:cs typeface="Arial" charset="0"/>
              </a:rPr>
              <a:t>γ</a:t>
            </a:r>
            <a:r>
              <a:rPr lang="en-GB"/>
              <a:t>(</a:t>
            </a:r>
            <a:r>
              <a:rPr lang="en-GB" i="1"/>
              <a:t>s</a:t>
            </a:r>
            <a:r>
              <a:rPr lang="en-GB" baseline="-25000"/>
              <a:t>0</a:t>
            </a:r>
            <a:r>
              <a:rPr lang="en-GB"/>
              <a:t>,take)=</a:t>
            </a:r>
            <a:r>
              <a:rPr lang="en-GB" i="1"/>
              <a:t>s</a:t>
            </a:r>
            <a:r>
              <a:rPr lang="en-GB" baseline="-25000"/>
              <a:t>1</a:t>
            </a:r>
            <a:endParaRPr lang="en-US" baseline="-250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1BB1E-506B-4283-83B8-7EB81E9841BA}" type="slidenum">
              <a:rPr lang="en-GB"/>
              <a:pPr/>
              <a:t>11</a:t>
            </a:fld>
            <a:endParaRPr lang="en-GB"/>
          </a:p>
        </p:txBody>
      </p:sp>
      <p:sp>
        <p:nvSpPr>
          <p:cNvPr id="7403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Propositional Planning Problems</a:t>
            </a:r>
          </a:p>
          <a:p>
            <a:pPr>
              <a:buFontTx/>
              <a:buChar char="•"/>
            </a:pPr>
            <a:r>
              <a:rPr lang="en-GB" b="1"/>
              <a:t>A </a:t>
            </a:r>
            <a:r>
              <a:rPr lang="en-GB" b="1" u="sng"/>
              <a:t>propositional planning problem</a:t>
            </a:r>
            <a:r>
              <a:rPr lang="en-GB" b="1"/>
              <a:t> is a triple </a:t>
            </a:r>
            <a:r>
              <a:rPr lang="en-US" b="1">
                <a:latin typeface="Brush Script MT" pitchFamily="66" charset="0"/>
              </a:rPr>
              <a:t>P</a:t>
            </a:r>
            <a:r>
              <a:rPr lang="en-GB" b="1"/>
              <a:t>=(</a:t>
            </a:r>
            <a:r>
              <a:rPr lang="el-GR" b="1">
                <a:cs typeface="Arial" charset="0"/>
              </a:rPr>
              <a:t>Σ</a:t>
            </a:r>
            <a:r>
              <a:rPr lang="en-GB" b="1"/>
              <a:t>,</a:t>
            </a:r>
            <a:r>
              <a:rPr lang="en-GB" sz="1700" b="1" i="1"/>
              <a:t>s</a:t>
            </a:r>
            <a:r>
              <a:rPr lang="en-GB" sz="1700" b="1" i="1" baseline="-25000"/>
              <a:t>i</a:t>
            </a:r>
            <a:r>
              <a:rPr lang="en-GB" b="1"/>
              <a:t>,</a:t>
            </a:r>
            <a:r>
              <a:rPr lang="en-GB" sz="1700" b="1" i="1"/>
              <a:t>g</a:t>
            </a:r>
            <a:r>
              <a:rPr lang="en-GB" b="1"/>
              <a:t>) where:</a:t>
            </a:r>
          </a:p>
          <a:p>
            <a:pPr lvl="1">
              <a:buFontTx/>
              <a:buChar char="•"/>
            </a:pPr>
            <a:r>
              <a:rPr lang="el-GR" b="1">
                <a:cs typeface="Arial" charset="0"/>
              </a:rPr>
              <a:t>Σ</a:t>
            </a:r>
            <a:r>
              <a:rPr lang="en-GB" b="1">
                <a:cs typeface="Arial" charset="0"/>
              </a:rPr>
              <a:t>=(</a:t>
            </a:r>
            <a:r>
              <a:rPr lang="en-GB" b="1" i="1">
                <a:cs typeface="Arial" charset="0"/>
              </a:rPr>
              <a:t>S</a:t>
            </a:r>
            <a:r>
              <a:rPr lang="en-GB" b="1">
                <a:cs typeface="Arial" charset="0"/>
              </a:rPr>
              <a:t>,</a:t>
            </a:r>
            <a:r>
              <a:rPr lang="en-GB" b="1" i="1">
                <a:cs typeface="Arial" charset="0"/>
              </a:rPr>
              <a:t>A</a:t>
            </a:r>
            <a:r>
              <a:rPr lang="en-GB" b="1">
                <a:cs typeface="Arial" charset="0"/>
              </a:rPr>
              <a:t>,</a:t>
            </a:r>
            <a:r>
              <a:rPr lang="el-GR" b="1" i="1">
                <a:cs typeface="Arial" charset="0"/>
              </a:rPr>
              <a:t>γ</a:t>
            </a:r>
            <a:r>
              <a:rPr lang="en-GB" b="1">
                <a:cs typeface="Arial" charset="0"/>
              </a:rPr>
              <a:t>)</a:t>
            </a:r>
            <a:r>
              <a:rPr lang="en-GB" b="1"/>
              <a:t> is a propositional planning domain on </a:t>
            </a:r>
            <a:r>
              <a:rPr lang="en-GB" b="1" i="1"/>
              <a:t>L</a:t>
            </a:r>
            <a:r>
              <a:rPr lang="en-GB" b="1"/>
              <a:t>={</a:t>
            </a:r>
            <a:r>
              <a:rPr lang="en-GB" b="1" i="1"/>
              <a:t>p</a:t>
            </a:r>
            <a:r>
              <a:rPr lang="en-GB" b="1" baseline="-25000"/>
              <a:t>1</a:t>
            </a:r>
            <a:r>
              <a:rPr lang="en-GB" b="1"/>
              <a:t>,…,</a:t>
            </a:r>
            <a:r>
              <a:rPr lang="en-GB" b="1" i="1"/>
              <a:t>p</a:t>
            </a:r>
            <a:r>
              <a:rPr lang="en-GB" b="1" i="1" baseline="-25000"/>
              <a:t>n</a:t>
            </a:r>
            <a:r>
              <a:rPr lang="en-GB" b="1"/>
              <a:t>} </a:t>
            </a:r>
          </a:p>
          <a:p>
            <a:pPr lvl="1">
              <a:buFontTx/>
              <a:buChar char="•"/>
            </a:pP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1"/>
              <a:t>is the initial state</a:t>
            </a:r>
          </a:p>
          <a:p>
            <a:pPr lvl="1">
              <a:buFontTx/>
              <a:buChar char="•"/>
            </a:pPr>
            <a:r>
              <a:rPr lang="en-GB" b="1" i="1"/>
              <a:t>g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a set of </a:t>
            </a:r>
            <a:r>
              <a:rPr lang="en-GB" b="1" u="sn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goal propositions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that define the set of goal states </a:t>
            </a:r>
            <a:r>
              <a:rPr lang="en-GB" b="1" i="1"/>
              <a:t>S</a:t>
            </a:r>
            <a:r>
              <a:rPr lang="en-GB" b="1" i="1" baseline="-25000"/>
              <a:t>g</a:t>
            </a:r>
            <a:r>
              <a:rPr lang="en-GB" b="1"/>
              <a:t>={</a:t>
            </a:r>
            <a:r>
              <a:rPr lang="en-GB" b="1" i="1"/>
              <a:t>s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S 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| </a:t>
            </a:r>
            <a:r>
              <a:rPr lang="en-GB" b="1" i="1"/>
              <a:t>g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 </a:t>
            </a:r>
          </a:p>
          <a:p>
            <a:pPr lvl="2">
              <a:buFontTx/>
              <a:buChar char="•"/>
            </a:pP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gaol states are implicit in the problem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E23EDF-C7E6-45FA-8670-79C2EDDC04E9}" type="slidenum">
              <a:rPr lang="en-GB"/>
              <a:pPr/>
              <a:t>12</a:t>
            </a:fld>
            <a:endParaRPr lang="en-GB"/>
          </a:p>
        </p:txBody>
      </p:sp>
      <p:sp>
        <p:nvSpPr>
          <p:cNvPr id="7424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DWR Example: Propositional Planning Problem</a:t>
            </a:r>
          </a:p>
          <a:p>
            <a:pPr>
              <a:buFontTx/>
              <a:buChar char="•"/>
            </a:pPr>
            <a:r>
              <a:rPr lang="el-GR" b="1">
                <a:cs typeface="Arial" charset="0"/>
              </a:rPr>
              <a:t>Σ</a:t>
            </a:r>
            <a:r>
              <a:rPr lang="en-GB" b="1"/>
              <a:t>: propositional planning domain for DWR domain</a:t>
            </a:r>
          </a:p>
          <a:p>
            <a:pPr lvl="1">
              <a:buFontTx/>
              <a:buChar char="•"/>
            </a:pPr>
            <a:r>
              <a:rPr lang="en-GB"/>
              <a:t>see previous slides</a:t>
            </a:r>
          </a:p>
          <a:p>
            <a:pPr>
              <a:buFontTx/>
              <a:buChar char="•"/>
            </a:pP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/>
              <a:t>: any state</a:t>
            </a:r>
          </a:p>
          <a:p>
            <a:pPr lvl="1">
              <a:buFontTx/>
              <a:buChar char="•"/>
            </a:pPr>
            <a:r>
              <a:rPr lang="en-GB" b="1"/>
              <a:t>example: initial state = </a:t>
            </a:r>
            <a:r>
              <a:rPr lang="en-GB" b="1" i="1"/>
              <a:t>s</a:t>
            </a:r>
            <a:r>
              <a:rPr lang="en-GB" b="1" baseline="-25000"/>
              <a:t>0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</a:p>
          <a:p>
            <a:pPr lvl="1">
              <a:buFontTx/>
              <a:buChar char="•"/>
            </a:pP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note: </a:t>
            </a:r>
            <a:r>
              <a:rPr lang="en-GB" i="1"/>
              <a:t>s</a:t>
            </a:r>
            <a:r>
              <a:rPr lang="en-GB" baseline="-25000"/>
              <a:t>0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not necessarily initial state</a:t>
            </a:r>
          </a:p>
          <a:p>
            <a:pPr>
              <a:buFontTx/>
              <a:buChar char="•"/>
            </a:pPr>
            <a:r>
              <a:rPr lang="en-GB" b="1" i="1"/>
              <a:t>g</a:t>
            </a:r>
            <a:r>
              <a:rPr lang="en-GB" b="1"/>
              <a:t>: any subset of </a:t>
            </a:r>
            <a:r>
              <a:rPr lang="en-GB" b="1" i="1"/>
              <a:t>L</a:t>
            </a:r>
          </a:p>
          <a:p>
            <a:pPr lvl="1">
              <a:buFontTx/>
              <a:buChar char="•"/>
            </a:pPr>
            <a:r>
              <a:rPr lang="en-GB" b="1"/>
              <a:t>example: </a:t>
            </a:r>
            <a:r>
              <a:rPr lang="en-GB" b="1" i="1"/>
              <a:t>g</a:t>
            </a:r>
            <a:r>
              <a:rPr lang="en-GB" b="1"/>
              <a:t>={onrobot,at2}, i.e. </a:t>
            </a:r>
            <a:r>
              <a:rPr lang="en-GB" b="1" i="1"/>
              <a:t>S</a:t>
            </a:r>
            <a:r>
              <a:rPr lang="en-GB" b="1" baseline="-25000"/>
              <a:t>g</a:t>
            </a:r>
            <a:r>
              <a:rPr lang="en-GB" b="1"/>
              <a:t>={</a:t>
            </a:r>
            <a:r>
              <a:rPr lang="en-GB" b="1" i="1"/>
              <a:t>s</a:t>
            </a:r>
            <a:r>
              <a:rPr lang="en-GB" b="1" baseline="-25000"/>
              <a:t>5</a:t>
            </a:r>
            <a:r>
              <a:rPr lang="en-GB" b="1"/>
              <a:t>}</a:t>
            </a:r>
            <a:endParaRPr lang="en-US" b="1"/>
          </a:p>
          <a:p>
            <a:pPr>
              <a:buFontTx/>
              <a:buChar char="•"/>
            </a:pPr>
            <a:endParaRPr lang="en-US" b="1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2A81F2-DCF3-4FD0-940C-4673E2E9A41D}" type="slidenum">
              <a:rPr lang="en-GB"/>
              <a:pPr/>
              <a:t>13</a:t>
            </a:fld>
            <a:endParaRPr lang="en-GB"/>
          </a:p>
        </p:txBody>
      </p:sp>
      <p:sp>
        <p:nvSpPr>
          <p:cNvPr id="7444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Classical Plans</a:t>
            </a:r>
          </a:p>
          <a:p>
            <a:pPr>
              <a:buFontTx/>
              <a:buChar char="•"/>
            </a:pPr>
            <a:r>
              <a:rPr lang="en-GB"/>
              <a:t>note: exactly as for STRIPS case</a:t>
            </a:r>
          </a:p>
          <a:p>
            <a:pPr>
              <a:buFontTx/>
              <a:buChar char="•"/>
            </a:pPr>
            <a:r>
              <a:rPr lang="en-GB" b="1"/>
              <a:t>A </a:t>
            </a:r>
            <a:r>
              <a:rPr lang="en-GB" b="1" u="sng"/>
              <a:t>plan</a:t>
            </a:r>
            <a:r>
              <a:rPr lang="en-GB" b="1"/>
              <a:t> is any sequence of actions </a:t>
            </a:r>
            <a:r>
              <a:rPr lang="el-GR" b="1" i="1">
                <a:cs typeface="Arial" charset="0"/>
              </a:rPr>
              <a:t>π</a:t>
            </a:r>
            <a:r>
              <a:rPr lang="en-GB" b="1">
                <a:cs typeface="Arial" charset="0"/>
              </a:rPr>
              <a:t>=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b="1" i="1"/>
              <a:t>a</a:t>
            </a:r>
            <a:r>
              <a:rPr lang="en-GB" b="1" i="1" baseline="-25000"/>
              <a:t>k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〉, where 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≥0.</a:t>
            </a:r>
          </a:p>
          <a:p>
            <a:pPr lvl="1">
              <a:buFontTx/>
              <a:buChar char="•"/>
            </a:pP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GB" b="1" u="sn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length of plan </a:t>
            </a:r>
            <a:r>
              <a:rPr lang="el-GR" b="1" i="1" u="sng">
                <a:cs typeface="Arial" charset="0"/>
              </a:rPr>
              <a:t>π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|</a:t>
            </a:r>
            <a:r>
              <a:rPr lang="el-GR" b="1" i="1">
                <a:cs typeface="Arial" charset="0"/>
              </a:rPr>
              <a:t>π</a:t>
            </a:r>
            <a:r>
              <a:rPr lang="en-GB" b="1">
                <a:cs typeface="Arial" charset="0"/>
              </a:rPr>
              <a:t>|=</a:t>
            </a:r>
            <a:r>
              <a:rPr lang="en-GB" b="1" i="1">
                <a:cs typeface="Arial" charset="0"/>
              </a:rPr>
              <a:t>k</a:t>
            </a:r>
            <a:r>
              <a:rPr lang="en-GB" b="1">
                <a:cs typeface="Arial" charset="0"/>
              </a:rPr>
              <a:t>, the number of actions.</a:t>
            </a:r>
          </a:p>
          <a:p>
            <a:pPr lvl="1">
              <a:buFontTx/>
              <a:buChar char="•"/>
            </a:pPr>
            <a:r>
              <a:rPr lang="en-GB" b="1">
                <a:cs typeface="Arial" charset="0"/>
              </a:rPr>
              <a:t>If </a:t>
            </a:r>
            <a:r>
              <a:rPr lang="el-GR" b="1" i="1">
                <a:cs typeface="Arial" charset="0"/>
              </a:rPr>
              <a:t>π</a:t>
            </a:r>
            <a:r>
              <a:rPr lang="en-GB" b="1" baseline="-25000">
                <a:cs typeface="Arial" charset="0"/>
              </a:rPr>
              <a:t>1</a:t>
            </a:r>
            <a:r>
              <a:rPr lang="en-GB" b="1">
                <a:cs typeface="Arial" charset="0"/>
              </a:rPr>
              <a:t>=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b="1" i="1"/>
              <a:t>a</a:t>
            </a:r>
            <a:r>
              <a:rPr lang="en-GB" b="1" i="1" baseline="-25000"/>
              <a:t>k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〉 and </a:t>
            </a:r>
            <a:r>
              <a:rPr lang="el-GR" b="1" i="1">
                <a:cs typeface="Arial" charset="0"/>
              </a:rPr>
              <a:t>π</a:t>
            </a:r>
            <a:r>
              <a:rPr lang="en-GB" b="1" baseline="-25000">
                <a:cs typeface="Arial" charset="0"/>
              </a:rPr>
              <a:t>2</a:t>
            </a:r>
            <a:r>
              <a:rPr lang="en-GB" b="1">
                <a:cs typeface="Arial" charset="0"/>
              </a:rPr>
              <a:t>=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n-GB" b="1" i="1"/>
              <a:t>a’</a:t>
            </a:r>
            <a:r>
              <a:rPr lang="en-GB" b="1" baseline="-25000"/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b="1" i="1"/>
              <a:t>a’</a:t>
            </a:r>
            <a:r>
              <a:rPr lang="en-GB" b="1" i="1" baseline="-25000"/>
              <a:t>j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〉 are plans, then their </a:t>
            </a:r>
            <a:r>
              <a:rPr lang="en-GB" b="1" u="sn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concatenation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the plan </a:t>
            </a:r>
            <a:r>
              <a:rPr lang="el-GR" b="1" i="1">
                <a:cs typeface="Arial" charset="0"/>
              </a:rPr>
              <a:t>π</a:t>
            </a:r>
            <a:r>
              <a:rPr lang="en-GB" b="1" baseline="-25000">
                <a:cs typeface="Arial" charset="0"/>
              </a:rPr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∙</a:t>
            </a:r>
            <a:r>
              <a:rPr lang="el-GR" b="1" i="1">
                <a:cs typeface="Arial" charset="0"/>
              </a:rPr>
              <a:t>π</a:t>
            </a:r>
            <a:r>
              <a:rPr lang="en-GB" b="1" baseline="-25000">
                <a:cs typeface="Arial" charset="0"/>
              </a:rPr>
              <a:t>2</a:t>
            </a:r>
            <a:r>
              <a:rPr lang="en-GB" b="1">
                <a:cs typeface="Arial" charset="0"/>
              </a:rPr>
              <a:t>=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b="1" i="1"/>
              <a:t>a</a:t>
            </a:r>
            <a:r>
              <a:rPr lang="en-GB" b="1" i="1" baseline="-25000"/>
              <a:t>k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b="1" i="1"/>
              <a:t>a’</a:t>
            </a:r>
            <a:r>
              <a:rPr lang="en-GB" b="1" baseline="-25000"/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b="1" i="1"/>
              <a:t>a’</a:t>
            </a:r>
            <a:r>
              <a:rPr lang="en-GB" b="1" i="1" baseline="-25000"/>
              <a:t>j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〉.</a:t>
            </a:r>
          </a:p>
          <a:p>
            <a:pPr lvl="1">
              <a:buFontTx/>
              <a:buChar char="•"/>
            </a:pP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extended state transition function for plans is defined as follows:</a:t>
            </a:r>
          </a:p>
          <a:p>
            <a:pPr lvl="2">
              <a:buFontTx/>
              <a:buChar char="•"/>
            </a:pPr>
            <a:r>
              <a:rPr lang="en-GB" b="1" i="1">
                <a:cs typeface="Arial" charset="0"/>
              </a:rPr>
              <a:t>γ</a:t>
            </a:r>
            <a:r>
              <a:rPr lang="en-GB" b="1">
                <a:cs typeface="Arial" charset="0"/>
              </a:rPr>
              <a:t>(</a:t>
            </a:r>
            <a:r>
              <a:rPr lang="en-GB" b="1" i="1">
                <a:cs typeface="Arial" charset="0"/>
              </a:rPr>
              <a:t>s</a:t>
            </a:r>
            <a:r>
              <a:rPr lang="en-GB" b="1">
                <a:cs typeface="Arial" charset="0"/>
              </a:rPr>
              <a:t>,</a:t>
            </a:r>
            <a:r>
              <a:rPr lang="el-GR" b="1" i="1">
                <a:cs typeface="Arial" charset="0"/>
              </a:rPr>
              <a:t>π</a:t>
            </a:r>
            <a:r>
              <a:rPr lang="en-GB" b="1">
                <a:cs typeface="Arial" charset="0"/>
              </a:rPr>
              <a:t>)=s if </a:t>
            </a:r>
            <a:r>
              <a:rPr lang="en-GB" b="1" i="1">
                <a:cs typeface="Arial" charset="0"/>
              </a:rPr>
              <a:t>k</a:t>
            </a:r>
            <a:r>
              <a:rPr lang="en-GB" b="1">
                <a:cs typeface="Arial" charset="0"/>
              </a:rPr>
              <a:t>=0 (</a:t>
            </a:r>
            <a:r>
              <a:rPr lang="el-GR" b="1" i="1">
                <a:cs typeface="Arial" charset="0"/>
              </a:rPr>
              <a:t>π</a:t>
            </a:r>
            <a:r>
              <a:rPr lang="en-GB" b="1">
                <a:cs typeface="Arial" charset="0"/>
              </a:rPr>
              <a:t> is empty)</a:t>
            </a:r>
          </a:p>
          <a:p>
            <a:pPr lvl="2">
              <a:buFontTx/>
              <a:buChar char="•"/>
            </a:pPr>
            <a:r>
              <a:rPr lang="en-GB" b="1" i="1">
                <a:cs typeface="Arial" charset="0"/>
              </a:rPr>
              <a:t>γ</a:t>
            </a:r>
            <a:r>
              <a:rPr lang="en-GB" b="1">
                <a:cs typeface="Arial" charset="0"/>
              </a:rPr>
              <a:t>(</a:t>
            </a:r>
            <a:r>
              <a:rPr lang="en-GB" b="1" i="1">
                <a:cs typeface="Arial" charset="0"/>
              </a:rPr>
              <a:t>s</a:t>
            </a:r>
            <a:r>
              <a:rPr lang="en-GB" b="1">
                <a:cs typeface="Arial" charset="0"/>
              </a:rPr>
              <a:t>,</a:t>
            </a:r>
            <a:r>
              <a:rPr lang="el-GR" b="1" i="1">
                <a:cs typeface="Arial" charset="0"/>
              </a:rPr>
              <a:t>π</a:t>
            </a:r>
            <a:r>
              <a:rPr lang="en-GB" b="1">
                <a:cs typeface="Arial" charset="0"/>
              </a:rPr>
              <a:t>)=</a:t>
            </a:r>
            <a:r>
              <a:rPr lang="en-GB" b="1" i="1">
                <a:cs typeface="Arial" charset="0"/>
              </a:rPr>
              <a:t>γ</a:t>
            </a:r>
            <a:r>
              <a:rPr lang="en-GB" b="1">
                <a:cs typeface="Arial" charset="0"/>
              </a:rPr>
              <a:t>(</a:t>
            </a:r>
            <a:r>
              <a:rPr lang="en-GB" b="1" i="1">
                <a:cs typeface="Arial" charset="0"/>
              </a:rPr>
              <a:t>γ</a:t>
            </a:r>
            <a:r>
              <a:rPr lang="en-GB" b="1">
                <a:cs typeface="Arial" charset="0"/>
              </a:rPr>
              <a:t>(</a:t>
            </a:r>
            <a:r>
              <a:rPr lang="en-GB" b="1" i="1">
                <a:cs typeface="Arial" charset="0"/>
              </a:rPr>
              <a:t>s</a:t>
            </a:r>
            <a:r>
              <a:rPr lang="en-GB" b="1">
                <a:cs typeface="Arial" charset="0"/>
              </a:rPr>
              <a:t>,</a:t>
            </a:r>
            <a:r>
              <a:rPr lang="en-GB" b="1" i="1">
                <a:cs typeface="Arial" charset="0"/>
              </a:rPr>
              <a:t>a</a:t>
            </a:r>
            <a:r>
              <a:rPr lang="en-GB" b="1" baseline="-25000">
                <a:cs typeface="Arial" charset="0"/>
              </a:rPr>
              <a:t>1</a:t>
            </a:r>
            <a:r>
              <a:rPr lang="en-GB" b="1">
                <a:cs typeface="Arial" charset="0"/>
              </a:rPr>
              <a:t>),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b="1" i="1"/>
              <a:t>a</a:t>
            </a:r>
            <a:r>
              <a:rPr lang="en-GB" b="1" i="1" baseline="-25000"/>
              <a:t>k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〉) if 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&gt;0 and </a:t>
            </a:r>
            <a:r>
              <a:rPr lang="en-GB" b="1" i="1">
                <a:cs typeface="Arial" charset="0"/>
              </a:rPr>
              <a:t>a</a:t>
            </a:r>
            <a:r>
              <a:rPr lang="en-GB" b="1" baseline="-25000">
                <a:cs typeface="Arial" charset="0"/>
              </a:rPr>
              <a:t>1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applicable in 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</a:p>
          <a:p>
            <a:pPr lvl="2">
              <a:buFontTx/>
              <a:buChar char="•"/>
            </a:pPr>
            <a:r>
              <a:rPr lang="en-GB" b="1" i="1">
                <a:cs typeface="Arial" charset="0"/>
              </a:rPr>
              <a:t>γ</a:t>
            </a:r>
            <a:r>
              <a:rPr lang="en-GB" b="1">
                <a:cs typeface="Arial" charset="0"/>
              </a:rPr>
              <a:t>(</a:t>
            </a:r>
            <a:r>
              <a:rPr lang="en-GB" b="1" i="1">
                <a:cs typeface="Arial" charset="0"/>
              </a:rPr>
              <a:t>s</a:t>
            </a:r>
            <a:r>
              <a:rPr lang="en-GB" b="1">
                <a:cs typeface="Arial" charset="0"/>
              </a:rPr>
              <a:t>,</a:t>
            </a:r>
            <a:r>
              <a:rPr lang="el-GR" b="1" i="1">
                <a:cs typeface="Arial" charset="0"/>
              </a:rPr>
              <a:t>π</a:t>
            </a:r>
            <a:r>
              <a:rPr lang="en-GB" b="1">
                <a:cs typeface="Arial" charset="0"/>
              </a:rPr>
              <a:t>)=undefined otherwise</a:t>
            </a:r>
            <a:endParaRPr lang="en-GB" b="1" i="1">
              <a:cs typeface="Arial" charset="0"/>
            </a:endParaRPr>
          </a:p>
          <a:p>
            <a:pPr>
              <a:buFontTx/>
              <a:buChar char="•"/>
            </a:pPr>
            <a:endParaRPr lang="en-US" b="1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43B8F-2B9A-4177-8F26-B5B107B4A768}" type="slidenum">
              <a:rPr lang="en-GB"/>
              <a:pPr/>
              <a:t>14</a:t>
            </a:fld>
            <a:endParaRPr lang="en-GB"/>
          </a:p>
        </p:txBody>
      </p:sp>
      <p:sp>
        <p:nvSpPr>
          <p:cNvPr id="7464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Classical Solutions</a:t>
            </a:r>
          </a:p>
          <a:p>
            <a:pPr>
              <a:buFontTx/>
              <a:buChar char="•"/>
            </a:pPr>
            <a:r>
              <a:rPr lang="en-GB"/>
              <a:t>note: exactly as for STRIPS case</a:t>
            </a:r>
          </a:p>
          <a:p>
            <a:pPr>
              <a:buFontTx/>
              <a:buChar char="•"/>
            </a:pPr>
            <a:r>
              <a:rPr lang="en-GB" b="1"/>
              <a:t>Let </a:t>
            </a:r>
            <a:r>
              <a:rPr lang="en-US" b="1">
                <a:latin typeface="Brush Script MT" pitchFamily="66" charset="0"/>
              </a:rPr>
              <a:t>P</a:t>
            </a:r>
            <a:r>
              <a:rPr lang="en-GB" b="1"/>
              <a:t>=(</a:t>
            </a:r>
            <a:r>
              <a:rPr lang="el-GR" b="1">
                <a:cs typeface="Arial" charset="0"/>
              </a:rPr>
              <a:t>Σ</a:t>
            </a:r>
            <a:r>
              <a:rPr lang="en-GB" b="1"/>
              <a:t>,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/>
              <a:t>,</a:t>
            </a:r>
            <a:r>
              <a:rPr lang="en-GB" b="1" i="1"/>
              <a:t>g</a:t>
            </a:r>
            <a:r>
              <a:rPr lang="en-GB" b="1"/>
              <a:t>) be a propositional planning problem. A plan </a:t>
            </a:r>
            <a:r>
              <a:rPr lang="el-GR" b="1" i="1">
                <a:cs typeface="Arial" charset="0"/>
              </a:rPr>
              <a:t>π</a:t>
            </a:r>
            <a:r>
              <a:rPr lang="en-GB" b="1">
                <a:cs typeface="Arial" charset="0"/>
              </a:rPr>
              <a:t> is a </a:t>
            </a:r>
            <a:r>
              <a:rPr lang="en-GB" b="1" u="sng">
                <a:cs typeface="Arial" charset="0"/>
              </a:rPr>
              <a:t>solution</a:t>
            </a:r>
            <a:r>
              <a:rPr lang="en-GB" b="1">
                <a:cs typeface="Arial" charset="0"/>
              </a:rPr>
              <a:t> for </a:t>
            </a:r>
            <a:r>
              <a:rPr lang="en-US" b="1">
                <a:latin typeface="Brush Script MT" pitchFamily="66" charset="0"/>
              </a:rPr>
              <a:t>P</a:t>
            </a:r>
            <a:r>
              <a:rPr lang="en-GB" b="1">
                <a:cs typeface="Arial" charset="0"/>
              </a:rPr>
              <a:t> if </a:t>
            </a:r>
            <a:r>
              <a:rPr lang="en-GB" b="1" i="1">
                <a:cs typeface="Arial" charset="0"/>
              </a:rPr>
              <a:t>g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</a:t>
            </a:r>
            <a:r>
              <a:rPr lang="el-GR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l-GR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π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).</a:t>
            </a:r>
          </a:p>
          <a:p>
            <a:pPr lvl="1">
              <a:buFontTx/>
              <a:buChar char="•"/>
            </a:pP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solution </a:t>
            </a:r>
            <a:r>
              <a:rPr lang="el-GR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π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</a:t>
            </a:r>
            <a:r>
              <a:rPr lang="en-GB" b="1" u="sn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redundant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if there is a proper subsequence of </a:t>
            </a:r>
            <a:r>
              <a:rPr lang="el-GR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π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also a solution for </a:t>
            </a:r>
            <a:r>
              <a:rPr lang="en-GB" b="1">
                <a:latin typeface="Brush Script MT" pitchFamily="66" charset="0"/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lvl="1">
              <a:buFontTx/>
              <a:buChar char="•"/>
            </a:pPr>
            <a:r>
              <a:rPr lang="el-GR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π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</a:t>
            </a:r>
            <a:r>
              <a:rPr lang="en-GB" b="1" u="sn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minimal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if no other solution for </a:t>
            </a:r>
            <a:r>
              <a:rPr lang="en-GB" b="1">
                <a:latin typeface="Brush Script MT" pitchFamily="66" charset="0"/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contains fewer actions than </a:t>
            </a:r>
            <a:r>
              <a:rPr lang="el-GR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π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EFD015-05D1-4A14-8A44-393955BECD79}" type="slidenum">
              <a:rPr lang="en-GB"/>
              <a:pPr/>
              <a:t>15</a:t>
            </a:fld>
            <a:endParaRPr lang="en-GB"/>
          </a:p>
        </p:txBody>
      </p:sp>
      <p:sp>
        <p:nvSpPr>
          <p:cNvPr id="7485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DWR Example: Plans and Solutions</a:t>
            </a:r>
          </a:p>
          <a:p>
            <a:pPr>
              <a:buFontTx/>
              <a:buChar char="•"/>
            </a:pPr>
            <a:r>
              <a:rPr lang="en-GB"/>
              <a:t>as before: </a:t>
            </a:r>
            <a:r>
              <a:rPr lang="en-GB" i="1"/>
              <a:t>s</a:t>
            </a:r>
            <a:r>
              <a:rPr lang="en-GB" i="1" baseline="-25000"/>
              <a:t>i</a:t>
            </a:r>
            <a:r>
              <a:rPr lang="en-GB"/>
              <a:t>=</a:t>
            </a:r>
            <a:r>
              <a:rPr lang="en-GB" i="1"/>
              <a:t>s</a:t>
            </a:r>
            <a:r>
              <a:rPr lang="en-GB" baseline="-25000"/>
              <a:t>0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  <a:r>
              <a:rPr lang="en-GB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i="1"/>
              <a:t>g</a:t>
            </a:r>
            <a:r>
              <a:rPr lang="en-GB"/>
              <a:t>=</a:t>
            </a:r>
            <a:r>
              <a:rPr lang="en-GB">
                <a:solidFill>
                  <a:schemeClr val="tx2"/>
                </a:solidFill>
              </a:rPr>
              <a:t>{onrobot,at2}</a:t>
            </a:r>
            <a:r>
              <a:rPr lang="en-GB"/>
              <a:t>, i.e. </a:t>
            </a:r>
            <a:r>
              <a:rPr lang="en-GB" i="1"/>
              <a:t>S</a:t>
            </a:r>
            <a:r>
              <a:rPr lang="en-GB" baseline="-25000"/>
              <a:t>g</a:t>
            </a:r>
            <a:r>
              <a:rPr lang="en-GB"/>
              <a:t>={</a:t>
            </a:r>
            <a:r>
              <a:rPr lang="en-GB" i="1"/>
              <a:t>s</a:t>
            </a:r>
            <a:r>
              <a:rPr lang="en-GB" baseline="-25000"/>
              <a:t>5</a:t>
            </a:r>
            <a:r>
              <a:rPr lang="en-GB"/>
              <a:t>}</a:t>
            </a:r>
            <a:endParaRPr lang="en-US"/>
          </a:p>
          <a:p>
            <a:pPr>
              <a:buFontTx/>
              <a:buChar char="•"/>
            </a:pPr>
            <a:endParaRPr lang="en-US" b="1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5C273D-ABDD-4F59-B601-913AB9C3B822}" type="slidenum">
              <a:rPr lang="en-GB"/>
              <a:pPr/>
              <a:t>16</a:t>
            </a:fld>
            <a:endParaRPr lang="en-GB"/>
          </a:p>
        </p:txBody>
      </p:sp>
      <p:sp>
        <p:nvSpPr>
          <p:cNvPr id="7505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Reachable Successor States</a:t>
            </a:r>
          </a:p>
          <a:p>
            <a:pPr>
              <a:buFontTx/>
              <a:buChar char="•"/>
            </a:pPr>
            <a:r>
              <a:rPr lang="en-GB"/>
              <a:t>note: exactly as for STRIPS case</a:t>
            </a:r>
          </a:p>
          <a:p>
            <a:pPr>
              <a:buFontTx/>
              <a:buChar char="•"/>
            </a:pPr>
            <a:r>
              <a:rPr lang="en-GB" b="1"/>
              <a:t>The </a:t>
            </a:r>
            <a:r>
              <a:rPr lang="en-GB" b="1" u="sng"/>
              <a:t>successor function</a:t>
            </a:r>
            <a:r>
              <a:rPr lang="en-GB" b="1"/>
              <a:t> </a:t>
            </a: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:2</a:t>
            </a:r>
            <a:r>
              <a:rPr lang="en-GB" b="1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>
                <a:cs typeface="Arial" charset="0"/>
              </a:rPr>
              <a:t>→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GB" b="1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for a propositional domain </a:t>
            </a:r>
            <a:r>
              <a:rPr lang="el-GR" b="1">
                <a:cs typeface="Arial" charset="0"/>
              </a:rPr>
              <a:t>Σ</a:t>
            </a:r>
            <a:r>
              <a:rPr lang="en-GB" b="1">
                <a:cs typeface="Arial" charset="0"/>
              </a:rPr>
              <a:t>=(</a:t>
            </a:r>
            <a:r>
              <a:rPr lang="en-GB" b="1" i="1">
                <a:cs typeface="Arial" charset="0"/>
              </a:rPr>
              <a:t>S</a:t>
            </a:r>
            <a:r>
              <a:rPr lang="en-GB" b="1">
                <a:cs typeface="Arial" charset="0"/>
              </a:rPr>
              <a:t>,</a:t>
            </a:r>
            <a:r>
              <a:rPr lang="en-GB" b="1" i="1">
                <a:cs typeface="Arial" charset="0"/>
              </a:rPr>
              <a:t>A</a:t>
            </a:r>
            <a:r>
              <a:rPr lang="en-GB" b="1">
                <a:cs typeface="Arial" charset="0"/>
              </a:rPr>
              <a:t>,</a:t>
            </a:r>
            <a:r>
              <a:rPr lang="el-GR" b="1" i="1">
                <a:cs typeface="Arial" charset="0"/>
              </a:rPr>
              <a:t>γ</a:t>
            </a:r>
            <a:r>
              <a:rPr lang="en-GB" b="1">
                <a:cs typeface="Arial" charset="0"/>
              </a:rPr>
              <a:t>)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defined as:</a:t>
            </a:r>
          </a:p>
          <a:p>
            <a:pPr lvl="1">
              <a:buFontTx/>
              <a:buChar char="•"/>
            </a:pP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)={</a:t>
            </a:r>
            <a:r>
              <a:rPr lang="el-GR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| 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and 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applicable in 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 for 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</a:p>
          <a:p>
            <a:pPr lvl="1">
              <a:buFontTx/>
              <a:buChar char="•"/>
            </a:pP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})= </a:t>
            </a:r>
            <a:r>
              <a:rPr lang="en-GB" sz="1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b="1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∈[1,</a:t>
            </a:r>
            <a:r>
              <a:rPr lang="en-GB" b="1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])</a:t>
            </a: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lvl="1">
              <a:buFontTx/>
              <a:buChar char="•"/>
            </a:pP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})= {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</a:p>
          <a:p>
            <a:pPr lvl="1">
              <a:buFontTx/>
              <a:buChar char="•"/>
            </a:pP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})= </a:t>
            </a: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n-GB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}))</a:t>
            </a:r>
          </a:p>
          <a:p>
            <a:pPr>
              <a:buFontTx/>
              <a:buChar char="•"/>
            </a:pP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transitive closure of </a:t>
            </a: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defines the set of all </a:t>
            </a:r>
            <a:r>
              <a:rPr lang="en-GB" b="1" u="sn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reachable states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lvl="1">
              <a:buFontTx/>
              <a:buChar char="•"/>
            </a:pP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&gt;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)= </a:t>
            </a:r>
            <a:r>
              <a:rPr lang="en-GB" sz="1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b="1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∈[0,∞])</a:t>
            </a: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 for 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9FEC67-8C54-45C6-9ED6-E7EA7167145E}" type="slidenum">
              <a:rPr lang="en-GB"/>
              <a:pPr/>
              <a:t>17</a:t>
            </a:fld>
            <a:endParaRPr lang="en-GB"/>
          </a:p>
        </p:txBody>
      </p:sp>
      <p:sp>
        <p:nvSpPr>
          <p:cNvPr id="7526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Relevant Actions and Regression Sets</a:t>
            </a:r>
          </a:p>
          <a:p>
            <a:pPr>
              <a:buFontTx/>
              <a:buChar char="•"/>
            </a:pPr>
            <a:r>
              <a:rPr lang="en-GB" b="1"/>
              <a:t>Let </a:t>
            </a:r>
            <a:r>
              <a:rPr lang="en-US" b="1">
                <a:latin typeface="Brush Script MT" pitchFamily="66" charset="0"/>
              </a:rPr>
              <a:t>P</a:t>
            </a:r>
            <a:r>
              <a:rPr lang="en-GB" b="1"/>
              <a:t>=(</a:t>
            </a:r>
            <a:r>
              <a:rPr lang="el-GR" b="1">
                <a:cs typeface="Arial" charset="0"/>
              </a:rPr>
              <a:t>Σ</a:t>
            </a:r>
            <a:r>
              <a:rPr lang="en-GB" b="1"/>
              <a:t>,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/>
              <a:t>,</a:t>
            </a:r>
            <a:r>
              <a:rPr lang="en-GB" b="1" i="1"/>
              <a:t>g</a:t>
            </a:r>
            <a:r>
              <a:rPr lang="en-GB" b="1"/>
              <a:t>) be a propositional planning problem. An action </a:t>
            </a:r>
            <a:r>
              <a:rPr lang="en-GB" b="1" i="1"/>
              <a:t>a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 i="1"/>
              <a:t>A</a:t>
            </a:r>
            <a:r>
              <a:rPr lang="en-GB" b="1"/>
              <a:t> is </a:t>
            </a:r>
            <a:r>
              <a:rPr lang="en-GB" b="1" u="sng"/>
              <a:t>relevant for </a:t>
            </a:r>
            <a:r>
              <a:rPr lang="en-GB" b="1" i="1" u="sng"/>
              <a:t>g</a:t>
            </a:r>
            <a:r>
              <a:rPr lang="en-GB" b="1"/>
              <a:t> if </a:t>
            </a:r>
          </a:p>
          <a:p>
            <a:pPr lvl="1">
              <a:buFontTx/>
              <a:buChar char="•"/>
            </a:pPr>
            <a:r>
              <a:rPr lang="en-GB" b="1" i="1"/>
              <a:t>g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⋂ effects</a:t>
            </a:r>
            <a:r>
              <a:rPr lang="en-GB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≠ {} and </a:t>
            </a:r>
          </a:p>
          <a:p>
            <a:pPr lvl="1">
              <a:buFontTx/>
              <a:buChar char="•"/>
            </a:pPr>
            <a:r>
              <a:rPr lang="en-GB" b="1" i="1"/>
              <a:t>g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⋂ effects</a:t>
            </a:r>
            <a:r>
              <a:rPr lang="en-GB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= {}. </a:t>
            </a:r>
          </a:p>
          <a:p>
            <a:pPr lvl="1">
              <a:buFontTx/>
              <a:buChar char="•"/>
            </a:pP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intuition: </a:t>
            </a:r>
            <a:r>
              <a:rPr lang="en-GB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relevant for </a:t>
            </a:r>
            <a:r>
              <a:rPr lang="en-GB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if it can contribute toward producing a state in </a:t>
            </a:r>
            <a:r>
              <a:rPr lang="en-GB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endParaRPr lang="en-GB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Char char="•"/>
            </a:pP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GB" b="1" u="sn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regression set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for a relevant action </a:t>
            </a:r>
            <a:r>
              <a:rPr lang="en-GB" b="1" i="1"/>
              <a:t>a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 i="1"/>
              <a:t>A</a:t>
            </a:r>
            <a:r>
              <a:rPr lang="en-GB" b="1"/>
              <a:t> is:</a:t>
            </a:r>
          </a:p>
          <a:p>
            <a:pPr lvl="1">
              <a:buFontTx/>
              <a:buChar char="•"/>
            </a:pPr>
            <a:r>
              <a:rPr lang="el-GR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)=(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effects</a:t>
            </a:r>
            <a:r>
              <a:rPr lang="en-GB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)) ∪ precond(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lvl="1">
              <a:buFontTx/>
              <a:buChar char="•"/>
            </a:pPr>
            <a:r>
              <a:rPr lang="en-US">
                <a:latin typeface="Brush Script MT" pitchFamily="66" charset="0"/>
              </a:rPr>
              <a:t>P</a:t>
            </a:r>
            <a:r>
              <a:rPr lang="en-GB"/>
              <a:t>=(</a:t>
            </a:r>
            <a:r>
              <a:rPr lang="el-GR">
                <a:cs typeface="Arial" charset="0"/>
              </a:rPr>
              <a:t>Σ</a:t>
            </a:r>
            <a:r>
              <a:rPr lang="en-GB"/>
              <a:t>,</a:t>
            </a:r>
            <a:r>
              <a:rPr lang="en-GB" i="1"/>
              <a:t>s</a:t>
            </a:r>
            <a:r>
              <a:rPr lang="en-GB" i="1" baseline="-25000"/>
              <a:t>i</a:t>
            </a:r>
            <a:r>
              <a:rPr lang="en-GB"/>
              <a:t>,</a:t>
            </a:r>
            <a:r>
              <a:rPr lang="en-GB" i="1"/>
              <a:t>g</a:t>
            </a:r>
            <a:r>
              <a:rPr lang="en-GB"/>
              <a:t>) has a solution if 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∃</a:t>
            </a:r>
            <a:r>
              <a:rPr lang="en-GB" i="1"/>
              <a:t>a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i="1"/>
              <a:t>A 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>
                <a:latin typeface="Brush Script MT" pitchFamily="66" charset="0"/>
              </a:rPr>
              <a:t>P</a:t>
            </a:r>
            <a:r>
              <a:rPr lang="en-GB"/>
              <a:t>=(</a:t>
            </a:r>
            <a:r>
              <a:rPr lang="el-GR">
                <a:cs typeface="Arial" charset="0"/>
              </a:rPr>
              <a:t>Σ</a:t>
            </a:r>
            <a:r>
              <a:rPr lang="en-GB"/>
              <a:t>,</a:t>
            </a:r>
            <a:r>
              <a:rPr lang="en-GB" i="1"/>
              <a:t>s</a:t>
            </a:r>
            <a:r>
              <a:rPr lang="en-GB" i="1" baseline="-25000"/>
              <a:t>i</a:t>
            </a:r>
            <a:r>
              <a:rPr lang="en-GB"/>
              <a:t>,</a:t>
            </a:r>
            <a:r>
              <a:rPr lang="el-GR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-1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GB"/>
              <a:t>) </a:t>
            </a:r>
            <a:endParaRPr lang="en-GB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buFontTx/>
              <a:buChar char="•"/>
            </a:pP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note: </a:t>
            </a:r>
            <a:r>
              <a:rPr lang="el-GR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)∈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iff </a:t>
            </a:r>
            <a:r>
              <a:rPr lang="el-GR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)⊆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</a:p>
          <a:p>
            <a:pPr lvl="1">
              <a:buFontTx/>
              <a:buChar char="•"/>
            </a:pPr>
            <a:r>
              <a:rPr lang="el-GR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-1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): minimal set of propositions that must hold in a state </a:t>
            </a:r>
            <a:r>
              <a:rPr lang="en-GB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from which action </a:t>
            </a:r>
            <a:r>
              <a:rPr lang="en-GB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leads to a goal state</a:t>
            </a:r>
            <a:endParaRPr lang="en-US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B63DA-32CB-4F99-8F2B-F4C0500E7331}" type="slidenum">
              <a:rPr lang="en-GB"/>
              <a:pPr/>
              <a:t>18</a:t>
            </a:fld>
            <a:endParaRPr lang="en-GB"/>
          </a:p>
        </p:txBody>
      </p:sp>
      <p:sp>
        <p:nvSpPr>
          <p:cNvPr id="7546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Regression Function</a:t>
            </a:r>
          </a:p>
          <a:p>
            <a:pPr>
              <a:buFontTx/>
              <a:buChar char="•"/>
            </a:pPr>
            <a:r>
              <a:rPr lang="en-GB"/>
              <a:t>note: exactly as for STRIPS case</a:t>
            </a:r>
          </a:p>
          <a:p>
            <a:pPr>
              <a:buFontTx/>
              <a:buChar char="•"/>
            </a:pPr>
            <a:r>
              <a:rPr lang="en-GB" b="1"/>
              <a:t>The </a:t>
            </a:r>
            <a:r>
              <a:rPr lang="en-GB" b="1" u="sng"/>
              <a:t>regression function</a:t>
            </a:r>
            <a:r>
              <a:rPr lang="en-GB" b="1"/>
              <a:t> </a:t>
            </a: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GB" b="1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for a propositional domain </a:t>
            </a:r>
            <a:r>
              <a:rPr lang="el-GR" b="1">
                <a:cs typeface="Arial" charset="0"/>
              </a:rPr>
              <a:t>Σ</a:t>
            </a:r>
            <a:r>
              <a:rPr lang="en-GB" b="1">
                <a:cs typeface="Arial" charset="0"/>
              </a:rPr>
              <a:t>=(</a:t>
            </a:r>
            <a:r>
              <a:rPr lang="en-GB" b="1" i="1">
                <a:cs typeface="Arial" charset="0"/>
              </a:rPr>
              <a:t>S</a:t>
            </a:r>
            <a:r>
              <a:rPr lang="en-GB" b="1">
                <a:cs typeface="Arial" charset="0"/>
              </a:rPr>
              <a:t>,</a:t>
            </a:r>
            <a:r>
              <a:rPr lang="en-GB" b="1" i="1">
                <a:cs typeface="Arial" charset="0"/>
              </a:rPr>
              <a:t>A</a:t>
            </a:r>
            <a:r>
              <a:rPr lang="en-GB" b="1">
                <a:cs typeface="Arial" charset="0"/>
              </a:rPr>
              <a:t>,</a:t>
            </a:r>
            <a:r>
              <a:rPr lang="el-GR" b="1" i="1">
                <a:cs typeface="Arial" charset="0"/>
              </a:rPr>
              <a:t>γ</a:t>
            </a:r>
            <a:r>
              <a:rPr lang="en-GB" b="1">
                <a:cs typeface="Arial" charset="0"/>
              </a:rPr>
              <a:t>)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on 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defined as:</a:t>
            </a:r>
          </a:p>
          <a:p>
            <a:pPr lvl="1">
              <a:buFontTx/>
              <a:buChar char="•"/>
            </a:pP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)={</a:t>
            </a:r>
            <a:r>
              <a:rPr lang="el-GR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| 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relevant for 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 for 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∈2</a:t>
            </a:r>
            <a:r>
              <a:rPr lang="en-GB" b="1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</a:p>
          <a:p>
            <a:pPr lvl="1">
              <a:buFontTx/>
              <a:buChar char="•"/>
            </a:pP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})= {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 </a:t>
            </a:r>
          </a:p>
          <a:p>
            <a:pPr lvl="1">
              <a:buFontTx/>
              <a:buChar char="•"/>
            </a:pP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})= </a:t>
            </a:r>
            <a:r>
              <a:rPr lang="en-GB" sz="1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b="1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∈[1,</a:t>
            </a:r>
            <a:r>
              <a:rPr lang="en-GB" b="1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])</a:t>
            </a: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</a:p>
          <a:p>
            <a:pPr lvl="1">
              <a:buFontTx/>
              <a:buChar char="•"/>
            </a:pP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GB" b="1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})= </a:t>
            </a: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-(</a:t>
            </a:r>
            <a:r>
              <a:rPr lang="en-GB" b="1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n-GB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-1)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}))</a:t>
            </a:r>
          </a:p>
          <a:p>
            <a:pPr>
              <a:buFontTx/>
              <a:buChar char="•"/>
            </a:pP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transitive closure of </a:t>
            </a: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defines the </a:t>
            </a:r>
            <a:r>
              <a:rPr lang="en-GB" b="1" u="sn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set of all regression sets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lvl="1">
              <a:buFontTx/>
              <a:buChar char="•"/>
            </a:pP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)= </a:t>
            </a:r>
            <a:r>
              <a:rPr lang="en-GB" sz="1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b="1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∈[0,∞])</a:t>
            </a: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GB" b="1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 for 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∈2</a:t>
            </a:r>
            <a:r>
              <a:rPr lang="en-GB" b="1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</a:p>
          <a:p>
            <a:pPr lvl="2">
              <a:buFontTx/>
              <a:buChar char="•"/>
            </a:pPr>
            <a:endParaRPr lang="el-GR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b="1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374DD6-9B07-4305-A632-0A499E1266D1}" type="slidenum">
              <a:rPr lang="en-GB"/>
              <a:pPr/>
              <a:t>19</a:t>
            </a:fld>
            <a:endParaRPr lang="en-GB"/>
          </a:p>
        </p:txBody>
      </p:sp>
      <p:sp>
        <p:nvSpPr>
          <p:cNvPr id="7587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Statement of a Propositional Planning Problem</a:t>
            </a:r>
          </a:p>
          <a:p>
            <a:pPr>
              <a:buFontTx/>
              <a:buChar char="•"/>
            </a:pPr>
            <a:r>
              <a:rPr lang="en-GB" b="1"/>
              <a:t>A </a:t>
            </a:r>
            <a:r>
              <a:rPr lang="en-GB" b="1" u="sng"/>
              <a:t>statement of a propositional planning problem</a:t>
            </a:r>
            <a:r>
              <a:rPr lang="en-GB" b="1"/>
              <a:t> is a triple </a:t>
            </a:r>
            <a:r>
              <a:rPr lang="en-GB" b="1" i="1"/>
              <a:t>P</a:t>
            </a:r>
            <a:r>
              <a:rPr lang="en-GB" b="1"/>
              <a:t>=(</a:t>
            </a:r>
            <a:r>
              <a:rPr lang="en-GB" b="1" i="1"/>
              <a:t>A</a:t>
            </a:r>
            <a:r>
              <a:rPr lang="en-GB" b="1"/>
              <a:t>,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/>
              <a:t>,</a:t>
            </a:r>
            <a:r>
              <a:rPr lang="en-GB" b="1" i="1"/>
              <a:t>g</a:t>
            </a:r>
            <a:r>
              <a:rPr lang="en-GB" b="1"/>
              <a:t>) where:</a:t>
            </a:r>
          </a:p>
          <a:p>
            <a:pPr lvl="1">
              <a:buFontTx/>
              <a:buChar char="•"/>
            </a:pPr>
            <a:r>
              <a:rPr lang="en-GB" b="1" i="1">
                <a:cs typeface="Arial" charset="0"/>
              </a:rPr>
              <a:t>A</a:t>
            </a:r>
            <a:r>
              <a:rPr lang="en-GB" b="1"/>
              <a:t> is a set of actions in an appropriate propositional planning domain </a:t>
            </a: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Σ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=(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l-GR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on 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endParaRPr lang="el-GR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buFontTx/>
              <a:buChar char="•"/>
            </a:pP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1"/>
              <a:t>is the initial state in an appropriate propositional planning problem </a:t>
            </a:r>
            <a:r>
              <a:rPr lang="en-US" b="1">
                <a:latin typeface="Brush Script MT" pitchFamily="66" charset="0"/>
              </a:rPr>
              <a:t>P</a:t>
            </a:r>
            <a:r>
              <a:rPr lang="en-GB" b="1"/>
              <a:t>=(</a:t>
            </a:r>
            <a:r>
              <a:rPr lang="el-GR" b="1">
                <a:cs typeface="Arial" charset="0"/>
              </a:rPr>
              <a:t>Σ</a:t>
            </a:r>
            <a:r>
              <a:rPr lang="en-GB" b="1"/>
              <a:t>,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/>
              <a:t>,</a:t>
            </a:r>
            <a:r>
              <a:rPr lang="en-GB" b="1" i="1"/>
              <a:t>g</a:t>
            </a:r>
            <a:r>
              <a:rPr lang="en-GB" b="1"/>
              <a:t>)</a:t>
            </a:r>
          </a:p>
          <a:p>
            <a:pPr lvl="1">
              <a:buFontTx/>
              <a:buChar char="•"/>
            </a:pPr>
            <a:r>
              <a:rPr lang="en-GB" b="1" i="1"/>
              <a:t>g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a set of goal propositions </a:t>
            </a:r>
            <a:r>
              <a:rPr lang="en-GB" b="1"/>
              <a:t>in the same propositional planning problem </a:t>
            </a:r>
            <a:r>
              <a:rPr lang="en-US" b="1">
                <a:latin typeface="Brush Script MT" pitchFamily="66" charset="0"/>
              </a:rPr>
              <a:t>P</a:t>
            </a:r>
          </a:p>
          <a:p>
            <a:pPr lvl="1">
              <a:buFontTx/>
              <a:buChar char="•"/>
            </a:pPr>
            <a:endParaRPr lang="en-GB" b="1">
              <a:latin typeface="Brush Script MT" pitchFamily="66" charset="0"/>
            </a:endParaRPr>
          </a:p>
          <a:p>
            <a:pPr>
              <a:buFontTx/>
              <a:buChar char="•"/>
            </a:pPr>
            <a:r>
              <a:rPr lang="en-GB">
                <a:latin typeface="Brush Script MT" pitchFamily="66" charset="0"/>
              </a:rPr>
              <a:t>advantage: statement does not require explicit enumeration of </a:t>
            </a:r>
            <a:r>
              <a:rPr lang="en-GB" i="1">
                <a:latin typeface="Brush Script MT" pitchFamily="66" charset="0"/>
              </a:rPr>
              <a:t>S</a:t>
            </a:r>
            <a:r>
              <a:rPr lang="en-GB">
                <a:latin typeface="Brush Script MT" pitchFamily="66" charset="0"/>
              </a:rPr>
              <a:t> and </a:t>
            </a:r>
            <a:r>
              <a:rPr lang="el-GR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endParaRPr lang="en-GB" i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Char char="•"/>
            </a:pP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problem: </a:t>
            </a:r>
            <a:r>
              <a:rPr lang="en-GB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i="1">
                <a:latin typeface="Brush Script MT" pitchFamily="66" charset="0"/>
              </a:rPr>
              <a:t>S</a:t>
            </a:r>
            <a:r>
              <a:rPr lang="en-GB">
                <a:latin typeface="Brush Script MT" pitchFamily="66" charset="0"/>
              </a:rPr>
              <a:t> and </a:t>
            </a:r>
            <a:r>
              <a:rPr lang="el-GR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are ambiguous</a:t>
            </a:r>
            <a:endParaRPr lang="el-G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159CC-6827-426F-AE43-7C9FF2440906}" type="slidenum">
              <a:rPr lang="en-GB"/>
              <a:pPr/>
              <a:t>2</a:t>
            </a:fld>
            <a:endParaRPr lang="en-GB"/>
          </a:p>
        </p:txBody>
      </p:sp>
      <p:sp>
        <p:nvSpPr>
          <p:cNvPr id="3409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b="1"/>
              <a:t>Literature</a:t>
            </a:r>
          </a:p>
          <a:p>
            <a:pPr>
              <a:buFontTx/>
              <a:buChar char="•"/>
            </a:pPr>
            <a:r>
              <a:rPr lang="en-GB" sz="1400" b="1"/>
              <a:t>Malik Ghallab, Dana Nau, and Paolo Traverso. </a:t>
            </a:r>
            <a:r>
              <a:rPr lang="en-GB" sz="1400" b="1" i="1"/>
              <a:t>Automated Planning – Theory and Practice</a:t>
            </a:r>
            <a:r>
              <a:rPr lang="en-GB" sz="1400" b="1"/>
              <a:t>, chapter 6. Elsevier/Morgan Kaufmann, 2004</a:t>
            </a:r>
            <a:r>
              <a:rPr lang="en-GB" sz="1700" b="1"/>
              <a:t>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782ACB-22D3-470E-8DC3-D0B06114C723}" type="slidenum">
              <a:rPr lang="en-GB"/>
              <a:pPr/>
              <a:t>20</a:t>
            </a:fld>
            <a:endParaRPr lang="en-GB"/>
          </a:p>
        </p:txBody>
      </p:sp>
      <p:sp>
        <p:nvSpPr>
          <p:cNvPr id="7608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Example: Ambiguity in Statement of a Planning Problem</a:t>
            </a:r>
          </a:p>
          <a:p>
            <a:pPr>
              <a:buFontTx/>
              <a:buChar char="•"/>
            </a:pPr>
            <a:r>
              <a:rPr lang="en-GB" b="1"/>
              <a:t>statement:</a:t>
            </a:r>
            <a:r>
              <a:rPr lang="en-GB" b="1" i="1"/>
              <a:t> P </a:t>
            </a:r>
            <a:r>
              <a:rPr lang="en-GB" b="1"/>
              <a:t>=({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/>
              <a:t>}, 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/>
              <a:t>, </a:t>
            </a:r>
            <a:r>
              <a:rPr lang="en-GB" b="1" i="1"/>
              <a:t>g</a:t>
            </a:r>
            <a:r>
              <a:rPr lang="en-GB" b="1"/>
              <a:t>) where 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/>
              <a:t>=({p</a:t>
            </a:r>
            <a:r>
              <a:rPr lang="en-GB" b="1" baseline="-25000"/>
              <a:t>1</a:t>
            </a:r>
            <a:r>
              <a:rPr lang="en-GB" b="1"/>
              <a:t>},{p</a:t>
            </a:r>
            <a:r>
              <a:rPr lang="en-GB" b="1" baseline="-25000"/>
              <a:t>1</a:t>
            </a:r>
            <a:r>
              <a:rPr lang="en-GB" b="1"/>
              <a:t>},{p</a:t>
            </a:r>
            <a:r>
              <a:rPr lang="en-GB" b="1" baseline="-25000"/>
              <a:t>2</a:t>
            </a:r>
            <a:r>
              <a:rPr lang="en-GB" b="1"/>
              <a:t>}), 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/>
              <a:t>={p</a:t>
            </a:r>
            <a:r>
              <a:rPr lang="en-GB" b="1" baseline="-25000"/>
              <a:t>1</a:t>
            </a:r>
            <a:r>
              <a:rPr lang="en-GB" b="1"/>
              <a:t>}, and </a:t>
            </a:r>
            <a:r>
              <a:rPr lang="en-GB" b="1" i="1"/>
              <a:t>g</a:t>
            </a:r>
            <a:r>
              <a:rPr lang="en-GB" b="1"/>
              <a:t>={p</a:t>
            </a:r>
            <a:r>
              <a:rPr lang="en-GB" b="1" baseline="-25000"/>
              <a:t>2</a:t>
            </a:r>
            <a:r>
              <a:rPr lang="en-GB" b="1"/>
              <a:t>}</a:t>
            </a:r>
          </a:p>
          <a:p>
            <a:pPr>
              <a:buFontTx/>
              <a:buChar char="•"/>
            </a:pPr>
            <a:r>
              <a:rPr lang="en-GB" i="1"/>
              <a:t>P</a:t>
            </a:r>
            <a:r>
              <a:rPr lang="en-GB"/>
              <a:t> is statement of planning problem:</a:t>
            </a:r>
            <a:endParaRPr lang="en-GB" i="1"/>
          </a:p>
          <a:p>
            <a:pPr lvl="1">
              <a:buFontTx/>
              <a:buChar char="•"/>
            </a:pPr>
            <a:r>
              <a:rPr lang="en-US" b="1">
                <a:latin typeface="Brush Script MT" pitchFamily="66" charset="0"/>
              </a:rPr>
              <a:t>P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b="1"/>
              <a:t>=(</a:t>
            </a:r>
            <a:r>
              <a:rPr lang="el-GR" b="1">
                <a:cs typeface="Arial" charset="0"/>
              </a:rPr>
              <a:t>Σ</a:t>
            </a:r>
            <a:r>
              <a:rPr lang="en-GB" b="1" baseline="-25000">
                <a:cs typeface="Arial" charset="0"/>
              </a:rPr>
              <a:t>1</a:t>
            </a:r>
            <a:r>
              <a:rPr lang="en-GB" b="1"/>
              <a:t>,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/>
              <a:t>,</a:t>
            </a:r>
            <a:r>
              <a:rPr lang="en-GB" b="1" i="1"/>
              <a:t>g</a:t>
            </a:r>
            <a:r>
              <a:rPr lang="en-GB" b="1"/>
              <a:t>) where</a:t>
            </a:r>
          </a:p>
          <a:p>
            <a:pPr lvl="1">
              <a:buFontTx/>
              <a:buChar char="•"/>
            </a:pP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Σ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=({</a:t>
            </a:r>
            <a:r>
              <a:rPr lang="en-GB" b="1"/>
              <a:t>{p</a:t>
            </a:r>
            <a:r>
              <a:rPr lang="en-GB" b="1" baseline="-25000"/>
              <a:t>1</a:t>
            </a:r>
            <a:r>
              <a:rPr lang="en-GB" b="1"/>
              <a:t>},{p</a:t>
            </a:r>
            <a:r>
              <a:rPr lang="en-GB" b="1" baseline="-25000"/>
              <a:t>2</a:t>
            </a:r>
            <a:r>
              <a:rPr lang="en-GB" b="1"/>
              <a:t>}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}, {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}, {({</a:t>
            </a:r>
            <a:r>
              <a:rPr lang="en-GB" b="1"/>
              <a:t>p</a:t>
            </a:r>
            <a:r>
              <a:rPr lang="en-GB" b="1" baseline="-25000"/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},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GB" b="1">
                <a:cs typeface="Arial" charset="0"/>
              </a:rPr>
              <a:t>→{</a:t>
            </a:r>
            <a:r>
              <a:rPr lang="en-GB" b="1"/>
              <a:t>p</a:t>
            </a:r>
            <a:r>
              <a:rPr lang="en-GB" b="1" baseline="-25000"/>
              <a:t>2</a:t>
            </a:r>
            <a:r>
              <a:rPr lang="en-GB" b="1">
                <a:cs typeface="Arial" charset="0"/>
              </a:rPr>
              <a:t>}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 on</a:t>
            </a:r>
          </a:p>
          <a:p>
            <a:pPr lvl="1">
              <a:buFontTx/>
              <a:buChar char="•"/>
            </a:pP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={</a:t>
            </a:r>
            <a:r>
              <a:rPr lang="en-GB" b="1"/>
              <a:t>p</a:t>
            </a:r>
            <a:r>
              <a:rPr lang="en-GB" b="1" baseline="-25000"/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b="1"/>
              <a:t>p</a:t>
            </a:r>
            <a:r>
              <a:rPr lang="en-GB" b="1" baseline="-25000"/>
              <a:t>2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</a:p>
          <a:p>
            <a:pPr>
              <a:buFontTx/>
              <a:buChar char="•"/>
            </a:pPr>
            <a:r>
              <a:rPr lang="en-GB"/>
              <a:t>alternative:</a:t>
            </a:r>
            <a:endParaRPr lang="en-US"/>
          </a:p>
          <a:p>
            <a:pPr lvl="1">
              <a:buFontTx/>
              <a:buChar char="•"/>
            </a:pPr>
            <a:r>
              <a:rPr lang="en-US" b="1">
                <a:latin typeface="Brush Script MT" pitchFamily="66" charset="0"/>
              </a:rPr>
              <a:t>P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GB" b="1"/>
              <a:t>=(</a:t>
            </a:r>
            <a:r>
              <a:rPr lang="el-GR" b="1">
                <a:cs typeface="Arial" charset="0"/>
              </a:rPr>
              <a:t>Σ</a:t>
            </a:r>
            <a:r>
              <a:rPr lang="en-GB" b="1" baseline="-25000">
                <a:cs typeface="Arial" charset="0"/>
              </a:rPr>
              <a:t>2</a:t>
            </a:r>
            <a:r>
              <a:rPr lang="en-GB" b="1"/>
              <a:t>,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/>
              <a:t>,</a:t>
            </a:r>
            <a:r>
              <a:rPr lang="en-GB" b="1" i="1"/>
              <a:t>g</a:t>
            </a:r>
            <a:r>
              <a:rPr lang="en-GB" b="1"/>
              <a:t>) where</a:t>
            </a:r>
          </a:p>
          <a:p>
            <a:pPr lvl="1">
              <a:buFontTx/>
              <a:buChar char="•"/>
            </a:pP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Σ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=({</a:t>
            </a:r>
            <a:r>
              <a:rPr lang="en-GB" b="1"/>
              <a:t>{p</a:t>
            </a:r>
            <a:r>
              <a:rPr lang="en-GB" b="1" baseline="-25000"/>
              <a:t>1</a:t>
            </a:r>
            <a:r>
              <a:rPr lang="en-GB" b="1"/>
              <a:t>},{p</a:t>
            </a:r>
            <a:r>
              <a:rPr lang="en-GB" b="1" baseline="-25000"/>
              <a:t>2</a:t>
            </a:r>
            <a:r>
              <a:rPr lang="en-GB" b="1"/>
              <a:t>},{p</a:t>
            </a:r>
            <a:r>
              <a:rPr lang="en-GB" b="1" baseline="-25000"/>
              <a:t>1</a:t>
            </a:r>
            <a:r>
              <a:rPr lang="en-GB" b="1"/>
              <a:t>,p</a:t>
            </a:r>
            <a:r>
              <a:rPr lang="en-GB" b="1" baseline="-25000"/>
              <a:t>3</a:t>
            </a:r>
            <a:r>
              <a:rPr lang="en-GB" b="1"/>
              <a:t>},{p</a:t>
            </a:r>
            <a:r>
              <a:rPr lang="en-GB" b="1" baseline="-25000"/>
              <a:t>2</a:t>
            </a:r>
            <a:r>
              <a:rPr lang="en-GB" b="1"/>
              <a:t>,p</a:t>
            </a:r>
            <a:r>
              <a:rPr lang="en-GB" b="1" baseline="-25000"/>
              <a:t>3</a:t>
            </a:r>
            <a:r>
              <a:rPr lang="en-GB" b="1"/>
              <a:t>}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}, {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}, {({</a:t>
            </a:r>
            <a:r>
              <a:rPr lang="en-GB" b="1"/>
              <a:t>p</a:t>
            </a:r>
            <a:r>
              <a:rPr lang="en-GB" b="1" baseline="-25000"/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},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GB" b="1">
                <a:cs typeface="Arial" charset="0"/>
              </a:rPr>
              <a:t>→{</a:t>
            </a:r>
            <a:r>
              <a:rPr lang="en-GB" b="1"/>
              <a:t>p</a:t>
            </a:r>
            <a:r>
              <a:rPr lang="en-GB" b="1" baseline="-25000"/>
              <a:t>2</a:t>
            </a:r>
            <a:r>
              <a:rPr lang="en-GB" b="1">
                <a:cs typeface="Arial" charset="0"/>
              </a:rPr>
              <a:t>},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b="1"/>
              <a:t>p</a:t>
            </a:r>
            <a:r>
              <a:rPr lang="en-GB" b="1" baseline="-25000"/>
              <a:t>1</a:t>
            </a:r>
            <a:r>
              <a:rPr lang="en-GB" b="1"/>
              <a:t>,p</a:t>
            </a:r>
            <a:r>
              <a:rPr lang="en-GB" b="1" baseline="-25000"/>
              <a:t>3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},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GB" b="1">
                <a:cs typeface="Arial" charset="0"/>
              </a:rPr>
              <a:t>→{</a:t>
            </a:r>
            <a:r>
              <a:rPr lang="en-GB" b="1"/>
              <a:t>p</a:t>
            </a:r>
            <a:r>
              <a:rPr lang="en-GB" b="1" baseline="-25000"/>
              <a:t>2</a:t>
            </a:r>
            <a:r>
              <a:rPr lang="en-GB" b="1"/>
              <a:t>,p</a:t>
            </a:r>
            <a:r>
              <a:rPr lang="en-GB" b="1" baseline="-25000"/>
              <a:t>3</a:t>
            </a:r>
            <a:r>
              <a:rPr lang="en-GB" b="1">
                <a:cs typeface="Arial" charset="0"/>
              </a:rPr>
              <a:t>}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 on</a:t>
            </a:r>
          </a:p>
          <a:p>
            <a:pPr lvl="1">
              <a:buFontTx/>
              <a:buChar char="•"/>
            </a:pP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={</a:t>
            </a:r>
            <a:r>
              <a:rPr lang="en-GB" b="1"/>
              <a:t>p</a:t>
            </a:r>
            <a:r>
              <a:rPr lang="en-GB" b="1" baseline="-25000"/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b="1"/>
              <a:t>p</a:t>
            </a:r>
            <a:r>
              <a:rPr lang="en-GB" b="1" baseline="-25000"/>
              <a:t>2</a:t>
            </a:r>
            <a:r>
              <a:rPr lang="en-GB" b="1"/>
              <a:t>,p</a:t>
            </a:r>
            <a:r>
              <a:rPr lang="en-GB" b="1" baseline="-25000"/>
              <a:t>3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</a:p>
          <a:p>
            <a:pPr lvl="1">
              <a:buFontTx/>
              <a:buChar char="•"/>
            </a:pPr>
            <a:r>
              <a:rPr lang="en-GB"/>
              <a:t>p</a:t>
            </a:r>
            <a:r>
              <a:rPr lang="en-GB" baseline="-25000"/>
              <a:t>3 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plays no role in </a:t>
            </a:r>
            <a:r>
              <a:rPr lang="en-US">
                <a:latin typeface="Brush Script MT" pitchFamily="66" charset="0"/>
              </a:rPr>
              <a:t>P</a:t>
            </a:r>
            <a:r>
              <a:rPr lang="en-GB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en-GB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Char char="•"/>
            </a:pP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regression sets </a:t>
            </a:r>
            <a:r>
              <a:rPr lang="el-GR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i="1"/>
              <a:t>g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 and reachable states </a:t>
            </a:r>
            <a:r>
              <a:rPr lang="el-GR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&gt;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i="1"/>
              <a:t>s</a:t>
            </a:r>
            <a:r>
              <a:rPr lang="en-GB" i="1" baseline="-25000"/>
              <a:t>i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 are identical in </a:t>
            </a:r>
            <a:r>
              <a:rPr lang="en-US">
                <a:latin typeface="Brush Script MT" pitchFamily="66" charset="0"/>
              </a:rPr>
              <a:t>P</a:t>
            </a:r>
            <a:r>
              <a:rPr lang="en-GB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and </a:t>
            </a:r>
            <a:r>
              <a:rPr lang="en-US">
                <a:latin typeface="Brush Script MT" pitchFamily="66" charset="0"/>
              </a:rPr>
              <a:t>P</a:t>
            </a:r>
            <a:r>
              <a:rPr lang="en-GB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en-US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B65F7-CC1D-42A7-8A3F-79EB6EBB96E8}" type="slidenum">
              <a:rPr lang="en-GB"/>
              <a:pPr/>
              <a:t>21</a:t>
            </a:fld>
            <a:endParaRPr lang="en-GB"/>
          </a:p>
        </p:txBody>
      </p:sp>
      <p:sp>
        <p:nvSpPr>
          <p:cNvPr id="7628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Statement Ambiguity</a:t>
            </a:r>
          </a:p>
          <a:p>
            <a:pPr>
              <a:buFontTx/>
              <a:buChar char="•"/>
            </a:pPr>
            <a:r>
              <a:rPr lang="en-GB" b="1"/>
              <a:t>Proposition: Let </a:t>
            </a:r>
            <a:r>
              <a:rPr lang="en-US" b="1">
                <a:latin typeface="Brush Script MT" pitchFamily="66" charset="0"/>
              </a:rPr>
              <a:t>P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b="1"/>
              <a:t> and </a:t>
            </a:r>
            <a:r>
              <a:rPr lang="en-US" b="1">
                <a:latin typeface="Brush Script MT" pitchFamily="66" charset="0"/>
              </a:rPr>
              <a:t>P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GB" b="1"/>
              <a:t> be two propositional planning problems that have the same statement. Then both, </a:t>
            </a:r>
            <a:r>
              <a:rPr lang="en-US" b="1">
                <a:latin typeface="Brush Script MT" pitchFamily="66" charset="0"/>
              </a:rPr>
              <a:t>P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b="1"/>
              <a:t> and </a:t>
            </a:r>
            <a:r>
              <a:rPr lang="en-US" b="1">
                <a:latin typeface="Brush Script MT" pitchFamily="66" charset="0"/>
              </a:rPr>
              <a:t>P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GB" b="1"/>
              <a:t>, have </a:t>
            </a:r>
          </a:p>
          <a:p>
            <a:pPr lvl="1">
              <a:buFontTx/>
              <a:buChar char="•"/>
            </a:pPr>
            <a:r>
              <a:rPr lang="en-GB" b="1"/>
              <a:t>the same set of reachable states </a:t>
            </a: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&gt;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 and </a:t>
            </a:r>
          </a:p>
          <a:p>
            <a:pPr lvl="1">
              <a:buFontTx/>
              <a:buChar char="•"/>
            </a:pP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same set of solutions.</a:t>
            </a:r>
          </a:p>
          <a:p>
            <a:pPr>
              <a:buFontTx/>
              <a:buChar char="•"/>
            </a:pP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statements are unambiguous enough to be acceptable specifications of planning problems</a:t>
            </a:r>
            <a:endParaRPr lang="en-US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b="1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E82362-A736-4660-8DF4-97960DDDBB23}" type="slidenum">
              <a:rPr lang="en-GB"/>
              <a:pPr/>
              <a:t>22</a:t>
            </a:fld>
            <a:endParaRPr lang="en-GB"/>
          </a:p>
        </p:txBody>
      </p:sp>
      <p:sp>
        <p:nvSpPr>
          <p:cNvPr id="7649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Properties of the Propositional Representation</a:t>
            </a:r>
          </a:p>
          <a:p>
            <a:pPr>
              <a:buFontTx/>
              <a:buChar char="•"/>
            </a:pPr>
            <a:r>
              <a:rPr lang="en-GB" b="1"/>
              <a:t>Expressiveness: For every propositional planning domain there is a corresponding state-transition system, but what about vice versa?</a:t>
            </a:r>
          </a:p>
          <a:p>
            <a:pPr lvl="1">
              <a:buFontTx/>
              <a:buChar char="•"/>
            </a:pPr>
            <a:r>
              <a:rPr lang="en-GB"/>
              <a:t>depends on definition of “corresponding”</a:t>
            </a:r>
          </a:p>
          <a:p>
            <a:pPr>
              <a:buFontTx/>
              <a:buChar char="•"/>
            </a:pPr>
            <a:r>
              <a:rPr lang="en-GB" b="1"/>
              <a:t>Conciseness: propositional action representation is concise because it does not mention what does not change</a:t>
            </a:r>
          </a:p>
          <a:p>
            <a:pPr lvl="1">
              <a:buFontTx/>
              <a:buChar char="•"/>
            </a:pPr>
            <a:r>
              <a:rPr lang="en-GB"/>
              <a:t>truth values of propositions not mentioned in an action do not change through the application of the action, they persist</a:t>
            </a:r>
          </a:p>
          <a:p>
            <a:pPr>
              <a:buFontTx/>
              <a:buChar char="•"/>
            </a:pPr>
            <a:r>
              <a:rPr lang="en-GB" b="1"/>
              <a:t>Consistency: not every assignment of truth values to propositions must correspond to a state in the underlying state-transition system</a:t>
            </a:r>
          </a:p>
          <a:p>
            <a:pPr lvl="1">
              <a:buFontTx/>
              <a:buChar char="•"/>
            </a:pPr>
            <a:r>
              <a:rPr lang="en-GB"/>
              <a:t>example from DWR domain: state {</a:t>
            </a:r>
            <a:r>
              <a:rPr lang="en-GB">
                <a:solidFill>
                  <a:schemeClr val="tx2"/>
                </a:solidFill>
              </a:rPr>
              <a:t>onrobot,holding,at1,at2} is inconsistent</a:t>
            </a:r>
          </a:p>
          <a:p>
            <a:pPr lvl="1">
              <a:buFontTx/>
              <a:buChar char="•"/>
            </a:pPr>
            <a:r>
              <a:rPr lang="en-GB">
                <a:solidFill>
                  <a:schemeClr val="tx2"/>
                </a:solidFill>
              </a:rPr>
              <a:t>if domain definition and initial state are correct, inconsistent states should not be reachable</a:t>
            </a:r>
          </a:p>
          <a:p>
            <a:pPr>
              <a:buFontTx/>
              <a:buChar char="•"/>
            </a:pPr>
            <a:r>
              <a:rPr lang="en-GB"/>
              <a:t>note: state-space and plan-space search still applicable</a:t>
            </a:r>
            <a:endParaRPr lang="en-US"/>
          </a:p>
          <a:p>
            <a:endParaRPr lang="en-US" b="1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EA7025-1C7F-4302-9350-4C138A9415B7}" type="slidenum">
              <a:rPr lang="en-GB"/>
              <a:pPr/>
              <a:t>23</a:t>
            </a:fld>
            <a:endParaRPr lang="en-GB"/>
          </a:p>
        </p:txBody>
      </p:sp>
      <p:sp>
        <p:nvSpPr>
          <p:cNvPr id="7782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Grounding a STRIPS Planning Problem</a:t>
            </a:r>
          </a:p>
          <a:p>
            <a:pPr>
              <a:buFontTx/>
              <a:buChar char="•"/>
            </a:pPr>
            <a:r>
              <a:rPr lang="en-GB" b="1"/>
              <a:t>Let </a:t>
            </a:r>
            <a:r>
              <a:rPr lang="en-GB" b="1" i="1"/>
              <a:t>P</a:t>
            </a:r>
            <a:r>
              <a:rPr lang="en-GB" b="1"/>
              <a:t>=(</a:t>
            </a:r>
            <a:r>
              <a:rPr lang="en-GB" b="1" i="1"/>
              <a:t>O</a:t>
            </a:r>
            <a:r>
              <a:rPr lang="en-GB" b="1"/>
              <a:t>,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/>
              <a:t>,</a:t>
            </a:r>
            <a:r>
              <a:rPr lang="en-GB" b="1" i="1"/>
              <a:t>g</a:t>
            </a:r>
            <a:r>
              <a:rPr lang="en-GB" b="1"/>
              <a:t>) be the statement of a STRIPS planning problem and </a:t>
            </a:r>
            <a:r>
              <a:rPr lang="en-GB" b="1" i="1"/>
              <a:t>C</a:t>
            </a:r>
            <a:r>
              <a:rPr lang="en-GB" b="1"/>
              <a:t> the set of all the constant symbols that are mentioned in 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/>
              <a:t>. Let ground(</a:t>
            </a:r>
            <a:r>
              <a:rPr lang="en-GB" b="1" i="1"/>
              <a:t>O</a:t>
            </a:r>
            <a:r>
              <a:rPr lang="en-GB" b="1"/>
              <a:t>) be the set of all possible instantiations of operators in </a:t>
            </a:r>
            <a:r>
              <a:rPr lang="en-GB" b="1" i="1"/>
              <a:t>O</a:t>
            </a:r>
            <a:r>
              <a:rPr lang="en-GB" b="1"/>
              <a:t> with constant symbols from </a:t>
            </a:r>
            <a:r>
              <a:rPr lang="en-GB" b="1" i="1"/>
              <a:t>C</a:t>
            </a:r>
            <a:r>
              <a:rPr lang="en-GB" b="1"/>
              <a:t> consistently replacing variables in preconditions and effects.</a:t>
            </a:r>
          </a:p>
          <a:p>
            <a:pPr lvl="1">
              <a:buFontTx/>
              <a:buChar char="•"/>
            </a:pPr>
            <a:r>
              <a:rPr lang="en-GB"/>
              <a:t>the number of operators will increase exponentially here</a:t>
            </a:r>
          </a:p>
          <a:p>
            <a:pPr>
              <a:buFontTx/>
              <a:buChar char="•"/>
            </a:pPr>
            <a:r>
              <a:rPr lang="en-GB" b="1"/>
              <a:t>Then </a:t>
            </a:r>
            <a:r>
              <a:rPr lang="en-GB" b="1" i="1"/>
              <a:t>P</a:t>
            </a:r>
            <a:r>
              <a:rPr lang="en-GB" b="1"/>
              <a:t>’=(ground(</a:t>
            </a:r>
            <a:r>
              <a:rPr lang="en-GB" b="1" i="1"/>
              <a:t>O</a:t>
            </a:r>
            <a:r>
              <a:rPr lang="en-GB" b="1"/>
              <a:t>),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/>
              <a:t>,</a:t>
            </a:r>
            <a:r>
              <a:rPr lang="en-GB" b="1" i="1"/>
              <a:t>g</a:t>
            </a:r>
            <a:r>
              <a:rPr lang="en-GB" b="1"/>
              <a:t>) is a statement of a STRIPS planning problem and </a:t>
            </a:r>
            <a:r>
              <a:rPr lang="en-GB" b="1" i="1"/>
              <a:t>P</a:t>
            </a:r>
            <a:r>
              <a:rPr lang="en-GB" b="1"/>
              <a:t>’ has the same solutions as </a:t>
            </a:r>
            <a:r>
              <a:rPr lang="en-GB" b="1" i="1"/>
              <a:t>P</a:t>
            </a:r>
            <a:r>
              <a:rPr lang="en-GB" b="1"/>
              <a:t>.</a:t>
            </a:r>
          </a:p>
          <a:p>
            <a:pPr lvl="1">
              <a:buFontTx/>
              <a:buChar char="•"/>
            </a:pPr>
            <a:r>
              <a:rPr lang="en-GB"/>
              <a:t>the problems are equivalent (except for exponential increase in size)</a:t>
            </a:r>
            <a:endParaRPr lang="en-US"/>
          </a:p>
          <a:p>
            <a:endParaRPr lang="en-US" b="1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7E5FC5-BA3C-4922-B6C9-C452F2C9A828}" type="slidenum">
              <a:rPr lang="en-GB"/>
              <a:pPr/>
              <a:t>24</a:t>
            </a:fld>
            <a:endParaRPr lang="en-GB"/>
          </a:p>
        </p:txBody>
      </p:sp>
      <p:sp>
        <p:nvSpPr>
          <p:cNvPr id="7802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Translation: Propositional Representation to Ground STRIPS</a:t>
            </a:r>
          </a:p>
          <a:p>
            <a:pPr>
              <a:buFontTx/>
              <a:buChar char="•"/>
            </a:pPr>
            <a:r>
              <a:rPr lang="en-GB" b="1"/>
              <a:t>Let </a:t>
            </a:r>
            <a:r>
              <a:rPr lang="en-GB" b="1" i="1"/>
              <a:t>P</a:t>
            </a:r>
            <a:r>
              <a:rPr lang="en-GB" b="1"/>
              <a:t>=(</a:t>
            </a:r>
            <a:r>
              <a:rPr lang="en-GB" b="1" i="1"/>
              <a:t>A</a:t>
            </a:r>
            <a:r>
              <a:rPr lang="en-GB" b="1"/>
              <a:t>,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/>
              <a:t>,</a:t>
            </a:r>
            <a:r>
              <a:rPr lang="en-GB" b="1" i="1"/>
              <a:t>g</a:t>
            </a:r>
            <a:r>
              <a:rPr lang="en-GB" b="1"/>
              <a:t>) be a statement of a propositional planning problem. In the actions </a:t>
            </a:r>
            <a:r>
              <a:rPr lang="en-GB" b="1" i="1"/>
              <a:t>A</a:t>
            </a:r>
            <a:r>
              <a:rPr lang="en-GB" b="1"/>
              <a:t>:</a:t>
            </a:r>
          </a:p>
          <a:p>
            <a:pPr lvl="1">
              <a:buFontTx/>
              <a:buChar char="•"/>
            </a:pPr>
            <a:r>
              <a:rPr lang="en-GB" b="1"/>
              <a:t>replace every action 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(precond(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), effects</a:t>
            </a:r>
            <a:r>
              <a:rPr lang="en-GB" b="1" baseline="30000"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), effects</a:t>
            </a:r>
            <a:r>
              <a:rPr lang="en-GB" b="1" baseline="30000"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)) with an operator 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o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 with</a:t>
            </a:r>
          </a:p>
          <a:p>
            <a:pPr lvl="2">
              <a:buFontTx/>
              <a:buChar char="•"/>
            </a:pPr>
            <a:r>
              <a:rPr lang="en-GB" b="1">
                <a:ea typeface="Arial Unicode MS" pitchFamily="34" charset="-128"/>
                <a:cs typeface="Arial Unicode MS" pitchFamily="34" charset="-128"/>
              </a:rPr>
              <a:t>some unique name(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o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),</a:t>
            </a:r>
          </a:p>
          <a:p>
            <a:pPr lvl="2">
              <a:buFontTx/>
              <a:buChar char="•"/>
            </a:pPr>
            <a:r>
              <a:rPr lang="en-GB" b="1">
                <a:ea typeface="Arial Unicode MS" pitchFamily="34" charset="-128"/>
                <a:cs typeface="Arial Unicode MS" pitchFamily="34" charset="-128"/>
              </a:rPr>
              <a:t>precond(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o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) = precond(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), and</a:t>
            </a:r>
          </a:p>
          <a:p>
            <a:pPr lvl="2">
              <a:buFontTx/>
              <a:buChar char="•"/>
            </a:pPr>
            <a:r>
              <a:rPr lang="en-GB" b="1">
                <a:ea typeface="Arial Unicode MS" pitchFamily="34" charset="-128"/>
                <a:cs typeface="Arial Unicode MS" pitchFamily="34" charset="-128"/>
              </a:rPr>
              <a:t>effects(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o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) = effects</a:t>
            </a:r>
            <a:r>
              <a:rPr lang="en-GB" b="1" baseline="30000"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 {</a:t>
            </a:r>
            <a:r>
              <a:rPr lang="en-US" b="1">
                <a:latin typeface="Arial"/>
                <a:ea typeface="Arial Unicode MS" pitchFamily="34" charset="-128"/>
                <a:cs typeface="Arial Unicode MS" pitchFamily="34" charset="-128"/>
              </a:rPr>
              <a:t>¬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 | 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effects</a:t>
            </a:r>
            <a:r>
              <a:rPr lang="en-GB" b="1" baseline="30000"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)}</a:t>
            </a:r>
            <a:r>
              <a:rPr lang="en-GB" b="1"/>
              <a:t>.</a:t>
            </a:r>
          </a:p>
          <a:p>
            <a:pPr lvl="3">
              <a:buFontTx/>
              <a:buChar char="•"/>
            </a:pPr>
            <a:r>
              <a:rPr lang="en-GB"/>
              <a:t>adds negation sign to negative effects</a:t>
            </a:r>
          </a:p>
          <a:p>
            <a:pPr>
              <a:buFontTx/>
              <a:buChar char="•"/>
            </a:pPr>
            <a:r>
              <a:rPr lang="en-GB"/>
              <a:t>result is a statement of a ground STRIPS planning problem</a:t>
            </a: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E9FA22-A069-4800-987D-1D5B269137E7}" type="slidenum">
              <a:rPr lang="en-GB"/>
              <a:pPr/>
              <a:t>25</a:t>
            </a:fld>
            <a:endParaRPr lang="en-GB"/>
          </a:p>
        </p:txBody>
      </p:sp>
      <p:sp>
        <p:nvSpPr>
          <p:cNvPr id="7823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Translation: Ground STRIPS to Propositional Representation</a:t>
            </a:r>
          </a:p>
          <a:p>
            <a:pPr>
              <a:buFontTx/>
              <a:buChar char="•"/>
            </a:pPr>
            <a:r>
              <a:rPr lang="en-GB" b="1"/>
              <a:t>Let </a:t>
            </a:r>
            <a:r>
              <a:rPr lang="en-GB" b="1" i="1"/>
              <a:t>P</a:t>
            </a:r>
            <a:r>
              <a:rPr lang="en-GB" b="1"/>
              <a:t>=(</a:t>
            </a:r>
            <a:r>
              <a:rPr lang="en-GB" b="1" i="1"/>
              <a:t>O</a:t>
            </a:r>
            <a:r>
              <a:rPr lang="en-GB" b="1"/>
              <a:t>,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/>
              <a:t>,</a:t>
            </a:r>
            <a:r>
              <a:rPr lang="en-GB" b="1" i="1"/>
              <a:t>g</a:t>
            </a:r>
            <a:r>
              <a:rPr lang="en-GB" b="1"/>
              <a:t>) be a ground statement of a classical planning problem. </a:t>
            </a:r>
          </a:p>
          <a:p>
            <a:pPr lvl="1">
              <a:buFontTx/>
              <a:buChar char="•"/>
            </a:pPr>
            <a:r>
              <a:rPr lang="en-GB"/>
              <a:t>problem: operators may contain negated preconditions</a:t>
            </a:r>
          </a:p>
          <a:p>
            <a:pPr lvl="1">
              <a:buFontTx/>
              <a:buChar char="•"/>
            </a:pPr>
            <a:r>
              <a:rPr lang="en-GB" b="1"/>
              <a:t>In the operators </a:t>
            </a:r>
            <a:r>
              <a:rPr lang="en-GB" b="1" i="1"/>
              <a:t>O</a:t>
            </a:r>
            <a:r>
              <a:rPr lang="en-GB" b="1"/>
              <a:t>, in the initial state 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/>
              <a:t>, and in the goal </a:t>
            </a:r>
            <a:r>
              <a:rPr lang="en-GB" b="1" i="1"/>
              <a:t>g </a:t>
            </a:r>
            <a:r>
              <a:rPr lang="en-GB" b="1"/>
              <a:t>replace every atom </a:t>
            </a:r>
            <a:r>
              <a:rPr lang="en-GB" b="1" i="1"/>
              <a:t>P</a:t>
            </a:r>
            <a:r>
              <a:rPr lang="en-GB" b="1"/>
              <a:t>(</a:t>
            </a:r>
            <a:r>
              <a:rPr lang="en-GB" b="1" i="1"/>
              <a:t>v</a:t>
            </a:r>
            <a:r>
              <a:rPr lang="en-GB" b="1" baseline="-25000"/>
              <a:t>1</a:t>
            </a:r>
            <a:r>
              <a:rPr lang="en-GB" b="1"/>
              <a:t>,…,</a:t>
            </a:r>
            <a:r>
              <a:rPr lang="en-GB" b="1" i="1"/>
              <a:t>v</a:t>
            </a:r>
            <a:r>
              <a:rPr lang="en-GB" b="1" i="1" baseline="-25000"/>
              <a:t>n</a:t>
            </a:r>
            <a:r>
              <a:rPr lang="en-GB" b="1"/>
              <a:t>) with a propositional atom </a:t>
            </a:r>
            <a:r>
              <a:rPr lang="en-GB" b="1" i="1"/>
              <a:t>Pv</a:t>
            </a:r>
            <a:r>
              <a:rPr lang="en-GB" b="1" baseline="-25000"/>
              <a:t>1</a:t>
            </a:r>
            <a:r>
              <a:rPr lang="en-GB" b="1"/>
              <a:t>,…,</a:t>
            </a:r>
            <a:r>
              <a:rPr lang="en-GB" b="1" i="1"/>
              <a:t>v</a:t>
            </a:r>
            <a:r>
              <a:rPr lang="en-GB" b="1" i="1" baseline="-25000"/>
              <a:t>n</a:t>
            </a:r>
            <a:r>
              <a:rPr lang="en-GB" b="1"/>
              <a:t>.</a:t>
            </a:r>
          </a:p>
          <a:p>
            <a:pPr lvl="1">
              <a:buFontTx/>
              <a:buChar char="•"/>
            </a:pPr>
            <a:r>
              <a:rPr lang="en-GB"/>
              <a:t>idea: introduce new proposition symbols that represent the negations of existing propositions</a:t>
            </a:r>
          </a:p>
          <a:p>
            <a:pPr lvl="1">
              <a:buFontTx/>
              <a:buChar char="•"/>
            </a:pPr>
            <a:r>
              <a:rPr lang="en-GB" b="1"/>
              <a:t>In every operator </a:t>
            </a:r>
            <a:r>
              <a:rPr lang="en-GB" b="1" i="1"/>
              <a:t>o</a:t>
            </a:r>
            <a:r>
              <a:rPr lang="en-GB" b="1"/>
              <a:t>:</a:t>
            </a:r>
          </a:p>
          <a:p>
            <a:pPr lvl="2">
              <a:buFontTx/>
              <a:buChar char="•"/>
            </a:pPr>
            <a:r>
              <a:rPr lang="en-GB" b="1"/>
              <a:t>for all </a:t>
            </a:r>
            <a:r>
              <a:rPr lang="en-US" b="1">
                <a:latin typeface="Arial"/>
                <a:ea typeface="Arial Unicode MS" pitchFamily="34" charset="-128"/>
                <a:cs typeface="Arial Unicode MS" pitchFamily="34" charset="-128"/>
              </a:rPr>
              <a:t>¬</a:t>
            </a:r>
            <a:r>
              <a:rPr lang="en-GB" b="1" i="1"/>
              <a:t>p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 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precond(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o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GB" b="1"/>
              <a:t>, replace </a:t>
            </a:r>
            <a:r>
              <a:rPr lang="en-US" b="1">
                <a:latin typeface="Arial"/>
                <a:ea typeface="Arial Unicode MS" pitchFamily="34" charset="-128"/>
                <a:cs typeface="Arial Unicode MS" pitchFamily="34" charset="-128"/>
              </a:rPr>
              <a:t>¬</a:t>
            </a:r>
            <a:r>
              <a:rPr lang="en-GB" b="1" i="1"/>
              <a:t>p</a:t>
            </a:r>
            <a:r>
              <a:rPr lang="en-GB" b="1"/>
              <a:t> with </a:t>
            </a:r>
            <a:r>
              <a:rPr lang="en-GB" b="1" i="1"/>
              <a:t>p</a:t>
            </a:r>
            <a:r>
              <a:rPr lang="en-GB" b="1"/>
              <a:t>’,</a:t>
            </a:r>
          </a:p>
          <a:p>
            <a:pPr lvl="2">
              <a:buFontTx/>
              <a:buChar char="•"/>
            </a:pPr>
            <a:r>
              <a:rPr lang="en-GB" b="1"/>
              <a:t>if </a:t>
            </a:r>
            <a:r>
              <a:rPr lang="en-GB" b="1" i="1"/>
              <a:t>p</a:t>
            </a:r>
            <a:r>
              <a:rPr lang="en-GB" b="1"/>
              <a:t> in effects(</a:t>
            </a:r>
            <a:r>
              <a:rPr lang="en-GB" b="1" i="1"/>
              <a:t>o</a:t>
            </a:r>
            <a:r>
              <a:rPr lang="en-GB" b="1"/>
              <a:t>), add </a:t>
            </a:r>
            <a:r>
              <a:rPr lang="en-US" b="1">
                <a:latin typeface="Arial"/>
                <a:ea typeface="Arial Unicode MS" pitchFamily="34" charset="-128"/>
                <a:cs typeface="Arial Unicode MS" pitchFamily="34" charset="-128"/>
              </a:rPr>
              <a:t>¬</a:t>
            </a:r>
            <a:r>
              <a:rPr lang="en-GB" b="1" i="1"/>
              <a:t>p</a:t>
            </a:r>
            <a:r>
              <a:rPr lang="en-GB" b="1"/>
              <a:t>’ to effects(</a:t>
            </a:r>
            <a:r>
              <a:rPr lang="en-GB" b="1" i="1"/>
              <a:t>o</a:t>
            </a:r>
            <a:r>
              <a:rPr lang="en-GB" b="1"/>
              <a:t>), </a:t>
            </a:r>
          </a:p>
          <a:p>
            <a:pPr lvl="2">
              <a:buFontTx/>
              <a:buChar char="•"/>
            </a:pPr>
            <a:r>
              <a:rPr lang="en-GB" b="1"/>
              <a:t>if </a:t>
            </a:r>
            <a:r>
              <a:rPr lang="en-US" b="1">
                <a:latin typeface="Arial"/>
                <a:ea typeface="Arial Unicode MS" pitchFamily="34" charset="-128"/>
                <a:cs typeface="Arial Unicode MS" pitchFamily="34" charset="-128"/>
              </a:rPr>
              <a:t>¬</a:t>
            </a:r>
            <a:r>
              <a:rPr lang="en-GB" b="1" i="1"/>
              <a:t>p</a:t>
            </a:r>
            <a:r>
              <a:rPr lang="en-GB" b="1"/>
              <a:t> in effects(</a:t>
            </a:r>
            <a:r>
              <a:rPr lang="en-GB" b="1" i="1"/>
              <a:t>o</a:t>
            </a:r>
            <a:r>
              <a:rPr lang="en-GB" b="1"/>
              <a:t>), add </a:t>
            </a:r>
            <a:r>
              <a:rPr lang="en-GB" b="1" i="1"/>
              <a:t>p</a:t>
            </a:r>
            <a:r>
              <a:rPr lang="en-GB" b="1"/>
              <a:t>’ to effects(</a:t>
            </a:r>
            <a:r>
              <a:rPr lang="en-GB" b="1" i="1"/>
              <a:t>o</a:t>
            </a:r>
            <a:r>
              <a:rPr lang="en-GB" b="1"/>
              <a:t>).</a:t>
            </a:r>
          </a:p>
          <a:p>
            <a:pPr lvl="1">
              <a:buFontTx/>
              <a:buChar char="•"/>
            </a:pPr>
            <a:r>
              <a:rPr lang="en-GB" b="1"/>
              <a:t>In the goal replace </a:t>
            </a:r>
            <a:r>
              <a:rPr lang="en-US" b="1">
                <a:latin typeface="Arial"/>
                <a:ea typeface="Arial Unicode MS" pitchFamily="34" charset="-128"/>
                <a:cs typeface="Arial Unicode MS" pitchFamily="34" charset="-128"/>
              </a:rPr>
              <a:t>¬</a:t>
            </a:r>
            <a:r>
              <a:rPr lang="en-GB" b="1" i="1"/>
              <a:t>p</a:t>
            </a:r>
            <a:r>
              <a:rPr lang="en-GB" b="1"/>
              <a:t> with </a:t>
            </a:r>
            <a:r>
              <a:rPr lang="en-GB" b="1" i="1"/>
              <a:t>p</a:t>
            </a:r>
            <a:r>
              <a:rPr lang="en-GB" b="1"/>
              <a:t>’.</a:t>
            </a:r>
          </a:p>
          <a:p>
            <a:pPr lvl="1">
              <a:buFontTx/>
              <a:buChar char="•"/>
            </a:pPr>
            <a:r>
              <a:rPr lang="en-GB" b="1"/>
              <a:t>For every operator </a:t>
            </a:r>
            <a:r>
              <a:rPr lang="en-GB" b="1" i="1"/>
              <a:t>o</a:t>
            </a:r>
            <a:r>
              <a:rPr lang="en-GB" b="1"/>
              <a:t> create an action (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precond(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o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), effects</a:t>
            </a:r>
            <a:r>
              <a:rPr lang="en-GB" b="1" baseline="30000"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), effects</a:t>
            </a:r>
            <a:r>
              <a:rPr lang="en-GB" b="1" baseline="30000"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)). </a:t>
            </a:r>
            <a:endParaRPr lang="en-GB" b="1"/>
          </a:p>
          <a:p>
            <a:pPr>
              <a:buFontTx/>
              <a:buChar char="•"/>
            </a:pPr>
            <a:r>
              <a:rPr lang="en-GB"/>
              <a:t>result is a statement of a propositional planning problem</a:t>
            </a: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401B8-DEB7-4D34-A176-3F6A94ABC791}" type="slidenum">
              <a:rPr lang="en-GB"/>
              <a:pPr/>
              <a:t>26</a:t>
            </a:fld>
            <a:endParaRPr lang="en-GB"/>
          </a:p>
        </p:txBody>
      </p:sp>
      <p:sp>
        <p:nvSpPr>
          <p:cNvPr id="7669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Overview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GB" b="1">
                <a:solidFill>
                  <a:schemeClr val="accent2"/>
                </a:solidFill>
              </a:rPr>
              <a:t>The Propositional Representation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GB">
                <a:solidFill>
                  <a:schemeClr val="accent2"/>
                </a:solidFill>
              </a:rPr>
              <a:t>just done: the restricted representation used by most neoclassical planning algorithms: propositional STRIPS</a:t>
            </a:r>
          </a:p>
          <a:p>
            <a:pPr>
              <a:buFontTx/>
              <a:buChar char="•"/>
            </a:pPr>
            <a:r>
              <a:rPr lang="en-GB" b="1"/>
              <a:t>The Planning-Graph Structure</a:t>
            </a:r>
          </a:p>
          <a:p>
            <a:pPr lvl="1">
              <a:buFontTx/>
              <a:buChar char="•"/>
            </a:pPr>
            <a:r>
              <a:rPr lang="en-GB"/>
              <a:t>now: defining a new graph that is more efficient to generate and a necessary criterion for solution containment</a:t>
            </a:r>
          </a:p>
          <a:p>
            <a:pPr>
              <a:buFontTx/>
              <a:buChar char="•"/>
            </a:pPr>
            <a:r>
              <a:rPr lang="en-GB" b="1"/>
              <a:t>The Graphplan Algorithm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C8AD7C-D065-44E9-933F-48B365462E68}" type="slidenum">
              <a:rPr lang="en-GB"/>
              <a:pPr/>
              <a:t>27</a:t>
            </a:fld>
            <a:endParaRPr lang="en-GB"/>
          </a:p>
        </p:txBody>
      </p:sp>
      <p:sp>
        <p:nvSpPr>
          <p:cNvPr id="7710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Example: Simplified DWR Problem</a:t>
            </a:r>
          </a:p>
          <a:p>
            <a:pPr>
              <a:buFontTx/>
              <a:buChar char="•"/>
            </a:pPr>
            <a:r>
              <a:rPr lang="en-GB" b="1"/>
              <a:t>[figure]</a:t>
            </a:r>
          </a:p>
          <a:p>
            <a:pPr>
              <a:buFontTx/>
              <a:buChar char="•"/>
            </a:pPr>
            <a:r>
              <a:rPr lang="en-GB"/>
              <a:t>initial state: </a:t>
            </a:r>
          </a:p>
          <a:p>
            <a:pPr lvl="1">
              <a:buFontTx/>
              <a:buChar char="•"/>
            </a:pPr>
            <a:r>
              <a:rPr lang="en-GB"/>
              <a:t>2 locations: loc1 and loc2, connected by path</a:t>
            </a:r>
          </a:p>
          <a:p>
            <a:pPr lvl="1">
              <a:buFontTx/>
              <a:buChar char="•"/>
            </a:pPr>
            <a:r>
              <a:rPr lang="en-GB"/>
              <a:t>2 robots: robr and robq, both unloaded initially at loc1 and loc2 respectively</a:t>
            </a:r>
          </a:p>
          <a:p>
            <a:pPr lvl="1">
              <a:buFontTx/>
              <a:buChar char="•"/>
            </a:pPr>
            <a:r>
              <a:rPr lang="en-GB"/>
              <a:t>2 containers: conta and contb, initially at loc1 and loc2 respectively</a:t>
            </a:r>
            <a:endParaRPr lang="en-US"/>
          </a:p>
          <a:p>
            <a:pPr>
              <a:buFontTx/>
              <a:buChar char="•"/>
            </a:pPr>
            <a:r>
              <a:rPr lang="en-GB" b="1"/>
              <a:t>robots can load and unload autonomously</a:t>
            </a:r>
          </a:p>
          <a:p>
            <a:pPr>
              <a:buFontTx/>
              <a:buChar char="•"/>
            </a:pPr>
            <a:r>
              <a:rPr lang="en-GB" b="1"/>
              <a:t>locations may contain unlimited number of robots and containers</a:t>
            </a:r>
          </a:p>
          <a:p>
            <a:pPr>
              <a:buFontTx/>
              <a:buChar char="•"/>
            </a:pPr>
            <a:r>
              <a:rPr lang="en-GB" b="1"/>
              <a:t>problem: swap locations of containers</a:t>
            </a:r>
            <a:endParaRPr lang="en-US" b="1"/>
          </a:p>
          <a:p>
            <a:pPr>
              <a:buFontTx/>
              <a:buChar char="•"/>
            </a:pPr>
            <a:endParaRPr lang="en-GB" b="1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746EA-C189-4B1B-B1C6-D901E12F0C37}" type="slidenum">
              <a:rPr lang="en-GB"/>
              <a:pPr/>
              <a:t>28</a:t>
            </a:fld>
            <a:endParaRPr lang="en-GB"/>
          </a:p>
        </p:txBody>
      </p:sp>
      <p:sp>
        <p:nvSpPr>
          <p:cNvPr id="7833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Simplified DWR Problem: STRIPS Actions</a:t>
            </a:r>
          </a:p>
          <a:p>
            <a:pPr>
              <a:buFontTx/>
              <a:buChar char="•"/>
            </a:pPr>
            <a:r>
              <a:rPr lang="en-GB" b="1">
                <a:solidFill>
                  <a:schemeClr val="tx2"/>
                </a:solidFill>
              </a:rPr>
              <a:t>move(</a:t>
            </a:r>
            <a:r>
              <a:rPr lang="en-GB" b="1" i="1">
                <a:solidFill>
                  <a:schemeClr val="tx2"/>
                </a:solidFill>
              </a:rPr>
              <a:t>r</a:t>
            </a:r>
            <a:r>
              <a:rPr lang="en-GB" b="1">
                <a:solidFill>
                  <a:schemeClr val="tx2"/>
                </a:solidFill>
              </a:rPr>
              <a:t>,</a:t>
            </a:r>
            <a:r>
              <a:rPr lang="en-GB" b="1" i="1">
                <a:solidFill>
                  <a:schemeClr val="tx2"/>
                </a:solidFill>
              </a:rPr>
              <a:t>l</a:t>
            </a:r>
            <a:r>
              <a:rPr lang="en-GB" b="1">
                <a:solidFill>
                  <a:schemeClr val="tx2"/>
                </a:solidFill>
              </a:rPr>
              <a:t>,</a:t>
            </a:r>
            <a:r>
              <a:rPr lang="en-GB" b="1" i="1">
                <a:solidFill>
                  <a:schemeClr val="tx2"/>
                </a:solidFill>
              </a:rPr>
              <a:t>l’</a:t>
            </a:r>
            <a:r>
              <a:rPr lang="en-GB" b="1">
                <a:solidFill>
                  <a:schemeClr val="tx2"/>
                </a:solidFill>
              </a:rPr>
              <a:t>)</a:t>
            </a:r>
          </a:p>
          <a:p>
            <a:pPr lvl="1">
              <a:buFontTx/>
              <a:buChar char="•"/>
            </a:pPr>
            <a:r>
              <a:rPr lang="en-GB"/>
              <a:t>move robot </a:t>
            </a:r>
            <a:r>
              <a:rPr lang="en-GB" i="1"/>
              <a:t>r</a:t>
            </a:r>
            <a:r>
              <a:rPr lang="en-GB"/>
              <a:t> from location </a:t>
            </a:r>
            <a:r>
              <a:rPr lang="en-GB" i="1"/>
              <a:t>l</a:t>
            </a:r>
            <a:r>
              <a:rPr lang="en-GB"/>
              <a:t> to adjacent location </a:t>
            </a:r>
            <a:r>
              <a:rPr lang="en-GB" i="1"/>
              <a:t>l’</a:t>
            </a:r>
            <a:r>
              <a:rPr lang="en-GB"/>
              <a:t> (4 possible actions; with rigid adjacent relation evaluated)</a:t>
            </a:r>
            <a:endParaRPr lang="en-GB" i="1"/>
          </a:p>
          <a:p>
            <a:pPr lvl="1">
              <a:buFontTx/>
              <a:buChar char="•"/>
            </a:pPr>
            <a:r>
              <a:rPr lang="en-GB" b="1"/>
              <a:t>precond: </a:t>
            </a:r>
            <a:r>
              <a:rPr lang="en-GB" b="1">
                <a:solidFill>
                  <a:schemeClr val="tx2"/>
                </a:solidFill>
              </a:rPr>
              <a:t>at(</a:t>
            </a:r>
            <a:r>
              <a:rPr lang="en-GB" b="1" i="1">
                <a:solidFill>
                  <a:schemeClr val="tx2"/>
                </a:solidFill>
              </a:rPr>
              <a:t>r</a:t>
            </a:r>
            <a:r>
              <a:rPr lang="en-GB" b="1">
                <a:solidFill>
                  <a:schemeClr val="tx2"/>
                </a:solidFill>
              </a:rPr>
              <a:t>,</a:t>
            </a:r>
            <a:r>
              <a:rPr lang="en-GB" b="1" i="1">
                <a:solidFill>
                  <a:schemeClr val="tx2"/>
                </a:solidFill>
              </a:rPr>
              <a:t>l</a:t>
            </a:r>
            <a:r>
              <a:rPr lang="en-GB" b="1">
                <a:solidFill>
                  <a:schemeClr val="tx2"/>
                </a:solidFill>
              </a:rPr>
              <a:t>), adjacent(</a:t>
            </a:r>
            <a:r>
              <a:rPr lang="en-GB" b="1" i="1">
                <a:solidFill>
                  <a:schemeClr val="tx2"/>
                </a:solidFill>
              </a:rPr>
              <a:t>l</a:t>
            </a:r>
            <a:r>
              <a:rPr lang="en-GB" b="1">
                <a:solidFill>
                  <a:schemeClr val="tx2"/>
                </a:solidFill>
              </a:rPr>
              <a:t>,</a:t>
            </a:r>
            <a:r>
              <a:rPr lang="en-GB" b="1" i="1">
                <a:solidFill>
                  <a:schemeClr val="tx2"/>
                </a:solidFill>
              </a:rPr>
              <a:t>l’</a:t>
            </a:r>
            <a:r>
              <a:rPr lang="en-GB" b="1">
                <a:solidFill>
                  <a:schemeClr val="tx2"/>
                </a:solidFill>
              </a:rPr>
              <a:t>)</a:t>
            </a:r>
          </a:p>
          <a:p>
            <a:pPr lvl="1">
              <a:buFontTx/>
              <a:buChar char="•"/>
            </a:pPr>
            <a:r>
              <a:rPr lang="en-GB" b="1"/>
              <a:t>effects: </a:t>
            </a:r>
            <a:r>
              <a:rPr lang="en-GB" b="1">
                <a:solidFill>
                  <a:schemeClr val="tx2"/>
                </a:solidFill>
              </a:rPr>
              <a:t>at(</a:t>
            </a:r>
            <a:r>
              <a:rPr lang="en-GB" b="1" i="1">
                <a:solidFill>
                  <a:schemeClr val="tx2"/>
                </a:solidFill>
              </a:rPr>
              <a:t>r</a:t>
            </a:r>
            <a:r>
              <a:rPr lang="en-GB" b="1">
                <a:solidFill>
                  <a:schemeClr val="tx2"/>
                </a:solidFill>
              </a:rPr>
              <a:t>,</a:t>
            </a:r>
            <a:r>
              <a:rPr lang="en-GB" b="1" i="1">
                <a:solidFill>
                  <a:schemeClr val="tx2"/>
                </a:solidFill>
              </a:rPr>
              <a:t>l’</a:t>
            </a:r>
            <a:r>
              <a:rPr lang="en-GB" b="1">
                <a:solidFill>
                  <a:schemeClr val="tx2"/>
                </a:solidFill>
              </a:rPr>
              <a:t>), </a:t>
            </a:r>
            <a:r>
              <a:rPr lang="en-US" b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¬</a:t>
            </a:r>
            <a:r>
              <a:rPr lang="en-GB" b="1">
                <a:solidFill>
                  <a:schemeClr val="tx2"/>
                </a:solidFill>
              </a:rPr>
              <a:t>at(r,</a:t>
            </a:r>
            <a:r>
              <a:rPr lang="en-GB" b="1" i="1">
                <a:solidFill>
                  <a:schemeClr val="tx2"/>
                </a:solidFill>
              </a:rPr>
              <a:t>l</a:t>
            </a:r>
            <a:r>
              <a:rPr lang="en-GB" b="1">
                <a:solidFill>
                  <a:schemeClr val="tx2"/>
                </a:solidFill>
              </a:rPr>
              <a:t>)</a:t>
            </a:r>
          </a:p>
          <a:p>
            <a:pPr>
              <a:buFontTx/>
              <a:buChar char="•"/>
            </a:pPr>
            <a:r>
              <a:rPr lang="en-GB" b="1">
                <a:solidFill>
                  <a:schemeClr val="tx2"/>
                </a:solidFill>
              </a:rPr>
              <a:t>load(</a:t>
            </a:r>
            <a:r>
              <a:rPr lang="en-GB" b="1" i="1">
                <a:solidFill>
                  <a:schemeClr val="tx2"/>
                </a:solidFill>
              </a:rPr>
              <a:t>c</a:t>
            </a:r>
            <a:r>
              <a:rPr lang="en-GB" b="1">
                <a:solidFill>
                  <a:schemeClr val="tx2"/>
                </a:solidFill>
              </a:rPr>
              <a:t>,</a:t>
            </a:r>
            <a:r>
              <a:rPr lang="en-GB" b="1" i="1">
                <a:solidFill>
                  <a:schemeClr val="tx2"/>
                </a:solidFill>
              </a:rPr>
              <a:t>r</a:t>
            </a:r>
            <a:r>
              <a:rPr lang="en-GB" b="1">
                <a:solidFill>
                  <a:schemeClr val="tx2"/>
                </a:solidFill>
              </a:rPr>
              <a:t>,</a:t>
            </a:r>
            <a:r>
              <a:rPr lang="en-GB" b="1" i="1">
                <a:solidFill>
                  <a:schemeClr val="tx2"/>
                </a:solidFill>
              </a:rPr>
              <a:t>l</a:t>
            </a:r>
            <a:r>
              <a:rPr lang="en-GB" b="1">
                <a:solidFill>
                  <a:schemeClr val="tx2"/>
                </a:solidFill>
              </a:rPr>
              <a:t>)</a:t>
            </a:r>
          </a:p>
          <a:p>
            <a:pPr lvl="1">
              <a:buFontTx/>
              <a:buChar char="•"/>
            </a:pPr>
            <a:r>
              <a:rPr lang="en-GB"/>
              <a:t>load container </a:t>
            </a:r>
            <a:r>
              <a:rPr lang="en-GB" i="1"/>
              <a:t>c</a:t>
            </a:r>
            <a:r>
              <a:rPr lang="en-GB"/>
              <a:t> onto robot </a:t>
            </a:r>
            <a:r>
              <a:rPr lang="en-GB" i="1"/>
              <a:t>r</a:t>
            </a:r>
            <a:r>
              <a:rPr lang="en-GB"/>
              <a:t> at location </a:t>
            </a:r>
            <a:r>
              <a:rPr lang="en-GB" i="1"/>
              <a:t>l </a:t>
            </a:r>
            <a:r>
              <a:rPr lang="en-GB"/>
              <a:t>(8 possible actions)</a:t>
            </a:r>
            <a:endParaRPr lang="en-GB" i="1"/>
          </a:p>
          <a:p>
            <a:pPr lvl="1">
              <a:buFontTx/>
              <a:buChar char="•"/>
            </a:pPr>
            <a:r>
              <a:rPr lang="en-GB" b="1"/>
              <a:t>precond: </a:t>
            </a:r>
            <a:r>
              <a:rPr lang="en-GB" b="1">
                <a:solidFill>
                  <a:schemeClr val="tx2"/>
                </a:solidFill>
              </a:rPr>
              <a:t>at(</a:t>
            </a:r>
            <a:r>
              <a:rPr lang="en-GB" b="1" i="1">
                <a:solidFill>
                  <a:schemeClr val="tx2"/>
                </a:solidFill>
              </a:rPr>
              <a:t>r</a:t>
            </a:r>
            <a:r>
              <a:rPr lang="en-GB" b="1">
                <a:solidFill>
                  <a:schemeClr val="tx2"/>
                </a:solidFill>
              </a:rPr>
              <a:t>,</a:t>
            </a:r>
            <a:r>
              <a:rPr lang="en-GB" b="1" i="1">
                <a:solidFill>
                  <a:schemeClr val="tx2"/>
                </a:solidFill>
              </a:rPr>
              <a:t>l</a:t>
            </a:r>
            <a:r>
              <a:rPr lang="en-GB" b="1">
                <a:solidFill>
                  <a:schemeClr val="tx2"/>
                </a:solidFill>
              </a:rPr>
              <a:t>), in(</a:t>
            </a:r>
            <a:r>
              <a:rPr lang="en-GB" b="1" i="1">
                <a:solidFill>
                  <a:schemeClr val="tx2"/>
                </a:solidFill>
              </a:rPr>
              <a:t>c</a:t>
            </a:r>
            <a:r>
              <a:rPr lang="en-GB" b="1">
                <a:solidFill>
                  <a:schemeClr val="tx2"/>
                </a:solidFill>
              </a:rPr>
              <a:t>,</a:t>
            </a:r>
            <a:r>
              <a:rPr lang="en-GB" b="1" i="1">
                <a:solidFill>
                  <a:schemeClr val="tx2"/>
                </a:solidFill>
              </a:rPr>
              <a:t>l</a:t>
            </a:r>
            <a:r>
              <a:rPr lang="en-GB" b="1">
                <a:solidFill>
                  <a:schemeClr val="tx2"/>
                </a:solidFill>
              </a:rPr>
              <a:t>), unloaded(</a:t>
            </a:r>
            <a:r>
              <a:rPr lang="en-GB" b="1" i="1">
                <a:solidFill>
                  <a:schemeClr val="tx2"/>
                </a:solidFill>
              </a:rPr>
              <a:t>r</a:t>
            </a:r>
            <a:r>
              <a:rPr lang="en-GB" b="1">
                <a:solidFill>
                  <a:schemeClr val="tx2"/>
                </a:solidFill>
              </a:rPr>
              <a:t>)</a:t>
            </a:r>
          </a:p>
          <a:p>
            <a:pPr lvl="1">
              <a:buFontTx/>
              <a:buChar char="•"/>
            </a:pPr>
            <a:r>
              <a:rPr lang="en-GB" b="1"/>
              <a:t>effects: </a:t>
            </a:r>
            <a:r>
              <a:rPr lang="en-GB" b="1">
                <a:solidFill>
                  <a:schemeClr val="tx2"/>
                </a:solidFill>
              </a:rPr>
              <a:t>loaded(</a:t>
            </a:r>
            <a:r>
              <a:rPr lang="en-GB" b="1" i="1">
                <a:solidFill>
                  <a:schemeClr val="tx2"/>
                </a:solidFill>
              </a:rPr>
              <a:t>r</a:t>
            </a:r>
            <a:r>
              <a:rPr lang="en-GB" b="1">
                <a:solidFill>
                  <a:schemeClr val="tx2"/>
                </a:solidFill>
              </a:rPr>
              <a:t>,</a:t>
            </a:r>
            <a:r>
              <a:rPr lang="en-GB" b="1" i="1">
                <a:solidFill>
                  <a:schemeClr val="tx2"/>
                </a:solidFill>
              </a:rPr>
              <a:t>c</a:t>
            </a:r>
            <a:r>
              <a:rPr lang="en-GB" b="1">
                <a:solidFill>
                  <a:schemeClr val="tx2"/>
                </a:solidFill>
              </a:rPr>
              <a:t>), </a:t>
            </a:r>
            <a:r>
              <a:rPr lang="en-US" b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¬</a:t>
            </a:r>
            <a:r>
              <a:rPr lang="en-GB" b="1">
                <a:solidFill>
                  <a:schemeClr val="tx2"/>
                </a:solidFill>
              </a:rPr>
              <a:t>in(</a:t>
            </a:r>
            <a:r>
              <a:rPr lang="en-GB" b="1" i="1">
                <a:solidFill>
                  <a:schemeClr val="tx2"/>
                </a:solidFill>
              </a:rPr>
              <a:t>c</a:t>
            </a:r>
            <a:r>
              <a:rPr lang="en-GB" b="1">
                <a:solidFill>
                  <a:schemeClr val="tx2"/>
                </a:solidFill>
              </a:rPr>
              <a:t>,</a:t>
            </a:r>
            <a:r>
              <a:rPr lang="en-GB" b="1" i="1">
                <a:solidFill>
                  <a:schemeClr val="tx2"/>
                </a:solidFill>
              </a:rPr>
              <a:t>l</a:t>
            </a:r>
            <a:r>
              <a:rPr lang="en-GB" b="1">
                <a:solidFill>
                  <a:schemeClr val="tx2"/>
                </a:solidFill>
              </a:rPr>
              <a:t>), </a:t>
            </a:r>
            <a:r>
              <a:rPr lang="en-US" b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¬</a:t>
            </a:r>
            <a:r>
              <a:rPr lang="en-GB" b="1">
                <a:solidFill>
                  <a:schemeClr val="tx2"/>
                </a:solidFill>
              </a:rPr>
              <a:t>unloaded(</a:t>
            </a:r>
            <a:r>
              <a:rPr lang="en-GB" b="1" i="1">
                <a:solidFill>
                  <a:schemeClr val="tx2"/>
                </a:solidFill>
              </a:rPr>
              <a:t>r</a:t>
            </a:r>
            <a:r>
              <a:rPr lang="en-GB" b="1">
                <a:solidFill>
                  <a:schemeClr val="tx2"/>
                </a:solidFill>
              </a:rPr>
              <a:t>)</a:t>
            </a:r>
          </a:p>
          <a:p>
            <a:pPr>
              <a:buFontTx/>
              <a:buChar char="•"/>
            </a:pPr>
            <a:r>
              <a:rPr lang="en-GB" b="1">
                <a:solidFill>
                  <a:schemeClr val="tx2"/>
                </a:solidFill>
              </a:rPr>
              <a:t>unload(</a:t>
            </a:r>
            <a:r>
              <a:rPr lang="en-GB" b="1" i="1">
                <a:solidFill>
                  <a:schemeClr val="tx2"/>
                </a:solidFill>
              </a:rPr>
              <a:t>c</a:t>
            </a:r>
            <a:r>
              <a:rPr lang="en-GB" b="1">
                <a:solidFill>
                  <a:schemeClr val="tx2"/>
                </a:solidFill>
              </a:rPr>
              <a:t>,</a:t>
            </a:r>
            <a:r>
              <a:rPr lang="en-GB" b="1" i="1">
                <a:solidFill>
                  <a:schemeClr val="tx2"/>
                </a:solidFill>
              </a:rPr>
              <a:t>r</a:t>
            </a:r>
            <a:r>
              <a:rPr lang="en-GB" b="1">
                <a:solidFill>
                  <a:schemeClr val="tx2"/>
                </a:solidFill>
              </a:rPr>
              <a:t>,</a:t>
            </a:r>
            <a:r>
              <a:rPr lang="en-GB" b="1" i="1">
                <a:solidFill>
                  <a:schemeClr val="tx2"/>
                </a:solidFill>
              </a:rPr>
              <a:t>l</a:t>
            </a:r>
            <a:r>
              <a:rPr lang="en-GB" b="1">
                <a:solidFill>
                  <a:schemeClr val="tx2"/>
                </a:solidFill>
              </a:rPr>
              <a:t>)</a:t>
            </a:r>
          </a:p>
          <a:p>
            <a:pPr lvl="1">
              <a:buFontTx/>
              <a:buChar char="•"/>
            </a:pPr>
            <a:r>
              <a:rPr lang="en-GB"/>
              <a:t>unload container </a:t>
            </a:r>
            <a:r>
              <a:rPr lang="en-GB" i="1"/>
              <a:t>c</a:t>
            </a:r>
            <a:r>
              <a:rPr lang="en-GB"/>
              <a:t> from robot </a:t>
            </a:r>
            <a:r>
              <a:rPr lang="en-GB" i="1"/>
              <a:t>r</a:t>
            </a:r>
            <a:r>
              <a:rPr lang="en-GB"/>
              <a:t> at location </a:t>
            </a:r>
            <a:r>
              <a:rPr lang="en-GB" i="1"/>
              <a:t>l </a:t>
            </a:r>
            <a:r>
              <a:rPr lang="en-GB"/>
              <a:t>(8 possible actions)</a:t>
            </a:r>
            <a:endParaRPr lang="en-US"/>
          </a:p>
          <a:p>
            <a:pPr lvl="1">
              <a:buFontTx/>
              <a:buChar char="•"/>
            </a:pPr>
            <a:r>
              <a:rPr lang="en-GB" b="1"/>
              <a:t>precond: </a:t>
            </a:r>
            <a:r>
              <a:rPr lang="en-GB" b="1">
                <a:solidFill>
                  <a:schemeClr val="tx2"/>
                </a:solidFill>
              </a:rPr>
              <a:t>at(</a:t>
            </a:r>
            <a:r>
              <a:rPr lang="en-GB" b="1" i="1">
                <a:solidFill>
                  <a:schemeClr val="tx2"/>
                </a:solidFill>
              </a:rPr>
              <a:t>r</a:t>
            </a:r>
            <a:r>
              <a:rPr lang="en-GB" b="1">
                <a:solidFill>
                  <a:schemeClr val="tx2"/>
                </a:solidFill>
              </a:rPr>
              <a:t>,</a:t>
            </a:r>
            <a:r>
              <a:rPr lang="en-GB" b="1" i="1">
                <a:solidFill>
                  <a:schemeClr val="tx2"/>
                </a:solidFill>
              </a:rPr>
              <a:t>l</a:t>
            </a:r>
            <a:r>
              <a:rPr lang="en-GB" b="1">
                <a:solidFill>
                  <a:schemeClr val="tx2"/>
                </a:solidFill>
              </a:rPr>
              <a:t>), loaded(</a:t>
            </a:r>
            <a:r>
              <a:rPr lang="en-GB" b="1" i="1">
                <a:solidFill>
                  <a:schemeClr val="tx2"/>
                </a:solidFill>
              </a:rPr>
              <a:t>r</a:t>
            </a:r>
            <a:r>
              <a:rPr lang="en-GB" b="1">
                <a:solidFill>
                  <a:schemeClr val="tx2"/>
                </a:solidFill>
              </a:rPr>
              <a:t>,</a:t>
            </a:r>
            <a:r>
              <a:rPr lang="en-GB" b="1" i="1">
                <a:solidFill>
                  <a:schemeClr val="tx2"/>
                </a:solidFill>
              </a:rPr>
              <a:t>c</a:t>
            </a:r>
            <a:r>
              <a:rPr lang="en-GB" b="1">
                <a:solidFill>
                  <a:schemeClr val="tx2"/>
                </a:solidFill>
              </a:rPr>
              <a:t>)</a:t>
            </a:r>
          </a:p>
          <a:p>
            <a:pPr lvl="1">
              <a:buFontTx/>
              <a:buChar char="•"/>
            </a:pPr>
            <a:r>
              <a:rPr lang="en-GB" b="1"/>
              <a:t>effects: </a:t>
            </a:r>
            <a:r>
              <a:rPr lang="en-GB" b="1">
                <a:solidFill>
                  <a:schemeClr val="tx2"/>
                </a:solidFill>
              </a:rPr>
              <a:t>unloaded(</a:t>
            </a:r>
            <a:r>
              <a:rPr lang="en-GB" b="1" i="1">
                <a:solidFill>
                  <a:schemeClr val="tx2"/>
                </a:solidFill>
              </a:rPr>
              <a:t>r</a:t>
            </a:r>
            <a:r>
              <a:rPr lang="en-GB" b="1">
                <a:solidFill>
                  <a:schemeClr val="tx2"/>
                </a:solidFill>
              </a:rPr>
              <a:t>), in(</a:t>
            </a:r>
            <a:r>
              <a:rPr lang="en-GB" b="1" i="1">
                <a:solidFill>
                  <a:schemeClr val="tx2"/>
                </a:solidFill>
              </a:rPr>
              <a:t>c</a:t>
            </a:r>
            <a:r>
              <a:rPr lang="en-GB" b="1">
                <a:solidFill>
                  <a:schemeClr val="tx2"/>
                </a:solidFill>
              </a:rPr>
              <a:t>,</a:t>
            </a:r>
            <a:r>
              <a:rPr lang="en-GB" b="1" i="1">
                <a:solidFill>
                  <a:schemeClr val="tx2"/>
                </a:solidFill>
              </a:rPr>
              <a:t>l</a:t>
            </a:r>
            <a:r>
              <a:rPr lang="en-GB" b="1">
                <a:solidFill>
                  <a:schemeClr val="tx2"/>
                </a:solidFill>
              </a:rPr>
              <a:t>), </a:t>
            </a:r>
            <a:r>
              <a:rPr lang="en-US" b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¬</a:t>
            </a:r>
            <a:r>
              <a:rPr lang="en-GB" b="1">
                <a:solidFill>
                  <a:schemeClr val="tx2"/>
                </a:solidFill>
              </a:rPr>
              <a:t>loaded(</a:t>
            </a:r>
            <a:r>
              <a:rPr lang="en-GB" b="1" i="1">
                <a:solidFill>
                  <a:schemeClr val="tx2"/>
                </a:solidFill>
              </a:rPr>
              <a:t>r</a:t>
            </a:r>
            <a:r>
              <a:rPr lang="en-GB" b="1">
                <a:solidFill>
                  <a:schemeClr val="tx2"/>
                </a:solidFill>
              </a:rPr>
              <a:t>,</a:t>
            </a:r>
            <a:r>
              <a:rPr lang="en-GB" b="1" i="1">
                <a:solidFill>
                  <a:schemeClr val="tx2"/>
                </a:solidFill>
              </a:rPr>
              <a:t>c</a:t>
            </a:r>
            <a:r>
              <a:rPr lang="en-GB" b="1">
                <a:solidFill>
                  <a:schemeClr val="tx2"/>
                </a:solidFill>
              </a:rPr>
              <a:t>)</a:t>
            </a:r>
            <a:endParaRPr lang="en-US" b="1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endParaRPr lang="en-GB" b="1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6990AF-7A08-4170-A11C-5426BBAE06CE}" type="slidenum">
              <a:rPr lang="en-GB"/>
              <a:pPr/>
              <a:t>29</a:t>
            </a:fld>
            <a:endParaRPr lang="en-GB"/>
          </a:p>
        </p:txBody>
      </p:sp>
      <p:sp>
        <p:nvSpPr>
          <p:cNvPr id="7843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Simplified DWR Problem: State Proposition Symbols</a:t>
            </a:r>
          </a:p>
          <a:p>
            <a:pPr>
              <a:buFontTx/>
              <a:buChar char="•"/>
            </a:pPr>
            <a:r>
              <a:rPr lang="en-GB"/>
              <a:t>idea: represent each atom that may occur in a state by a single (short) proposition symbol</a:t>
            </a:r>
          </a:p>
          <a:p>
            <a:pPr>
              <a:buFontTx/>
              <a:buChar char="•"/>
            </a:pPr>
            <a:r>
              <a:rPr lang="en-GB" b="1"/>
              <a:t>robots:</a:t>
            </a:r>
          </a:p>
          <a:p>
            <a:pPr lvl="1">
              <a:buFontTx/>
              <a:buChar char="•"/>
            </a:pPr>
            <a:r>
              <a:rPr lang="en-GB" b="1" i="1">
                <a:solidFill>
                  <a:schemeClr val="tx2"/>
                </a:solidFill>
              </a:rPr>
              <a:t>r1</a:t>
            </a:r>
            <a:r>
              <a:rPr lang="en-GB" b="1"/>
              <a:t> and </a:t>
            </a:r>
            <a:r>
              <a:rPr lang="en-GB" b="1" i="1">
                <a:solidFill>
                  <a:schemeClr val="tx2"/>
                </a:solidFill>
              </a:rPr>
              <a:t>r2</a:t>
            </a:r>
            <a:r>
              <a:rPr lang="en-GB" b="1"/>
              <a:t>: </a:t>
            </a:r>
            <a:r>
              <a:rPr lang="en-GB" b="1">
                <a:solidFill>
                  <a:schemeClr val="tx2"/>
                </a:solidFill>
              </a:rPr>
              <a:t>at(robr,loc1)</a:t>
            </a:r>
            <a:r>
              <a:rPr lang="en-GB" b="1"/>
              <a:t> and </a:t>
            </a:r>
            <a:r>
              <a:rPr lang="en-GB" b="1">
                <a:solidFill>
                  <a:schemeClr val="tx2"/>
                </a:solidFill>
              </a:rPr>
              <a:t>at(robr,loc2)</a:t>
            </a:r>
          </a:p>
          <a:p>
            <a:pPr lvl="1">
              <a:buFontTx/>
              <a:buChar char="•"/>
            </a:pPr>
            <a:r>
              <a:rPr lang="en-GB" b="1" i="1">
                <a:solidFill>
                  <a:schemeClr val="tx2"/>
                </a:solidFill>
              </a:rPr>
              <a:t>q1</a:t>
            </a:r>
            <a:r>
              <a:rPr lang="en-GB" b="1"/>
              <a:t> and </a:t>
            </a:r>
            <a:r>
              <a:rPr lang="en-GB" b="1" i="1">
                <a:solidFill>
                  <a:schemeClr val="tx2"/>
                </a:solidFill>
              </a:rPr>
              <a:t>q2</a:t>
            </a:r>
            <a:r>
              <a:rPr lang="en-GB" b="1"/>
              <a:t>: </a:t>
            </a:r>
            <a:r>
              <a:rPr lang="en-GB" b="1">
                <a:solidFill>
                  <a:schemeClr val="tx2"/>
                </a:solidFill>
              </a:rPr>
              <a:t>at(robq,loc1)</a:t>
            </a:r>
            <a:r>
              <a:rPr lang="en-GB" b="1"/>
              <a:t> and </a:t>
            </a:r>
            <a:r>
              <a:rPr lang="en-GB" b="1">
                <a:solidFill>
                  <a:schemeClr val="tx2"/>
                </a:solidFill>
              </a:rPr>
              <a:t>at(robq,loc2)</a:t>
            </a:r>
          </a:p>
          <a:p>
            <a:pPr lvl="1">
              <a:buFontTx/>
              <a:buChar char="•"/>
            </a:pPr>
            <a:r>
              <a:rPr lang="en-GB" b="1" i="1">
                <a:solidFill>
                  <a:schemeClr val="tx2"/>
                </a:solidFill>
              </a:rPr>
              <a:t>ur</a:t>
            </a:r>
            <a:r>
              <a:rPr lang="en-GB" b="1"/>
              <a:t> and </a:t>
            </a:r>
            <a:r>
              <a:rPr lang="en-GB" b="1" i="1">
                <a:solidFill>
                  <a:schemeClr val="tx2"/>
                </a:solidFill>
              </a:rPr>
              <a:t>uq</a:t>
            </a:r>
            <a:r>
              <a:rPr lang="en-GB" b="1"/>
              <a:t>: </a:t>
            </a:r>
            <a:r>
              <a:rPr lang="en-GB" b="1">
                <a:solidFill>
                  <a:schemeClr val="tx2"/>
                </a:solidFill>
              </a:rPr>
              <a:t>unloaded(robr)</a:t>
            </a:r>
            <a:r>
              <a:rPr lang="en-GB" b="1"/>
              <a:t> and </a:t>
            </a:r>
            <a:r>
              <a:rPr lang="en-GB" b="1">
                <a:solidFill>
                  <a:schemeClr val="tx2"/>
                </a:solidFill>
              </a:rPr>
              <a:t>unloaded(robq)</a:t>
            </a:r>
          </a:p>
          <a:p>
            <a:pPr>
              <a:buFontTx/>
              <a:buChar char="•"/>
            </a:pPr>
            <a:r>
              <a:rPr lang="en-GB" b="1"/>
              <a:t>containers:</a:t>
            </a:r>
          </a:p>
          <a:p>
            <a:pPr lvl="1">
              <a:buFontTx/>
              <a:buChar char="•"/>
            </a:pPr>
            <a:r>
              <a:rPr lang="en-GB" b="1" i="1">
                <a:solidFill>
                  <a:schemeClr val="tx2"/>
                </a:solidFill>
              </a:rPr>
              <a:t>a1</a:t>
            </a:r>
            <a:r>
              <a:rPr lang="en-GB" b="1"/>
              <a:t>, </a:t>
            </a:r>
            <a:r>
              <a:rPr lang="en-GB" b="1" i="1">
                <a:solidFill>
                  <a:schemeClr val="tx2"/>
                </a:solidFill>
              </a:rPr>
              <a:t>a2</a:t>
            </a:r>
            <a:r>
              <a:rPr lang="en-GB" b="1"/>
              <a:t>, </a:t>
            </a:r>
            <a:r>
              <a:rPr lang="en-GB" b="1" i="1">
                <a:solidFill>
                  <a:schemeClr val="tx2"/>
                </a:solidFill>
              </a:rPr>
              <a:t>ar</a:t>
            </a:r>
            <a:r>
              <a:rPr lang="en-GB" b="1"/>
              <a:t>, and </a:t>
            </a:r>
            <a:r>
              <a:rPr lang="en-GB" b="1" i="1">
                <a:solidFill>
                  <a:schemeClr val="tx2"/>
                </a:solidFill>
              </a:rPr>
              <a:t>aq</a:t>
            </a:r>
            <a:r>
              <a:rPr lang="en-GB" b="1"/>
              <a:t>: </a:t>
            </a:r>
            <a:r>
              <a:rPr lang="en-GB" b="1">
                <a:solidFill>
                  <a:schemeClr val="tx2"/>
                </a:solidFill>
              </a:rPr>
              <a:t>in(conta,loc1)</a:t>
            </a:r>
            <a:r>
              <a:rPr lang="en-GB" b="1"/>
              <a:t>, </a:t>
            </a:r>
            <a:r>
              <a:rPr lang="en-GB" b="1">
                <a:solidFill>
                  <a:schemeClr val="tx2"/>
                </a:solidFill>
              </a:rPr>
              <a:t>in(conta,loc2)</a:t>
            </a:r>
            <a:r>
              <a:rPr lang="en-GB" b="1"/>
              <a:t>, </a:t>
            </a:r>
            <a:r>
              <a:rPr lang="en-GB" b="1">
                <a:solidFill>
                  <a:schemeClr val="tx2"/>
                </a:solidFill>
              </a:rPr>
              <a:t>loaded(conta,robr)</a:t>
            </a:r>
            <a:r>
              <a:rPr lang="en-GB" b="1"/>
              <a:t>, and </a:t>
            </a:r>
            <a:r>
              <a:rPr lang="en-GB" b="1">
                <a:solidFill>
                  <a:schemeClr val="tx2"/>
                </a:solidFill>
              </a:rPr>
              <a:t>loaded(conta,robq)</a:t>
            </a:r>
          </a:p>
          <a:p>
            <a:pPr lvl="1">
              <a:buFontTx/>
              <a:buChar char="•"/>
            </a:pPr>
            <a:r>
              <a:rPr lang="en-GB" b="1" i="1">
                <a:solidFill>
                  <a:schemeClr val="tx2"/>
                </a:solidFill>
              </a:rPr>
              <a:t>b1</a:t>
            </a:r>
            <a:r>
              <a:rPr lang="en-GB" b="1"/>
              <a:t>, </a:t>
            </a:r>
            <a:r>
              <a:rPr lang="en-GB" b="1" i="1">
                <a:solidFill>
                  <a:schemeClr val="tx2"/>
                </a:solidFill>
              </a:rPr>
              <a:t>b2</a:t>
            </a:r>
            <a:r>
              <a:rPr lang="en-GB" b="1"/>
              <a:t>, </a:t>
            </a:r>
            <a:r>
              <a:rPr lang="en-GB" b="1" i="1">
                <a:solidFill>
                  <a:schemeClr val="tx2"/>
                </a:solidFill>
              </a:rPr>
              <a:t>br</a:t>
            </a:r>
            <a:r>
              <a:rPr lang="en-GB" b="1"/>
              <a:t>, and </a:t>
            </a:r>
            <a:r>
              <a:rPr lang="en-GB" b="1" i="1">
                <a:solidFill>
                  <a:schemeClr val="tx2"/>
                </a:solidFill>
              </a:rPr>
              <a:t>bq</a:t>
            </a:r>
            <a:r>
              <a:rPr lang="en-GB" b="1"/>
              <a:t>: </a:t>
            </a:r>
            <a:r>
              <a:rPr lang="en-GB" b="1">
                <a:solidFill>
                  <a:schemeClr val="tx2"/>
                </a:solidFill>
              </a:rPr>
              <a:t>in(contb,loc1)</a:t>
            </a:r>
            <a:r>
              <a:rPr lang="en-GB" b="1"/>
              <a:t>, </a:t>
            </a:r>
            <a:r>
              <a:rPr lang="en-GB" b="1">
                <a:solidFill>
                  <a:schemeClr val="tx2"/>
                </a:solidFill>
              </a:rPr>
              <a:t>in(contb,loc2)</a:t>
            </a:r>
            <a:r>
              <a:rPr lang="en-GB" b="1"/>
              <a:t>, </a:t>
            </a:r>
            <a:r>
              <a:rPr lang="en-GB" b="1">
                <a:solidFill>
                  <a:schemeClr val="tx2"/>
                </a:solidFill>
              </a:rPr>
              <a:t>loaded(contb,robr)</a:t>
            </a:r>
            <a:r>
              <a:rPr lang="en-GB" b="1"/>
              <a:t>, and </a:t>
            </a:r>
            <a:r>
              <a:rPr lang="en-GB" b="1">
                <a:solidFill>
                  <a:schemeClr val="tx2"/>
                </a:solidFill>
              </a:rPr>
              <a:t>loaded(contb,robq)</a:t>
            </a:r>
          </a:p>
          <a:p>
            <a:pPr>
              <a:buFontTx/>
              <a:buChar char="•"/>
            </a:pPr>
            <a:r>
              <a:rPr lang="en-GB"/>
              <a:t>14 state propositions</a:t>
            </a:r>
            <a:endParaRPr lang="en-US"/>
          </a:p>
          <a:p>
            <a:pPr>
              <a:buFontTx/>
              <a:buChar char="•"/>
            </a:pPr>
            <a:r>
              <a:rPr lang="en-GB" b="1"/>
              <a:t>initial state: {</a:t>
            </a:r>
            <a:r>
              <a:rPr lang="en-GB" b="1" i="1">
                <a:solidFill>
                  <a:schemeClr val="tx2"/>
                </a:solidFill>
              </a:rPr>
              <a:t>r1</a:t>
            </a:r>
            <a:r>
              <a:rPr lang="en-GB" b="1"/>
              <a:t>, </a:t>
            </a:r>
            <a:r>
              <a:rPr lang="en-GB" b="1" i="1">
                <a:solidFill>
                  <a:schemeClr val="tx2"/>
                </a:solidFill>
              </a:rPr>
              <a:t>q2</a:t>
            </a:r>
            <a:r>
              <a:rPr lang="en-GB" b="1"/>
              <a:t>, </a:t>
            </a:r>
            <a:r>
              <a:rPr lang="en-GB" b="1" i="1">
                <a:solidFill>
                  <a:schemeClr val="tx2"/>
                </a:solidFill>
              </a:rPr>
              <a:t>a1</a:t>
            </a:r>
            <a:r>
              <a:rPr lang="en-GB" b="1"/>
              <a:t>, </a:t>
            </a:r>
            <a:r>
              <a:rPr lang="en-GB" b="1" i="1">
                <a:solidFill>
                  <a:schemeClr val="tx2"/>
                </a:solidFill>
              </a:rPr>
              <a:t>b2</a:t>
            </a:r>
            <a:r>
              <a:rPr lang="en-GB" b="1" i="1"/>
              <a:t>, </a:t>
            </a:r>
            <a:r>
              <a:rPr lang="en-GB" b="1" i="1">
                <a:solidFill>
                  <a:schemeClr val="tx2"/>
                </a:solidFill>
              </a:rPr>
              <a:t>ur</a:t>
            </a:r>
            <a:r>
              <a:rPr lang="en-GB" b="1" i="1"/>
              <a:t>, </a:t>
            </a:r>
            <a:r>
              <a:rPr lang="en-GB" b="1" i="1">
                <a:solidFill>
                  <a:schemeClr val="tx2"/>
                </a:solidFill>
              </a:rPr>
              <a:t>uq</a:t>
            </a:r>
            <a:r>
              <a:rPr lang="en-GB" b="1"/>
              <a:t>}</a:t>
            </a:r>
          </a:p>
          <a:p>
            <a:pPr>
              <a:buFontTx/>
              <a:buChar char="•"/>
            </a:pPr>
            <a:endParaRPr lang="en-GB" b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745C5C-0794-4EEE-918E-E03EE0E1C98A}" type="slidenum">
              <a:rPr lang="en-GB"/>
              <a:pPr/>
              <a:t>3</a:t>
            </a:fld>
            <a:endParaRPr lang="en-GB"/>
          </a:p>
        </p:txBody>
      </p:sp>
      <p:sp>
        <p:nvSpPr>
          <p:cNvPr id="5068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Neoclassical Planning</a:t>
            </a:r>
          </a:p>
          <a:p>
            <a:pPr>
              <a:buFontTx/>
              <a:buChar char="•"/>
            </a:pPr>
            <a:r>
              <a:rPr lang="en-GB" sz="1400" b="1"/>
              <a:t>concerned with restricted state-transition systems</a:t>
            </a:r>
          </a:p>
          <a:p>
            <a:pPr>
              <a:buFontTx/>
              <a:buChar char="•"/>
            </a:pPr>
            <a:r>
              <a:rPr lang="en-GB" sz="1400" b="1"/>
              <a:t>representation is usually restricted to propositional STRIPS</a:t>
            </a:r>
          </a:p>
          <a:p>
            <a:pPr lvl="1">
              <a:buFontTx/>
              <a:buChar char="•"/>
            </a:pPr>
            <a:r>
              <a:rPr lang="en-GB"/>
              <a:t>no loss in expressive ness due to lack of functions in STRIPS, but loss of potential</a:t>
            </a:r>
          </a:p>
          <a:p>
            <a:pPr>
              <a:buFontTx/>
              <a:buChar char="•"/>
            </a:pPr>
            <a:r>
              <a:rPr lang="en-GB" sz="1400" b="1"/>
              <a:t>neoclassical vs. classical planning</a:t>
            </a:r>
          </a:p>
          <a:p>
            <a:pPr lvl="1">
              <a:buFontTx/>
              <a:buChar char="•"/>
            </a:pPr>
            <a:r>
              <a:rPr lang="en-GB" sz="1500" b="1"/>
              <a:t>classical planning: search space consists of nodes containing partial plans</a:t>
            </a:r>
          </a:p>
          <a:p>
            <a:pPr lvl="2">
              <a:buFontTx/>
              <a:buChar char="•"/>
            </a:pPr>
            <a:r>
              <a:rPr lang="en-GB"/>
              <a:t>every action in a partial plan will appear in the final plan</a:t>
            </a:r>
          </a:p>
          <a:p>
            <a:pPr lvl="1">
              <a:buFontTx/>
              <a:buChar char="•"/>
            </a:pPr>
            <a:r>
              <a:rPr lang="en-GB" sz="1500" b="1"/>
              <a:t>neoclassical planning: nodes can be seen as sets of partial plans</a:t>
            </a:r>
          </a:p>
          <a:p>
            <a:pPr lvl="2">
              <a:buFontTx/>
              <a:buChar char="•"/>
            </a:pPr>
            <a:r>
              <a:rPr lang="en-GB"/>
              <a:t>actions may appear in final plan; disjunctive planning</a:t>
            </a:r>
          </a:p>
          <a:p>
            <a:pPr>
              <a:buFontTx/>
              <a:buChar char="•"/>
            </a:pPr>
            <a:r>
              <a:rPr lang="en-GB" sz="1400" b="1"/>
              <a:t>resulted in significant speed-up and revival of planning research</a:t>
            </a:r>
            <a:endParaRPr lang="en-US" sz="1400" b="1"/>
          </a:p>
          <a:p>
            <a:pPr lvl="1">
              <a:buFontTx/>
              <a:buChar char="•"/>
            </a:pPr>
            <a:r>
              <a:rPr lang="en-GB"/>
              <a:t>speed-up: blocks world: less than 10 blocks to hundreds</a:t>
            </a:r>
          </a:p>
          <a:p>
            <a:pPr>
              <a:buFontTx/>
              <a:buChar char="•"/>
            </a:pPr>
            <a:endParaRPr lang="en-GB" b="1"/>
          </a:p>
          <a:p>
            <a:pPr>
              <a:buFontTx/>
              <a:buChar char="•"/>
            </a:pPr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EAD5E-EE10-4D7A-BA07-538536E0FE1F}" type="slidenum">
              <a:rPr lang="en-GB"/>
              <a:pPr/>
              <a:t>30</a:t>
            </a:fld>
            <a:endParaRPr lang="en-GB"/>
          </a:p>
        </p:txBody>
      </p:sp>
      <p:sp>
        <p:nvSpPr>
          <p:cNvPr id="7854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Simplified DWR Problem: Action Symbols</a:t>
            </a:r>
          </a:p>
          <a:p>
            <a:pPr>
              <a:buFontTx/>
              <a:buChar char="•"/>
            </a:pPr>
            <a:r>
              <a:rPr lang="en-GB" b="1"/>
              <a:t>move actions:</a:t>
            </a:r>
          </a:p>
          <a:p>
            <a:pPr lvl="1">
              <a:buFontTx/>
              <a:buChar char="•"/>
            </a:pPr>
            <a:r>
              <a:rPr lang="en-GB" b="1">
                <a:solidFill>
                  <a:schemeClr val="tx2"/>
                </a:solidFill>
              </a:rPr>
              <a:t>Mr12</a:t>
            </a:r>
            <a:r>
              <a:rPr lang="en-GB" b="1"/>
              <a:t>: </a:t>
            </a:r>
            <a:r>
              <a:rPr lang="en-GB" b="1">
                <a:solidFill>
                  <a:schemeClr val="tx2"/>
                </a:solidFill>
              </a:rPr>
              <a:t>move(robr,loc1,loc2)</a:t>
            </a:r>
            <a:r>
              <a:rPr lang="en-GB" b="1"/>
              <a:t>, </a:t>
            </a:r>
            <a:r>
              <a:rPr lang="en-GB" b="1">
                <a:solidFill>
                  <a:schemeClr val="tx2"/>
                </a:solidFill>
              </a:rPr>
              <a:t>Mr21</a:t>
            </a:r>
            <a:r>
              <a:rPr lang="en-GB" b="1"/>
              <a:t>: </a:t>
            </a:r>
            <a:r>
              <a:rPr lang="en-GB" b="1">
                <a:solidFill>
                  <a:schemeClr val="tx2"/>
                </a:solidFill>
              </a:rPr>
              <a:t>move(robr,loc2,loc1)</a:t>
            </a:r>
            <a:r>
              <a:rPr lang="en-GB" b="1"/>
              <a:t>, </a:t>
            </a:r>
            <a:r>
              <a:rPr lang="en-GB" b="1">
                <a:solidFill>
                  <a:schemeClr val="tx2"/>
                </a:solidFill>
              </a:rPr>
              <a:t>Mq12</a:t>
            </a:r>
            <a:r>
              <a:rPr lang="en-GB" b="1"/>
              <a:t>: </a:t>
            </a:r>
            <a:r>
              <a:rPr lang="en-GB" b="1">
                <a:solidFill>
                  <a:schemeClr val="tx2"/>
                </a:solidFill>
              </a:rPr>
              <a:t>move(robq,loc1,loc2)</a:t>
            </a:r>
            <a:r>
              <a:rPr lang="en-GB" b="1"/>
              <a:t>, </a:t>
            </a:r>
            <a:r>
              <a:rPr lang="en-GB" b="1">
                <a:solidFill>
                  <a:schemeClr val="tx2"/>
                </a:solidFill>
              </a:rPr>
              <a:t>Mq21</a:t>
            </a:r>
            <a:r>
              <a:rPr lang="en-GB" b="1"/>
              <a:t>: </a:t>
            </a:r>
            <a:r>
              <a:rPr lang="en-GB" b="1">
                <a:solidFill>
                  <a:schemeClr val="tx2"/>
                </a:solidFill>
              </a:rPr>
              <a:t>move(robq,loc2,loc1)</a:t>
            </a:r>
          </a:p>
          <a:p>
            <a:pPr>
              <a:buFontTx/>
              <a:buChar char="•"/>
            </a:pPr>
            <a:r>
              <a:rPr lang="en-GB" b="1"/>
              <a:t>load actions:</a:t>
            </a:r>
          </a:p>
          <a:p>
            <a:pPr lvl="1">
              <a:buFontTx/>
              <a:buChar char="•"/>
            </a:pPr>
            <a:r>
              <a:rPr lang="en-GB" b="1">
                <a:solidFill>
                  <a:schemeClr val="tx2"/>
                </a:solidFill>
              </a:rPr>
              <a:t>Lar1</a:t>
            </a:r>
            <a:r>
              <a:rPr lang="en-GB" b="1"/>
              <a:t>: </a:t>
            </a:r>
            <a:r>
              <a:rPr lang="en-GB" b="1">
                <a:solidFill>
                  <a:schemeClr val="tx2"/>
                </a:solidFill>
              </a:rPr>
              <a:t>load(conta,robr,loc1)</a:t>
            </a:r>
            <a:r>
              <a:rPr lang="en-GB" b="1"/>
              <a:t>; </a:t>
            </a:r>
            <a:r>
              <a:rPr lang="en-GB" b="1">
                <a:solidFill>
                  <a:schemeClr val="tx2"/>
                </a:solidFill>
              </a:rPr>
              <a:t>Lar2</a:t>
            </a:r>
            <a:r>
              <a:rPr lang="en-GB" b="1"/>
              <a:t>, </a:t>
            </a:r>
            <a:r>
              <a:rPr lang="en-GB" b="1">
                <a:solidFill>
                  <a:schemeClr val="tx2"/>
                </a:solidFill>
              </a:rPr>
              <a:t>Laq1</a:t>
            </a:r>
            <a:r>
              <a:rPr lang="en-GB" b="1"/>
              <a:t>, </a:t>
            </a:r>
            <a:r>
              <a:rPr lang="en-GB" b="1">
                <a:solidFill>
                  <a:schemeClr val="tx2"/>
                </a:solidFill>
              </a:rPr>
              <a:t>Laq2</a:t>
            </a:r>
            <a:r>
              <a:rPr lang="en-GB" b="1"/>
              <a:t>, </a:t>
            </a:r>
            <a:r>
              <a:rPr lang="en-GB" b="1">
                <a:solidFill>
                  <a:schemeClr val="tx2"/>
                </a:solidFill>
              </a:rPr>
              <a:t>Lar1</a:t>
            </a:r>
            <a:r>
              <a:rPr lang="en-GB" b="1"/>
              <a:t>, </a:t>
            </a:r>
            <a:r>
              <a:rPr lang="en-GB" b="1">
                <a:solidFill>
                  <a:schemeClr val="tx2"/>
                </a:solidFill>
              </a:rPr>
              <a:t>Lbr2</a:t>
            </a:r>
            <a:r>
              <a:rPr lang="en-GB" b="1"/>
              <a:t>, </a:t>
            </a:r>
            <a:r>
              <a:rPr lang="en-GB" b="1">
                <a:solidFill>
                  <a:schemeClr val="tx2"/>
                </a:solidFill>
              </a:rPr>
              <a:t>Lbq1</a:t>
            </a:r>
            <a:r>
              <a:rPr lang="en-GB" b="1"/>
              <a:t>, and </a:t>
            </a:r>
            <a:r>
              <a:rPr lang="en-GB" b="1">
                <a:solidFill>
                  <a:schemeClr val="tx2"/>
                </a:solidFill>
              </a:rPr>
              <a:t>Lbq2</a:t>
            </a:r>
            <a:r>
              <a:rPr lang="en-GB" b="1"/>
              <a:t> correspondingly</a:t>
            </a:r>
          </a:p>
          <a:p>
            <a:pPr>
              <a:buFontTx/>
              <a:buChar char="•"/>
            </a:pPr>
            <a:r>
              <a:rPr lang="en-GB" b="1"/>
              <a:t>unload actions:</a:t>
            </a:r>
          </a:p>
          <a:p>
            <a:pPr lvl="1">
              <a:buFontTx/>
              <a:buChar char="•"/>
            </a:pPr>
            <a:r>
              <a:rPr lang="en-GB" b="1">
                <a:solidFill>
                  <a:schemeClr val="tx2"/>
                </a:solidFill>
              </a:rPr>
              <a:t>Uar1</a:t>
            </a:r>
            <a:r>
              <a:rPr lang="en-GB" b="1"/>
              <a:t>: </a:t>
            </a:r>
            <a:r>
              <a:rPr lang="en-GB" b="1">
                <a:solidFill>
                  <a:schemeClr val="tx2"/>
                </a:solidFill>
              </a:rPr>
              <a:t>unload(conta,robr,loc1)</a:t>
            </a:r>
            <a:r>
              <a:rPr lang="en-GB" b="1"/>
              <a:t>; </a:t>
            </a:r>
            <a:r>
              <a:rPr lang="en-GB" b="1">
                <a:solidFill>
                  <a:schemeClr val="tx2"/>
                </a:solidFill>
              </a:rPr>
              <a:t>Uar2</a:t>
            </a:r>
            <a:r>
              <a:rPr lang="en-GB" b="1"/>
              <a:t>, </a:t>
            </a:r>
            <a:r>
              <a:rPr lang="en-GB" b="1">
                <a:solidFill>
                  <a:schemeClr val="tx2"/>
                </a:solidFill>
              </a:rPr>
              <a:t>Uaq1</a:t>
            </a:r>
            <a:r>
              <a:rPr lang="en-GB" b="1"/>
              <a:t>, </a:t>
            </a:r>
            <a:r>
              <a:rPr lang="en-GB" b="1">
                <a:solidFill>
                  <a:schemeClr val="tx2"/>
                </a:solidFill>
              </a:rPr>
              <a:t>Uaq2</a:t>
            </a:r>
            <a:r>
              <a:rPr lang="en-GB" b="1"/>
              <a:t>, </a:t>
            </a:r>
            <a:r>
              <a:rPr lang="en-GB" b="1">
                <a:solidFill>
                  <a:schemeClr val="tx2"/>
                </a:solidFill>
              </a:rPr>
              <a:t>Uar1</a:t>
            </a:r>
            <a:r>
              <a:rPr lang="en-GB" b="1"/>
              <a:t>, </a:t>
            </a:r>
            <a:r>
              <a:rPr lang="en-GB" b="1">
                <a:solidFill>
                  <a:schemeClr val="tx2"/>
                </a:solidFill>
              </a:rPr>
              <a:t>Ubr2</a:t>
            </a:r>
            <a:r>
              <a:rPr lang="en-GB" b="1"/>
              <a:t>, </a:t>
            </a:r>
            <a:r>
              <a:rPr lang="en-GB" b="1">
                <a:solidFill>
                  <a:schemeClr val="tx2"/>
                </a:solidFill>
              </a:rPr>
              <a:t>Ubq1</a:t>
            </a:r>
            <a:r>
              <a:rPr lang="en-GB" b="1"/>
              <a:t>, and </a:t>
            </a:r>
            <a:r>
              <a:rPr lang="en-GB" b="1">
                <a:solidFill>
                  <a:schemeClr val="tx2"/>
                </a:solidFill>
              </a:rPr>
              <a:t>Ubq2</a:t>
            </a:r>
            <a:r>
              <a:rPr lang="en-GB" b="1"/>
              <a:t> correspondingly</a:t>
            </a:r>
          </a:p>
          <a:p>
            <a:pPr>
              <a:buFontTx/>
              <a:buChar char="•"/>
            </a:pPr>
            <a:r>
              <a:rPr lang="en-GB"/>
              <a:t>14 state symbols: lower case, italic</a:t>
            </a:r>
          </a:p>
          <a:p>
            <a:pPr>
              <a:buFontTx/>
              <a:buChar char="•"/>
            </a:pPr>
            <a:r>
              <a:rPr lang="en-GB"/>
              <a:t>20 action symbols: uppercase, not italic</a:t>
            </a:r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BFD506-7CC8-4AFF-BD1D-78C4811B2EF1}" type="slidenum">
              <a:rPr lang="en-GB"/>
              <a:pPr/>
              <a:t>31</a:t>
            </a:fld>
            <a:endParaRPr lang="en-GB"/>
          </a:p>
        </p:txBody>
      </p:sp>
      <p:sp>
        <p:nvSpPr>
          <p:cNvPr id="7761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Solution Existence</a:t>
            </a:r>
          </a:p>
          <a:p>
            <a:pPr>
              <a:buFontTx/>
              <a:buChar char="•"/>
            </a:pPr>
            <a:r>
              <a:rPr lang="en-GB" b="1"/>
              <a:t>Proposition: A propositional planning problem </a:t>
            </a:r>
            <a:r>
              <a:rPr lang="en-US" b="1">
                <a:latin typeface="Brush Script MT" pitchFamily="66" charset="0"/>
              </a:rPr>
              <a:t>P</a:t>
            </a:r>
            <a:r>
              <a:rPr lang="en-GB" b="1"/>
              <a:t>=(</a:t>
            </a:r>
            <a:r>
              <a:rPr lang="el-GR" b="1">
                <a:cs typeface="Arial" charset="0"/>
              </a:rPr>
              <a:t>Σ</a:t>
            </a:r>
            <a:r>
              <a:rPr lang="en-GB" b="1"/>
              <a:t>,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/>
              <a:t>,</a:t>
            </a:r>
            <a:r>
              <a:rPr lang="en-GB" b="1" i="1"/>
              <a:t>g</a:t>
            </a:r>
            <a:r>
              <a:rPr lang="en-GB" b="1"/>
              <a:t>) has a solution iff </a:t>
            </a:r>
            <a:r>
              <a:rPr lang="en-GB" b="1" i="1"/>
              <a:t>S</a:t>
            </a:r>
            <a:r>
              <a:rPr lang="en-GB" b="1" i="1" baseline="-25000"/>
              <a:t>g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⋂ </a:t>
            </a: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&gt;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 ≠ {}.</a:t>
            </a:r>
          </a:p>
          <a:p>
            <a:pPr lvl="1">
              <a:buFontTx/>
              <a:buChar char="•"/>
            </a:pP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… iff there is a goal state that is also a reachable state</a:t>
            </a:r>
          </a:p>
          <a:p>
            <a:pPr>
              <a:buFontTx/>
              <a:buChar char="•"/>
            </a:pPr>
            <a:r>
              <a:rPr lang="en-GB" b="1"/>
              <a:t>Proposition: A propositional planning problem </a:t>
            </a:r>
            <a:r>
              <a:rPr lang="en-US" b="1">
                <a:latin typeface="Brush Script MT" pitchFamily="66" charset="0"/>
              </a:rPr>
              <a:t>P</a:t>
            </a:r>
            <a:r>
              <a:rPr lang="en-GB" b="1"/>
              <a:t>=(</a:t>
            </a:r>
            <a:r>
              <a:rPr lang="el-GR" b="1">
                <a:cs typeface="Arial" charset="0"/>
              </a:rPr>
              <a:t>Σ</a:t>
            </a:r>
            <a:r>
              <a:rPr lang="en-GB" b="1"/>
              <a:t>,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/>
              <a:t>,</a:t>
            </a:r>
            <a:r>
              <a:rPr lang="en-GB" b="1" i="1"/>
              <a:t>g</a:t>
            </a:r>
            <a:r>
              <a:rPr lang="en-GB" b="1"/>
              <a:t>) has a solution iff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∃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b="1" i="1"/>
              <a:t>g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 : 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/>
              <a:t>.</a:t>
            </a:r>
          </a:p>
          <a:p>
            <a:pPr lvl="1">
              <a:buFontTx/>
              <a:buChar char="•"/>
            </a:pPr>
            <a:r>
              <a:rPr lang="en-GB"/>
              <a:t>… iff there is a minimal set of propositions amongst all regression sets that is a subset of the initial state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73CB59-BAA0-4346-AAC3-8B80B2A60330}" type="slidenum">
              <a:rPr lang="en-GB"/>
              <a:pPr/>
              <a:t>32</a:t>
            </a:fld>
            <a:endParaRPr lang="en-GB"/>
          </a:p>
        </p:txBody>
      </p:sp>
      <p:sp>
        <p:nvSpPr>
          <p:cNvPr id="8673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6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Reachability Tree</a:t>
            </a:r>
          </a:p>
          <a:p>
            <a:pPr>
              <a:buFontTx/>
              <a:buChar char="•"/>
            </a:pPr>
            <a:r>
              <a:rPr lang="en-GB" b="1"/>
              <a:t>tree structure, where:</a:t>
            </a:r>
          </a:p>
          <a:p>
            <a:pPr lvl="1">
              <a:buFontTx/>
              <a:buChar char="•"/>
            </a:pPr>
            <a:r>
              <a:rPr lang="en-GB" b="1"/>
              <a:t>root is initial state 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endParaRPr lang="en-GB" b="1"/>
          </a:p>
          <a:p>
            <a:pPr lvl="1">
              <a:buFontTx/>
              <a:buChar char="•"/>
            </a:pPr>
            <a:r>
              <a:rPr lang="en-GB" b="1"/>
              <a:t>children of node </a:t>
            </a:r>
            <a:r>
              <a:rPr lang="en-GB" b="1" i="1"/>
              <a:t>s</a:t>
            </a:r>
            <a:r>
              <a:rPr lang="en-GB" b="1"/>
              <a:t> are </a:t>
            </a: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b="1" i="1"/>
              <a:t>s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</a:t>
            </a:r>
            <a:endParaRPr lang="en-US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buFontTx/>
              <a:buChar char="•"/>
            </a:pPr>
            <a:r>
              <a:rPr lang="en-GB" b="1"/>
              <a:t>arcs are labelled with actions</a:t>
            </a:r>
          </a:p>
          <a:p>
            <a:pPr>
              <a:buFontTx/>
              <a:buChar char="•"/>
            </a:pPr>
            <a:r>
              <a:rPr lang="en-GB" b="1"/>
              <a:t>all nodes in reachability tree are </a:t>
            </a:r>
            <a:r>
              <a:rPr lang="el-GR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&gt;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 </a:t>
            </a:r>
          </a:p>
          <a:p>
            <a:pPr lvl="1">
              <a:buFontTx/>
              <a:buChar char="•"/>
            </a:pPr>
            <a:r>
              <a:rPr lang="en-GB" b="1"/>
              <a:t>all nodes to depth </a:t>
            </a:r>
            <a:r>
              <a:rPr lang="en-GB" b="1" i="1"/>
              <a:t>d</a:t>
            </a:r>
            <a:r>
              <a:rPr lang="en-GB" b="1"/>
              <a:t> are </a:t>
            </a:r>
            <a:r>
              <a:rPr lang="el-GR" sz="17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1700" b="1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GB" sz="17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 </a:t>
            </a:r>
          </a:p>
          <a:p>
            <a:pPr lvl="1">
              <a:buFontTx/>
              <a:buChar char="•"/>
            </a:pP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solves problems with up to 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actions in solution</a:t>
            </a:r>
            <a:endParaRPr lang="en-GB" b="1"/>
          </a:p>
          <a:p>
            <a:pPr>
              <a:buFontTx/>
              <a:buChar char="•"/>
            </a:pPr>
            <a:r>
              <a:rPr lang="en-GB" b="1"/>
              <a:t>problem: </a:t>
            </a:r>
            <a:r>
              <a:rPr lang="en-GB" b="1" i="1"/>
              <a:t>O</a:t>
            </a:r>
            <a:r>
              <a:rPr lang="en-GB" b="1"/>
              <a:t>(</a:t>
            </a:r>
            <a:r>
              <a:rPr lang="en-GB" b="1" i="1"/>
              <a:t>k</a:t>
            </a:r>
            <a:r>
              <a:rPr lang="en-GB" b="1" i="1" baseline="30000"/>
              <a:t>d</a:t>
            </a:r>
            <a:r>
              <a:rPr lang="en-GB" b="1"/>
              <a:t>) nodes; </a:t>
            </a:r>
            <a:br>
              <a:rPr lang="en-GB" b="1"/>
            </a:br>
            <a:r>
              <a:rPr lang="en-GB" b="1" i="1"/>
              <a:t>k</a:t>
            </a:r>
            <a:r>
              <a:rPr lang="en-GB" b="1"/>
              <a:t> = applicable actions per state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D1D64-D335-4813-B87C-EE83C7F940BD}" type="slidenum">
              <a:rPr lang="en-GB"/>
              <a:pPr/>
              <a:t>33</a:t>
            </a:fld>
            <a:endParaRPr lang="en-GB"/>
          </a:p>
        </p:txBody>
      </p:sp>
      <p:sp>
        <p:nvSpPr>
          <p:cNvPr id="7874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DWR Example: Reachability Tree</a:t>
            </a:r>
          </a:p>
          <a:p>
            <a:pPr>
              <a:buFontTx/>
              <a:buChar char="•"/>
            </a:pPr>
            <a:r>
              <a:rPr lang="en-GB" b="1"/>
              <a:t>[figure]</a:t>
            </a:r>
          </a:p>
          <a:p>
            <a:pPr>
              <a:buFontTx/>
              <a:buChar char="•"/>
            </a:pPr>
            <a:r>
              <a:rPr lang="en-GB"/>
              <a:t>corresponds directly to forward-search search tree</a:t>
            </a:r>
          </a:p>
          <a:p>
            <a:pPr>
              <a:buFontTx/>
              <a:buChar char="•"/>
            </a:pPr>
            <a:r>
              <a:rPr lang="en-GB"/>
              <a:t>actually: should be graph (corresponding to state space)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7B9E52-300B-4111-82E4-E54E9721B732}" type="slidenum">
              <a:rPr lang="en-GB"/>
              <a:pPr/>
              <a:t>34</a:t>
            </a:fld>
            <a:endParaRPr lang="en-GB"/>
          </a:p>
        </p:txBody>
      </p:sp>
      <p:sp>
        <p:nvSpPr>
          <p:cNvPr id="7997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Planning Graph: Nodes</a:t>
            </a:r>
          </a:p>
          <a:p>
            <a:pPr>
              <a:buFontTx/>
              <a:buChar char="•"/>
            </a:pPr>
            <a:r>
              <a:rPr lang="en-GB" b="1"/>
              <a:t>layered directed graph </a:t>
            </a:r>
            <a:r>
              <a:rPr lang="en-GB" b="1" i="1"/>
              <a:t>G</a:t>
            </a:r>
            <a:r>
              <a:rPr lang="en-GB" b="1"/>
              <a:t>=(</a:t>
            </a:r>
            <a:r>
              <a:rPr lang="en-GB" b="1" i="1"/>
              <a:t>N</a:t>
            </a:r>
            <a:r>
              <a:rPr lang="en-GB" b="1"/>
              <a:t>,</a:t>
            </a:r>
            <a:r>
              <a:rPr lang="en-GB" b="1" i="1"/>
              <a:t>E</a:t>
            </a:r>
            <a:r>
              <a:rPr lang="en-GB" b="1"/>
              <a:t>): </a:t>
            </a:r>
          </a:p>
          <a:p>
            <a:pPr lvl="1">
              <a:buFontTx/>
              <a:buChar char="•"/>
            </a:pPr>
            <a:r>
              <a:rPr lang="en-GB"/>
              <a:t>layered = each node belongs to exactly one layer</a:t>
            </a:r>
          </a:p>
          <a:p>
            <a:pPr lvl="1">
              <a:buFontTx/>
              <a:buChar char="•"/>
            </a:pPr>
            <a:r>
              <a:rPr lang="en-GB" b="1" i="1"/>
              <a:t>N</a:t>
            </a:r>
            <a:r>
              <a:rPr lang="en-GB" b="1"/>
              <a:t> = </a:t>
            </a:r>
            <a:r>
              <a:rPr lang="en-GB" b="1" i="1"/>
              <a:t>P</a:t>
            </a:r>
            <a:r>
              <a:rPr lang="en-GB" b="1" baseline="-25000"/>
              <a:t>0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b="1"/>
              <a:t> 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/>
              <a:t>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b="1"/>
              <a:t> </a:t>
            </a:r>
            <a:r>
              <a:rPr lang="en-GB" b="1" i="1"/>
              <a:t>P</a:t>
            </a:r>
            <a:r>
              <a:rPr lang="en-GB" b="1" baseline="-25000"/>
              <a:t>1</a:t>
            </a:r>
            <a:r>
              <a:rPr lang="en-GB" b="1"/>
              <a:t>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b="1"/>
              <a:t> 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/>
              <a:t>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b="1"/>
              <a:t> </a:t>
            </a:r>
            <a:r>
              <a:rPr lang="en-GB" b="1" i="1"/>
              <a:t>P</a:t>
            </a:r>
            <a:r>
              <a:rPr lang="en-GB" b="1" baseline="-25000"/>
              <a:t>2</a:t>
            </a:r>
            <a:r>
              <a:rPr lang="en-GB" b="1"/>
              <a:t>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b="1"/>
              <a:t> … </a:t>
            </a:r>
          </a:p>
          <a:p>
            <a:pPr lvl="2">
              <a:buFontTx/>
              <a:buChar char="•"/>
            </a:pPr>
            <a:r>
              <a:rPr lang="en-GB"/>
              <a:t>proposition and action layers alternate</a:t>
            </a:r>
          </a:p>
          <a:p>
            <a:pPr lvl="2">
              <a:buFontTx/>
              <a:buChar char="•"/>
            </a:pPr>
            <a:r>
              <a:rPr lang="en-GB" b="1"/>
              <a:t>state proposition layers: </a:t>
            </a:r>
            <a:r>
              <a:rPr lang="en-GB" b="1" i="1"/>
              <a:t>P</a:t>
            </a:r>
            <a:r>
              <a:rPr lang="en-GB" b="1" baseline="-25000"/>
              <a:t>0</a:t>
            </a:r>
            <a:r>
              <a:rPr lang="en-GB" b="1"/>
              <a:t>, </a:t>
            </a:r>
            <a:r>
              <a:rPr lang="en-GB" b="1" i="1"/>
              <a:t>P</a:t>
            </a:r>
            <a:r>
              <a:rPr lang="en-GB" b="1" baseline="-25000"/>
              <a:t>1</a:t>
            </a:r>
            <a:r>
              <a:rPr lang="en-GB" b="1"/>
              <a:t>, …</a:t>
            </a:r>
          </a:p>
          <a:p>
            <a:pPr lvl="2">
              <a:buFontTx/>
              <a:buChar char="•"/>
            </a:pPr>
            <a:r>
              <a:rPr lang="en-GB" b="1"/>
              <a:t>action layers: 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/>
              <a:t>, 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/>
              <a:t>, …</a:t>
            </a:r>
          </a:p>
          <a:p>
            <a:pPr>
              <a:buFontTx/>
              <a:buChar char="•"/>
            </a:pPr>
            <a:r>
              <a:rPr lang="en-GB" b="1"/>
              <a:t>first proposition layer </a:t>
            </a:r>
            <a:r>
              <a:rPr lang="en-GB" b="1" i="1"/>
              <a:t>P</a:t>
            </a:r>
            <a:r>
              <a:rPr lang="en-GB" b="1" baseline="-25000"/>
              <a:t>0</a:t>
            </a:r>
            <a:r>
              <a:rPr lang="en-GB" b="1"/>
              <a:t>:</a:t>
            </a:r>
          </a:p>
          <a:p>
            <a:pPr lvl="1">
              <a:buFontTx/>
              <a:buChar char="•"/>
            </a:pPr>
            <a:r>
              <a:rPr lang="en-GB" b="1"/>
              <a:t>propositions in initial state 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/>
              <a:t>: </a:t>
            </a:r>
            <a:r>
              <a:rPr lang="en-GB" b="1" i="1"/>
              <a:t>P</a:t>
            </a:r>
            <a:r>
              <a:rPr lang="en-GB" b="1" baseline="-25000"/>
              <a:t>0</a:t>
            </a:r>
            <a:r>
              <a:rPr lang="en-GB" b="1"/>
              <a:t>=</a:t>
            </a:r>
            <a:r>
              <a:rPr lang="en-GB" b="1" i="1"/>
              <a:t>s</a:t>
            </a:r>
            <a:r>
              <a:rPr lang="en-GB" b="1" i="1" baseline="-25000"/>
              <a:t>i</a:t>
            </a:r>
          </a:p>
          <a:p>
            <a:pPr>
              <a:buFontTx/>
              <a:buChar char="•"/>
            </a:pPr>
            <a:r>
              <a:rPr lang="en-GB" b="1"/>
              <a:t>action layer </a:t>
            </a:r>
            <a:r>
              <a:rPr lang="en-GB" b="1" i="1"/>
              <a:t>A</a:t>
            </a:r>
            <a:r>
              <a:rPr lang="en-GB" b="1" i="1" baseline="-25000"/>
              <a:t>j</a:t>
            </a:r>
            <a:r>
              <a:rPr lang="en-GB" b="1"/>
              <a:t>:</a:t>
            </a:r>
          </a:p>
          <a:p>
            <a:pPr lvl="1">
              <a:buFontTx/>
              <a:buChar char="•"/>
            </a:pPr>
            <a:r>
              <a:rPr lang="en-GB" b="1"/>
              <a:t>all actions </a:t>
            </a:r>
            <a:r>
              <a:rPr lang="en-GB" b="1" i="1"/>
              <a:t>a</a:t>
            </a:r>
            <a:r>
              <a:rPr lang="en-GB" b="1"/>
              <a:t> where: precond(</a:t>
            </a:r>
            <a:r>
              <a:rPr lang="en-GB" b="1" i="1"/>
              <a:t>a</a:t>
            </a:r>
            <a:r>
              <a:rPr lang="en-GB" b="1"/>
              <a:t>)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</a:t>
            </a:r>
            <a:r>
              <a:rPr lang="en-GB" b="1" i="1"/>
              <a:t>P</a:t>
            </a:r>
            <a:r>
              <a:rPr lang="en-GB" b="1" i="1" baseline="-25000"/>
              <a:t>j</a:t>
            </a:r>
            <a:r>
              <a:rPr lang="en-GB" b="1" baseline="-25000"/>
              <a:t>-1</a:t>
            </a:r>
          </a:p>
          <a:p>
            <a:pPr>
              <a:buFontTx/>
              <a:buChar char="•"/>
            </a:pPr>
            <a:r>
              <a:rPr lang="en-GB" b="1"/>
              <a:t>proposition layer </a:t>
            </a:r>
            <a:r>
              <a:rPr lang="en-GB" b="1" i="1"/>
              <a:t>P</a:t>
            </a:r>
            <a:r>
              <a:rPr lang="en-GB" b="1" i="1" baseline="-25000"/>
              <a:t>j</a:t>
            </a:r>
            <a:r>
              <a:rPr lang="en-GB" b="1"/>
              <a:t>:</a:t>
            </a:r>
          </a:p>
          <a:p>
            <a:pPr lvl="1">
              <a:buFontTx/>
              <a:buChar char="•"/>
            </a:pPr>
            <a:r>
              <a:rPr lang="en-GB" b="1"/>
              <a:t>all propositions </a:t>
            </a:r>
            <a:r>
              <a:rPr lang="en-GB" b="1" i="1"/>
              <a:t>p</a:t>
            </a:r>
            <a:r>
              <a:rPr lang="en-GB" b="1"/>
              <a:t> where: </a:t>
            </a:r>
            <a:r>
              <a:rPr lang="en-GB" b="1" i="1"/>
              <a:t>p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 i="1"/>
              <a:t>P</a:t>
            </a:r>
            <a:r>
              <a:rPr lang="en-GB" b="1" i="1" baseline="-25000"/>
              <a:t>j</a:t>
            </a:r>
            <a:r>
              <a:rPr lang="en-GB" b="1" baseline="-25000"/>
              <a:t>-1</a:t>
            </a:r>
            <a:r>
              <a:rPr lang="en-GB" b="1"/>
              <a:t> or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∃</a:t>
            </a:r>
            <a:r>
              <a:rPr lang="en-GB" b="1" i="1"/>
              <a:t>a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 i="1"/>
              <a:t>A</a:t>
            </a:r>
            <a:r>
              <a:rPr lang="en-GB" b="1" i="1" baseline="-25000"/>
              <a:t>j</a:t>
            </a:r>
            <a:r>
              <a:rPr lang="en-GB" b="1"/>
              <a:t>: </a:t>
            </a:r>
            <a:r>
              <a:rPr lang="en-GB" b="1" i="1"/>
              <a:t>p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/>
              <a:t>effects</a:t>
            </a:r>
            <a:r>
              <a:rPr lang="en-GB" b="1" baseline="30000"/>
              <a:t>+</a:t>
            </a:r>
            <a:r>
              <a:rPr lang="en-GB" b="1"/>
              <a:t>(</a:t>
            </a:r>
            <a:r>
              <a:rPr lang="en-GB" b="1" i="1"/>
              <a:t>a</a:t>
            </a:r>
            <a:r>
              <a:rPr lang="en-GB" b="1"/>
              <a:t>)</a:t>
            </a:r>
            <a:endParaRPr lang="en-US" b="1"/>
          </a:p>
          <a:p>
            <a:pPr lvl="1">
              <a:buFontTx/>
              <a:buChar char="•"/>
            </a:pPr>
            <a:r>
              <a:rPr lang="en-GB"/>
              <a:t>propositions at layer </a:t>
            </a:r>
            <a:r>
              <a:rPr lang="en-GB" i="1"/>
              <a:t>P</a:t>
            </a:r>
            <a:r>
              <a:rPr lang="en-GB" i="1" baseline="-25000"/>
              <a:t>j</a:t>
            </a:r>
            <a:r>
              <a:rPr lang="en-GB"/>
              <a:t> are all propositions in the union of all nodes in the reachability tree at depth </a:t>
            </a:r>
            <a:r>
              <a:rPr lang="en-GB" i="1"/>
              <a:t>j</a:t>
            </a:r>
          </a:p>
          <a:p>
            <a:pPr lvl="2">
              <a:buFontTx/>
              <a:buChar char="•"/>
            </a:pPr>
            <a:r>
              <a:rPr lang="en-GB"/>
              <a:t>note: negative effects are not deleted from next layer</a:t>
            </a:r>
          </a:p>
          <a:p>
            <a:pPr>
              <a:buFontTx/>
              <a:buChar char="•"/>
            </a:pPr>
            <a:r>
              <a:rPr lang="en-GB"/>
              <a:t>note: </a:t>
            </a:r>
            <a:r>
              <a:rPr lang="en-GB" i="1"/>
              <a:t>P</a:t>
            </a:r>
            <a:r>
              <a:rPr lang="en-GB" i="1" baseline="-25000"/>
              <a:t>j</a:t>
            </a:r>
            <a:r>
              <a:rPr lang="en-GB" baseline="-25000"/>
              <a:t>-1</a:t>
            </a:r>
            <a:r>
              <a:rPr lang="en-GB"/>
              <a:t> 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</a:t>
            </a:r>
            <a:r>
              <a:rPr lang="en-GB" i="1"/>
              <a:t>P</a:t>
            </a:r>
            <a:r>
              <a:rPr lang="en-GB" i="1" baseline="-25000"/>
              <a:t>j</a:t>
            </a:r>
            <a:r>
              <a:rPr lang="en-GB"/>
              <a:t>; propositions in the graph monotonically increase from one proposition layer to the next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71E548-E3CA-4343-BBCA-C14B5252C853}" type="slidenum">
              <a:rPr lang="en-GB"/>
              <a:pPr/>
              <a:t>35</a:t>
            </a:fld>
            <a:endParaRPr lang="en-GB"/>
          </a:p>
        </p:txBody>
      </p:sp>
      <p:sp>
        <p:nvSpPr>
          <p:cNvPr id="8017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Planning Graph: Arcs</a:t>
            </a:r>
          </a:p>
          <a:p>
            <a:pPr>
              <a:buFontTx/>
              <a:buChar char="•"/>
            </a:pPr>
            <a:r>
              <a:rPr lang="en-GB"/>
              <a:t>directed and layered = arcs only from one layer to the next</a:t>
            </a:r>
          </a:p>
          <a:p>
            <a:pPr>
              <a:buFontTx/>
              <a:buChar char="•"/>
            </a:pPr>
            <a:r>
              <a:rPr lang="en-GB" b="1"/>
              <a:t>from proposition </a:t>
            </a:r>
            <a:r>
              <a:rPr lang="en-GB" b="1" i="1"/>
              <a:t>p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 i="1"/>
              <a:t>P</a:t>
            </a:r>
            <a:r>
              <a:rPr lang="en-GB" b="1" i="1" baseline="-25000"/>
              <a:t>j</a:t>
            </a:r>
            <a:r>
              <a:rPr lang="en-GB" b="1" baseline="-25000"/>
              <a:t>-1</a:t>
            </a:r>
            <a:r>
              <a:rPr lang="en-GB" b="1"/>
              <a:t> to action </a:t>
            </a:r>
            <a:r>
              <a:rPr lang="en-GB" b="1" i="1"/>
              <a:t>a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 i="1"/>
              <a:t>A</a:t>
            </a:r>
            <a:r>
              <a:rPr lang="en-GB" b="1" i="1" baseline="-25000"/>
              <a:t>j</a:t>
            </a:r>
            <a:r>
              <a:rPr lang="en-GB" b="1"/>
              <a:t>:</a:t>
            </a:r>
          </a:p>
          <a:p>
            <a:pPr lvl="1">
              <a:buFontTx/>
              <a:buChar char="•"/>
            </a:pPr>
            <a:r>
              <a:rPr lang="en-GB" b="1"/>
              <a:t>if: </a:t>
            </a:r>
            <a:r>
              <a:rPr lang="en-GB" b="1" i="1"/>
              <a:t>p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 i="1"/>
              <a:t> </a:t>
            </a:r>
            <a:r>
              <a:rPr lang="en-GB" b="1"/>
              <a:t>precond(</a:t>
            </a:r>
            <a:r>
              <a:rPr lang="en-GB" b="1" i="1"/>
              <a:t>a</a:t>
            </a:r>
            <a:r>
              <a:rPr lang="en-GB" b="1"/>
              <a:t>)</a:t>
            </a:r>
          </a:p>
          <a:p>
            <a:pPr>
              <a:buFontTx/>
              <a:buChar char="•"/>
            </a:pPr>
            <a:r>
              <a:rPr lang="en-GB" b="1"/>
              <a:t>from action </a:t>
            </a:r>
            <a:r>
              <a:rPr lang="en-GB" b="1" i="1"/>
              <a:t>a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 i="1"/>
              <a:t>A</a:t>
            </a:r>
            <a:r>
              <a:rPr lang="en-GB" b="1" i="1" baseline="-25000"/>
              <a:t>j</a:t>
            </a:r>
            <a:r>
              <a:rPr lang="en-GB" b="1"/>
              <a:t> to layer </a:t>
            </a:r>
            <a:r>
              <a:rPr lang="en-GB" b="1" i="1"/>
              <a:t>p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 i="1"/>
              <a:t>P</a:t>
            </a:r>
            <a:r>
              <a:rPr lang="en-GB" b="1" i="1" baseline="-25000"/>
              <a:t>j</a:t>
            </a:r>
            <a:r>
              <a:rPr lang="en-GB" b="1"/>
              <a:t>:</a:t>
            </a:r>
          </a:p>
          <a:p>
            <a:pPr lvl="1">
              <a:buFontTx/>
              <a:buChar char="•"/>
            </a:pPr>
            <a:r>
              <a:rPr lang="en-GB" b="1"/>
              <a:t>positive arc if: </a:t>
            </a:r>
            <a:r>
              <a:rPr lang="en-GB" b="1" i="1"/>
              <a:t>p</a:t>
            </a:r>
            <a:r>
              <a:rPr lang="en-GB" b="1"/>
              <a:t>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/>
              <a:t> effects</a:t>
            </a:r>
            <a:r>
              <a:rPr lang="en-GB" b="1" baseline="30000"/>
              <a:t>+</a:t>
            </a:r>
            <a:r>
              <a:rPr lang="en-GB" b="1"/>
              <a:t>(</a:t>
            </a:r>
            <a:r>
              <a:rPr lang="en-GB" b="1" i="1"/>
              <a:t>a</a:t>
            </a:r>
            <a:r>
              <a:rPr lang="en-GB" b="1"/>
              <a:t>)</a:t>
            </a:r>
          </a:p>
          <a:p>
            <a:pPr lvl="1">
              <a:buFontTx/>
              <a:buChar char="•"/>
            </a:pPr>
            <a:r>
              <a:rPr lang="en-GB" b="1"/>
              <a:t>negative arc if: </a:t>
            </a:r>
            <a:r>
              <a:rPr lang="en-GB" b="1" i="1"/>
              <a:t>p</a:t>
            </a:r>
            <a:r>
              <a:rPr lang="en-GB" b="1"/>
              <a:t>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/>
              <a:t> effects</a:t>
            </a:r>
            <a:r>
              <a:rPr lang="en-GB" b="1" baseline="30000"/>
              <a:t>-</a:t>
            </a:r>
            <a:r>
              <a:rPr lang="en-GB" b="1"/>
              <a:t>(</a:t>
            </a:r>
            <a:r>
              <a:rPr lang="en-GB" b="1" i="1"/>
              <a:t>a</a:t>
            </a:r>
            <a:r>
              <a:rPr lang="en-GB" b="1"/>
              <a:t>)</a:t>
            </a:r>
          </a:p>
          <a:p>
            <a:pPr>
              <a:buFontTx/>
              <a:buChar char="•"/>
            </a:pPr>
            <a:r>
              <a:rPr lang="en-GB" b="1"/>
              <a:t>no arcs between other layers</a:t>
            </a:r>
            <a:endParaRPr lang="en-US" b="1"/>
          </a:p>
          <a:p>
            <a:pPr>
              <a:buFontTx/>
              <a:buChar char="•"/>
            </a:pPr>
            <a:r>
              <a:rPr lang="en-GB"/>
              <a:t>note: </a:t>
            </a:r>
            <a:r>
              <a:rPr lang="en-GB" i="1"/>
              <a:t>A</a:t>
            </a:r>
            <a:r>
              <a:rPr lang="en-GB" i="1" baseline="-25000"/>
              <a:t>j</a:t>
            </a:r>
            <a:r>
              <a:rPr lang="en-GB" baseline="-25000"/>
              <a:t>-1</a:t>
            </a:r>
            <a:r>
              <a:rPr lang="en-GB"/>
              <a:t> 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</a:t>
            </a:r>
            <a:r>
              <a:rPr lang="en-GB" i="1"/>
              <a:t>A</a:t>
            </a:r>
            <a:r>
              <a:rPr lang="en-GB" i="1" baseline="-25000"/>
              <a:t>j</a:t>
            </a:r>
            <a:r>
              <a:rPr lang="en-GB"/>
              <a:t>; actions in the graph monotonically increase from one action layer to the next</a:t>
            </a:r>
            <a:endParaRPr lang="en-GB" baseline="-25000"/>
          </a:p>
          <a:p>
            <a:pPr>
              <a:buFontTx/>
              <a:buChar char="•"/>
            </a:pPr>
            <a:endParaRPr lang="en-GB" b="1"/>
          </a:p>
          <a:p>
            <a:pPr>
              <a:buFontTx/>
              <a:buChar char="•"/>
            </a:pPr>
            <a:endParaRPr lang="en-GB"/>
          </a:p>
          <a:p>
            <a:pPr>
              <a:buFontTx/>
              <a:buChar char="•"/>
            </a:pPr>
            <a:endParaRPr lang="en-GB"/>
          </a:p>
          <a:p>
            <a:pPr>
              <a:buFontTx/>
              <a:buChar char="•"/>
            </a:pPr>
            <a:endParaRPr lang="en-GB" baseline="-25000"/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0A171-807B-46E9-8EFC-547760E9BF41}" type="slidenum">
              <a:rPr lang="en-GB"/>
              <a:pPr/>
              <a:t>36</a:t>
            </a:fld>
            <a:endParaRPr lang="en-GB"/>
          </a:p>
        </p:txBody>
      </p:sp>
      <p:sp>
        <p:nvSpPr>
          <p:cNvPr id="8007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Planning Graph Example</a:t>
            </a:r>
          </a:p>
          <a:p>
            <a:pPr>
              <a:buFontTx/>
              <a:buChar char="•"/>
            </a:pPr>
            <a:r>
              <a:rPr lang="en-GB" b="1"/>
              <a:t>[figure]</a:t>
            </a:r>
          </a:p>
          <a:p>
            <a:pPr lvl="1">
              <a:buFontTx/>
              <a:buChar char="•"/>
            </a:pPr>
            <a:r>
              <a:rPr lang="en-GB"/>
              <a:t>start with initial proposition layer</a:t>
            </a:r>
          </a:p>
          <a:p>
            <a:pPr lvl="1">
              <a:buFontTx/>
              <a:buChar char="•"/>
            </a:pPr>
            <a:r>
              <a:rPr lang="en-GB"/>
              <a:t>next action layer: applicable action; links from preconditions (black)</a:t>
            </a:r>
          </a:p>
          <a:p>
            <a:pPr lvl="1">
              <a:buFontTx/>
              <a:buChar char="•"/>
            </a:pPr>
            <a:r>
              <a:rPr lang="en-GB"/>
              <a:t>next proposition layer: previous proposition plus positive effects; links to positive effects (green); links to negative effects (red)</a:t>
            </a:r>
          </a:p>
          <a:p>
            <a:pPr lvl="1">
              <a:buFontTx/>
              <a:buChar char="•"/>
            </a:pPr>
            <a:r>
              <a:rPr lang="en-GB"/>
              <a:t>next action layer (A</a:t>
            </a:r>
            <a:r>
              <a:rPr lang="en-GB" baseline="-25000"/>
              <a:t>2</a:t>
            </a:r>
            <a:r>
              <a:rPr lang="en-GB"/>
              <a:t>); precondition links; next proposition layer (P</a:t>
            </a:r>
            <a:r>
              <a:rPr lang="en-GB" baseline="-25000"/>
              <a:t>2</a:t>
            </a:r>
            <a:r>
              <a:rPr lang="en-GB"/>
              <a:t>); effect links</a:t>
            </a:r>
          </a:p>
          <a:p>
            <a:pPr lvl="1">
              <a:buFontTx/>
              <a:buChar char="•"/>
            </a:pPr>
            <a:r>
              <a:rPr lang="en-GB"/>
              <a:t>next action layer (A</a:t>
            </a:r>
            <a:r>
              <a:rPr lang="en-GB" baseline="-25000"/>
              <a:t>3</a:t>
            </a:r>
            <a:r>
              <a:rPr lang="en-GB"/>
              <a:t>); precondition links; next proposition layer (P</a:t>
            </a:r>
            <a:r>
              <a:rPr lang="en-GB" baseline="-25000"/>
              <a:t>3</a:t>
            </a:r>
            <a:r>
              <a:rPr lang="en-GB"/>
              <a:t>); effect links</a:t>
            </a:r>
          </a:p>
          <a:p>
            <a:pPr>
              <a:buFontTx/>
              <a:buChar char="•"/>
            </a:pPr>
            <a:r>
              <a:rPr lang="en-GB"/>
              <a:t>action layers contain “inclusive disjunctions” of actions</a:t>
            </a:r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67BA83-762C-4447-B649-8625A056A0ED}" type="slidenum">
              <a:rPr lang="en-GB"/>
              <a:pPr/>
              <a:t>37</a:t>
            </a:fld>
            <a:endParaRPr lang="en-GB"/>
          </a:p>
        </p:txBody>
      </p:sp>
      <p:sp>
        <p:nvSpPr>
          <p:cNvPr id="7987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/>
              <a:t>Reachability</a:t>
            </a:r>
            <a:r>
              <a:rPr lang="en-GB" b="1" dirty="0"/>
              <a:t> in the Planning Graph</a:t>
            </a:r>
          </a:p>
          <a:p>
            <a:pPr>
              <a:buFontTx/>
              <a:buChar char="•"/>
            </a:pPr>
            <a:r>
              <a:rPr lang="en-GB" b="1" dirty="0" err="1"/>
              <a:t>reachability</a:t>
            </a:r>
            <a:r>
              <a:rPr lang="en-GB" b="1" dirty="0"/>
              <a:t> analysis:</a:t>
            </a:r>
          </a:p>
          <a:p>
            <a:pPr lvl="1">
              <a:buFontTx/>
              <a:buChar char="•"/>
            </a:pPr>
            <a:r>
              <a:rPr lang="en-GB" b="1" dirty="0"/>
              <a:t>if a goal </a:t>
            </a:r>
            <a:r>
              <a:rPr lang="en-GB" b="1" i="1" dirty="0"/>
              <a:t>g</a:t>
            </a:r>
            <a:r>
              <a:rPr lang="en-GB" b="1" dirty="0"/>
              <a:t> is reachable from initial state </a:t>
            </a:r>
            <a:r>
              <a:rPr lang="en-GB" b="1" i="1" dirty="0" err="1"/>
              <a:t>s</a:t>
            </a:r>
            <a:r>
              <a:rPr lang="en-GB" b="1" i="1" baseline="-25000" dirty="0" err="1"/>
              <a:t>i</a:t>
            </a:r>
            <a:endParaRPr lang="en-GB" b="1" i="1" baseline="-25000" dirty="0"/>
          </a:p>
          <a:p>
            <a:pPr lvl="1">
              <a:buFontTx/>
              <a:buChar char="•"/>
            </a:pPr>
            <a:r>
              <a:rPr lang="en-GB" b="1" dirty="0"/>
              <a:t>then there will be a proposition layer </a:t>
            </a:r>
            <a:r>
              <a:rPr lang="en-GB" b="1" i="1" dirty="0"/>
              <a:t>P</a:t>
            </a:r>
            <a:r>
              <a:rPr lang="en-GB" b="1" i="1" baseline="-25000" dirty="0"/>
              <a:t>g</a:t>
            </a:r>
            <a:r>
              <a:rPr lang="en-GB" b="1" dirty="0"/>
              <a:t> in the planning graph such that </a:t>
            </a:r>
            <a:r>
              <a:rPr lang="en-GB" b="1" i="1" dirty="0" err="1"/>
              <a:t>g</a:t>
            </a:r>
            <a:r>
              <a:rPr lang="en-GB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</a:t>
            </a:r>
            <a:r>
              <a:rPr lang="en-GB" b="1" i="1" dirty="0" err="1"/>
              <a:t>P</a:t>
            </a:r>
            <a:r>
              <a:rPr lang="en-GB" b="1" i="1" baseline="-25000" dirty="0" err="1"/>
              <a:t>g</a:t>
            </a:r>
            <a:endParaRPr lang="en-US" b="1" i="1" dirty="0"/>
          </a:p>
          <a:p>
            <a:pPr lvl="1">
              <a:buFontTx/>
              <a:buChar char="•"/>
            </a:pPr>
            <a:r>
              <a:rPr lang="en-GB" dirty="0"/>
              <a:t>or: if no proposition layer contains </a:t>
            </a:r>
            <a:r>
              <a:rPr lang="en-GB" i="1" dirty="0"/>
              <a:t>g</a:t>
            </a:r>
            <a:r>
              <a:rPr lang="en-GB" dirty="0"/>
              <a:t> then </a:t>
            </a:r>
            <a:r>
              <a:rPr lang="en-GB" i="1" dirty="0"/>
              <a:t>g</a:t>
            </a:r>
            <a:r>
              <a:rPr lang="en-GB" dirty="0"/>
              <a:t> is not reachable</a:t>
            </a:r>
          </a:p>
          <a:p>
            <a:pPr>
              <a:buFontTx/>
              <a:buChar char="•"/>
            </a:pPr>
            <a:r>
              <a:rPr lang="en-GB" b="1" dirty="0"/>
              <a:t>necessary condition, but not sufficient</a:t>
            </a:r>
          </a:p>
          <a:p>
            <a:pPr lvl="1">
              <a:buFontTx/>
              <a:buChar char="•"/>
            </a:pPr>
            <a:r>
              <a:rPr lang="en-GB" dirty="0"/>
              <a:t>necessary vs. sufficient:</a:t>
            </a:r>
          </a:p>
          <a:p>
            <a:pPr lvl="2">
              <a:buFontTx/>
              <a:buChar char="•"/>
            </a:pPr>
            <a:r>
              <a:rPr lang="en-GB" dirty="0" err="1"/>
              <a:t>reachability</a:t>
            </a:r>
            <a:r>
              <a:rPr lang="en-GB" dirty="0"/>
              <a:t> tree: </a:t>
            </a:r>
          </a:p>
          <a:p>
            <a:pPr lvl="3">
              <a:buFontTx/>
              <a:buChar char="•"/>
            </a:pPr>
            <a:r>
              <a:rPr lang="en-GB" dirty="0"/>
              <a:t>nodes contain propositions that must necessarily hold</a:t>
            </a:r>
          </a:p>
          <a:p>
            <a:pPr lvl="3">
              <a:buFontTx/>
              <a:buChar char="•"/>
            </a:pPr>
            <a:r>
              <a:rPr lang="en-GB" dirty="0"/>
              <a:t>propositions in one node are consistent</a:t>
            </a:r>
          </a:p>
          <a:p>
            <a:pPr lvl="2">
              <a:buFontTx/>
              <a:buChar char="•"/>
            </a:pPr>
            <a:r>
              <a:rPr lang="en-GB" dirty="0"/>
              <a:t>planning graph: </a:t>
            </a:r>
          </a:p>
          <a:p>
            <a:pPr lvl="3">
              <a:buFontTx/>
              <a:buChar char="•"/>
            </a:pPr>
            <a:r>
              <a:rPr lang="en-GB" dirty="0"/>
              <a:t>proposition layers contains propositions that may possibly hold</a:t>
            </a:r>
          </a:p>
          <a:p>
            <a:pPr lvl="3">
              <a:buFontTx/>
              <a:buChar char="•"/>
            </a:pPr>
            <a:r>
              <a:rPr lang="en-GB" dirty="0"/>
              <a:t>propositions in one layer usually inconsistent (e.g. robots/containers in two places at once)</a:t>
            </a:r>
          </a:p>
          <a:p>
            <a:pPr lvl="3">
              <a:buFontTx/>
              <a:buChar char="•"/>
            </a:pPr>
            <a:r>
              <a:rPr lang="en-GB" dirty="0"/>
              <a:t>similarly, incompatible actions in one layer may interfere with each other</a:t>
            </a:r>
          </a:p>
          <a:p>
            <a:pPr>
              <a:buFontTx/>
              <a:buChar char="•"/>
            </a:pPr>
            <a:r>
              <a:rPr lang="en-GB" b="1" dirty="0"/>
              <a:t>low complexity: </a:t>
            </a:r>
          </a:p>
          <a:p>
            <a:pPr lvl="1">
              <a:buFontTx/>
              <a:buChar char="•"/>
            </a:pPr>
            <a:r>
              <a:rPr lang="en-GB" b="1" dirty="0"/>
              <a:t>planning graph is of polynomial size and </a:t>
            </a:r>
          </a:p>
          <a:p>
            <a:pPr lvl="1">
              <a:buFontTx/>
              <a:buChar char="•"/>
            </a:pPr>
            <a:r>
              <a:rPr lang="en-GB" b="1" dirty="0"/>
              <a:t>can be computed in polynomial time</a:t>
            </a:r>
            <a:endParaRPr lang="en-US" b="1" dirty="0"/>
          </a:p>
          <a:p>
            <a:pPr>
              <a:buFontTx/>
              <a:buChar char="•"/>
            </a:pPr>
            <a:r>
              <a:rPr lang="en-GB" dirty="0"/>
              <a:t>need more conditions (for sufficient criterion)</a:t>
            </a:r>
          </a:p>
          <a:p>
            <a:pPr>
              <a:buFontTx/>
              <a:buChar char="•"/>
            </a:pPr>
            <a:endParaRPr lang="en-GB" b="1" dirty="0"/>
          </a:p>
          <a:p>
            <a:pPr>
              <a:buFontTx/>
              <a:buChar char="•"/>
            </a:pPr>
            <a:endParaRPr lang="en-GB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ED9AD0-F191-4AB9-B1FF-D24D6436F261}" type="slidenum">
              <a:rPr lang="en-GB"/>
              <a:pPr/>
              <a:t>38</a:t>
            </a:fld>
            <a:endParaRPr lang="en-GB"/>
          </a:p>
        </p:txBody>
      </p:sp>
      <p:sp>
        <p:nvSpPr>
          <p:cNvPr id="8683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Independent Actions: Examples</a:t>
            </a:r>
          </a:p>
          <a:p>
            <a:pPr>
              <a:buFontTx/>
              <a:buChar char="•"/>
            </a:pPr>
            <a:r>
              <a:rPr lang="en-GB" b="1"/>
              <a:t>Mr12 and Lar1:</a:t>
            </a:r>
          </a:p>
          <a:p>
            <a:pPr lvl="1">
              <a:buFontTx/>
              <a:buChar char="•"/>
            </a:pPr>
            <a:r>
              <a:rPr lang="en-GB" b="1"/>
              <a:t>cannot occur together</a:t>
            </a:r>
          </a:p>
          <a:p>
            <a:pPr lvl="1">
              <a:buFontTx/>
              <a:buChar char="•"/>
            </a:pPr>
            <a:r>
              <a:rPr lang="en-GB" b="1"/>
              <a:t>Mr12 deletes precondition </a:t>
            </a:r>
            <a:r>
              <a:rPr lang="en-GB" b="1" i="1"/>
              <a:t>r1</a:t>
            </a:r>
            <a:r>
              <a:rPr lang="en-GB" b="1"/>
              <a:t> of Lar1</a:t>
            </a:r>
          </a:p>
          <a:p>
            <a:pPr>
              <a:buFontTx/>
              <a:buChar char="•"/>
            </a:pPr>
            <a:r>
              <a:rPr lang="en-GB" b="1"/>
              <a:t>Mr12 and Mr21:</a:t>
            </a:r>
          </a:p>
          <a:p>
            <a:pPr lvl="1">
              <a:buFontTx/>
              <a:buChar char="•"/>
            </a:pPr>
            <a:r>
              <a:rPr lang="en-GB" b="1"/>
              <a:t>cannot occur together</a:t>
            </a:r>
          </a:p>
          <a:p>
            <a:pPr lvl="1">
              <a:buFontTx/>
              <a:buChar char="•"/>
            </a:pPr>
            <a:r>
              <a:rPr lang="en-GB" b="1"/>
              <a:t>Mr12 deletes positive effect </a:t>
            </a:r>
            <a:r>
              <a:rPr lang="en-GB" b="1" i="1"/>
              <a:t>r1</a:t>
            </a:r>
            <a:r>
              <a:rPr lang="en-GB" b="1"/>
              <a:t> of Mr21</a:t>
            </a:r>
          </a:p>
          <a:p>
            <a:pPr>
              <a:buFontTx/>
              <a:buChar char="•"/>
            </a:pPr>
            <a:r>
              <a:rPr lang="en-GB" b="1"/>
              <a:t>Mr12 and Mq21:</a:t>
            </a:r>
          </a:p>
          <a:p>
            <a:pPr lvl="1">
              <a:buFontTx/>
              <a:buChar char="•"/>
            </a:pPr>
            <a:r>
              <a:rPr lang="en-GB" b="1"/>
              <a:t>may occur in same action layer</a:t>
            </a:r>
            <a:endParaRPr lang="en-US" b="1"/>
          </a:p>
          <a:p>
            <a:endParaRPr lang="en-US" b="1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52BF46-E5DC-44F2-8FFB-CA4EF89B7694}" type="slidenum">
              <a:rPr lang="en-GB"/>
              <a:pPr/>
              <a:t>39</a:t>
            </a:fld>
            <a:endParaRPr lang="en-GB"/>
          </a:p>
        </p:txBody>
      </p:sp>
      <p:sp>
        <p:nvSpPr>
          <p:cNvPr id="8069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Independent Actions</a:t>
            </a:r>
          </a:p>
          <a:p>
            <a:pPr>
              <a:buFontTx/>
              <a:buChar char="•"/>
            </a:pPr>
            <a:r>
              <a:rPr lang="en-GB"/>
              <a:t>idea: independent actions can be executed in any order (in same layer)</a:t>
            </a:r>
          </a:p>
          <a:p>
            <a:pPr>
              <a:buFontTx/>
              <a:buChar char="•"/>
            </a:pPr>
            <a:r>
              <a:rPr lang="en-GB" b="1"/>
              <a:t>Two actions 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/>
              <a:t> and 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/>
              <a:t> are </a:t>
            </a:r>
            <a:r>
              <a:rPr lang="en-GB" b="1" u="sng"/>
              <a:t>independent</a:t>
            </a:r>
            <a:r>
              <a:rPr lang="en-GB" b="1"/>
              <a:t> iff:</a:t>
            </a:r>
          </a:p>
          <a:p>
            <a:pPr lvl="1">
              <a:buFontTx/>
              <a:buChar char="•"/>
            </a:pPr>
            <a:r>
              <a:rPr lang="en-GB" b="1"/>
              <a:t>effects</a:t>
            </a:r>
            <a:r>
              <a:rPr lang="en-GB" b="1" baseline="30000"/>
              <a:t>-</a:t>
            </a:r>
            <a:r>
              <a:rPr lang="en-GB" b="1"/>
              <a:t>(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/>
              <a:t>)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∩ </a:t>
            </a:r>
            <a:r>
              <a:rPr lang="en-GB" b="1"/>
              <a:t>(precond(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/>
              <a:t>)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 </a:t>
            </a:r>
            <a:r>
              <a:rPr lang="en-GB" b="1"/>
              <a:t>effects</a:t>
            </a:r>
            <a:r>
              <a:rPr lang="en-GB" b="1" baseline="30000"/>
              <a:t>+</a:t>
            </a:r>
            <a:r>
              <a:rPr lang="en-GB" b="1"/>
              <a:t>(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/>
              <a:t>)) = {} and</a:t>
            </a:r>
          </a:p>
          <a:p>
            <a:pPr lvl="1">
              <a:buFontTx/>
              <a:buChar char="•"/>
            </a:pPr>
            <a:r>
              <a:rPr lang="en-GB" b="1"/>
              <a:t>effects</a:t>
            </a:r>
            <a:r>
              <a:rPr lang="en-GB" b="1" baseline="30000"/>
              <a:t>-</a:t>
            </a:r>
            <a:r>
              <a:rPr lang="en-GB" b="1"/>
              <a:t>(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/>
              <a:t>)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∩ </a:t>
            </a:r>
            <a:r>
              <a:rPr lang="en-GB" b="1"/>
              <a:t>(precond(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/>
              <a:t>)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 </a:t>
            </a:r>
            <a:r>
              <a:rPr lang="en-GB" b="1"/>
              <a:t>effects</a:t>
            </a:r>
            <a:r>
              <a:rPr lang="en-GB" b="1" baseline="30000"/>
              <a:t>+</a:t>
            </a:r>
            <a:r>
              <a:rPr lang="en-GB" b="1"/>
              <a:t>(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/>
              <a:t>)) = {}.</a:t>
            </a:r>
          </a:p>
          <a:p>
            <a:pPr lvl="1">
              <a:buFontTx/>
              <a:buChar char="•"/>
            </a:pPr>
            <a:r>
              <a:rPr lang="en-GB"/>
              <a:t>two actions are dependent iff:</a:t>
            </a:r>
          </a:p>
          <a:p>
            <a:pPr lvl="2">
              <a:buFontTx/>
              <a:buChar char="•"/>
            </a:pPr>
            <a:r>
              <a:rPr lang="en-GB"/>
              <a:t>one deletes a precondition of the other or</a:t>
            </a:r>
          </a:p>
          <a:p>
            <a:pPr lvl="2">
              <a:buFontTx/>
              <a:buChar char="•"/>
            </a:pPr>
            <a:r>
              <a:rPr lang="en-GB"/>
              <a:t>one deletes a positive effect of the other</a:t>
            </a:r>
          </a:p>
          <a:p>
            <a:pPr>
              <a:buFontTx/>
              <a:buChar char="•"/>
            </a:pPr>
            <a:r>
              <a:rPr lang="en-GB" b="1"/>
              <a:t>A set of actions </a:t>
            </a:r>
            <a:r>
              <a:rPr lang="el-GR" b="1" i="1">
                <a:cs typeface="Arial" charset="0"/>
              </a:rPr>
              <a:t>π</a:t>
            </a:r>
            <a:r>
              <a:rPr lang="en-GB" b="1"/>
              <a:t> is independent iff every pair of actions 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/>
              <a:t>,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l-GR" b="1" i="1">
                <a:cs typeface="Arial" charset="0"/>
              </a:rPr>
              <a:t>π</a:t>
            </a:r>
            <a:r>
              <a:rPr lang="en-GB" b="1"/>
              <a:t> is independent.</a:t>
            </a:r>
            <a:endParaRPr lang="en-US" b="1"/>
          </a:p>
          <a:p>
            <a:pPr>
              <a:buFontTx/>
              <a:buChar char="•"/>
            </a:pPr>
            <a:r>
              <a:rPr lang="en-GB"/>
              <a:t>note: independence does not depend on planning problem; can be pre-computed</a:t>
            </a:r>
          </a:p>
          <a:p>
            <a:pPr>
              <a:buFontTx/>
              <a:buChar char="•"/>
            </a:pPr>
            <a:r>
              <a:rPr lang="en-GB"/>
              <a:t>note: independence relation is symmetrical (follows from definition)</a:t>
            </a:r>
            <a:endParaRPr lang="en-US"/>
          </a:p>
          <a:p>
            <a:pPr>
              <a:buFontTx/>
              <a:buChar char="•"/>
            </a:pPr>
            <a:endParaRPr lang="en-GB" b="1"/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21895A-C4F3-4977-9985-209D470519E8}" type="slidenum">
              <a:rPr lang="en-GB"/>
              <a:pPr/>
              <a:t>4</a:t>
            </a:fld>
            <a:endParaRPr lang="en-GB"/>
          </a:p>
        </p:txBody>
      </p:sp>
      <p:sp>
        <p:nvSpPr>
          <p:cNvPr id="3420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Overview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GB" b="1">
                <a:solidFill>
                  <a:schemeClr val="accent2"/>
                </a:solidFill>
              </a:rPr>
              <a:t>The Propositional Representation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GB">
                <a:solidFill>
                  <a:schemeClr val="accent2"/>
                </a:solidFill>
              </a:rPr>
              <a:t>now: the restricted representation used by most neoclassical planning algorithms: propositional STRIPS</a:t>
            </a:r>
          </a:p>
          <a:p>
            <a:pPr>
              <a:buFontTx/>
              <a:buChar char="•"/>
            </a:pPr>
            <a:r>
              <a:rPr lang="en-GB" b="1"/>
              <a:t>The Planning-Graph Structure</a:t>
            </a:r>
          </a:p>
          <a:p>
            <a:pPr>
              <a:buFontTx/>
              <a:buChar char="•"/>
            </a:pPr>
            <a:r>
              <a:rPr lang="en-GB" b="1"/>
              <a:t>The Graphplan Algorithm</a:t>
            </a:r>
          </a:p>
          <a:p>
            <a:pPr>
              <a:buFontTx/>
              <a:buChar char="•"/>
            </a:pPr>
            <a:endParaRPr lang="en-GB" b="1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57EEA-6B32-4BD0-9E25-9557B4FF1BD1}" type="slidenum">
              <a:rPr lang="en-GB"/>
              <a:pPr/>
              <a:t>40</a:t>
            </a:fld>
            <a:endParaRPr lang="en-GB"/>
          </a:p>
        </p:txBody>
      </p:sp>
      <p:sp>
        <p:nvSpPr>
          <p:cNvPr id="8448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Pseudo Code: independent</a:t>
            </a:r>
          </a:p>
          <a:p>
            <a:pPr>
              <a:buFontTx/>
              <a:buChar char="•"/>
            </a:pPr>
            <a:r>
              <a:rPr lang="en-GB" b="1"/>
              <a:t>function independent(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/>
              <a:t>,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/>
              <a:t>)</a:t>
            </a:r>
          </a:p>
          <a:p>
            <a:pPr lvl="1">
              <a:buFontTx/>
              <a:buChar char="•"/>
            </a:pPr>
            <a:r>
              <a:rPr lang="en-GB"/>
              <a:t>returns true iff the two given actions are independent</a:t>
            </a:r>
          </a:p>
          <a:p>
            <a:pPr>
              <a:buFontTx/>
              <a:buChar char="•"/>
            </a:pPr>
            <a:r>
              <a:rPr lang="en-GB" b="1"/>
              <a:t>for all </a:t>
            </a:r>
            <a:r>
              <a:rPr lang="en-GB" b="1" i="1"/>
              <a:t>p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/>
              <a:t>effects</a:t>
            </a:r>
            <a:r>
              <a:rPr lang="en-GB" b="1" baseline="30000"/>
              <a:t>-</a:t>
            </a:r>
            <a:r>
              <a:rPr lang="en-GB" b="1"/>
              <a:t>(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/>
              <a:t>) </a:t>
            </a:r>
          </a:p>
          <a:p>
            <a:pPr>
              <a:buFontTx/>
              <a:buChar char="•"/>
            </a:pPr>
            <a:r>
              <a:rPr lang="en-GB" b="1"/>
              <a:t>if </a:t>
            </a:r>
            <a:r>
              <a:rPr lang="en-GB" b="1" i="1"/>
              <a:t>p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/>
              <a:t>precond(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/>
              <a:t>) or </a:t>
            </a:r>
            <a:r>
              <a:rPr lang="en-GB" b="1" i="1"/>
              <a:t>p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/>
              <a:t>effects</a:t>
            </a:r>
            <a:r>
              <a:rPr lang="en-GB" b="1" baseline="30000"/>
              <a:t>+</a:t>
            </a:r>
            <a:r>
              <a:rPr lang="en-GB" b="1"/>
              <a:t>(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/>
              <a:t>) then</a:t>
            </a:r>
          </a:p>
          <a:p>
            <a:pPr>
              <a:buFontTx/>
              <a:buChar char="•"/>
            </a:pPr>
            <a:r>
              <a:rPr lang="en-GB" b="1"/>
              <a:t>return false</a:t>
            </a:r>
          </a:p>
          <a:p>
            <a:pPr>
              <a:buFontTx/>
              <a:buChar char="•"/>
            </a:pPr>
            <a:r>
              <a:rPr lang="en-GB" b="1"/>
              <a:t>for all </a:t>
            </a:r>
            <a:r>
              <a:rPr lang="en-GB" b="1" i="1"/>
              <a:t>p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/>
              <a:t>effects</a:t>
            </a:r>
            <a:r>
              <a:rPr lang="en-GB" b="1" baseline="30000"/>
              <a:t>-</a:t>
            </a:r>
            <a:r>
              <a:rPr lang="en-GB" b="1"/>
              <a:t>(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/>
              <a:t>) </a:t>
            </a:r>
          </a:p>
          <a:p>
            <a:pPr>
              <a:buFontTx/>
              <a:buChar char="•"/>
            </a:pPr>
            <a:r>
              <a:rPr lang="en-GB" b="1"/>
              <a:t>if </a:t>
            </a:r>
            <a:r>
              <a:rPr lang="en-GB" b="1" i="1"/>
              <a:t>p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/>
              <a:t>precond(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/>
              <a:t>) or </a:t>
            </a:r>
            <a:r>
              <a:rPr lang="en-GB" b="1" i="1"/>
              <a:t>p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/>
              <a:t>effects</a:t>
            </a:r>
            <a:r>
              <a:rPr lang="en-GB" b="1" baseline="30000"/>
              <a:t>+</a:t>
            </a:r>
            <a:r>
              <a:rPr lang="en-GB" b="1"/>
              <a:t>(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/>
              <a:t>) then </a:t>
            </a:r>
          </a:p>
          <a:p>
            <a:pPr>
              <a:buFontTx/>
              <a:buChar char="•"/>
            </a:pPr>
            <a:r>
              <a:rPr lang="en-GB" b="1"/>
              <a:t>return false</a:t>
            </a:r>
          </a:p>
          <a:p>
            <a:pPr>
              <a:buFontTx/>
              <a:buChar char="•"/>
            </a:pPr>
            <a:r>
              <a:rPr lang="en-GB" b="1"/>
              <a:t>return true</a:t>
            </a:r>
            <a:endParaRPr lang="en-GB"/>
          </a:p>
          <a:p>
            <a:pPr>
              <a:buFontTx/>
              <a:buChar char="•"/>
            </a:pPr>
            <a:r>
              <a:rPr lang="en-GB"/>
              <a:t>complexity: </a:t>
            </a:r>
          </a:p>
          <a:p>
            <a:pPr lvl="1">
              <a:buFontTx/>
              <a:buChar char="•"/>
            </a:pPr>
            <a:r>
              <a:rPr lang="en-GB"/>
              <a:t>let </a:t>
            </a:r>
            <a:r>
              <a:rPr lang="en-GB" i="1"/>
              <a:t>b</a:t>
            </a:r>
            <a:r>
              <a:rPr lang="en-GB"/>
              <a:t> be max. number of preconditions, positive, and negative effects of any action</a:t>
            </a:r>
          </a:p>
          <a:p>
            <a:pPr lvl="1">
              <a:buFontTx/>
              <a:buChar char="•"/>
            </a:pPr>
            <a:r>
              <a:rPr lang="en-GB"/>
              <a:t>element test in hash-set takes constant time</a:t>
            </a:r>
          </a:p>
          <a:p>
            <a:pPr lvl="1">
              <a:buFontTx/>
              <a:buChar char="•"/>
            </a:pPr>
            <a:r>
              <a:rPr lang="en-GB"/>
              <a:t>complexity: </a:t>
            </a:r>
            <a:r>
              <a:rPr lang="en-GB" i="1"/>
              <a:t>O</a:t>
            </a:r>
            <a:r>
              <a:rPr lang="en-GB"/>
              <a:t>(</a:t>
            </a:r>
            <a:r>
              <a:rPr lang="en-GB" i="1"/>
              <a:t>b</a:t>
            </a:r>
            <a:r>
              <a:rPr lang="en-GB"/>
              <a:t>)</a:t>
            </a:r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99D397-5BFB-46B0-8D9B-1A49C86A5637}" type="slidenum">
              <a:rPr lang="en-GB"/>
              <a:pPr/>
              <a:t>41</a:t>
            </a:fld>
            <a:endParaRPr lang="en-GB"/>
          </a:p>
        </p:txBody>
      </p:sp>
      <p:sp>
        <p:nvSpPr>
          <p:cNvPr id="8089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0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Applying Independent Actions</a:t>
            </a:r>
          </a:p>
          <a:p>
            <a:pPr>
              <a:buFontTx/>
              <a:buChar char="•"/>
            </a:pPr>
            <a:r>
              <a:rPr lang="en-GB" b="1"/>
              <a:t>A set </a:t>
            </a:r>
            <a:r>
              <a:rPr lang="el-GR" b="1" i="1">
                <a:cs typeface="Arial" charset="0"/>
              </a:rPr>
              <a:t>π</a:t>
            </a:r>
            <a:r>
              <a:rPr lang="en-GB" b="1"/>
              <a:t> of independent actions is </a:t>
            </a:r>
            <a:r>
              <a:rPr lang="en-GB" b="1" u="sng"/>
              <a:t>applicable</a:t>
            </a:r>
            <a:r>
              <a:rPr lang="en-GB" b="1"/>
              <a:t> to a state </a:t>
            </a:r>
            <a:r>
              <a:rPr lang="en-GB" b="1" i="1"/>
              <a:t>s</a:t>
            </a:r>
            <a:r>
              <a:rPr lang="en-GB" b="1"/>
              <a:t> iff </a:t>
            </a:r>
            <a:br>
              <a:rPr lang="en-GB" b="1"/>
            </a:br>
            <a:r>
              <a:rPr lang="en-GB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b="1" i="1" baseline="-2500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l-GR" b="1" i="1" baseline="-25000">
                <a:cs typeface="Arial" charset="0"/>
              </a:rPr>
              <a:t>π</a:t>
            </a:r>
            <a:r>
              <a:rPr lang="en-GB" b="1">
                <a:cs typeface="Arial" charset="0"/>
              </a:rPr>
              <a:t>precond(</a:t>
            </a:r>
            <a:r>
              <a:rPr lang="en-GB" b="1" i="1">
                <a:cs typeface="Arial" charset="0"/>
              </a:rPr>
              <a:t>a</a:t>
            </a:r>
            <a:r>
              <a:rPr lang="en-GB" b="1">
                <a:cs typeface="Arial" charset="0"/>
              </a:rPr>
              <a:t>)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</a:t>
            </a:r>
            <a:r>
              <a:rPr lang="en-GB" b="1" i="1">
                <a:cs typeface="Arial" charset="0"/>
              </a:rPr>
              <a:t>s</a:t>
            </a:r>
            <a:r>
              <a:rPr lang="en-GB" b="1">
                <a:cs typeface="Arial" charset="0"/>
              </a:rPr>
              <a:t>.</a:t>
            </a:r>
          </a:p>
          <a:p>
            <a:pPr>
              <a:buFontTx/>
              <a:buChar char="•"/>
            </a:pPr>
            <a:r>
              <a:rPr lang="en-GB"/>
              <a:t>note: applying a set of independent actions can be done in any order</a:t>
            </a:r>
            <a:endParaRPr lang="en-US"/>
          </a:p>
          <a:p>
            <a:pPr>
              <a:buFontTx/>
              <a:buChar char="•"/>
            </a:pPr>
            <a:r>
              <a:rPr lang="en-GB" b="1">
                <a:cs typeface="Arial" charset="0"/>
              </a:rPr>
              <a:t>The </a:t>
            </a:r>
            <a:r>
              <a:rPr lang="en-GB" b="1" u="sng">
                <a:cs typeface="Arial" charset="0"/>
              </a:rPr>
              <a:t>result</a:t>
            </a:r>
            <a:r>
              <a:rPr lang="en-GB" b="1">
                <a:cs typeface="Arial" charset="0"/>
              </a:rPr>
              <a:t> of applying the set </a:t>
            </a:r>
            <a:r>
              <a:rPr lang="el-GR" b="1" i="1">
                <a:cs typeface="Arial" charset="0"/>
              </a:rPr>
              <a:t>π</a:t>
            </a:r>
            <a:r>
              <a:rPr lang="en-GB" b="1">
                <a:cs typeface="Arial" charset="0"/>
              </a:rPr>
              <a:t> in </a:t>
            </a:r>
            <a:r>
              <a:rPr lang="en-GB" b="1" i="1">
                <a:cs typeface="Arial" charset="0"/>
              </a:rPr>
              <a:t>s</a:t>
            </a:r>
            <a:r>
              <a:rPr lang="en-GB" b="1">
                <a:cs typeface="Arial" charset="0"/>
              </a:rPr>
              <a:t> is defined as:</a:t>
            </a:r>
            <a:br>
              <a:rPr lang="en-GB" b="1">
                <a:cs typeface="Arial" charset="0"/>
              </a:rPr>
            </a:br>
            <a:r>
              <a:rPr lang="en-GB" b="1" i="1">
                <a:cs typeface="Arial" charset="0"/>
              </a:rPr>
              <a:t>γ</a:t>
            </a:r>
            <a:r>
              <a:rPr lang="en-GB" b="1">
                <a:cs typeface="Arial" charset="0"/>
              </a:rPr>
              <a:t>(</a:t>
            </a:r>
            <a:r>
              <a:rPr lang="en-GB" b="1" i="1">
                <a:cs typeface="Arial" charset="0"/>
              </a:rPr>
              <a:t>s</a:t>
            </a:r>
            <a:r>
              <a:rPr lang="en-GB" b="1">
                <a:cs typeface="Arial" charset="0"/>
              </a:rPr>
              <a:t>,</a:t>
            </a:r>
            <a:r>
              <a:rPr lang="el-GR" b="1" i="1">
                <a:cs typeface="Arial" charset="0"/>
              </a:rPr>
              <a:t>π</a:t>
            </a:r>
            <a:r>
              <a:rPr lang="en-GB" b="1">
                <a:cs typeface="Arial" charset="0"/>
              </a:rPr>
              <a:t>) = (</a:t>
            </a:r>
            <a:r>
              <a:rPr lang="en-GB" b="1" i="1">
                <a:cs typeface="Arial" charset="0"/>
              </a:rPr>
              <a:t>s</a:t>
            </a:r>
            <a:r>
              <a:rPr lang="en-GB" b="1">
                <a:cs typeface="Arial" charset="0"/>
              </a:rPr>
              <a:t> - effects</a:t>
            </a:r>
            <a:r>
              <a:rPr lang="en-GB" b="1" baseline="30000">
                <a:cs typeface="Arial" charset="0"/>
              </a:rPr>
              <a:t>-</a:t>
            </a:r>
            <a:r>
              <a:rPr lang="en-GB" b="1">
                <a:cs typeface="Arial" charset="0"/>
              </a:rPr>
              <a:t>(</a:t>
            </a:r>
            <a:r>
              <a:rPr lang="el-GR" b="1" i="1">
                <a:cs typeface="Arial" charset="0"/>
              </a:rPr>
              <a:t>π</a:t>
            </a:r>
            <a:r>
              <a:rPr lang="en-GB" b="1">
                <a:cs typeface="Arial" charset="0"/>
              </a:rPr>
              <a:t>))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 </a:t>
            </a:r>
            <a:r>
              <a:rPr lang="en-GB" b="1">
                <a:cs typeface="Arial" charset="0"/>
              </a:rPr>
              <a:t>effects</a:t>
            </a:r>
            <a:r>
              <a:rPr lang="en-GB" b="1" baseline="30000">
                <a:cs typeface="Arial" charset="0"/>
              </a:rPr>
              <a:t>+</a:t>
            </a:r>
            <a:r>
              <a:rPr lang="en-GB" b="1">
                <a:cs typeface="Arial" charset="0"/>
              </a:rPr>
              <a:t>(</a:t>
            </a:r>
            <a:r>
              <a:rPr lang="el-GR" b="1" i="1">
                <a:cs typeface="Arial" charset="0"/>
              </a:rPr>
              <a:t>π</a:t>
            </a:r>
            <a:r>
              <a:rPr lang="en-GB" b="1">
                <a:cs typeface="Arial" charset="0"/>
              </a:rPr>
              <a:t>), where:</a:t>
            </a:r>
          </a:p>
          <a:p>
            <a:pPr lvl="1">
              <a:buFontTx/>
              <a:buChar char="•"/>
            </a:pPr>
            <a:r>
              <a:rPr lang="en-GB" b="1">
                <a:cs typeface="Arial" charset="0"/>
              </a:rPr>
              <a:t>precond(</a:t>
            </a:r>
            <a:r>
              <a:rPr lang="el-GR" b="1" i="1">
                <a:cs typeface="Arial" charset="0"/>
              </a:rPr>
              <a:t>π</a:t>
            </a:r>
            <a:r>
              <a:rPr lang="en-GB" b="1">
                <a:cs typeface="Arial" charset="0"/>
              </a:rPr>
              <a:t>) = </a:t>
            </a:r>
            <a:r>
              <a:rPr lang="en-GB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b="1" i="1" baseline="-2500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l-GR" b="1" i="1" baseline="-25000">
                <a:cs typeface="Arial" charset="0"/>
              </a:rPr>
              <a:t>π</a:t>
            </a:r>
            <a:r>
              <a:rPr lang="en-GB" b="1">
                <a:cs typeface="Arial" charset="0"/>
              </a:rPr>
              <a:t>precond(</a:t>
            </a:r>
            <a:r>
              <a:rPr lang="en-GB" b="1" i="1">
                <a:cs typeface="Arial" charset="0"/>
              </a:rPr>
              <a:t>a</a:t>
            </a:r>
            <a:r>
              <a:rPr lang="en-GB" b="1">
                <a:cs typeface="Arial" charset="0"/>
              </a:rPr>
              <a:t>), </a:t>
            </a:r>
          </a:p>
          <a:p>
            <a:pPr lvl="1">
              <a:buFontTx/>
              <a:buChar char="•"/>
            </a:pPr>
            <a:r>
              <a:rPr lang="en-GB" b="1">
                <a:cs typeface="Arial" charset="0"/>
              </a:rPr>
              <a:t>effects</a:t>
            </a:r>
            <a:r>
              <a:rPr lang="en-GB" b="1" baseline="30000">
                <a:cs typeface="Arial" charset="0"/>
              </a:rPr>
              <a:t>+</a:t>
            </a:r>
            <a:r>
              <a:rPr lang="en-GB" b="1">
                <a:cs typeface="Arial" charset="0"/>
              </a:rPr>
              <a:t>(</a:t>
            </a:r>
            <a:r>
              <a:rPr lang="el-GR" b="1" i="1">
                <a:cs typeface="Arial" charset="0"/>
              </a:rPr>
              <a:t>π</a:t>
            </a:r>
            <a:r>
              <a:rPr lang="en-GB" b="1">
                <a:cs typeface="Arial" charset="0"/>
              </a:rPr>
              <a:t>) = </a:t>
            </a:r>
            <a:r>
              <a:rPr lang="en-GB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b="1" i="1" baseline="-2500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l-GR" b="1" i="1" baseline="-25000">
                <a:cs typeface="Arial" charset="0"/>
              </a:rPr>
              <a:t>π</a:t>
            </a:r>
            <a:r>
              <a:rPr lang="en-GB" b="1">
                <a:cs typeface="Arial" charset="0"/>
              </a:rPr>
              <a:t>effects</a:t>
            </a:r>
            <a:r>
              <a:rPr lang="en-GB" b="1" baseline="30000">
                <a:cs typeface="Arial" charset="0"/>
              </a:rPr>
              <a:t>+</a:t>
            </a:r>
            <a:r>
              <a:rPr lang="en-GB" b="1">
                <a:cs typeface="Arial" charset="0"/>
              </a:rPr>
              <a:t>(</a:t>
            </a:r>
            <a:r>
              <a:rPr lang="en-GB" b="1" i="1">
                <a:cs typeface="Arial" charset="0"/>
              </a:rPr>
              <a:t>a</a:t>
            </a:r>
            <a:r>
              <a:rPr lang="en-GB" b="1">
                <a:cs typeface="Arial" charset="0"/>
              </a:rPr>
              <a:t>), and</a:t>
            </a:r>
          </a:p>
          <a:p>
            <a:pPr lvl="1">
              <a:buFontTx/>
              <a:buChar char="•"/>
            </a:pPr>
            <a:r>
              <a:rPr lang="en-GB" b="1">
                <a:cs typeface="Arial" charset="0"/>
              </a:rPr>
              <a:t>effects</a:t>
            </a:r>
            <a:r>
              <a:rPr lang="en-GB" b="1" baseline="30000">
                <a:cs typeface="Arial" charset="0"/>
              </a:rPr>
              <a:t>-</a:t>
            </a:r>
            <a:r>
              <a:rPr lang="en-GB" b="1">
                <a:cs typeface="Arial" charset="0"/>
              </a:rPr>
              <a:t>(</a:t>
            </a:r>
            <a:r>
              <a:rPr lang="el-GR" b="1" i="1">
                <a:cs typeface="Arial" charset="0"/>
              </a:rPr>
              <a:t>π</a:t>
            </a:r>
            <a:r>
              <a:rPr lang="en-GB" b="1">
                <a:cs typeface="Arial" charset="0"/>
              </a:rPr>
              <a:t>) = </a:t>
            </a:r>
            <a:r>
              <a:rPr lang="en-GB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b="1" i="1" baseline="-2500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l-GR" b="1" i="1" baseline="-25000">
                <a:cs typeface="Arial" charset="0"/>
              </a:rPr>
              <a:t>π</a:t>
            </a:r>
            <a:r>
              <a:rPr lang="en-GB" b="1">
                <a:cs typeface="Arial" charset="0"/>
              </a:rPr>
              <a:t>effects</a:t>
            </a:r>
            <a:r>
              <a:rPr lang="en-GB" b="1" baseline="30000">
                <a:cs typeface="Arial" charset="0"/>
              </a:rPr>
              <a:t>-</a:t>
            </a:r>
            <a:r>
              <a:rPr lang="en-GB" b="1">
                <a:cs typeface="Arial" charset="0"/>
              </a:rPr>
              <a:t>(</a:t>
            </a:r>
            <a:r>
              <a:rPr lang="en-GB" b="1" i="1">
                <a:cs typeface="Arial" charset="0"/>
              </a:rPr>
              <a:t>a</a:t>
            </a:r>
            <a:r>
              <a:rPr lang="en-GB" b="1">
                <a:cs typeface="Arial" charset="0"/>
              </a:rPr>
              <a:t>).</a:t>
            </a:r>
          </a:p>
          <a:p>
            <a:pPr>
              <a:buFontTx/>
              <a:buChar char="•"/>
            </a:pPr>
            <a:endParaRPr lang="en-GB" b="1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69E5E9-2048-4BA8-BA51-388196D8DAE9}" type="slidenum">
              <a:rPr lang="en-GB"/>
              <a:pPr/>
              <a:t>42</a:t>
            </a:fld>
            <a:endParaRPr lang="en-GB"/>
          </a:p>
        </p:txBody>
      </p:sp>
      <p:sp>
        <p:nvSpPr>
          <p:cNvPr id="8693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6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Execution Order of Independent Actions</a:t>
            </a:r>
          </a:p>
          <a:p>
            <a:pPr>
              <a:buFontTx/>
              <a:buChar char="•"/>
            </a:pPr>
            <a:r>
              <a:rPr lang="en-GB" b="1"/>
              <a:t>Proposition: If a set </a:t>
            </a:r>
            <a:r>
              <a:rPr lang="el-GR" b="1" i="1">
                <a:cs typeface="Arial" charset="0"/>
              </a:rPr>
              <a:t>π</a:t>
            </a:r>
            <a:r>
              <a:rPr lang="en-GB" b="1"/>
              <a:t> of independent actions is applicable in state </a:t>
            </a:r>
            <a:r>
              <a:rPr lang="en-GB" b="1" i="1"/>
              <a:t>s</a:t>
            </a:r>
            <a:r>
              <a:rPr lang="en-GB" b="1"/>
              <a:t> then, for any permutation 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b="1" i="1"/>
              <a:t>a</a:t>
            </a:r>
            <a:r>
              <a:rPr lang="en-GB" b="1" i="1" baseline="-25000"/>
              <a:t>k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〉 of the elements of </a:t>
            </a:r>
            <a:r>
              <a:rPr lang="el-GR" b="1" i="1">
                <a:cs typeface="Arial" charset="0"/>
              </a:rPr>
              <a:t>π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: </a:t>
            </a:r>
          </a:p>
          <a:p>
            <a:pPr lvl="1">
              <a:buFontTx/>
              <a:buChar char="•"/>
            </a:pPr>
            <a:r>
              <a:rPr lang="en-GB" b="1">
                <a:ea typeface="Arial Unicode MS" pitchFamily="34" charset="-128"/>
                <a:cs typeface="Arial Unicode MS" pitchFamily="34" charset="-128"/>
              </a:rPr>
              <a:t>the sequence 〈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b="1" i="1"/>
              <a:t>a</a:t>
            </a:r>
            <a:r>
              <a:rPr lang="en-GB" b="1" i="1" baseline="-25000"/>
              <a:t>k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〉 is applicable to 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, and</a:t>
            </a:r>
          </a:p>
          <a:p>
            <a:pPr lvl="1">
              <a:buFontTx/>
              <a:buChar char="•"/>
            </a:pPr>
            <a:r>
              <a:rPr lang="en-GB" b="1">
                <a:ea typeface="Arial Unicode MS" pitchFamily="34" charset="-128"/>
                <a:cs typeface="Arial Unicode MS" pitchFamily="34" charset="-128"/>
              </a:rPr>
              <a:t>the state resulting from the application of </a:t>
            </a:r>
            <a:r>
              <a:rPr lang="el-GR" b="1" i="1">
                <a:cs typeface="Arial" charset="0"/>
              </a:rPr>
              <a:t>π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 to 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 is the same as from the application of 〈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b="1" i="1"/>
              <a:t>a</a:t>
            </a:r>
            <a:r>
              <a:rPr lang="en-GB" b="1" i="1" baseline="-25000"/>
              <a:t>k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〉, i.e.:</a:t>
            </a:r>
            <a:br>
              <a:rPr lang="en-GB" b="1">
                <a:ea typeface="Arial Unicode MS" pitchFamily="34" charset="-128"/>
                <a:cs typeface="Arial Unicode MS" pitchFamily="34" charset="-128"/>
              </a:rPr>
            </a:br>
            <a:r>
              <a:rPr lang="en-GB" b="1" i="1">
                <a:cs typeface="Arial" charset="0"/>
              </a:rPr>
              <a:t>γ</a:t>
            </a:r>
            <a:r>
              <a:rPr lang="en-GB" b="1">
                <a:cs typeface="Arial" charset="0"/>
              </a:rPr>
              <a:t>(</a:t>
            </a:r>
            <a:r>
              <a:rPr lang="en-GB" b="1" i="1">
                <a:cs typeface="Arial" charset="0"/>
              </a:rPr>
              <a:t>s</a:t>
            </a:r>
            <a:r>
              <a:rPr lang="en-GB" b="1">
                <a:cs typeface="Arial" charset="0"/>
              </a:rPr>
              <a:t>,</a:t>
            </a:r>
            <a:r>
              <a:rPr lang="el-GR" b="1" i="1">
                <a:cs typeface="Arial" charset="0"/>
              </a:rPr>
              <a:t>π</a:t>
            </a:r>
            <a:r>
              <a:rPr lang="en-GB" b="1">
                <a:cs typeface="Arial" charset="0"/>
              </a:rPr>
              <a:t>) = </a:t>
            </a:r>
            <a:r>
              <a:rPr lang="en-GB" b="1" i="1">
                <a:cs typeface="Arial" charset="0"/>
              </a:rPr>
              <a:t>γ</a:t>
            </a:r>
            <a:r>
              <a:rPr lang="en-GB" b="1">
                <a:cs typeface="Arial" charset="0"/>
              </a:rPr>
              <a:t>(</a:t>
            </a:r>
            <a:r>
              <a:rPr lang="en-GB" b="1" i="1">
                <a:cs typeface="Arial" charset="0"/>
              </a:rPr>
              <a:t>s</a:t>
            </a:r>
            <a:r>
              <a:rPr lang="en-GB" b="1">
                <a:cs typeface="Arial" charset="0"/>
              </a:rPr>
              <a:t>,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b="1" i="1"/>
              <a:t>a</a:t>
            </a:r>
            <a:r>
              <a:rPr lang="en-GB" b="1" i="1" baseline="-25000"/>
              <a:t>k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〉</a:t>
            </a:r>
            <a:r>
              <a:rPr lang="en-GB" b="1">
                <a:cs typeface="Arial" charset="0"/>
              </a:rPr>
              <a:t>).</a:t>
            </a:r>
            <a:endParaRPr lang="en-US" b="1">
              <a:cs typeface="Arial" charset="0"/>
            </a:endParaRPr>
          </a:p>
          <a:p>
            <a:endParaRPr lang="en-US" b="1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1BD0B3-923A-4BD6-A050-F2CACFC71985}" type="slidenum">
              <a:rPr lang="en-GB"/>
              <a:pPr/>
              <a:t>43</a:t>
            </a:fld>
            <a:endParaRPr lang="en-GB"/>
          </a:p>
        </p:txBody>
      </p:sp>
      <p:sp>
        <p:nvSpPr>
          <p:cNvPr id="8704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7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Layered Plans</a:t>
            </a:r>
          </a:p>
          <a:p>
            <a:pPr>
              <a:buFontTx/>
              <a:buChar char="•"/>
            </a:pPr>
            <a:r>
              <a:rPr lang="en-GB" sz="1400" b="1"/>
              <a:t>Let </a:t>
            </a:r>
            <a:r>
              <a:rPr lang="en-US" sz="1400" b="1" i="1"/>
              <a:t>P </a:t>
            </a:r>
            <a:r>
              <a:rPr lang="en-GB" sz="1400" b="1"/>
              <a:t>= (</a:t>
            </a:r>
            <a:r>
              <a:rPr lang="en-GB" sz="1400" b="1" i="1">
                <a:cs typeface="Arial" charset="0"/>
              </a:rPr>
              <a:t>A</a:t>
            </a:r>
            <a:r>
              <a:rPr lang="en-GB" sz="1400" b="1"/>
              <a:t>,</a:t>
            </a:r>
            <a:r>
              <a:rPr lang="en-GB" sz="1400" b="1" i="1"/>
              <a:t>s</a:t>
            </a:r>
            <a:r>
              <a:rPr lang="en-GB" sz="1400" b="1" i="1" baseline="-25000"/>
              <a:t>i</a:t>
            </a:r>
            <a:r>
              <a:rPr lang="en-GB" sz="1400" b="1"/>
              <a:t>,</a:t>
            </a:r>
            <a:r>
              <a:rPr lang="en-GB" sz="1400" b="1" i="1"/>
              <a:t>g</a:t>
            </a:r>
            <a:r>
              <a:rPr lang="en-GB" sz="1400" b="1"/>
              <a:t>) be a statement of a propositional planning problem and </a:t>
            </a:r>
            <a:r>
              <a:rPr lang="en-GB" sz="1400" b="1" i="1"/>
              <a:t>G </a:t>
            </a:r>
            <a:r>
              <a:rPr lang="en-GB" sz="1400" b="1"/>
              <a:t>= (</a:t>
            </a:r>
            <a:r>
              <a:rPr lang="en-GB" sz="1400" b="1" i="1"/>
              <a:t>N</a:t>
            </a:r>
            <a:r>
              <a:rPr lang="en-GB" sz="1400" b="1"/>
              <a:t>,</a:t>
            </a:r>
            <a:r>
              <a:rPr lang="en-GB" sz="1400" b="1" i="1"/>
              <a:t>E</a:t>
            </a:r>
            <a:r>
              <a:rPr lang="en-GB" sz="1400" b="1"/>
              <a:t>), </a:t>
            </a:r>
            <a:r>
              <a:rPr lang="en-GB" sz="1400" b="1" i="1"/>
              <a:t>N</a:t>
            </a:r>
            <a:r>
              <a:rPr lang="en-GB" sz="1400" b="1"/>
              <a:t> = </a:t>
            </a:r>
            <a:r>
              <a:rPr lang="en-GB" sz="1400" b="1" i="1"/>
              <a:t>P</a:t>
            </a:r>
            <a:r>
              <a:rPr lang="en-GB" sz="1400" b="1" baseline="-25000"/>
              <a:t>0 </a:t>
            </a:r>
            <a:r>
              <a:rPr lang="en-GB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sz="1400" b="1"/>
              <a:t> </a:t>
            </a:r>
            <a:r>
              <a:rPr lang="en-GB" sz="1400" b="1" i="1"/>
              <a:t>A</a:t>
            </a:r>
            <a:r>
              <a:rPr lang="en-GB" sz="1400" b="1" baseline="-25000"/>
              <a:t>1</a:t>
            </a:r>
            <a:r>
              <a:rPr lang="en-GB" sz="1400" b="1"/>
              <a:t> </a:t>
            </a:r>
            <a:r>
              <a:rPr lang="en-GB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sz="1400" b="1"/>
              <a:t> </a:t>
            </a:r>
            <a:r>
              <a:rPr lang="en-GB" sz="1400" b="1" i="1"/>
              <a:t>P</a:t>
            </a:r>
            <a:r>
              <a:rPr lang="en-GB" sz="1400" b="1" baseline="-25000"/>
              <a:t>1</a:t>
            </a:r>
            <a:r>
              <a:rPr lang="en-GB" sz="1400" b="1"/>
              <a:t> </a:t>
            </a:r>
            <a:r>
              <a:rPr lang="en-GB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sz="1400" b="1"/>
              <a:t> </a:t>
            </a:r>
            <a:r>
              <a:rPr lang="en-GB" sz="1400" b="1" i="1"/>
              <a:t>A</a:t>
            </a:r>
            <a:r>
              <a:rPr lang="en-GB" sz="1400" b="1" baseline="-25000"/>
              <a:t>2</a:t>
            </a:r>
            <a:r>
              <a:rPr lang="en-GB" sz="1400" b="1"/>
              <a:t> </a:t>
            </a:r>
            <a:r>
              <a:rPr lang="en-GB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sz="1400" b="1"/>
              <a:t> </a:t>
            </a:r>
            <a:r>
              <a:rPr lang="en-GB" sz="1400" b="1" i="1"/>
              <a:t>P</a:t>
            </a:r>
            <a:r>
              <a:rPr lang="en-GB" sz="1400" b="1" baseline="-25000"/>
              <a:t>2</a:t>
            </a:r>
            <a:r>
              <a:rPr lang="en-GB" sz="1400" b="1"/>
              <a:t> </a:t>
            </a:r>
            <a:r>
              <a:rPr lang="en-GB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sz="1400" b="1"/>
              <a:t> …, the corresponding planning graph.</a:t>
            </a:r>
          </a:p>
          <a:p>
            <a:pPr>
              <a:buFontTx/>
              <a:buChar char="•"/>
            </a:pPr>
            <a:r>
              <a:rPr lang="en-GB" sz="1400" b="1"/>
              <a:t>A </a:t>
            </a:r>
            <a:r>
              <a:rPr lang="en-GB" sz="1400" b="1" u="sng"/>
              <a:t>layered plan</a:t>
            </a:r>
            <a:r>
              <a:rPr lang="en-GB" sz="1400" b="1"/>
              <a:t> over </a:t>
            </a:r>
            <a:r>
              <a:rPr lang="en-GB" sz="1400" b="1" i="1"/>
              <a:t>G</a:t>
            </a:r>
            <a:r>
              <a:rPr lang="en-GB" sz="1400" b="1"/>
              <a:t> is a sequence of sets of actions: </a:t>
            </a:r>
            <a:r>
              <a:rPr lang="en-GB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∏ </a:t>
            </a:r>
            <a:r>
              <a:rPr lang="en-GB" sz="1400" b="1"/>
              <a:t>= </a:t>
            </a:r>
            <a:r>
              <a:rPr lang="en-GB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l-GR" sz="1400" b="1" i="1">
                <a:cs typeface="Arial" charset="0"/>
              </a:rPr>
              <a:t>π</a:t>
            </a:r>
            <a:r>
              <a:rPr lang="en-GB" sz="1400" b="1" baseline="-25000"/>
              <a:t>1</a:t>
            </a:r>
            <a:r>
              <a:rPr lang="en-GB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l-GR" sz="1400" b="1" i="1">
                <a:cs typeface="Arial" charset="0"/>
              </a:rPr>
              <a:t>π</a:t>
            </a:r>
            <a:r>
              <a:rPr lang="en-GB" sz="1400" b="1" i="1" baseline="-25000"/>
              <a:t>k</a:t>
            </a:r>
            <a:r>
              <a:rPr lang="en-GB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〉 where: </a:t>
            </a:r>
          </a:p>
          <a:p>
            <a:pPr lvl="1">
              <a:buFontTx/>
              <a:buChar char="•"/>
            </a:pPr>
            <a:r>
              <a:rPr lang="el-GR" sz="1400" b="1" i="1">
                <a:cs typeface="Arial" charset="0"/>
              </a:rPr>
              <a:t>π</a:t>
            </a:r>
            <a:r>
              <a:rPr lang="en-GB" sz="1400" b="1" i="1" baseline="-25000"/>
              <a:t>i</a:t>
            </a:r>
            <a:r>
              <a:rPr lang="en-GB" sz="1400" b="1"/>
              <a:t> </a:t>
            </a:r>
            <a:r>
              <a:rPr lang="en-GB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</a:t>
            </a:r>
            <a:r>
              <a:rPr lang="en-GB" sz="1400" b="1" i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1400" b="1" i="1" baseline="-25000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GB" sz="1400" b="1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</a:t>
            </a:r>
            <a:r>
              <a:rPr lang="en-GB" sz="1400" b="1" i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1400" b="1">
                <a:ea typeface="Arial Unicode MS" pitchFamily="34" charset="-128"/>
                <a:cs typeface="Arial Unicode MS" pitchFamily="34" charset="-128"/>
              </a:rPr>
              <a:t>,</a:t>
            </a:r>
            <a:endParaRPr lang="en-GB" sz="1400" b="1" baseline="-25000">
              <a:ea typeface="Arial Unicode MS" pitchFamily="34" charset="-128"/>
              <a:cs typeface="Arial Unicode MS" pitchFamily="34" charset="-128"/>
            </a:endParaRPr>
          </a:p>
          <a:p>
            <a:pPr lvl="1">
              <a:buFontTx/>
              <a:buChar char="•"/>
            </a:pPr>
            <a:r>
              <a:rPr lang="el-GR" sz="1400" b="1" i="1">
                <a:cs typeface="Arial" charset="0"/>
              </a:rPr>
              <a:t>π</a:t>
            </a:r>
            <a:r>
              <a:rPr lang="en-GB" sz="1400" b="1" i="1" baseline="-25000"/>
              <a:t>i</a:t>
            </a:r>
            <a:r>
              <a:rPr lang="en-GB" sz="1400" b="1">
                <a:ea typeface="Arial Unicode MS" pitchFamily="34" charset="-128"/>
                <a:cs typeface="Arial Unicode MS" pitchFamily="34" charset="-128"/>
              </a:rPr>
              <a:t> is applicable in state </a:t>
            </a:r>
            <a:r>
              <a:rPr lang="en-GB" sz="1400" b="1" i="1"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GB" sz="1400" b="1" i="1" baseline="-25000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GB" sz="1400" b="1" baseline="-25000">
                <a:ea typeface="Arial Unicode MS" pitchFamily="34" charset="-128"/>
                <a:cs typeface="Arial Unicode MS" pitchFamily="34" charset="-128"/>
              </a:rPr>
              <a:t>-1</a:t>
            </a:r>
            <a:r>
              <a:rPr lang="en-GB" sz="1400" b="1">
                <a:ea typeface="Arial Unicode MS" pitchFamily="34" charset="-128"/>
                <a:cs typeface="Arial Unicode MS" pitchFamily="34" charset="-128"/>
              </a:rPr>
              <a:t>, and</a:t>
            </a:r>
            <a:endParaRPr lang="en-GB" sz="1400" b="1" baseline="-25000">
              <a:ea typeface="Arial Unicode MS" pitchFamily="34" charset="-128"/>
              <a:cs typeface="Arial Unicode MS" pitchFamily="34" charset="-128"/>
            </a:endParaRPr>
          </a:p>
          <a:p>
            <a:pPr lvl="1">
              <a:buFontTx/>
              <a:buChar char="•"/>
            </a:pPr>
            <a:r>
              <a:rPr lang="en-GB" sz="1400" b="1">
                <a:ea typeface="Arial Unicode MS" pitchFamily="34" charset="-128"/>
                <a:cs typeface="Arial Unicode MS" pitchFamily="34" charset="-128"/>
              </a:rPr>
              <a:t>the actions in </a:t>
            </a:r>
            <a:r>
              <a:rPr lang="el-GR" sz="1400" b="1" i="1">
                <a:cs typeface="Arial" charset="0"/>
              </a:rPr>
              <a:t>π</a:t>
            </a:r>
            <a:r>
              <a:rPr lang="en-GB" sz="1400" b="1" i="1" baseline="-25000"/>
              <a:t>i</a:t>
            </a:r>
            <a:r>
              <a:rPr lang="en-GB" sz="1400" b="1">
                <a:ea typeface="Arial Unicode MS" pitchFamily="34" charset="-128"/>
                <a:cs typeface="Arial Unicode MS" pitchFamily="34" charset="-128"/>
              </a:rPr>
              <a:t> are independent.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B4AB3-CFF7-4255-BB61-31584FD1F884}" type="slidenum">
              <a:rPr lang="en-GB"/>
              <a:pPr/>
              <a:t>44</a:t>
            </a:fld>
            <a:endParaRPr lang="en-GB"/>
          </a:p>
        </p:txBody>
      </p:sp>
      <p:sp>
        <p:nvSpPr>
          <p:cNvPr id="8130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Layered Solution Plan</a:t>
            </a:r>
          </a:p>
          <a:p>
            <a:pPr>
              <a:buFontTx/>
              <a:buChar char="•"/>
            </a:pPr>
            <a:r>
              <a:rPr lang="en-GB" b="1"/>
              <a:t>A layered plan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∏ </a:t>
            </a:r>
            <a:r>
              <a:rPr lang="en-GB" b="1"/>
              <a:t>=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l-GR" b="1" i="1">
                <a:cs typeface="Arial" charset="0"/>
              </a:rPr>
              <a:t>π</a:t>
            </a:r>
            <a:r>
              <a:rPr lang="en-GB" b="1" baseline="-25000"/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l-GR" b="1" i="1">
                <a:cs typeface="Arial" charset="0"/>
              </a:rPr>
              <a:t>π</a:t>
            </a:r>
            <a:r>
              <a:rPr lang="en-GB" b="1" i="1" baseline="-25000"/>
              <a:t>k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〉</a:t>
            </a:r>
            <a:r>
              <a:rPr lang="en-GB" b="1"/>
              <a:t> is a solution to a to a planning problem </a:t>
            </a:r>
            <a:r>
              <a:rPr lang="en-US" b="1" i="1"/>
              <a:t>P</a:t>
            </a:r>
            <a:r>
              <a:rPr lang="en-GB" b="1"/>
              <a:t>=(</a:t>
            </a:r>
            <a:r>
              <a:rPr lang="en-GB" b="1" i="1">
                <a:cs typeface="Arial" charset="0"/>
              </a:rPr>
              <a:t>A</a:t>
            </a:r>
            <a:r>
              <a:rPr lang="en-GB" b="1"/>
              <a:t>,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/>
              <a:t>,</a:t>
            </a:r>
            <a:r>
              <a:rPr lang="en-GB" b="1" i="1"/>
              <a:t>g</a:t>
            </a:r>
            <a:r>
              <a:rPr lang="en-GB" b="1"/>
              <a:t>) iff:</a:t>
            </a:r>
          </a:p>
          <a:p>
            <a:pPr lvl="1">
              <a:buFontTx/>
              <a:buChar char="•"/>
            </a:pPr>
            <a:r>
              <a:rPr lang="el-GR" b="1" i="1">
                <a:cs typeface="Arial" charset="0"/>
              </a:rPr>
              <a:t>π</a:t>
            </a:r>
            <a:r>
              <a:rPr lang="en-GB" b="1" baseline="-25000">
                <a:cs typeface="Arial" charset="0"/>
              </a:rPr>
              <a:t>1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 is applicable in 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/>
              <a:t>,</a:t>
            </a:r>
          </a:p>
          <a:p>
            <a:pPr lvl="1">
              <a:buFontTx/>
              <a:buChar char="•"/>
            </a:pPr>
            <a:r>
              <a:rPr lang="en-GB" b="1">
                <a:cs typeface="Arial" charset="0"/>
              </a:rPr>
              <a:t>for </a:t>
            </a:r>
            <a:r>
              <a:rPr lang="en-GB" b="1" i="1">
                <a:cs typeface="Arial" charset="0"/>
              </a:rPr>
              <a:t>j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∈{2…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}, </a:t>
            </a:r>
            <a:r>
              <a:rPr lang="el-GR" b="1" i="1">
                <a:cs typeface="Arial" charset="0"/>
              </a:rPr>
              <a:t>π</a:t>
            </a:r>
            <a:r>
              <a:rPr lang="en-GB" b="1" i="1" baseline="-25000"/>
              <a:t>j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 is applicable in state </a:t>
            </a:r>
            <a:r>
              <a:rPr lang="en-GB" b="1" i="1">
                <a:cs typeface="Arial" charset="0"/>
              </a:rPr>
              <a:t>γ</a:t>
            </a:r>
            <a:r>
              <a:rPr lang="en-GB" b="1">
                <a:cs typeface="Arial" charset="0"/>
              </a:rPr>
              <a:t>(…</a:t>
            </a:r>
            <a:r>
              <a:rPr lang="en-GB" b="1" i="1">
                <a:cs typeface="Arial" charset="0"/>
              </a:rPr>
              <a:t>γ</a:t>
            </a:r>
            <a:r>
              <a:rPr lang="en-GB" b="1">
                <a:cs typeface="Arial" charset="0"/>
              </a:rPr>
              <a:t>(</a:t>
            </a:r>
            <a:r>
              <a:rPr lang="en-GB" b="1" i="1">
                <a:cs typeface="Arial" charset="0"/>
              </a:rPr>
              <a:t>γ</a:t>
            </a:r>
            <a:r>
              <a:rPr lang="en-GB" b="1">
                <a:cs typeface="Arial" charset="0"/>
              </a:rPr>
              <a:t>(</a:t>
            </a:r>
            <a:r>
              <a:rPr lang="en-GB" b="1" i="1">
                <a:cs typeface="Arial" charset="0"/>
              </a:rPr>
              <a:t>s</a:t>
            </a:r>
            <a:r>
              <a:rPr lang="en-GB" b="1" i="1" baseline="-25000">
                <a:cs typeface="Arial" charset="0"/>
              </a:rPr>
              <a:t>i</a:t>
            </a:r>
            <a:r>
              <a:rPr lang="en-GB" b="1">
                <a:cs typeface="Arial" charset="0"/>
              </a:rPr>
              <a:t>,</a:t>
            </a:r>
            <a:r>
              <a:rPr lang="el-GR" b="1" i="1">
                <a:cs typeface="Arial" charset="0"/>
              </a:rPr>
              <a:t>π</a:t>
            </a:r>
            <a:r>
              <a:rPr lang="en-GB" b="1" baseline="-25000">
                <a:cs typeface="Arial" charset="0"/>
              </a:rPr>
              <a:t>1</a:t>
            </a:r>
            <a:r>
              <a:rPr lang="en-GB" b="1">
                <a:cs typeface="Arial" charset="0"/>
              </a:rPr>
              <a:t>), </a:t>
            </a:r>
            <a:r>
              <a:rPr lang="el-GR" b="1" i="1">
                <a:cs typeface="Arial" charset="0"/>
              </a:rPr>
              <a:t>π</a:t>
            </a:r>
            <a:r>
              <a:rPr lang="en-GB" b="1" baseline="-25000">
                <a:cs typeface="Arial" charset="0"/>
              </a:rPr>
              <a:t>2</a:t>
            </a:r>
            <a:r>
              <a:rPr lang="en-GB" b="1">
                <a:cs typeface="Arial" charset="0"/>
              </a:rPr>
              <a:t>), … </a:t>
            </a:r>
            <a:r>
              <a:rPr lang="el-GR" b="1" i="1">
                <a:cs typeface="Arial" charset="0"/>
              </a:rPr>
              <a:t>π</a:t>
            </a:r>
            <a:r>
              <a:rPr lang="en-GB" b="1" i="1" baseline="-25000">
                <a:cs typeface="Arial" charset="0"/>
              </a:rPr>
              <a:t>j</a:t>
            </a:r>
            <a:r>
              <a:rPr lang="en-GB" b="1" baseline="-25000">
                <a:cs typeface="Arial" charset="0"/>
              </a:rPr>
              <a:t>-1</a:t>
            </a:r>
            <a:r>
              <a:rPr lang="en-GB" b="1">
                <a:cs typeface="Arial" charset="0"/>
              </a:rPr>
              <a:t>), and</a:t>
            </a:r>
          </a:p>
          <a:p>
            <a:pPr lvl="1">
              <a:buFontTx/>
              <a:buChar char="•"/>
            </a:pPr>
            <a:r>
              <a:rPr lang="en-GB" b="1" i="1">
                <a:cs typeface="Arial" charset="0"/>
              </a:rPr>
              <a:t>g</a:t>
            </a:r>
            <a:r>
              <a:rPr lang="en-GB" b="1">
                <a:cs typeface="Arial" charset="0"/>
              </a:rPr>
              <a:t>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</a:t>
            </a:r>
            <a:r>
              <a:rPr lang="en-GB" b="1" i="1">
                <a:cs typeface="Arial" charset="0"/>
              </a:rPr>
              <a:t>γ</a:t>
            </a:r>
            <a:r>
              <a:rPr lang="en-GB" b="1">
                <a:cs typeface="Arial" charset="0"/>
              </a:rPr>
              <a:t>(…</a:t>
            </a:r>
            <a:r>
              <a:rPr lang="en-GB" b="1" i="1">
                <a:cs typeface="Arial" charset="0"/>
              </a:rPr>
              <a:t>γ</a:t>
            </a:r>
            <a:r>
              <a:rPr lang="en-GB" b="1">
                <a:cs typeface="Arial" charset="0"/>
              </a:rPr>
              <a:t>(</a:t>
            </a:r>
            <a:r>
              <a:rPr lang="en-GB" b="1" i="1">
                <a:cs typeface="Arial" charset="0"/>
              </a:rPr>
              <a:t>γ</a:t>
            </a:r>
            <a:r>
              <a:rPr lang="en-GB" b="1">
                <a:cs typeface="Arial" charset="0"/>
              </a:rPr>
              <a:t>(</a:t>
            </a:r>
            <a:r>
              <a:rPr lang="en-GB" b="1" i="1">
                <a:cs typeface="Arial" charset="0"/>
              </a:rPr>
              <a:t>s</a:t>
            </a:r>
            <a:r>
              <a:rPr lang="en-GB" b="1" i="1" baseline="-25000">
                <a:cs typeface="Arial" charset="0"/>
              </a:rPr>
              <a:t>i</a:t>
            </a:r>
            <a:r>
              <a:rPr lang="en-GB" b="1">
                <a:cs typeface="Arial" charset="0"/>
              </a:rPr>
              <a:t>,</a:t>
            </a:r>
            <a:r>
              <a:rPr lang="el-GR" b="1" i="1">
                <a:cs typeface="Arial" charset="0"/>
              </a:rPr>
              <a:t>π</a:t>
            </a:r>
            <a:r>
              <a:rPr lang="en-GB" b="1" baseline="-25000">
                <a:cs typeface="Arial" charset="0"/>
              </a:rPr>
              <a:t>1</a:t>
            </a:r>
            <a:r>
              <a:rPr lang="en-GB" b="1">
                <a:cs typeface="Arial" charset="0"/>
              </a:rPr>
              <a:t>), </a:t>
            </a:r>
            <a:r>
              <a:rPr lang="el-GR" b="1" i="1">
                <a:cs typeface="Arial" charset="0"/>
              </a:rPr>
              <a:t>π</a:t>
            </a:r>
            <a:r>
              <a:rPr lang="en-GB" b="1" baseline="-25000">
                <a:cs typeface="Arial" charset="0"/>
              </a:rPr>
              <a:t>2</a:t>
            </a:r>
            <a:r>
              <a:rPr lang="en-GB" b="1">
                <a:cs typeface="Arial" charset="0"/>
              </a:rPr>
              <a:t>), …, </a:t>
            </a:r>
            <a:r>
              <a:rPr lang="el-GR" b="1" i="1">
                <a:cs typeface="Arial" charset="0"/>
              </a:rPr>
              <a:t>π</a:t>
            </a:r>
            <a:r>
              <a:rPr lang="en-GB" b="1" i="1" baseline="-25000">
                <a:cs typeface="Arial" charset="0"/>
              </a:rPr>
              <a:t>k</a:t>
            </a:r>
            <a:r>
              <a:rPr lang="en-GB" b="1">
                <a:cs typeface="Arial" charset="0"/>
              </a:rPr>
              <a:t>).</a:t>
            </a:r>
            <a:endParaRPr lang="en-GB" b="1"/>
          </a:p>
          <a:p>
            <a:pPr>
              <a:buFontTx/>
              <a:buChar char="•"/>
            </a:pPr>
            <a:r>
              <a:rPr lang="en-GB"/>
              <a:t>note: independence of actions still not sufficient criterion for solution</a:t>
            </a:r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1FE567-1BE2-444A-84D9-B527783DF111}" type="slidenum">
              <a:rPr lang="en-GB"/>
              <a:pPr/>
              <a:t>45</a:t>
            </a:fld>
            <a:endParaRPr lang="en-GB"/>
          </a:p>
        </p:txBody>
      </p:sp>
      <p:sp>
        <p:nvSpPr>
          <p:cNvPr id="8714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Execution Order in Layered Solution Plans</a:t>
            </a:r>
          </a:p>
          <a:p>
            <a:pPr>
              <a:buFontTx/>
              <a:buChar char="•"/>
            </a:pPr>
            <a:r>
              <a:rPr lang="en-GB" b="1"/>
              <a:t>Proposition: If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∏ </a:t>
            </a:r>
            <a:r>
              <a:rPr lang="en-GB" b="1"/>
              <a:t>=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l-GR" b="1" i="1">
                <a:cs typeface="Arial" charset="0"/>
              </a:rPr>
              <a:t>π</a:t>
            </a:r>
            <a:r>
              <a:rPr lang="en-GB" b="1" baseline="-25000"/>
              <a:t>1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l-GR" b="1" i="1">
                <a:cs typeface="Arial" charset="0"/>
              </a:rPr>
              <a:t>π</a:t>
            </a:r>
            <a:r>
              <a:rPr lang="en-GB" b="1" i="1" baseline="-25000"/>
              <a:t>k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〉</a:t>
            </a:r>
            <a:r>
              <a:rPr lang="en-GB" b="1"/>
              <a:t> is a solution to a to a planning problem </a:t>
            </a:r>
            <a:r>
              <a:rPr lang="en-US" b="1" i="1"/>
              <a:t>P</a:t>
            </a:r>
            <a:r>
              <a:rPr lang="en-GB" b="1"/>
              <a:t>=(</a:t>
            </a:r>
            <a:r>
              <a:rPr lang="en-GB" b="1" i="1">
                <a:cs typeface="Arial" charset="0"/>
              </a:rPr>
              <a:t>A</a:t>
            </a:r>
            <a:r>
              <a:rPr lang="en-GB" b="1"/>
              <a:t>,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/>
              <a:t>,</a:t>
            </a:r>
            <a:r>
              <a:rPr lang="en-GB" b="1" i="1"/>
              <a:t>g</a:t>
            </a:r>
            <a:r>
              <a:rPr lang="en-GB" b="1"/>
              <a:t>), then:</a:t>
            </a:r>
          </a:p>
          <a:p>
            <a:pPr lvl="1">
              <a:buFontTx/>
              <a:buChar char="•"/>
            </a:pPr>
            <a:r>
              <a:rPr lang="en-GB" b="1"/>
              <a:t> a sequence of actions corresponding to any permutation of the elements of </a:t>
            </a:r>
            <a:r>
              <a:rPr lang="el-GR" b="1" i="1">
                <a:cs typeface="Arial" charset="0"/>
              </a:rPr>
              <a:t>π</a:t>
            </a:r>
            <a:r>
              <a:rPr lang="en-GB" b="1" baseline="-25000"/>
              <a:t>1</a:t>
            </a:r>
            <a:r>
              <a:rPr lang="en-GB" b="1"/>
              <a:t>, </a:t>
            </a:r>
          </a:p>
          <a:p>
            <a:pPr lvl="1">
              <a:buFontTx/>
              <a:buChar char="•"/>
            </a:pPr>
            <a:r>
              <a:rPr lang="en-GB" b="1"/>
              <a:t>followed by a sequence of actions corresponding to any permutation of the elements of </a:t>
            </a:r>
            <a:r>
              <a:rPr lang="el-GR" b="1" i="1">
                <a:cs typeface="Arial" charset="0"/>
              </a:rPr>
              <a:t>π</a:t>
            </a:r>
            <a:r>
              <a:rPr lang="en-GB" b="1" baseline="-25000"/>
              <a:t>2</a:t>
            </a:r>
            <a:r>
              <a:rPr lang="en-GB" b="1"/>
              <a:t>,</a:t>
            </a:r>
          </a:p>
          <a:p>
            <a:pPr lvl="1">
              <a:buFontTx/>
              <a:buChar char="•"/>
            </a:pPr>
            <a:r>
              <a:rPr lang="en-GB" b="1"/>
              <a:t>…</a:t>
            </a:r>
          </a:p>
          <a:p>
            <a:pPr lvl="1">
              <a:buFontTx/>
              <a:buChar char="•"/>
            </a:pPr>
            <a:r>
              <a:rPr lang="en-GB" b="1"/>
              <a:t>followed by a sequence of actions corresponding to any permutation of the elements of </a:t>
            </a:r>
            <a:r>
              <a:rPr lang="el-GR" b="1" i="1">
                <a:cs typeface="Arial" charset="0"/>
              </a:rPr>
              <a:t>π</a:t>
            </a:r>
            <a:r>
              <a:rPr lang="en-GB" b="1" i="1" baseline="-25000"/>
              <a:t>k</a:t>
            </a:r>
          </a:p>
          <a:p>
            <a:pPr>
              <a:buFontTx/>
              <a:buChar char="•"/>
            </a:pPr>
            <a:r>
              <a:rPr lang="en-GB" b="1"/>
              <a:t>is a path from 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/>
              <a:t> to a goal state.</a:t>
            </a:r>
            <a:endParaRPr lang="en-US" b="1"/>
          </a:p>
          <a:p>
            <a:endParaRPr lang="en-US" b="1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CCBFFB-3747-42A8-A6A9-79E784A71797}" type="slidenum">
              <a:rPr lang="en-GB"/>
              <a:pPr/>
              <a:t>46</a:t>
            </a:fld>
            <a:endParaRPr lang="en-GB"/>
          </a:p>
        </p:txBody>
      </p:sp>
      <p:sp>
        <p:nvSpPr>
          <p:cNvPr id="8151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Problem: Dependent Propositions: Example</a:t>
            </a:r>
          </a:p>
          <a:p>
            <a:pPr>
              <a:buFontTx/>
              <a:buChar char="•"/>
            </a:pPr>
            <a:r>
              <a:rPr lang="en-GB" sz="1400" b="1" i="1"/>
              <a:t>r2</a:t>
            </a:r>
            <a:r>
              <a:rPr lang="en-GB" sz="1400" b="1"/>
              <a:t> and </a:t>
            </a:r>
            <a:r>
              <a:rPr lang="en-GB" sz="1400" b="1" i="1"/>
              <a:t>ar</a:t>
            </a:r>
            <a:r>
              <a:rPr lang="en-GB" sz="1400" b="1"/>
              <a:t>: </a:t>
            </a:r>
          </a:p>
          <a:p>
            <a:pPr lvl="1">
              <a:buFontTx/>
              <a:buChar char="•"/>
            </a:pPr>
            <a:r>
              <a:rPr lang="en-GB" sz="1500" b="1" i="1"/>
              <a:t>r2</a:t>
            </a:r>
            <a:r>
              <a:rPr lang="en-GB" sz="1500" b="1"/>
              <a:t>: positive effect of Mr12</a:t>
            </a:r>
          </a:p>
          <a:p>
            <a:pPr lvl="1">
              <a:buFontTx/>
              <a:buChar char="•"/>
            </a:pPr>
            <a:r>
              <a:rPr lang="en-GB" sz="1500" b="1" i="1"/>
              <a:t>ar</a:t>
            </a:r>
            <a:r>
              <a:rPr lang="en-GB" sz="1500" b="1"/>
              <a:t>: positive effect of Lar1</a:t>
            </a:r>
          </a:p>
          <a:p>
            <a:pPr lvl="1">
              <a:buFontTx/>
              <a:buChar char="•"/>
            </a:pPr>
            <a:r>
              <a:rPr lang="en-GB" sz="1500" b="1"/>
              <a:t>but: Mr12 and Lar1 not independent</a:t>
            </a:r>
          </a:p>
          <a:p>
            <a:pPr lvl="2">
              <a:buFontTx/>
              <a:buChar char="•"/>
            </a:pPr>
            <a:r>
              <a:rPr lang="en-GB"/>
              <a:t>dependent actions cannot occur together same set of actions in a layered plan, e.g. in </a:t>
            </a:r>
            <a:r>
              <a:rPr lang="el-GR" i="1">
                <a:cs typeface="Arial" charset="0"/>
              </a:rPr>
              <a:t>π</a:t>
            </a:r>
            <a:r>
              <a:rPr lang="en-GB" baseline="-25000">
                <a:cs typeface="Arial" charset="0"/>
              </a:rPr>
              <a:t>1</a:t>
            </a:r>
            <a:endParaRPr lang="en-GB">
              <a:cs typeface="Arial" charset="0"/>
            </a:endParaRPr>
          </a:p>
          <a:p>
            <a:pPr lvl="1">
              <a:buFontTx/>
              <a:buChar char="•"/>
            </a:pPr>
            <a:r>
              <a:rPr lang="en-GB" sz="1500" b="1"/>
              <a:t>hence: </a:t>
            </a:r>
            <a:r>
              <a:rPr lang="en-GB" sz="1500" b="1" i="1"/>
              <a:t>r2</a:t>
            </a:r>
            <a:r>
              <a:rPr lang="en-GB" sz="1500" b="1"/>
              <a:t> and </a:t>
            </a:r>
            <a:r>
              <a:rPr lang="en-GB" sz="1500" b="1" i="1"/>
              <a:t>ar</a:t>
            </a:r>
            <a:r>
              <a:rPr lang="en-GB" sz="1500" b="1"/>
              <a:t> incompatible in </a:t>
            </a:r>
            <a:r>
              <a:rPr lang="en-GB" sz="1500" b="1" i="1"/>
              <a:t>P</a:t>
            </a:r>
            <a:r>
              <a:rPr lang="en-GB" sz="1500" b="1" baseline="-25000"/>
              <a:t>1</a:t>
            </a:r>
          </a:p>
          <a:p>
            <a:pPr>
              <a:buFontTx/>
              <a:buChar char="•"/>
            </a:pPr>
            <a:r>
              <a:rPr lang="en-GB" sz="1400" b="1" i="1"/>
              <a:t>r1</a:t>
            </a:r>
            <a:r>
              <a:rPr lang="en-GB" sz="1400" b="1"/>
              <a:t> and </a:t>
            </a:r>
            <a:r>
              <a:rPr lang="en-GB" sz="1400" b="1" i="1"/>
              <a:t>r2</a:t>
            </a:r>
            <a:r>
              <a:rPr lang="en-GB" sz="1400" b="1"/>
              <a:t>:</a:t>
            </a:r>
          </a:p>
          <a:p>
            <a:pPr lvl="1">
              <a:buFontTx/>
              <a:buChar char="•"/>
            </a:pPr>
            <a:r>
              <a:rPr lang="en-GB" sz="1500" b="1"/>
              <a:t>positive and negative effects of same action: Mr12</a:t>
            </a:r>
          </a:p>
          <a:p>
            <a:pPr lvl="1">
              <a:buFontTx/>
              <a:buChar char="•"/>
            </a:pPr>
            <a:r>
              <a:rPr lang="en-GB" sz="1500" b="1"/>
              <a:t>hence: </a:t>
            </a:r>
            <a:r>
              <a:rPr lang="en-GB" sz="1500" b="1" i="1"/>
              <a:t>r1</a:t>
            </a:r>
            <a:r>
              <a:rPr lang="en-GB" sz="1500" b="1"/>
              <a:t> and </a:t>
            </a:r>
            <a:r>
              <a:rPr lang="en-GB" sz="1500" b="1" i="1"/>
              <a:t>r2</a:t>
            </a:r>
            <a:r>
              <a:rPr lang="en-GB" sz="1500" b="1"/>
              <a:t> incompatible in </a:t>
            </a:r>
            <a:r>
              <a:rPr lang="en-GB" sz="1500" b="1" i="1"/>
              <a:t>P</a:t>
            </a:r>
            <a:r>
              <a:rPr lang="en-GB" sz="1500" b="1" baseline="-25000"/>
              <a:t>1</a:t>
            </a:r>
            <a:endParaRPr lang="en-GB" b="1"/>
          </a:p>
          <a:p>
            <a:pPr>
              <a:buFontTx/>
              <a:buChar char="•"/>
            </a:pPr>
            <a:r>
              <a:rPr lang="en-GB">
                <a:cs typeface="Arial" charset="0"/>
              </a:rPr>
              <a:t>both cases: compatible if they are also </a:t>
            </a:r>
          </a:p>
          <a:p>
            <a:pPr lvl="1">
              <a:buFontTx/>
              <a:buChar char="•"/>
            </a:pPr>
            <a:r>
              <a:rPr lang="en-GB">
                <a:cs typeface="Arial" charset="0"/>
              </a:rPr>
              <a:t>two positive effects of one action</a:t>
            </a:r>
          </a:p>
          <a:p>
            <a:pPr lvl="1">
              <a:buFontTx/>
              <a:buChar char="•"/>
            </a:pPr>
            <a:r>
              <a:rPr lang="en-GB">
                <a:cs typeface="Arial" charset="0"/>
              </a:rPr>
              <a:t>the positive effects of two independent actions</a:t>
            </a:r>
          </a:p>
          <a:p>
            <a:pPr>
              <a:buFontTx/>
              <a:buChar char="•"/>
            </a:pPr>
            <a:r>
              <a:rPr lang="en-GB">
                <a:cs typeface="Arial" charset="0"/>
              </a:rPr>
              <a:t>incompatible propositions: cannot be reached through preceding action layer (</a:t>
            </a:r>
            <a:r>
              <a:rPr lang="en-GB" i="1">
                <a:cs typeface="Arial" charset="0"/>
              </a:rPr>
              <a:t>A</a:t>
            </a:r>
            <a:r>
              <a:rPr lang="en-GB" baseline="-25000">
                <a:cs typeface="Arial" charset="0"/>
              </a:rPr>
              <a:t>1</a:t>
            </a:r>
            <a:r>
              <a:rPr lang="en-GB">
                <a:cs typeface="Arial" charset="0"/>
              </a:rPr>
              <a:t>)</a:t>
            </a:r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306EFE-DFCC-476E-AF0E-FC58A38583C8}" type="slidenum">
              <a:rPr lang="en-GB"/>
              <a:pPr/>
              <a:t>47</a:t>
            </a:fld>
            <a:endParaRPr lang="en-GB"/>
          </a:p>
        </p:txBody>
      </p:sp>
      <p:sp>
        <p:nvSpPr>
          <p:cNvPr id="8171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No-Operation Actions</a:t>
            </a:r>
            <a:endParaRPr lang="en-GB" b="1">
              <a:cs typeface="Arial" charset="0"/>
            </a:endParaRPr>
          </a:p>
          <a:p>
            <a:pPr>
              <a:buFontTx/>
              <a:buChar char="•"/>
            </a:pPr>
            <a:r>
              <a:rPr lang="en-GB" sz="1400" b="1"/>
              <a:t>No-Op for proposition </a:t>
            </a:r>
            <a:r>
              <a:rPr lang="en-GB" sz="1400" b="1" i="1"/>
              <a:t>p</a:t>
            </a:r>
            <a:r>
              <a:rPr lang="en-GB" sz="1400" b="1"/>
              <a:t>:</a:t>
            </a:r>
          </a:p>
          <a:p>
            <a:pPr lvl="1">
              <a:buFontTx/>
              <a:buChar char="•"/>
            </a:pPr>
            <a:r>
              <a:rPr lang="en-GB" sz="1400"/>
              <a:t>for every action layer and every proposition that may persist</a:t>
            </a:r>
          </a:p>
          <a:p>
            <a:pPr lvl="1">
              <a:buFontTx/>
              <a:buChar char="•"/>
            </a:pPr>
            <a:r>
              <a:rPr lang="en-GB" sz="1500" b="1"/>
              <a:t>name: Ap</a:t>
            </a:r>
          </a:p>
          <a:p>
            <a:pPr lvl="1">
              <a:buFontTx/>
              <a:buChar char="•"/>
            </a:pPr>
            <a:r>
              <a:rPr lang="en-GB" sz="1500" b="1"/>
              <a:t>precondition: </a:t>
            </a:r>
            <a:r>
              <a:rPr lang="en-GB" sz="1500" b="1" i="1"/>
              <a:t>p</a:t>
            </a:r>
          </a:p>
          <a:p>
            <a:pPr lvl="1">
              <a:buFontTx/>
              <a:buChar char="•"/>
            </a:pPr>
            <a:r>
              <a:rPr lang="en-GB" sz="1500" b="1"/>
              <a:t>effect: p</a:t>
            </a:r>
          </a:p>
          <a:p>
            <a:pPr>
              <a:buFontTx/>
              <a:buChar char="•"/>
            </a:pPr>
            <a:r>
              <a:rPr lang="en-GB" sz="1400" b="1" i="1"/>
              <a:t>r1</a:t>
            </a:r>
            <a:r>
              <a:rPr lang="en-GB" sz="1400" b="1"/>
              <a:t> and </a:t>
            </a:r>
            <a:r>
              <a:rPr lang="en-GB" sz="1400" b="1" i="1"/>
              <a:t>r2</a:t>
            </a:r>
            <a:r>
              <a:rPr lang="en-GB" sz="1400" b="1"/>
              <a:t>:</a:t>
            </a:r>
          </a:p>
          <a:p>
            <a:pPr lvl="1">
              <a:buFontTx/>
              <a:buChar char="•"/>
            </a:pPr>
            <a:r>
              <a:rPr lang="en-GB" sz="1500" b="1" i="1"/>
              <a:t>r1</a:t>
            </a:r>
            <a:r>
              <a:rPr lang="en-GB" sz="1500" b="1"/>
              <a:t>: positive effect of Ar1</a:t>
            </a:r>
          </a:p>
          <a:p>
            <a:pPr lvl="1">
              <a:buFontTx/>
              <a:buChar char="•"/>
            </a:pPr>
            <a:r>
              <a:rPr lang="en-GB" sz="1500" b="1" i="1"/>
              <a:t>r2</a:t>
            </a:r>
            <a:r>
              <a:rPr lang="en-GB" sz="1500" b="1"/>
              <a:t>: positive effect of Mr12</a:t>
            </a:r>
          </a:p>
          <a:p>
            <a:pPr lvl="1">
              <a:buFontTx/>
              <a:buChar char="•"/>
            </a:pPr>
            <a:r>
              <a:rPr lang="en-GB" sz="1500" b="1"/>
              <a:t>but: Ar1 and Mr12 not independent</a:t>
            </a:r>
          </a:p>
          <a:p>
            <a:pPr lvl="1">
              <a:buFontTx/>
              <a:buChar char="•"/>
            </a:pPr>
            <a:r>
              <a:rPr lang="en-GB" sz="1500" b="1"/>
              <a:t>hence: </a:t>
            </a:r>
            <a:r>
              <a:rPr lang="en-GB" sz="1500" b="1" i="1"/>
              <a:t>r1</a:t>
            </a:r>
            <a:r>
              <a:rPr lang="en-GB" sz="1500" b="1"/>
              <a:t> and </a:t>
            </a:r>
            <a:r>
              <a:rPr lang="en-GB" sz="1500" b="1" i="1"/>
              <a:t>r2</a:t>
            </a:r>
            <a:r>
              <a:rPr lang="en-GB" sz="1500" b="1"/>
              <a:t> incompatible in P</a:t>
            </a:r>
            <a:r>
              <a:rPr lang="en-GB" sz="1500" b="1" baseline="-25000"/>
              <a:t>1</a:t>
            </a:r>
          </a:p>
          <a:p>
            <a:pPr>
              <a:buFontTx/>
              <a:buChar char="•"/>
            </a:pPr>
            <a:r>
              <a:rPr lang="en-GB" sz="1400" b="1"/>
              <a:t>only one incompatibility test</a:t>
            </a:r>
            <a:endParaRPr lang="en-US" sz="1400" b="1"/>
          </a:p>
          <a:p>
            <a:pPr>
              <a:buFontTx/>
              <a:buChar char="•"/>
            </a:pPr>
            <a:r>
              <a:rPr lang="en-GB">
                <a:cs typeface="Arial" charset="0"/>
              </a:rPr>
              <a:t>previous slide: two types of incompatibility (positive effects of dependent actions + positive and negative effects of same action)</a:t>
            </a:r>
          </a:p>
          <a:p>
            <a:pPr lvl="1">
              <a:buFontTx/>
              <a:buChar char="•"/>
            </a:pPr>
            <a:r>
              <a:rPr lang="en-GB">
                <a:cs typeface="Arial" charset="0"/>
              </a:rPr>
              <a:t>with no-ops: only first type needed (simplification)</a:t>
            </a:r>
            <a:endParaRPr lang="en-US">
              <a:cs typeface="Arial" charset="0"/>
            </a:endParaRPr>
          </a:p>
          <a:p>
            <a:pPr>
              <a:buFontTx/>
              <a:buChar char="•"/>
            </a:pPr>
            <a:endParaRPr lang="en-GB" b="1">
              <a:cs typeface="Arial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2EED6D-F8D5-46DC-BDF8-FB7519FB4AAA}" type="slidenum">
              <a:rPr lang="en-GB"/>
              <a:pPr/>
              <a:t>48</a:t>
            </a:fld>
            <a:endParaRPr lang="en-GB"/>
          </a:p>
        </p:txBody>
      </p:sp>
      <p:sp>
        <p:nvSpPr>
          <p:cNvPr id="8232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2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Mutex Propositions</a:t>
            </a:r>
          </a:p>
          <a:p>
            <a:pPr>
              <a:buFontTx/>
              <a:buChar char="•"/>
            </a:pPr>
            <a:r>
              <a:rPr lang="en-GB" b="1"/>
              <a:t>Two propositions </a:t>
            </a:r>
            <a:r>
              <a:rPr lang="en-GB" b="1" i="1"/>
              <a:t>p</a:t>
            </a:r>
            <a:r>
              <a:rPr lang="en-GB" b="1"/>
              <a:t> and </a:t>
            </a:r>
            <a:r>
              <a:rPr lang="en-GB" b="1" i="1"/>
              <a:t>q</a:t>
            </a:r>
            <a:r>
              <a:rPr lang="en-GB" b="1"/>
              <a:t> in proposition layer </a:t>
            </a:r>
            <a:r>
              <a:rPr lang="en-GB" b="1" i="1"/>
              <a:t>P</a:t>
            </a:r>
            <a:r>
              <a:rPr lang="en-GB" b="1" i="1" baseline="-25000"/>
              <a:t>j</a:t>
            </a:r>
            <a:r>
              <a:rPr lang="en-GB" b="1"/>
              <a:t> are </a:t>
            </a:r>
            <a:r>
              <a:rPr lang="en-GB" b="1" u="sng"/>
              <a:t>mutex</a:t>
            </a:r>
            <a:r>
              <a:rPr lang="en-GB" b="1"/>
              <a:t> (mutually exclusive) if:</a:t>
            </a:r>
          </a:p>
          <a:p>
            <a:pPr lvl="1">
              <a:buFontTx/>
              <a:buChar char="•"/>
            </a:pPr>
            <a:r>
              <a:rPr lang="en-GB" b="1"/>
              <a:t>every action in the preceding action layer </a:t>
            </a:r>
            <a:r>
              <a:rPr lang="en-GB" b="1" i="1"/>
              <a:t>A</a:t>
            </a:r>
            <a:r>
              <a:rPr lang="en-GB" b="1" i="1" baseline="-25000"/>
              <a:t>j</a:t>
            </a:r>
            <a:r>
              <a:rPr lang="en-GB" b="1"/>
              <a:t> that has </a:t>
            </a:r>
            <a:r>
              <a:rPr lang="en-GB" b="1" i="1"/>
              <a:t>p</a:t>
            </a:r>
            <a:r>
              <a:rPr lang="en-GB" b="1"/>
              <a:t> as a positive effect (incl. no-op actions) is mutex with every action in </a:t>
            </a:r>
            <a:r>
              <a:rPr lang="en-GB" b="1" i="1"/>
              <a:t>A</a:t>
            </a:r>
            <a:r>
              <a:rPr lang="en-GB" b="1" i="1" baseline="-25000"/>
              <a:t>j</a:t>
            </a:r>
            <a:r>
              <a:rPr lang="en-GB" b="1"/>
              <a:t> that has </a:t>
            </a:r>
            <a:r>
              <a:rPr lang="en-GB" b="1" i="1"/>
              <a:t>q</a:t>
            </a:r>
            <a:r>
              <a:rPr lang="en-GB" b="1"/>
              <a:t> as a positive effect, and</a:t>
            </a:r>
          </a:p>
          <a:p>
            <a:pPr lvl="1">
              <a:buFontTx/>
              <a:buChar char="•"/>
            </a:pPr>
            <a:r>
              <a:rPr lang="en-GB"/>
              <a:t>need to define when two actions are mutex</a:t>
            </a:r>
          </a:p>
          <a:p>
            <a:pPr lvl="2">
              <a:buFontTx/>
              <a:buChar char="•"/>
            </a:pPr>
            <a:r>
              <a:rPr lang="en-GB"/>
              <a:t>obvious case: if they are dependent</a:t>
            </a:r>
          </a:p>
          <a:p>
            <a:pPr lvl="1">
              <a:buFontTx/>
              <a:buChar char="•"/>
            </a:pPr>
            <a:r>
              <a:rPr lang="en-GB" b="1"/>
              <a:t>there is no single action in </a:t>
            </a:r>
            <a:r>
              <a:rPr lang="en-GB" b="1" i="1"/>
              <a:t>A</a:t>
            </a:r>
            <a:r>
              <a:rPr lang="en-GB" b="1" i="1" baseline="-25000"/>
              <a:t>j</a:t>
            </a:r>
            <a:r>
              <a:rPr lang="en-GB" b="1"/>
              <a:t> that has both, </a:t>
            </a:r>
            <a:r>
              <a:rPr lang="en-GB" b="1" i="1"/>
              <a:t>p</a:t>
            </a:r>
            <a:r>
              <a:rPr lang="en-GB" b="1"/>
              <a:t> and </a:t>
            </a:r>
            <a:r>
              <a:rPr lang="en-GB" b="1" i="1"/>
              <a:t>q</a:t>
            </a:r>
            <a:r>
              <a:rPr lang="en-GB" b="1"/>
              <a:t>, as positive effects.</a:t>
            </a:r>
          </a:p>
          <a:p>
            <a:pPr>
              <a:buFontTx/>
              <a:buChar char="•"/>
            </a:pPr>
            <a:r>
              <a:rPr lang="en-GB" b="1"/>
              <a:t>notation: </a:t>
            </a:r>
            <a:r>
              <a:rPr lang="el-GR" b="1" i="1">
                <a:cs typeface="Arial" charset="0"/>
              </a:rPr>
              <a:t>μ</a:t>
            </a:r>
            <a:r>
              <a:rPr lang="en-GB" b="1" i="1"/>
              <a:t>P</a:t>
            </a:r>
            <a:r>
              <a:rPr lang="en-GB" b="1" i="1" baseline="-25000"/>
              <a:t>j</a:t>
            </a:r>
            <a:r>
              <a:rPr lang="en-GB" b="1"/>
              <a:t> = { (</a:t>
            </a:r>
            <a:r>
              <a:rPr lang="en-GB" b="1" i="1"/>
              <a:t>p</a:t>
            </a:r>
            <a:r>
              <a:rPr lang="en-GB" b="1"/>
              <a:t>,</a:t>
            </a:r>
            <a:r>
              <a:rPr lang="en-GB" b="1" i="1"/>
              <a:t>q</a:t>
            </a:r>
            <a:r>
              <a:rPr lang="en-GB" b="1"/>
              <a:t>) | </a:t>
            </a:r>
            <a:r>
              <a:rPr lang="en-GB" b="1" i="1"/>
              <a:t>p</a:t>
            </a:r>
            <a:r>
              <a:rPr lang="en-GB" b="1"/>
              <a:t>,</a:t>
            </a:r>
            <a:r>
              <a:rPr lang="en-GB" b="1" i="1"/>
              <a:t>q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 i="1"/>
              <a:t>P</a:t>
            </a:r>
            <a:r>
              <a:rPr lang="en-GB" b="1" i="1" baseline="-25000"/>
              <a:t>j</a:t>
            </a:r>
            <a:r>
              <a:rPr lang="en-GB" b="1"/>
              <a:t> are mutex}</a:t>
            </a:r>
            <a:endParaRPr lang="en-US" b="1"/>
          </a:p>
          <a:p>
            <a:pPr>
              <a:buFontTx/>
              <a:buChar char="•"/>
            </a:pPr>
            <a:r>
              <a:rPr lang="en-GB"/>
              <a:t>note: mutex relation for propositions is symmetrical (follows from definition)</a:t>
            </a:r>
            <a:endParaRPr lang="en-US"/>
          </a:p>
          <a:p>
            <a:pPr>
              <a:buFontTx/>
              <a:buChar char="•"/>
            </a:pPr>
            <a:r>
              <a:rPr lang="en-GB"/>
              <a:t>proposition layer </a:t>
            </a:r>
            <a:r>
              <a:rPr lang="en-GB" i="1"/>
              <a:t>P</a:t>
            </a:r>
            <a:r>
              <a:rPr lang="en-GB" baseline="-25000"/>
              <a:t>1</a:t>
            </a:r>
            <a:r>
              <a:rPr lang="en-GB"/>
              <a:t> contains 8 mutex pairs</a:t>
            </a:r>
          </a:p>
          <a:p>
            <a:pPr>
              <a:buFontTx/>
              <a:buChar char="•"/>
            </a:pPr>
            <a:endParaRPr lang="en-GB" b="1"/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2F2481-4D16-4FB4-91A8-38E4B5EFAF37}" type="slidenum">
              <a:rPr lang="en-GB"/>
              <a:pPr/>
              <a:t>49</a:t>
            </a:fld>
            <a:endParaRPr lang="en-GB"/>
          </a:p>
        </p:txBody>
      </p:sp>
      <p:sp>
        <p:nvSpPr>
          <p:cNvPr id="8437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b="1"/>
              <a:t>Pseudo Code: mutex for Propositions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b="1"/>
              <a:t>function mutex(</a:t>
            </a:r>
            <a:r>
              <a:rPr lang="en-GB" b="1" i="1"/>
              <a:t>p</a:t>
            </a:r>
            <a:r>
              <a:rPr lang="en-GB" b="1" baseline="-25000"/>
              <a:t>1</a:t>
            </a:r>
            <a:r>
              <a:rPr lang="en-GB" b="1"/>
              <a:t>,</a:t>
            </a:r>
            <a:r>
              <a:rPr lang="en-GB" b="1" i="1"/>
              <a:t>p</a:t>
            </a:r>
            <a:r>
              <a:rPr lang="en-GB" b="1" baseline="-25000"/>
              <a:t>2</a:t>
            </a:r>
            <a:r>
              <a:rPr lang="en-GB" b="1"/>
              <a:t>, </a:t>
            </a:r>
            <a:r>
              <a:rPr lang="el-GR" b="1" i="1">
                <a:cs typeface="Arial" charset="0"/>
              </a:rPr>
              <a:t>μ</a:t>
            </a:r>
            <a:r>
              <a:rPr lang="en-GB" b="1" i="1"/>
              <a:t>A</a:t>
            </a:r>
            <a:r>
              <a:rPr lang="en-GB" b="1" i="1" baseline="-25000"/>
              <a:t>j</a:t>
            </a:r>
            <a:r>
              <a:rPr lang="en-GB" b="1"/>
              <a:t>)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GB"/>
              <a:t>input: two propositions (from same layer), mutex relation between the actions in the preceding layer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b="1"/>
              <a:t>for all 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 i="1"/>
              <a:t>p</a:t>
            </a:r>
            <a:r>
              <a:rPr lang="en-GB" b="1" baseline="-25000"/>
              <a:t>1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.producers()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GB"/>
              <a:t>producers: actions in the preceding layer that have </a:t>
            </a:r>
            <a:r>
              <a:rPr lang="en-GB" i="1"/>
              <a:t>p</a:t>
            </a:r>
            <a:r>
              <a:rPr lang="en-GB" baseline="-25000"/>
              <a:t>1</a:t>
            </a:r>
            <a:r>
              <a:rPr lang="en-GB"/>
              <a:t> as a positive effect; should be stored with proposition node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b="1"/>
              <a:t>for all 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 i="1"/>
              <a:t>p</a:t>
            </a:r>
            <a:r>
              <a:rPr lang="en-GB" b="1" baseline="-25000"/>
              <a:t>2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.producers()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GB">
                <a:ea typeface="Arial Unicode MS" pitchFamily="34" charset="-128"/>
                <a:cs typeface="Arial Unicode MS" pitchFamily="34" charset="-128"/>
              </a:rPr>
              <a:t>producers: see above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b="1">
                <a:ea typeface="Arial Unicode MS" pitchFamily="34" charset="-128"/>
                <a:cs typeface="Arial Unicode MS" pitchFamily="34" charset="-128"/>
              </a:rPr>
              <a:t>if (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/>
              <a:t>,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/>
              <a:t>)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∉</a:t>
            </a:r>
            <a:r>
              <a:rPr lang="el-GR" b="1" i="1">
                <a:cs typeface="Arial" charset="0"/>
              </a:rPr>
              <a:t>μ</a:t>
            </a:r>
            <a:r>
              <a:rPr lang="en-GB" b="1" i="1"/>
              <a:t>A</a:t>
            </a:r>
            <a:r>
              <a:rPr lang="en-GB" b="1" i="1" baseline="-25000"/>
              <a:t>j</a:t>
            </a:r>
            <a:r>
              <a:rPr lang="en-GB" b="1"/>
              <a:t> then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GB"/>
              <a:t>test whether the action are in the given set of mutually exclusive actions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b="1"/>
              <a:t>return false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GB"/>
              <a:t>if not: consistent producers found; propositions are not mutex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b="1"/>
              <a:t>return true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GB"/>
              <a:t>no consistent producers found; propositions are mutex</a:t>
            </a:r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/>
              <a:t>note: single action producing both is covered: action cannot be mutex with itself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/>
              <a:t>complexity: let </a:t>
            </a:r>
            <a:r>
              <a:rPr lang="en-GB" i="1"/>
              <a:t>m</a:t>
            </a:r>
            <a:r>
              <a:rPr lang="en-GB"/>
              <a:t> be number of actions in domain (incl. no-ops); </a:t>
            </a:r>
            <a:r>
              <a:rPr lang="en-GB" i="1"/>
              <a:t>O</a:t>
            </a:r>
            <a:r>
              <a:rPr lang="en-GB"/>
              <a:t>(</a:t>
            </a:r>
            <a:r>
              <a:rPr lang="en-GB" i="1"/>
              <a:t>m</a:t>
            </a:r>
            <a:r>
              <a:rPr lang="en-GB" baseline="30000"/>
              <a:t>2</a:t>
            </a:r>
            <a:r>
              <a:rPr lang="en-GB"/>
              <a:t>)</a:t>
            </a:r>
          </a:p>
          <a:p>
            <a:pPr>
              <a:lnSpc>
                <a:spcPct val="90000"/>
              </a:lnSpc>
            </a:pPr>
            <a:endParaRPr lang="en-GB" b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D24AC-5FAB-49AF-B9CC-FDB0ED156B97}" type="slidenum">
              <a:rPr lang="en-GB"/>
              <a:pPr/>
              <a:t>5</a:t>
            </a:fld>
            <a:endParaRPr lang="en-GB"/>
          </a:p>
        </p:txBody>
      </p:sp>
      <p:sp>
        <p:nvSpPr>
          <p:cNvPr id="7280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Classical Representations</a:t>
            </a:r>
          </a:p>
          <a:p>
            <a:pPr>
              <a:buFontTx/>
              <a:buChar char="•"/>
            </a:pPr>
            <a:r>
              <a:rPr lang="en-GB" b="1" u="sng"/>
              <a:t>propositional representation</a:t>
            </a:r>
          </a:p>
          <a:p>
            <a:pPr lvl="1">
              <a:buFontTx/>
              <a:buChar char="•"/>
            </a:pPr>
            <a:r>
              <a:rPr lang="en-GB" b="1"/>
              <a:t>world state is set of propositions</a:t>
            </a:r>
          </a:p>
          <a:p>
            <a:pPr lvl="1">
              <a:buFontTx/>
              <a:buChar char="•"/>
            </a:pPr>
            <a:r>
              <a:rPr lang="en-GB" b="1"/>
              <a:t>action consists of precondition propositions, propositions to be added and removed</a:t>
            </a:r>
          </a:p>
          <a:p>
            <a:pPr>
              <a:buFontTx/>
              <a:buChar char="•"/>
            </a:pPr>
            <a:r>
              <a:rPr lang="en-GB" b="1" u="sng"/>
              <a:t>STRIPS representation</a:t>
            </a:r>
          </a:p>
          <a:p>
            <a:pPr lvl="1">
              <a:buFontTx/>
              <a:buChar char="•"/>
            </a:pPr>
            <a:r>
              <a:rPr lang="en-GB"/>
              <a:t>named after STRIPS planner</a:t>
            </a:r>
          </a:p>
          <a:p>
            <a:pPr lvl="1">
              <a:buFontTx/>
              <a:buChar char="•"/>
            </a:pPr>
            <a:r>
              <a:rPr lang="en-GB" b="1"/>
              <a:t>like propositional representation, but first-order literals instead of propositions</a:t>
            </a:r>
          </a:p>
          <a:p>
            <a:pPr lvl="1">
              <a:buFontTx/>
              <a:buChar char="•"/>
            </a:pPr>
            <a:r>
              <a:rPr lang="en-GB"/>
              <a:t>most popular for restricted state-transitions systems</a:t>
            </a:r>
          </a:p>
          <a:p>
            <a:pPr>
              <a:buFontTx/>
              <a:buChar char="•"/>
            </a:pPr>
            <a:r>
              <a:rPr lang="en-GB" b="1" u="sng"/>
              <a:t>state-variable representation</a:t>
            </a:r>
          </a:p>
          <a:p>
            <a:pPr lvl="1">
              <a:buFontTx/>
              <a:buChar char="•"/>
            </a:pPr>
            <a:r>
              <a:rPr lang="en-GB" b="1"/>
              <a:t>state is tuple of state variables {x</a:t>
            </a:r>
            <a:r>
              <a:rPr lang="en-GB" b="1" baseline="-25000"/>
              <a:t>1</a:t>
            </a:r>
            <a:r>
              <a:rPr lang="en-GB" b="1"/>
              <a:t>,…,x</a:t>
            </a:r>
            <a:r>
              <a:rPr lang="en-GB" b="1" i="1" baseline="-25000"/>
              <a:t>n</a:t>
            </a:r>
            <a:r>
              <a:rPr lang="en-GB" b="1"/>
              <a:t>}</a:t>
            </a:r>
          </a:p>
          <a:p>
            <a:pPr lvl="1">
              <a:buFontTx/>
              <a:buChar char="•"/>
            </a:pPr>
            <a:r>
              <a:rPr lang="en-GB" b="1"/>
              <a:t>action is partial function over states</a:t>
            </a:r>
          </a:p>
          <a:p>
            <a:pPr lvl="1">
              <a:buFontTx/>
              <a:buChar char="•"/>
            </a:pPr>
            <a:r>
              <a:rPr lang="en-GB"/>
              <a:t>useful where state is characterized by attributes over finite domains</a:t>
            </a:r>
            <a:endParaRPr lang="en-US"/>
          </a:p>
          <a:p>
            <a:pPr>
              <a:buFontTx/>
              <a:buChar char="•"/>
            </a:pPr>
            <a:r>
              <a:rPr lang="en-GB"/>
              <a:t>equally expressive: planning domain in one representation can also be represented in the others</a:t>
            </a:r>
            <a:endParaRPr lang="en-US"/>
          </a:p>
          <a:p>
            <a:pPr>
              <a:buFontTx/>
              <a:buChar char="•"/>
            </a:pPr>
            <a:endParaRPr lang="en-GB" b="1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C8D379-68ED-472A-8F93-9C8A5890C306}" type="slidenum">
              <a:rPr lang="en-GB"/>
              <a:pPr/>
              <a:t>50</a:t>
            </a:fld>
            <a:endParaRPr lang="en-GB"/>
          </a:p>
        </p:txBody>
      </p:sp>
      <p:sp>
        <p:nvSpPr>
          <p:cNvPr id="8253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Mutex Actions: Example</a:t>
            </a:r>
          </a:p>
          <a:p>
            <a:pPr>
              <a:buFontTx/>
              <a:buChar char="•"/>
            </a:pPr>
            <a:r>
              <a:rPr lang="en-GB" b="1" i="1"/>
              <a:t>r1</a:t>
            </a:r>
            <a:r>
              <a:rPr lang="en-GB" b="1"/>
              <a:t> and </a:t>
            </a:r>
            <a:r>
              <a:rPr lang="en-GB" b="1" i="1"/>
              <a:t>r2</a:t>
            </a:r>
            <a:r>
              <a:rPr lang="en-GB" b="1"/>
              <a:t> are mutex in </a:t>
            </a:r>
            <a:r>
              <a:rPr lang="en-GB" b="1" i="1"/>
              <a:t>P</a:t>
            </a:r>
            <a:r>
              <a:rPr lang="en-GB" b="1" baseline="-25000"/>
              <a:t>1</a:t>
            </a:r>
          </a:p>
          <a:p>
            <a:pPr>
              <a:buFontTx/>
              <a:buChar char="•"/>
            </a:pPr>
            <a:r>
              <a:rPr lang="en-GB" b="1" i="1"/>
              <a:t>r1</a:t>
            </a:r>
            <a:r>
              <a:rPr lang="en-GB" b="1"/>
              <a:t> is precondition for Lar1 in </a:t>
            </a:r>
            <a:r>
              <a:rPr lang="en-GB" b="1" i="1"/>
              <a:t>A</a:t>
            </a:r>
            <a:r>
              <a:rPr lang="en-GB" b="1" baseline="-25000"/>
              <a:t>2</a:t>
            </a:r>
          </a:p>
          <a:p>
            <a:pPr>
              <a:buFontTx/>
              <a:buChar char="•"/>
            </a:pPr>
            <a:r>
              <a:rPr lang="en-GB" b="1" i="1"/>
              <a:t>r2</a:t>
            </a:r>
            <a:r>
              <a:rPr lang="en-GB" b="1"/>
              <a:t> is precondition for Mr21 in </a:t>
            </a:r>
            <a:r>
              <a:rPr lang="en-GB" b="1" i="1"/>
              <a:t>A</a:t>
            </a:r>
            <a:r>
              <a:rPr lang="en-GB" b="1" baseline="-25000"/>
              <a:t>2</a:t>
            </a:r>
            <a:endParaRPr lang="en-GB" b="1"/>
          </a:p>
          <a:p>
            <a:pPr>
              <a:buFontTx/>
              <a:buChar char="•"/>
            </a:pPr>
            <a:r>
              <a:rPr lang="en-GB" b="1"/>
              <a:t>hence: Lar1 and Mr21 are mutex in </a:t>
            </a:r>
            <a:r>
              <a:rPr lang="en-GB" b="1" i="1"/>
              <a:t>A</a:t>
            </a:r>
            <a:r>
              <a:rPr lang="en-GB" b="1" baseline="-25000"/>
              <a:t>2</a:t>
            </a:r>
            <a:endParaRPr lang="en-GB" b="1"/>
          </a:p>
          <a:p>
            <a:pPr>
              <a:buFontTx/>
              <a:buChar char="•"/>
            </a:pPr>
            <a:r>
              <a:rPr lang="en-GB"/>
              <a:t>dependency between actions in action layer </a:t>
            </a:r>
            <a:r>
              <a:rPr lang="en-GB" i="1"/>
              <a:t>A</a:t>
            </a:r>
            <a:r>
              <a:rPr lang="en-GB" i="1" baseline="-25000"/>
              <a:t>j</a:t>
            </a:r>
            <a:r>
              <a:rPr lang="en-GB"/>
              <a:t> leads to mutex between propositions in </a:t>
            </a:r>
            <a:r>
              <a:rPr lang="en-GB" i="1"/>
              <a:t>P</a:t>
            </a:r>
            <a:r>
              <a:rPr lang="en-GB" i="1" baseline="-25000"/>
              <a:t>j</a:t>
            </a:r>
          </a:p>
          <a:p>
            <a:pPr>
              <a:buFontTx/>
              <a:buChar char="•"/>
            </a:pPr>
            <a:r>
              <a:rPr lang="en-GB"/>
              <a:t>mutex between propositions in </a:t>
            </a:r>
            <a:r>
              <a:rPr lang="en-GB" i="1"/>
              <a:t>P</a:t>
            </a:r>
            <a:r>
              <a:rPr lang="en-GB" i="1" baseline="-25000"/>
              <a:t>j</a:t>
            </a:r>
            <a:r>
              <a:rPr lang="en-GB"/>
              <a:t> leads to mutex between actions in action layer </a:t>
            </a:r>
            <a:r>
              <a:rPr lang="en-GB" i="1"/>
              <a:t>A</a:t>
            </a:r>
            <a:r>
              <a:rPr lang="en-GB" i="1" baseline="-25000"/>
              <a:t>j</a:t>
            </a:r>
            <a:r>
              <a:rPr lang="en-GB" baseline="-25000"/>
              <a:t>+1</a:t>
            </a:r>
            <a:r>
              <a:rPr lang="en-GB"/>
              <a:t> </a:t>
            </a:r>
            <a:endParaRPr lang="en-GB" i="1" baseline="-25000"/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C03537-A262-49AC-87CD-574E726F2C28}" type="slidenum">
              <a:rPr lang="en-GB"/>
              <a:pPr/>
              <a:t>51</a:t>
            </a:fld>
            <a:endParaRPr lang="en-GB"/>
          </a:p>
        </p:txBody>
      </p:sp>
      <p:sp>
        <p:nvSpPr>
          <p:cNvPr id="8294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2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Mutex Actions</a:t>
            </a:r>
          </a:p>
          <a:p>
            <a:pPr>
              <a:buFontTx/>
              <a:buChar char="•"/>
            </a:pPr>
            <a:r>
              <a:rPr lang="en-GB" b="1"/>
              <a:t>Two actions 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/>
              <a:t> and 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/>
              <a:t> in action layer </a:t>
            </a:r>
            <a:r>
              <a:rPr lang="en-GB" b="1" i="1"/>
              <a:t>A</a:t>
            </a:r>
            <a:r>
              <a:rPr lang="en-GB" b="1" i="1" baseline="-25000"/>
              <a:t>j</a:t>
            </a:r>
            <a:r>
              <a:rPr lang="en-GB" b="1"/>
              <a:t> are </a:t>
            </a:r>
            <a:r>
              <a:rPr lang="en-GB" b="1" u="sng"/>
              <a:t>mutex</a:t>
            </a:r>
            <a:r>
              <a:rPr lang="en-GB" b="1"/>
              <a:t> if:</a:t>
            </a:r>
          </a:p>
          <a:p>
            <a:pPr lvl="1">
              <a:buFontTx/>
              <a:buChar char="•"/>
            </a:pP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/>
              <a:t> and 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/>
              <a:t> are dependent, or</a:t>
            </a:r>
          </a:p>
          <a:p>
            <a:pPr lvl="2">
              <a:buFontTx/>
              <a:buChar char="•"/>
            </a:pPr>
            <a:r>
              <a:rPr lang="en-GB"/>
              <a:t>dependent actions are necessarily mutex</a:t>
            </a:r>
          </a:p>
          <a:p>
            <a:pPr lvl="1">
              <a:buFontTx/>
              <a:buChar char="•"/>
            </a:pPr>
            <a:r>
              <a:rPr lang="en-GB" b="1"/>
              <a:t>a precondition of 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/>
              <a:t> is mutex with a precondition of 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/>
              <a:t>.</a:t>
            </a:r>
          </a:p>
          <a:p>
            <a:pPr lvl="1">
              <a:buFontTx/>
              <a:buChar char="•"/>
            </a:pPr>
            <a:r>
              <a:rPr lang="en-GB"/>
              <a:t>dependency is domain-specific, i.e. not problem-specific</a:t>
            </a:r>
          </a:p>
          <a:p>
            <a:pPr lvl="1">
              <a:buFontTx/>
              <a:buChar char="•"/>
            </a:pPr>
            <a:r>
              <a:rPr lang="en-GB"/>
              <a:t>mutex-relation is problem specific</a:t>
            </a:r>
          </a:p>
          <a:p>
            <a:pPr lvl="2">
              <a:buFontTx/>
              <a:buChar char="•"/>
            </a:pPr>
            <a:r>
              <a:rPr lang="en-GB"/>
              <a:t>pair of actions/propositions may be mutex in one layer but not so in another</a:t>
            </a:r>
          </a:p>
          <a:p>
            <a:pPr>
              <a:buFontTx/>
              <a:buChar char="•"/>
            </a:pPr>
            <a:r>
              <a:rPr lang="en-GB" b="1"/>
              <a:t>notation: </a:t>
            </a:r>
            <a:br>
              <a:rPr lang="en-GB" b="1"/>
            </a:br>
            <a:r>
              <a:rPr lang="el-GR" b="1" i="1">
                <a:cs typeface="Arial" charset="0"/>
              </a:rPr>
              <a:t>μ</a:t>
            </a:r>
            <a:r>
              <a:rPr lang="en-GB" b="1" i="1"/>
              <a:t>A</a:t>
            </a:r>
            <a:r>
              <a:rPr lang="en-GB" b="1" i="1" baseline="-25000"/>
              <a:t>j</a:t>
            </a:r>
            <a:r>
              <a:rPr lang="en-GB" b="1"/>
              <a:t> = { (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/>
              <a:t>,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/>
              <a:t>) | 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/>
              <a:t>,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 i="1"/>
              <a:t>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 i="1"/>
              <a:t>A</a:t>
            </a:r>
            <a:r>
              <a:rPr lang="en-GB" b="1" i="1" baseline="-25000"/>
              <a:t>j</a:t>
            </a:r>
            <a:r>
              <a:rPr lang="en-GB" b="1"/>
              <a:t> are mutex}</a:t>
            </a:r>
          </a:p>
          <a:p>
            <a:pPr>
              <a:buFontTx/>
              <a:buChar char="•"/>
            </a:pPr>
            <a:r>
              <a:rPr lang="en-GB"/>
              <a:t>action layer </a:t>
            </a:r>
            <a:r>
              <a:rPr lang="en-GB" i="1"/>
              <a:t>A</a:t>
            </a:r>
            <a:r>
              <a:rPr lang="en-GB" baseline="-25000"/>
              <a:t>1</a:t>
            </a:r>
            <a:r>
              <a:rPr lang="en-GB"/>
              <a:t> contains 2 mutex (dependent) pairs</a:t>
            </a:r>
            <a:endParaRPr lang="en-US"/>
          </a:p>
          <a:p>
            <a:pPr>
              <a:buFontTx/>
              <a:buChar char="•"/>
            </a:pPr>
            <a:r>
              <a:rPr lang="en-GB"/>
              <a:t>action layer </a:t>
            </a:r>
            <a:r>
              <a:rPr lang="en-GB" i="1"/>
              <a:t>A</a:t>
            </a:r>
            <a:r>
              <a:rPr lang="en-GB" baseline="-25000"/>
              <a:t>2</a:t>
            </a:r>
            <a:r>
              <a:rPr lang="en-GB"/>
              <a:t> contains 24 mutex pairs (not all dependent)</a:t>
            </a:r>
          </a:p>
          <a:p>
            <a:pPr>
              <a:buFontTx/>
              <a:buChar char="•"/>
            </a:pPr>
            <a:r>
              <a:rPr lang="en-GB"/>
              <a:t>note: mutex relation (for actions and propositions) is symmetrical (follows from definition)</a:t>
            </a:r>
            <a:endParaRPr lang="en-US"/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CC445D-432A-410F-880D-E6A9BAAEC251}" type="slidenum">
              <a:rPr lang="en-GB"/>
              <a:pPr/>
              <a:t>52</a:t>
            </a:fld>
            <a:endParaRPr lang="en-GB"/>
          </a:p>
        </p:txBody>
      </p:sp>
      <p:sp>
        <p:nvSpPr>
          <p:cNvPr id="8458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Pseudo Code: mutex for Actions</a:t>
            </a:r>
          </a:p>
          <a:p>
            <a:pPr>
              <a:buFontTx/>
              <a:buChar char="•"/>
            </a:pPr>
            <a:r>
              <a:rPr lang="en-GB" b="1"/>
              <a:t>function mutex(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/>
              <a:t>,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/>
              <a:t>,</a:t>
            </a:r>
            <a:r>
              <a:rPr lang="el-GR" b="1" i="1">
                <a:cs typeface="Arial" charset="0"/>
              </a:rPr>
              <a:t>μ</a:t>
            </a:r>
            <a:r>
              <a:rPr lang="en-GB" b="1" i="1"/>
              <a:t>P</a:t>
            </a:r>
            <a:r>
              <a:rPr lang="en-GB" b="1"/>
              <a:t>)</a:t>
            </a:r>
          </a:p>
          <a:p>
            <a:pPr lvl="1">
              <a:buFontTx/>
              <a:buChar char="•"/>
            </a:pPr>
            <a:r>
              <a:rPr lang="el-GR" i="1">
                <a:cs typeface="Arial" charset="0"/>
              </a:rPr>
              <a:t>μ</a:t>
            </a:r>
            <a:r>
              <a:rPr lang="en-GB" i="1"/>
              <a:t>P </a:t>
            </a:r>
            <a:r>
              <a:rPr lang="en-GB"/>
              <a:t>– mutex relations from the preceding proposition layer</a:t>
            </a:r>
          </a:p>
          <a:p>
            <a:pPr>
              <a:buFontTx/>
              <a:buChar char="•"/>
            </a:pPr>
            <a:r>
              <a:rPr lang="en-GB" b="1"/>
              <a:t>if </a:t>
            </a:r>
            <a:r>
              <a:rPr lang="en-US" b="1">
                <a:ea typeface="Arial Unicode MS" pitchFamily="34" charset="-128"/>
                <a:cs typeface="Arial Unicode MS" pitchFamily="34" charset="-128"/>
              </a:rPr>
              <a:t>¬</a:t>
            </a:r>
            <a:r>
              <a:rPr lang="en-GB" b="1"/>
              <a:t>independant(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/>
              <a:t>,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/>
              <a:t>) then</a:t>
            </a:r>
          </a:p>
          <a:p>
            <a:pPr>
              <a:buFontTx/>
              <a:buChar char="•"/>
            </a:pPr>
            <a:r>
              <a:rPr lang="en-GB" b="1"/>
              <a:t>return true</a:t>
            </a:r>
          </a:p>
          <a:p>
            <a:pPr>
              <a:buFontTx/>
              <a:buChar char="•"/>
            </a:pPr>
            <a:r>
              <a:rPr lang="en-GB" b="1"/>
              <a:t>for all </a:t>
            </a:r>
            <a:r>
              <a:rPr lang="en-GB" b="1" i="1"/>
              <a:t>p</a:t>
            </a:r>
            <a:r>
              <a:rPr lang="en-GB" b="1" baseline="-25000"/>
              <a:t>1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/>
              <a:t>precond(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/>
              <a:t>) </a:t>
            </a:r>
          </a:p>
          <a:p>
            <a:pPr>
              <a:buFontTx/>
              <a:buChar char="•"/>
            </a:pPr>
            <a:r>
              <a:rPr lang="en-GB" b="1"/>
              <a:t>for all </a:t>
            </a:r>
            <a:r>
              <a:rPr lang="en-GB" b="1" i="1"/>
              <a:t>p</a:t>
            </a:r>
            <a:r>
              <a:rPr lang="en-GB" b="1" baseline="-25000"/>
              <a:t>2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/>
              <a:t>precond(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/>
              <a:t>) </a:t>
            </a:r>
          </a:p>
          <a:p>
            <a:pPr>
              <a:buFontTx/>
              <a:buChar char="•"/>
            </a:pPr>
            <a:r>
              <a:rPr lang="en-GB" b="1"/>
              <a:t>if (</a:t>
            </a:r>
            <a:r>
              <a:rPr lang="en-GB" b="1" i="1"/>
              <a:t>p</a:t>
            </a:r>
            <a:r>
              <a:rPr lang="en-GB" b="1" baseline="-25000"/>
              <a:t>1</a:t>
            </a:r>
            <a:r>
              <a:rPr lang="en-GB" b="1"/>
              <a:t>,</a:t>
            </a:r>
            <a:r>
              <a:rPr lang="en-GB" b="1" i="1"/>
              <a:t>p</a:t>
            </a:r>
            <a:r>
              <a:rPr lang="en-GB" b="1" baseline="-25000"/>
              <a:t>2</a:t>
            </a:r>
            <a:r>
              <a:rPr lang="en-GB" b="1"/>
              <a:t>)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l-GR" b="1" i="1">
                <a:cs typeface="Arial" charset="0"/>
              </a:rPr>
              <a:t>μ</a:t>
            </a:r>
            <a:r>
              <a:rPr lang="en-GB" b="1" i="1"/>
              <a:t>P</a:t>
            </a:r>
            <a:r>
              <a:rPr lang="en-GB" b="1"/>
              <a:t> then return true</a:t>
            </a:r>
          </a:p>
          <a:p>
            <a:pPr>
              <a:buFontTx/>
              <a:buChar char="•"/>
            </a:pPr>
            <a:r>
              <a:rPr lang="en-GB" b="1"/>
              <a:t>return false</a:t>
            </a:r>
          </a:p>
          <a:p>
            <a:pPr>
              <a:buFontTx/>
              <a:buChar char="•"/>
            </a:pPr>
            <a:r>
              <a:rPr lang="en-GB"/>
              <a:t>complexity: let b = max number preconditions/pos. effects/neg effects: </a:t>
            </a:r>
            <a:r>
              <a:rPr lang="en-GB" i="1"/>
              <a:t>O</a:t>
            </a:r>
            <a:r>
              <a:rPr lang="en-GB"/>
              <a:t>(</a:t>
            </a:r>
            <a:r>
              <a:rPr lang="en-GB" i="1"/>
              <a:t>b</a:t>
            </a:r>
            <a:r>
              <a:rPr lang="en-GB" baseline="30000"/>
              <a:t>2</a:t>
            </a:r>
            <a:r>
              <a:rPr lang="en-GB"/>
              <a:t>)</a:t>
            </a:r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CF5959-14F4-4BA0-ADFD-E43B5A2A105C}" type="slidenum">
              <a:rPr lang="en-GB"/>
              <a:pPr/>
              <a:t>53</a:t>
            </a:fld>
            <a:endParaRPr lang="en-GB"/>
          </a:p>
        </p:txBody>
      </p:sp>
      <p:sp>
        <p:nvSpPr>
          <p:cNvPr id="8314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3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Decreasing Mutex Relations</a:t>
            </a:r>
          </a:p>
          <a:p>
            <a:pPr>
              <a:buFontTx/>
              <a:buChar char="•"/>
            </a:pPr>
            <a:r>
              <a:rPr lang="en-GB" sz="1400" b="1"/>
              <a:t>Proposition: If </a:t>
            </a:r>
            <a:r>
              <a:rPr lang="en-GB" sz="1400" b="1" i="1"/>
              <a:t>p</a:t>
            </a:r>
            <a:r>
              <a:rPr lang="en-GB" sz="1400" b="1"/>
              <a:t>,</a:t>
            </a:r>
            <a:r>
              <a:rPr lang="en-GB" sz="1400" b="1" i="1"/>
              <a:t>q</a:t>
            </a:r>
            <a:r>
              <a:rPr lang="en-GB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1400" b="1" i="1"/>
              <a:t>P</a:t>
            </a:r>
            <a:r>
              <a:rPr lang="en-GB" sz="1400" b="1" i="1" baseline="-25000"/>
              <a:t>j</a:t>
            </a:r>
            <a:r>
              <a:rPr lang="en-GB" sz="1400" b="1" baseline="-25000"/>
              <a:t>-1</a:t>
            </a:r>
            <a:r>
              <a:rPr lang="en-GB" sz="1400" b="1"/>
              <a:t> and (</a:t>
            </a:r>
            <a:r>
              <a:rPr lang="en-GB" sz="1400" b="1" i="1"/>
              <a:t>p</a:t>
            </a:r>
            <a:r>
              <a:rPr lang="en-GB" sz="1400" b="1"/>
              <a:t>,</a:t>
            </a:r>
            <a:r>
              <a:rPr lang="en-GB" sz="1400" b="1" i="1"/>
              <a:t>q</a:t>
            </a:r>
            <a:r>
              <a:rPr lang="en-GB" sz="1400" b="1"/>
              <a:t>)</a:t>
            </a:r>
            <a:r>
              <a:rPr lang="en-GB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∉</a:t>
            </a:r>
            <a:r>
              <a:rPr lang="el-GR" sz="1400" b="1" i="1">
                <a:cs typeface="Arial" charset="0"/>
              </a:rPr>
              <a:t>μ</a:t>
            </a:r>
            <a:r>
              <a:rPr lang="en-GB" sz="1400" b="1" i="1"/>
              <a:t>P</a:t>
            </a:r>
            <a:r>
              <a:rPr lang="en-GB" sz="1400" b="1" i="1" baseline="-25000"/>
              <a:t>j</a:t>
            </a:r>
            <a:r>
              <a:rPr lang="en-GB" sz="1400" b="1" baseline="-25000"/>
              <a:t>-1</a:t>
            </a:r>
            <a:r>
              <a:rPr lang="en-GB" sz="1400" b="1"/>
              <a:t> then (</a:t>
            </a:r>
            <a:r>
              <a:rPr lang="en-GB" sz="1400" b="1" i="1"/>
              <a:t>p</a:t>
            </a:r>
            <a:r>
              <a:rPr lang="en-GB" sz="1400" b="1"/>
              <a:t>,</a:t>
            </a:r>
            <a:r>
              <a:rPr lang="en-GB" sz="1400" b="1" i="1"/>
              <a:t>q</a:t>
            </a:r>
            <a:r>
              <a:rPr lang="en-GB" sz="1400" b="1"/>
              <a:t>)</a:t>
            </a:r>
            <a:r>
              <a:rPr lang="en-GB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∉</a:t>
            </a:r>
            <a:r>
              <a:rPr lang="el-GR" sz="1400" b="1" i="1">
                <a:cs typeface="Arial" charset="0"/>
              </a:rPr>
              <a:t>μ</a:t>
            </a:r>
            <a:r>
              <a:rPr lang="en-GB" sz="1400" b="1" i="1"/>
              <a:t>P</a:t>
            </a:r>
            <a:r>
              <a:rPr lang="en-GB" sz="1400" b="1" i="1" baseline="-25000"/>
              <a:t>j</a:t>
            </a:r>
            <a:r>
              <a:rPr lang="en-GB" sz="1400" b="1"/>
              <a:t>.</a:t>
            </a:r>
          </a:p>
          <a:p>
            <a:pPr lvl="1">
              <a:buFontTx/>
              <a:buChar char="•"/>
            </a:pPr>
            <a:r>
              <a:rPr lang="en-GB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Proof: </a:t>
            </a:r>
          </a:p>
          <a:p>
            <a:pPr lvl="2">
              <a:buFontTx/>
              <a:buChar char="•"/>
            </a:pPr>
            <a:r>
              <a:rPr lang="en-GB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</a:t>
            </a:r>
            <a:r>
              <a:rPr lang="en-GB" sz="1500" b="1" i="1"/>
              <a:t>p</a:t>
            </a:r>
            <a:r>
              <a:rPr lang="en-GB" sz="1500" b="1"/>
              <a:t>,</a:t>
            </a:r>
            <a:r>
              <a:rPr lang="en-GB" sz="1500" b="1" i="1"/>
              <a:t>q</a:t>
            </a:r>
            <a:r>
              <a:rPr lang="en-GB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1500" b="1" i="1"/>
              <a:t>P</a:t>
            </a:r>
            <a:r>
              <a:rPr lang="en-GB" sz="1500" b="1" i="1" baseline="-25000"/>
              <a:t>j</a:t>
            </a:r>
            <a:r>
              <a:rPr lang="en-GB" sz="1500" b="1" baseline="-25000"/>
              <a:t>-1</a:t>
            </a:r>
            <a:r>
              <a:rPr lang="en-GB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then Ap,Aq∈</a:t>
            </a:r>
            <a:r>
              <a:rPr lang="en-GB" sz="1500" b="1" i="1"/>
              <a:t>A</a:t>
            </a:r>
            <a:r>
              <a:rPr lang="en-GB" sz="1500" b="1" i="1" baseline="-25000"/>
              <a:t>j</a:t>
            </a:r>
            <a:endParaRPr lang="en-GB" sz="15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>
              <a:buFontTx/>
              <a:buChar char="•"/>
            </a:pPr>
            <a:r>
              <a:rPr lang="en-GB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</a:t>
            </a:r>
            <a:r>
              <a:rPr lang="en-GB" sz="1500" b="1"/>
              <a:t>(</a:t>
            </a:r>
            <a:r>
              <a:rPr lang="en-GB" sz="1500" b="1" i="1"/>
              <a:t>p</a:t>
            </a:r>
            <a:r>
              <a:rPr lang="en-GB" sz="1500" b="1"/>
              <a:t>,</a:t>
            </a:r>
            <a:r>
              <a:rPr lang="en-GB" sz="1500" b="1" i="1"/>
              <a:t>q</a:t>
            </a:r>
            <a:r>
              <a:rPr lang="en-GB" sz="1500" b="1"/>
              <a:t>)</a:t>
            </a:r>
            <a:r>
              <a:rPr lang="en-GB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∉</a:t>
            </a:r>
            <a:r>
              <a:rPr lang="el-GR" sz="1500" b="1" i="1">
                <a:cs typeface="Arial" charset="0"/>
              </a:rPr>
              <a:t>μ</a:t>
            </a:r>
            <a:r>
              <a:rPr lang="en-GB" sz="1500" b="1" i="1"/>
              <a:t>P</a:t>
            </a:r>
            <a:r>
              <a:rPr lang="en-GB" sz="1500" b="1" i="1" baseline="-25000"/>
              <a:t>j</a:t>
            </a:r>
            <a:r>
              <a:rPr lang="en-GB" sz="1500" b="1" baseline="-25000"/>
              <a:t>-1</a:t>
            </a:r>
            <a:r>
              <a:rPr lang="en-GB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then (Ap,Aq)∉</a:t>
            </a:r>
            <a:r>
              <a:rPr lang="el-GR" sz="1500" b="1" i="1">
                <a:cs typeface="Arial" charset="0"/>
              </a:rPr>
              <a:t>μ</a:t>
            </a:r>
            <a:r>
              <a:rPr lang="en-GB" sz="1500" b="1" i="1"/>
              <a:t>A</a:t>
            </a:r>
            <a:r>
              <a:rPr lang="en-GB" sz="1500" b="1" i="1" baseline="-25000"/>
              <a:t>j</a:t>
            </a:r>
            <a:endParaRPr lang="en-GB" sz="15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>
              <a:buFontTx/>
              <a:buChar char="•"/>
            </a:pPr>
            <a:r>
              <a:rPr lang="en-GB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since Ap,Aq∈</a:t>
            </a:r>
            <a:r>
              <a:rPr lang="en-GB" sz="1500" b="1" i="1"/>
              <a:t>A</a:t>
            </a:r>
            <a:r>
              <a:rPr lang="en-GB" sz="1500" b="1" i="1" baseline="-25000"/>
              <a:t>j</a:t>
            </a:r>
            <a:r>
              <a:rPr lang="en-GB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and (Ap,Aq)∉</a:t>
            </a:r>
            <a:r>
              <a:rPr lang="el-GR" sz="1500" b="1" i="1">
                <a:cs typeface="Arial" charset="0"/>
              </a:rPr>
              <a:t>μ</a:t>
            </a:r>
            <a:r>
              <a:rPr lang="en-GB" sz="1500" b="1" i="1"/>
              <a:t>A</a:t>
            </a:r>
            <a:r>
              <a:rPr lang="en-GB" sz="1500" b="1" i="1" baseline="-25000"/>
              <a:t>j</a:t>
            </a:r>
            <a:r>
              <a:rPr lang="en-GB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1500" b="1"/>
              <a:t>(</a:t>
            </a:r>
            <a:r>
              <a:rPr lang="en-GB" sz="1500" b="1" i="1"/>
              <a:t>p</a:t>
            </a:r>
            <a:r>
              <a:rPr lang="en-GB" sz="1500" b="1"/>
              <a:t>,</a:t>
            </a:r>
            <a:r>
              <a:rPr lang="en-GB" sz="1500" b="1" i="1"/>
              <a:t>q</a:t>
            </a:r>
            <a:r>
              <a:rPr lang="en-GB" sz="1500" b="1"/>
              <a:t>)</a:t>
            </a:r>
            <a:r>
              <a:rPr lang="en-GB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∉</a:t>
            </a:r>
            <a:r>
              <a:rPr lang="el-GR" sz="1500" b="1" i="1">
                <a:cs typeface="Arial" charset="0"/>
              </a:rPr>
              <a:t>μ</a:t>
            </a:r>
            <a:r>
              <a:rPr lang="en-GB" sz="1500" b="1" i="1"/>
              <a:t>P</a:t>
            </a:r>
            <a:r>
              <a:rPr lang="en-GB" sz="1500" b="1" i="1" baseline="-25000"/>
              <a:t>j</a:t>
            </a:r>
            <a:r>
              <a:rPr lang="en-GB" sz="1500" b="1"/>
              <a:t> must hold</a:t>
            </a:r>
            <a:endParaRPr lang="en-GB" sz="15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Char char="•"/>
            </a:pPr>
            <a:r>
              <a:rPr lang="en-GB" sz="1400" b="1"/>
              <a:t>Proposition: If </a:t>
            </a:r>
            <a:r>
              <a:rPr lang="en-GB" sz="1400" b="1" i="1"/>
              <a:t>a</a:t>
            </a:r>
            <a:r>
              <a:rPr lang="en-GB" sz="1400" b="1" baseline="-25000"/>
              <a:t>1</a:t>
            </a:r>
            <a:r>
              <a:rPr lang="en-GB" sz="1400" b="1"/>
              <a:t>,</a:t>
            </a:r>
            <a:r>
              <a:rPr lang="en-GB" sz="1400" b="1" i="1"/>
              <a:t>a</a:t>
            </a:r>
            <a:r>
              <a:rPr lang="en-GB" sz="1400" b="1" baseline="-25000"/>
              <a:t>2</a:t>
            </a:r>
            <a:r>
              <a:rPr lang="en-GB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1400" b="1" i="1"/>
              <a:t>A</a:t>
            </a:r>
            <a:r>
              <a:rPr lang="en-GB" sz="1400" b="1" i="1" baseline="-25000"/>
              <a:t>j</a:t>
            </a:r>
            <a:r>
              <a:rPr lang="en-GB" sz="1400" b="1" baseline="-25000"/>
              <a:t>-1</a:t>
            </a:r>
            <a:r>
              <a:rPr lang="en-GB" sz="1400" b="1"/>
              <a:t> and (</a:t>
            </a:r>
            <a:r>
              <a:rPr lang="en-GB" sz="1400" b="1" i="1"/>
              <a:t>a</a:t>
            </a:r>
            <a:r>
              <a:rPr lang="en-GB" sz="1400" b="1" baseline="-25000"/>
              <a:t>1</a:t>
            </a:r>
            <a:r>
              <a:rPr lang="en-GB" sz="1400" b="1"/>
              <a:t>,</a:t>
            </a:r>
            <a:r>
              <a:rPr lang="en-GB" sz="1400" b="1" i="1"/>
              <a:t>a</a:t>
            </a:r>
            <a:r>
              <a:rPr lang="en-GB" sz="1400" b="1" baseline="-25000"/>
              <a:t>2</a:t>
            </a:r>
            <a:r>
              <a:rPr lang="en-GB" sz="1400" b="1"/>
              <a:t>)</a:t>
            </a:r>
            <a:r>
              <a:rPr lang="en-GB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∉</a:t>
            </a:r>
            <a:r>
              <a:rPr lang="el-GR" sz="1400" b="1" i="1">
                <a:cs typeface="Arial" charset="0"/>
              </a:rPr>
              <a:t>μ</a:t>
            </a:r>
            <a:r>
              <a:rPr lang="en-GB" sz="1400" b="1" i="1"/>
              <a:t>A</a:t>
            </a:r>
            <a:r>
              <a:rPr lang="en-GB" sz="1400" b="1" i="1" baseline="-25000"/>
              <a:t>j</a:t>
            </a:r>
            <a:r>
              <a:rPr lang="en-GB" sz="1400" b="1" baseline="-25000"/>
              <a:t>-1</a:t>
            </a:r>
            <a:r>
              <a:rPr lang="en-GB" sz="1400" b="1"/>
              <a:t> then (</a:t>
            </a:r>
            <a:r>
              <a:rPr lang="en-GB" sz="1400" b="1" i="1"/>
              <a:t>a</a:t>
            </a:r>
            <a:r>
              <a:rPr lang="en-GB" sz="1400" b="1" baseline="-25000"/>
              <a:t>1</a:t>
            </a:r>
            <a:r>
              <a:rPr lang="en-GB" sz="1400" b="1"/>
              <a:t>,</a:t>
            </a:r>
            <a:r>
              <a:rPr lang="en-GB" sz="1400" b="1" i="1"/>
              <a:t>a</a:t>
            </a:r>
            <a:r>
              <a:rPr lang="en-GB" sz="1400" b="1" baseline="-25000"/>
              <a:t>2</a:t>
            </a:r>
            <a:r>
              <a:rPr lang="en-GB" sz="1400" b="1"/>
              <a:t>)</a:t>
            </a:r>
            <a:r>
              <a:rPr lang="en-GB" sz="1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∉</a:t>
            </a:r>
            <a:r>
              <a:rPr lang="el-GR" sz="1400" b="1" i="1">
                <a:cs typeface="Arial" charset="0"/>
              </a:rPr>
              <a:t>μ</a:t>
            </a:r>
            <a:r>
              <a:rPr lang="en-GB" sz="1400" b="1" i="1"/>
              <a:t>A</a:t>
            </a:r>
            <a:r>
              <a:rPr lang="en-GB" sz="1400" b="1" i="1" baseline="-25000"/>
              <a:t>j</a:t>
            </a:r>
            <a:r>
              <a:rPr lang="en-GB" sz="1400" b="1"/>
              <a:t>.</a:t>
            </a:r>
          </a:p>
          <a:p>
            <a:pPr lvl="1">
              <a:buFontTx/>
              <a:buChar char="•"/>
            </a:pPr>
            <a:r>
              <a:rPr lang="en-GB" sz="1500" b="1"/>
              <a:t>Proof:</a:t>
            </a:r>
          </a:p>
          <a:p>
            <a:pPr lvl="2">
              <a:buFontTx/>
              <a:buChar char="•"/>
            </a:pPr>
            <a:r>
              <a:rPr lang="en-GB" sz="1500" b="1"/>
              <a:t>if </a:t>
            </a:r>
            <a:r>
              <a:rPr lang="en-GB" sz="1500" b="1" i="1"/>
              <a:t>a</a:t>
            </a:r>
            <a:r>
              <a:rPr lang="en-GB" sz="1500" b="1" baseline="-25000"/>
              <a:t>1</a:t>
            </a:r>
            <a:r>
              <a:rPr lang="en-GB" sz="1500" b="1"/>
              <a:t>,</a:t>
            </a:r>
            <a:r>
              <a:rPr lang="en-GB" sz="1500" b="1" i="1"/>
              <a:t>a</a:t>
            </a:r>
            <a:r>
              <a:rPr lang="en-GB" sz="1500" b="1" baseline="-25000"/>
              <a:t>2</a:t>
            </a:r>
            <a:r>
              <a:rPr lang="en-GB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1500" b="1" i="1"/>
              <a:t>A</a:t>
            </a:r>
            <a:r>
              <a:rPr lang="en-GB" sz="1500" b="1" i="1" baseline="-25000"/>
              <a:t>j</a:t>
            </a:r>
            <a:r>
              <a:rPr lang="en-GB" sz="1500" b="1" baseline="-25000"/>
              <a:t>-1</a:t>
            </a:r>
            <a:r>
              <a:rPr lang="en-GB" sz="1500" b="1"/>
              <a:t> and (</a:t>
            </a:r>
            <a:r>
              <a:rPr lang="en-GB" sz="1500" b="1" i="1"/>
              <a:t>a</a:t>
            </a:r>
            <a:r>
              <a:rPr lang="en-GB" sz="1500" b="1" baseline="-25000"/>
              <a:t>1</a:t>
            </a:r>
            <a:r>
              <a:rPr lang="en-GB" sz="1500" b="1"/>
              <a:t>,</a:t>
            </a:r>
            <a:r>
              <a:rPr lang="en-GB" sz="1500" b="1" i="1"/>
              <a:t>a</a:t>
            </a:r>
            <a:r>
              <a:rPr lang="en-GB" sz="1500" b="1" baseline="-25000"/>
              <a:t>2</a:t>
            </a:r>
            <a:r>
              <a:rPr lang="en-GB" sz="1500" b="1"/>
              <a:t>)</a:t>
            </a:r>
            <a:r>
              <a:rPr lang="en-GB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∉</a:t>
            </a:r>
            <a:r>
              <a:rPr lang="el-GR" sz="1500" b="1" i="1">
                <a:cs typeface="Arial" charset="0"/>
              </a:rPr>
              <a:t>μ</a:t>
            </a:r>
            <a:r>
              <a:rPr lang="en-GB" sz="1500" b="1" i="1"/>
              <a:t>A</a:t>
            </a:r>
            <a:r>
              <a:rPr lang="en-GB" sz="1500" b="1" i="1" baseline="-25000"/>
              <a:t>j</a:t>
            </a:r>
            <a:r>
              <a:rPr lang="en-GB" sz="1500" b="1" baseline="-25000"/>
              <a:t>-1</a:t>
            </a:r>
            <a:r>
              <a:rPr lang="en-GB" sz="1500" b="1"/>
              <a:t> then </a:t>
            </a:r>
          </a:p>
          <a:p>
            <a:pPr lvl="3">
              <a:buFontTx/>
              <a:buChar char="•"/>
            </a:pPr>
            <a:r>
              <a:rPr lang="en-GB" sz="1400" b="1" i="1"/>
              <a:t>a</a:t>
            </a:r>
            <a:r>
              <a:rPr lang="en-GB" sz="1400" b="1" baseline="-25000"/>
              <a:t>1</a:t>
            </a:r>
            <a:r>
              <a:rPr lang="en-GB" sz="1400" b="1"/>
              <a:t> and </a:t>
            </a:r>
            <a:r>
              <a:rPr lang="en-GB" sz="1400" b="1" i="1"/>
              <a:t>a</a:t>
            </a:r>
            <a:r>
              <a:rPr lang="en-GB" sz="1400" b="1" baseline="-25000"/>
              <a:t>2</a:t>
            </a:r>
            <a:r>
              <a:rPr lang="en-GB" sz="1400" b="1"/>
              <a:t> are independent and </a:t>
            </a:r>
          </a:p>
          <a:p>
            <a:pPr lvl="3">
              <a:buFontTx/>
              <a:buChar char="•"/>
            </a:pPr>
            <a:r>
              <a:rPr lang="en-GB" sz="1400" b="1"/>
              <a:t>their preconditions in </a:t>
            </a:r>
            <a:r>
              <a:rPr lang="en-GB" sz="1400" b="1" i="1"/>
              <a:t>P</a:t>
            </a:r>
            <a:r>
              <a:rPr lang="en-GB" sz="1400" b="1" i="1" baseline="-25000"/>
              <a:t>j</a:t>
            </a:r>
            <a:r>
              <a:rPr lang="en-GB" sz="1400" b="1" baseline="-25000"/>
              <a:t>-1</a:t>
            </a:r>
            <a:r>
              <a:rPr lang="en-GB" sz="1400" b="1"/>
              <a:t> are not mutex</a:t>
            </a:r>
            <a:endParaRPr lang="en-US" sz="1400" b="1"/>
          </a:p>
          <a:p>
            <a:pPr lvl="2">
              <a:buFontTx/>
              <a:buChar char="•"/>
            </a:pPr>
            <a:r>
              <a:rPr lang="en-GB" sz="1500" b="1"/>
              <a:t>both properties remain true for </a:t>
            </a:r>
            <a:r>
              <a:rPr lang="en-GB" sz="1500" b="1" i="1"/>
              <a:t>P</a:t>
            </a:r>
            <a:r>
              <a:rPr lang="en-GB" sz="1500" b="1" i="1" baseline="-25000"/>
              <a:t>j</a:t>
            </a:r>
          </a:p>
          <a:p>
            <a:pPr lvl="2">
              <a:buFontTx/>
              <a:buChar char="•"/>
            </a:pPr>
            <a:r>
              <a:rPr lang="en-GB" sz="1500" b="1"/>
              <a:t>hence: </a:t>
            </a:r>
            <a:r>
              <a:rPr lang="en-GB" sz="1500" b="1" i="1"/>
              <a:t>a</a:t>
            </a:r>
            <a:r>
              <a:rPr lang="en-GB" sz="1500" b="1" baseline="-25000"/>
              <a:t>1</a:t>
            </a:r>
            <a:r>
              <a:rPr lang="en-GB" sz="1500" b="1"/>
              <a:t>,</a:t>
            </a:r>
            <a:r>
              <a:rPr lang="en-GB" sz="1500" b="1" i="1"/>
              <a:t>a</a:t>
            </a:r>
            <a:r>
              <a:rPr lang="en-GB" sz="1500" b="1" baseline="-25000"/>
              <a:t>2</a:t>
            </a:r>
            <a:r>
              <a:rPr lang="en-GB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1500" b="1" i="1"/>
              <a:t>A</a:t>
            </a:r>
            <a:r>
              <a:rPr lang="en-GB" sz="1500" b="1" i="1" baseline="-25000"/>
              <a:t>j</a:t>
            </a:r>
            <a:r>
              <a:rPr lang="en-GB" sz="1500" b="1"/>
              <a:t> and (</a:t>
            </a:r>
            <a:r>
              <a:rPr lang="en-GB" sz="1500" b="1" i="1"/>
              <a:t>a</a:t>
            </a:r>
            <a:r>
              <a:rPr lang="en-GB" sz="1500" b="1" baseline="-25000"/>
              <a:t>1</a:t>
            </a:r>
            <a:r>
              <a:rPr lang="en-GB" sz="1500" b="1"/>
              <a:t>,</a:t>
            </a:r>
            <a:r>
              <a:rPr lang="en-GB" sz="1500" b="1" i="1"/>
              <a:t>a</a:t>
            </a:r>
            <a:r>
              <a:rPr lang="en-GB" sz="1500" b="1" baseline="-25000"/>
              <a:t>2</a:t>
            </a:r>
            <a:r>
              <a:rPr lang="en-GB" sz="1500" b="1"/>
              <a:t>)</a:t>
            </a:r>
            <a:r>
              <a:rPr lang="en-GB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∉</a:t>
            </a:r>
            <a:r>
              <a:rPr lang="el-GR" sz="1500" b="1" i="1">
                <a:cs typeface="Arial" charset="0"/>
              </a:rPr>
              <a:t>μ</a:t>
            </a:r>
            <a:r>
              <a:rPr lang="en-GB" sz="1500" b="1" i="1"/>
              <a:t>A</a:t>
            </a:r>
            <a:r>
              <a:rPr lang="en-GB" sz="1500" b="1" i="1" baseline="-25000"/>
              <a:t>j</a:t>
            </a:r>
            <a:r>
              <a:rPr lang="en-GB" sz="1500" b="1"/>
              <a:t> </a:t>
            </a:r>
            <a:endParaRPr lang="en-GB" b="1"/>
          </a:p>
          <a:p>
            <a:pPr>
              <a:buFontTx/>
              <a:buChar char="•"/>
            </a:pPr>
            <a:r>
              <a:rPr lang="en-GB"/>
              <a:t>mutex relations are monotonically decreasing (between layers with the same propositions)</a:t>
            </a:r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789214-A671-4EE7-9827-6F3D23227AB5}" type="slidenum">
              <a:rPr lang="en-GB"/>
              <a:pPr/>
              <a:t>54</a:t>
            </a:fld>
            <a:endParaRPr lang="en-GB"/>
          </a:p>
        </p:txBody>
      </p:sp>
      <p:sp>
        <p:nvSpPr>
          <p:cNvPr id="8284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2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Removing Impossible Actions</a:t>
            </a:r>
          </a:p>
          <a:p>
            <a:pPr>
              <a:buFontTx/>
              <a:buChar char="•"/>
            </a:pPr>
            <a:r>
              <a:rPr lang="en-GB" b="1"/>
              <a:t>actions with mutex preconditions </a:t>
            </a:r>
            <a:r>
              <a:rPr lang="en-GB" b="1" i="1"/>
              <a:t>p</a:t>
            </a:r>
            <a:r>
              <a:rPr lang="en-GB" b="1"/>
              <a:t> and </a:t>
            </a:r>
            <a:r>
              <a:rPr lang="en-GB" b="1" i="1"/>
              <a:t>q</a:t>
            </a:r>
            <a:r>
              <a:rPr lang="en-GB" b="1"/>
              <a:t> are impossible</a:t>
            </a:r>
          </a:p>
          <a:p>
            <a:pPr lvl="1">
              <a:buFontTx/>
              <a:buChar char="•"/>
            </a:pPr>
            <a:r>
              <a:rPr lang="en-GB" b="1"/>
              <a:t>example: preconditions </a:t>
            </a:r>
            <a:r>
              <a:rPr lang="en-GB" b="1" i="1"/>
              <a:t>r2</a:t>
            </a:r>
            <a:r>
              <a:rPr lang="en-GB" b="1"/>
              <a:t> and </a:t>
            </a:r>
            <a:r>
              <a:rPr lang="en-GB" b="1" i="1"/>
              <a:t>ar</a:t>
            </a:r>
            <a:r>
              <a:rPr lang="en-GB" b="1"/>
              <a:t> of Uar2 in 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/>
              <a:t> are mutex</a:t>
            </a:r>
          </a:p>
          <a:p>
            <a:pPr>
              <a:buFontTx/>
              <a:buChar char="•"/>
            </a:pPr>
            <a:r>
              <a:rPr lang="en-GB"/>
              <a:t>action with mutex preconditions can never be part of any layered plan (will violate applicability condition in definition)</a:t>
            </a:r>
          </a:p>
          <a:p>
            <a:pPr>
              <a:buFontTx/>
              <a:buChar char="•"/>
            </a:pPr>
            <a:r>
              <a:rPr lang="en-GB" b="1"/>
              <a:t>can be removed from the graph</a:t>
            </a:r>
          </a:p>
          <a:p>
            <a:pPr lvl="1">
              <a:buFontTx/>
              <a:buChar char="•"/>
            </a:pPr>
            <a:r>
              <a:rPr lang="en-GB" b="1"/>
              <a:t>example: remove Uar2 from 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/>
              <a:t> </a:t>
            </a:r>
          </a:p>
          <a:p>
            <a:pPr>
              <a:buFontTx/>
              <a:buChar char="•"/>
            </a:pPr>
            <a:r>
              <a:rPr lang="en-GB"/>
              <a:t>mutex pair of actions must remain in graph because one of the actions may be used in final plan</a:t>
            </a:r>
          </a:p>
          <a:p>
            <a:pPr>
              <a:buFontTx/>
              <a:buChar char="•"/>
            </a:pPr>
            <a:r>
              <a:rPr lang="en-GB"/>
              <a:t>note: still consistent with monotonically increasing actions</a:t>
            </a:r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E80C6F-DE36-4A09-9906-AE2B31916027}" type="slidenum">
              <a:rPr lang="en-GB"/>
              <a:pPr/>
              <a:t>55</a:t>
            </a:fld>
            <a:endParaRPr lang="en-GB"/>
          </a:p>
        </p:txBody>
      </p:sp>
      <p:sp>
        <p:nvSpPr>
          <p:cNvPr id="8724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Reachability in Planning Graphs</a:t>
            </a:r>
          </a:p>
          <a:p>
            <a:pPr>
              <a:buFontTx/>
              <a:buChar char="•"/>
            </a:pPr>
            <a:r>
              <a:rPr lang="en-GB" b="1"/>
              <a:t>Proposition: Let </a:t>
            </a:r>
            <a:r>
              <a:rPr lang="en-US" b="1" i="1"/>
              <a:t>P </a:t>
            </a:r>
            <a:r>
              <a:rPr lang="en-GB" b="1"/>
              <a:t>= (</a:t>
            </a:r>
            <a:r>
              <a:rPr lang="en-GB" b="1" i="1">
                <a:cs typeface="Arial" charset="0"/>
              </a:rPr>
              <a:t>A</a:t>
            </a:r>
            <a:r>
              <a:rPr lang="en-GB" b="1"/>
              <a:t>,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/>
              <a:t>,</a:t>
            </a:r>
            <a:r>
              <a:rPr lang="en-GB" b="1" i="1"/>
              <a:t>g</a:t>
            </a:r>
            <a:r>
              <a:rPr lang="en-GB" b="1"/>
              <a:t>) be a propositional planning problem and </a:t>
            </a:r>
            <a:r>
              <a:rPr lang="en-GB" b="1" i="1"/>
              <a:t>G </a:t>
            </a:r>
            <a:r>
              <a:rPr lang="en-GB" b="1"/>
              <a:t>= (</a:t>
            </a:r>
            <a:r>
              <a:rPr lang="en-GB" b="1" i="1"/>
              <a:t>N</a:t>
            </a:r>
            <a:r>
              <a:rPr lang="en-GB" b="1"/>
              <a:t>,</a:t>
            </a:r>
            <a:r>
              <a:rPr lang="en-GB" b="1" i="1"/>
              <a:t>E</a:t>
            </a:r>
            <a:r>
              <a:rPr lang="en-GB" b="1"/>
              <a:t>), </a:t>
            </a:r>
            <a:r>
              <a:rPr lang="en-GB" b="1" i="1"/>
              <a:t>N</a:t>
            </a:r>
            <a:r>
              <a:rPr lang="en-GB" b="1"/>
              <a:t> = </a:t>
            </a:r>
            <a:r>
              <a:rPr lang="en-GB" b="1" i="1"/>
              <a:t>P</a:t>
            </a:r>
            <a:r>
              <a:rPr lang="en-GB" b="1" baseline="-25000"/>
              <a:t>0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b="1"/>
              <a:t> 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/>
              <a:t>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b="1"/>
              <a:t> </a:t>
            </a:r>
            <a:r>
              <a:rPr lang="en-GB" b="1" i="1"/>
              <a:t>P</a:t>
            </a:r>
            <a:r>
              <a:rPr lang="en-GB" b="1" baseline="-25000"/>
              <a:t>1</a:t>
            </a:r>
            <a:r>
              <a:rPr lang="en-GB" b="1"/>
              <a:t>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b="1"/>
              <a:t> 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/>
              <a:t>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b="1"/>
              <a:t> </a:t>
            </a:r>
            <a:r>
              <a:rPr lang="en-GB" b="1" i="1"/>
              <a:t>P</a:t>
            </a:r>
            <a:r>
              <a:rPr lang="en-GB" b="1" baseline="-25000"/>
              <a:t>2</a:t>
            </a:r>
            <a:r>
              <a:rPr lang="en-GB" b="1"/>
              <a:t>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b="1"/>
              <a:t> …, the corresponding planning graph. If </a:t>
            </a:r>
          </a:p>
          <a:p>
            <a:pPr lvl="1">
              <a:buFontTx/>
              <a:buChar char="•"/>
            </a:pPr>
            <a:r>
              <a:rPr lang="en-GB" b="1" i="1"/>
              <a:t>g</a:t>
            </a:r>
            <a:r>
              <a:rPr lang="en-GB" b="1"/>
              <a:t> is reachable from </a:t>
            </a:r>
            <a:r>
              <a:rPr lang="en-GB" b="1" i="1"/>
              <a:t>s</a:t>
            </a:r>
            <a:r>
              <a:rPr lang="en-GB" b="1" i="1" baseline="-25000"/>
              <a:t>i</a:t>
            </a:r>
            <a:r>
              <a:rPr lang="en-GB" b="1"/>
              <a:t> </a:t>
            </a:r>
          </a:p>
          <a:p>
            <a:pPr>
              <a:buFontTx/>
              <a:buChar char="•"/>
            </a:pPr>
            <a:r>
              <a:rPr lang="en-GB" b="1"/>
              <a:t>	then </a:t>
            </a:r>
          </a:p>
          <a:p>
            <a:pPr lvl="1">
              <a:buFontTx/>
              <a:buChar char="•"/>
            </a:pPr>
            <a:r>
              <a:rPr lang="en-GB" b="1"/>
              <a:t>there is a proposition layer </a:t>
            </a:r>
            <a:r>
              <a:rPr lang="en-GB" b="1" i="1"/>
              <a:t>P</a:t>
            </a:r>
            <a:r>
              <a:rPr lang="en-GB" b="1" i="1" baseline="-25000"/>
              <a:t>g</a:t>
            </a:r>
            <a:r>
              <a:rPr lang="en-GB" b="1"/>
              <a:t> such that</a:t>
            </a:r>
          </a:p>
          <a:p>
            <a:pPr lvl="2">
              <a:buFontTx/>
              <a:buChar char="•"/>
            </a:pPr>
            <a:r>
              <a:rPr lang="en-GB" b="1" i="1"/>
              <a:t>g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</a:t>
            </a:r>
            <a:r>
              <a:rPr lang="en-GB" b="1" i="1"/>
              <a:t>P</a:t>
            </a:r>
            <a:r>
              <a:rPr lang="en-GB" b="1" i="1" baseline="-25000"/>
              <a:t>g</a:t>
            </a:r>
            <a:r>
              <a:rPr lang="en-GB" b="1"/>
              <a:t> and</a:t>
            </a:r>
          </a:p>
          <a:p>
            <a:pPr lvl="2">
              <a:buFontTx/>
              <a:buChar char="•"/>
            </a:pPr>
            <a:r>
              <a:rPr lang="en-US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¬∃ 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 baseline="-2500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 baseline="-25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: (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 baseline="-2500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 baseline="-25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l-GR" b="1" i="1">
                <a:cs typeface="Arial" charset="0"/>
              </a:rPr>
              <a:t>μ</a:t>
            </a:r>
            <a:r>
              <a:rPr lang="en-GB" b="1" i="1"/>
              <a:t>P</a:t>
            </a:r>
            <a:r>
              <a:rPr lang="en-GB" b="1" i="1" baseline="-25000"/>
              <a:t>g</a:t>
            </a:r>
            <a:r>
              <a:rPr lang="en-GB" b="1"/>
              <a:t>.</a:t>
            </a:r>
          </a:p>
          <a:p>
            <a:pPr>
              <a:buFontTx/>
              <a:buChar char="•"/>
            </a:pPr>
            <a:r>
              <a:rPr lang="en-GB">
                <a:ea typeface="Arial Unicode MS" pitchFamily="34" charset="-128"/>
                <a:cs typeface="Arial Unicode MS" pitchFamily="34" charset="-128"/>
              </a:rPr>
              <a:t>still only necessary condition, but relatively efficient to compute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02A89A-4F70-4E86-B8AE-B828899B455A}" type="slidenum">
              <a:rPr lang="en-GB"/>
              <a:pPr/>
              <a:t>56</a:t>
            </a:fld>
            <a:endParaRPr lang="en-GB"/>
          </a:p>
        </p:txBody>
      </p:sp>
      <p:sp>
        <p:nvSpPr>
          <p:cNvPr id="8345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Overview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GB" b="1">
                <a:solidFill>
                  <a:schemeClr val="accent2"/>
                </a:solidFill>
              </a:rPr>
              <a:t>The Propositional Representation</a:t>
            </a:r>
          </a:p>
          <a:p>
            <a:pPr>
              <a:buFontTx/>
              <a:buChar char="•"/>
            </a:pPr>
            <a:r>
              <a:rPr lang="en-GB" b="1"/>
              <a:t>The Planning-Graph Structure</a:t>
            </a:r>
          </a:p>
          <a:p>
            <a:pPr lvl="1">
              <a:buFontTx/>
              <a:buChar char="•"/>
            </a:pPr>
            <a:r>
              <a:rPr lang="en-GB"/>
              <a:t>just done: defining a new graph that is more efficient to generate and a necessary criterion for solution containment</a:t>
            </a:r>
          </a:p>
          <a:p>
            <a:pPr>
              <a:buFontTx/>
              <a:buChar char="•"/>
            </a:pPr>
            <a:r>
              <a:rPr lang="en-GB" b="1"/>
              <a:t>The Graphplan Algorithm</a:t>
            </a:r>
          </a:p>
          <a:p>
            <a:pPr lvl="1">
              <a:buFontTx/>
              <a:buChar char="•"/>
            </a:pPr>
            <a:r>
              <a:rPr lang="en-GB"/>
              <a:t>now: an algorithm for searching the planning graph for a solution plan</a:t>
            </a: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953B0A-7624-4B37-9258-BC1CC938A2F3}" type="slidenum">
              <a:rPr lang="en-GB"/>
              <a:pPr/>
              <a:t>57</a:t>
            </a:fld>
            <a:endParaRPr lang="en-GB"/>
          </a:p>
        </p:txBody>
      </p:sp>
      <p:sp>
        <p:nvSpPr>
          <p:cNvPr id="8366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The Graphplan Algorithm: Basic Idea</a:t>
            </a:r>
          </a:p>
          <a:p>
            <a:pPr>
              <a:buFontTx/>
              <a:buChar char="•"/>
            </a:pPr>
            <a:r>
              <a:rPr lang="en-GB" b="1"/>
              <a:t>expand the planning graph, one action layer and one proposition layer at a time</a:t>
            </a:r>
          </a:p>
          <a:p>
            <a:pPr lvl="1">
              <a:buFontTx/>
              <a:buChar char="•"/>
            </a:pPr>
            <a:r>
              <a:rPr lang="en-GB"/>
              <a:t>similar to iterative deepening: discover new part of the search space with each iteration</a:t>
            </a:r>
          </a:p>
          <a:p>
            <a:pPr>
              <a:buFontTx/>
              <a:buChar char="•"/>
            </a:pPr>
            <a:r>
              <a:rPr lang="en-GB" b="1"/>
              <a:t>from the first graph for which </a:t>
            </a:r>
            <a:r>
              <a:rPr lang="en-GB" b="1" i="1"/>
              <a:t>P</a:t>
            </a:r>
            <a:r>
              <a:rPr lang="en-GB" b="1" i="1" baseline="-25000"/>
              <a:t>g</a:t>
            </a:r>
            <a:r>
              <a:rPr lang="en-GB" b="1"/>
              <a:t> is the last proposition layer such that </a:t>
            </a:r>
          </a:p>
          <a:p>
            <a:pPr lvl="1">
              <a:buFontTx/>
              <a:buChar char="•"/>
            </a:pPr>
            <a:r>
              <a:rPr lang="en-GB" b="1" i="1"/>
              <a:t>g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</a:t>
            </a:r>
            <a:r>
              <a:rPr lang="en-GB" b="1" i="1"/>
              <a:t>P</a:t>
            </a:r>
            <a:r>
              <a:rPr lang="en-GB" b="1" i="1" baseline="-25000"/>
              <a:t>g</a:t>
            </a:r>
            <a:r>
              <a:rPr lang="en-GB" b="1"/>
              <a:t> and</a:t>
            </a:r>
          </a:p>
          <a:p>
            <a:pPr lvl="1">
              <a:buFontTx/>
              <a:buChar char="•"/>
            </a:pPr>
            <a:r>
              <a:rPr lang="en-US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¬∃ 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 baseline="-2500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 baseline="-25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: (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 baseline="-2500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b="1" i="1"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="1" baseline="-25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l-GR" b="1" i="1">
                <a:cs typeface="Arial" charset="0"/>
              </a:rPr>
              <a:t>μ</a:t>
            </a:r>
            <a:r>
              <a:rPr lang="en-GB" b="1" i="1"/>
              <a:t>P</a:t>
            </a:r>
            <a:r>
              <a:rPr lang="en-GB" b="1" i="1" baseline="-25000"/>
              <a:t>g</a:t>
            </a:r>
            <a:endParaRPr lang="en-GB" b="1"/>
          </a:p>
          <a:p>
            <a:pPr lvl="1">
              <a:buFontTx/>
              <a:buChar char="•"/>
            </a:pPr>
            <a:r>
              <a:rPr lang="en-GB"/>
              <a:t>no need to search for solutions in graph with fewer layers; see last proposition</a:t>
            </a:r>
          </a:p>
          <a:p>
            <a:pPr>
              <a:buFontTx/>
              <a:buChar char="•"/>
            </a:pPr>
            <a:r>
              <a:rPr lang="en-GB" b="1"/>
              <a:t>search backwards from the last (proposition) layer for a solution</a:t>
            </a:r>
            <a:endParaRPr lang="en-GB"/>
          </a:p>
          <a:p>
            <a:pPr>
              <a:buFontTx/>
              <a:buChar char="•"/>
            </a:pPr>
            <a:r>
              <a:rPr lang="en-GB"/>
              <a:t>two major steps:</a:t>
            </a:r>
          </a:p>
          <a:p>
            <a:pPr lvl="1">
              <a:buFontTx/>
              <a:buChar char="•"/>
            </a:pPr>
            <a:r>
              <a:rPr lang="en-GB"/>
              <a:t>expansion of planning graph to next proposition layer</a:t>
            </a:r>
          </a:p>
          <a:p>
            <a:pPr lvl="1">
              <a:buFontTx/>
              <a:buChar char="•"/>
            </a:pPr>
            <a:r>
              <a:rPr lang="en-GB"/>
              <a:t>searching a given planning graph for a solution</a:t>
            </a:r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D2890D-CFCE-4C90-B448-E7FAD6A2E8FF}" type="slidenum">
              <a:rPr lang="en-GB"/>
              <a:pPr/>
              <a:t>58</a:t>
            </a:fld>
            <a:endParaRPr lang="en-GB"/>
          </a:p>
        </p:txBody>
      </p:sp>
      <p:sp>
        <p:nvSpPr>
          <p:cNvPr id="8468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4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Planning Graph Data Structure</a:t>
            </a:r>
          </a:p>
          <a:p>
            <a:pPr>
              <a:buFontTx/>
              <a:buChar char="•"/>
            </a:pPr>
            <a:r>
              <a:rPr lang="en-GB" sz="1400" b="1" i="1"/>
              <a:t>k</a:t>
            </a:r>
            <a:r>
              <a:rPr lang="en-GB" sz="1400" b="1"/>
              <a:t>-th planning graph </a:t>
            </a:r>
            <a:r>
              <a:rPr lang="en-GB" sz="1400" b="1" i="1"/>
              <a:t>G</a:t>
            </a:r>
            <a:r>
              <a:rPr lang="en-GB" sz="1400" b="1" i="1" baseline="-25000"/>
              <a:t>k</a:t>
            </a:r>
            <a:r>
              <a:rPr lang="en-GB" sz="1400" b="1"/>
              <a:t>:</a:t>
            </a:r>
          </a:p>
          <a:p>
            <a:pPr lvl="1">
              <a:buFontTx/>
              <a:buChar char="•"/>
            </a:pPr>
            <a:r>
              <a:rPr lang="en-GB" sz="1400" b="1"/>
              <a:t>nodes </a:t>
            </a:r>
            <a:r>
              <a:rPr lang="en-GB" sz="1400" b="1" i="1"/>
              <a:t>N</a:t>
            </a:r>
            <a:r>
              <a:rPr lang="en-GB" sz="1400" b="1"/>
              <a:t>:</a:t>
            </a:r>
          </a:p>
          <a:p>
            <a:pPr lvl="2">
              <a:buFontTx/>
              <a:buChar char="•"/>
            </a:pPr>
            <a:r>
              <a:rPr lang="en-GB" sz="1500" b="1"/>
              <a:t>array of proposition layers </a:t>
            </a:r>
            <a:r>
              <a:rPr lang="en-GB" sz="1500" b="1" i="1"/>
              <a:t>P</a:t>
            </a:r>
            <a:r>
              <a:rPr lang="en-GB" sz="1500" b="1" baseline="-25000"/>
              <a:t>0</a:t>
            </a:r>
            <a:r>
              <a:rPr lang="en-GB" sz="1500" b="1"/>
              <a:t> … </a:t>
            </a:r>
            <a:r>
              <a:rPr lang="en-GB" sz="1500" b="1" i="1"/>
              <a:t>P</a:t>
            </a:r>
            <a:r>
              <a:rPr lang="en-GB" sz="1500" b="1" i="1" baseline="-25000"/>
              <a:t>k</a:t>
            </a:r>
          </a:p>
          <a:p>
            <a:pPr lvl="3">
              <a:buFontTx/>
              <a:buChar char="•"/>
            </a:pPr>
            <a:r>
              <a:rPr lang="en-GB" sz="1400" b="1"/>
              <a:t>proposition layer </a:t>
            </a:r>
            <a:r>
              <a:rPr lang="en-GB" sz="1400" b="1" i="1"/>
              <a:t>j</a:t>
            </a:r>
            <a:r>
              <a:rPr lang="en-GB" sz="1400" b="1"/>
              <a:t>: set of proposition symbols</a:t>
            </a:r>
          </a:p>
          <a:p>
            <a:pPr lvl="2">
              <a:buFontTx/>
              <a:buChar char="•"/>
            </a:pPr>
            <a:r>
              <a:rPr lang="en-GB" sz="1500" b="1"/>
              <a:t>array of action layers </a:t>
            </a:r>
            <a:r>
              <a:rPr lang="en-GB" sz="1500" b="1" i="1"/>
              <a:t>A</a:t>
            </a:r>
            <a:r>
              <a:rPr lang="en-GB" sz="1500" b="1" baseline="-25000"/>
              <a:t>1</a:t>
            </a:r>
            <a:r>
              <a:rPr lang="en-GB" sz="1500" b="1"/>
              <a:t> … </a:t>
            </a:r>
            <a:r>
              <a:rPr lang="en-GB" sz="1500" b="1" i="1"/>
              <a:t>A</a:t>
            </a:r>
            <a:r>
              <a:rPr lang="en-GB" sz="1500" b="1" i="1" baseline="-25000"/>
              <a:t>k</a:t>
            </a:r>
          </a:p>
          <a:p>
            <a:pPr lvl="3">
              <a:buFontTx/>
              <a:buChar char="•"/>
            </a:pPr>
            <a:r>
              <a:rPr lang="en-GB" sz="1400" b="1"/>
              <a:t>proposition layer </a:t>
            </a:r>
            <a:r>
              <a:rPr lang="en-GB" sz="1400" b="1" i="1"/>
              <a:t>j</a:t>
            </a:r>
            <a:r>
              <a:rPr lang="en-GB" sz="1400" b="1"/>
              <a:t>: set of action symbols</a:t>
            </a:r>
          </a:p>
          <a:p>
            <a:pPr lvl="1">
              <a:buFontTx/>
              <a:buChar char="•"/>
            </a:pPr>
            <a:r>
              <a:rPr lang="en-GB" sz="1400" b="1"/>
              <a:t>edges </a:t>
            </a:r>
            <a:r>
              <a:rPr lang="en-GB" sz="1400" b="1" i="1"/>
              <a:t>E</a:t>
            </a:r>
            <a:r>
              <a:rPr lang="en-GB" sz="1400" b="1"/>
              <a:t>:</a:t>
            </a:r>
          </a:p>
          <a:p>
            <a:pPr lvl="2">
              <a:buFontTx/>
              <a:buChar char="•"/>
            </a:pPr>
            <a:r>
              <a:rPr lang="en-GB" sz="1500" b="1"/>
              <a:t>precondition links: </a:t>
            </a:r>
            <a:r>
              <a:rPr lang="en-GB" sz="1500" b="1" i="1"/>
              <a:t>pre</a:t>
            </a:r>
            <a:r>
              <a:rPr lang="en-GB" sz="1500" b="1" i="1" baseline="-25000"/>
              <a:t>j</a:t>
            </a:r>
            <a:r>
              <a:rPr lang="en-GB" sz="1500" b="1"/>
              <a:t> </a:t>
            </a:r>
            <a:r>
              <a:rPr lang="en-GB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</a:t>
            </a:r>
            <a:r>
              <a:rPr lang="en-GB" sz="1500" b="1" i="1"/>
              <a:t>P</a:t>
            </a:r>
            <a:r>
              <a:rPr lang="en-GB" sz="1500" b="1" i="1" baseline="-25000"/>
              <a:t>j</a:t>
            </a:r>
            <a:r>
              <a:rPr lang="en-GB" sz="1500" b="1" baseline="-25000"/>
              <a:t>-1</a:t>
            </a:r>
            <a:r>
              <a:rPr lang="en-US" b="1">
                <a:cs typeface="Arial" charset="0"/>
              </a:rPr>
              <a:t>×</a:t>
            </a:r>
            <a:r>
              <a:rPr lang="en-GB" sz="1500" b="1" i="1"/>
              <a:t>A</a:t>
            </a:r>
            <a:r>
              <a:rPr lang="en-GB" sz="1500" b="1" i="1" baseline="-25000"/>
              <a:t>j</a:t>
            </a:r>
            <a:r>
              <a:rPr lang="en-GB" sz="1500" b="1"/>
              <a:t>, </a:t>
            </a:r>
            <a:r>
              <a:rPr lang="en-GB" sz="1500" b="1" i="1"/>
              <a:t>j</a:t>
            </a:r>
            <a:r>
              <a:rPr lang="en-GB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1500" b="1"/>
              <a:t>{1…</a:t>
            </a:r>
            <a:r>
              <a:rPr lang="en-GB" sz="1500" b="1" i="1"/>
              <a:t>k</a:t>
            </a:r>
            <a:r>
              <a:rPr lang="en-GB" sz="1500" b="1"/>
              <a:t>}</a:t>
            </a:r>
            <a:endParaRPr lang="en-GB" sz="15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>
              <a:buFontTx/>
              <a:buChar char="•"/>
            </a:pPr>
            <a:r>
              <a:rPr lang="en-GB" sz="1500" b="1"/>
              <a:t>positive effect links: </a:t>
            </a:r>
            <a:r>
              <a:rPr lang="en-GB" sz="1500" b="1" i="1"/>
              <a:t>e</a:t>
            </a:r>
            <a:r>
              <a:rPr lang="en-GB" sz="1500" b="1" i="1" baseline="-25000"/>
              <a:t>j</a:t>
            </a:r>
            <a:r>
              <a:rPr lang="en-GB" sz="1500" b="1" baseline="30000"/>
              <a:t>+</a:t>
            </a:r>
            <a:r>
              <a:rPr lang="en-GB" sz="1500" b="1"/>
              <a:t> </a:t>
            </a:r>
            <a:r>
              <a:rPr lang="en-GB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</a:t>
            </a:r>
            <a:r>
              <a:rPr lang="en-GB" sz="1500" b="1" i="1"/>
              <a:t>A</a:t>
            </a:r>
            <a:r>
              <a:rPr lang="en-GB" sz="1500" b="1" i="1" baseline="-25000"/>
              <a:t>j</a:t>
            </a:r>
            <a:r>
              <a:rPr lang="en-US" b="1">
                <a:cs typeface="Arial" charset="0"/>
              </a:rPr>
              <a:t>×</a:t>
            </a:r>
            <a:r>
              <a:rPr lang="en-GB" sz="1500" b="1" i="1"/>
              <a:t>P</a:t>
            </a:r>
            <a:r>
              <a:rPr lang="en-GB" sz="1500" b="1" i="1" baseline="-25000"/>
              <a:t>j</a:t>
            </a:r>
            <a:r>
              <a:rPr lang="en-GB" sz="1500" b="1"/>
              <a:t>, </a:t>
            </a:r>
            <a:r>
              <a:rPr lang="en-GB" sz="1500" b="1" i="1"/>
              <a:t>j</a:t>
            </a:r>
            <a:r>
              <a:rPr lang="en-GB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1500" b="1"/>
              <a:t>{1…</a:t>
            </a:r>
            <a:r>
              <a:rPr lang="en-GB" sz="1500" b="1" i="1"/>
              <a:t>k</a:t>
            </a:r>
            <a:r>
              <a:rPr lang="en-GB" sz="1500" b="1"/>
              <a:t>}</a:t>
            </a:r>
          </a:p>
          <a:p>
            <a:pPr lvl="2">
              <a:buFontTx/>
              <a:buChar char="•"/>
            </a:pPr>
            <a:r>
              <a:rPr lang="en-GB" sz="1500" b="1"/>
              <a:t>negative effect links: </a:t>
            </a:r>
            <a:r>
              <a:rPr lang="en-GB" sz="1500" b="1" i="1"/>
              <a:t>e</a:t>
            </a:r>
            <a:r>
              <a:rPr lang="en-GB" sz="1500" b="1" i="1" baseline="-25000"/>
              <a:t>j</a:t>
            </a:r>
            <a:r>
              <a:rPr lang="en-GB" sz="1500" b="1" baseline="30000"/>
              <a:t>–</a:t>
            </a:r>
            <a:r>
              <a:rPr lang="en-GB" sz="1500" b="1"/>
              <a:t> </a:t>
            </a:r>
            <a:r>
              <a:rPr lang="en-GB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</a:t>
            </a:r>
            <a:r>
              <a:rPr lang="en-GB" sz="1500" b="1" i="1"/>
              <a:t>A</a:t>
            </a:r>
            <a:r>
              <a:rPr lang="en-GB" sz="1500" b="1" i="1" baseline="-25000"/>
              <a:t>j</a:t>
            </a:r>
            <a:r>
              <a:rPr lang="en-US" b="1">
                <a:cs typeface="Arial" charset="0"/>
              </a:rPr>
              <a:t>×</a:t>
            </a:r>
            <a:r>
              <a:rPr lang="en-GB" sz="1500" b="1" i="1"/>
              <a:t>P</a:t>
            </a:r>
            <a:r>
              <a:rPr lang="en-GB" sz="1500" b="1" i="1" baseline="-25000"/>
              <a:t>j</a:t>
            </a:r>
            <a:r>
              <a:rPr lang="en-GB" sz="1500" b="1"/>
              <a:t>, </a:t>
            </a:r>
            <a:r>
              <a:rPr lang="en-GB" sz="1500" b="1" i="1"/>
              <a:t>j</a:t>
            </a:r>
            <a:r>
              <a:rPr lang="en-GB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1500" b="1"/>
              <a:t>{1…</a:t>
            </a:r>
            <a:r>
              <a:rPr lang="en-GB" sz="1500" b="1" i="1"/>
              <a:t>k</a:t>
            </a:r>
            <a:r>
              <a:rPr lang="en-GB" sz="1500" b="1"/>
              <a:t>}</a:t>
            </a:r>
          </a:p>
          <a:p>
            <a:pPr lvl="2">
              <a:buFontTx/>
              <a:buChar char="•"/>
            </a:pPr>
            <a:r>
              <a:rPr lang="en-GB" sz="1500" b="1"/>
              <a:t>proposition mutex links: </a:t>
            </a:r>
            <a:r>
              <a:rPr lang="el-GR" sz="1300" b="1" i="1">
                <a:cs typeface="Arial" charset="0"/>
              </a:rPr>
              <a:t>μ</a:t>
            </a:r>
            <a:r>
              <a:rPr lang="en-GB" sz="1300" b="1" i="1"/>
              <a:t>A</a:t>
            </a:r>
            <a:r>
              <a:rPr lang="en-GB" sz="1300" b="1" i="1" baseline="-25000"/>
              <a:t>j</a:t>
            </a:r>
            <a:r>
              <a:rPr lang="en-GB" sz="1300" b="1"/>
              <a:t> </a:t>
            </a:r>
            <a:r>
              <a:rPr lang="en-GB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</a:t>
            </a:r>
            <a:r>
              <a:rPr lang="en-GB" sz="1500" b="1" i="1"/>
              <a:t>A</a:t>
            </a:r>
            <a:r>
              <a:rPr lang="en-GB" sz="1500" b="1" i="1" baseline="-25000"/>
              <a:t>j</a:t>
            </a:r>
            <a:r>
              <a:rPr lang="en-US" b="1">
                <a:cs typeface="Arial" charset="0"/>
              </a:rPr>
              <a:t>×</a:t>
            </a:r>
            <a:r>
              <a:rPr lang="en-GB" sz="1500" b="1" i="1"/>
              <a:t>A</a:t>
            </a:r>
            <a:r>
              <a:rPr lang="en-GB" sz="1500" b="1" i="1" baseline="-25000"/>
              <a:t>j</a:t>
            </a:r>
            <a:r>
              <a:rPr lang="en-GB" sz="1500" b="1"/>
              <a:t>, </a:t>
            </a:r>
            <a:r>
              <a:rPr lang="en-GB" sz="1500" b="1" i="1"/>
              <a:t>j</a:t>
            </a:r>
            <a:r>
              <a:rPr lang="en-GB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1500" b="1"/>
              <a:t>{1…</a:t>
            </a:r>
            <a:r>
              <a:rPr lang="en-GB" sz="1500" b="1" i="1"/>
              <a:t>k</a:t>
            </a:r>
            <a:r>
              <a:rPr lang="en-GB" sz="1500" b="1"/>
              <a:t>}</a:t>
            </a:r>
          </a:p>
          <a:p>
            <a:pPr lvl="2">
              <a:buFontTx/>
              <a:buChar char="•"/>
            </a:pPr>
            <a:r>
              <a:rPr lang="en-GB" sz="1500" b="1"/>
              <a:t>action mutex links: </a:t>
            </a:r>
            <a:r>
              <a:rPr lang="el-GR" sz="1300" b="1" i="1">
                <a:cs typeface="Arial" charset="0"/>
              </a:rPr>
              <a:t>μ</a:t>
            </a:r>
            <a:r>
              <a:rPr lang="en-GB" sz="1300" b="1" i="1"/>
              <a:t>P</a:t>
            </a:r>
            <a:r>
              <a:rPr lang="en-GB" sz="1300" b="1" i="1" baseline="-25000"/>
              <a:t>j</a:t>
            </a:r>
            <a:r>
              <a:rPr lang="en-GB" sz="1300" b="1"/>
              <a:t> </a:t>
            </a:r>
            <a:r>
              <a:rPr lang="en-GB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</a:t>
            </a:r>
            <a:r>
              <a:rPr lang="en-GB" sz="1500" b="1" i="1"/>
              <a:t>P</a:t>
            </a:r>
            <a:r>
              <a:rPr lang="en-GB" sz="1500" b="1" i="1" baseline="-25000"/>
              <a:t>j</a:t>
            </a:r>
            <a:r>
              <a:rPr lang="en-US" b="1">
                <a:cs typeface="Arial" charset="0"/>
              </a:rPr>
              <a:t>×</a:t>
            </a:r>
            <a:r>
              <a:rPr lang="en-GB" sz="1500" b="1" i="1"/>
              <a:t>P</a:t>
            </a:r>
            <a:r>
              <a:rPr lang="en-GB" sz="1500" b="1" i="1" baseline="-25000"/>
              <a:t>j</a:t>
            </a:r>
            <a:r>
              <a:rPr lang="en-GB" sz="1500" b="1"/>
              <a:t>, </a:t>
            </a:r>
            <a:r>
              <a:rPr lang="en-GB" sz="1500" b="1" i="1"/>
              <a:t>j</a:t>
            </a:r>
            <a:r>
              <a:rPr lang="en-GB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1500" b="1"/>
              <a:t>{1…</a:t>
            </a:r>
            <a:r>
              <a:rPr lang="en-GB" sz="1500" b="1" i="1"/>
              <a:t>k</a:t>
            </a:r>
            <a:r>
              <a:rPr lang="en-GB" sz="1500" b="1"/>
              <a:t>}</a:t>
            </a:r>
            <a:endParaRPr lang="en-GB" b="1"/>
          </a:p>
          <a:p>
            <a:pPr>
              <a:buFontTx/>
              <a:buChar char="•"/>
            </a:pPr>
            <a:r>
              <a:rPr lang="en-GB"/>
              <a:t>note: instance of this data structure does not depend on problem</a:t>
            </a:r>
          </a:p>
          <a:p>
            <a:pPr>
              <a:buFontTx/>
              <a:buChar char="•"/>
            </a:pPr>
            <a:r>
              <a:rPr lang="en-GB"/>
              <a:t>initial planning graph: </a:t>
            </a:r>
            <a:r>
              <a:rPr lang="en-GB" i="1"/>
              <a:t>P</a:t>
            </a:r>
            <a:r>
              <a:rPr lang="en-GB" baseline="-25000"/>
              <a:t>0</a:t>
            </a:r>
            <a:r>
              <a:rPr lang="en-GB"/>
              <a:t>=</a:t>
            </a:r>
            <a:r>
              <a:rPr lang="en-GB" i="1"/>
              <a:t>s</a:t>
            </a:r>
            <a:r>
              <a:rPr lang="en-GB" i="1" baseline="-25000"/>
              <a:t>i</a:t>
            </a:r>
            <a:r>
              <a:rPr lang="en-GB"/>
              <a:t>; rest is empty sets</a:t>
            </a:r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E9FFD3-87E6-47AF-9F93-5B10797ECF61}" type="slidenum">
              <a:rPr lang="en-GB"/>
              <a:pPr/>
              <a:t>59</a:t>
            </a:fld>
            <a:endParaRPr lang="en-GB"/>
          </a:p>
        </p:txBody>
      </p:sp>
      <p:sp>
        <p:nvSpPr>
          <p:cNvPr id="8734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Pseudo Code: expand</a:t>
            </a:r>
          </a:p>
          <a:p>
            <a:pPr>
              <a:buFontTx/>
              <a:buChar char="•"/>
            </a:pPr>
            <a:r>
              <a:rPr lang="en-GB" b="1"/>
              <a:t>function expand(</a:t>
            </a:r>
            <a:r>
              <a:rPr lang="en-GB" b="1" i="1"/>
              <a:t>G</a:t>
            </a:r>
            <a:r>
              <a:rPr lang="en-GB" b="1" i="1" baseline="-25000"/>
              <a:t>k</a:t>
            </a:r>
            <a:r>
              <a:rPr lang="en-GB" b="1" baseline="-25000"/>
              <a:t>-1</a:t>
            </a:r>
            <a:r>
              <a:rPr lang="en-GB" b="1"/>
              <a:t>)</a:t>
            </a:r>
          </a:p>
          <a:p>
            <a:pPr>
              <a:buFontTx/>
              <a:buChar char="•"/>
            </a:pPr>
            <a:r>
              <a:rPr lang="en-GB" b="1" i="1"/>
              <a:t>A</a:t>
            </a:r>
            <a:r>
              <a:rPr lang="en-GB" b="1" i="1" baseline="-25000"/>
              <a:t>k</a:t>
            </a:r>
            <a:r>
              <a:rPr lang="en-GB" b="1"/>
              <a:t> </a:t>
            </a:r>
            <a:r>
              <a:rPr lang="en-GB" b="1">
                <a:sym typeface="Wingdings" pitchFamily="2" charset="2"/>
              </a:rPr>
              <a:t> {</a:t>
            </a:r>
            <a:r>
              <a:rPr lang="en-GB" b="1" i="1">
                <a:sym typeface="Wingdings" pitchFamily="2" charset="2"/>
              </a:rPr>
              <a:t>a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b="1" i="1">
                <a:sym typeface="Wingdings" pitchFamily="2" charset="2"/>
              </a:rPr>
              <a:t>A</a:t>
            </a:r>
            <a:r>
              <a:rPr lang="en-GB" b="1">
                <a:sym typeface="Wingdings" pitchFamily="2" charset="2"/>
              </a:rPr>
              <a:t> | precond(</a:t>
            </a:r>
            <a:r>
              <a:rPr lang="en-GB" b="1" i="1">
                <a:sym typeface="Wingdings" pitchFamily="2" charset="2"/>
              </a:rPr>
              <a:t>a</a:t>
            </a:r>
            <a:r>
              <a:rPr lang="en-GB" b="1">
                <a:sym typeface="Wingdings" pitchFamily="2" charset="2"/>
              </a:rPr>
              <a:t>)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⊆</a:t>
            </a:r>
            <a:r>
              <a:rPr lang="en-GB" b="1" i="1"/>
              <a:t>P</a:t>
            </a:r>
            <a:r>
              <a:rPr lang="en-GB" b="1" i="1" baseline="-25000"/>
              <a:t>k</a:t>
            </a:r>
            <a:r>
              <a:rPr lang="en-GB" b="1" baseline="-25000"/>
              <a:t>-1</a:t>
            </a:r>
            <a:r>
              <a:rPr lang="en-GB" b="1"/>
              <a:t> and {(</a:t>
            </a:r>
            <a:r>
              <a:rPr lang="en-GB" b="1" i="1"/>
              <a:t>p</a:t>
            </a:r>
            <a:r>
              <a:rPr lang="en-GB" b="1" baseline="-25000"/>
              <a:t>1</a:t>
            </a:r>
            <a:r>
              <a:rPr lang="en-GB" b="1"/>
              <a:t>,</a:t>
            </a:r>
            <a:r>
              <a:rPr lang="en-GB" b="1" i="1"/>
              <a:t>p</a:t>
            </a:r>
            <a:r>
              <a:rPr lang="en-GB" b="1" baseline="-25000"/>
              <a:t>2</a:t>
            </a:r>
            <a:r>
              <a:rPr lang="en-GB" b="1"/>
              <a:t>) | </a:t>
            </a:r>
            <a:r>
              <a:rPr lang="en-GB" b="1" i="1"/>
              <a:t>p</a:t>
            </a:r>
            <a:r>
              <a:rPr lang="en-GB" b="1" baseline="-25000"/>
              <a:t>1</a:t>
            </a:r>
            <a:r>
              <a:rPr lang="en-GB" b="1"/>
              <a:t>,</a:t>
            </a:r>
            <a:r>
              <a:rPr lang="en-GB" b="1" i="1"/>
              <a:t>p</a:t>
            </a:r>
            <a:r>
              <a:rPr lang="en-GB" b="1" baseline="-25000"/>
              <a:t>2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b="1"/>
              <a:t>precond(</a:t>
            </a:r>
            <a:r>
              <a:rPr lang="en-GB" b="1" i="1"/>
              <a:t>a</a:t>
            </a:r>
            <a:r>
              <a:rPr lang="en-GB" b="1"/>
              <a:t>)}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∩ </a:t>
            </a:r>
            <a:r>
              <a:rPr lang="el-GR" b="1" i="1">
                <a:cs typeface="Arial" charset="0"/>
              </a:rPr>
              <a:t>μ</a:t>
            </a:r>
            <a:r>
              <a:rPr lang="en-GB" b="1" i="1"/>
              <a:t>P</a:t>
            </a:r>
            <a:r>
              <a:rPr lang="en-GB" b="1" i="1" baseline="-25000"/>
              <a:t>k</a:t>
            </a:r>
            <a:r>
              <a:rPr lang="en-GB" b="1" baseline="-25000"/>
              <a:t>-1</a:t>
            </a:r>
            <a:r>
              <a:rPr lang="en-GB" b="1"/>
              <a:t> = {} }</a:t>
            </a:r>
          </a:p>
          <a:p>
            <a:pPr lvl="1">
              <a:buFontTx/>
              <a:buChar char="•"/>
            </a:pPr>
            <a:r>
              <a:rPr lang="en-GB"/>
              <a:t>actions with satisfied, non-mutex preconditions (incl. no-ops)</a:t>
            </a:r>
          </a:p>
          <a:p>
            <a:pPr>
              <a:buFontTx/>
              <a:buChar char="•"/>
            </a:pPr>
            <a:r>
              <a:rPr lang="el-GR" b="1" i="1">
                <a:cs typeface="Arial" charset="0"/>
              </a:rPr>
              <a:t>μ</a:t>
            </a:r>
            <a:r>
              <a:rPr lang="en-GB" b="1" i="1"/>
              <a:t>A</a:t>
            </a:r>
            <a:r>
              <a:rPr lang="en-GB" b="1" i="1" baseline="-25000"/>
              <a:t>k</a:t>
            </a:r>
            <a:r>
              <a:rPr lang="en-GB" b="1"/>
              <a:t> </a:t>
            </a:r>
            <a:r>
              <a:rPr lang="en-GB" b="1">
                <a:sym typeface="Wingdings" pitchFamily="2" charset="2"/>
              </a:rPr>
              <a:t> </a:t>
            </a:r>
            <a:r>
              <a:rPr lang="en-GB" b="1"/>
              <a:t>{(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/>
              <a:t>,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/>
              <a:t>) | 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/>
              <a:t>,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b="1" i="1"/>
              <a:t>A</a:t>
            </a:r>
            <a:r>
              <a:rPr lang="en-GB" b="1" i="1" baseline="-25000"/>
              <a:t>k</a:t>
            </a:r>
            <a:r>
              <a:rPr lang="en-GB" b="1"/>
              <a:t>, 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>
                <a:cs typeface="Arial" charset="0"/>
              </a:rPr>
              <a:t>≠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/>
              <a:t>, and mutex(</a:t>
            </a:r>
            <a:r>
              <a:rPr lang="en-GB" b="1" i="1"/>
              <a:t>a</a:t>
            </a:r>
            <a:r>
              <a:rPr lang="en-GB" b="1" baseline="-25000"/>
              <a:t>1</a:t>
            </a:r>
            <a:r>
              <a:rPr lang="en-GB" b="1"/>
              <a:t>,</a:t>
            </a:r>
            <a:r>
              <a:rPr lang="en-GB" b="1" i="1"/>
              <a:t>a</a:t>
            </a:r>
            <a:r>
              <a:rPr lang="en-GB" b="1" baseline="-25000"/>
              <a:t>2</a:t>
            </a:r>
            <a:r>
              <a:rPr lang="en-GB" b="1"/>
              <a:t>,</a:t>
            </a:r>
            <a:r>
              <a:rPr lang="el-GR" b="1" i="1">
                <a:cs typeface="Arial" charset="0"/>
              </a:rPr>
              <a:t>μ</a:t>
            </a:r>
            <a:r>
              <a:rPr lang="en-GB" b="1" i="1"/>
              <a:t>P</a:t>
            </a:r>
            <a:r>
              <a:rPr lang="en-GB" b="1" i="1" baseline="-25000"/>
              <a:t>k</a:t>
            </a:r>
            <a:r>
              <a:rPr lang="en-GB" b="1" baseline="-25000"/>
              <a:t>-1</a:t>
            </a:r>
            <a:r>
              <a:rPr lang="en-GB" b="1"/>
              <a:t>) }</a:t>
            </a:r>
          </a:p>
          <a:p>
            <a:pPr>
              <a:buFontTx/>
              <a:buChar char="•"/>
            </a:pPr>
            <a:r>
              <a:rPr lang="en-GB" b="1" i="1"/>
              <a:t>P</a:t>
            </a:r>
            <a:r>
              <a:rPr lang="en-GB" b="1" i="1" baseline="-25000"/>
              <a:t>k</a:t>
            </a:r>
            <a:r>
              <a:rPr lang="en-GB" b="1"/>
              <a:t> </a:t>
            </a:r>
            <a:r>
              <a:rPr lang="en-GB" b="1">
                <a:sym typeface="Wingdings" pitchFamily="2" charset="2"/>
              </a:rPr>
              <a:t> {</a:t>
            </a:r>
            <a:r>
              <a:rPr lang="en-GB" b="1" i="1">
                <a:sym typeface="Wingdings" pitchFamily="2" charset="2"/>
              </a:rPr>
              <a:t>p</a:t>
            </a:r>
            <a:r>
              <a:rPr lang="en-GB" b="1">
                <a:sym typeface="Wingdings" pitchFamily="2" charset="2"/>
              </a:rPr>
              <a:t> |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∃</a:t>
            </a:r>
            <a:r>
              <a:rPr lang="en-GB" b="1" i="1">
                <a:sym typeface="Wingdings" pitchFamily="2" charset="2"/>
              </a:rPr>
              <a:t>a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b="1" i="1"/>
              <a:t>A</a:t>
            </a:r>
            <a:r>
              <a:rPr lang="en-GB" b="1" i="1" baseline="-25000"/>
              <a:t>k</a:t>
            </a:r>
            <a:r>
              <a:rPr lang="en-GB" b="1">
                <a:sym typeface="Wingdings" pitchFamily="2" charset="2"/>
              </a:rPr>
              <a:t> : </a:t>
            </a:r>
            <a:r>
              <a:rPr lang="en-GB" b="1" i="1">
                <a:sym typeface="Wingdings" pitchFamily="2" charset="2"/>
              </a:rPr>
              <a:t>p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b="1">
                <a:sym typeface="Wingdings" pitchFamily="2" charset="2"/>
              </a:rPr>
              <a:t>effects</a:t>
            </a:r>
            <a:r>
              <a:rPr lang="en-GB" b="1" baseline="30000">
                <a:sym typeface="Wingdings" pitchFamily="2" charset="2"/>
              </a:rPr>
              <a:t>+</a:t>
            </a:r>
            <a:r>
              <a:rPr lang="en-GB" b="1">
                <a:sym typeface="Wingdings" pitchFamily="2" charset="2"/>
              </a:rPr>
              <a:t>(a) }</a:t>
            </a:r>
          </a:p>
          <a:p>
            <a:pPr lvl="1">
              <a:buFontTx/>
              <a:buChar char="•"/>
            </a:pPr>
            <a:r>
              <a:rPr lang="en-GB">
                <a:sym typeface="Wingdings" pitchFamily="2" charset="2"/>
              </a:rPr>
              <a:t>union of all positive effects</a:t>
            </a:r>
          </a:p>
          <a:p>
            <a:pPr>
              <a:buFontTx/>
              <a:buChar char="•"/>
            </a:pPr>
            <a:r>
              <a:rPr lang="el-GR" b="1" i="1">
                <a:cs typeface="Arial" charset="0"/>
              </a:rPr>
              <a:t>μ</a:t>
            </a:r>
            <a:r>
              <a:rPr lang="en-GB" b="1" i="1"/>
              <a:t>P</a:t>
            </a:r>
            <a:r>
              <a:rPr lang="en-GB" b="1" i="1" baseline="-25000"/>
              <a:t>k</a:t>
            </a:r>
            <a:r>
              <a:rPr lang="en-GB" b="1"/>
              <a:t> </a:t>
            </a:r>
            <a:r>
              <a:rPr lang="en-GB" b="1">
                <a:sym typeface="Wingdings" pitchFamily="2" charset="2"/>
              </a:rPr>
              <a:t> </a:t>
            </a:r>
            <a:r>
              <a:rPr lang="en-GB" b="1"/>
              <a:t>{(</a:t>
            </a:r>
            <a:r>
              <a:rPr lang="en-GB" b="1" i="1"/>
              <a:t>p</a:t>
            </a:r>
            <a:r>
              <a:rPr lang="en-GB" b="1" baseline="-25000"/>
              <a:t>1</a:t>
            </a:r>
            <a:r>
              <a:rPr lang="en-GB" b="1"/>
              <a:t>,</a:t>
            </a:r>
            <a:r>
              <a:rPr lang="en-GB" b="1" i="1"/>
              <a:t>p</a:t>
            </a:r>
            <a:r>
              <a:rPr lang="en-GB" b="1" baseline="-25000"/>
              <a:t>2</a:t>
            </a:r>
            <a:r>
              <a:rPr lang="en-GB" b="1"/>
              <a:t>) | </a:t>
            </a:r>
            <a:r>
              <a:rPr lang="en-GB" b="1" i="1"/>
              <a:t>p</a:t>
            </a:r>
            <a:r>
              <a:rPr lang="en-GB" b="1" baseline="-25000"/>
              <a:t>1</a:t>
            </a:r>
            <a:r>
              <a:rPr lang="en-GB" b="1"/>
              <a:t>,</a:t>
            </a:r>
            <a:r>
              <a:rPr lang="en-GB" b="1" i="1"/>
              <a:t>p</a:t>
            </a:r>
            <a:r>
              <a:rPr lang="en-GB" b="1" baseline="-25000"/>
              <a:t>2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b="1" i="1"/>
              <a:t>P</a:t>
            </a:r>
            <a:r>
              <a:rPr lang="en-GB" b="1" i="1" baseline="-25000"/>
              <a:t>k</a:t>
            </a:r>
            <a:r>
              <a:rPr lang="en-GB" b="1"/>
              <a:t>, </a:t>
            </a:r>
            <a:r>
              <a:rPr lang="en-GB" b="1" i="1"/>
              <a:t>p</a:t>
            </a:r>
            <a:r>
              <a:rPr lang="en-GB" b="1" baseline="-25000"/>
              <a:t>1</a:t>
            </a:r>
            <a:r>
              <a:rPr lang="en-GB" b="1">
                <a:cs typeface="Arial" charset="0"/>
              </a:rPr>
              <a:t>≠</a:t>
            </a:r>
            <a:r>
              <a:rPr lang="en-GB" b="1" i="1"/>
              <a:t>p</a:t>
            </a:r>
            <a:r>
              <a:rPr lang="en-GB" b="1" baseline="-25000"/>
              <a:t>2</a:t>
            </a:r>
            <a:r>
              <a:rPr lang="en-GB" b="1"/>
              <a:t>, and mutex(</a:t>
            </a:r>
            <a:r>
              <a:rPr lang="en-GB" b="1" i="1"/>
              <a:t>p</a:t>
            </a:r>
            <a:r>
              <a:rPr lang="en-GB" b="1" baseline="-25000"/>
              <a:t>1</a:t>
            </a:r>
            <a:r>
              <a:rPr lang="en-GB" b="1"/>
              <a:t>,</a:t>
            </a:r>
            <a:r>
              <a:rPr lang="en-GB" b="1" i="1"/>
              <a:t>p</a:t>
            </a:r>
            <a:r>
              <a:rPr lang="en-GB" b="1" baseline="-25000"/>
              <a:t>2</a:t>
            </a:r>
            <a:r>
              <a:rPr lang="en-GB" b="1"/>
              <a:t>,</a:t>
            </a:r>
            <a:r>
              <a:rPr lang="el-GR" b="1" i="1">
                <a:cs typeface="Arial" charset="0"/>
              </a:rPr>
              <a:t>μ</a:t>
            </a:r>
            <a:r>
              <a:rPr lang="en-GB" b="1" i="1"/>
              <a:t>A</a:t>
            </a:r>
            <a:r>
              <a:rPr lang="en-GB" b="1" i="1" baseline="-25000"/>
              <a:t>k</a:t>
            </a:r>
            <a:r>
              <a:rPr lang="en-GB" b="1"/>
              <a:t>) }</a:t>
            </a:r>
          </a:p>
          <a:p>
            <a:pPr>
              <a:buFontTx/>
              <a:buChar char="•"/>
            </a:pPr>
            <a:r>
              <a:rPr lang="en-GB" b="1"/>
              <a:t>for all </a:t>
            </a:r>
            <a:r>
              <a:rPr lang="en-GB" b="1" i="1"/>
              <a:t>a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b="1" i="1"/>
              <a:t>A</a:t>
            </a:r>
            <a:r>
              <a:rPr lang="en-GB" b="1" i="1" baseline="-25000"/>
              <a:t>k</a:t>
            </a:r>
          </a:p>
          <a:p>
            <a:pPr>
              <a:buFontTx/>
              <a:buChar char="•"/>
            </a:pPr>
            <a:r>
              <a:rPr lang="en-GB" b="1" i="1"/>
              <a:t>pre</a:t>
            </a:r>
            <a:r>
              <a:rPr lang="en-GB" b="1" i="1" baseline="-25000"/>
              <a:t>k</a:t>
            </a:r>
            <a:r>
              <a:rPr lang="en-GB" b="1"/>
              <a:t> </a:t>
            </a:r>
            <a:r>
              <a:rPr lang="en-GB" b="1">
                <a:sym typeface="Wingdings" pitchFamily="2" charset="2"/>
              </a:rPr>
              <a:t> </a:t>
            </a:r>
            <a:r>
              <a:rPr lang="en-GB" b="1" i="1"/>
              <a:t>pre</a:t>
            </a:r>
            <a:r>
              <a:rPr lang="en-GB" b="1" i="1" baseline="-25000"/>
              <a:t>k</a:t>
            </a:r>
            <a:r>
              <a:rPr lang="en-GB" b="1"/>
              <a:t>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∪ (</a:t>
            </a:r>
            <a:r>
              <a:rPr lang="en-GB" b="1">
                <a:sym typeface="Wingdings" pitchFamily="2" charset="2"/>
              </a:rPr>
              <a:t>{</a:t>
            </a:r>
            <a:r>
              <a:rPr lang="en-GB" b="1" i="1">
                <a:sym typeface="Wingdings" pitchFamily="2" charset="2"/>
              </a:rPr>
              <a:t>p</a:t>
            </a:r>
            <a:r>
              <a:rPr lang="en-GB" b="1">
                <a:sym typeface="Wingdings" pitchFamily="2" charset="2"/>
              </a:rPr>
              <a:t> | </a:t>
            </a:r>
            <a:r>
              <a:rPr lang="en-GB" b="1" i="1">
                <a:sym typeface="Wingdings" pitchFamily="2" charset="2"/>
              </a:rPr>
              <a:t>p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b="1" i="1"/>
              <a:t>P</a:t>
            </a:r>
            <a:r>
              <a:rPr lang="en-GB" b="1" i="1" baseline="-25000"/>
              <a:t>k</a:t>
            </a:r>
            <a:r>
              <a:rPr lang="en-GB" b="1" baseline="-25000"/>
              <a:t>-1</a:t>
            </a:r>
            <a:r>
              <a:rPr lang="en-GB" b="1">
                <a:sym typeface="Wingdings" pitchFamily="2" charset="2"/>
              </a:rPr>
              <a:t> and </a:t>
            </a:r>
            <a:r>
              <a:rPr lang="en-GB" b="1" i="1">
                <a:sym typeface="Wingdings" pitchFamily="2" charset="2"/>
              </a:rPr>
              <a:t>p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b="1">
                <a:sym typeface="Wingdings" pitchFamily="2" charset="2"/>
              </a:rPr>
              <a:t>precond(</a:t>
            </a:r>
            <a:r>
              <a:rPr lang="en-GB" b="1" i="1">
                <a:sym typeface="Wingdings" pitchFamily="2" charset="2"/>
              </a:rPr>
              <a:t>a</a:t>
            </a:r>
            <a:r>
              <a:rPr lang="en-GB" b="1">
                <a:sym typeface="Wingdings" pitchFamily="2" charset="2"/>
              </a:rPr>
              <a:t>)} </a:t>
            </a:r>
            <a:r>
              <a:rPr lang="en-US" b="1">
                <a:cs typeface="Arial" charset="0"/>
              </a:rPr>
              <a:t>×</a:t>
            </a:r>
            <a:r>
              <a:rPr lang="en-GB" b="1">
                <a:sym typeface="Wingdings" pitchFamily="2" charset="2"/>
              </a:rPr>
              <a:t> </a:t>
            </a:r>
            <a:r>
              <a:rPr lang="en-GB" b="1" i="1">
                <a:sym typeface="Wingdings" pitchFamily="2" charset="2"/>
              </a:rPr>
              <a:t>a</a:t>
            </a:r>
            <a:r>
              <a:rPr lang="en-GB" b="1">
                <a:sym typeface="Wingdings" pitchFamily="2" charset="2"/>
              </a:rPr>
              <a:t>)</a:t>
            </a:r>
          </a:p>
          <a:p>
            <a:pPr>
              <a:buFontTx/>
              <a:buChar char="•"/>
            </a:pPr>
            <a:r>
              <a:rPr lang="en-GB" b="1" i="1"/>
              <a:t>e</a:t>
            </a:r>
            <a:r>
              <a:rPr lang="en-GB" b="1" i="1" baseline="-25000"/>
              <a:t>k</a:t>
            </a:r>
            <a:r>
              <a:rPr lang="en-GB" b="1" baseline="30000"/>
              <a:t>+</a:t>
            </a:r>
            <a:r>
              <a:rPr lang="en-GB" b="1"/>
              <a:t> </a:t>
            </a:r>
            <a:r>
              <a:rPr lang="en-GB" b="1">
                <a:sym typeface="Wingdings" pitchFamily="2" charset="2"/>
              </a:rPr>
              <a:t> </a:t>
            </a:r>
            <a:r>
              <a:rPr lang="en-GB" b="1" i="1"/>
              <a:t>e</a:t>
            </a:r>
            <a:r>
              <a:rPr lang="en-GB" b="1" i="1" baseline="-25000"/>
              <a:t>k</a:t>
            </a:r>
            <a:r>
              <a:rPr lang="en-GB" b="1" baseline="30000"/>
              <a:t>+</a:t>
            </a:r>
            <a:r>
              <a:rPr lang="en-GB" b="1"/>
              <a:t>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∪ (</a:t>
            </a:r>
            <a:r>
              <a:rPr lang="en-GB" b="1" i="1">
                <a:sym typeface="Wingdings" pitchFamily="2" charset="2"/>
              </a:rPr>
              <a:t>a</a:t>
            </a:r>
            <a:r>
              <a:rPr lang="en-GB" b="1">
                <a:sym typeface="Wingdings" pitchFamily="2" charset="2"/>
              </a:rPr>
              <a:t> </a:t>
            </a:r>
            <a:r>
              <a:rPr lang="en-US" b="1">
                <a:cs typeface="Arial" charset="0"/>
              </a:rPr>
              <a:t>× </a:t>
            </a:r>
            <a:r>
              <a:rPr lang="en-GB" b="1">
                <a:sym typeface="Wingdings" pitchFamily="2" charset="2"/>
              </a:rPr>
              <a:t>{</a:t>
            </a:r>
            <a:r>
              <a:rPr lang="en-GB" b="1" i="1">
                <a:sym typeface="Wingdings" pitchFamily="2" charset="2"/>
              </a:rPr>
              <a:t>p</a:t>
            </a:r>
            <a:r>
              <a:rPr lang="en-GB" b="1">
                <a:sym typeface="Wingdings" pitchFamily="2" charset="2"/>
              </a:rPr>
              <a:t> | </a:t>
            </a:r>
            <a:r>
              <a:rPr lang="en-GB" b="1" i="1">
                <a:sym typeface="Wingdings" pitchFamily="2" charset="2"/>
              </a:rPr>
              <a:t>p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b="1" i="1"/>
              <a:t>P</a:t>
            </a:r>
            <a:r>
              <a:rPr lang="en-GB" b="1" i="1" baseline="-25000"/>
              <a:t>k</a:t>
            </a:r>
            <a:r>
              <a:rPr lang="en-GB" b="1">
                <a:sym typeface="Wingdings" pitchFamily="2" charset="2"/>
              </a:rPr>
              <a:t> and </a:t>
            </a:r>
            <a:r>
              <a:rPr lang="en-GB" b="1" i="1">
                <a:sym typeface="Wingdings" pitchFamily="2" charset="2"/>
              </a:rPr>
              <a:t>p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b="1">
                <a:sym typeface="Wingdings" pitchFamily="2" charset="2"/>
              </a:rPr>
              <a:t>effects</a:t>
            </a:r>
            <a:r>
              <a:rPr lang="en-GB" b="1" baseline="30000">
                <a:sym typeface="Wingdings" pitchFamily="2" charset="2"/>
              </a:rPr>
              <a:t>+</a:t>
            </a:r>
            <a:r>
              <a:rPr lang="en-GB" b="1">
                <a:sym typeface="Wingdings" pitchFamily="2" charset="2"/>
              </a:rPr>
              <a:t>(</a:t>
            </a:r>
            <a:r>
              <a:rPr lang="en-GB" b="1" i="1">
                <a:sym typeface="Wingdings" pitchFamily="2" charset="2"/>
              </a:rPr>
              <a:t>a</a:t>
            </a:r>
            <a:r>
              <a:rPr lang="en-GB" b="1">
                <a:sym typeface="Wingdings" pitchFamily="2" charset="2"/>
              </a:rPr>
              <a:t>)})</a:t>
            </a:r>
          </a:p>
          <a:p>
            <a:pPr>
              <a:buFontTx/>
              <a:buChar char="•"/>
            </a:pPr>
            <a:r>
              <a:rPr lang="en-GB" b="1" i="1"/>
              <a:t>e</a:t>
            </a:r>
            <a:r>
              <a:rPr lang="en-GB" b="1" i="1" baseline="-25000"/>
              <a:t>k</a:t>
            </a:r>
            <a:r>
              <a:rPr lang="en-GB" b="1" baseline="30000"/>
              <a:t>–</a:t>
            </a:r>
            <a:r>
              <a:rPr lang="en-GB" b="1"/>
              <a:t> </a:t>
            </a:r>
            <a:r>
              <a:rPr lang="en-GB" b="1">
                <a:sym typeface="Wingdings" pitchFamily="2" charset="2"/>
              </a:rPr>
              <a:t> </a:t>
            </a:r>
            <a:r>
              <a:rPr lang="en-GB" b="1" i="1"/>
              <a:t>e</a:t>
            </a:r>
            <a:r>
              <a:rPr lang="en-GB" b="1" i="1" baseline="-25000"/>
              <a:t>k</a:t>
            </a:r>
            <a:r>
              <a:rPr lang="en-GB" b="1" baseline="30000"/>
              <a:t>–</a:t>
            </a:r>
            <a:r>
              <a:rPr lang="en-GB" b="1"/>
              <a:t>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∪ (</a:t>
            </a:r>
            <a:r>
              <a:rPr lang="en-GB" b="1" i="1">
                <a:sym typeface="Wingdings" pitchFamily="2" charset="2"/>
              </a:rPr>
              <a:t>a</a:t>
            </a:r>
            <a:r>
              <a:rPr lang="en-GB" b="1">
                <a:sym typeface="Wingdings" pitchFamily="2" charset="2"/>
              </a:rPr>
              <a:t> </a:t>
            </a:r>
            <a:r>
              <a:rPr lang="en-US" b="1">
                <a:cs typeface="Arial" charset="0"/>
              </a:rPr>
              <a:t>× </a:t>
            </a:r>
            <a:r>
              <a:rPr lang="en-GB" b="1">
                <a:sym typeface="Wingdings" pitchFamily="2" charset="2"/>
              </a:rPr>
              <a:t>{</a:t>
            </a:r>
            <a:r>
              <a:rPr lang="en-GB" b="1" i="1">
                <a:sym typeface="Wingdings" pitchFamily="2" charset="2"/>
              </a:rPr>
              <a:t>p</a:t>
            </a:r>
            <a:r>
              <a:rPr lang="en-GB" b="1">
                <a:sym typeface="Wingdings" pitchFamily="2" charset="2"/>
              </a:rPr>
              <a:t> | </a:t>
            </a:r>
            <a:r>
              <a:rPr lang="en-GB" b="1" i="1">
                <a:sym typeface="Wingdings" pitchFamily="2" charset="2"/>
              </a:rPr>
              <a:t>p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b="1" i="1"/>
              <a:t>P</a:t>
            </a:r>
            <a:r>
              <a:rPr lang="en-GB" b="1" i="1" baseline="-25000"/>
              <a:t>k</a:t>
            </a:r>
            <a:r>
              <a:rPr lang="en-GB" b="1">
                <a:sym typeface="Wingdings" pitchFamily="2" charset="2"/>
              </a:rPr>
              <a:t> and </a:t>
            </a:r>
            <a:r>
              <a:rPr lang="en-GB" b="1" i="1">
                <a:sym typeface="Wingdings" pitchFamily="2" charset="2"/>
              </a:rPr>
              <a:t>p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b="1">
                <a:sym typeface="Wingdings" pitchFamily="2" charset="2"/>
              </a:rPr>
              <a:t>effects</a:t>
            </a:r>
            <a:r>
              <a:rPr lang="en-GB" b="1" baseline="30000"/>
              <a:t>–</a:t>
            </a:r>
            <a:r>
              <a:rPr lang="en-GB" b="1">
                <a:sym typeface="Wingdings" pitchFamily="2" charset="2"/>
              </a:rPr>
              <a:t>(</a:t>
            </a:r>
            <a:r>
              <a:rPr lang="en-GB" b="1" i="1">
                <a:sym typeface="Wingdings" pitchFamily="2" charset="2"/>
              </a:rPr>
              <a:t>a</a:t>
            </a:r>
            <a:r>
              <a:rPr lang="en-GB" b="1">
                <a:sym typeface="Wingdings" pitchFamily="2" charset="2"/>
              </a:rPr>
              <a:t>)})</a:t>
            </a:r>
            <a:endParaRPr lang="en-US" b="1">
              <a:sym typeface="Wingdings" pitchFamily="2" charset="2"/>
            </a:endParaRPr>
          </a:p>
          <a:p>
            <a:endParaRPr lang="en-US" b="1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C84652-C9B7-4A86-AE55-D928D2532FE4}" type="slidenum">
              <a:rPr lang="en-GB"/>
              <a:pPr/>
              <a:t>6</a:t>
            </a:fld>
            <a:endParaRPr lang="en-GB"/>
          </a:p>
        </p:txBody>
      </p:sp>
      <p:sp>
        <p:nvSpPr>
          <p:cNvPr id="7301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04800" indent="-304800"/>
            <a:r>
              <a:rPr lang="en-GB" b="1"/>
              <a:t>Propositional Planning Domain</a:t>
            </a:r>
          </a:p>
          <a:p>
            <a:pPr marL="304800" indent="-304800">
              <a:buFontTx/>
              <a:buChar char="•"/>
            </a:pPr>
            <a:r>
              <a:rPr lang="en-GB" b="1"/>
              <a:t>Let </a:t>
            </a:r>
            <a:r>
              <a:rPr lang="en-GB" b="1" i="1"/>
              <a:t>L</a:t>
            </a:r>
            <a:r>
              <a:rPr lang="en-GB" b="1"/>
              <a:t>={</a:t>
            </a:r>
            <a:r>
              <a:rPr lang="en-GB" b="1" i="1"/>
              <a:t>p</a:t>
            </a:r>
            <a:r>
              <a:rPr lang="en-GB" b="1" baseline="-25000"/>
              <a:t>1</a:t>
            </a:r>
            <a:r>
              <a:rPr lang="en-GB" b="1"/>
              <a:t>,…,</a:t>
            </a:r>
            <a:r>
              <a:rPr lang="en-GB" b="1" i="1"/>
              <a:t>p</a:t>
            </a:r>
            <a:r>
              <a:rPr lang="en-GB" b="1" i="1" baseline="-25000"/>
              <a:t>n</a:t>
            </a:r>
            <a:r>
              <a:rPr lang="en-GB" b="1"/>
              <a:t>} be a finite set of proposition symbols. A </a:t>
            </a:r>
            <a:r>
              <a:rPr lang="en-GB" b="1" u="sng"/>
              <a:t>propositional planning domain</a:t>
            </a:r>
            <a:r>
              <a:rPr lang="en-GB" b="1"/>
              <a:t> on </a:t>
            </a:r>
            <a:r>
              <a:rPr lang="en-GB" b="1" i="1"/>
              <a:t>L</a:t>
            </a:r>
            <a:r>
              <a:rPr lang="en-GB" b="1"/>
              <a:t> is a restricted state-transition system </a:t>
            </a:r>
            <a:r>
              <a:rPr lang="el-GR" b="1">
                <a:cs typeface="Arial" charset="0"/>
              </a:rPr>
              <a:t>Σ</a:t>
            </a:r>
            <a:r>
              <a:rPr lang="en-GB" b="1">
                <a:cs typeface="Arial" charset="0"/>
              </a:rPr>
              <a:t>=(</a:t>
            </a:r>
            <a:r>
              <a:rPr lang="en-GB" b="1" i="1">
                <a:cs typeface="Arial" charset="0"/>
              </a:rPr>
              <a:t>S</a:t>
            </a:r>
            <a:r>
              <a:rPr lang="en-GB" b="1">
                <a:cs typeface="Arial" charset="0"/>
              </a:rPr>
              <a:t>,</a:t>
            </a:r>
            <a:r>
              <a:rPr lang="en-GB" b="1" i="1">
                <a:cs typeface="Arial" charset="0"/>
              </a:rPr>
              <a:t>A</a:t>
            </a:r>
            <a:r>
              <a:rPr lang="en-GB" b="1">
                <a:cs typeface="Arial" charset="0"/>
              </a:rPr>
              <a:t>,</a:t>
            </a:r>
            <a:r>
              <a:rPr lang="el-GR" b="1" i="1">
                <a:cs typeface="Arial" charset="0"/>
              </a:rPr>
              <a:t>γ</a:t>
            </a:r>
            <a:r>
              <a:rPr lang="en-GB" b="1">
                <a:cs typeface="Arial" charset="0"/>
              </a:rPr>
              <a:t>) such that:</a:t>
            </a:r>
          </a:p>
          <a:p>
            <a:pPr marL="762000" lvl="1" indent="-304800">
              <a:buFontTx/>
              <a:buChar char="•"/>
            </a:pPr>
            <a:r>
              <a:rPr lang="en-GB" sz="1700" b="1" i="1">
                <a:cs typeface="Arial" charset="0"/>
              </a:rPr>
              <a:t>S </a:t>
            </a:r>
            <a:r>
              <a:rPr lang="en-GB" sz="17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2</a:t>
            </a:r>
            <a:r>
              <a:rPr lang="en-GB" sz="1700" b="1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n-GB" sz="17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i.e. each state </a:t>
            </a:r>
            <a:r>
              <a:rPr lang="en-GB" sz="1700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17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a subset of </a:t>
            </a:r>
            <a:r>
              <a:rPr lang="en-GB" sz="1700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</a:p>
          <a:p>
            <a:pPr marL="1219200" lvl="2" indent="-304800">
              <a:buFontTx/>
              <a:buChar char="•"/>
            </a:pPr>
            <a:r>
              <a:rPr lang="en-GB" i="1"/>
              <a:t>s</a:t>
            </a:r>
            <a:r>
              <a:rPr lang="en-GB"/>
              <a:t> is set of propositions that currently hold, i.e. </a:t>
            </a:r>
            <a:r>
              <a:rPr lang="en-GB" i="1"/>
              <a:t>p</a:t>
            </a:r>
            <a:r>
              <a:rPr lang="en-GB"/>
              <a:t> is true is </a:t>
            </a:r>
            <a:r>
              <a:rPr lang="en-GB" i="1"/>
              <a:t>s</a:t>
            </a:r>
            <a:r>
              <a:rPr lang="en-GB"/>
              <a:t> iff </a:t>
            </a:r>
            <a:r>
              <a:rPr lang="en-GB" i="1"/>
              <a:t>p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 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(closed world)</a:t>
            </a:r>
            <a:endParaRPr lang="en-GB" i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62000" lvl="1" indent="-304800">
              <a:buFontTx/>
              <a:buChar char="•"/>
            </a:pPr>
            <a:r>
              <a:rPr lang="en-GB" sz="1700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en-GB" sz="17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2</a:t>
            </a:r>
            <a:r>
              <a:rPr lang="en-GB" sz="1700" b="1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n-US" b="1">
                <a:cs typeface="Arial" charset="0"/>
              </a:rPr>
              <a:t>×</a:t>
            </a:r>
            <a:r>
              <a:rPr lang="en-GB" sz="17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GB" sz="1700" b="1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n-US" b="1">
                <a:cs typeface="Arial" charset="0"/>
              </a:rPr>
              <a:t>×</a:t>
            </a:r>
            <a:r>
              <a:rPr lang="en-GB" sz="17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GB" sz="1700" b="1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n-GB" sz="17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i.e. each action </a:t>
            </a:r>
            <a:r>
              <a:rPr lang="en-GB" sz="1700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en-GB" sz="17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 a triple (precond(</a:t>
            </a:r>
            <a:r>
              <a:rPr lang="en-GB" sz="1700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17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), effects</a:t>
            </a:r>
            <a:r>
              <a:rPr lang="en-GB" sz="1700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GB" sz="17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1700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17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), effects</a:t>
            </a:r>
            <a:r>
              <a:rPr lang="en-GB" sz="1700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n-GB" sz="17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1700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17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)) where effects</a:t>
            </a:r>
            <a:r>
              <a:rPr lang="en-GB" sz="1700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GB" sz="17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1700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17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 and effects</a:t>
            </a:r>
            <a:r>
              <a:rPr lang="en-GB" sz="1700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n-GB" sz="17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1700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17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must be disjoint</a:t>
            </a:r>
          </a:p>
          <a:p>
            <a:pPr marL="1219200" lvl="2" indent="-304800">
              <a:buFontTx/>
              <a:buChar char="•"/>
            </a:pP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preconditions, negative effects, and positive effects</a:t>
            </a:r>
          </a:p>
          <a:p>
            <a:pPr marL="1219200" lvl="2" indent="-304800">
              <a:buFontTx/>
              <a:buChar char="•"/>
            </a:pPr>
            <a:r>
              <a:rPr lang="en-GB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applicable in </a:t>
            </a:r>
            <a:r>
              <a:rPr lang="en-GB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iff </a:t>
            </a:r>
            <a:r>
              <a:rPr lang="en-GB" sz="1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precond(</a:t>
            </a:r>
            <a:r>
              <a:rPr lang="en-GB" sz="17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1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⊆ </a:t>
            </a:r>
            <a:r>
              <a:rPr lang="en-GB" sz="17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</a:p>
          <a:p>
            <a:pPr marL="762000" lvl="1" indent="-304800">
              <a:buFontTx/>
              <a:buChar char="•"/>
            </a:pPr>
            <a:r>
              <a:rPr lang="en-GB" b="1" i="1">
                <a:cs typeface="Arial" charset="0"/>
              </a:rPr>
              <a:t>γ</a:t>
            </a:r>
            <a:r>
              <a:rPr lang="en-GB" b="1">
                <a:cs typeface="Arial" charset="0"/>
              </a:rPr>
              <a:t>:</a:t>
            </a:r>
            <a:r>
              <a:rPr lang="en-GB" b="1" i="1">
                <a:cs typeface="Arial" charset="0"/>
              </a:rPr>
              <a:t>S</a:t>
            </a:r>
            <a:r>
              <a:rPr lang="en-US" b="1">
                <a:cs typeface="Arial" charset="0"/>
              </a:rPr>
              <a:t>×</a:t>
            </a:r>
            <a:r>
              <a:rPr lang="en-GB" b="1" i="1">
                <a:cs typeface="Arial" charset="0"/>
              </a:rPr>
              <a:t>A</a:t>
            </a:r>
            <a:r>
              <a:rPr lang="en-GB" b="1">
                <a:cs typeface="Arial" charset="0"/>
              </a:rPr>
              <a:t>→2</a:t>
            </a:r>
            <a:r>
              <a:rPr lang="en-GB" b="1" i="1" baseline="30000">
                <a:cs typeface="Arial" charset="0"/>
              </a:rPr>
              <a:t>L</a:t>
            </a:r>
            <a:r>
              <a:rPr lang="en-GB" b="1">
                <a:cs typeface="Arial" charset="0"/>
              </a:rPr>
              <a:t> where </a:t>
            </a:r>
          </a:p>
          <a:p>
            <a:pPr marL="1219200" lvl="2" indent="-304800">
              <a:buFontTx/>
              <a:buChar char="•"/>
            </a:pPr>
            <a:r>
              <a:rPr lang="en-GB" b="1" i="1">
                <a:cs typeface="Arial" charset="0"/>
              </a:rPr>
              <a:t>γ</a:t>
            </a:r>
            <a:r>
              <a:rPr lang="en-GB" b="1">
                <a:cs typeface="Arial" charset="0"/>
              </a:rPr>
              <a:t>(</a:t>
            </a:r>
            <a:r>
              <a:rPr lang="en-GB" b="1" i="1">
                <a:cs typeface="Arial" charset="0"/>
              </a:rPr>
              <a:t>s</a:t>
            </a:r>
            <a:r>
              <a:rPr lang="en-GB" b="1">
                <a:cs typeface="Arial" charset="0"/>
              </a:rPr>
              <a:t>,</a:t>
            </a:r>
            <a:r>
              <a:rPr lang="en-GB" b="1" i="1">
                <a:cs typeface="Arial" charset="0"/>
              </a:rPr>
              <a:t>a</a:t>
            </a:r>
            <a:r>
              <a:rPr lang="en-GB" b="1">
                <a:cs typeface="Arial" charset="0"/>
              </a:rPr>
              <a:t>)=(</a:t>
            </a:r>
            <a:r>
              <a:rPr lang="en-GB" b="1" i="1">
                <a:cs typeface="Arial" charset="0"/>
              </a:rPr>
              <a:t>s </a:t>
            </a:r>
            <a:r>
              <a:rPr lang="en-GB" b="1">
                <a:cs typeface="Arial" charset="0"/>
              </a:rPr>
              <a:t>- </a:t>
            </a:r>
            <a:r>
              <a:rPr lang="en-GB" sz="17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effects</a:t>
            </a:r>
            <a:r>
              <a:rPr lang="en-GB" sz="1700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GB" sz="17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1700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17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)) ∪ effects</a:t>
            </a:r>
            <a:r>
              <a:rPr lang="en-GB" sz="1700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n-GB" sz="17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1700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17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if precond(</a:t>
            </a:r>
            <a:r>
              <a:rPr lang="en-GB" sz="1700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17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⊆ </a:t>
            </a:r>
            <a:r>
              <a:rPr lang="en-GB" sz="1700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endParaRPr lang="en-GB" sz="17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219200" lvl="2" indent="-304800">
              <a:buFontTx/>
              <a:buChar char="•"/>
            </a:pPr>
            <a:r>
              <a:rPr lang="en-GB" b="1" i="1">
                <a:cs typeface="Arial" charset="0"/>
              </a:rPr>
              <a:t>γ</a:t>
            </a:r>
            <a:r>
              <a:rPr lang="en-GB" b="1">
                <a:cs typeface="Arial" charset="0"/>
              </a:rPr>
              <a:t>(</a:t>
            </a:r>
            <a:r>
              <a:rPr lang="en-GB" b="1" i="1">
                <a:cs typeface="Arial" charset="0"/>
              </a:rPr>
              <a:t>s</a:t>
            </a:r>
            <a:r>
              <a:rPr lang="en-GB" b="1">
                <a:cs typeface="Arial" charset="0"/>
              </a:rPr>
              <a:t>,</a:t>
            </a:r>
            <a:r>
              <a:rPr lang="en-GB" b="1" i="1">
                <a:cs typeface="Arial" charset="0"/>
              </a:rPr>
              <a:t>a</a:t>
            </a:r>
            <a:r>
              <a:rPr lang="en-GB" b="1">
                <a:cs typeface="Arial" charset="0"/>
              </a:rPr>
              <a:t>)=undefined otherwise</a:t>
            </a:r>
          </a:p>
          <a:p>
            <a:pPr marL="762000" lvl="1" indent="-304800">
              <a:buFontTx/>
              <a:buChar char="•"/>
            </a:pPr>
            <a:r>
              <a:rPr lang="en-GB" sz="1500" b="1" i="1">
                <a:cs typeface="Arial" charset="0"/>
              </a:rPr>
              <a:t>S</a:t>
            </a:r>
            <a:r>
              <a:rPr lang="en-GB" sz="1500" b="1">
                <a:cs typeface="Arial" charset="0"/>
              </a:rPr>
              <a:t> is closed under </a:t>
            </a:r>
            <a:r>
              <a:rPr lang="en-GB" sz="1500" b="1" i="1">
                <a:cs typeface="Arial" charset="0"/>
              </a:rPr>
              <a:t>γ</a:t>
            </a:r>
            <a:endParaRPr lang="en-GB" b="1">
              <a:cs typeface="Arial" charset="0"/>
            </a:endParaRPr>
          </a:p>
          <a:p>
            <a:pPr marL="1219200" lvl="2" indent="-304800">
              <a:buFontTx/>
              <a:buChar char="•"/>
            </a:pPr>
            <a:r>
              <a:rPr lang="en-GB" sz="1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</a:t>
            </a:r>
            <a:r>
              <a:rPr lang="en-GB" sz="17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then for every applicable action </a:t>
            </a:r>
            <a:r>
              <a:rPr lang="en-GB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i="1">
                <a:cs typeface="Arial" charset="0"/>
              </a:rPr>
              <a:t>γ</a:t>
            </a:r>
            <a:r>
              <a:rPr lang="en-GB">
                <a:cs typeface="Arial" charset="0"/>
              </a:rPr>
              <a:t>(</a:t>
            </a:r>
            <a:r>
              <a:rPr lang="en-GB" i="1">
                <a:cs typeface="Arial" charset="0"/>
              </a:rPr>
              <a:t>s</a:t>
            </a:r>
            <a:r>
              <a:rPr lang="en-GB">
                <a:cs typeface="Arial" charset="0"/>
              </a:rPr>
              <a:t>,</a:t>
            </a:r>
            <a:r>
              <a:rPr lang="en-GB" i="1">
                <a:cs typeface="Arial" charset="0"/>
              </a:rPr>
              <a:t>a</a:t>
            </a:r>
            <a:r>
              <a:rPr lang="en-GB">
                <a:cs typeface="Arial" charset="0"/>
              </a:rPr>
              <a:t>)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endParaRPr lang="en-GB" sz="1700" i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04800" indent="-304800"/>
            <a:endParaRPr lang="en-GB" b="1" i="1"/>
          </a:p>
          <a:p>
            <a:pPr marL="304800" indent="-304800">
              <a:buFontTx/>
              <a:buChar char="•"/>
            </a:pPr>
            <a:endParaRPr lang="en-GB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D8E546-BF97-4389-AFDD-BE5A9CAED4CA}" type="slidenum">
              <a:rPr lang="en-GB"/>
              <a:pPr/>
              <a:t>60</a:t>
            </a:fld>
            <a:endParaRPr lang="en-GB"/>
          </a:p>
        </p:txBody>
      </p:sp>
      <p:sp>
        <p:nvSpPr>
          <p:cNvPr id="8509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5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Planning Graph Complexity</a:t>
            </a:r>
          </a:p>
          <a:p>
            <a:pPr>
              <a:buFontTx/>
              <a:buChar char="•"/>
            </a:pPr>
            <a:r>
              <a:rPr lang="en-GB" b="1"/>
              <a:t>Proposition: The size of a planning graph up to level </a:t>
            </a:r>
            <a:r>
              <a:rPr lang="en-GB" b="1" i="1"/>
              <a:t>k</a:t>
            </a:r>
            <a:r>
              <a:rPr lang="en-GB" b="1"/>
              <a:t> and the time required to expand it to that level are polynomial in the size of the planning problem.</a:t>
            </a:r>
          </a:p>
          <a:p>
            <a:pPr>
              <a:buFontTx/>
              <a:buChar char="•"/>
            </a:pPr>
            <a:r>
              <a:rPr lang="en-GB" b="1"/>
              <a:t>Proof: </a:t>
            </a:r>
          </a:p>
          <a:p>
            <a:pPr lvl="1">
              <a:buFontTx/>
              <a:buChar char="•"/>
            </a:pPr>
            <a:r>
              <a:rPr lang="en-GB" b="1"/>
              <a:t>problem size: </a:t>
            </a:r>
            <a:r>
              <a:rPr lang="en-GB" b="1" i="1"/>
              <a:t>n</a:t>
            </a:r>
            <a:r>
              <a:rPr lang="en-GB" b="1"/>
              <a:t> propositions and </a:t>
            </a:r>
            <a:r>
              <a:rPr lang="en-GB" b="1" i="1"/>
              <a:t>m</a:t>
            </a:r>
            <a:r>
              <a:rPr lang="en-GB" b="1"/>
              <a:t> actions</a:t>
            </a:r>
          </a:p>
          <a:p>
            <a:pPr lvl="1">
              <a:buFontTx/>
              <a:buChar char="•"/>
            </a:pPr>
            <a:r>
              <a:rPr lang="en-GB" b="1"/>
              <a:t>|</a:t>
            </a:r>
            <a:r>
              <a:rPr lang="en-GB" b="1" i="1"/>
              <a:t>P</a:t>
            </a:r>
            <a:r>
              <a:rPr lang="en-GB" b="1" i="1" baseline="-25000"/>
              <a:t>j</a:t>
            </a:r>
            <a:r>
              <a:rPr lang="en-GB" b="1"/>
              <a:t>|</a:t>
            </a:r>
            <a:r>
              <a:rPr lang="en-GB" b="1">
                <a:cs typeface="Arial" charset="0"/>
              </a:rPr>
              <a:t>≤</a:t>
            </a:r>
            <a:r>
              <a:rPr lang="en-GB" b="1" i="1">
                <a:cs typeface="Arial" charset="0"/>
              </a:rPr>
              <a:t>n</a:t>
            </a:r>
            <a:r>
              <a:rPr lang="en-GB" b="1">
                <a:cs typeface="Arial" charset="0"/>
              </a:rPr>
              <a:t> and </a:t>
            </a:r>
            <a:r>
              <a:rPr lang="en-GB" b="1"/>
              <a:t>|</a:t>
            </a:r>
            <a:r>
              <a:rPr lang="en-GB" b="1" i="1"/>
              <a:t>A</a:t>
            </a:r>
            <a:r>
              <a:rPr lang="en-GB" b="1" i="1" baseline="-25000"/>
              <a:t>j</a:t>
            </a:r>
            <a:r>
              <a:rPr lang="en-GB" b="1"/>
              <a:t>|</a:t>
            </a:r>
            <a:r>
              <a:rPr lang="en-GB" b="1">
                <a:cs typeface="Arial" charset="0"/>
              </a:rPr>
              <a:t>≤</a:t>
            </a:r>
            <a:r>
              <a:rPr lang="en-GB" b="1" i="1">
                <a:cs typeface="Arial" charset="0"/>
              </a:rPr>
              <a:t>n</a:t>
            </a:r>
            <a:r>
              <a:rPr lang="en-GB" b="1">
                <a:cs typeface="Arial" charset="0"/>
              </a:rPr>
              <a:t>+</a:t>
            </a:r>
            <a:r>
              <a:rPr lang="en-GB" b="1" i="1">
                <a:cs typeface="Arial" charset="0"/>
              </a:rPr>
              <a:t>m</a:t>
            </a:r>
            <a:r>
              <a:rPr lang="en-GB" b="1">
                <a:cs typeface="Arial" charset="0"/>
              </a:rPr>
              <a:t> (incl. no-op actions) </a:t>
            </a:r>
          </a:p>
          <a:p>
            <a:pPr lvl="1">
              <a:buFontTx/>
              <a:buChar char="•"/>
            </a:pPr>
            <a:r>
              <a:rPr lang="en-GB" b="1">
                <a:cs typeface="Arial" charset="0"/>
              </a:rPr>
              <a:t>algorithms for generating each layer and all link types are polynomial in size of layer</a:t>
            </a:r>
          </a:p>
          <a:p>
            <a:pPr>
              <a:buFontTx/>
              <a:buChar char="•"/>
            </a:pPr>
            <a:endParaRPr lang="en-US" b="1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943915-DC32-4135-B2BA-284C5D78B1F2}" type="slidenum">
              <a:rPr lang="en-GB"/>
              <a:pPr/>
              <a:t>61</a:t>
            </a:fld>
            <a:endParaRPr lang="en-GB"/>
          </a:p>
        </p:txBody>
      </p:sp>
      <p:sp>
        <p:nvSpPr>
          <p:cNvPr id="8529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Fixed-Point Levels</a:t>
            </a:r>
          </a:p>
          <a:p>
            <a:pPr>
              <a:buFontTx/>
              <a:buChar char="•"/>
            </a:pPr>
            <a:r>
              <a:rPr lang="en-GB" b="1"/>
              <a:t>A </a:t>
            </a:r>
            <a:r>
              <a:rPr lang="en-GB" b="1" u="sng"/>
              <a:t>fixed-point level</a:t>
            </a:r>
            <a:r>
              <a:rPr lang="en-GB" b="1"/>
              <a:t> in a planning graph </a:t>
            </a:r>
            <a:r>
              <a:rPr lang="en-GB" b="1" i="1"/>
              <a:t>G</a:t>
            </a:r>
            <a:r>
              <a:rPr lang="en-GB" b="1"/>
              <a:t> is a level </a:t>
            </a:r>
            <a:r>
              <a:rPr lang="el-GR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</a:t>
            </a:r>
            <a:r>
              <a:rPr lang="en-GB" b="1"/>
              <a:t> such that for all </a:t>
            </a:r>
            <a:r>
              <a:rPr lang="en-GB" b="1" i="1"/>
              <a:t>i</a:t>
            </a:r>
            <a:r>
              <a:rPr lang="en-GB" b="1"/>
              <a:t>, </a:t>
            </a:r>
            <a:r>
              <a:rPr lang="en-GB" b="1" i="1"/>
              <a:t>i</a:t>
            </a:r>
            <a:r>
              <a:rPr lang="en-GB" b="1"/>
              <a:t>&gt;</a:t>
            </a:r>
            <a:r>
              <a:rPr lang="el-GR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</a:t>
            </a:r>
            <a:r>
              <a:rPr lang="en-GB" b="1"/>
              <a:t>, level </a:t>
            </a:r>
            <a:r>
              <a:rPr lang="en-GB" b="1" i="1"/>
              <a:t>i</a:t>
            </a:r>
            <a:r>
              <a:rPr lang="en-GB" b="1"/>
              <a:t> of </a:t>
            </a:r>
            <a:r>
              <a:rPr lang="en-GB" b="1" i="1"/>
              <a:t>G</a:t>
            </a:r>
            <a:r>
              <a:rPr lang="en-GB" b="1"/>
              <a:t> is identical to level </a:t>
            </a:r>
            <a:r>
              <a:rPr lang="el-GR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</a:t>
            </a:r>
            <a:r>
              <a:rPr lang="en-GB" b="1"/>
              <a:t>, i.e. </a:t>
            </a:r>
            <a:r>
              <a:rPr lang="en-GB" b="1" i="1"/>
              <a:t>P</a:t>
            </a:r>
            <a:r>
              <a:rPr lang="en-GB" b="1" i="1" baseline="-25000"/>
              <a:t>i</a:t>
            </a:r>
            <a:r>
              <a:rPr lang="en-GB" b="1"/>
              <a:t>=</a:t>
            </a:r>
            <a:r>
              <a:rPr lang="en-GB" b="1" i="1"/>
              <a:t>P</a:t>
            </a:r>
            <a:r>
              <a:rPr lang="el-GR" b="1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</a:t>
            </a:r>
            <a:r>
              <a:rPr lang="en-GB" b="1"/>
              <a:t>, </a:t>
            </a:r>
            <a:r>
              <a:rPr lang="el-GR" b="1" i="1">
                <a:cs typeface="Arial" charset="0"/>
              </a:rPr>
              <a:t>μ</a:t>
            </a:r>
            <a:r>
              <a:rPr lang="en-GB" b="1" i="1"/>
              <a:t>P</a:t>
            </a:r>
            <a:r>
              <a:rPr lang="en-GB" b="1" i="1" baseline="-25000"/>
              <a:t>i</a:t>
            </a:r>
            <a:r>
              <a:rPr lang="en-GB" b="1"/>
              <a:t>=</a:t>
            </a:r>
            <a:r>
              <a:rPr lang="el-GR" b="1" i="1">
                <a:cs typeface="Arial" charset="0"/>
              </a:rPr>
              <a:t>μ</a:t>
            </a:r>
            <a:r>
              <a:rPr lang="en-GB" b="1" i="1"/>
              <a:t>P</a:t>
            </a:r>
            <a:r>
              <a:rPr lang="el-GR" b="1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</a:t>
            </a:r>
            <a:r>
              <a:rPr lang="en-GB" b="1"/>
              <a:t>,</a:t>
            </a:r>
            <a:r>
              <a:rPr lang="en-US" b="1"/>
              <a:t> </a:t>
            </a:r>
            <a:r>
              <a:rPr lang="en-GB" b="1" i="1"/>
              <a:t>A</a:t>
            </a:r>
            <a:r>
              <a:rPr lang="en-GB" b="1" i="1" baseline="-25000"/>
              <a:t>i</a:t>
            </a:r>
            <a:r>
              <a:rPr lang="en-GB" b="1"/>
              <a:t>=</a:t>
            </a:r>
            <a:r>
              <a:rPr lang="en-GB" b="1" i="1"/>
              <a:t>A</a:t>
            </a:r>
            <a:r>
              <a:rPr lang="el-GR" b="1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</a:t>
            </a:r>
            <a:r>
              <a:rPr lang="en-GB" b="1"/>
              <a:t>, and </a:t>
            </a:r>
            <a:r>
              <a:rPr lang="el-GR" b="1" i="1">
                <a:cs typeface="Arial" charset="0"/>
              </a:rPr>
              <a:t>μ</a:t>
            </a:r>
            <a:r>
              <a:rPr lang="en-GB" b="1" i="1"/>
              <a:t>A</a:t>
            </a:r>
            <a:r>
              <a:rPr lang="en-GB" b="1" i="1" baseline="-25000"/>
              <a:t>i</a:t>
            </a:r>
            <a:r>
              <a:rPr lang="en-GB" b="1"/>
              <a:t>=</a:t>
            </a:r>
            <a:r>
              <a:rPr lang="el-GR" b="1" i="1">
                <a:cs typeface="Arial" charset="0"/>
              </a:rPr>
              <a:t>μ</a:t>
            </a:r>
            <a:r>
              <a:rPr lang="en-GB" b="1" i="1"/>
              <a:t>A</a:t>
            </a:r>
            <a:r>
              <a:rPr lang="el-GR" b="1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</a:t>
            </a:r>
            <a:r>
              <a:rPr lang="en-GB" b="1"/>
              <a:t>.</a:t>
            </a:r>
          </a:p>
          <a:p>
            <a:pPr>
              <a:buFontTx/>
              <a:buChar char="•"/>
            </a:pPr>
            <a:r>
              <a:rPr lang="en-GB" b="1"/>
              <a:t>Proposition: Every planning graph </a:t>
            </a:r>
            <a:r>
              <a:rPr lang="en-GB" b="1" i="1"/>
              <a:t>G</a:t>
            </a:r>
            <a:r>
              <a:rPr lang="en-GB" b="1"/>
              <a:t> has a fixed-point level </a:t>
            </a:r>
            <a:r>
              <a:rPr lang="el-GR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</a:t>
            </a:r>
            <a:r>
              <a:rPr lang="en-GB" b="1"/>
              <a:t>, which is the smallest </a:t>
            </a:r>
            <a:r>
              <a:rPr lang="en-GB" b="1" i="1"/>
              <a:t>k</a:t>
            </a:r>
            <a:r>
              <a:rPr lang="en-GB" b="1"/>
              <a:t> such that |</a:t>
            </a:r>
            <a:r>
              <a:rPr lang="en-GB" b="1" i="1"/>
              <a:t>P</a:t>
            </a:r>
            <a:r>
              <a:rPr lang="en-GB" b="1" i="1" baseline="-25000"/>
              <a:t>k</a:t>
            </a:r>
            <a:r>
              <a:rPr lang="en-GB" b="1"/>
              <a:t>|=|</a:t>
            </a:r>
            <a:r>
              <a:rPr lang="en-GB" b="1" i="1"/>
              <a:t>P</a:t>
            </a:r>
            <a:r>
              <a:rPr lang="en-GB" b="1" i="1" baseline="-25000"/>
              <a:t>k</a:t>
            </a:r>
            <a:r>
              <a:rPr lang="en-GB" b="1" baseline="-25000"/>
              <a:t>+1</a:t>
            </a:r>
            <a:r>
              <a:rPr lang="en-GB" b="1"/>
              <a:t>| and |</a:t>
            </a:r>
            <a:r>
              <a:rPr lang="el-GR" b="1" i="1">
                <a:cs typeface="Arial" charset="0"/>
              </a:rPr>
              <a:t>μ</a:t>
            </a:r>
            <a:r>
              <a:rPr lang="en-GB" b="1" i="1"/>
              <a:t>P</a:t>
            </a:r>
            <a:r>
              <a:rPr lang="en-GB" b="1" i="1" baseline="-25000"/>
              <a:t>k</a:t>
            </a:r>
            <a:r>
              <a:rPr lang="en-GB" b="1"/>
              <a:t>|=|</a:t>
            </a:r>
            <a:r>
              <a:rPr lang="el-GR" b="1" i="1">
                <a:cs typeface="Arial" charset="0"/>
              </a:rPr>
              <a:t>μ</a:t>
            </a:r>
            <a:r>
              <a:rPr lang="en-GB" b="1" i="1"/>
              <a:t>P</a:t>
            </a:r>
            <a:r>
              <a:rPr lang="en-GB" b="1" i="1" baseline="-25000"/>
              <a:t>k</a:t>
            </a:r>
            <a:r>
              <a:rPr lang="en-GB" b="1" baseline="-25000"/>
              <a:t>+1</a:t>
            </a:r>
            <a:r>
              <a:rPr lang="en-GB" b="1"/>
              <a:t>|.</a:t>
            </a:r>
          </a:p>
          <a:p>
            <a:pPr lvl="1">
              <a:buFontTx/>
              <a:buChar char="•"/>
            </a:pPr>
            <a:r>
              <a:rPr lang="en-GB"/>
              <a:t>|</a:t>
            </a:r>
            <a:r>
              <a:rPr lang="en-GB" i="1"/>
              <a:t>P</a:t>
            </a:r>
            <a:r>
              <a:rPr lang="en-GB" i="1" baseline="-25000"/>
              <a:t>k</a:t>
            </a:r>
            <a:r>
              <a:rPr lang="en-GB"/>
              <a:t>|=|</a:t>
            </a:r>
            <a:r>
              <a:rPr lang="en-GB" i="1"/>
              <a:t>P</a:t>
            </a:r>
            <a:r>
              <a:rPr lang="en-GB" i="1" baseline="-25000"/>
              <a:t>k</a:t>
            </a:r>
            <a:r>
              <a:rPr lang="en-GB" baseline="-25000"/>
              <a:t>+1</a:t>
            </a:r>
            <a:r>
              <a:rPr lang="en-GB"/>
              <a:t>| implies </a:t>
            </a:r>
            <a:r>
              <a:rPr lang="en-GB" i="1"/>
              <a:t>P</a:t>
            </a:r>
            <a:r>
              <a:rPr lang="en-GB" i="1" baseline="-25000"/>
              <a:t>k</a:t>
            </a:r>
            <a:r>
              <a:rPr lang="en-GB"/>
              <a:t>=</a:t>
            </a:r>
            <a:r>
              <a:rPr lang="en-GB" i="1"/>
              <a:t>P</a:t>
            </a:r>
            <a:r>
              <a:rPr lang="en-GB" i="1" baseline="-25000"/>
              <a:t>k</a:t>
            </a:r>
            <a:r>
              <a:rPr lang="en-GB" baseline="-25000"/>
              <a:t>+1</a:t>
            </a:r>
            <a:endParaRPr lang="en-GB"/>
          </a:p>
          <a:p>
            <a:pPr>
              <a:buFontTx/>
              <a:buChar char="•"/>
            </a:pPr>
            <a:r>
              <a:rPr lang="en-GB" b="1"/>
              <a:t>Proof:</a:t>
            </a:r>
          </a:p>
          <a:p>
            <a:pPr lvl="1">
              <a:buFontTx/>
              <a:buChar char="•"/>
            </a:pPr>
            <a:r>
              <a:rPr lang="en-GB" b="1" i="1"/>
              <a:t>P</a:t>
            </a:r>
            <a:r>
              <a:rPr lang="en-GB" b="1" i="1" baseline="-25000"/>
              <a:t>i</a:t>
            </a:r>
            <a:r>
              <a:rPr lang="en-GB" b="1"/>
              <a:t> grows monotonically and </a:t>
            </a:r>
            <a:r>
              <a:rPr lang="el-GR" b="1" i="1">
                <a:cs typeface="Arial" charset="0"/>
              </a:rPr>
              <a:t>μ</a:t>
            </a:r>
            <a:r>
              <a:rPr lang="en-GB" b="1" i="1"/>
              <a:t>P</a:t>
            </a:r>
            <a:r>
              <a:rPr lang="en-GB" b="1" i="1" baseline="-25000"/>
              <a:t>i</a:t>
            </a:r>
            <a:r>
              <a:rPr lang="en-GB" b="1"/>
              <a:t> shrinks monotonically</a:t>
            </a:r>
          </a:p>
          <a:p>
            <a:pPr lvl="2">
              <a:buFontTx/>
              <a:buChar char="•"/>
            </a:pPr>
            <a:r>
              <a:rPr lang="el-GR" i="1">
                <a:cs typeface="Arial" charset="0"/>
              </a:rPr>
              <a:t>μ</a:t>
            </a:r>
            <a:r>
              <a:rPr lang="en-GB" i="1"/>
              <a:t>P</a:t>
            </a:r>
            <a:r>
              <a:rPr lang="en-GB" i="1" baseline="-25000"/>
              <a:t>i</a:t>
            </a:r>
            <a:r>
              <a:rPr lang="en-GB"/>
              <a:t> shrinks monotonically: for equal </a:t>
            </a:r>
            <a:r>
              <a:rPr lang="en-GB" i="1"/>
              <a:t>P</a:t>
            </a:r>
            <a:r>
              <a:rPr lang="en-GB" i="1" baseline="-25000"/>
              <a:t>i</a:t>
            </a:r>
            <a:endParaRPr lang="en-GB"/>
          </a:p>
          <a:p>
            <a:pPr lvl="1">
              <a:buFontTx/>
              <a:buChar char="•"/>
            </a:pPr>
            <a:r>
              <a:rPr lang="en-GB" b="1" i="1"/>
              <a:t>A</a:t>
            </a:r>
            <a:r>
              <a:rPr lang="en-GB" b="1" i="1" baseline="-25000"/>
              <a:t>i</a:t>
            </a:r>
            <a:r>
              <a:rPr lang="en-GB" b="1"/>
              <a:t> and </a:t>
            </a:r>
            <a:r>
              <a:rPr lang="en-GB" b="1" i="1"/>
              <a:t>P</a:t>
            </a:r>
            <a:r>
              <a:rPr lang="en-GB" b="1" i="1" baseline="-25000"/>
              <a:t>i</a:t>
            </a:r>
            <a:r>
              <a:rPr lang="en-GB" b="1"/>
              <a:t> only depend on </a:t>
            </a:r>
            <a:r>
              <a:rPr lang="en-GB" b="1" i="1"/>
              <a:t>P</a:t>
            </a:r>
            <a:r>
              <a:rPr lang="en-GB" b="1" i="1" baseline="-25000"/>
              <a:t>i</a:t>
            </a:r>
            <a:r>
              <a:rPr lang="en-GB" b="1" baseline="-25000"/>
              <a:t>-1</a:t>
            </a:r>
            <a:r>
              <a:rPr lang="en-GB" b="1"/>
              <a:t> and </a:t>
            </a:r>
            <a:r>
              <a:rPr lang="el-GR" b="1" i="1">
                <a:cs typeface="Arial" charset="0"/>
              </a:rPr>
              <a:t>μ</a:t>
            </a:r>
            <a:r>
              <a:rPr lang="en-GB" b="1" i="1"/>
              <a:t>P</a:t>
            </a:r>
            <a:r>
              <a:rPr lang="en-GB" b="1" i="1" baseline="-25000"/>
              <a:t>i</a:t>
            </a:r>
            <a:r>
              <a:rPr lang="en-GB" b="1" baseline="-25000"/>
              <a:t>-1</a:t>
            </a:r>
            <a:endParaRPr lang="en-US" b="1" baseline="-25000"/>
          </a:p>
          <a:p>
            <a:pPr>
              <a:buFontTx/>
              <a:buChar char="•"/>
            </a:pPr>
            <a:r>
              <a:rPr lang="en-GB"/>
              <a:t>time complexity: </a:t>
            </a:r>
            <a:r>
              <a:rPr lang="en-GB" i="1"/>
              <a:t>O</a:t>
            </a:r>
            <a:r>
              <a:rPr lang="en-GB"/>
              <a:t>(</a:t>
            </a:r>
            <a:r>
              <a:rPr lang="en-GB" i="1"/>
              <a:t>n</a:t>
            </a:r>
            <a:r>
              <a:rPr lang="en-GB"/>
              <a:t>+</a:t>
            </a:r>
            <a:r>
              <a:rPr lang="en-GB" i="1"/>
              <a:t>m</a:t>
            </a:r>
            <a:r>
              <a:rPr lang="en-GB"/>
              <a:t>) from fixed point level; only copying required</a:t>
            </a:r>
            <a:endParaRPr lang="en-US"/>
          </a:p>
          <a:p>
            <a:pPr>
              <a:buFontTx/>
              <a:buChar char="•"/>
            </a:pPr>
            <a:endParaRPr lang="en-GB" b="1"/>
          </a:p>
          <a:p>
            <a:pPr>
              <a:buFontTx/>
              <a:buChar char="•"/>
            </a:pPr>
            <a:endParaRPr lang="en-GB"/>
          </a:p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1EC015-B457-4CB3-9DF4-758F63666770}" type="slidenum">
              <a:rPr lang="en-GB"/>
              <a:pPr/>
              <a:t>62</a:t>
            </a:fld>
            <a:endParaRPr lang="en-GB"/>
          </a:p>
        </p:txBody>
      </p:sp>
      <p:sp>
        <p:nvSpPr>
          <p:cNvPr id="8744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Searching the Planning Graph</a:t>
            </a:r>
          </a:p>
          <a:p>
            <a:pPr>
              <a:buFontTx/>
              <a:buChar char="•"/>
            </a:pPr>
            <a:r>
              <a:rPr lang="en-GB" b="1"/>
              <a:t>general idea:</a:t>
            </a:r>
          </a:p>
          <a:p>
            <a:pPr lvl="1">
              <a:buFontTx/>
              <a:buChar char="•"/>
            </a:pPr>
            <a:r>
              <a:rPr lang="en-GB" b="1"/>
              <a:t>search backwards from the last proposition layer </a:t>
            </a:r>
            <a:r>
              <a:rPr lang="en-GB" b="1" i="1"/>
              <a:t>P</a:t>
            </a:r>
            <a:r>
              <a:rPr lang="en-GB" b="1" i="1" baseline="-25000"/>
              <a:t>k</a:t>
            </a:r>
            <a:r>
              <a:rPr lang="en-GB" b="1"/>
              <a:t> in the current graph</a:t>
            </a:r>
          </a:p>
          <a:p>
            <a:pPr lvl="1">
              <a:buFontTx/>
              <a:buChar char="•"/>
            </a:pPr>
            <a:r>
              <a:rPr lang="en-GB" b="1"/>
              <a:t>let </a:t>
            </a:r>
            <a:r>
              <a:rPr lang="en-GB" b="1" i="1"/>
              <a:t>g</a:t>
            </a:r>
            <a:r>
              <a:rPr lang="en-GB" b="1"/>
              <a:t> be the set of goal propositions that need to be achieved at a given proposition layer </a:t>
            </a:r>
            <a:r>
              <a:rPr lang="en-GB" b="1" i="1"/>
              <a:t>P</a:t>
            </a:r>
            <a:r>
              <a:rPr lang="en-GB" b="1" i="1" baseline="-25000"/>
              <a:t>j </a:t>
            </a:r>
            <a:r>
              <a:rPr lang="en-GB" b="1"/>
              <a:t>(initially the last layer)</a:t>
            </a:r>
          </a:p>
          <a:p>
            <a:pPr lvl="1">
              <a:buFontTx/>
              <a:buChar char="•"/>
            </a:pPr>
            <a:r>
              <a:rPr lang="en-GB" b="1"/>
              <a:t>find a set of actions </a:t>
            </a:r>
            <a:r>
              <a:rPr lang="el-GR" b="1" i="1">
                <a:cs typeface="Arial" charset="0"/>
              </a:rPr>
              <a:t>π</a:t>
            </a:r>
            <a:r>
              <a:rPr lang="en-GB" b="1" i="1" baseline="-25000"/>
              <a:t>j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</a:t>
            </a:r>
            <a:r>
              <a:rPr lang="en-GB" b="1" i="1"/>
              <a:t>A</a:t>
            </a:r>
            <a:r>
              <a:rPr lang="en-GB" b="1" i="1" baseline="-25000"/>
              <a:t>j</a:t>
            </a:r>
            <a:r>
              <a:rPr lang="en-GB" b="1"/>
              <a:t> such that these actions are not mutex and together achieve </a:t>
            </a:r>
            <a:r>
              <a:rPr lang="en-GB" b="1" i="1"/>
              <a:t>g</a:t>
            </a:r>
          </a:p>
          <a:p>
            <a:pPr lvl="1">
              <a:buFontTx/>
              <a:buChar char="•"/>
            </a:pPr>
            <a:r>
              <a:rPr lang="en-GB" b="1"/>
              <a:t>take the union of the preconditions of </a:t>
            </a:r>
            <a:r>
              <a:rPr lang="el-GR" b="1" i="1">
                <a:cs typeface="Arial" charset="0"/>
              </a:rPr>
              <a:t>π</a:t>
            </a:r>
            <a:r>
              <a:rPr lang="en-GB" b="1" i="1" baseline="-25000"/>
              <a:t>j</a:t>
            </a:r>
            <a:r>
              <a:rPr lang="en-GB" b="1"/>
              <a:t> as the new goal set to be achieved in proposition layer </a:t>
            </a:r>
            <a:r>
              <a:rPr lang="en-GB" b="1" i="1"/>
              <a:t>P</a:t>
            </a:r>
            <a:r>
              <a:rPr lang="en-GB" b="1" i="1" baseline="-25000"/>
              <a:t>j</a:t>
            </a:r>
            <a:r>
              <a:rPr lang="en-GB" b="1" baseline="-25000"/>
              <a:t>-1</a:t>
            </a:r>
            <a:r>
              <a:rPr lang="en-GB" b="1"/>
              <a:t> 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5F781A-9E07-4CE9-A178-68B2C8B74130}" type="slidenum">
              <a:rPr lang="en-GB"/>
              <a:pPr/>
              <a:t>63</a:t>
            </a:fld>
            <a:endParaRPr lang="en-GB"/>
          </a:p>
        </p:txBody>
      </p:sp>
      <p:sp>
        <p:nvSpPr>
          <p:cNvPr id="8755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7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400" b="1" dirty="0"/>
              <a:t>Planning Graph Search Example</a:t>
            </a:r>
          </a:p>
          <a:p>
            <a:pPr>
              <a:buFontTx/>
              <a:buChar char="•"/>
            </a:pPr>
            <a:r>
              <a:rPr lang="en-GB" sz="1400" dirty="0"/>
              <a:t>initial goal: </a:t>
            </a:r>
            <a:r>
              <a:rPr lang="en-GB" sz="1400" i="1" dirty="0"/>
              <a:t>a2</a:t>
            </a:r>
            <a:r>
              <a:rPr lang="en-GB" sz="1400" dirty="0"/>
              <a:t> and </a:t>
            </a:r>
            <a:r>
              <a:rPr lang="en-GB" sz="1400" i="1" dirty="0"/>
              <a:t>b1</a:t>
            </a:r>
          </a:p>
          <a:p>
            <a:pPr>
              <a:buFontTx/>
              <a:buChar char="•"/>
            </a:pPr>
            <a:r>
              <a:rPr lang="en-GB" sz="1400" dirty="0"/>
              <a:t>only one incoming positive effect link per goal (but no-ops not shown)</a:t>
            </a:r>
          </a:p>
          <a:p>
            <a:pPr>
              <a:buFontTx/>
              <a:buChar char="•"/>
            </a:pPr>
            <a:r>
              <a:rPr lang="en-GB" sz="1400" dirty="0"/>
              <a:t>achievable with Uar2 and Ubq1 (which are not </a:t>
            </a:r>
            <a:r>
              <a:rPr lang="en-GB" sz="1400" dirty="0" err="1"/>
              <a:t>mutex</a:t>
            </a:r>
            <a:r>
              <a:rPr lang="en-GB" sz="1400" dirty="0"/>
              <a:t>; </a:t>
            </a:r>
            <a:r>
              <a:rPr lang="en-GB" sz="1400" dirty="0" err="1"/>
              <a:t>mutex</a:t>
            </a:r>
            <a:r>
              <a:rPr lang="en-GB" sz="1400" dirty="0"/>
              <a:t> relations not shown)</a:t>
            </a:r>
          </a:p>
          <a:p>
            <a:pPr>
              <a:buFontTx/>
              <a:buChar char="•"/>
            </a:pPr>
            <a:r>
              <a:rPr lang="en-GB" sz="1400" dirty="0"/>
              <a:t>precondition links indicate sub-goal at next layer</a:t>
            </a:r>
          </a:p>
          <a:p>
            <a:pPr>
              <a:buFontTx/>
              <a:buChar char="•"/>
            </a:pPr>
            <a:r>
              <a:rPr lang="en-GB" sz="1400" dirty="0"/>
              <a:t>new sub-goal at </a:t>
            </a:r>
            <a:r>
              <a:rPr lang="en-GB" sz="1400" i="1" dirty="0"/>
              <a:t>P</a:t>
            </a:r>
            <a:r>
              <a:rPr lang="en-GB" sz="1400" baseline="-25000" dirty="0"/>
              <a:t>2</a:t>
            </a:r>
            <a:r>
              <a:rPr lang="en-GB" sz="1400" dirty="0"/>
              <a:t>: </a:t>
            </a:r>
            <a:r>
              <a:rPr lang="en-GB" sz="1400" i="1" dirty="0"/>
              <a:t>r2</a:t>
            </a:r>
            <a:r>
              <a:rPr lang="en-GB" sz="1400" dirty="0"/>
              <a:t>, </a:t>
            </a:r>
            <a:r>
              <a:rPr lang="en-GB" sz="1400" i="1" dirty="0"/>
              <a:t>q1</a:t>
            </a:r>
            <a:r>
              <a:rPr lang="en-GB" sz="1400" dirty="0"/>
              <a:t>, </a:t>
            </a:r>
            <a:r>
              <a:rPr lang="en-GB" sz="1400" i="1" dirty="0" err="1"/>
              <a:t>ar</a:t>
            </a:r>
            <a:r>
              <a:rPr lang="en-GB" sz="1400" dirty="0"/>
              <a:t>, </a:t>
            </a:r>
            <a:r>
              <a:rPr lang="en-GB" sz="1400" i="1" dirty="0" err="1"/>
              <a:t>bq</a:t>
            </a:r>
            <a:endParaRPr lang="en-GB" sz="1400" i="1" dirty="0"/>
          </a:p>
          <a:p>
            <a:pPr>
              <a:buFontTx/>
              <a:buChar char="•"/>
            </a:pPr>
            <a:r>
              <a:rPr lang="en-GB" sz="1400" dirty="0"/>
              <a:t>only one incoming positive effect link per goal condition (but no-ops not shown)</a:t>
            </a:r>
          </a:p>
          <a:p>
            <a:pPr lvl="1">
              <a:buFontTx/>
              <a:buChar char="•"/>
            </a:pPr>
            <a:r>
              <a:rPr lang="en-GB" sz="1400" dirty="0"/>
              <a:t>achieve </a:t>
            </a:r>
            <a:r>
              <a:rPr lang="en-GB" sz="1400" i="1" dirty="0" err="1"/>
              <a:t>ar</a:t>
            </a:r>
            <a:r>
              <a:rPr lang="en-GB" sz="1400" dirty="0"/>
              <a:t> and </a:t>
            </a:r>
            <a:r>
              <a:rPr lang="en-GB" sz="1400" i="1" dirty="0" err="1"/>
              <a:t>bq</a:t>
            </a:r>
            <a:r>
              <a:rPr lang="en-GB" sz="1400" dirty="0"/>
              <a:t> with no-ops</a:t>
            </a:r>
          </a:p>
          <a:p>
            <a:pPr lvl="1">
              <a:buFontTx/>
              <a:buChar char="•"/>
            </a:pPr>
            <a:r>
              <a:rPr lang="en-GB" sz="1400" dirty="0"/>
              <a:t>achieve </a:t>
            </a:r>
            <a:r>
              <a:rPr lang="en-GB" sz="1400" i="1" dirty="0"/>
              <a:t>r2</a:t>
            </a:r>
            <a:r>
              <a:rPr lang="en-GB" sz="1400" dirty="0"/>
              <a:t> with Mr12 and </a:t>
            </a:r>
            <a:r>
              <a:rPr lang="en-GB" sz="1400" i="1" dirty="0"/>
              <a:t>q1</a:t>
            </a:r>
            <a:r>
              <a:rPr lang="en-GB" sz="1400" dirty="0"/>
              <a:t> with Mq21</a:t>
            </a:r>
          </a:p>
          <a:p>
            <a:pPr>
              <a:buFontTx/>
              <a:buChar char="•"/>
            </a:pPr>
            <a:r>
              <a:rPr lang="en-GB" sz="1400" dirty="0"/>
              <a:t>precondition links (for Mr12 and Mq21) indicate some sub-goal at next layer</a:t>
            </a:r>
          </a:p>
          <a:p>
            <a:pPr>
              <a:buFontTx/>
              <a:buChar char="•"/>
            </a:pPr>
            <a:r>
              <a:rPr lang="en-GB" sz="1400" dirty="0"/>
              <a:t>complete sub-goal (incl. preconditions of no-ops) at </a:t>
            </a:r>
            <a:r>
              <a:rPr lang="en-GB" sz="1400" i="1" dirty="0"/>
              <a:t>P</a:t>
            </a:r>
            <a:r>
              <a:rPr lang="en-GB" sz="1400" baseline="-25000" dirty="0"/>
              <a:t>1</a:t>
            </a:r>
            <a:r>
              <a:rPr lang="en-GB" sz="1400" dirty="0"/>
              <a:t>: </a:t>
            </a:r>
            <a:r>
              <a:rPr lang="en-GB" sz="1400" i="1" dirty="0"/>
              <a:t>r1</a:t>
            </a:r>
            <a:r>
              <a:rPr lang="en-GB" sz="1400" dirty="0"/>
              <a:t>, </a:t>
            </a:r>
            <a:r>
              <a:rPr lang="en-GB" sz="1400" i="1" dirty="0"/>
              <a:t>q2</a:t>
            </a:r>
            <a:r>
              <a:rPr lang="en-GB" sz="1400" dirty="0"/>
              <a:t>, </a:t>
            </a:r>
            <a:r>
              <a:rPr lang="en-GB" sz="1400" i="1" dirty="0" err="1"/>
              <a:t>ar</a:t>
            </a:r>
            <a:r>
              <a:rPr lang="en-GB" sz="1400" dirty="0"/>
              <a:t>, </a:t>
            </a:r>
            <a:r>
              <a:rPr lang="en-GB" sz="1400" i="1" dirty="0" err="1"/>
              <a:t>bq</a:t>
            </a:r>
            <a:endParaRPr lang="en-GB" sz="1400" i="1" dirty="0"/>
          </a:p>
          <a:p>
            <a:pPr>
              <a:buFontTx/>
              <a:buChar char="•"/>
            </a:pPr>
            <a:r>
              <a:rPr lang="en-GB" sz="1400" dirty="0"/>
              <a:t>only one incoming positive effect link per goal condition (but no-ops not shown)</a:t>
            </a:r>
          </a:p>
          <a:p>
            <a:pPr lvl="1">
              <a:buFontTx/>
              <a:buChar char="•"/>
            </a:pPr>
            <a:r>
              <a:rPr lang="en-GB" sz="1400" dirty="0"/>
              <a:t>achieve </a:t>
            </a:r>
            <a:r>
              <a:rPr lang="en-GB" sz="1400" i="1" dirty="0"/>
              <a:t>r1</a:t>
            </a:r>
            <a:r>
              <a:rPr lang="en-GB" sz="1400" dirty="0"/>
              <a:t> and </a:t>
            </a:r>
            <a:r>
              <a:rPr lang="en-GB" sz="1400" i="1" dirty="0"/>
              <a:t>q2</a:t>
            </a:r>
            <a:r>
              <a:rPr lang="en-GB" sz="1400" dirty="0"/>
              <a:t> with no-ops</a:t>
            </a:r>
          </a:p>
          <a:p>
            <a:pPr lvl="1">
              <a:buFontTx/>
              <a:buChar char="•"/>
            </a:pPr>
            <a:r>
              <a:rPr lang="en-GB" sz="1400" dirty="0"/>
              <a:t>achieve </a:t>
            </a:r>
            <a:r>
              <a:rPr lang="en-GB" sz="1400" i="1" dirty="0" err="1"/>
              <a:t>ar</a:t>
            </a:r>
            <a:r>
              <a:rPr lang="en-GB" sz="1400" dirty="0"/>
              <a:t> with Lar1 and </a:t>
            </a:r>
            <a:r>
              <a:rPr lang="en-GB" sz="1400" i="1" dirty="0" err="1"/>
              <a:t>bq</a:t>
            </a:r>
            <a:r>
              <a:rPr lang="en-GB" sz="1400" dirty="0"/>
              <a:t> with Lbq2</a:t>
            </a:r>
          </a:p>
          <a:p>
            <a:pPr>
              <a:buFontTx/>
              <a:buChar char="•"/>
            </a:pPr>
            <a:r>
              <a:rPr lang="en-GB" sz="1400" dirty="0"/>
              <a:t>precondition links (for Lar1 and Lbq2) indicate some sub-goal at next layer</a:t>
            </a:r>
          </a:p>
          <a:p>
            <a:pPr>
              <a:buFontTx/>
              <a:buChar char="•"/>
            </a:pPr>
            <a:r>
              <a:rPr lang="en-GB" sz="1400" dirty="0"/>
              <a:t>complete sub-goal (incl. preconditions of no-ops) at </a:t>
            </a:r>
            <a:r>
              <a:rPr lang="en-GB" sz="1400" i="1" dirty="0"/>
              <a:t>P</a:t>
            </a:r>
            <a:r>
              <a:rPr lang="en-GB" sz="1400" baseline="-25000" dirty="0"/>
              <a:t>0</a:t>
            </a:r>
            <a:r>
              <a:rPr lang="en-GB" sz="1400" dirty="0"/>
              <a:t>: complete initial state</a:t>
            </a:r>
          </a:p>
          <a:p>
            <a:pPr>
              <a:buFontTx/>
              <a:buChar char="•"/>
            </a:pPr>
            <a:endParaRPr lang="en-GB" sz="1400" dirty="0"/>
          </a:p>
          <a:p>
            <a:pPr>
              <a:buFontTx/>
              <a:buChar char="•"/>
            </a:pPr>
            <a:endParaRPr lang="en-US" sz="1400" i="1" dirty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55AD9E-45A3-42E7-A2AD-ABCA4CBF1B66}" type="slidenum">
              <a:rPr lang="en-GB"/>
              <a:pPr/>
              <a:t>64</a:t>
            </a:fld>
            <a:endParaRPr lang="en-GB"/>
          </a:p>
        </p:txBody>
      </p:sp>
      <p:sp>
        <p:nvSpPr>
          <p:cNvPr id="8765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Planning Graph as AND/OR-Graph</a:t>
            </a:r>
          </a:p>
          <a:p>
            <a:pPr>
              <a:buFontTx/>
              <a:buChar char="•"/>
            </a:pPr>
            <a:r>
              <a:rPr lang="en-GB" b="1"/>
              <a:t>OR-nodes:</a:t>
            </a:r>
          </a:p>
          <a:p>
            <a:pPr lvl="1">
              <a:buFontTx/>
              <a:buChar char="•"/>
            </a:pPr>
            <a:r>
              <a:rPr lang="en-GB" b="1"/>
              <a:t>nodes in proposition layers</a:t>
            </a:r>
          </a:p>
          <a:p>
            <a:pPr lvl="1">
              <a:buFontTx/>
              <a:buChar char="•"/>
            </a:pPr>
            <a:r>
              <a:rPr lang="en-GB" b="1"/>
              <a:t>links to actions that support the propositions</a:t>
            </a:r>
          </a:p>
          <a:p>
            <a:pPr>
              <a:buFontTx/>
              <a:buChar char="•"/>
            </a:pPr>
            <a:r>
              <a:rPr lang="en-GB" b="1"/>
              <a:t>AND-nodes:</a:t>
            </a:r>
          </a:p>
          <a:p>
            <a:pPr lvl="1">
              <a:buFontTx/>
              <a:buChar char="•"/>
            </a:pPr>
            <a:r>
              <a:rPr lang="en-GB" b="1"/>
              <a:t>nodes in action layers</a:t>
            </a:r>
          </a:p>
          <a:p>
            <a:pPr lvl="1">
              <a:buFontTx/>
              <a:buChar char="•"/>
            </a:pPr>
            <a:r>
              <a:rPr lang="en-GB" b="1" i="1"/>
              <a:t>k</a:t>
            </a:r>
            <a:r>
              <a:rPr lang="en-GB" b="1"/>
              <a:t>-connectors all preconditions of the action</a:t>
            </a:r>
          </a:p>
          <a:p>
            <a:pPr>
              <a:buFontTx/>
              <a:buChar char="•"/>
            </a:pPr>
            <a:r>
              <a:rPr lang="en-GB" b="1"/>
              <a:t>search:</a:t>
            </a:r>
          </a:p>
          <a:p>
            <a:pPr lvl="1">
              <a:buFontTx/>
              <a:buChar char="•"/>
            </a:pPr>
            <a:r>
              <a:rPr lang="en-GB" b="1"/>
              <a:t>AO* not best algorithm because it does not exploit layered structure</a:t>
            </a:r>
            <a:endParaRPr lang="en-US" b="1"/>
          </a:p>
          <a:p>
            <a:endParaRPr lang="en-US" b="1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6AF74-C826-402C-AA42-4EBB130A4F94}" type="slidenum">
              <a:rPr lang="en-GB"/>
              <a:pPr/>
              <a:t>65</a:t>
            </a:fld>
            <a:endParaRPr lang="en-GB"/>
          </a:p>
        </p:txBody>
      </p:sp>
      <p:sp>
        <p:nvSpPr>
          <p:cNvPr id="8581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Repeated Sub-Goals</a:t>
            </a:r>
          </a:p>
          <a:p>
            <a:pPr>
              <a:buFontTx/>
              <a:buChar char="•"/>
            </a:pPr>
            <a:r>
              <a:rPr lang="en-GB"/>
              <a:t>ultimate goal leads to possible sub-goals at </a:t>
            </a:r>
            <a:r>
              <a:rPr lang="en-GB" i="1"/>
              <a:t>P</a:t>
            </a:r>
            <a:r>
              <a:rPr lang="en-GB" i="1" baseline="-25000"/>
              <a:t>j</a:t>
            </a:r>
          </a:p>
          <a:p>
            <a:pPr>
              <a:buFontTx/>
              <a:buChar char="•"/>
            </a:pPr>
            <a:r>
              <a:rPr lang="en-GB"/>
              <a:t>possible sub-goals at </a:t>
            </a:r>
            <a:r>
              <a:rPr lang="en-GB" i="1"/>
              <a:t>P</a:t>
            </a:r>
            <a:r>
              <a:rPr lang="en-GB" i="1" baseline="-25000"/>
              <a:t>j </a:t>
            </a:r>
            <a:r>
              <a:rPr lang="en-GB"/>
              <a:t>lead to possible sub-goals at </a:t>
            </a:r>
            <a:r>
              <a:rPr lang="en-GB" i="1"/>
              <a:t>P</a:t>
            </a:r>
            <a:r>
              <a:rPr lang="en-GB" i="1" baseline="-25000"/>
              <a:t>i</a:t>
            </a:r>
          </a:p>
          <a:p>
            <a:pPr lvl="1">
              <a:buFontTx/>
              <a:buChar char="•"/>
            </a:pPr>
            <a:r>
              <a:rPr lang="en-GB"/>
              <a:t>search to initial proposition layer to see whether sub-goals can be achieved</a:t>
            </a:r>
          </a:p>
          <a:p>
            <a:pPr lvl="1">
              <a:buFontTx/>
              <a:buChar char="•"/>
            </a:pPr>
            <a:r>
              <a:rPr lang="en-GB"/>
              <a:t>suppose: sub-goals at </a:t>
            </a:r>
            <a:r>
              <a:rPr lang="en-GB" i="1"/>
              <a:t>P</a:t>
            </a:r>
            <a:r>
              <a:rPr lang="en-GB" i="1" baseline="-25000"/>
              <a:t>i</a:t>
            </a:r>
            <a:r>
              <a:rPr lang="en-GB" i="1"/>
              <a:t> </a:t>
            </a:r>
            <a:r>
              <a:rPr lang="en-GB"/>
              <a:t>cannot be achieved</a:t>
            </a:r>
          </a:p>
          <a:p>
            <a:pPr>
              <a:buFontTx/>
              <a:buChar char="•"/>
            </a:pPr>
            <a:r>
              <a:rPr lang="en-GB"/>
              <a:t>backtrack to later layer, say </a:t>
            </a:r>
            <a:r>
              <a:rPr lang="en-GB" i="1"/>
              <a:t>P</a:t>
            </a:r>
            <a:r>
              <a:rPr lang="en-GB" i="1" baseline="-25000"/>
              <a:t>j</a:t>
            </a:r>
          </a:p>
          <a:p>
            <a:pPr>
              <a:buFontTx/>
              <a:buChar char="•"/>
            </a:pPr>
            <a:r>
              <a:rPr lang="en-GB"/>
              <a:t>possible sub-goals at </a:t>
            </a:r>
            <a:r>
              <a:rPr lang="en-GB" i="1"/>
              <a:t>P</a:t>
            </a:r>
            <a:r>
              <a:rPr lang="en-GB" i="1" baseline="-25000"/>
              <a:t>j</a:t>
            </a:r>
            <a:r>
              <a:rPr lang="en-GB" i="1"/>
              <a:t> </a:t>
            </a:r>
            <a:r>
              <a:rPr lang="en-GB"/>
              <a:t>may lead to same possible sub-goals at </a:t>
            </a:r>
            <a:r>
              <a:rPr lang="en-GB" i="1"/>
              <a:t>P</a:t>
            </a:r>
            <a:r>
              <a:rPr lang="en-GB" i="1" baseline="-25000"/>
              <a:t>i</a:t>
            </a:r>
            <a:r>
              <a:rPr lang="en-GB"/>
              <a:t>, but in a different way</a:t>
            </a:r>
            <a:endParaRPr lang="en-GB" i="1" baseline="-25000"/>
          </a:p>
          <a:p>
            <a:pPr lvl="1">
              <a:buFontTx/>
              <a:buChar char="•"/>
            </a:pPr>
            <a:r>
              <a:rPr lang="en-GB"/>
              <a:t>no need to repeat search: same sub-goals at same layer still cannot be achieved</a:t>
            </a:r>
          </a:p>
          <a:p>
            <a:pPr lvl="1">
              <a:buFontTx/>
              <a:buChar char="•"/>
            </a:pPr>
            <a:r>
              <a:rPr lang="en-GB"/>
              <a:t>generalization: same some sub-goals at same or earlier layer still cannot be achieved</a:t>
            </a:r>
          </a:p>
          <a:p>
            <a:pPr lvl="2">
              <a:buFontTx/>
              <a:buChar char="•"/>
            </a:pPr>
            <a:r>
              <a:rPr lang="en-GB"/>
              <a:t>otherwise no-op would achieve sub-goal at later layer</a:t>
            </a:r>
          </a:p>
          <a:p>
            <a:pPr lvl="1"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1FBFE0-4CBD-4432-A15F-70C413B925AA}" type="slidenum">
              <a:rPr lang="en-GB"/>
              <a:pPr/>
              <a:t>66</a:t>
            </a:fld>
            <a:endParaRPr lang="en-GB"/>
          </a:p>
        </p:txBody>
      </p:sp>
      <p:sp>
        <p:nvSpPr>
          <p:cNvPr id="8591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The </a:t>
            </a:r>
            <a:r>
              <a:rPr lang="en-GB" b="1" i="1"/>
              <a:t>nogood</a:t>
            </a:r>
            <a:r>
              <a:rPr lang="en-GB" b="1"/>
              <a:t> Table</a:t>
            </a:r>
          </a:p>
          <a:p>
            <a:pPr>
              <a:buFontTx/>
              <a:buChar char="•"/>
            </a:pPr>
            <a:r>
              <a:rPr lang="en-GB" b="1" i="1" u="sng"/>
              <a:t>nogood</a:t>
            </a:r>
            <a:r>
              <a:rPr lang="en-GB" b="1" u="sng"/>
              <a:t> table</a:t>
            </a:r>
            <a:r>
              <a:rPr lang="en-GB" b="1"/>
              <a:t> (denoted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∇</a:t>
            </a:r>
            <a:r>
              <a:rPr lang="en-GB" b="1"/>
              <a:t>) for planning graph up to layer </a:t>
            </a:r>
            <a:r>
              <a:rPr lang="en-GB" b="1" i="1"/>
              <a:t>k</a:t>
            </a:r>
            <a:r>
              <a:rPr lang="en-GB" b="1"/>
              <a:t>:</a:t>
            </a:r>
          </a:p>
          <a:p>
            <a:pPr lvl="1">
              <a:buFontTx/>
              <a:buChar char="•"/>
            </a:pPr>
            <a:r>
              <a:rPr lang="en-GB" b="1"/>
              <a:t>array of </a:t>
            </a:r>
            <a:r>
              <a:rPr lang="en-GB" b="1" i="1"/>
              <a:t>k</a:t>
            </a:r>
            <a:r>
              <a:rPr lang="en-GB" b="1"/>
              <a:t> sets of sets of goal propositions</a:t>
            </a:r>
          </a:p>
          <a:p>
            <a:pPr lvl="2">
              <a:buFontTx/>
              <a:buChar char="•"/>
            </a:pPr>
            <a:r>
              <a:rPr lang="en-GB" b="1"/>
              <a:t>inner set: one combination of propositions that cannot be achieved</a:t>
            </a:r>
          </a:p>
          <a:p>
            <a:pPr lvl="2">
              <a:buFontTx/>
              <a:buChar char="•"/>
            </a:pPr>
            <a:r>
              <a:rPr lang="en-GB" b="1"/>
              <a:t>outer set: all combinations that cannot be achieved (at that layer)</a:t>
            </a:r>
          </a:p>
          <a:p>
            <a:pPr lvl="1">
              <a:buFontTx/>
              <a:buChar char="•"/>
            </a:pPr>
            <a:r>
              <a:rPr lang="en-GB"/>
              <a:t>mutex only gives pairs of propositions that cannot be achieved together, </a:t>
            </a:r>
            <a:r>
              <a:rPr lang="en-GB" i="1"/>
              <a:t>nogood</a:t>
            </a:r>
            <a:r>
              <a:rPr lang="en-GB"/>
              <a:t> table gives impossible tuples</a:t>
            </a:r>
          </a:p>
          <a:p>
            <a:pPr>
              <a:buFontTx/>
              <a:buChar char="•"/>
            </a:pPr>
            <a:r>
              <a:rPr lang="en-GB" b="1"/>
              <a:t>before searching for set </a:t>
            </a:r>
            <a:r>
              <a:rPr lang="en-GB" b="1" i="1"/>
              <a:t>g</a:t>
            </a:r>
            <a:r>
              <a:rPr lang="en-GB" b="1"/>
              <a:t> in </a:t>
            </a:r>
            <a:r>
              <a:rPr lang="en-GB" b="1" i="1"/>
              <a:t>P</a:t>
            </a:r>
            <a:r>
              <a:rPr lang="en-GB" b="1" i="1" baseline="-25000"/>
              <a:t>j</a:t>
            </a:r>
            <a:r>
              <a:rPr lang="en-GB" b="1"/>
              <a:t>:</a:t>
            </a:r>
          </a:p>
          <a:p>
            <a:pPr lvl="1">
              <a:buFontTx/>
              <a:buChar char="•"/>
            </a:pPr>
            <a:r>
              <a:rPr lang="en-GB" b="1"/>
              <a:t>check whether </a:t>
            </a:r>
            <a:r>
              <a:rPr lang="en-GB" b="1" i="1"/>
              <a:t>g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∈∇</a:t>
            </a:r>
            <a:r>
              <a:rPr lang="en-GB" b="1"/>
              <a:t>(</a:t>
            </a:r>
            <a:r>
              <a:rPr lang="en-GB" b="1" i="1"/>
              <a:t>j</a:t>
            </a:r>
            <a:r>
              <a:rPr lang="en-GB" b="1"/>
              <a:t>)</a:t>
            </a:r>
          </a:p>
          <a:p>
            <a:pPr lvl="1">
              <a:buFontTx/>
              <a:buChar char="•"/>
            </a:pPr>
            <a:r>
              <a:rPr lang="en-GB"/>
              <a:t>actually: in </a:t>
            </a:r>
            <a:r>
              <a:rPr lang="en-GB" i="1"/>
              <a:t>j</a:t>
            </a:r>
            <a:r>
              <a:rPr lang="en-GB"/>
              <a:t> or later layer</a:t>
            </a:r>
          </a:p>
          <a:p>
            <a:pPr>
              <a:buFontTx/>
              <a:buChar char="•"/>
            </a:pPr>
            <a:r>
              <a:rPr lang="en-GB" b="1"/>
              <a:t>when search for set </a:t>
            </a:r>
            <a:r>
              <a:rPr lang="en-GB" b="1" i="1"/>
              <a:t>g</a:t>
            </a:r>
            <a:r>
              <a:rPr lang="en-GB" b="1"/>
              <a:t> in </a:t>
            </a:r>
            <a:r>
              <a:rPr lang="en-GB" b="1" i="1"/>
              <a:t>P</a:t>
            </a:r>
            <a:r>
              <a:rPr lang="en-GB" b="1" i="1" baseline="-25000"/>
              <a:t>j</a:t>
            </a:r>
            <a:r>
              <a:rPr lang="en-GB" b="1"/>
              <a:t> has failed:</a:t>
            </a:r>
          </a:p>
          <a:p>
            <a:pPr lvl="1">
              <a:buFontTx/>
              <a:buChar char="•"/>
            </a:pPr>
            <a:r>
              <a:rPr lang="en-GB" b="1"/>
              <a:t>add </a:t>
            </a:r>
            <a:r>
              <a:rPr lang="en-GB" b="1" i="1"/>
              <a:t>g</a:t>
            </a:r>
            <a:r>
              <a:rPr lang="en-GB" b="1"/>
              <a:t> to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∇</a:t>
            </a:r>
            <a:r>
              <a:rPr lang="en-GB" b="1"/>
              <a:t>(</a:t>
            </a:r>
            <a:r>
              <a:rPr lang="en-GB" b="1" i="1"/>
              <a:t>j</a:t>
            </a:r>
            <a:r>
              <a:rPr lang="en-GB" b="1"/>
              <a:t>)</a:t>
            </a:r>
            <a:endParaRPr lang="en-GB"/>
          </a:p>
          <a:p>
            <a:pPr lvl="1">
              <a:buFontTx/>
              <a:buChar char="•"/>
            </a:pPr>
            <a:r>
              <a:rPr lang="en-GB"/>
              <a:t>or move?</a:t>
            </a:r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21648-9C2D-487A-9AAF-FF165F083495}" type="slidenum">
              <a:rPr lang="en-GB"/>
              <a:pPr/>
              <a:t>67</a:t>
            </a:fld>
            <a:endParaRPr lang="en-GB"/>
          </a:p>
        </p:txBody>
      </p:sp>
      <p:sp>
        <p:nvSpPr>
          <p:cNvPr id="8611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6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Pseudo Code: extract</a:t>
            </a:r>
          </a:p>
          <a:p>
            <a:pPr>
              <a:buFontTx/>
              <a:buChar char="•"/>
            </a:pPr>
            <a:r>
              <a:rPr lang="en-GB" b="1" dirty="0"/>
              <a:t>function extract(</a:t>
            </a:r>
            <a:r>
              <a:rPr lang="en-GB" b="1" i="1" dirty="0" err="1"/>
              <a:t>G</a:t>
            </a:r>
            <a:r>
              <a:rPr lang="en-GB" b="1" dirty="0" err="1"/>
              <a:t>,</a:t>
            </a:r>
            <a:r>
              <a:rPr lang="en-GB" b="1" i="1" dirty="0" err="1"/>
              <a:t>g</a:t>
            </a:r>
            <a:r>
              <a:rPr lang="en-GB" b="1" dirty="0" err="1"/>
              <a:t>,</a:t>
            </a:r>
            <a:r>
              <a:rPr lang="en-GB" b="1" i="1" dirty="0" err="1"/>
              <a:t>i</a:t>
            </a:r>
            <a:r>
              <a:rPr lang="en-GB" b="1" dirty="0"/>
              <a:t>)</a:t>
            </a:r>
          </a:p>
          <a:p>
            <a:pPr lvl="1">
              <a:buFontTx/>
              <a:buChar char="•"/>
            </a:pPr>
            <a:r>
              <a:rPr lang="en-GB" dirty="0"/>
              <a:t>inputs: planning graph </a:t>
            </a:r>
            <a:r>
              <a:rPr lang="en-GB" i="1" dirty="0"/>
              <a:t>G</a:t>
            </a:r>
            <a:r>
              <a:rPr lang="en-GB" dirty="0"/>
              <a:t>, set of propositions (sub-goals) </a:t>
            </a:r>
            <a:r>
              <a:rPr lang="en-GB" i="1" dirty="0"/>
              <a:t>g</a:t>
            </a:r>
            <a:r>
              <a:rPr lang="en-GB" dirty="0"/>
              <a:t>, and layer at which sub-goals need to be achieved </a:t>
            </a:r>
            <a:r>
              <a:rPr lang="en-GB" i="1" dirty="0" err="1"/>
              <a:t>i</a:t>
            </a:r>
            <a:endParaRPr lang="en-GB" i="1" dirty="0"/>
          </a:p>
          <a:p>
            <a:pPr lvl="1">
              <a:buFontTx/>
              <a:buChar char="•"/>
            </a:pPr>
            <a:r>
              <a:rPr lang="en-GB" dirty="0"/>
              <a:t>output: a layered plan </a:t>
            </a:r>
            <a:r>
              <a:rPr lang="en-GB" sz="1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l-GR" sz="1400" i="1" dirty="0">
                <a:cs typeface="Arial" charset="0"/>
              </a:rPr>
              <a:t>π</a:t>
            </a:r>
            <a:r>
              <a:rPr lang="en-GB" sz="1400" baseline="-25000" dirty="0"/>
              <a:t>1</a:t>
            </a:r>
            <a:r>
              <a:rPr lang="en-GB" sz="1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l-GR" sz="1400" i="1" dirty="0">
                <a:cs typeface="Arial" charset="0"/>
              </a:rPr>
              <a:t>π</a:t>
            </a:r>
            <a:r>
              <a:rPr lang="en-GB" sz="1400" i="1" baseline="-25000" dirty="0" err="1"/>
              <a:t>i</a:t>
            </a:r>
            <a:r>
              <a:rPr lang="en-GB" sz="1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〉 that achieves </a:t>
            </a:r>
            <a:r>
              <a:rPr lang="en-GB" sz="1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sz="1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at </a:t>
            </a:r>
            <a:r>
              <a:rPr lang="en-GB" sz="1400" i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GB" sz="1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 </a:t>
            </a:r>
            <a:r>
              <a:rPr lang="en-GB" sz="1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sz="1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or failure if there is no such plan</a:t>
            </a:r>
            <a:endParaRPr lang="en-GB" i="1" dirty="0"/>
          </a:p>
          <a:p>
            <a:pPr>
              <a:buFontTx/>
              <a:buChar char="•"/>
            </a:pPr>
            <a:r>
              <a:rPr lang="en-GB" b="1" dirty="0"/>
              <a:t>if </a:t>
            </a:r>
            <a:r>
              <a:rPr lang="en-GB" b="1" i="1" dirty="0" err="1"/>
              <a:t>i</a:t>
            </a:r>
            <a:r>
              <a:rPr lang="en-GB" b="1" dirty="0"/>
              <a:t>=0 then return </a:t>
            </a:r>
            <a:r>
              <a:rPr lang="en-GB" sz="1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〈〉</a:t>
            </a:r>
          </a:p>
          <a:p>
            <a:pPr lvl="1">
              <a:buFontTx/>
              <a:buChar char="•"/>
            </a:pPr>
            <a:r>
              <a:rPr lang="en-GB" dirty="0"/>
              <a:t>trivial success with empty plan</a:t>
            </a:r>
          </a:p>
          <a:p>
            <a:pPr>
              <a:buFontTx/>
              <a:buChar char="•"/>
            </a:pPr>
            <a:r>
              <a:rPr lang="en-GB" b="1" dirty="0"/>
              <a:t>if </a:t>
            </a:r>
            <a:r>
              <a:rPr lang="en-GB" b="1" i="1" dirty="0"/>
              <a:t>g</a:t>
            </a:r>
            <a:r>
              <a:rPr lang="en-GB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∈∇</a:t>
            </a:r>
            <a:r>
              <a:rPr lang="en-GB" b="1" dirty="0"/>
              <a:t>(</a:t>
            </a:r>
            <a:r>
              <a:rPr lang="en-GB" b="1" i="1" dirty="0" err="1"/>
              <a:t>i</a:t>
            </a:r>
            <a:r>
              <a:rPr lang="en-GB" b="1" dirty="0"/>
              <a:t>) then return failure</a:t>
            </a:r>
          </a:p>
          <a:p>
            <a:pPr lvl="1">
              <a:buFontTx/>
              <a:buChar char="•"/>
            </a:pPr>
            <a:r>
              <a:rPr lang="en-GB" dirty="0"/>
              <a:t>sub-goals have resulted in failure before</a:t>
            </a:r>
          </a:p>
          <a:p>
            <a:pPr>
              <a:buFontTx/>
              <a:buChar char="•"/>
            </a:pPr>
            <a:r>
              <a:rPr lang="el-GR" b="1" i="1" dirty="0">
                <a:cs typeface="Arial" charset="0"/>
              </a:rPr>
              <a:t>π</a:t>
            </a:r>
            <a:r>
              <a:rPr lang="en-GB" b="1" i="1" baseline="-25000" dirty="0" err="1"/>
              <a:t>i</a:t>
            </a:r>
            <a:r>
              <a:rPr lang="en-GB" b="1" dirty="0"/>
              <a:t> </a:t>
            </a:r>
            <a:r>
              <a:rPr lang="en-GB" b="1" dirty="0">
                <a:sym typeface="Wingdings" pitchFamily="2" charset="2"/>
              </a:rPr>
              <a:t> </a:t>
            </a:r>
            <a:r>
              <a:rPr lang="en-GB" b="1" dirty="0" err="1">
                <a:sym typeface="Wingdings" pitchFamily="2" charset="2"/>
              </a:rPr>
              <a:t>gpSearch</a:t>
            </a:r>
            <a:r>
              <a:rPr lang="en-GB" b="1" dirty="0">
                <a:sym typeface="Wingdings" pitchFamily="2" charset="2"/>
              </a:rPr>
              <a:t>(</a:t>
            </a:r>
            <a:r>
              <a:rPr lang="en-GB" b="1" i="1" dirty="0" err="1">
                <a:sym typeface="Wingdings" pitchFamily="2" charset="2"/>
              </a:rPr>
              <a:t>G</a:t>
            </a:r>
            <a:r>
              <a:rPr lang="en-GB" b="1" dirty="0" err="1">
                <a:sym typeface="Wingdings" pitchFamily="2" charset="2"/>
              </a:rPr>
              <a:t>,</a:t>
            </a:r>
            <a:r>
              <a:rPr lang="en-GB" b="1" i="1" dirty="0" err="1">
                <a:sym typeface="Wingdings" pitchFamily="2" charset="2"/>
              </a:rPr>
              <a:t>g</a:t>
            </a:r>
            <a:r>
              <a:rPr lang="en-GB" b="1" dirty="0">
                <a:sym typeface="Wingdings" pitchFamily="2" charset="2"/>
              </a:rPr>
              <a:t>,{},</a:t>
            </a:r>
            <a:r>
              <a:rPr lang="en-GB" b="1" i="1" dirty="0" err="1">
                <a:sym typeface="Wingdings" pitchFamily="2" charset="2"/>
              </a:rPr>
              <a:t>i</a:t>
            </a:r>
            <a:r>
              <a:rPr lang="en-GB" b="1" dirty="0">
                <a:sym typeface="Wingdings" pitchFamily="2" charset="2"/>
              </a:rPr>
              <a:t>)</a:t>
            </a:r>
          </a:p>
          <a:p>
            <a:pPr lvl="1">
              <a:buFontTx/>
              <a:buChar char="•"/>
            </a:pPr>
            <a:r>
              <a:rPr lang="en-GB" dirty="0">
                <a:sym typeface="Wingdings" pitchFamily="2" charset="2"/>
              </a:rPr>
              <a:t>perform the search</a:t>
            </a:r>
          </a:p>
          <a:p>
            <a:pPr>
              <a:buFontTx/>
              <a:buChar char="•"/>
            </a:pPr>
            <a:r>
              <a:rPr lang="en-GB" b="1" dirty="0">
                <a:sym typeface="Wingdings" pitchFamily="2" charset="2"/>
              </a:rPr>
              <a:t>if </a:t>
            </a:r>
            <a:r>
              <a:rPr lang="el-GR" b="1" i="1" dirty="0">
                <a:cs typeface="Arial" charset="0"/>
              </a:rPr>
              <a:t>π</a:t>
            </a:r>
            <a:r>
              <a:rPr lang="en-GB" b="1" i="1" baseline="-25000" dirty="0" err="1"/>
              <a:t>i</a:t>
            </a:r>
            <a:r>
              <a:rPr lang="en-GB" b="1" dirty="0" err="1">
                <a:cs typeface="Arial" charset="0"/>
                <a:sym typeface="Wingdings" pitchFamily="2" charset="2"/>
              </a:rPr>
              <a:t>≠failure</a:t>
            </a:r>
            <a:r>
              <a:rPr lang="en-GB" b="1" dirty="0">
                <a:cs typeface="Arial" charset="0"/>
                <a:sym typeface="Wingdings" pitchFamily="2" charset="2"/>
              </a:rPr>
              <a:t> then return </a:t>
            </a:r>
            <a:r>
              <a:rPr lang="el-GR" b="1" i="1" dirty="0">
                <a:cs typeface="Arial" charset="0"/>
              </a:rPr>
              <a:t>π</a:t>
            </a:r>
            <a:r>
              <a:rPr lang="en-GB" b="1" i="1" baseline="-25000" dirty="0" err="1"/>
              <a:t>i</a:t>
            </a:r>
            <a:r>
              <a:rPr lang="en-GB" b="1" dirty="0"/>
              <a:t> </a:t>
            </a:r>
          </a:p>
          <a:p>
            <a:pPr lvl="1">
              <a:buFontTx/>
              <a:buChar char="•"/>
            </a:pPr>
            <a:r>
              <a:rPr lang="en-GB" dirty="0"/>
              <a:t>the search was successful</a:t>
            </a:r>
          </a:p>
          <a:p>
            <a:pPr>
              <a:buFontTx/>
              <a:buChar char="•"/>
            </a:pPr>
            <a:r>
              <a:rPr lang="en-GB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∇</a:t>
            </a:r>
            <a:r>
              <a:rPr lang="en-GB" b="1" dirty="0"/>
              <a:t>(</a:t>
            </a:r>
            <a:r>
              <a:rPr lang="en-GB" b="1" i="1" dirty="0" err="1"/>
              <a:t>i</a:t>
            </a:r>
            <a:r>
              <a:rPr lang="en-GB" b="1" dirty="0"/>
              <a:t>) </a:t>
            </a:r>
            <a:r>
              <a:rPr lang="en-GB" b="1" dirty="0">
                <a:sym typeface="Wingdings" pitchFamily="2" charset="2"/>
              </a:rPr>
              <a:t> </a:t>
            </a:r>
            <a:r>
              <a:rPr lang="en-GB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∇</a:t>
            </a:r>
            <a:r>
              <a:rPr lang="en-GB" b="1" dirty="0"/>
              <a:t>(</a:t>
            </a:r>
            <a:r>
              <a:rPr lang="en-GB" b="1" i="1" dirty="0" err="1"/>
              <a:t>i</a:t>
            </a:r>
            <a:r>
              <a:rPr lang="en-GB" b="1" dirty="0"/>
              <a:t>) + </a:t>
            </a:r>
            <a:r>
              <a:rPr lang="en-GB" b="1" i="1" dirty="0"/>
              <a:t>g</a:t>
            </a:r>
          </a:p>
          <a:p>
            <a:pPr lvl="1">
              <a:buFontTx/>
              <a:buChar char="•"/>
            </a:pPr>
            <a:r>
              <a:rPr lang="en-GB" dirty="0"/>
              <a:t>unsuccessful search: remember unachievable sub-goals</a:t>
            </a:r>
          </a:p>
          <a:p>
            <a:pPr>
              <a:buFontTx/>
              <a:buChar char="•"/>
            </a:pPr>
            <a:r>
              <a:rPr lang="en-GB" b="1" dirty="0">
                <a:cs typeface="Arial" charset="0"/>
                <a:sym typeface="Wingdings" pitchFamily="2" charset="2"/>
              </a:rPr>
              <a:t>return failure</a:t>
            </a:r>
          </a:p>
          <a:p>
            <a:endParaRPr lang="en-US" b="1" dirty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93A704-A1CE-420E-826F-FD69114C98C8}" type="slidenum">
              <a:rPr lang="en-GB"/>
              <a:pPr/>
              <a:t>68</a:t>
            </a:fld>
            <a:endParaRPr lang="en-GB"/>
          </a:p>
        </p:txBody>
      </p:sp>
      <p:sp>
        <p:nvSpPr>
          <p:cNvPr id="8632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Pseudo Code: </a:t>
            </a:r>
            <a:r>
              <a:rPr lang="en-GB" b="1">
                <a:sym typeface="Wingdings" pitchFamily="2" charset="2"/>
              </a:rPr>
              <a:t>gpSearch</a:t>
            </a:r>
            <a:endParaRPr lang="en-GB" b="1"/>
          </a:p>
          <a:p>
            <a:pPr>
              <a:buFontTx/>
              <a:buChar char="•"/>
            </a:pPr>
            <a:r>
              <a:rPr lang="en-GB" b="1"/>
              <a:t>function </a:t>
            </a:r>
            <a:r>
              <a:rPr lang="en-GB" b="1">
                <a:sym typeface="Wingdings" pitchFamily="2" charset="2"/>
              </a:rPr>
              <a:t>gpSearch</a:t>
            </a:r>
            <a:r>
              <a:rPr lang="en-GB" b="1"/>
              <a:t>(</a:t>
            </a:r>
            <a:r>
              <a:rPr lang="en-GB" b="1" i="1"/>
              <a:t>G</a:t>
            </a:r>
            <a:r>
              <a:rPr lang="en-GB" b="1"/>
              <a:t>,</a:t>
            </a:r>
            <a:r>
              <a:rPr lang="en-GB" b="1" i="1"/>
              <a:t>g,</a:t>
            </a:r>
            <a:r>
              <a:rPr lang="el-GR" b="1" i="1">
                <a:cs typeface="Arial" charset="0"/>
              </a:rPr>
              <a:t>π</a:t>
            </a:r>
            <a:r>
              <a:rPr lang="en-GB" b="1"/>
              <a:t>,</a:t>
            </a:r>
            <a:r>
              <a:rPr lang="en-GB" b="1" i="1"/>
              <a:t>i</a:t>
            </a:r>
            <a:r>
              <a:rPr lang="en-GB" b="1"/>
              <a:t>)</a:t>
            </a:r>
          </a:p>
          <a:p>
            <a:pPr lvl="1">
              <a:buFontTx/>
              <a:buChar char="•"/>
            </a:pPr>
            <a:r>
              <a:rPr lang="en-GB"/>
              <a:t>inputs: planning graph </a:t>
            </a:r>
            <a:r>
              <a:rPr lang="en-GB" i="1"/>
              <a:t>G</a:t>
            </a:r>
            <a:r>
              <a:rPr lang="en-GB"/>
              <a:t>, remaining sub-goals </a:t>
            </a:r>
            <a:r>
              <a:rPr lang="en-GB" i="1"/>
              <a:t>g</a:t>
            </a:r>
            <a:r>
              <a:rPr lang="en-GB"/>
              <a:t>, and set of actions already committed to </a:t>
            </a:r>
            <a:r>
              <a:rPr lang="el-GR" i="1">
                <a:cs typeface="Arial" charset="0"/>
              </a:rPr>
              <a:t>π</a:t>
            </a:r>
            <a:r>
              <a:rPr lang="en-GB">
                <a:cs typeface="Arial" charset="0"/>
              </a:rPr>
              <a:t>, both</a:t>
            </a:r>
            <a:r>
              <a:rPr lang="en-GB"/>
              <a:t> at level </a:t>
            </a:r>
            <a:r>
              <a:rPr lang="en-GB" i="1"/>
              <a:t>i</a:t>
            </a:r>
          </a:p>
          <a:p>
            <a:pPr lvl="1">
              <a:buFontTx/>
              <a:buChar char="•"/>
            </a:pPr>
            <a:r>
              <a:rPr lang="en-GB"/>
              <a:t>outputs: layered plan</a:t>
            </a:r>
          </a:p>
          <a:p>
            <a:pPr>
              <a:buFontTx/>
              <a:buChar char="•"/>
            </a:pPr>
            <a:r>
              <a:rPr lang="en-GB" b="1"/>
              <a:t>if </a:t>
            </a:r>
            <a:r>
              <a:rPr lang="en-GB" b="1" i="1"/>
              <a:t>g</a:t>
            </a:r>
            <a:r>
              <a:rPr lang="en-GB" b="1"/>
              <a:t>={} then</a:t>
            </a:r>
          </a:p>
          <a:p>
            <a:pPr lvl="1">
              <a:buFontTx/>
              <a:buChar char="•"/>
            </a:pPr>
            <a:r>
              <a:rPr lang="en-GB"/>
              <a:t>all actions chosen</a:t>
            </a:r>
          </a:p>
          <a:p>
            <a:pPr>
              <a:buFontTx/>
              <a:buChar char="•"/>
            </a:pP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∏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 extract(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</a:t>
            </a:r>
            <a:r>
              <a:rPr lang="en-GB" sz="19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∪</a:t>
            </a:r>
            <a:r>
              <a:rPr lang="en-GB" b="1" i="1" baseline="-2500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a</a:t>
            </a:r>
            <a:r>
              <a:rPr lang="en-GB" b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l-GR" b="1" i="1" baseline="-25000">
                <a:cs typeface="Arial" charset="0"/>
              </a:rPr>
              <a:t>π</a:t>
            </a:r>
            <a:r>
              <a:rPr lang="en-GB" b="1">
                <a:cs typeface="Arial" charset="0"/>
              </a:rPr>
              <a:t>precond(</a:t>
            </a:r>
            <a:r>
              <a:rPr lang="en-GB" b="1" i="1">
                <a:cs typeface="Arial" charset="0"/>
              </a:rPr>
              <a:t>a</a:t>
            </a:r>
            <a:r>
              <a:rPr lang="en-GB" b="1">
                <a:cs typeface="Arial" charset="0"/>
              </a:rPr>
              <a:t>),</a:t>
            </a:r>
            <a:r>
              <a:rPr lang="en-GB" b="1" i="1">
                <a:cs typeface="Arial" charset="0"/>
              </a:rPr>
              <a:t>i</a:t>
            </a:r>
            <a:r>
              <a:rPr lang="en-GB" b="1">
                <a:cs typeface="Arial" charset="0"/>
              </a:rPr>
              <a:t>-1</a:t>
            </a:r>
            <a:r>
              <a:rPr lang="en-GB" b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</a:t>
            </a:r>
          </a:p>
          <a:p>
            <a:pPr>
              <a:buFontTx/>
              <a:buChar char="•"/>
            </a:pPr>
            <a:r>
              <a:rPr lang="en-GB" b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if 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∏</a:t>
            </a:r>
            <a:r>
              <a:rPr lang="en-GB" b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=failure then return failure</a:t>
            </a:r>
          </a:p>
          <a:p>
            <a:pPr>
              <a:buFontTx/>
              <a:buChar char="•"/>
            </a:pPr>
            <a:r>
              <a:rPr lang="en-GB" b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return 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∏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∙〈</a:t>
            </a:r>
            <a:r>
              <a:rPr lang="el-GR" b="1" i="1">
                <a:cs typeface="Arial" charset="0"/>
              </a:rPr>
              <a:t>π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〉</a:t>
            </a:r>
          </a:p>
          <a:p>
            <a:pPr>
              <a:buFontTx/>
              <a:buChar char="•"/>
            </a:pPr>
            <a:r>
              <a:rPr lang="en-GB" b="1" i="1"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 </a:t>
            </a:r>
            <a:r>
              <a:rPr lang="en-GB" b="1" i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b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.selectOne()</a:t>
            </a:r>
          </a:p>
          <a:p>
            <a:pPr lvl="1">
              <a:buFontTx/>
              <a:buChar char="•"/>
            </a:pPr>
            <a:r>
              <a:rPr lang="en-GB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no need to backtrack here; order only important for efficiency</a:t>
            </a:r>
          </a:p>
          <a:p>
            <a:pPr>
              <a:buFontTx/>
              <a:buChar char="•"/>
            </a:pPr>
            <a:r>
              <a:rPr lang="en-GB" b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resolvers  {</a:t>
            </a:r>
            <a:r>
              <a:rPr lang="en-GB" b="1" i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a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b="1" i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A</a:t>
            </a:r>
            <a:r>
              <a:rPr lang="en-GB" b="1" i="1" baseline="-2500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</a:t>
            </a:r>
            <a:r>
              <a:rPr lang="en-GB" b="1" i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GB" b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| </a:t>
            </a:r>
            <a:r>
              <a:rPr lang="en-GB" b="1" i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b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effects</a:t>
            </a:r>
            <a:r>
              <a:rPr lang="en-GB" b="1" baseline="3000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+</a:t>
            </a:r>
            <a:r>
              <a:rPr lang="en-GB" b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</a:t>
            </a:r>
            <a:r>
              <a:rPr lang="en-GB" b="1" i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a</a:t>
            </a:r>
            <a:r>
              <a:rPr lang="en-GB" b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 and </a:t>
            </a:r>
            <a:r>
              <a:rPr lang="en-US" b="1">
                <a:latin typeface="Arial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¬</a:t>
            </a:r>
            <a:r>
              <a:rPr lang="en-US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∃</a:t>
            </a:r>
            <a:r>
              <a:rPr lang="en-US" b="1" i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a</a:t>
            </a:r>
            <a:r>
              <a:rPr lang="en-US" b="1">
                <a:latin typeface="Arial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’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l-GR" b="1" i="1">
                <a:cs typeface="Arial" charset="0"/>
              </a:rPr>
              <a:t>π</a:t>
            </a:r>
            <a:r>
              <a:rPr lang="en-GB" b="1">
                <a:cs typeface="Arial" charset="0"/>
              </a:rPr>
              <a:t>: (</a:t>
            </a:r>
            <a:r>
              <a:rPr lang="en-GB" b="1" i="1">
                <a:cs typeface="Arial" charset="0"/>
              </a:rPr>
              <a:t>a</a:t>
            </a:r>
            <a:r>
              <a:rPr lang="en-GB" b="1">
                <a:cs typeface="Arial" charset="0"/>
              </a:rPr>
              <a:t>,</a:t>
            </a:r>
            <a:r>
              <a:rPr lang="en-GB" b="1" i="1">
                <a:cs typeface="Arial" charset="0"/>
              </a:rPr>
              <a:t>a</a:t>
            </a:r>
            <a:r>
              <a:rPr lang="en-GB" b="1">
                <a:cs typeface="Arial" charset="0"/>
              </a:rPr>
              <a:t>’)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l-GR" b="1" i="1">
                <a:cs typeface="Arial" charset="0"/>
              </a:rPr>
              <a:t>μ</a:t>
            </a:r>
            <a:r>
              <a:rPr lang="en-GB" b="1" i="1"/>
              <a:t>A</a:t>
            </a:r>
            <a:r>
              <a:rPr lang="en-GB" b="1" i="1" baseline="-25000"/>
              <a:t>i</a:t>
            </a:r>
            <a:r>
              <a:rPr lang="en-GB" b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}</a:t>
            </a:r>
          </a:p>
          <a:p>
            <a:pPr>
              <a:buFontTx/>
              <a:buChar char="•"/>
            </a:pPr>
            <a:r>
              <a:rPr lang="en-GB" b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if </a:t>
            </a:r>
            <a:r>
              <a:rPr lang="en-GB" b="1" i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resolvers</a:t>
            </a:r>
            <a:r>
              <a:rPr lang="en-GB" b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={} then return failure</a:t>
            </a:r>
          </a:p>
          <a:p>
            <a:pPr>
              <a:buFontTx/>
              <a:buChar char="•"/>
            </a:pPr>
            <a:r>
              <a:rPr lang="en-GB" b="1" i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a</a:t>
            </a:r>
            <a:r>
              <a:rPr lang="en-GB" b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 </a:t>
            </a:r>
            <a:r>
              <a:rPr lang="en-GB" b="1" i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resolvers</a:t>
            </a:r>
            <a:r>
              <a:rPr lang="en-GB" b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.chooseOne()</a:t>
            </a:r>
          </a:p>
          <a:p>
            <a:pPr lvl="1">
              <a:buFontTx/>
              <a:buChar char="•"/>
            </a:pPr>
            <a:r>
              <a:rPr lang="en-GB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non-deterministic choice point; backtrack to here</a:t>
            </a:r>
          </a:p>
          <a:p>
            <a:pPr>
              <a:buFontTx/>
              <a:buChar char="•"/>
            </a:pPr>
            <a:r>
              <a:rPr lang="en-GB" b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return GPSearch(</a:t>
            </a:r>
            <a:r>
              <a:rPr lang="en-GB" b="1" i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b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</a:t>
            </a:r>
            <a:r>
              <a:rPr lang="en-GB" b="1" i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b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-effects</a:t>
            </a:r>
            <a:r>
              <a:rPr lang="en-GB" b="1" baseline="3000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+</a:t>
            </a:r>
            <a:r>
              <a:rPr lang="en-GB" b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</a:t>
            </a:r>
            <a:r>
              <a:rPr lang="en-GB" b="1" i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a</a:t>
            </a:r>
            <a:r>
              <a:rPr lang="en-GB" b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),</a:t>
            </a:r>
            <a:r>
              <a:rPr lang="el-GR" b="1" i="1">
                <a:cs typeface="Arial" charset="0"/>
              </a:rPr>
              <a:t>π</a:t>
            </a:r>
            <a:r>
              <a:rPr lang="en-GB" b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+</a:t>
            </a:r>
            <a:r>
              <a:rPr lang="en-GB" b="1" i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a</a:t>
            </a:r>
            <a:r>
              <a:rPr lang="en-GB" b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</a:t>
            </a:r>
            <a:r>
              <a:rPr lang="en-GB" b="1" i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</a:t>
            </a:r>
            <a:r>
              <a:rPr lang="en-GB" b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C426F-DAA8-4588-87CE-D0943D69F2D1}" type="slidenum">
              <a:rPr lang="en-GB"/>
              <a:pPr/>
              <a:t>69</a:t>
            </a:fld>
            <a:endParaRPr lang="en-GB"/>
          </a:p>
        </p:txBody>
      </p:sp>
      <p:sp>
        <p:nvSpPr>
          <p:cNvPr id="8775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Pseudo Code: </a:t>
            </a:r>
            <a:r>
              <a:rPr lang="en-GB" b="1" dirty="0" err="1"/>
              <a:t>graphplan</a:t>
            </a:r>
            <a:endParaRPr lang="en-GB" b="1" dirty="0"/>
          </a:p>
          <a:p>
            <a:pPr>
              <a:buFontTx/>
              <a:buChar char="•"/>
            </a:pPr>
            <a:r>
              <a:rPr lang="en-GB" sz="1400" b="1" dirty="0"/>
              <a:t>function </a:t>
            </a:r>
            <a:r>
              <a:rPr lang="en-GB" sz="1400" b="1" dirty="0" err="1"/>
              <a:t>graphplan</a:t>
            </a:r>
            <a:r>
              <a:rPr lang="en-GB" sz="1400" b="1" dirty="0"/>
              <a:t>(</a:t>
            </a:r>
            <a:r>
              <a:rPr lang="en-GB" sz="1400" b="1" i="1" dirty="0" err="1"/>
              <a:t>A</a:t>
            </a:r>
            <a:r>
              <a:rPr lang="en-GB" sz="1400" b="1" dirty="0" err="1"/>
              <a:t>,</a:t>
            </a:r>
            <a:r>
              <a:rPr lang="en-GB" sz="1400" b="1" i="1" dirty="0" err="1"/>
              <a:t>s</a:t>
            </a:r>
            <a:r>
              <a:rPr lang="en-GB" sz="1400" b="1" i="1" baseline="-25000" dirty="0" err="1"/>
              <a:t>i</a:t>
            </a:r>
            <a:r>
              <a:rPr lang="en-GB" sz="1400" b="1" dirty="0" err="1"/>
              <a:t>,</a:t>
            </a:r>
            <a:r>
              <a:rPr lang="en-GB" sz="1400" b="1" i="1" dirty="0" err="1"/>
              <a:t>g</a:t>
            </a:r>
            <a:r>
              <a:rPr lang="en-GB" sz="1400" b="1" dirty="0"/>
              <a:t>)</a:t>
            </a:r>
          </a:p>
          <a:p>
            <a:pPr lvl="1">
              <a:buFontTx/>
              <a:buChar char="•"/>
            </a:pPr>
            <a:r>
              <a:rPr lang="en-GB" sz="1400" dirty="0"/>
              <a:t>given planning problem, return layered solution plan</a:t>
            </a:r>
          </a:p>
          <a:p>
            <a:pPr>
              <a:buFontTx/>
              <a:buChar char="•"/>
            </a:pPr>
            <a:r>
              <a:rPr lang="en-GB" sz="1400" b="1" i="1" dirty="0" err="1"/>
              <a:t>i</a:t>
            </a:r>
            <a:r>
              <a:rPr lang="en-GB" sz="1400" b="1" dirty="0"/>
              <a:t> </a:t>
            </a:r>
            <a:r>
              <a:rPr lang="en-GB" sz="1400" b="1" dirty="0">
                <a:sym typeface="Wingdings" pitchFamily="2" charset="2"/>
              </a:rPr>
              <a:t> 0; </a:t>
            </a:r>
            <a:r>
              <a:rPr lang="en-GB" sz="1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∇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 []; </a:t>
            </a:r>
            <a:r>
              <a:rPr lang="en-GB" sz="1400" b="1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</a:t>
            </a:r>
            <a:r>
              <a:rPr lang="en-GB" sz="1400" b="1" baseline="-250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0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 </a:t>
            </a:r>
            <a:r>
              <a:rPr lang="en-GB" sz="1400" b="1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s</a:t>
            </a:r>
            <a:r>
              <a:rPr lang="en-GB" sz="1400" b="1" i="1" baseline="-25000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; </a:t>
            </a:r>
            <a:r>
              <a:rPr lang="en-GB" sz="1400" b="1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 (</a:t>
            </a:r>
            <a:r>
              <a:rPr lang="en-GB" sz="1400" b="1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</a:t>
            </a:r>
            <a:r>
              <a:rPr lang="en-GB" sz="1400" b="1" baseline="-250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0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,{})</a:t>
            </a:r>
          </a:p>
          <a:p>
            <a:pPr>
              <a:buFontTx/>
              <a:buChar char="•"/>
            </a:pP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while (</a:t>
            </a:r>
            <a:r>
              <a:rPr lang="en-GB" sz="1400" b="1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⊈</a:t>
            </a:r>
            <a:r>
              <a:rPr lang="en-GB" sz="1400" b="1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</a:t>
            </a:r>
            <a:r>
              <a:rPr lang="en-GB" sz="1400" b="1" i="1" baseline="-25000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or </a:t>
            </a:r>
            <a:r>
              <a:rPr lang="en-GB" sz="1400" b="1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400" b="1" baseline="300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2</a:t>
            </a:r>
            <a:r>
              <a:rPr lang="en-GB" sz="1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∩</a:t>
            </a:r>
            <a:r>
              <a:rPr lang="el-GR" sz="1400" b="1" i="1" dirty="0">
                <a:cs typeface="Arial" charset="0"/>
              </a:rPr>
              <a:t>μ</a:t>
            </a:r>
            <a:r>
              <a:rPr lang="en-GB" sz="1400" b="1" i="1" dirty="0"/>
              <a:t>P</a:t>
            </a:r>
            <a:r>
              <a:rPr lang="en-GB" sz="1400" b="1" i="1" baseline="-25000" dirty="0"/>
              <a:t>i</a:t>
            </a:r>
            <a:r>
              <a:rPr lang="en-GB" sz="1400" b="1" dirty="0">
                <a:cs typeface="Arial" charset="0"/>
              </a:rPr>
              <a:t>≠</a:t>
            </a:r>
            <a:r>
              <a:rPr lang="en-GB" sz="1400" b="1" dirty="0"/>
              <a:t>{}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 and </a:t>
            </a:r>
            <a:r>
              <a:rPr lang="en-US" sz="1400" b="1" dirty="0">
                <a:latin typeface="Arial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¬</a:t>
            </a:r>
            <a:r>
              <a:rPr lang="en-GB" sz="1400" b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fixedPoint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</a:t>
            </a:r>
            <a:r>
              <a:rPr lang="en-GB" sz="1400" b="1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 do</a:t>
            </a:r>
          </a:p>
          <a:p>
            <a:pPr>
              <a:buFontTx/>
              <a:buChar char="•"/>
            </a:pPr>
            <a:r>
              <a:rPr lang="en-GB" sz="1400" b="1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 </a:t>
            </a:r>
            <a:r>
              <a:rPr lang="en-GB" sz="1400" b="1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+1; expand(</a:t>
            </a:r>
            <a:r>
              <a:rPr lang="en-GB" sz="1400" b="1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</a:t>
            </a:r>
          </a:p>
          <a:p>
            <a:pPr lvl="1">
              <a:buFontTx/>
              <a:buChar char="•"/>
            </a:pPr>
            <a:r>
              <a:rPr lang="en-GB" sz="14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planning graph expanded until solution possible or fixed point reached</a:t>
            </a:r>
          </a:p>
          <a:p>
            <a:pPr>
              <a:buFontTx/>
              <a:buChar char="•"/>
            </a:pP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if </a:t>
            </a:r>
            <a:r>
              <a:rPr lang="en-GB" sz="1400" b="1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⊈</a:t>
            </a:r>
            <a:r>
              <a:rPr lang="en-GB" sz="1400" b="1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</a:t>
            </a:r>
            <a:r>
              <a:rPr lang="en-GB" sz="1400" b="1" i="1" baseline="-25000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or </a:t>
            </a:r>
            <a:r>
              <a:rPr lang="en-GB" sz="1400" b="1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400" b="1" baseline="300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2</a:t>
            </a:r>
            <a:r>
              <a:rPr lang="en-GB" sz="1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∩</a:t>
            </a:r>
            <a:r>
              <a:rPr lang="el-GR" sz="1400" b="1" i="1" dirty="0">
                <a:cs typeface="Arial" charset="0"/>
              </a:rPr>
              <a:t>μ</a:t>
            </a:r>
            <a:r>
              <a:rPr lang="en-GB" sz="1400" b="1" i="1" dirty="0"/>
              <a:t>P</a:t>
            </a:r>
            <a:r>
              <a:rPr lang="en-GB" sz="1400" b="1" i="1" baseline="-25000" dirty="0"/>
              <a:t>i</a:t>
            </a:r>
            <a:r>
              <a:rPr lang="en-GB" sz="1400" b="1" dirty="0">
                <a:cs typeface="Arial" charset="0"/>
              </a:rPr>
              <a:t>≠</a:t>
            </a:r>
            <a:r>
              <a:rPr lang="en-GB" sz="1400" b="1" dirty="0"/>
              <a:t>{} then return failure</a:t>
            </a:r>
          </a:p>
          <a:p>
            <a:pPr lvl="1">
              <a:buFontTx/>
              <a:buChar char="•"/>
            </a:pPr>
            <a:r>
              <a:rPr lang="en-GB" sz="1400" dirty="0"/>
              <a:t>test necessary criterion</a:t>
            </a:r>
          </a:p>
          <a:p>
            <a:pPr>
              <a:buFontTx/>
              <a:buChar char="•"/>
            </a:pPr>
            <a:r>
              <a:rPr lang="el-GR" sz="1400" b="1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η</a:t>
            </a:r>
            <a:r>
              <a:rPr lang="en-GB" sz="1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400" b="1" dirty="0">
                <a:sym typeface="Wingdings" pitchFamily="2" charset="2"/>
              </a:rPr>
              <a:t></a:t>
            </a:r>
            <a:r>
              <a:rPr lang="en-GB" sz="1400" b="1" dirty="0"/>
              <a:t> </a:t>
            </a:r>
            <a:r>
              <a:rPr lang="en-GB" sz="1400" b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fixedPoint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</a:t>
            </a:r>
            <a:r>
              <a:rPr lang="en-GB" sz="1400" b="1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 ? |</a:t>
            </a:r>
            <a:r>
              <a:rPr lang="en-GB" sz="1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∇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</a:t>
            </a:r>
            <a:r>
              <a:rPr lang="el-GR" sz="1400" b="1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)| : 0</a:t>
            </a:r>
          </a:p>
          <a:p>
            <a:pPr lvl="1">
              <a:buFontTx/>
              <a:buChar char="•"/>
            </a:pPr>
            <a:r>
              <a:rPr lang="en-GB" sz="1400" dirty="0"/>
              <a:t>used to test when expansion will not work</a:t>
            </a:r>
          </a:p>
          <a:p>
            <a:pPr>
              <a:buFontTx/>
              <a:buChar char="•"/>
            </a:pPr>
            <a:r>
              <a:rPr lang="en-GB" sz="1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∏ 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 extract(</a:t>
            </a:r>
            <a:r>
              <a:rPr lang="en-GB" sz="1400" b="1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400" b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</a:t>
            </a:r>
            <a:r>
              <a:rPr lang="en-GB" sz="1400" b="1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400" b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</a:t>
            </a:r>
            <a:r>
              <a:rPr lang="en-GB" sz="1400" b="1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</a:t>
            </a:r>
          </a:p>
          <a:p>
            <a:pPr>
              <a:buFontTx/>
              <a:buChar char="•"/>
            </a:pP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while </a:t>
            </a:r>
            <a:r>
              <a:rPr lang="en-GB" sz="1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∏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=failure do</a:t>
            </a:r>
          </a:p>
          <a:p>
            <a:pPr>
              <a:buFontTx/>
              <a:buChar char="•"/>
            </a:pPr>
            <a:r>
              <a:rPr lang="en-GB" sz="1400" b="1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 </a:t>
            </a:r>
            <a:r>
              <a:rPr lang="en-GB" sz="1400" b="1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+1; expand(</a:t>
            </a:r>
            <a:r>
              <a:rPr lang="en-GB" sz="1400" b="1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</a:t>
            </a:r>
          </a:p>
          <a:p>
            <a:pPr>
              <a:buFontTx/>
              <a:buChar char="•"/>
            </a:pPr>
            <a:r>
              <a:rPr lang="en-GB" sz="1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∏ 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 extract(</a:t>
            </a:r>
            <a:r>
              <a:rPr lang="en-GB" sz="1400" b="1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400" b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</a:t>
            </a:r>
            <a:r>
              <a:rPr lang="en-GB" sz="1400" b="1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400" b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</a:t>
            </a:r>
            <a:r>
              <a:rPr lang="en-GB" sz="1400" b="1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</a:t>
            </a:r>
          </a:p>
          <a:p>
            <a:pPr>
              <a:buFontTx/>
              <a:buChar char="•"/>
            </a:pP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if </a:t>
            </a:r>
            <a:r>
              <a:rPr lang="en-GB" sz="1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∏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=failure and </a:t>
            </a:r>
            <a:r>
              <a:rPr lang="en-GB" sz="1400" b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fixedPoint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</a:t>
            </a:r>
            <a:r>
              <a:rPr lang="en-GB" sz="1400" b="1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 then</a:t>
            </a:r>
          </a:p>
          <a:p>
            <a:pPr>
              <a:buFontTx/>
              <a:buChar char="•"/>
            </a:pP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if </a:t>
            </a:r>
            <a:r>
              <a:rPr lang="el-GR" sz="1400" b="1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η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=|</a:t>
            </a:r>
            <a:r>
              <a:rPr lang="en-GB" sz="1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∇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</a:t>
            </a:r>
            <a:r>
              <a:rPr lang="el-GR" sz="1400" b="1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)| then return failure</a:t>
            </a:r>
          </a:p>
          <a:p>
            <a:pPr>
              <a:buFontTx/>
              <a:buChar char="•"/>
            </a:pPr>
            <a:r>
              <a:rPr lang="el-GR" sz="1400" b="1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η</a:t>
            </a:r>
            <a:r>
              <a:rPr lang="en-GB" sz="1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400" b="1" dirty="0">
                <a:sym typeface="Wingdings" pitchFamily="2" charset="2"/>
              </a:rPr>
              <a:t></a:t>
            </a:r>
            <a:r>
              <a:rPr lang="en-GB" sz="1400" b="1" dirty="0"/>
              <a:t> 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|</a:t>
            </a:r>
            <a:r>
              <a:rPr lang="en-GB" sz="1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∇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</a:t>
            </a:r>
            <a:r>
              <a:rPr lang="el-GR" sz="1400" b="1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</a:t>
            </a: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)| </a:t>
            </a:r>
          </a:p>
          <a:p>
            <a:pPr>
              <a:buFontTx/>
              <a:buChar char="•"/>
            </a:pPr>
            <a:r>
              <a:rPr lang="en-GB" sz="14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return </a:t>
            </a:r>
            <a:r>
              <a:rPr lang="en-GB" sz="1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∏</a:t>
            </a:r>
            <a:endParaRPr lang="en-US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Char char="•"/>
            </a:pPr>
            <a:endParaRPr lang="en-US" b="1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A2705-F26F-4603-96C3-27AB31CFEECE}" type="slidenum">
              <a:rPr lang="en-GB"/>
              <a:pPr/>
              <a:t>7</a:t>
            </a:fld>
            <a:endParaRPr lang="en-GB"/>
          </a:p>
        </p:txBody>
      </p:sp>
      <p:sp>
        <p:nvSpPr>
          <p:cNvPr id="7321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DWR Example: State Space</a:t>
            </a:r>
          </a:p>
          <a:p>
            <a:pPr>
              <a:buFontTx/>
              <a:buChar char="•"/>
            </a:pPr>
            <a:r>
              <a:rPr lang="en-GB"/>
              <a:t>from introduction</a:t>
            </a: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4C6591-DFDE-410D-A0C4-61061CC06DF2}" type="slidenum">
              <a:rPr lang="en-GB"/>
              <a:pPr/>
              <a:t>70</a:t>
            </a:fld>
            <a:endParaRPr lang="en-GB"/>
          </a:p>
        </p:txBody>
      </p:sp>
      <p:sp>
        <p:nvSpPr>
          <p:cNvPr id="8663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6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Graphplan Properties</a:t>
            </a:r>
          </a:p>
          <a:p>
            <a:pPr>
              <a:buFontTx/>
              <a:buChar char="•"/>
            </a:pPr>
            <a:r>
              <a:rPr lang="en-GB" b="1"/>
              <a:t>Proposition: The Graphplan algorithm is sound, complete, and always terminates. </a:t>
            </a:r>
          </a:p>
          <a:p>
            <a:pPr lvl="1">
              <a:buFontTx/>
              <a:buChar char="•"/>
            </a:pPr>
            <a:r>
              <a:rPr lang="en-GB" b="1"/>
              <a:t>It returns failure iff the given planning problem has no solution; </a:t>
            </a:r>
          </a:p>
          <a:p>
            <a:pPr lvl="1">
              <a:buFontTx/>
              <a:buChar char="•"/>
            </a:pPr>
            <a:r>
              <a:rPr lang="en-GB" b="1"/>
              <a:t>otherwise, it returns a layered plan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∏ that is a solution to the given planning problem.</a:t>
            </a:r>
          </a:p>
          <a:p>
            <a:pPr>
              <a:buFontTx/>
              <a:buChar char="•"/>
            </a:pP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Graphplan is orders of magnitude faster than previous techniques!</a:t>
            </a:r>
            <a:endParaRPr lang="en-GB" b="1"/>
          </a:p>
          <a:p>
            <a:pPr lvl="1">
              <a:buFontTx/>
              <a:buChar char="•"/>
            </a:pPr>
            <a:r>
              <a:rPr lang="en-GB"/>
              <a:t>caveat: restriction to propositional STRIPS</a:t>
            </a:r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C9057D-8B3B-40CB-9FE1-37685A135B44}" type="slidenum">
              <a:rPr lang="en-GB"/>
              <a:pPr/>
              <a:t>71</a:t>
            </a:fld>
            <a:endParaRPr lang="en-GB"/>
          </a:p>
        </p:txBody>
      </p:sp>
      <p:sp>
        <p:nvSpPr>
          <p:cNvPr id="8796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Overview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GB" b="1">
                <a:solidFill>
                  <a:schemeClr val="accent2"/>
                </a:solidFill>
              </a:rPr>
              <a:t>The Propositional Representation</a:t>
            </a:r>
          </a:p>
          <a:p>
            <a:pPr>
              <a:buFontTx/>
              <a:buChar char="•"/>
            </a:pPr>
            <a:r>
              <a:rPr lang="en-GB" b="1"/>
              <a:t>The Planning-Graph Structure</a:t>
            </a:r>
          </a:p>
          <a:p>
            <a:pPr>
              <a:buFontTx/>
              <a:buChar char="•"/>
            </a:pPr>
            <a:r>
              <a:rPr lang="en-GB" b="1"/>
              <a:t>The Graphplan Algorithm</a:t>
            </a:r>
          </a:p>
          <a:p>
            <a:pPr>
              <a:buFontTx/>
              <a:buChar char="•"/>
            </a:pPr>
            <a:endParaRPr lang="en-GB" b="1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AE3B3-1355-4F48-8B4C-522F397A8BB7}" type="slidenum">
              <a:rPr lang="en-GB"/>
              <a:pPr/>
              <a:t>77</a:t>
            </a:fld>
            <a:endParaRPr lang="en-GB"/>
          </a:p>
        </p:txBody>
      </p:sp>
      <p:sp>
        <p:nvSpPr>
          <p:cNvPr id="8867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88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Overview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GB" b="1">
                <a:solidFill>
                  <a:schemeClr val="accent2"/>
                </a:solidFill>
              </a:rPr>
              <a:t>The Propositional Representation</a:t>
            </a:r>
          </a:p>
          <a:p>
            <a:pPr>
              <a:buFontTx/>
              <a:buChar char="•"/>
            </a:pPr>
            <a:r>
              <a:rPr lang="en-GB" b="1"/>
              <a:t>The Planning-Graph Structure</a:t>
            </a:r>
          </a:p>
          <a:p>
            <a:pPr>
              <a:buFontTx/>
              <a:buChar char="•"/>
            </a:pPr>
            <a:r>
              <a:rPr lang="en-GB" b="1"/>
              <a:t>The Graphplan Algorithm</a:t>
            </a:r>
          </a:p>
          <a:p>
            <a:pPr>
              <a:buFontTx/>
              <a:buChar char="•"/>
            </a:pPr>
            <a:endParaRPr lang="en-GB" b="1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6F7A7-70A2-4445-9840-8DC38FC82313}" type="slidenum">
              <a:rPr lang="en-GB"/>
              <a:pPr/>
              <a:t>8</a:t>
            </a:fld>
            <a:endParaRPr lang="en-GB"/>
          </a:p>
        </p:txBody>
      </p:sp>
      <p:sp>
        <p:nvSpPr>
          <p:cNvPr id="7342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DWR Example: Propositional States</a:t>
            </a:r>
          </a:p>
          <a:p>
            <a:pPr>
              <a:buFontTx/>
              <a:buChar char="•"/>
            </a:pPr>
            <a:r>
              <a:rPr lang="en-GB" b="1" i="1"/>
              <a:t>L</a:t>
            </a:r>
            <a:r>
              <a:rPr lang="en-GB" b="1"/>
              <a:t>={onpallet,onrobot,holding,at1,at2}</a:t>
            </a:r>
          </a:p>
          <a:p>
            <a:pPr lvl="1">
              <a:buFontTx/>
              <a:buChar char="•"/>
            </a:pPr>
            <a:r>
              <a:rPr lang="en-GB"/>
              <a:t>meaning: container is on the ground, container on the robot, crane is holding the container, robot is at location1, robot is at location2</a:t>
            </a:r>
          </a:p>
          <a:p>
            <a:pPr>
              <a:buFontTx/>
              <a:buChar char="•"/>
            </a:pPr>
            <a:r>
              <a:rPr lang="en-GB" b="1" i="1"/>
              <a:t>S</a:t>
            </a:r>
            <a:r>
              <a:rPr lang="en-GB" b="1"/>
              <a:t>={</a:t>
            </a:r>
            <a:r>
              <a:rPr lang="en-GB" b="1" i="1"/>
              <a:t>s</a:t>
            </a:r>
            <a:r>
              <a:rPr lang="en-GB" b="1" baseline="-25000"/>
              <a:t>0</a:t>
            </a:r>
            <a:r>
              <a:rPr lang="en-GB" b="1"/>
              <a:t>,…,</a:t>
            </a:r>
            <a:r>
              <a:rPr lang="en-GB" b="1" i="1"/>
              <a:t>s</a:t>
            </a:r>
            <a:r>
              <a:rPr lang="en-GB" b="1" baseline="-25000"/>
              <a:t>5</a:t>
            </a:r>
            <a:r>
              <a:rPr lang="en-GB" b="1"/>
              <a:t>}</a:t>
            </a:r>
          </a:p>
          <a:p>
            <a:pPr lvl="1">
              <a:buFontTx/>
              <a:buChar char="•"/>
            </a:pPr>
            <a:r>
              <a:rPr lang="en-GB"/>
              <a:t>as shown in graph</a:t>
            </a:r>
          </a:p>
          <a:p>
            <a:pPr lvl="1">
              <a:buFontTx/>
              <a:buChar char="•"/>
            </a:pPr>
            <a:r>
              <a:rPr lang="en-GB" b="1" i="1"/>
              <a:t>s</a:t>
            </a:r>
            <a:r>
              <a:rPr lang="en-GB" b="1" baseline="-25000"/>
              <a:t>0</a:t>
            </a:r>
            <a:r>
              <a:rPr lang="en-GB" b="1"/>
              <a:t>={onpallet,at1}</a:t>
            </a:r>
          </a:p>
          <a:p>
            <a:pPr lvl="1">
              <a:buFontTx/>
              <a:buChar char="•"/>
            </a:pPr>
            <a:r>
              <a:rPr lang="en-GB" b="1" i="1"/>
              <a:t>s</a:t>
            </a:r>
            <a:r>
              <a:rPr lang="en-GB" b="1" baseline="-25000"/>
              <a:t>1</a:t>
            </a:r>
            <a:r>
              <a:rPr lang="en-GB" b="1"/>
              <a:t>={holding,at1}</a:t>
            </a:r>
          </a:p>
          <a:p>
            <a:pPr lvl="1">
              <a:buFontTx/>
              <a:buChar char="•"/>
            </a:pPr>
            <a:r>
              <a:rPr lang="en-GB" b="1" i="1"/>
              <a:t>s</a:t>
            </a:r>
            <a:r>
              <a:rPr lang="en-GB" b="1" baseline="-25000"/>
              <a:t>2</a:t>
            </a:r>
            <a:r>
              <a:rPr lang="en-GB" b="1"/>
              <a:t>={onpallet,at1}</a:t>
            </a:r>
          </a:p>
          <a:p>
            <a:pPr lvl="1">
              <a:buFontTx/>
              <a:buChar char="•"/>
            </a:pPr>
            <a:r>
              <a:rPr lang="en-GB" b="1" i="1"/>
              <a:t>s</a:t>
            </a:r>
            <a:r>
              <a:rPr lang="en-GB" b="1" baseline="-25000"/>
              <a:t>3</a:t>
            </a:r>
            <a:r>
              <a:rPr lang="en-GB" b="1"/>
              <a:t>={holding,at1}</a:t>
            </a:r>
          </a:p>
          <a:p>
            <a:pPr lvl="1">
              <a:buFontTx/>
              <a:buChar char="•"/>
            </a:pPr>
            <a:r>
              <a:rPr lang="en-GB" b="1" i="1"/>
              <a:t>s</a:t>
            </a:r>
            <a:r>
              <a:rPr lang="en-GB" b="1" baseline="-25000"/>
              <a:t>4</a:t>
            </a:r>
            <a:r>
              <a:rPr lang="en-GB" b="1"/>
              <a:t>={onrobot,at1}</a:t>
            </a:r>
          </a:p>
          <a:p>
            <a:pPr lvl="1">
              <a:buFontTx/>
              <a:buChar char="•"/>
            </a:pPr>
            <a:r>
              <a:rPr lang="en-GB" b="1" i="1"/>
              <a:t>s</a:t>
            </a:r>
            <a:r>
              <a:rPr lang="en-GB" b="1" baseline="-25000"/>
              <a:t>5</a:t>
            </a:r>
            <a:r>
              <a:rPr lang="en-GB" b="1"/>
              <a:t>={onrobot,at2}</a:t>
            </a:r>
          </a:p>
          <a:p>
            <a:pPr lvl="1">
              <a:buFontTx/>
              <a:buChar char="•"/>
            </a:pPr>
            <a:endParaRPr lang="en-GB" b="1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901352-BBF0-435D-9396-C812C935C910}" type="slidenum">
              <a:rPr lang="en-GB"/>
              <a:pPr/>
              <a:t>9</a:t>
            </a:fld>
            <a:endParaRPr lang="en-GB"/>
          </a:p>
        </p:txBody>
      </p:sp>
      <p:sp>
        <p:nvSpPr>
          <p:cNvPr id="7362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52625" y="254000"/>
            <a:ext cx="3070225" cy="2303463"/>
          </a:xfrm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DWR Example: Propositional Actions</a:t>
            </a:r>
          </a:p>
          <a:p>
            <a:pPr>
              <a:buFontTx/>
              <a:buChar char="•"/>
            </a:pPr>
            <a:r>
              <a:rPr lang="en-GB" b="1" i="1"/>
              <a:t>a </a:t>
            </a:r>
            <a:r>
              <a:rPr lang="en-GB" b="1"/>
              <a:t>: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precond(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GB" sz="1400" b="1"/>
              <a:t>,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effects</a:t>
            </a:r>
            <a:r>
              <a:rPr lang="en-GB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GB" sz="1400" b="1"/>
              <a:t>, 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effects</a:t>
            </a:r>
            <a:r>
              <a:rPr lang="en-GB" b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lvl="1">
              <a:buFontTx/>
              <a:buChar char="•"/>
            </a:pPr>
            <a:r>
              <a:rPr lang="en-GB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action name</a:t>
            </a:r>
          </a:p>
          <a:p>
            <a:pPr>
              <a:buFontTx/>
              <a:buChar char="•"/>
            </a:pPr>
            <a:r>
              <a:rPr lang="en-GB" sz="1400" b="1"/>
              <a:t>take </a:t>
            </a:r>
            <a:r>
              <a:rPr lang="en-GB" b="1"/>
              <a:t>: </a:t>
            </a:r>
            <a:r>
              <a:rPr lang="en-GB" sz="1400" b="1"/>
              <a:t>{onpallet}, {onpallet}, {holding}</a:t>
            </a:r>
          </a:p>
          <a:p>
            <a:pPr>
              <a:buFontTx/>
              <a:buChar char="•"/>
            </a:pPr>
            <a:r>
              <a:rPr lang="en-GB" sz="1400" b="1"/>
              <a:t>put </a:t>
            </a:r>
            <a:r>
              <a:rPr lang="en-GB" b="1"/>
              <a:t>: </a:t>
            </a:r>
            <a:r>
              <a:rPr lang="en-GB" sz="1400" b="1"/>
              <a:t>{holding}, {holding}, {onpallet}</a:t>
            </a:r>
          </a:p>
          <a:p>
            <a:pPr>
              <a:buFontTx/>
              <a:buChar char="•"/>
            </a:pPr>
            <a:r>
              <a:rPr lang="en-GB" sz="1400" b="1"/>
              <a:t>load </a:t>
            </a:r>
            <a:r>
              <a:rPr lang="en-GB" b="1"/>
              <a:t>: </a:t>
            </a:r>
            <a:r>
              <a:rPr lang="en-GB" sz="1400" b="1"/>
              <a:t>{holding,at1}, {holding}, {onrobot}</a:t>
            </a:r>
          </a:p>
          <a:p>
            <a:pPr>
              <a:buFontTx/>
              <a:buChar char="•"/>
            </a:pPr>
            <a:r>
              <a:rPr lang="en-GB" sz="1400" b="1"/>
              <a:t>unload </a:t>
            </a:r>
            <a:r>
              <a:rPr lang="en-GB" b="1"/>
              <a:t>: </a:t>
            </a:r>
            <a:r>
              <a:rPr lang="en-GB" sz="1400" b="1"/>
              <a:t>{onrobot,at1}, {onrobot}, {holding}</a:t>
            </a:r>
          </a:p>
          <a:p>
            <a:pPr>
              <a:buFontTx/>
              <a:buChar char="•"/>
            </a:pPr>
            <a:r>
              <a:rPr lang="en-GB" sz="1400" b="1"/>
              <a:t>move1 </a:t>
            </a:r>
            <a:r>
              <a:rPr lang="en-GB" b="1"/>
              <a:t>: </a:t>
            </a:r>
            <a:r>
              <a:rPr lang="en-GB" sz="1400" b="1"/>
              <a:t>{at2}, {at2}, {at1}</a:t>
            </a:r>
          </a:p>
          <a:p>
            <a:pPr>
              <a:buFontTx/>
              <a:buChar char="•"/>
            </a:pPr>
            <a:r>
              <a:rPr lang="en-GB" sz="1400" b="1"/>
              <a:t>move2 </a:t>
            </a:r>
            <a:r>
              <a:rPr lang="en-GB" b="1"/>
              <a:t>: </a:t>
            </a:r>
            <a:r>
              <a:rPr lang="en-GB" sz="1400" b="1"/>
              <a:t>{at1}, {at1}, {at2}</a:t>
            </a:r>
            <a:endParaRPr lang="en-US" sz="1400"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i="0">
              <a:latin typeface="Times New Roman" pitchFamily="18" charset="0"/>
            </a:endParaRP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i="0">
              <a:latin typeface="Times New Roman" pitchFamily="18" charset="0"/>
            </a:endParaRP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GB"/>
              <a:t>Titelmasterformat durch Klicken bearbeiten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GB"/>
              <a:t>Formatvorlage des Untertitelmasters durch Klicken bearbeiten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GB"/>
              <a:t>The Graphplan Planner</a:t>
            </a: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fld id="{88985F08-FA19-44E3-9C0C-973C507C03B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The Graphplan Planner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E85CE-8762-478E-AB6B-9F8A68473F0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The Graphplan Planner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21EF2-93A9-4A16-91C6-85E46E2547B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The Graphplan Planner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96837-EADE-4E8D-BB9A-575FC836983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The Graphplan Planner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DA963-33E1-440F-9114-F3D1C0ADFD6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The Graphplan Planner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CFB42-2761-4E6A-B6AA-A0B722433E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The Graphplan Planner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E2A8A-A448-4489-BD98-E859042E3D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The Graphplan Planner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B9C46-C8E0-452B-A4BB-4C81F23B1A9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The Graphplan Planner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417AC-9C14-444A-AF50-C73BBE7F84D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The Graphplan Planner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F64AD-C4AC-4538-B982-9E488E69BFE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The Graphplan Planner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4CDD0-3A33-46D6-947B-433B96FE94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en-GB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403975"/>
            <a:ext cx="432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0">
                <a:solidFill>
                  <a:schemeClr val="tx2"/>
                </a:solidFill>
              </a:defRPr>
            </a:lvl1pPr>
          </a:lstStyle>
          <a:p>
            <a:r>
              <a:rPr lang="en-GB"/>
              <a:t>The Graphplan Planner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350" y="64008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0">
                <a:solidFill>
                  <a:schemeClr val="tx2"/>
                </a:solidFill>
              </a:defRPr>
            </a:lvl1pPr>
          </a:lstStyle>
          <a:p>
            <a:fld id="{D7ED6D45-5A6F-401C-ACA1-B35266FB19EC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1639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639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Searching the Planning Graph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3D4-B73D-4B14-9977-62ABD4CB38B9}" type="slidenum">
              <a:rPr lang="en-GB"/>
              <a:pPr/>
              <a:t>10</a:t>
            </a:fld>
            <a:endParaRPr lang="en-GB"/>
          </a:p>
        </p:txBody>
      </p:sp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DWR Example: Propositional State Transitions</a:t>
            </a:r>
            <a:endParaRPr lang="en-US"/>
          </a:p>
        </p:txBody>
      </p:sp>
      <p:graphicFrame>
        <p:nvGraphicFramePr>
          <p:cNvPr id="737283" name="Group 3"/>
          <p:cNvGraphicFramePr>
            <a:graphicFrameLocks noGrp="1"/>
          </p:cNvGraphicFramePr>
          <p:nvPr>
            <p:ph idx="1"/>
          </p:nvPr>
        </p:nvGraphicFramePr>
        <p:xfrm>
          <a:off x="762000" y="1905000"/>
          <a:ext cx="7696200" cy="4038602"/>
        </p:xfrm>
        <a:graphic>
          <a:graphicData uri="http://schemas.openxmlformats.org/drawingml/2006/table">
            <a:tbl>
              <a:tblPr/>
              <a:tblGrid>
                <a:gridCol w="1362075"/>
                <a:gridCol w="1055688"/>
                <a:gridCol w="1055687"/>
                <a:gridCol w="1055688"/>
                <a:gridCol w="1055687"/>
                <a:gridCol w="1055688"/>
                <a:gridCol w="1055687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2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2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2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2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2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2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take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put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load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unload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move1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move2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37071-D069-4323-839B-9CBAFC204164}" type="slidenum">
              <a:rPr lang="en-GB"/>
              <a:pPr/>
              <a:t>11</a:t>
            </a:fld>
            <a:endParaRPr lang="en-GB"/>
          </a:p>
        </p:txBody>
      </p:sp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Propositional Planning Problems</a:t>
            </a:r>
            <a:endParaRPr lang="en-US"/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 </a:t>
            </a:r>
            <a:r>
              <a:rPr lang="en-GB" u="sng"/>
              <a:t>propositional planning problem</a:t>
            </a:r>
            <a:r>
              <a:rPr lang="en-GB"/>
              <a:t> is a triple </a:t>
            </a:r>
            <a:r>
              <a:rPr lang="en-US">
                <a:latin typeface="Brush Script MT" pitchFamily="66" charset="0"/>
              </a:rPr>
              <a:t>P</a:t>
            </a:r>
            <a:r>
              <a:rPr lang="en-GB"/>
              <a:t>=(</a:t>
            </a:r>
            <a:r>
              <a:rPr lang="el-GR">
                <a:cs typeface="Arial" charset="0"/>
              </a:rPr>
              <a:t>Σ</a:t>
            </a:r>
            <a:r>
              <a:rPr lang="en-GB"/>
              <a:t>,</a:t>
            </a:r>
            <a:r>
              <a:rPr lang="en-GB" i="1"/>
              <a:t>s</a:t>
            </a:r>
            <a:r>
              <a:rPr lang="en-GB" i="1" baseline="-25000"/>
              <a:t>i</a:t>
            </a:r>
            <a:r>
              <a:rPr lang="en-GB"/>
              <a:t>,</a:t>
            </a:r>
            <a:r>
              <a:rPr lang="en-GB" i="1"/>
              <a:t>g</a:t>
            </a:r>
            <a:r>
              <a:rPr lang="en-GB"/>
              <a:t>) where:</a:t>
            </a:r>
          </a:p>
          <a:p>
            <a:pPr lvl="1"/>
            <a:r>
              <a:rPr lang="el-GR">
                <a:cs typeface="Arial" charset="0"/>
              </a:rPr>
              <a:t>Σ</a:t>
            </a:r>
            <a:r>
              <a:rPr lang="en-GB">
                <a:cs typeface="Arial" charset="0"/>
              </a:rPr>
              <a:t>=(</a:t>
            </a:r>
            <a:r>
              <a:rPr lang="en-GB" i="1">
                <a:cs typeface="Arial" charset="0"/>
              </a:rPr>
              <a:t>S</a:t>
            </a:r>
            <a:r>
              <a:rPr lang="en-GB">
                <a:cs typeface="Arial" charset="0"/>
              </a:rPr>
              <a:t>,</a:t>
            </a:r>
            <a:r>
              <a:rPr lang="en-GB" i="1">
                <a:cs typeface="Arial" charset="0"/>
              </a:rPr>
              <a:t>A</a:t>
            </a:r>
            <a:r>
              <a:rPr lang="en-GB">
                <a:cs typeface="Arial" charset="0"/>
              </a:rPr>
              <a:t>,</a:t>
            </a:r>
            <a:r>
              <a:rPr lang="el-GR" i="1">
                <a:cs typeface="Arial" charset="0"/>
              </a:rPr>
              <a:t>γ</a:t>
            </a:r>
            <a:r>
              <a:rPr lang="en-GB">
                <a:cs typeface="Arial" charset="0"/>
              </a:rPr>
              <a:t>)</a:t>
            </a:r>
            <a:r>
              <a:rPr lang="en-GB"/>
              <a:t> is a propositional planning domain on </a:t>
            </a:r>
            <a:r>
              <a:rPr lang="en-GB" i="1"/>
              <a:t>L</a:t>
            </a:r>
            <a:r>
              <a:rPr lang="en-GB"/>
              <a:t>={</a:t>
            </a:r>
            <a:r>
              <a:rPr lang="en-GB" i="1"/>
              <a:t>p</a:t>
            </a:r>
            <a:r>
              <a:rPr lang="en-GB" baseline="-25000"/>
              <a:t>1</a:t>
            </a:r>
            <a:r>
              <a:rPr lang="en-GB"/>
              <a:t>,…,</a:t>
            </a:r>
            <a:r>
              <a:rPr lang="en-GB" i="1"/>
              <a:t>p</a:t>
            </a:r>
            <a:r>
              <a:rPr lang="en-GB" i="1" baseline="-25000"/>
              <a:t>n</a:t>
            </a:r>
            <a:r>
              <a:rPr lang="en-GB"/>
              <a:t>} </a:t>
            </a:r>
          </a:p>
          <a:p>
            <a:pPr lvl="1"/>
            <a:r>
              <a:rPr lang="en-GB" i="1"/>
              <a:t>s</a:t>
            </a:r>
            <a:r>
              <a:rPr lang="en-GB" i="1" baseline="-25000"/>
              <a:t>i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i="1"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/>
              <a:t>is the initial state</a:t>
            </a:r>
          </a:p>
          <a:p>
            <a:pPr lvl="1"/>
            <a:r>
              <a:rPr lang="en-GB" i="1"/>
              <a:t>g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</a:t>
            </a:r>
            <a:r>
              <a:rPr lang="en-GB" i="1"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 is a set of </a:t>
            </a:r>
            <a:r>
              <a:rPr lang="en-GB" u="sng">
                <a:ea typeface="Arial Unicode MS" pitchFamily="34" charset="-128"/>
                <a:cs typeface="Arial Unicode MS" pitchFamily="34" charset="-128"/>
              </a:rPr>
              <a:t>goal propositions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 that define the set of goal states </a:t>
            </a:r>
            <a:r>
              <a:rPr lang="en-GB" i="1"/>
              <a:t>S</a:t>
            </a:r>
            <a:r>
              <a:rPr lang="en-GB" i="1" baseline="-25000"/>
              <a:t>g</a:t>
            </a:r>
            <a:r>
              <a:rPr lang="en-GB"/>
              <a:t>={</a:t>
            </a:r>
            <a:r>
              <a:rPr lang="en-GB" i="1"/>
              <a:t>s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i="1">
                <a:ea typeface="Arial Unicode MS" pitchFamily="34" charset="-128"/>
                <a:cs typeface="Arial Unicode MS" pitchFamily="34" charset="-128"/>
              </a:rPr>
              <a:t>S 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| </a:t>
            </a:r>
            <a:r>
              <a:rPr lang="en-GB" i="1"/>
              <a:t>g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</a:t>
            </a:r>
            <a:r>
              <a:rPr lang="en-GB" i="1"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}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9B70-53A6-421E-B6BC-192D88637059}" type="slidenum">
              <a:rPr lang="en-GB"/>
              <a:pPr/>
              <a:t>12</a:t>
            </a:fld>
            <a:endParaRPr lang="en-GB"/>
          </a:p>
        </p:txBody>
      </p:sp>
      <p:sp>
        <p:nvSpPr>
          <p:cNvPr id="74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DWR Example: Propositional Planning Problem</a:t>
            </a:r>
            <a:endParaRPr lang="en-US"/>
          </a:p>
        </p:txBody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>
                <a:cs typeface="Arial" charset="0"/>
              </a:rPr>
              <a:t>Σ</a:t>
            </a:r>
            <a:r>
              <a:rPr lang="en-GB"/>
              <a:t>: propositional planning domain for DWR domain</a:t>
            </a:r>
          </a:p>
          <a:p>
            <a:r>
              <a:rPr lang="en-GB" i="1"/>
              <a:t>s</a:t>
            </a:r>
            <a:r>
              <a:rPr lang="en-GB" i="1" baseline="-25000"/>
              <a:t>i</a:t>
            </a:r>
            <a:r>
              <a:rPr lang="en-GB"/>
              <a:t>: any state</a:t>
            </a:r>
          </a:p>
          <a:p>
            <a:pPr lvl="1"/>
            <a:r>
              <a:rPr lang="en-GB"/>
              <a:t>example: initial state = </a:t>
            </a:r>
            <a:r>
              <a:rPr lang="en-GB" i="1"/>
              <a:t>s</a:t>
            </a:r>
            <a:r>
              <a:rPr lang="en-GB" baseline="-25000"/>
              <a:t>0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</a:p>
          <a:p>
            <a:r>
              <a:rPr lang="en-GB" i="1"/>
              <a:t>g</a:t>
            </a:r>
            <a:r>
              <a:rPr lang="en-GB"/>
              <a:t>: any subset of </a:t>
            </a:r>
            <a:r>
              <a:rPr lang="en-GB" i="1"/>
              <a:t>L</a:t>
            </a:r>
          </a:p>
          <a:p>
            <a:pPr lvl="1"/>
            <a:r>
              <a:rPr lang="en-GB"/>
              <a:t>example: </a:t>
            </a:r>
            <a:r>
              <a:rPr lang="en-GB" i="1"/>
              <a:t>g</a:t>
            </a:r>
            <a:r>
              <a:rPr lang="en-GB"/>
              <a:t>=</a:t>
            </a:r>
            <a:r>
              <a:rPr lang="en-GB">
                <a:solidFill>
                  <a:schemeClr val="tx2"/>
                </a:solidFill>
              </a:rPr>
              <a:t>{onrobot,at2}</a:t>
            </a:r>
            <a:r>
              <a:rPr lang="en-GB"/>
              <a:t>, i.e. </a:t>
            </a:r>
            <a:r>
              <a:rPr lang="en-GB" i="1"/>
              <a:t>S</a:t>
            </a:r>
            <a:r>
              <a:rPr lang="en-GB" i="1" baseline="-25000"/>
              <a:t>g</a:t>
            </a:r>
            <a:r>
              <a:rPr lang="en-GB"/>
              <a:t>={</a:t>
            </a:r>
            <a:r>
              <a:rPr lang="en-GB" i="1"/>
              <a:t>s</a:t>
            </a:r>
            <a:r>
              <a:rPr lang="en-GB" baseline="-25000"/>
              <a:t>5</a:t>
            </a:r>
            <a:r>
              <a:rPr lang="en-GB"/>
              <a:t>}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A3E4-18EA-4FDF-864E-6E955384ECA3}" type="slidenum">
              <a:rPr lang="en-GB"/>
              <a:pPr/>
              <a:t>13</a:t>
            </a:fld>
            <a:endParaRPr lang="en-GB"/>
          </a:p>
        </p:txBody>
      </p:sp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Classical Plans</a:t>
            </a:r>
            <a:endParaRPr lang="en-US"/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4391025" algn="l"/>
              </a:tabLst>
            </a:pPr>
            <a:r>
              <a:rPr lang="en-GB" sz="2700"/>
              <a:t>A </a:t>
            </a:r>
            <a:r>
              <a:rPr lang="en-GB" sz="2700" u="sng"/>
              <a:t>plan</a:t>
            </a:r>
            <a:r>
              <a:rPr lang="en-GB" sz="2700"/>
              <a:t> is any sequence of actions </a:t>
            </a:r>
            <a:r>
              <a:rPr lang="el-GR" sz="2700" i="1">
                <a:cs typeface="Arial" charset="0"/>
              </a:rPr>
              <a:t>π</a:t>
            </a:r>
            <a:r>
              <a:rPr lang="en-GB" sz="2700">
                <a:cs typeface="Arial" charset="0"/>
              </a:rPr>
              <a:t>=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n-GB" sz="2700" i="1"/>
              <a:t>a</a:t>
            </a:r>
            <a:r>
              <a:rPr lang="en-GB" sz="2700" baseline="-25000"/>
              <a:t>1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sz="2700" i="1"/>
              <a:t>a</a:t>
            </a:r>
            <a:r>
              <a:rPr lang="en-GB" sz="2700" i="1" baseline="-25000"/>
              <a:t>k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〉, where </a:t>
            </a:r>
            <a:r>
              <a:rPr lang="en-GB" sz="27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≥0.</a:t>
            </a:r>
          </a:p>
          <a:p>
            <a:pPr lvl="1">
              <a:tabLst>
                <a:tab pos="4391025" algn="l"/>
              </a:tabLst>
            </a:pP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GB" sz="2200" u="sn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length of plan </a:t>
            </a:r>
            <a:r>
              <a:rPr lang="el-GR" sz="2200" i="1" u="sng">
                <a:cs typeface="Arial" charset="0"/>
              </a:rPr>
              <a:t>π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|</a:t>
            </a:r>
            <a:r>
              <a:rPr lang="el-GR" sz="2200" i="1">
                <a:cs typeface="Arial" charset="0"/>
              </a:rPr>
              <a:t>π</a:t>
            </a:r>
            <a:r>
              <a:rPr lang="en-GB" sz="2200">
                <a:cs typeface="Arial" charset="0"/>
              </a:rPr>
              <a:t>|=</a:t>
            </a:r>
            <a:r>
              <a:rPr lang="en-GB" sz="2200" i="1">
                <a:cs typeface="Arial" charset="0"/>
              </a:rPr>
              <a:t>k</a:t>
            </a:r>
            <a:r>
              <a:rPr lang="en-GB" sz="2200">
                <a:cs typeface="Arial" charset="0"/>
              </a:rPr>
              <a:t>, the number of actions.</a:t>
            </a:r>
          </a:p>
          <a:p>
            <a:pPr lvl="1">
              <a:tabLst>
                <a:tab pos="4391025" algn="l"/>
              </a:tabLst>
            </a:pPr>
            <a:r>
              <a:rPr lang="en-GB" sz="2200">
                <a:cs typeface="Arial" charset="0"/>
              </a:rPr>
              <a:t>If </a:t>
            </a:r>
            <a:r>
              <a:rPr lang="el-GR" sz="2200" i="1">
                <a:cs typeface="Arial" charset="0"/>
              </a:rPr>
              <a:t>π</a:t>
            </a:r>
            <a:r>
              <a:rPr lang="en-GB" sz="2200" baseline="-25000">
                <a:cs typeface="Arial" charset="0"/>
              </a:rPr>
              <a:t>1</a:t>
            </a:r>
            <a:r>
              <a:rPr lang="en-GB" sz="2200">
                <a:cs typeface="Arial" charset="0"/>
              </a:rPr>
              <a:t>=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n-GB" sz="2200" i="1"/>
              <a:t>a</a:t>
            </a:r>
            <a:r>
              <a:rPr lang="en-GB" sz="2200" baseline="-25000"/>
              <a:t>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sz="2200" i="1"/>
              <a:t>a</a:t>
            </a:r>
            <a:r>
              <a:rPr lang="en-GB" sz="2200" i="1" baseline="-25000"/>
              <a:t>k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〉 and </a:t>
            </a:r>
            <a:r>
              <a:rPr lang="el-GR" sz="2200" i="1">
                <a:cs typeface="Arial" charset="0"/>
              </a:rPr>
              <a:t>π</a:t>
            </a:r>
            <a:r>
              <a:rPr lang="en-GB" sz="2200" baseline="-25000">
                <a:cs typeface="Arial" charset="0"/>
              </a:rPr>
              <a:t>2</a:t>
            </a:r>
            <a:r>
              <a:rPr lang="en-GB" sz="2200">
                <a:cs typeface="Arial" charset="0"/>
              </a:rPr>
              <a:t>=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n-GB" sz="2200" i="1"/>
              <a:t>a’</a:t>
            </a:r>
            <a:r>
              <a:rPr lang="en-GB" sz="2200" baseline="-25000"/>
              <a:t>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sz="2200" i="1"/>
              <a:t>a’</a:t>
            </a:r>
            <a:r>
              <a:rPr lang="en-GB" sz="2200" i="1" baseline="-25000"/>
              <a:t>j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〉 are plans, then their </a:t>
            </a:r>
            <a:r>
              <a:rPr lang="en-GB" sz="2200" u="sn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concatenation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the plan </a:t>
            </a:r>
            <a:r>
              <a:rPr lang="el-GR" sz="2200" i="1">
                <a:cs typeface="Arial" charset="0"/>
              </a:rPr>
              <a:t>π</a:t>
            </a:r>
            <a:r>
              <a:rPr lang="en-GB" sz="2200" baseline="-25000">
                <a:cs typeface="Arial" charset="0"/>
              </a:rPr>
              <a:t>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∙</a:t>
            </a:r>
            <a:r>
              <a:rPr lang="el-GR" sz="2200" i="1">
                <a:cs typeface="Arial" charset="0"/>
              </a:rPr>
              <a:t>π</a:t>
            </a:r>
            <a:r>
              <a:rPr lang="en-GB" sz="2200" baseline="-25000">
                <a:cs typeface="Arial" charset="0"/>
              </a:rPr>
              <a:t>2</a:t>
            </a:r>
            <a:r>
              <a:rPr lang="en-GB" sz="2200">
                <a:cs typeface="Arial" charset="0"/>
              </a:rPr>
              <a:t>= 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n-GB" sz="2200" i="1"/>
              <a:t>a</a:t>
            </a:r>
            <a:r>
              <a:rPr lang="en-GB" sz="2200" baseline="-25000"/>
              <a:t>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sz="2200" i="1"/>
              <a:t>a</a:t>
            </a:r>
            <a:r>
              <a:rPr lang="en-GB" sz="2200" i="1" baseline="-25000"/>
              <a:t>k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sz="2200" i="1"/>
              <a:t>a’</a:t>
            </a:r>
            <a:r>
              <a:rPr lang="en-GB" sz="2200" baseline="-25000"/>
              <a:t>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sz="2200" i="1"/>
              <a:t>a’</a:t>
            </a:r>
            <a:r>
              <a:rPr lang="en-GB" sz="2200" i="1" baseline="-25000"/>
              <a:t>j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〉.</a:t>
            </a:r>
          </a:p>
          <a:p>
            <a:pPr lvl="1">
              <a:tabLst>
                <a:tab pos="4391025" algn="l"/>
              </a:tabLst>
            </a:pP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extended state transition function for plans is defined as follows:</a:t>
            </a:r>
          </a:p>
          <a:p>
            <a:pPr lvl="2">
              <a:tabLst>
                <a:tab pos="4391025" algn="l"/>
              </a:tabLst>
            </a:pPr>
            <a:r>
              <a:rPr lang="en-GB" sz="2000" i="1">
                <a:cs typeface="Arial" charset="0"/>
              </a:rPr>
              <a:t>γ</a:t>
            </a:r>
            <a:r>
              <a:rPr lang="en-GB" sz="2000">
                <a:cs typeface="Arial" charset="0"/>
              </a:rPr>
              <a:t>(</a:t>
            </a:r>
            <a:r>
              <a:rPr lang="en-GB" sz="2000" i="1">
                <a:cs typeface="Arial" charset="0"/>
              </a:rPr>
              <a:t>s</a:t>
            </a:r>
            <a:r>
              <a:rPr lang="en-GB" sz="2000">
                <a:cs typeface="Arial" charset="0"/>
              </a:rPr>
              <a:t>,</a:t>
            </a:r>
            <a:r>
              <a:rPr lang="el-GR" sz="2000" i="1">
                <a:cs typeface="Arial" charset="0"/>
              </a:rPr>
              <a:t>π</a:t>
            </a:r>
            <a:r>
              <a:rPr lang="en-GB" sz="2000">
                <a:cs typeface="Arial" charset="0"/>
              </a:rPr>
              <a:t>)=</a:t>
            </a:r>
            <a:r>
              <a:rPr lang="en-GB" sz="2000" i="1">
                <a:cs typeface="Arial" charset="0"/>
              </a:rPr>
              <a:t>s</a:t>
            </a:r>
            <a:r>
              <a:rPr lang="en-GB" sz="2000">
                <a:cs typeface="Arial" charset="0"/>
              </a:rPr>
              <a:t> 	if </a:t>
            </a:r>
            <a:r>
              <a:rPr lang="en-GB" sz="2000" i="1">
                <a:cs typeface="Arial" charset="0"/>
              </a:rPr>
              <a:t>k</a:t>
            </a:r>
            <a:r>
              <a:rPr lang="en-GB" sz="2000">
                <a:cs typeface="Arial" charset="0"/>
              </a:rPr>
              <a:t>=0 (</a:t>
            </a:r>
            <a:r>
              <a:rPr lang="el-GR" sz="2000" i="1">
                <a:cs typeface="Arial" charset="0"/>
              </a:rPr>
              <a:t>π</a:t>
            </a:r>
            <a:r>
              <a:rPr lang="en-GB" sz="2000">
                <a:cs typeface="Arial" charset="0"/>
              </a:rPr>
              <a:t> is empty)</a:t>
            </a:r>
          </a:p>
          <a:p>
            <a:pPr lvl="2">
              <a:tabLst>
                <a:tab pos="4391025" algn="l"/>
              </a:tabLst>
            </a:pPr>
            <a:r>
              <a:rPr lang="en-GB" sz="2000" i="1">
                <a:cs typeface="Arial" charset="0"/>
              </a:rPr>
              <a:t>γ</a:t>
            </a:r>
            <a:r>
              <a:rPr lang="en-GB" sz="2000">
                <a:cs typeface="Arial" charset="0"/>
              </a:rPr>
              <a:t>(</a:t>
            </a:r>
            <a:r>
              <a:rPr lang="en-GB" sz="2000" i="1">
                <a:cs typeface="Arial" charset="0"/>
              </a:rPr>
              <a:t>s</a:t>
            </a:r>
            <a:r>
              <a:rPr lang="en-GB" sz="2000">
                <a:cs typeface="Arial" charset="0"/>
              </a:rPr>
              <a:t>,</a:t>
            </a:r>
            <a:r>
              <a:rPr lang="el-GR" sz="2000" i="1">
                <a:cs typeface="Arial" charset="0"/>
              </a:rPr>
              <a:t>π</a:t>
            </a:r>
            <a:r>
              <a:rPr lang="en-GB" sz="2000">
                <a:cs typeface="Arial" charset="0"/>
              </a:rPr>
              <a:t>)=</a:t>
            </a:r>
            <a:r>
              <a:rPr lang="en-GB" sz="2000" i="1">
                <a:cs typeface="Arial" charset="0"/>
              </a:rPr>
              <a:t>γ</a:t>
            </a:r>
            <a:r>
              <a:rPr lang="en-GB" sz="2000">
                <a:cs typeface="Arial" charset="0"/>
              </a:rPr>
              <a:t>(</a:t>
            </a:r>
            <a:r>
              <a:rPr lang="en-GB" sz="2000" i="1">
                <a:cs typeface="Arial" charset="0"/>
              </a:rPr>
              <a:t>γ</a:t>
            </a:r>
            <a:r>
              <a:rPr lang="en-GB" sz="2000">
                <a:cs typeface="Arial" charset="0"/>
              </a:rPr>
              <a:t>(</a:t>
            </a:r>
            <a:r>
              <a:rPr lang="en-GB" sz="2000" i="1">
                <a:cs typeface="Arial" charset="0"/>
              </a:rPr>
              <a:t>s</a:t>
            </a:r>
            <a:r>
              <a:rPr lang="en-GB" sz="2000">
                <a:cs typeface="Arial" charset="0"/>
              </a:rPr>
              <a:t>,</a:t>
            </a:r>
            <a:r>
              <a:rPr lang="en-GB" sz="2000" i="1">
                <a:cs typeface="Arial" charset="0"/>
              </a:rPr>
              <a:t>a</a:t>
            </a:r>
            <a:r>
              <a:rPr lang="en-GB" sz="2000" baseline="-25000">
                <a:cs typeface="Arial" charset="0"/>
              </a:rPr>
              <a:t>1</a:t>
            </a:r>
            <a:r>
              <a:rPr lang="en-GB" sz="2000">
                <a:cs typeface="Arial" charset="0"/>
              </a:rPr>
              <a:t>),</a:t>
            </a:r>
            <a:r>
              <a:rPr lang="en-GB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n-GB" sz="2000" i="1"/>
              <a:t>a</a:t>
            </a:r>
            <a:r>
              <a:rPr lang="en-GB" sz="2000" baseline="-25000"/>
              <a:t>2</a:t>
            </a:r>
            <a:r>
              <a:rPr lang="en-GB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sz="2000" i="1"/>
              <a:t>a</a:t>
            </a:r>
            <a:r>
              <a:rPr lang="en-GB" sz="2000" i="1" baseline="-25000"/>
              <a:t>k</a:t>
            </a:r>
            <a:r>
              <a:rPr lang="en-GB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〉) 	if </a:t>
            </a:r>
            <a:r>
              <a:rPr lang="en-GB" sz="20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GB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&gt;0 and </a:t>
            </a:r>
            <a:r>
              <a:rPr lang="en-GB" sz="2000" i="1">
                <a:cs typeface="Arial" charset="0"/>
              </a:rPr>
              <a:t>a</a:t>
            </a:r>
            <a:r>
              <a:rPr lang="en-GB" sz="2000" baseline="-25000">
                <a:cs typeface="Arial" charset="0"/>
              </a:rPr>
              <a:t>1 </a:t>
            </a:r>
            <a:r>
              <a:rPr lang="en-GB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applicable in </a:t>
            </a:r>
            <a:r>
              <a:rPr lang="en-GB" sz="20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</a:p>
          <a:p>
            <a:pPr lvl="2">
              <a:tabLst>
                <a:tab pos="4391025" algn="l"/>
              </a:tabLst>
            </a:pPr>
            <a:r>
              <a:rPr lang="en-GB" sz="2000" i="1">
                <a:cs typeface="Arial" charset="0"/>
              </a:rPr>
              <a:t>γ</a:t>
            </a:r>
            <a:r>
              <a:rPr lang="en-GB" sz="2000">
                <a:cs typeface="Arial" charset="0"/>
              </a:rPr>
              <a:t>(</a:t>
            </a:r>
            <a:r>
              <a:rPr lang="en-GB" sz="2000" i="1">
                <a:cs typeface="Arial" charset="0"/>
              </a:rPr>
              <a:t>s</a:t>
            </a:r>
            <a:r>
              <a:rPr lang="en-GB" sz="2000">
                <a:cs typeface="Arial" charset="0"/>
              </a:rPr>
              <a:t>,</a:t>
            </a:r>
            <a:r>
              <a:rPr lang="el-GR" sz="2000" i="1">
                <a:cs typeface="Arial" charset="0"/>
              </a:rPr>
              <a:t>π</a:t>
            </a:r>
            <a:r>
              <a:rPr lang="en-GB" sz="2000">
                <a:cs typeface="Arial" charset="0"/>
              </a:rPr>
              <a:t>)=undefined 	otherwise</a:t>
            </a:r>
            <a:endParaRPr lang="en-GB" sz="2000" i="1">
              <a:cs typeface="Arial" charset="0"/>
            </a:endParaRPr>
          </a:p>
          <a:p>
            <a:pPr>
              <a:tabLst>
                <a:tab pos="4391025" algn="l"/>
              </a:tabLst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975E-FBAE-4C42-8C9C-50529F6E75BB}" type="slidenum">
              <a:rPr lang="en-GB"/>
              <a:pPr/>
              <a:t>14</a:t>
            </a:fld>
            <a:endParaRPr lang="en-GB"/>
          </a:p>
        </p:txBody>
      </p:sp>
      <p:sp>
        <p:nvSpPr>
          <p:cNvPr id="74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Classical Solutions</a:t>
            </a:r>
            <a:endParaRPr lang="en-US"/>
          </a:p>
        </p:txBody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Let </a:t>
            </a:r>
            <a:r>
              <a:rPr lang="en-US">
                <a:latin typeface="Brush Script MT" pitchFamily="66" charset="0"/>
              </a:rPr>
              <a:t>P</a:t>
            </a:r>
            <a:r>
              <a:rPr lang="en-GB"/>
              <a:t>=(</a:t>
            </a:r>
            <a:r>
              <a:rPr lang="el-GR">
                <a:cs typeface="Arial" charset="0"/>
              </a:rPr>
              <a:t>Σ</a:t>
            </a:r>
            <a:r>
              <a:rPr lang="en-GB"/>
              <a:t>,</a:t>
            </a:r>
            <a:r>
              <a:rPr lang="en-GB" i="1"/>
              <a:t>s</a:t>
            </a:r>
            <a:r>
              <a:rPr lang="en-GB" i="1" baseline="-25000"/>
              <a:t>i</a:t>
            </a:r>
            <a:r>
              <a:rPr lang="en-GB"/>
              <a:t>,</a:t>
            </a:r>
            <a:r>
              <a:rPr lang="en-GB" i="1"/>
              <a:t>g</a:t>
            </a:r>
            <a:r>
              <a:rPr lang="en-GB"/>
              <a:t>) be a propositional planning problem. A plan </a:t>
            </a:r>
            <a:r>
              <a:rPr lang="el-GR" i="1">
                <a:cs typeface="Arial" charset="0"/>
              </a:rPr>
              <a:t>π</a:t>
            </a:r>
            <a:r>
              <a:rPr lang="en-GB">
                <a:cs typeface="Arial" charset="0"/>
              </a:rPr>
              <a:t> is a </a:t>
            </a:r>
            <a:r>
              <a:rPr lang="en-GB" u="sng">
                <a:cs typeface="Arial" charset="0"/>
              </a:rPr>
              <a:t>solution</a:t>
            </a:r>
            <a:r>
              <a:rPr lang="en-GB">
                <a:cs typeface="Arial" charset="0"/>
              </a:rPr>
              <a:t> for </a:t>
            </a:r>
            <a:r>
              <a:rPr lang="en-US">
                <a:latin typeface="Brush Script MT" pitchFamily="66" charset="0"/>
              </a:rPr>
              <a:t>P</a:t>
            </a:r>
            <a:r>
              <a:rPr lang="en-GB">
                <a:cs typeface="Arial" charset="0"/>
              </a:rPr>
              <a:t> if </a:t>
            </a:r>
            <a:r>
              <a:rPr lang="en-GB" i="1">
                <a:cs typeface="Arial" charset="0"/>
              </a:rPr>
              <a:t>g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</a:t>
            </a:r>
            <a:r>
              <a:rPr lang="el-GR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l-GR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π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).</a:t>
            </a:r>
          </a:p>
          <a:p>
            <a:pPr lvl="1"/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solution </a:t>
            </a:r>
            <a:r>
              <a:rPr lang="el-GR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π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</a:t>
            </a:r>
            <a:r>
              <a:rPr lang="en-GB" u="sn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redundant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if there is a proper subsequence of </a:t>
            </a:r>
            <a:r>
              <a:rPr lang="el-GR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π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also a solution for </a:t>
            </a:r>
            <a:r>
              <a:rPr lang="en-GB">
                <a:latin typeface="Brush Script MT" pitchFamily="66" charset="0"/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lvl="1"/>
            <a:r>
              <a:rPr lang="el-GR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π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</a:t>
            </a:r>
            <a:r>
              <a:rPr lang="en-GB" u="sn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minimal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if no other solution for </a:t>
            </a:r>
            <a:r>
              <a:rPr lang="en-GB">
                <a:latin typeface="Brush Script MT" pitchFamily="66" charset="0"/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contains fewer actions than </a:t>
            </a:r>
            <a:r>
              <a:rPr lang="el-GR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π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l-G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2CF8-FE59-4905-BA10-1B45F1CDF6B9}" type="slidenum">
              <a:rPr lang="en-GB"/>
              <a:pPr/>
              <a:t>15</a:t>
            </a:fld>
            <a:endParaRPr lang="en-GB"/>
          </a:p>
        </p:txBody>
      </p:sp>
      <p:sp>
        <p:nvSpPr>
          <p:cNvPr id="74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DWR Example: Plans and Solutions</a:t>
            </a:r>
            <a:endParaRPr lang="en-US"/>
          </a:p>
        </p:txBody>
      </p:sp>
      <p:graphicFrame>
        <p:nvGraphicFramePr>
          <p:cNvPr id="747523" name="Group 3"/>
          <p:cNvGraphicFramePr>
            <a:graphicFrameLocks noGrp="1"/>
          </p:cNvGraphicFramePr>
          <p:nvPr>
            <p:ph idx="1"/>
          </p:nvPr>
        </p:nvGraphicFramePr>
        <p:xfrm>
          <a:off x="762000" y="1905000"/>
          <a:ext cx="7693025" cy="4163379"/>
        </p:xfrm>
        <a:graphic>
          <a:graphicData uri="http://schemas.openxmlformats.org/drawingml/2006/table">
            <a:tbl>
              <a:tblPr/>
              <a:tblGrid>
                <a:gridCol w="3233738"/>
                <a:gridCol w="792162"/>
                <a:gridCol w="1152525"/>
                <a:gridCol w="838200"/>
                <a:gridCol w="838200"/>
                <a:gridCol w="83820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 </a:t>
                      </a:r>
                      <a:r>
                        <a:rPr kumimoji="0" lang="el-GR" sz="27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π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| </a:t>
                      </a:r>
                      <a:r>
                        <a:rPr kumimoji="0" lang="el-GR" sz="27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π</a:t>
                      </a:r>
                      <a:r>
                        <a:rPr kumimoji="0" lang="en-GB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7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γ</a:t>
                      </a:r>
                      <a:r>
                        <a:rPr kumimoji="0" lang="en-GB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GB" sz="27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GB" sz="27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r>
                        <a:rPr kumimoji="0" lang="en-GB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el-GR" sz="27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π</a:t>
                      </a:r>
                      <a:r>
                        <a:rPr kumimoji="0" lang="en-GB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sol.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red.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min.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〈〉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〈move2,move2〉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undef.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〈take,move1〉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〈take,move1,put,move2, take,move1,load,move2〉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〈take,move1,load,move2〉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〈move1,take,load,move2〉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E9AB-5F9E-4430-AA1F-FF17ABCBBAF1}" type="slidenum">
              <a:rPr lang="en-GB"/>
              <a:pPr/>
              <a:t>16</a:t>
            </a:fld>
            <a:endParaRPr lang="en-GB"/>
          </a:p>
        </p:txBody>
      </p:sp>
      <p:sp>
        <p:nvSpPr>
          <p:cNvPr id="74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Reachable Successor States</a:t>
            </a:r>
            <a:endParaRPr lang="en-US"/>
          </a:p>
        </p:txBody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5835650" algn="l"/>
              </a:tabLst>
            </a:pPr>
            <a:r>
              <a:rPr lang="en-GB" sz="2700"/>
              <a:t>The </a:t>
            </a:r>
            <a:r>
              <a:rPr lang="en-GB" sz="2700" u="sng"/>
              <a:t>successor function</a:t>
            </a:r>
            <a:r>
              <a:rPr lang="en-GB" sz="2700"/>
              <a:t> </a:t>
            </a:r>
            <a:r>
              <a:rPr lang="el-GR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700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:2</a:t>
            </a:r>
            <a:r>
              <a:rPr lang="en-GB" sz="2700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2700">
                <a:cs typeface="Arial" charset="0"/>
              </a:rPr>
              <a:t>→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GB" sz="2700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for a propositional domain </a:t>
            </a:r>
            <a:r>
              <a:rPr lang="el-GR" sz="2700">
                <a:cs typeface="Arial" charset="0"/>
              </a:rPr>
              <a:t>Σ</a:t>
            </a:r>
            <a:r>
              <a:rPr lang="en-GB" sz="2700">
                <a:cs typeface="Arial" charset="0"/>
              </a:rPr>
              <a:t>=(</a:t>
            </a:r>
            <a:r>
              <a:rPr lang="en-GB" sz="2700" i="1">
                <a:cs typeface="Arial" charset="0"/>
              </a:rPr>
              <a:t>S</a:t>
            </a:r>
            <a:r>
              <a:rPr lang="en-GB" sz="2700">
                <a:cs typeface="Arial" charset="0"/>
              </a:rPr>
              <a:t>,</a:t>
            </a:r>
            <a:r>
              <a:rPr lang="en-GB" sz="2700" i="1">
                <a:cs typeface="Arial" charset="0"/>
              </a:rPr>
              <a:t>A</a:t>
            </a:r>
            <a:r>
              <a:rPr lang="en-GB" sz="2700">
                <a:cs typeface="Arial" charset="0"/>
              </a:rPr>
              <a:t>,</a:t>
            </a:r>
            <a:r>
              <a:rPr lang="el-GR" sz="2700" i="1">
                <a:cs typeface="Arial" charset="0"/>
              </a:rPr>
              <a:t>γ</a:t>
            </a:r>
            <a:r>
              <a:rPr lang="en-GB" sz="2700">
                <a:cs typeface="Arial" charset="0"/>
              </a:rPr>
              <a:t>)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defined as:</a:t>
            </a:r>
          </a:p>
          <a:p>
            <a:pPr lvl="1">
              <a:tabLst>
                <a:tab pos="5835650" algn="l"/>
              </a:tabLst>
            </a:pPr>
            <a:r>
              <a:rPr lang="el-GR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)={</a:t>
            </a:r>
            <a:r>
              <a:rPr lang="el-GR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| 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and 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applicable in 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 	for 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</a:p>
          <a:p>
            <a:pPr lvl="1">
              <a:tabLst>
                <a:tab pos="5835650" algn="l"/>
              </a:tabLst>
            </a:pPr>
            <a:r>
              <a:rPr lang="el-GR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22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22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})= 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sz="22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22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GB" sz="22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∈[1,</a:t>
            </a:r>
            <a:r>
              <a:rPr lang="en-GB" sz="22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sz="22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])</a:t>
            </a:r>
            <a:r>
              <a:rPr lang="el-GR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22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</a:p>
          <a:p>
            <a:pPr lvl="1">
              <a:tabLst>
                <a:tab pos="5835650" algn="l"/>
              </a:tabLst>
            </a:pPr>
            <a:r>
              <a:rPr lang="el-GR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200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22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22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})= {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22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22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 	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22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22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endParaRPr lang="en-GB" sz="22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tabLst>
                <a:tab pos="5835650" algn="l"/>
              </a:tabLst>
            </a:pPr>
            <a:r>
              <a:rPr lang="el-GR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200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22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22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})= </a:t>
            </a:r>
            <a:r>
              <a:rPr lang="el-GR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l-GR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200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n-GB" sz="2200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22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22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}))</a:t>
            </a:r>
          </a:p>
          <a:p>
            <a:pPr>
              <a:tabLst>
                <a:tab pos="5835650" algn="l"/>
              </a:tabLst>
            </a:pP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transitive closure of </a:t>
            </a:r>
            <a:r>
              <a:rPr lang="el-GR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defines the set of all </a:t>
            </a:r>
            <a:r>
              <a:rPr lang="en-GB" sz="2700" u="sn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reachable states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lvl="1">
              <a:tabLst>
                <a:tab pos="5835650" algn="l"/>
              </a:tabLst>
            </a:pPr>
            <a:r>
              <a:rPr lang="el-GR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200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&gt;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)= 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sz="22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22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GB" sz="22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∈[0,∞])</a:t>
            </a:r>
            <a:r>
              <a:rPr lang="el-GR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200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 	for 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endParaRPr lang="el-GR" sz="22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tabLst>
                <a:tab pos="5835650" algn="l"/>
              </a:tabLst>
            </a:pPr>
            <a:endParaRPr lang="en-GB" sz="22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49572" name="AutoShape 4"/>
          <p:cNvSpPr>
            <a:spLocks/>
          </p:cNvSpPr>
          <p:nvPr/>
        </p:nvSpPr>
        <p:spPr bwMode="auto">
          <a:xfrm>
            <a:off x="6084888" y="3284538"/>
            <a:ext cx="215900" cy="1223962"/>
          </a:xfrm>
          <a:prstGeom prst="rightBrace">
            <a:avLst>
              <a:gd name="adj1" fmla="val 4724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8ACF-BA79-481C-A5D8-A20F98D858CE}" type="slidenum">
              <a:rPr lang="en-GB"/>
              <a:pPr/>
              <a:t>17</a:t>
            </a:fld>
            <a:endParaRPr lang="en-GB"/>
          </a:p>
        </p:txBody>
      </p:sp>
      <p:sp>
        <p:nvSpPr>
          <p:cNvPr id="75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Relevant Actions and Regression Sets</a:t>
            </a:r>
            <a:endParaRPr lang="en-US"/>
          </a:p>
        </p:txBody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700"/>
              <a:t>Let </a:t>
            </a:r>
            <a:r>
              <a:rPr lang="en-US" sz="2700">
                <a:latin typeface="Brush Script MT" pitchFamily="66" charset="0"/>
              </a:rPr>
              <a:t>P</a:t>
            </a:r>
            <a:r>
              <a:rPr lang="en-GB" sz="2700"/>
              <a:t>=(</a:t>
            </a:r>
            <a:r>
              <a:rPr lang="el-GR" sz="2700">
                <a:cs typeface="Arial" charset="0"/>
              </a:rPr>
              <a:t>Σ</a:t>
            </a:r>
            <a:r>
              <a:rPr lang="en-GB" sz="2700"/>
              <a:t>,</a:t>
            </a:r>
            <a:r>
              <a:rPr lang="en-GB" sz="2700" i="1"/>
              <a:t>s</a:t>
            </a:r>
            <a:r>
              <a:rPr lang="en-GB" sz="2700" i="1" baseline="-25000"/>
              <a:t>i</a:t>
            </a:r>
            <a:r>
              <a:rPr lang="en-GB" sz="2700"/>
              <a:t>,</a:t>
            </a:r>
            <a:r>
              <a:rPr lang="en-GB" sz="2700" i="1"/>
              <a:t>g</a:t>
            </a:r>
            <a:r>
              <a:rPr lang="en-GB" sz="2700"/>
              <a:t>) be a propositional planning problem. An action </a:t>
            </a:r>
            <a:r>
              <a:rPr lang="en-GB" sz="2700" i="1"/>
              <a:t>a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2700" i="1"/>
              <a:t>A</a:t>
            </a:r>
            <a:r>
              <a:rPr lang="en-GB" sz="2700"/>
              <a:t> is </a:t>
            </a:r>
            <a:r>
              <a:rPr lang="en-GB" sz="2700" u="sng"/>
              <a:t>relevant for </a:t>
            </a:r>
            <a:r>
              <a:rPr lang="en-GB" sz="2700" i="1" u="sng"/>
              <a:t>g</a:t>
            </a:r>
            <a:r>
              <a:rPr lang="en-GB" sz="2700"/>
              <a:t> if </a:t>
            </a:r>
          </a:p>
          <a:p>
            <a:pPr lvl="1"/>
            <a:r>
              <a:rPr lang="en-GB" sz="2200" i="1"/>
              <a:t>g 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⋂ </a:t>
            </a:r>
            <a:r>
              <a:rPr lang="en-GB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effects</a:t>
            </a:r>
            <a:r>
              <a:rPr lang="en-GB" sz="2400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n-GB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≠ {} and </a:t>
            </a:r>
          </a:p>
          <a:p>
            <a:pPr lvl="1"/>
            <a:r>
              <a:rPr lang="en-GB" sz="2200" i="1"/>
              <a:t>g 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⋂ </a:t>
            </a:r>
            <a:r>
              <a:rPr lang="en-GB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effects</a:t>
            </a:r>
            <a:r>
              <a:rPr lang="en-GB" sz="2400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GB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= {}. </a:t>
            </a:r>
          </a:p>
          <a:p>
            <a:r>
              <a:rPr lang="en-GB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GB" sz="2800" u="sn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regression set</a:t>
            </a:r>
            <a:r>
              <a:rPr lang="en-GB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</a:t>
            </a:r>
            <a:r>
              <a:rPr lang="en-GB" sz="28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for a relevant action </a:t>
            </a:r>
            <a:r>
              <a:rPr lang="en-GB" sz="2700" i="1"/>
              <a:t>a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2700" i="1"/>
              <a:t>A</a:t>
            </a:r>
            <a:r>
              <a:rPr lang="en-GB" sz="2700"/>
              <a:t> is:</a:t>
            </a:r>
          </a:p>
          <a:p>
            <a:pPr lvl="1"/>
            <a:r>
              <a:rPr lang="el-GR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200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200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)=(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 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GB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effects</a:t>
            </a:r>
            <a:r>
              <a:rPr lang="en-GB" sz="2400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n-GB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)) ∪ precond(</a:t>
            </a:r>
            <a:r>
              <a:rPr lang="en-GB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lvl="1"/>
            <a:r>
              <a:rPr lang="en-GB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note: </a:t>
            </a:r>
            <a:r>
              <a:rPr lang="el-GR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)∈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22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iff </a:t>
            </a:r>
            <a:r>
              <a:rPr lang="el-GR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200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200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)⊆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CDCD-9611-40BC-B8D2-FEB45D27A4C1}" type="slidenum">
              <a:rPr lang="en-GB"/>
              <a:pPr/>
              <a:t>18</a:t>
            </a:fld>
            <a:endParaRPr lang="en-GB"/>
          </a:p>
        </p:txBody>
      </p:sp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Regression Function</a:t>
            </a:r>
            <a:endParaRPr lang="en-US"/>
          </a:p>
        </p:txBody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5835650" algn="l"/>
              </a:tabLst>
            </a:pPr>
            <a:r>
              <a:rPr lang="en-GB" sz="2700"/>
              <a:t>The </a:t>
            </a:r>
            <a:r>
              <a:rPr lang="en-GB" sz="2700" u="sng"/>
              <a:t>regression function</a:t>
            </a:r>
            <a:r>
              <a:rPr lang="en-GB" sz="2700"/>
              <a:t> </a:t>
            </a:r>
            <a:r>
              <a:rPr lang="el-GR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700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GB" sz="2700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for a propositional domain </a:t>
            </a:r>
            <a:r>
              <a:rPr lang="el-GR" sz="2700">
                <a:cs typeface="Arial" charset="0"/>
              </a:rPr>
              <a:t>Σ</a:t>
            </a:r>
            <a:r>
              <a:rPr lang="en-GB" sz="2700">
                <a:cs typeface="Arial" charset="0"/>
              </a:rPr>
              <a:t>=(</a:t>
            </a:r>
            <a:r>
              <a:rPr lang="en-GB" sz="2700" i="1">
                <a:cs typeface="Arial" charset="0"/>
              </a:rPr>
              <a:t>S</a:t>
            </a:r>
            <a:r>
              <a:rPr lang="en-GB" sz="2700">
                <a:cs typeface="Arial" charset="0"/>
              </a:rPr>
              <a:t>,</a:t>
            </a:r>
            <a:r>
              <a:rPr lang="en-GB" sz="2700" i="1">
                <a:cs typeface="Arial" charset="0"/>
              </a:rPr>
              <a:t>A</a:t>
            </a:r>
            <a:r>
              <a:rPr lang="en-GB" sz="2700">
                <a:cs typeface="Arial" charset="0"/>
              </a:rPr>
              <a:t>,</a:t>
            </a:r>
            <a:r>
              <a:rPr lang="el-GR" sz="2700" i="1">
                <a:cs typeface="Arial" charset="0"/>
              </a:rPr>
              <a:t>γ</a:t>
            </a:r>
            <a:r>
              <a:rPr lang="en-GB" sz="2700">
                <a:cs typeface="Arial" charset="0"/>
              </a:rPr>
              <a:t>)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on </a:t>
            </a:r>
            <a:r>
              <a:rPr lang="en-GB" sz="27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defined as:</a:t>
            </a:r>
          </a:p>
          <a:p>
            <a:pPr lvl="1">
              <a:tabLst>
                <a:tab pos="5835650" algn="l"/>
              </a:tabLst>
            </a:pPr>
            <a:r>
              <a:rPr lang="el-GR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200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)={</a:t>
            </a:r>
            <a:r>
              <a:rPr lang="el-GR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200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200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| 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relevant for 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 	for 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∈2</a:t>
            </a:r>
            <a:r>
              <a:rPr lang="en-GB" sz="2200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endParaRPr lang="en-GB" sz="2200" i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tabLst>
                <a:tab pos="5835650" algn="l"/>
              </a:tabLst>
            </a:pPr>
            <a:r>
              <a:rPr lang="el-GR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200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sz="22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sz="22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})= {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sz="22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sz="22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 </a:t>
            </a:r>
          </a:p>
          <a:p>
            <a:pPr lvl="1">
              <a:tabLst>
                <a:tab pos="5835650" algn="l"/>
              </a:tabLst>
            </a:pPr>
            <a:r>
              <a:rPr lang="el-GR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200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sz="22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sz="22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})= 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sz="22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22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GB" sz="22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∈[1,</a:t>
            </a:r>
            <a:r>
              <a:rPr lang="en-GB" sz="22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sz="22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])</a:t>
            </a:r>
            <a:r>
              <a:rPr lang="el-GR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200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sz="22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	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sz="22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sz="22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∈2</a:t>
            </a:r>
            <a:r>
              <a:rPr lang="en-GB" sz="2200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endParaRPr lang="en-GB" sz="22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tabLst>
                <a:tab pos="5835650" algn="l"/>
              </a:tabLst>
            </a:pPr>
            <a:r>
              <a:rPr lang="el-GR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200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GB" sz="2200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sz="22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sz="22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})= </a:t>
            </a:r>
            <a:r>
              <a:rPr lang="el-GR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200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l-GR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200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-(</a:t>
            </a:r>
            <a:r>
              <a:rPr lang="en-GB" sz="2200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n-GB" sz="2200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-1)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sz="22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sz="22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}))</a:t>
            </a:r>
          </a:p>
          <a:p>
            <a:pPr>
              <a:tabLst>
                <a:tab pos="5835650" algn="l"/>
              </a:tabLst>
            </a:pP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transitive closure of </a:t>
            </a:r>
            <a:r>
              <a:rPr lang="el-GR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700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-1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defines the </a:t>
            </a:r>
            <a:r>
              <a:rPr lang="en-GB" sz="2700" u="sn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set of all regression sets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lvl="1">
              <a:tabLst>
                <a:tab pos="5835650" algn="l"/>
              </a:tabLst>
            </a:pPr>
            <a:r>
              <a:rPr lang="el-GR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200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)= 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sz="22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22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GB" sz="22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∈[0,∞])</a:t>
            </a:r>
            <a:r>
              <a:rPr lang="el-GR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200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GB" sz="2200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 	for 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∈2</a:t>
            </a:r>
            <a:r>
              <a:rPr lang="en-GB" sz="2200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endParaRPr lang="el-GR" sz="22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tabLst>
                <a:tab pos="5835650" algn="l"/>
              </a:tabLst>
            </a:pPr>
            <a:endParaRPr lang="en-GB" sz="22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53668" name="AutoShape 4"/>
          <p:cNvSpPr>
            <a:spLocks/>
          </p:cNvSpPr>
          <p:nvPr/>
        </p:nvSpPr>
        <p:spPr bwMode="auto">
          <a:xfrm>
            <a:off x="6227763" y="3284538"/>
            <a:ext cx="215900" cy="1150937"/>
          </a:xfrm>
          <a:prstGeom prst="rightBrace">
            <a:avLst>
              <a:gd name="adj1" fmla="val 44424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40C1-6B9C-421B-B36E-8C6F8A2BF62B}" type="slidenum">
              <a:rPr lang="en-GB"/>
              <a:pPr/>
              <a:t>19</a:t>
            </a:fld>
            <a:endParaRPr lang="en-GB"/>
          </a:p>
        </p:txBody>
      </p:sp>
      <p:sp>
        <p:nvSpPr>
          <p:cNvPr id="75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Statement of a Propositional Planning Problem</a:t>
            </a:r>
            <a:endParaRPr lang="en-US"/>
          </a:p>
        </p:txBody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 </a:t>
            </a:r>
            <a:r>
              <a:rPr lang="en-GB" u="sng"/>
              <a:t>statement of a propositional planning problem</a:t>
            </a:r>
            <a:r>
              <a:rPr lang="en-GB"/>
              <a:t> is a triple </a:t>
            </a:r>
            <a:r>
              <a:rPr lang="en-GB" i="1"/>
              <a:t>P</a:t>
            </a:r>
            <a:r>
              <a:rPr lang="en-GB"/>
              <a:t>=(</a:t>
            </a:r>
            <a:r>
              <a:rPr lang="en-GB" i="1"/>
              <a:t>A</a:t>
            </a:r>
            <a:r>
              <a:rPr lang="en-GB"/>
              <a:t>,</a:t>
            </a:r>
            <a:r>
              <a:rPr lang="en-GB" i="1"/>
              <a:t>s</a:t>
            </a:r>
            <a:r>
              <a:rPr lang="en-GB" i="1" baseline="-25000"/>
              <a:t>i</a:t>
            </a:r>
            <a:r>
              <a:rPr lang="en-GB"/>
              <a:t>,</a:t>
            </a:r>
            <a:r>
              <a:rPr lang="en-GB" i="1"/>
              <a:t>g</a:t>
            </a:r>
            <a:r>
              <a:rPr lang="en-GB"/>
              <a:t>) where:</a:t>
            </a:r>
          </a:p>
          <a:p>
            <a:pPr lvl="1"/>
            <a:r>
              <a:rPr lang="en-GB" i="1">
                <a:cs typeface="Arial" charset="0"/>
              </a:rPr>
              <a:t>A</a:t>
            </a:r>
            <a:r>
              <a:rPr lang="en-GB"/>
              <a:t> is a set of actions in an appropriate propositional planning domain </a:t>
            </a:r>
            <a:r>
              <a:rPr lang="el-GR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Σ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=(</a:t>
            </a:r>
            <a:r>
              <a:rPr lang="en-GB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l-GR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on </a:t>
            </a:r>
            <a:r>
              <a:rPr lang="en-GB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endParaRPr lang="el-GR" i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GB" i="1"/>
              <a:t>s</a:t>
            </a:r>
            <a:r>
              <a:rPr lang="en-GB" i="1" baseline="-25000"/>
              <a:t>i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/>
              <a:t>is the initial state in an appropriate propositional planning problem </a:t>
            </a:r>
            <a:r>
              <a:rPr lang="en-US">
                <a:latin typeface="Brush Script MT" pitchFamily="66" charset="0"/>
              </a:rPr>
              <a:t>P</a:t>
            </a:r>
            <a:r>
              <a:rPr lang="en-GB"/>
              <a:t>=(</a:t>
            </a:r>
            <a:r>
              <a:rPr lang="el-GR">
                <a:cs typeface="Arial" charset="0"/>
              </a:rPr>
              <a:t>Σ</a:t>
            </a:r>
            <a:r>
              <a:rPr lang="en-GB"/>
              <a:t>,</a:t>
            </a:r>
            <a:r>
              <a:rPr lang="en-GB" i="1"/>
              <a:t>s</a:t>
            </a:r>
            <a:r>
              <a:rPr lang="en-GB" i="1" baseline="-25000"/>
              <a:t>i</a:t>
            </a:r>
            <a:r>
              <a:rPr lang="en-GB"/>
              <a:t>,</a:t>
            </a:r>
            <a:r>
              <a:rPr lang="en-GB" i="1"/>
              <a:t>g</a:t>
            </a:r>
            <a:r>
              <a:rPr lang="en-GB"/>
              <a:t>)</a:t>
            </a:r>
          </a:p>
          <a:p>
            <a:pPr lvl="1"/>
            <a:r>
              <a:rPr lang="en-GB" i="1"/>
              <a:t>g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a set of goal propositions </a:t>
            </a:r>
            <a:r>
              <a:rPr lang="en-GB"/>
              <a:t>in the same propositional planning problem </a:t>
            </a:r>
            <a:r>
              <a:rPr lang="en-US">
                <a:latin typeface="Brush Script MT" pitchFamily="66" charset="0"/>
              </a:rPr>
              <a:t>P</a:t>
            </a:r>
            <a:endParaRPr lang="en-GB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ED04-AC9D-46F7-8EE9-F13AD26FBF84}" type="slidenum">
              <a:rPr lang="en-GB"/>
              <a:pPr/>
              <a:t>2</a:t>
            </a:fld>
            <a:endParaRPr lang="en-GB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Literature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Malik Ghallab, Dana Nau, and Paolo Traverso. </a:t>
            </a:r>
            <a:r>
              <a:rPr lang="en-GB" i="1"/>
              <a:t>Automated Planning – Theory and Practice</a:t>
            </a:r>
            <a:r>
              <a:rPr lang="en-GB"/>
              <a:t>, chapter 6. Elsevier/Morgan Kaufmann, 2004.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5182-BB49-435F-95B9-F7BF74994F4B}" type="slidenum">
              <a:rPr lang="en-GB"/>
              <a:pPr/>
              <a:t>20</a:t>
            </a:fld>
            <a:endParaRPr lang="en-GB"/>
          </a:p>
        </p:txBody>
      </p:sp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900"/>
              <a:t>Example: Ambiguity in Statement of a Planning Problem</a:t>
            </a:r>
            <a:endParaRPr lang="en-US" sz="2900"/>
          </a:p>
        </p:txBody>
      </p:sp>
      <p:sp>
        <p:nvSpPr>
          <p:cNvPr id="759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3068638"/>
            <a:ext cx="3671888" cy="3028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700">
                <a:latin typeface="Brush Script MT" pitchFamily="66" charset="0"/>
              </a:rPr>
              <a:t>P</a:t>
            </a:r>
            <a:r>
              <a:rPr lang="en-GB" sz="27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sz="2700"/>
              <a:t>=(</a:t>
            </a:r>
            <a:r>
              <a:rPr lang="el-GR" sz="2700">
                <a:cs typeface="Arial" charset="0"/>
              </a:rPr>
              <a:t>Σ</a:t>
            </a:r>
            <a:r>
              <a:rPr lang="en-GB" sz="2700" baseline="-25000">
                <a:cs typeface="Arial" charset="0"/>
              </a:rPr>
              <a:t>1</a:t>
            </a:r>
            <a:r>
              <a:rPr lang="en-GB" sz="2700"/>
              <a:t>,</a:t>
            </a:r>
            <a:r>
              <a:rPr lang="en-GB" sz="2700" i="1"/>
              <a:t>s</a:t>
            </a:r>
            <a:r>
              <a:rPr lang="en-GB" sz="2700" i="1" baseline="-25000"/>
              <a:t>i</a:t>
            </a:r>
            <a:r>
              <a:rPr lang="en-GB" sz="2700"/>
              <a:t>,</a:t>
            </a:r>
            <a:r>
              <a:rPr lang="en-GB" sz="2700" i="1"/>
              <a:t>g</a:t>
            </a:r>
            <a:r>
              <a:rPr lang="en-GB" sz="2700"/>
              <a:t>) where</a:t>
            </a:r>
          </a:p>
          <a:p>
            <a:pPr>
              <a:lnSpc>
                <a:spcPct val="90000"/>
              </a:lnSpc>
            </a:pPr>
            <a:r>
              <a:rPr lang="el-GR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Σ</a:t>
            </a:r>
            <a:r>
              <a:rPr lang="en-GB" sz="27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=(</a:t>
            </a:r>
          </a:p>
          <a:p>
            <a:pPr lvl="1">
              <a:lnSpc>
                <a:spcPct val="90000"/>
              </a:lnSpc>
            </a:pP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</a:t>
            </a:r>
            <a:r>
              <a:rPr lang="en-GB" sz="2200"/>
              <a:t>{p</a:t>
            </a:r>
            <a:r>
              <a:rPr lang="en-GB" sz="2200" baseline="-25000"/>
              <a:t>1</a:t>
            </a:r>
            <a:r>
              <a:rPr lang="en-GB" sz="2200"/>
              <a:t>},{p</a:t>
            </a:r>
            <a:r>
              <a:rPr lang="en-GB" sz="2200" baseline="-25000"/>
              <a:t>2</a:t>
            </a:r>
            <a:r>
              <a:rPr lang="en-GB" sz="2200"/>
              <a:t>}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}, </a:t>
            </a:r>
          </a:p>
          <a:p>
            <a:pPr lvl="1">
              <a:lnSpc>
                <a:spcPct val="90000"/>
              </a:lnSpc>
            </a:pP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</a:t>
            </a:r>
            <a:r>
              <a:rPr lang="en-GB" sz="2200" i="1"/>
              <a:t>a</a:t>
            </a:r>
            <a:r>
              <a:rPr lang="en-GB" sz="2200" baseline="-25000"/>
              <a:t>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}, </a:t>
            </a:r>
          </a:p>
          <a:p>
            <a:pPr lvl="1">
              <a:lnSpc>
                <a:spcPct val="90000"/>
              </a:lnSpc>
            </a:pP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{({</a:t>
            </a:r>
            <a:r>
              <a:rPr lang="en-GB" sz="2200"/>
              <a:t>p</a:t>
            </a:r>
            <a:r>
              <a:rPr lang="en-GB" sz="2200" baseline="-25000"/>
              <a:t>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},</a:t>
            </a:r>
            <a:r>
              <a:rPr lang="en-GB" sz="2200" i="1"/>
              <a:t>a</a:t>
            </a:r>
            <a:r>
              <a:rPr lang="en-GB" sz="2200" baseline="-25000"/>
              <a:t>1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GB" sz="2200">
                <a:cs typeface="Arial" charset="0"/>
              </a:rPr>
              <a:t>→{</a:t>
            </a:r>
            <a:r>
              <a:rPr lang="en-GB" sz="2200"/>
              <a:t>p</a:t>
            </a:r>
            <a:r>
              <a:rPr lang="en-GB" sz="2200" baseline="-25000"/>
              <a:t>2</a:t>
            </a:r>
            <a:r>
              <a:rPr lang="en-GB" sz="2200">
                <a:cs typeface="Arial" charset="0"/>
              </a:rPr>
              <a:t>}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 on</a:t>
            </a:r>
          </a:p>
          <a:p>
            <a:pPr lvl="1">
              <a:lnSpc>
                <a:spcPct val="90000"/>
              </a:lnSpc>
            </a:pPr>
            <a:endParaRPr lang="en-GB" sz="22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n-GB" sz="27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={</a:t>
            </a:r>
            <a:r>
              <a:rPr lang="en-GB" sz="2700"/>
              <a:t>p</a:t>
            </a:r>
            <a:r>
              <a:rPr lang="en-GB" sz="2700" baseline="-25000"/>
              <a:t>1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sz="2700"/>
              <a:t>p</a:t>
            </a:r>
            <a:r>
              <a:rPr lang="en-GB" sz="2700" baseline="-25000"/>
              <a:t>2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  <a:endParaRPr lang="en-US" sz="2700"/>
          </a:p>
        </p:txBody>
      </p:sp>
      <p:sp>
        <p:nvSpPr>
          <p:cNvPr id="7598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1905000"/>
            <a:ext cx="7704138" cy="9477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700"/>
              <a:t>statement:</a:t>
            </a:r>
            <a:r>
              <a:rPr lang="en-GB" sz="2700" i="1"/>
              <a:t> P </a:t>
            </a:r>
            <a:r>
              <a:rPr lang="en-GB" sz="2700"/>
              <a:t>=({</a:t>
            </a:r>
            <a:r>
              <a:rPr lang="en-GB" sz="2700" i="1"/>
              <a:t>a</a:t>
            </a:r>
            <a:r>
              <a:rPr lang="en-GB" sz="2700" baseline="-25000"/>
              <a:t>1</a:t>
            </a:r>
            <a:r>
              <a:rPr lang="en-GB" sz="2700"/>
              <a:t>}, </a:t>
            </a:r>
            <a:r>
              <a:rPr lang="en-GB" sz="2700" i="1"/>
              <a:t>s</a:t>
            </a:r>
            <a:r>
              <a:rPr lang="en-GB" sz="2700" i="1" baseline="-25000"/>
              <a:t>i</a:t>
            </a:r>
            <a:r>
              <a:rPr lang="en-GB" sz="2700"/>
              <a:t>, </a:t>
            </a:r>
            <a:r>
              <a:rPr lang="en-GB" sz="2700" i="1"/>
              <a:t>g</a:t>
            </a:r>
            <a:r>
              <a:rPr lang="en-GB" sz="2700"/>
              <a:t>) where </a:t>
            </a:r>
            <a:r>
              <a:rPr lang="en-GB" sz="2700" i="1"/>
              <a:t>a</a:t>
            </a:r>
            <a:r>
              <a:rPr lang="en-GB" sz="2700" baseline="-25000"/>
              <a:t>1</a:t>
            </a:r>
            <a:r>
              <a:rPr lang="en-GB" sz="2700"/>
              <a:t>=({p</a:t>
            </a:r>
            <a:r>
              <a:rPr lang="en-GB" sz="2700" baseline="-25000"/>
              <a:t>1</a:t>
            </a:r>
            <a:r>
              <a:rPr lang="en-GB" sz="2700"/>
              <a:t>},{p</a:t>
            </a:r>
            <a:r>
              <a:rPr lang="en-GB" sz="2700" baseline="-25000"/>
              <a:t>1</a:t>
            </a:r>
            <a:r>
              <a:rPr lang="en-GB" sz="2700"/>
              <a:t>},{p</a:t>
            </a:r>
            <a:r>
              <a:rPr lang="en-GB" sz="2700" baseline="-25000"/>
              <a:t>2</a:t>
            </a:r>
            <a:r>
              <a:rPr lang="en-GB" sz="2700"/>
              <a:t>}), </a:t>
            </a:r>
            <a:r>
              <a:rPr lang="en-GB" sz="2700" i="1"/>
              <a:t>s</a:t>
            </a:r>
            <a:r>
              <a:rPr lang="en-GB" sz="2700" i="1" baseline="-25000"/>
              <a:t>i</a:t>
            </a:r>
            <a:r>
              <a:rPr lang="en-GB" sz="2700"/>
              <a:t>={p</a:t>
            </a:r>
            <a:r>
              <a:rPr lang="en-GB" sz="2700" baseline="-25000"/>
              <a:t>1</a:t>
            </a:r>
            <a:r>
              <a:rPr lang="en-GB" sz="2700"/>
              <a:t>}, and </a:t>
            </a:r>
            <a:r>
              <a:rPr lang="en-GB" sz="2700" i="1"/>
              <a:t>g</a:t>
            </a:r>
            <a:r>
              <a:rPr lang="en-GB" sz="2700"/>
              <a:t>={p</a:t>
            </a:r>
            <a:r>
              <a:rPr lang="en-GB" sz="2700" baseline="-25000"/>
              <a:t>2</a:t>
            </a:r>
            <a:r>
              <a:rPr lang="en-GB" sz="2700"/>
              <a:t>}</a:t>
            </a:r>
            <a:endParaRPr lang="en-US" sz="2700"/>
          </a:p>
        </p:txBody>
      </p:sp>
      <p:sp>
        <p:nvSpPr>
          <p:cNvPr id="759813" name="Rectangle 5"/>
          <p:cNvSpPr>
            <a:spLocks noChangeArrowheads="1"/>
          </p:cNvSpPr>
          <p:nvPr/>
        </p:nvSpPr>
        <p:spPr bwMode="auto">
          <a:xfrm>
            <a:off x="4643438" y="3068638"/>
            <a:ext cx="3960812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l"/>
            </a:pPr>
            <a:r>
              <a:rPr lang="en-US" sz="2700" i="0">
                <a:latin typeface="Brush Script MT" pitchFamily="66" charset="0"/>
              </a:rPr>
              <a:t>P</a:t>
            </a:r>
            <a:r>
              <a:rPr lang="en-GB" sz="2700" i="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GB" sz="2700" i="0"/>
              <a:t>=(</a:t>
            </a:r>
            <a:r>
              <a:rPr lang="el-GR" sz="2700" i="0">
                <a:cs typeface="Arial" charset="0"/>
              </a:rPr>
              <a:t>Σ</a:t>
            </a:r>
            <a:r>
              <a:rPr lang="en-GB" sz="2700" i="0" baseline="-25000">
                <a:cs typeface="Arial" charset="0"/>
              </a:rPr>
              <a:t>2</a:t>
            </a:r>
            <a:r>
              <a:rPr lang="en-GB" sz="2700" i="0"/>
              <a:t>,</a:t>
            </a:r>
            <a:r>
              <a:rPr lang="en-GB" sz="2700"/>
              <a:t>s</a:t>
            </a:r>
            <a:r>
              <a:rPr lang="en-GB" sz="2700" baseline="-25000"/>
              <a:t>i</a:t>
            </a:r>
            <a:r>
              <a:rPr lang="en-GB" sz="2700" i="0"/>
              <a:t>,</a:t>
            </a:r>
            <a:r>
              <a:rPr lang="en-GB" sz="2700"/>
              <a:t>g</a:t>
            </a:r>
            <a:r>
              <a:rPr lang="en-GB" sz="2700" i="0"/>
              <a:t>) where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l"/>
            </a:pPr>
            <a:r>
              <a:rPr lang="el-GR" sz="2700" i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Σ</a:t>
            </a:r>
            <a:r>
              <a:rPr lang="en-GB" sz="2700" i="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GB" sz="2700" i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=(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150000"/>
              <a:buFontTx/>
              <a:buChar char="•"/>
            </a:pPr>
            <a:r>
              <a:rPr lang="en-GB" sz="2200" i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</a:t>
            </a:r>
            <a:r>
              <a:rPr lang="en-GB" sz="2200" i="0"/>
              <a:t>{p</a:t>
            </a:r>
            <a:r>
              <a:rPr lang="en-GB" sz="2200" i="0" baseline="-25000"/>
              <a:t>1</a:t>
            </a:r>
            <a:r>
              <a:rPr lang="en-GB" sz="2200" i="0"/>
              <a:t>},{p</a:t>
            </a:r>
            <a:r>
              <a:rPr lang="en-GB" sz="2200" i="0" baseline="-25000"/>
              <a:t>2</a:t>
            </a:r>
            <a:r>
              <a:rPr lang="en-GB" sz="2200" i="0"/>
              <a:t>},{p</a:t>
            </a:r>
            <a:r>
              <a:rPr lang="en-GB" sz="2200" i="0" baseline="-25000"/>
              <a:t>1</a:t>
            </a:r>
            <a:r>
              <a:rPr lang="en-GB" sz="2200" i="0"/>
              <a:t>,p</a:t>
            </a:r>
            <a:r>
              <a:rPr lang="en-GB" sz="2200" i="0" baseline="-25000"/>
              <a:t>3</a:t>
            </a:r>
            <a:r>
              <a:rPr lang="en-GB" sz="2200" i="0"/>
              <a:t>},{p</a:t>
            </a:r>
            <a:r>
              <a:rPr lang="en-GB" sz="2200" i="0" baseline="-25000"/>
              <a:t>2</a:t>
            </a:r>
            <a:r>
              <a:rPr lang="en-GB" sz="2200" i="0"/>
              <a:t>,p</a:t>
            </a:r>
            <a:r>
              <a:rPr lang="en-GB" sz="2200" i="0" baseline="-25000"/>
              <a:t>3</a:t>
            </a:r>
            <a:r>
              <a:rPr lang="en-GB" sz="2200" i="0"/>
              <a:t>}</a:t>
            </a:r>
            <a:r>
              <a:rPr lang="en-GB" sz="2200" i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}, 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150000"/>
              <a:buFontTx/>
              <a:buChar char="•"/>
            </a:pPr>
            <a:r>
              <a:rPr lang="en-GB" sz="2200" i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</a:t>
            </a:r>
            <a:r>
              <a:rPr lang="en-GB" sz="2200"/>
              <a:t>a</a:t>
            </a:r>
            <a:r>
              <a:rPr lang="en-GB" sz="2200" i="0" baseline="-25000"/>
              <a:t>1</a:t>
            </a:r>
            <a:r>
              <a:rPr lang="en-GB" sz="2200" i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}, 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150000"/>
              <a:buFontTx/>
              <a:buChar char="•"/>
            </a:pPr>
            <a:r>
              <a:rPr lang="en-GB" sz="2200" i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{({</a:t>
            </a:r>
            <a:r>
              <a:rPr lang="en-GB" sz="2200" i="0"/>
              <a:t>p</a:t>
            </a:r>
            <a:r>
              <a:rPr lang="en-GB" sz="2200" i="0" baseline="-25000"/>
              <a:t>1</a:t>
            </a:r>
            <a:r>
              <a:rPr lang="en-GB" sz="2200" i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},</a:t>
            </a:r>
            <a:r>
              <a:rPr lang="en-GB" sz="2200"/>
              <a:t>a</a:t>
            </a:r>
            <a:r>
              <a:rPr lang="en-GB" sz="2200" i="0" baseline="-25000"/>
              <a:t>1</a:t>
            </a:r>
            <a:r>
              <a:rPr lang="en-GB" sz="2200" i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GB" sz="2200" i="0">
                <a:cs typeface="Arial" charset="0"/>
              </a:rPr>
              <a:t>→{</a:t>
            </a:r>
            <a:r>
              <a:rPr lang="en-GB" sz="2200" i="0"/>
              <a:t>p</a:t>
            </a:r>
            <a:r>
              <a:rPr lang="en-GB" sz="2200" i="0" baseline="-25000"/>
              <a:t>2</a:t>
            </a:r>
            <a:r>
              <a:rPr lang="en-GB" sz="2200" i="0">
                <a:cs typeface="Arial" charset="0"/>
              </a:rPr>
              <a:t>}, </a:t>
            </a:r>
            <a:r>
              <a:rPr lang="en-GB" sz="2200" i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sz="2200" i="0"/>
              <a:t>p</a:t>
            </a:r>
            <a:r>
              <a:rPr lang="en-GB" sz="2200" i="0" baseline="-25000"/>
              <a:t>1</a:t>
            </a:r>
            <a:r>
              <a:rPr lang="en-GB" sz="2200" i="0"/>
              <a:t>,p</a:t>
            </a:r>
            <a:r>
              <a:rPr lang="en-GB" sz="2200" i="0" baseline="-25000"/>
              <a:t>3</a:t>
            </a:r>
            <a:r>
              <a:rPr lang="en-GB" sz="2200" i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},</a:t>
            </a:r>
            <a:r>
              <a:rPr lang="en-GB" sz="2200"/>
              <a:t>a</a:t>
            </a:r>
            <a:r>
              <a:rPr lang="en-GB" sz="2200" i="0" baseline="-25000"/>
              <a:t>1</a:t>
            </a:r>
            <a:r>
              <a:rPr lang="en-GB" sz="2200" i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GB" sz="2200" i="0">
                <a:cs typeface="Arial" charset="0"/>
              </a:rPr>
              <a:t>→{</a:t>
            </a:r>
            <a:r>
              <a:rPr lang="en-GB" sz="2200" i="0"/>
              <a:t>p</a:t>
            </a:r>
            <a:r>
              <a:rPr lang="en-GB" sz="2200" i="0" baseline="-25000"/>
              <a:t>2</a:t>
            </a:r>
            <a:r>
              <a:rPr lang="en-GB" sz="2200" i="0"/>
              <a:t>,p</a:t>
            </a:r>
            <a:r>
              <a:rPr lang="en-GB" sz="2200" i="0" baseline="-25000"/>
              <a:t>3</a:t>
            </a:r>
            <a:r>
              <a:rPr lang="en-GB" sz="2200" i="0">
                <a:cs typeface="Arial" charset="0"/>
              </a:rPr>
              <a:t>}</a:t>
            </a:r>
            <a:r>
              <a:rPr lang="en-GB" sz="2200" i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 on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l"/>
            </a:pPr>
            <a:r>
              <a:rPr lang="en-GB" sz="2700" i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n-GB" sz="2700" i="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GB" sz="2700" i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={</a:t>
            </a:r>
            <a:r>
              <a:rPr lang="en-GB" sz="2700" i="0"/>
              <a:t>p</a:t>
            </a:r>
            <a:r>
              <a:rPr lang="en-GB" sz="2700" i="0" baseline="-25000"/>
              <a:t>1</a:t>
            </a:r>
            <a:r>
              <a:rPr lang="en-GB" sz="2700" i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sz="2700" i="0"/>
              <a:t>p</a:t>
            </a:r>
            <a:r>
              <a:rPr lang="en-GB" sz="2700" i="0" baseline="-25000"/>
              <a:t>2</a:t>
            </a:r>
            <a:r>
              <a:rPr lang="en-GB" sz="2700" i="0"/>
              <a:t>,p</a:t>
            </a:r>
            <a:r>
              <a:rPr lang="en-GB" sz="2700" i="0" baseline="-25000"/>
              <a:t>3</a:t>
            </a:r>
            <a:r>
              <a:rPr lang="en-GB" sz="2700" i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  <a:endParaRPr lang="en-US" sz="2700" i="0"/>
          </a:p>
        </p:txBody>
      </p:sp>
      <p:sp>
        <p:nvSpPr>
          <p:cNvPr id="759814" name="Line 6"/>
          <p:cNvSpPr>
            <a:spLocks noChangeShapeType="1"/>
          </p:cNvSpPr>
          <p:nvPr/>
        </p:nvSpPr>
        <p:spPr bwMode="auto">
          <a:xfrm>
            <a:off x="4356100" y="3068638"/>
            <a:ext cx="0" cy="3097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E191-988D-4854-8F6E-ECA8B0259F0A}" type="slidenum">
              <a:rPr lang="en-GB"/>
              <a:pPr/>
              <a:t>21</a:t>
            </a:fld>
            <a:endParaRPr lang="en-GB"/>
          </a:p>
        </p:txBody>
      </p:sp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Statement Ambiguity</a:t>
            </a:r>
            <a:endParaRPr lang="en-US"/>
          </a:p>
        </p:txBody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Proposition</a:t>
            </a:r>
            <a:r>
              <a:rPr lang="en-GB"/>
              <a:t>: Let </a:t>
            </a:r>
            <a:r>
              <a:rPr lang="en-US">
                <a:latin typeface="Brush Script MT" pitchFamily="66" charset="0"/>
              </a:rPr>
              <a:t>P</a:t>
            </a:r>
            <a:r>
              <a:rPr lang="en-GB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/>
              <a:t> and </a:t>
            </a:r>
            <a:r>
              <a:rPr lang="en-US">
                <a:latin typeface="Brush Script MT" pitchFamily="66" charset="0"/>
              </a:rPr>
              <a:t>P</a:t>
            </a:r>
            <a:r>
              <a:rPr lang="en-GB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GB"/>
              <a:t> be two propositional planning problems that have the same statement. Then both, </a:t>
            </a:r>
            <a:r>
              <a:rPr lang="en-US">
                <a:latin typeface="Brush Script MT" pitchFamily="66" charset="0"/>
              </a:rPr>
              <a:t>P</a:t>
            </a:r>
            <a:r>
              <a:rPr lang="en-GB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/>
              <a:t> and </a:t>
            </a:r>
            <a:r>
              <a:rPr lang="en-US">
                <a:latin typeface="Brush Script MT" pitchFamily="66" charset="0"/>
              </a:rPr>
              <a:t>P</a:t>
            </a:r>
            <a:r>
              <a:rPr lang="en-GB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GB"/>
              <a:t>, have </a:t>
            </a:r>
          </a:p>
          <a:p>
            <a:pPr lvl="1"/>
            <a:r>
              <a:rPr lang="en-GB"/>
              <a:t>the same set of reachable states </a:t>
            </a:r>
            <a:r>
              <a:rPr lang="el-GR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&gt;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i="1"/>
              <a:t>s</a:t>
            </a:r>
            <a:r>
              <a:rPr lang="en-GB" i="1" baseline="-25000"/>
              <a:t>i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 and </a:t>
            </a:r>
          </a:p>
          <a:p>
            <a:pPr lvl="1"/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same set of solutions.</a:t>
            </a:r>
            <a:endParaRPr lang="en-US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730F-A5C9-4B70-B791-B0C57D280D22}" type="slidenum">
              <a:rPr lang="en-GB"/>
              <a:pPr/>
              <a:t>22</a:t>
            </a:fld>
            <a:endParaRPr lang="en-GB"/>
          </a:p>
        </p:txBody>
      </p:sp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Properties of the Propositional Representation</a:t>
            </a:r>
            <a:endParaRPr lang="en-US"/>
          </a:p>
        </p:txBody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700" b="1"/>
              <a:t>Expressiveness</a:t>
            </a:r>
            <a:r>
              <a:rPr lang="en-GB" sz="2700"/>
              <a:t>: For every propositional planning domain there is a corresponding state-transition system, but what about vice versa?</a:t>
            </a:r>
          </a:p>
          <a:p>
            <a:pPr>
              <a:lnSpc>
                <a:spcPct val="90000"/>
              </a:lnSpc>
            </a:pPr>
            <a:r>
              <a:rPr lang="en-GB" sz="2700" b="1"/>
              <a:t>Conciseness</a:t>
            </a:r>
            <a:r>
              <a:rPr lang="en-GB" sz="2700"/>
              <a:t>: propositional action representation is concise because it does not mention what does not change</a:t>
            </a:r>
          </a:p>
          <a:p>
            <a:pPr>
              <a:lnSpc>
                <a:spcPct val="90000"/>
              </a:lnSpc>
            </a:pPr>
            <a:r>
              <a:rPr lang="en-GB" sz="2700" b="1"/>
              <a:t>Consistency</a:t>
            </a:r>
            <a:r>
              <a:rPr lang="en-GB" sz="2700"/>
              <a:t>: not every assignment of truth values to propositions must correspond to a state in the underlying state-transition system</a:t>
            </a:r>
            <a:endParaRPr lang="en-US" sz="2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431C-CE66-43D4-AFB6-CB4781218543}" type="slidenum">
              <a:rPr lang="en-GB"/>
              <a:pPr/>
              <a:t>23</a:t>
            </a:fld>
            <a:endParaRPr lang="en-GB"/>
          </a:p>
        </p:txBody>
      </p:sp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Grounding a STRIPS Planning Problem</a:t>
            </a:r>
            <a:endParaRPr lang="en-US"/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700"/>
              <a:t>Let </a:t>
            </a:r>
            <a:r>
              <a:rPr lang="en-GB" sz="2700" i="1"/>
              <a:t>P</a:t>
            </a:r>
            <a:r>
              <a:rPr lang="en-GB" sz="2700"/>
              <a:t>=(</a:t>
            </a:r>
            <a:r>
              <a:rPr lang="en-GB" sz="2700" i="1"/>
              <a:t>O</a:t>
            </a:r>
            <a:r>
              <a:rPr lang="en-GB" sz="2700"/>
              <a:t>,</a:t>
            </a:r>
            <a:r>
              <a:rPr lang="en-GB" sz="2700" i="1"/>
              <a:t>s</a:t>
            </a:r>
            <a:r>
              <a:rPr lang="en-GB" sz="2700" i="1" baseline="-25000"/>
              <a:t>i</a:t>
            </a:r>
            <a:r>
              <a:rPr lang="en-GB" sz="2700"/>
              <a:t>,</a:t>
            </a:r>
            <a:r>
              <a:rPr lang="en-GB" sz="2700" i="1"/>
              <a:t>g</a:t>
            </a:r>
            <a:r>
              <a:rPr lang="en-GB" sz="2700"/>
              <a:t>) be the statement of a STRIPS planning problem and </a:t>
            </a:r>
            <a:r>
              <a:rPr lang="en-GB" sz="2700" i="1"/>
              <a:t>C</a:t>
            </a:r>
            <a:r>
              <a:rPr lang="en-GB" sz="2700"/>
              <a:t> the set of all the constant symbols that are mentioned in </a:t>
            </a:r>
            <a:r>
              <a:rPr lang="en-GB" sz="2700" i="1"/>
              <a:t>s</a:t>
            </a:r>
            <a:r>
              <a:rPr lang="en-GB" sz="2700" i="1" baseline="-25000"/>
              <a:t>i</a:t>
            </a:r>
            <a:r>
              <a:rPr lang="en-GB" sz="2700"/>
              <a:t>. Let ground(</a:t>
            </a:r>
            <a:r>
              <a:rPr lang="en-GB" sz="2700" i="1"/>
              <a:t>O</a:t>
            </a:r>
            <a:r>
              <a:rPr lang="en-GB" sz="2700"/>
              <a:t>) be the set of all possible instantiations of operators in </a:t>
            </a:r>
            <a:r>
              <a:rPr lang="en-GB" sz="2700" i="1"/>
              <a:t>O</a:t>
            </a:r>
            <a:r>
              <a:rPr lang="en-GB" sz="2700"/>
              <a:t> with constant symbols from </a:t>
            </a:r>
            <a:r>
              <a:rPr lang="en-GB" sz="2700" i="1"/>
              <a:t>C</a:t>
            </a:r>
            <a:r>
              <a:rPr lang="en-GB" sz="2700"/>
              <a:t> consistently replacing variables in preconditions and effects.</a:t>
            </a:r>
          </a:p>
          <a:p>
            <a:pPr>
              <a:lnSpc>
                <a:spcPct val="90000"/>
              </a:lnSpc>
            </a:pPr>
            <a:r>
              <a:rPr lang="en-GB" sz="2700"/>
              <a:t>Then </a:t>
            </a:r>
            <a:r>
              <a:rPr lang="en-GB" sz="2700" i="1"/>
              <a:t>P</a:t>
            </a:r>
            <a:r>
              <a:rPr lang="en-GB" sz="2700"/>
              <a:t>’=(ground(</a:t>
            </a:r>
            <a:r>
              <a:rPr lang="en-GB" sz="2700" i="1"/>
              <a:t>O</a:t>
            </a:r>
            <a:r>
              <a:rPr lang="en-GB" sz="2700"/>
              <a:t>),</a:t>
            </a:r>
            <a:r>
              <a:rPr lang="en-GB" sz="2700" i="1"/>
              <a:t>s</a:t>
            </a:r>
            <a:r>
              <a:rPr lang="en-GB" sz="2700" i="1" baseline="-25000"/>
              <a:t>i</a:t>
            </a:r>
            <a:r>
              <a:rPr lang="en-GB" sz="2700"/>
              <a:t>,</a:t>
            </a:r>
            <a:r>
              <a:rPr lang="en-GB" sz="2700" i="1"/>
              <a:t>g</a:t>
            </a:r>
            <a:r>
              <a:rPr lang="en-GB" sz="2700"/>
              <a:t>) is a statement of a STRIPS planning problem and </a:t>
            </a:r>
            <a:r>
              <a:rPr lang="en-GB" sz="2700" i="1"/>
              <a:t>P</a:t>
            </a:r>
            <a:r>
              <a:rPr lang="en-GB" sz="2700"/>
              <a:t>’ has the same solutions as </a:t>
            </a:r>
            <a:r>
              <a:rPr lang="en-GB" sz="2700" i="1"/>
              <a:t>P</a:t>
            </a:r>
            <a:r>
              <a:rPr lang="en-GB" sz="2700"/>
              <a:t>.</a:t>
            </a:r>
            <a:endParaRPr lang="en-US" sz="2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6AB2-90FC-4469-8232-2483394A870D}" type="slidenum">
              <a:rPr lang="en-GB"/>
              <a:pPr/>
              <a:t>24</a:t>
            </a:fld>
            <a:endParaRPr lang="en-GB"/>
          </a:p>
        </p:txBody>
      </p:sp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900"/>
              <a:t>Translation: Propositional Representation to Ground STRIPS</a:t>
            </a:r>
            <a:endParaRPr lang="en-US" sz="2900"/>
          </a:p>
        </p:txBody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Let </a:t>
            </a:r>
            <a:r>
              <a:rPr lang="en-GB" i="1"/>
              <a:t>P</a:t>
            </a:r>
            <a:r>
              <a:rPr lang="en-GB"/>
              <a:t>=(</a:t>
            </a:r>
            <a:r>
              <a:rPr lang="en-GB" i="1"/>
              <a:t>A</a:t>
            </a:r>
            <a:r>
              <a:rPr lang="en-GB"/>
              <a:t>,</a:t>
            </a:r>
            <a:r>
              <a:rPr lang="en-GB" i="1"/>
              <a:t>s</a:t>
            </a:r>
            <a:r>
              <a:rPr lang="en-GB" i="1" baseline="-25000"/>
              <a:t>i</a:t>
            </a:r>
            <a:r>
              <a:rPr lang="en-GB"/>
              <a:t>,</a:t>
            </a:r>
            <a:r>
              <a:rPr lang="en-GB" i="1"/>
              <a:t>g</a:t>
            </a:r>
            <a:r>
              <a:rPr lang="en-GB"/>
              <a:t>) be a statement of a propositional planning problem. In the actions </a:t>
            </a:r>
            <a:r>
              <a:rPr lang="en-GB" i="1"/>
              <a:t>A</a:t>
            </a:r>
            <a:r>
              <a:rPr lang="en-GB"/>
              <a:t>:</a:t>
            </a:r>
          </a:p>
          <a:p>
            <a:pPr lvl="1"/>
            <a:r>
              <a:rPr lang="en-GB"/>
              <a:t>replace every action 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(precond(</a:t>
            </a:r>
            <a:r>
              <a:rPr lang="en-GB" i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), effects</a:t>
            </a:r>
            <a:r>
              <a:rPr lang="en-GB" baseline="30000"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i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), effects</a:t>
            </a:r>
            <a:r>
              <a:rPr lang="en-GB" baseline="30000"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i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)) with an operator </a:t>
            </a:r>
            <a:r>
              <a:rPr lang="en-GB" i="1">
                <a:ea typeface="Arial Unicode MS" pitchFamily="34" charset="-128"/>
                <a:cs typeface="Arial Unicode MS" pitchFamily="34" charset="-128"/>
              </a:rPr>
              <a:t>o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 with</a:t>
            </a:r>
          </a:p>
          <a:p>
            <a:pPr lvl="2"/>
            <a:r>
              <a:rPr lang="en-GB">
                <a:ea typeface="Arial Unicode MS" pitchFamily="34" charset="-128"/>
                <a:cs typeface="Arial Unicode MS" pitchFamily="34" charset="-128"/>
              </a:rPr>
              <a:t>some unique name(</a:t>
            </a:r>
            <a:r>
              <a:rPr lang="en-GB" i="1">
                <a:ea typeface="Arial Unicode MS" pitchFamily="34" charset="-128"/>
                <a:cs typeface="Arial Unicode MS" pitchFamily="34" charset="-128"/>
              </a:rPr>
              <a:t>o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),</a:t>
            </a:r>
          </a:p>
          <a:p>
            <a:pPr lvl="2"/>
            <a:r>
              <a:rPr lang="en-GB">
                <a:ea typeface="Arial Unicode MS" pitchFamily="34" charset="-128"/>
                <a:cs typeface="Arial Unicode MS" pitchFamily="34" charset="-128"/>
              </a:rPr>
              <a:t>precond(</a:t>
            </a:r>
            <a:r>
              <a:rPr lang="en-GB" i="1">
                <a:ea typeface="Arial Unicode MS" pitchFamily="34" charset="-128"/>
                <a:cs typeface="Arial Unicode MS" pitchFamily="34" charset="-128"/>
              </a:rPr>
              <a:t>o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) = precond(</a:t>
            </a:r>
            <a:r>
              <a:rPr lang="en-GB" i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), and</a:t>
            </a:r>
          </a:p>
          <a:p>
            <a:pPr lvl="2"/>
            <a:r>
              <a:rPr lang="en-GB">
                <a:ea typeface="Arial Unicode MS" pitchFamily="34" charset="-128"/>
                <a:cs typeface="Arial Unicode MS" pitchFamily="34" charset="-128"/>
              </a:rPr>
              <a:t>effects(</a:t>
            </a:r>
            <a:r>
              <a:rPr lang="en-GB" i="1">
                <a:ea typeface="Arial Unicode MS" pitchFamily="34" charset="-128"/>
                <a:cs typeface="Arial Unicode MS" pitchFamily="34" charset="-128"/>
              </a:rPr>
              <a:t>o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) = effects</a:t>
            </a:r>
            <a:r>
              <a:rPr lang="en-GB" baseline="30000"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i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 {</a:t>
            </a:r>
            <a:r>
              <a:rPr lang="en-US">
                <a:latin typeface="Arial"/>
                <a:ea typeface="Arial Unicode MS" pitchFamily="34" charset="-128"/>
                <a:cs typeface="Arial Unicode MS" pitchFamily="34" charset="-128"/>
              </a:rPr>
              <a:t>¬</a:t>
            </a:r>
            <a:r>
              <a:rPr lang="en-GB" i="1"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 | </a:t>
            </a:r>
            <a:r>
              <a:rPr lang="en-GB" i="1"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effects</a:t>
            </a:r>
            <a:r>
              <a:rPr lang="en-GB" baseline="30000"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i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)}</a:t>
            </a:r>
            <a:r>
              <a:rPr lang="en-GB"/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2A656-632A-488F-95D3-327870ADA027}" type="slidenum">
              <a:rPr lang="en-GB"/>
              <a:pPr/>
              <a:t>25</a:t>
            </a:fld>
            <a:endParaRPr lang="en-GB"/>
          </a:p>
        </p:txBody>
      </p:sp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Translation: Ground STRIPS to Propositional Representation</a:t>
            </a:r>
            <a:endParaRPr lang="en-US"/>
          </a:p>
        </p:txBody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700"/>
              <a:t>Let </a:t>
            </a:r>
            <a:r>
              <a:rPr lang="en-GB" sz="2700" i="1"/>
              <a:t>P</a:t>
            </a:r>
            <a:r>
              <a:rPr lang="en-GB" sz="2700"/>
              <a:t>=(</a:t>
            </a:r>
            <a:r>
              <a:rPr lang="en-GB" sz="2700" i="1"/>
              <a:t>O</a:t>
            </a:r>
            <a:r>
              <a:rPr lang="en-GB" sz="2700"/>
              <a:t>,</a:t>
            </a:r>
            <a:r>
              <a:rPr lang="en-GB" sz="2700" i="1"/>
              <a:t>s</a:t>
            </a:r>
            <a:r>
              <a:rPr lang="en-GB" sz="2700" i="1" baseline="-25000"/>
              <a:t>i</a:t>
            </a:r>
            <a:r>
              <a:rPr lang="en-GB" sz="2700"/>
              <a:t>,</a:t>
            </a:r>
            <a:r>
              <a:rPr lang="en-GB" sz="2700" i="1"/>
              <a:t>g</a:t>
            </a:r>
            <a:r>
              <a:rPr lang="en-GB" sz="2700"/>
              <a:t>) be a ground statement of a classical planning problem. </a:t>
            </a:r>
          </a:p>
          <a:p>
            <a:pPr lvl="1">
              <a:lnSpc>
                <a:spcPct val="80000"/>
              </a:lnSpc>
            </a:pPr>
            <a:r>
              <a:rPr lang="en-GB" sz="2200"/>
              <a:t>In the operators </a:t>
            </a:r>
            <a:r>
              <a:rPr lang="en-GB" sz="2200" i="1"/>
              <a:t>O</a:t>
            </a:r>
            <a:r>
              <a:rPr lang="en-GB" sz="2200"/>
              <a:t>, in the initial state </a:t>
            </a:r>
            <a:r>
              <a:rPr lang="en-GB" sz="2200" i="1"/>
              <a:t>s</a:t>
            </a:r>
            <a:r>
              <a:rPr lang="en-GB" sz="2200" i="1" baseline="-25000"/>
              <a:t>i</a:t>
            </a:r>
            <a:r>
              <a:rPr lang="en-GB" sz="2200"/>
              <a:t>, and in the goal </a:t>
            </a:r>
            <a:r>
              <a:rPr lang="en-GB" sz="2200" i="1"/>
              <a:t>g </a:t>
            </a:r>
            <a:r>
              <a:rPr lang="en-GB" sz="2200"/>
              <a:t>replace every atom </a:t>
            </a:r>
            <a:r>
              <a:rPr lang="en-GB" sz="2200" i="1"/>
              <a:t>P</a:t>
            </a:r>
            <a:r>
              <a:rPr lang="en-GB" sz="2200"/>
              <a:t>(</a:t>
            </a:r>
            <a:r>
              <a:rPr lang="en-GB" sz="2200" i="1"/>
              <a:t>v</a:t>
            </a:r>
            <a:r>
              <a:rPr lang="en-GB" sz="2200" baseline="-25000"/>
              <a:t>1</a:t>
            </a:r>
            <a:r>
              <a:rPr lang="en-GB" sz="2200"/>
              <a:t>,…,</a:t>
            </a:r>
            <a:r>
              <a:rPr lang="en-GB" sz="2200" i="1"/>
              <a:t>v</a:t>
            </a:r>
            <a:r>
              <a:rPr lang="en-GB" sz="2200" i="1" baseline="-25000"/>
              <a:t>n</a:t>
            </a:r>
            <a:r>
              <a:rPr lang="en-GB" sz="2200"/>
              <a:t>) with a propositional atom </a:t>
            </a:r>
            <a:r>
              <a:rPr lang="en-GB" sz="2200" i="1"/>
              <a:t>Pv</a:t>
            </a:r>
            <a:r>
              <a:rPr lang="en-GB" sz="2200" baseline="-25000"/>
              <a:t>1</a:t>
            </a:r>
            <a:r>
              <a:rPr lang="en-GB" sz="2200"/>
              <a:t>,…,</a:t>
            </a:r>
            <a:r>
              <a:rPr lang="en-GB" sz="2200" i="1"/>
              <a:t>v</a:t>
            </a:r>
            <a:r>
              <a:rPr lang="en-GB" sz="2200" i="1" baseline="-25000"/>
              <a:t>n</a:t>
            </a:r>
            <a:r>
              <a:rPr lang="en-GB" sz="2200"/>
              <a:t>.</a:t>
            </a:r>
          </a:p>
          <a:p>
            <a:pPr lvl="1">
              <a:lnSpc>
                <a:spcPct val="80000"/>
              </a:lnSpc>
            </a:pPr>
            <a:r>
              <a:rPr lang="en-GB" sz="2200"/>
              <a:t>In every operator </a:t>
            </a:r>
            <a:r>
              <a:rPr lang="en-GB" sz="2200" i="1"/>
              <a:t>o</a:t>
            </a:r>
            <a:r>
              <a:rPr lang="en-GB" sz="2200"/>
              <a:t>:</a:t>
            </a:r>
          </a:p>
          <a:p>
            <a:pPr lvl="2">
              <a:lnSpc>
                <a:spcPct val="80000"/>
              </a:lnSpc>
            </a:pPr>
            <a:r>
              <a:rPr lang="en-GB" sz="2000"/>
              <a:t>for all </a:t>
            </a:r>
            <a:r>
              <a:rPr lang="en-US" sz="2000">
                <a:latin typeface="Arial"/>
                <a:ea typeface="Arial Unicode MS" pitchFamily="34" charset="-128"/>
                <a:cs typeface="Arial Unicode MS" pitchFamily="34" charset="-128"/>
              </a:rPr>
              <a:t>¬</a:t>
            </a:r>
            <a:r>
              <a:rPr lang="en-GB" sz="2000" i="1"/>
              <a:t>p</a:t>
            </a:r>
            <a:r>
              <a:rPr lang="en-GB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 </a:t>
            </a:r>
            <a:r>
              <a:rPr lang="en-GB" sz="2000">
                <a:ea typeface="Arial Unicode MS" pitchFamily="34" charset="-128"/>
                <a:cs typeface="Arial Unicode MS" pitchFamily="34" charset="-128"/>
              </a:rPr>
              <a:t>precond(</a:t>
            </a:r>
            <a:r>
              <a:rPr lang="en-GB" sz="2000" i="1">
                <a:ea typeface="Arial Unicode MS" pitchFamily="34" charset="-128"/>
                <a:cs typeface="Arial Unicode MS" pitchFamily="34" charset="-128"/>
              </a:rPr>
              <a:t>o</a:t>
            </a:r>
            <a:r>
              <a:rPr lang="en-GB" sz="2000"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GB" sz="2000"/>
              <a:t>, replace </a:t>
            </a:r>
            <a:r>
              <a:rPr lang="en-US" sz="2000">
                <a:latin typeface="Arial"/>
                <a:ea typeface="Arial Unicode MS" pitchFamily="34" charset="-128"/>
                <a:cs typeface="Arial Unicode MS" pitchFamily="34" charset="-128"/>
              </a:rPr>
              <a:t>¬</a:t>
            </a:r>
            <a:r>
              <a:rPr lang="en-GB" sz="2000" i="1"/>
              <a:t>p</a:t>
            </a:r>
            <a:r>
              <a:rPr lang="en-GB" sz="2000"/>
              <a:t> with </a:t>
            </a:r>
            <a:r>
              <a:rPr lang="en-GB" sz="2000" i="1"/>
              <a:t>p</a:t>
            </a:r>
            <a:r>
              <a:rPr lang="en-GB" sz="2000"/>
              <a:t>’,</a:t>
            </a:r>
          </a:p>
          <a:p>
            <a:pPr lvl="2">
              <a:lnSpc>
                <a:spcPct val="80000"/>
              </a:lnSpc>
            </a:pPr>
            <a:r>
              <a:rPr lang="en-GB" sz="2000"/>
              <a:t>if </a:t>
            </a:r>
            <a:r>
              <a:rPr lang="en-GB" sz="2000" i="1"/>
              <a:t>p</a:t>
            </a:r>
            <a:r>
              <a:rPr lang="en-GB" sz="2000"/>
              <a:t> in effects(</a:t>
            </a:r>
            <a:r>
              <a:rPr lang="en-GB" sz="2000" i="1"/>
              <a:t>o</a:t>
            </a:r>
            <a:r>
              <a:rPr lang="en-GB" sz="2000"/>
              <a:t>), add </a:t>
            </a:r>
            <a:r>
              <a:rPr lang="en-US" sz="2000">
                <a:latin typeface="Arial"/>
                <a:ea typeface="Arial Unicode MS" pitchFamily="34" charset="-128"/>
                <a:cs typeface="Arial Unicode MS" pitchFamily="34" charset="-128"/>
              </a:rPr>
              <a:t>¬</a:t>
            </a:r>
            <a:r>
              <a:rPr lang="en-GB" sz="2000" i="1"/>
              <a:t>p</a:t>
            </a:r>
            <a:r>
              <a:rPr lang="en-GB" sz="2000"/>
              <a:t>’ to effects(</a:t>
            </a:r>
            <a:r>
              <a:rPr lang="en-GB" sz="2000" i="1"/>
              <a:t>o</a:t>
            </a:r>
            <a:r>
              <a:rPr lang="en-GB" sz="2000"/>
              <a:t>), </a:t>
            </a:r>
          </a:p>
          <a:p>
            <a:pPr lvl="2">
              <a:lnSpc>
                <a:spcPct val="80000"/>
              </a:lnSpc>
            </a:pPr>
            <a:r>
              <a:rPr lang="en-GB" sz="2000"/>
              <a:t>if </a:t>
            </a:r>
            <a:r>
              <a:rPr lang="en-US" sz="2000">
                <a:latin typeface="Arial"/>
                <a:ea typeface="Arial Unicode MS" pitchFamily="34" charset="-128"/>
                <a:cs typeface="Arial Unicode MS" pitchFamily="34" charset="-128"/>
              </a:rPr>
              <a:t>¬</a:t>
            </a:r>
            <a:r>
              <a:rPr lang="en-GB" sz="2000" i="1"/>
              <a:t>p</a:t>
            </a:r>
            <a:r>
              <a:rPr lang="en-GB" sz="2000"/>
              <a:t> in effects(</a:t>
            </a:r>
            <a:r>
              <a:rPr lang="en-GB" sz="2000" i="1"/>
              <a:t>o</a:t>
            </a:r>
            <a:r>
              <a:rPr lang="en-GB" sz="2000"/>
              <a:t>), add </a:t>
            </a:r>
            <a:r>
              <a:rPr lang="en-GB" sz="2000" i="1"/>
              <a:t>p</a:t>
            </a:r>
            <a:r>
              <a:rPr lang="en-GB" sz="2000"/>
              <a:t>’ to effects(</a:t>
            </a:r>
            <a:r>
              <a:rPr lang="en-GB" sz="2000" i="1"/>
              <a:t>o</a:t>
            </a:r>
            <a:r>
              <a:rPr lang="en-GB" sz="2000"/>
              <a:t>).</a:t>
            </a:r>
          </a:p>
          <a:p>
            <a:pPr lvl="1">
              <a:lnSpc>
                <a:spcPct val="80000"/>
              </a:lnSpc>
            </a:pPr>
            <a:r>
              <a:rPr lang="en-GB" sz="2200"/>
              <a:t>In the goal replace </a:t>
            </a:r>
            <a:r>
              <a:rPr lang="en-US" sz="2200">
                <a:latin typeface="Arial"/>
                <a:ea typeface="Arial Unicode MS" pitchFamily="34" charset="-128"/>
                <a:cs typeface="Arial Unicode MS" pitchFamily="34" charset="-128"/>
              </a:rPr>
              <a:t>¬</a:t>
            </a:r>
            <a:r>
              <a:rPr lang="en-GB" sz="2200" i="1"/>
              <a:t>p</a:t>
            </a:r>
            <a:r>
              <a:rPr lang="en-GB" sz="2200"/>
              <a:t> with </a:t>
            </a:r>
            <a:r>
              <a:rPr lang="en-GB" sz="2200" i="1"/>
              <a:t>p</a:t>
            </a:r>
            <a:r>
              <a:rPr lang="en-GB" sz="2200"/>
              <a:t>’.</a:t>
            </a:r>
          </a:p>
          <a:p>
            <a:pPr lvl="1">
              <a:lnSpc>
                <a:spcPct val="80000"/>
              </a:lnSpc>
            </a:pPr>
            <a:r>
              <a:rPr lang="en-GB" sz="2200"/>
              <a:t>For every operator </a:t>
            </a:r>
            <a:r>
              <a:rPr lang="en-GB" sz="2200" i="1"/>
              <a:t>o</a:t>
            </a:r>
            <a:r>
              <a:rPr lang="en-GB" sz="2200"/>
              <a:t> create an action </a:t>
            </a:r>
            <a:br>
              <a:rPr lang="en-GB" sz="2200"/>
            </a:br>
            <a:r>
              <a:rPr lang="en-GB" sz="2200"/>
              <a:t>(</a:t>
            </a:r>
            <a:r>
              <a:rPr lang="en-GB" sz="2200">
                <a:ea typeface="Arial Unicode MS" pitchFamily="34" charset="-128"/>
                <a:cs typeface="Arial Unicode MS" pitchFamily="34" charset="-128"/>
              </a:rPr>
              <a:t>precond(</a:t>
            </a:r>
            <a:r>
              <a:rPr lang="en-GB" sz="2200" i="1">
                <a:ea typeface="Arial Unicode MS" pitchFamily="34" charset="-128"/>
                <a:cs typeface="Arial Unicode MS" pitchFamily="34" charset="-128"/>
              </a:rPr>
              <a:t>o</a:t>
            </a:r>
            <a:r>
              <a:rPr lang="en-GB" sz="2200">
                <a:ea typeface="Arial Unicode MS" pitchFamily="34" charset="-128"/>
                <a:cs typeface="Arial Unicode MS" pitchFamily="34" charset="-128"/>
              </a:rPr>
              <a:t>), effects</a:t>
            </a:r>
            <a:r>
              <a:rPr lang="en-GB" sz="2200" baseline="30000"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GB" sz="220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2200" i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200">
                <a:ea typeface="Arial Unicode MS" pitchFamily="34" charset="-128"/>
                <a:cs typeface="Arial Unicode MS" pitchFamily="34" charset="-128"/>
              </a:rPr>
              <a:t>), effects</a:t>
            </a:r>
            <a:r>
              <a:rPr lang="en-GB" sz="2200" baseline="30000"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n-GB" sz="220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2200" i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200">
                <a:ea typeface="Arial Unicode MS" pitchFamily="34" charset="-128"/>
                <a:cs typeface="Arial Unicode MS" pitchFamily="34" charset="-128"/>
              </a:rPr>
              <a:t>)). </a:t>
            </a:r>
            <a:endParaRPr lang="en-GB" sz="2200"/>
          </a:p>
          <a:p>
            <a:pPr lvl="1">
              <a:lnSpc>
                <a:spcPct val="80000"/>
              </a:lnSpc>
            </a:pPr>
            <a:endParaRPr lang="en-GB" sz="2200"/>
          </a:p>
          <a:p>
            <a:pPr lvl="1">
              <a:lnSpc>
                <a:spcPct val="80000"/>
              </a:lnSpc>
            </a:pPr>
            <a:endParaRPr lang="en-US" sz="23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0DA4-2348-43A1-8012-DB8FE8451B7E}" type="slidenum">
              <a:rPr lang="en-GB"/>
              <a:pPr/>
              <a:t>26</a:t>
            </a:fld>
            <a:endParaRPr lang="en-GB"/>
          </a:p>
        </p:txBody>
      </p:sp>
      <p:sp>
        <p:nvSpPr>
          <p:cNvPr id="76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Propositional Representation</a:t>
            </a:r>
            <a:endParaRPr lang="en-GB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GB">
                <a:solidFill>
                  <a:schemeClr val="accent2"/>
                </a:solidFill>
              </a:rPr>
              <a:t>The Planning-Graph Structure</a:t>
            </a:r>
          </a:p>
          <a:p>
            <a:r>
              <a:rPr lang="en-GB"/>
              <a:t>The Graphplan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3B70-612A-4022-BE1C-F85EDFC7A63D}" type="slidenum">
              <a:rPr lang="en-GB"/>
              <a:pPr/>
              <a:t>27</a:t>
            </a:fld>
            <a:endParaRPr lang="en-GB"/>
          </a:p>
        </p:txBody>
      </p:sp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Example: Simplified DWR Problem</a:t>
            </a:r>
            <a:endParaRPr lang="en-US"/>
          </a:p>
        </p:txBody>
      </p:sp>
      <p:sp>
        <p:nvSpPr>
          <p:cNvPr id="768054" name="Rectangle 54"/>
          <p:cNvSpPr>
            <a:spLocks noGrp="1" noChangeArrowheads="1"/>
          </p:cNvSpPr>
          <p:nvPr>
            <p:ph type="body" idx="1"/>
          </p:nvPr>
        </p:nvSpPr>
        <p:spPr>
          <a:xfrm>
            <a:off x="762000" y="4221163"/>
            <a:ext cx="7696200" cy="17224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700"/>
              <a:t>robots can load and unload autonomously</a:t>
            </a:r>
          </a:p>
          <a:p>
            <a:pPr>
              <a:lnSpc>
                <a:spcPct val="80000"/>
              </a:lnSpc>
            </a:pPr>
            <a:r>
              <a:rPr lang="en-GB" sz="2700"/>
              <a:t>locations may contain unlimited number of robots and containers</a:t>
            </a:r>
          </a:p>
          <a:p>
            <a:pPr>
              <a:lnSpc>
                <a:spcPct val="80000"/>
              </a:lnSpc>
            </a:pPr>
            <a:r>
              <a:rPr lang="en-GB" sz="2700"/>
              <a:t>problem: swap locations of containers</a:t>
            </a:r>
            <a:endParaRPr lang="en-US" sz="2700"/>
          </a:p>
        </p:txBody>
      </p:sp>
      <p:sp>
        <p:nvSpPr>
          <p:cNvPr id="768005" name="Rectangle 5"/>
          <p:cNvSpPr>
            <a:spLocks noChangeArrowheads="1"/>
          </p:cNvSpPr>
          <p:nvPr/>
        </p:nvSpPr>
        <p:spPr bwMode="auto">
          <a:xfrm>
            <a:off x="971550" y="1989138"/>
            <a:ext cx="7488238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0"/>
          </a:p>
        </p:txBody>
      </p:sp>
      <p:grpSp>
        <p:nvGrpSpPr>
          <p:cNvPr id="768053" name="Group 53"/>
          <p:cNvGrpSpPr>
            <a:grpSpLocks/>
          </p:cNvGrpSpPr>
          <p:nvPr/>
        </p:nvGrpSpPr>
        <p:grpSpPr bwMode="auto">
          <a:xfrm>
            <a:off x="1116013" y="2709863"/>
            <a:ext cx="7213600" cy="1311275"/>
            <a:chOff x="703" y="2614"/>
            <a:chExt cx="4544" cy="826"/>
          </a:xfrm>
        </p:grpSpPr>
        <p:sp>
          <p:nvSpPr>
            <p:cNvPr id="768008" name="AutoShape 8"/>
            <p:cNvSpPr>
              <a:spLocks noChangeArrowheads="1"/>
            </p:cNvSpPr>
            <p:nvPr/>
          </p:nvSpPr>
          <p:spPr bwMode="auto">
            <a:xfrm>
              <a:off x="703" y="2614"/>
              <a:ext cx="1755" cy="614"/>
            </a:xfrm>
            <a:prstGeom prst="parallelogram">
              <a:avLst>
                <a:gd name="adj" fmla="val 71458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68009" name="AutoShape 9"/>
            <p:cNvSpPr>
              <a:spLocks noChangeArrowheads="1"/>
            </p:cNvSpPr>
            <p:nvPr/>
          </p:nvSpPr>
          <p:spPr bwMode="auto">
            <a:xfrm>
              <a:off x="3497" y="2614"/>
              <a:ext cx="1750" cy="614"/>
            </a:xfrm>
            <a:prstGeom prst="parallelogram">
              <a:avLst>
                <a:gd name="adj" fmla="val 71254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68010" name="Rectangle 10"/>
            <p:cNvSpPr>
              <a:spLocks noChangeArrowheads="1"/>
            </p:cNvSpPr>
            <p:nvPr/>
          </p:nvSpPr>
          <p:spPr bwMode="auto">
            <a:xfrm>
              <a:off x="2187" y="2861"/>
              <a:ext cx="1665" cy="11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68011" name="Text Box 11"/>
            <p:cNvSpPr txBox="1">
              <a:spLocks noChangeArrowheads="1"/>
            </p:cNvSpPr>
            <p:nvPr/>
          </p:nvSpPr>
          <p:spPr bwMode="auto">
            <a:xfrm>
              <a:off x="1369" y="3197"/>
              <a:ext cx="42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b="1" i="0">
                  <a:latin typeface="Courier New" pitchFamily="49" charset="0"/>
                </a:rPr>
                <a:t>loc1</a:t>
              </a:r>
              <a:endParaRPr lang="en-US" sz="1600" b="1" i="0">
                <a:latin typeface="Courier New" pitchFamily="49" charset="0"/>
              </a:endParaRPr>
            </a:p>
          </p:txBody>
        </p:sp>
        <p:sp>
          <p:nvSpPr>
            <p:cNvPr id="768012" name="Text Box 12"/>
            <p:cNvSpPr txBox="1">
              <a:spLocks noChangeArrowheads="1"/>
            </p:cNvSpPr>
            <p:nvPr/>
          </p:nvSpPr>
          <p:spPr bwMode="auto">
            <a:xfrm>
              <a:off x="4144" y="3228"/>
              <a:ext cx="45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1600" b="1" i="0">
                  <a:latin typeface="Courier New" pitchFamily="49" charset="0"/>
                </a:rPr>
                <a:t>loc2</a:t>
              </a:r>
              <a:endParaRPr lang="en-US" sz="1600" b="1" i="0">
                <a:latin typeface="Courier New" pitchFamily="49" charset="0"/>
              </a:endParaRPr>
            </a:p>
          </p:txBody>
        </p:sp>
      </p:grpSp>
      <p:sp>
        <p:nvSpPr>
          <p:cNvPr id="768014" name="AutoShape 14"/>
          <p:cNvSpPr>
            <a:spLocks noChangeArrowheads="1"/>
          </p:cNvSpPr>
          <p:nvPr/>
        </p:nvSpPr>
        <p:spPr bwMode="auto">
          <a:xfrm>
            <a:off x="2124075" y="2276475"/>
            <a:ext cx="1503363" cy="752475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b="1" i="0">
                <a:latin typeface="Courier New" pitchFamily="49" charset="0"/>
              </a:rPr>
              <a:t>conta</a:t>
            </a:r>
            <a:endParaRPr lang="en-US" sz="1600" b="1" i="0">
              <a:latin typeface="Courier New" pitchFamily="49" charset="0"/>
            </a:endParaRPr>
          </a:p>
        </p:txBody>
      </p:sp>
      <p:grpSp>
        <p:nvGrpSpPr>
          <p:cNvPr id="768035" name="Group 35"/>
          <p:cNvGrpSpPr>
            <a:grpSpLocks/>
          </p:cNvGrpSpPr>
          <p:nvPr/>
        </p:nvGrpSpPr>
        <p:grpSpPr bwMode="auto">
          <a:xfrm>
            <a:off x="1258888" y="2276475"/>
            <a:ext cx="2089150" cy="1338263"/>
            <a:chOff x="3787" y="2115"/>
            <a:chExt cx="1316" cy="843"/>
          </a:xfrm>
        </p:grpSpPr>
        <p:grpSp>
          <p:nvGrpSpPr>
            <p:cNvPr id="768036" name="Group 36"/>
            <p:cNvGrpSpPr>
              <a:grpSpLocks/>
            </p:cNvGrpSpPr>
            <p:nvPr/>
          </p:nvGrpSpPr>
          <p:grpSpPr bwMode="auto">
            <a:xfrm>
              <a:off x="3787" y="2523"/>
              <a:ext cx="1316" cy="435"/>
              <a:chOff x="4241" y="1797"/>
              <a:chExt cx="453" cy="217"/>
            </a:xfrm>
          </p:grpSpPr>
          <p:sp>
            <p:nvSpPr>
              <p:cNvPr id="768037" name="Freeform 37"/>
              <p:cNvSpPr>
                <a:spLocks/>
              </p:cNvSpPr>
              <p:nvPr/>
            </p:nvSpPr>
            <p:spPr bwMode="auto">
              <a:xfrm>
                <a:off x="4271" y="1797"/>
                <a:ext cx="97" cy="73"/>
              </a:xfrm>
              <a:custGeom>
                <a:avLst/>
                <a:gdLst/>
                <a:ahLst/>
                <a:cxnLst>
                  <a:cxn ang="0">
                    <a:pos x="0" y="170"/>
                  </a:cxn>
                  <a:cxn ang="0">
                    <a:pos x="90" y="0"/>
                  </a:cxn>
                  <a:cxn ang="0">
                    <a:pos x="181" y="0"/>
                  </a:cxn>
                  <a:cxn ang="0">
                    <a:pos x="174" y="167"/>
                  </a:cxn>
                </a:cxnLst>
                <a:rect l="0" t="0" r="r" b="b"/>
                <a:pathLst>
                  <a:path w="181" h="170">
                    <a:moveTo>
                      <a:pt x="0" y="170"/>
                    </a:moveTo>
                    <a:lnTo>
                      <a:pt x="90" y="0"/>
                    </a:lnTo>
                    <a:lnTo>
                      <a:pt x="181" y="0"/>
                    </a:lnTo>
                    <a:lnTo>
                      <a:pt x="174" y="167"/>
                    </a:lnTo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68038" name="AutoShape 38"/>
              <p:cNvSpPr>
                <a:spLocks noChangeArrowheads="1"/>
              </p:cNvSpPr>
              <p:nvPr/>
            </p:nvSpPr>
            <p:spPr bwMode="auto">
              <a:xfrm>
                <a:off x="4241" y="1868"/>
                <a:ext cx="453" cy="111"/>
              </a:xfrm>
              <a:prstGeom prst="cube">
                <a:avLst>
                  <a:gd name="adj" fmla="val 25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GB" sz="1600" b="1" i="0">
                    <a:latin typeface="Courier New" pitchFamily="49" charset="0"/>
                  </a:rPr>
                  <a:t>robr</a:t>
                </a:r>
                <a:endParaRPr lang="en-US" sz="1600" b="1" i="0">
                  <a:latin typeface="Courier New" pitchFamily="49" charset="0"/>
                </a:endParaRPr>
              </a:p>
            </p:txBody>
          </p:sp>
          <p:sp>
            <p:nvSpPr>
              <p:cNvPr id="768039" name="AutoShape 39"/>
              <p:cNvSpPr>
                <a:spLocks noChangeArrowheads="1"/>
              </p:cNvSpPr>
              <p:nvPr/>
            </p:nvSpPr>
            <p:spPr bwMode="auto">
              <a:xfrm>
                <a:off x="4289" y="1797"/>
                <a:ext cx="79" cy="25"/>
              </a:xfrm>
              <a:prstGeom prst="parallelogram">
                <a:avLst>
                  <a:gd name="adj" fmla="val 12362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68040" name="Rectangle 40"/>
              <p:cNvSpPr>
                <a:spLocks noChangeArrowheads="1"/>
              </p:cNvSpPr>
              <p:nvPr/>
            </p:nvSpPr>
            <p:spPr bwMode="auto">
              <a:xfrm>
                <a:off x="4336" y="1861"/>
                <a:ext cx="24" cy="1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68041" name="Freeform 41"/>
              <p:cNvSpPr>
                <a:spLocks/>
              </p:cNvSpPr>
              <p:nvPr/>
            </p:nvSpPr>
            <p:spPr bwMode="auto">
              <a:xfrm>
                <a:off x="4241" y="1822"/>
                <a:ext cx="97" cy="74"/>
              </a:xfrm>
              <a:custGeom>
                <a:avLst/>
                <a:gdLst/>
                <a:ahLst/>
                <a:cxnLst>
                  <a:cxn ang="0">
                    <a:pos x="0" y="170"/>
                  </a:cxn>
                  <a:cxn ang="0">
                    <a:pos x="90" y="0"/>
                  </a:cxn>
                  <a:cxn ang="0">
                    <a:pos x="181" y="0"/>
                  </a:cxn>
                  <a:cxn ang="0">
                    <a:pos x="174" y="167"/>
                  </a:cxn>
                </a:cxnLst>
                <a:rect l="0" t="0" r="r" b="b"/>
                <a:pathLst>
                  <a:path w="181" h="170">
                    <a:moveTo>
                      <a:pt x="0" y="170"/>
                    </a:moveTo>
                    <a:lnTo>
                      <a:pt x="90" y="0"/>
                    </a:lnTo>
                    <a:lnTo>
                      <a:pt x="181" y="0"/>
                    </a:lnTo>
                    <a:lnTo>
                      <a:pt x="174" y="167"/>
                    </a:lnTo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68042" name="Line 42"/>
              <p:cNvSpPr>
                <a:spLocks noChangeShapeType="1"/>
              </p:cNvSpPr>
              <p:nvPr/>
            </p:nvSpPr>
            <p:spPr bwMode="auto">
              <a:xfrm flipV="1">
                <a:off x="4332" y="1867"/>
                <a:ext cx="32" cy="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68043" name="Oval 43"/>
              <p:cNvSpPr>
                <a:spLocks noChangeArrowheads="1"/>
              </p:cNvSpPr>
              <p:nvPr/>
            </p:nvSpPr>
            <p:spPr bwMode="auto">
              <a:xfrm>
                <a:off x="4286" y="1969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68044" name="Oval 44"/>
              <p:cNvSpPr>
                <a:spLocks noChangeArrowheads="1"/>
              </p:cNvSpPr>
              <p:nvPr/>
            </p:nvSpPr>
            <p:spPr bwMode="auto">
              <a:xfrm>
                <a:off x="4590" y="1969"/>
                <a:ext cx="45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768045" name="Group 45"/>
            <p:cNvGrpSpPr>
              <a:grpSpLocks/>
            </p:cNvGrpSpPr>
            <p:nvPr/>
          </p:nvGrpSpPr>
          <p:grpSpPr bwMode="auto">
            <a:xfrm flipH="1">
              <a:off x="3939" y="2115"/>
              <a:ext cx="731" cy="589"/>
              <a:chOff x="3288" y="1570"/>
              <a:chExt cx="1316" cy="1044"/>
            </a:xfrm>
          </p:grpSpPr>
          <p:sp>
            <p:nvSpPr>
              <p:cNvPr id="768046" name="AutoShape 46"/>
              <p:cNvSpPr>
                <a:spLocks noChangeArrowheads="1"/>
              </p:cNvSpPr>
              <p:nvPr/>
            </p:nvSpPr>
            <p:spPr bwMode="auto">
              <a:xfrm rot="-5400000">
                <a:off x="3900" y="1185"/>
                <a:ext cx="91" cy="104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68047" name="Line 47"/>
              <p:cNvSpPr>
                <a:spLocks noChangeShapeType="1"/>
              </p:cNvSpPr>
              <p:nvPr/>
            </p:nvSpPr>
            <p:spPr bwMode="auto">
              <a:xfrm flipV="1">
                <a:off x="3424" y="1706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68048" name="Rectangle 48"/>
              <p:cNvSpPr>
                <a:spLocks noChangeArrowheads="1"/>
              </p:cNvSpPr>
              <p:nvPr/>
            </p:nvSpPr>
            <p:spPr bwMode="auto">
              <a:xfrm>
                <a:off x="4241" y="1706"/>
                <a:ext cx="91" cy="908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68049" name="AutoShape 49"/>
              <p:cNvSpPr>
                <a:spLocks noChangeArrowheads="1"/>
              </p:cNvSpPr>
              <p:nvPr/>
            </p:nvSpPr>
            <p:spPr bwMode="auto">
              <a:xfrm flipV="1">
                <a:off x="4195" y="1570"/>
                <a:ext cx="182" cy="27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68050" name="Rectangle 50"/>
              <p:cNvSpPr>
                <a:spLocks noChangeArrowheads="1"/>
              </p:cNvSpPr>
              <p:nvPr/>
            </p:nvSpPr>
            <p:spPr bwMode="auto">
              <a:xfrm>
                <a:off x="4422" y="1616"/>
                <a:ext cx="182" cy="181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68051" name="AutoShape 51"/>
              <p:cNvSpPr>
                <a:spLocks noChangeArrowheads="1"/>
              </p:cNvSpPr>
              <p:nvPr/>
            </p:nvSpPr>
            <p:spPr bwMode="auto">
              <a:xfrm flipV="1">
                <a:off x="3288" y="1797"/>
                <a:ext cx="272" cy="4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768052" name="AutoShape 52"/>
          <p:cNvSpPr>
            <a:spLocks noChangeArrowheads="1"/>
          </p:cNvSpPr>
          <p:nvPr/>
        </p:nvSpPr>
        <p:spPr bwMode="auto">
          <a:xfrm>
            <a:off x="6588125" y="2276475"/>
            <a:ext cx="1503363" cy="752475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b="1" i="0">
                <a:latin typeface="Courier New" pitchFamily="49" charset="0"/>
              </a:rPr>
              <a:t>contb</a:t>
            </a:r>
            <a:endParaRPr lang="en-US" sz="1600" b="1" i="0">
              <a:latin typeface="Courier New" pitchFamily="49" charset="0"/>
            </a:endParaRPr>
          </a:p>
        </p:txBody>
      </p:sp>
      <p:grpSp>
        <p:nvGrpSpPr>
          <p:cNvPr id="768034" name="Group 34"/>
          <p:cNvGrpSpPr>
            <a:grpSpLocks/>
          </p:cNvGrpSpPr>
          <p:nvPr/>
        </p:nvGrpSpPr>
        <p:grpSpPr bwMode="auto">
          <a:xfrm>
            <a:off x="5651500" y="2276475"/>
            <a:ext cx="2089150" cy="1338263"/>
            <a:chOff x="3787" y="2115"/>
            <a:chExt cx="1316" cy="843"/>
          </a:xfrm>
        </p:grpSpPr>
        <p:grpSp>
          <p:nvGrpSpPr>
            <p:cNvPr id="768024" name="Group 24"/>
            <p:cNvGrpSpPr>
              <a:grpSpLocks/>
            </p:cNvGrpSpPr>
            <p:nvPr/>
          </p:nvGrpSpPr>
          <p:grpSpPr bwMode="auto">
            <a:xfrm>
              <a:off x="3787" y="2523"/>
              <a:ext cx="1316" cy="435"/>
              <a:chOff x="4241" y="1797"/>
              <a:chExt cx="453" cy="217"/>
            </a:xfrm>
          </p:grpSpPr>
          <p:sp>
            <p:nvSpPr>
              <p:cNvPr id="768025" name="Freeform 25"/>
              <p:cNvSpPr>
                <a:spLocks/>
              </p:cNvSpPr>
              <p:nvPr/>
            </p:nvSpPr>
            <p:spPr bwMode="auto">
              <a:xfrm>
                <a:off x="4271" y="1797"/>
                <a:ext cx="97" cy="73"/>
              </a:xfrm>
              <a:custGeom>
                <a:avLst/>
                <a:gdLst/>
                <a:ahLst/>
                <a:cxnLst>
                  <a:cxn ang="0">
                    <a:pos x="0" y="170"/>
                  </a:cxn>
                  <a:cxn ang="0">
                    <a:pos x="90" y="0"/>
                  </a:cxn>
                  <a:cxn ang="0">
                    <a:pos x="181" y="0"/>
                  </a:cxn>
                  <a:cxn ang="0">
                    <a:pos x="174" y="167"/>
                  </a:cxn>
                </a:cxnLst>
                <a:rect l="0" t="0" r="r" b="b"/>
                <a:pathLst>
                  <a:path w="181" h="170">
                    <a:moveTo>
                      <a:pt x="0" y="170"/>
                    </a:moveTo>
                    <a:lnTo>
                      <a:pt x="90" y="0"/>
                    </a:lnTo>
                    <a:lnTo>
                      <a:pt x="181" y="0"/>
                    </a:lnTo>
                    <a:lnTo>
                      <a:pt x="174" y="167"/>
                    </a:lnTo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68026" name="AutoShape 26"/>
              <p:cNvSpPr>
                <a:spLocks noChangeArrowheads="1"/>
              </p:cNvSpPr>
              <p:nvPr/>
            </p:nvSpPr>
            <p:spPr bwMode="auto">
              <a:xfrm>
                <a:off x="4241" y="1868"/>
                <a:ext cx="453" cy="111"/>
              </a:xfrm>
              <a:prstGeom prst="cube">
                <a:avLst>
                  <a:gd name="adj" fmla="val 25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GB" sz="1600" b="1" i="0">
                    <a:latin typeface="Courier New" pitchFamily="49" charset="0"/>
                  </a:rPr>
                  <a:t>robq</a:t>
                </a:r>
                <a:endParaRPr lang="en-US" sz="1600" b="1" i="0">
                  <a:latin typeface="Courier New" pitchFamily="49" charset="0"/>
                </a:endParaRPr>
              </a:p>
            </p:txBody>
          </p:sp>
          <p:sp>
            <p:nvSpPr>
              <p:cNvPr id="768027" name="AutoShape 27"/>
              <p:cNvSpPr>
                <a:spLocks noChangeArrowheads="1"/>
              </p:cNvSpPr>
              <p:nvPr/>
            </p:nvSpPr>
            <p:spPr bwMode="auto">
              <a:xfrm>
                <a:off x="4289" y="1797"/>
                <a:ext cx="79" cy="25"/>
              </a:xfrm>
              <a:prstGeom prst="parallelogram">
                <a:avLst>
                  <a:gd name="adj" fmla="val 12362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68028" name="Rectangle 28"/>
              <p:cNvSpPr>
                <a:spLocks noChangeArrowheads="1"/>
              </p:cNvSpPr>
              <p:nvPr/>
            </p:nvSpPr>
            <p:spPr bwMode="auto">
              <a:xfrm>
                <a:off x="4336" y="1861"/>
                <a:ext cx="24" cy="1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68029" name="Freeform 29"/>
              <p:cNvSpPr>
                <a:spLocks/>
              </p:cNvSpPr>
              <p:nvPr/>
            </p:nvSpPr>
            <p:spPr bwMode="auto">
              <a:xfrm>
                <a:off x="4241" y="1822"/>
                <a:ext cx="97" cy="74"/>
              </a:xfrm>
              <a:custGeom>
                <a:avLst/>
                <a:gdLst/>
                <a:ahLst/>
                <a:cxnLst>
                  <a:cxn ang="0">
                    <a:pos x="0" y="170"/>
                  </a:cxn>
                  <a:cxn ang="0">
                    <a:pos x="90" y="0"/>
                  </a:cxn>
                  <a:cxn ang="0">
                    <a:pos x="181" y="0"/>
                  </a:cxn>
                  <a:cxn ang="0">
                    <a:pos x="174" y="167"/>
                  </a:cxn>
                </a:cxnLst>
                <a:rect l="0" t="0" r="r" b="b"/>
                <a:pathLst>
                  <a:path w="181" h="170">
                    <a:moveTo>
                      <a:pt x="0" y="170"/>
                    </a:moveTo>
                    <a:lnTo>
                      <a:pt x="90" y="0"/>
                    </a:lnTo>
                    <a:lnTo>
                      <a:pt x="181" y="0"/>
                    </a:lnTo>
                    <a:lnTo>
                      <a:pt x="174" y="167"/>
                    </a:lnTo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68030" name="Line 30"/>
              <p:cNvSpPr>
                <a:spLocks noChangeShapeType="1"/>
              </p:cNvSpPr>
              <p:nvPr/>
            </p:nvSpPr>
            <p:spPr bwMode="auto">
              <a:xfrm flipV="1">
                <a:off x="4332" y="1867"/>
                <a:ext cx="32" cy="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68031" name="Oval 31"/>
              <p:cNvSpPr>
                <a:spLocks noChangeArrowheads="1"/>
              </p:cNvSpPr>
              <p:nvPr/>
            </p:nvSpPr>
            <p:spPr bwMode="auto">
              <a:xfrm>
                <a:off x="4286" y="1969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68032" name="Oval 32"/>
              <p:cNvSpPr>
                <a:spLocks noChangeArrowheads="1"/>
              </p:cNvSpPr>
              <p:nvPr/>
            </p:nvSpPr>
            <p:spPr bwMode="auto">
              <a:xfrm>
                <a:off x="4590" y="1969"/>
                <a:ext cx="45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768016" name="Group 16"/>
            <p:cNvGrpSpPr>
              <a:grpSpLocks/>
            </p:cNvGrpSpPr>
            <p:nvPr/>
          </p:nvGrpSpPr>
          <p:grpSpPr bwMode="auto">
            <a:xfrm flipH="1">
              <a:off x="3939" y="2115"/>
              <a:ext cx="731" cy="589"/>
              <a:chOff x="3288" y="1570"/>
              <a:chExt cx="1316" cy="1044"/>
            </a:xfrm>
          </p:grpSpPr>
          <p:sp>
            <p:nvSpPr>
              <p:cNvPr id="768017" name="AutoShape 17"/>
              <p:cNvSpPr>
                <a:spLocks noChangeArrowheads="1"/>
              </p:cNvSpPr>
              <p:nvPr/>
            </p:nvSpPr>
            <p:spPr bwMode="auto">
              <a:xfrm rot="-5400000">
                <a:off x="3900" y="1185"/>
                <a:ext cx="91" cy="104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68018" name="Line 18"/>
              <p:cNvSpPr>
                <a:spLocks noChangeShapeType="1"/>
              </p:cNvSpPr>
              <p:nvPr/>
            </p:nvSpPr>
            <p:spPr bwMode="auto">
              <a:xfrm flipV="1">
                <a:off x="3424" y="1706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68019" name="Rectangle 19"/>
              <p:cNvSpPr>
                <a:spLocks noChangeArrowheads="1"/>
              </p:cNvSpPr>
              <p:nvPr/>
            </p:nvSpPr>
            <p:spPr bwMode="auto">
              <a:xfrm>
                <a:off x="4241" y="1706"/>
                <a:ext cx="91" cy="908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68020" name="AutoShape 20"/>
              <p:cNvSpPr>
                <a:spLocks noChangeArrowheads="1"/>
              </p:cNvSpPr>
              <p:nvPr/>
            </p:nvSpPr>
            <p:spPr bwMode="auto">
              <a:xfrm flipV="1">
                <a:off x="4195" y="1570"/>
                <a:ext cx="182" cy="27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68021" name="Rectangle 21"/>
              <p:cNvSpPr>
                <a:spLocks noChangeArrowheads="1"/>
              </p:cNvSpPr>
              <p:nvPr/>
            </p:nvSpPr>
            <p:spPr bwMode="auto">
              <a:xfrm>
                <a:off x="4422" y="1616"/>
                <a:ext cx="182" cy="181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68022" name="AutoShape 22"/>
              <p:cNvSpPr>
                <a:spLocks noChangeArrowheads="1"/>
              </p:cNvSpPr>
              <p:nvPr/>
            </p:nvSpPr>
            <p:spPr bwMode="auto">
              <a:xfrm flipV="1">
                <a:off x="3288" y="1797"/>
                <a:ext cx="272" cy="4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A2D9-5B22-40ED-9919-27BAC8EC730B}" type="slidenum">
              <a:rPr lang="en-GB"/>
              <a:pPr/>
              <a:t>28</a:t>
            </a:fld>
            <a:endParaRPr lang="en-GB"/>
          </a:p>
        </p:txBody>
      </p:sp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Simplified DWR Problem: STRIPS Actions</a:t>
            </a:r>
            <a:endParaRPr lang="en-US"/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700">
                <a:solidFill>
                  <a:schemeClr val="tx2"/>
                </a:solidFill>
              </a:rPr>
              <a:t>move(</a:t>
            </a:r>
            <a:r>
              <a:rPr lang="en-GB" sz="2700" i="1">
                <a:solidFill>
                  <a:schemeClr val="tx2"/>
                </a:solidFill>
              </a:rPr>
              <a:t>r</a:t>
            </a:r>
            <a:r>
              <a:rPr lang="en-GB" sz="2700">
                <a:solidFill>
                  <a:schemeClr val="tx2"/>
                </a:solidFill>
              </a:rPr>
              <a:t>,</a:t>
            </a:r>
            <a:r>
              <a:rPr lang="en-GB" sz="2700" i="1">
                <a:solidFill>
                  <a:schemeClr val="tx2"/>
                </a:solidFill>
              </a:rPr>
              <a:t>l</a:t>
            </a:r>
            <a:r>
              <a:rPr lang="en-GB" sz="2700">
                <a:solidFill>
                  <a:schemeClr val="tx2"/>
                </a:solidFill>
              </a:rPr>
              <a:t>,</a:t>
            </a:r>
            <a:r>
              <a:rPr lang="en-GB" sz="2700" i="1">
                <a:solidFill>
                  <a:schemeClr val="tx2"/>
                </a:solidFill>
              </a:rPr>
              <a:t>l’</a:t>
            </a:r>
            <a:r>
              <a:rPr lang="en-GB" sz="270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GB" sz="2200"/>
              <a:t>precond: </a:t>
            </a:r>
            <a:r>
              <a:rPr lang="en-GB" sz="2200">
                <a:solidFill>
                  <a:schemeClr val="tx2"/>
                </a:solidFill>
              </a:rPr>
              <a:t>at(</a:t>
            </a:r>
            <a:r>
              <a:rPr lang="en-GB" sz="2200" i="1">
                <a:solidFill>
                  <a:schemeClr val="tx2"/>
                </a:solidFill>
              </a:rPr>
              <a:t>r</a:t>
            </a:r>
            <a:r>
              <a:rPr lang="en-GB" sz="2200">
                <a:solidFill>
                  <a:schemeClr val="tx2"/>
                </a:solidFill>
              </a:rPr>
              <a:t>,</a:t>
            </a:r>
            <a:r>
              <a:rPr lang="en-GB" sz="2200" i="1">
                <a:solidFill>
                  <a:schemeClr val="tx2"/>
                </a:solidFill>
              </a:rPr>
              <a:t>l</a:t>
            </a:r>
            <a:r>
              <a:rPr lang="en-GB" sz="2200">
                <a:solidFill>
                  <a:schemeClr val="tx2"/>
                </a:solidFill>
              </a:rPr>
              <a:t>), adjacent(</a:t>
            </a:r>
            <a:r>
              <a:rPr lang="en-GB" sz="2200" i="1">
                <a:solidFill>
                  <a:schemeClr val="tx2"/>
                </a:solidFill>
              </a:rPr>
              <a:t>l</a:t>
            </a:r>
            <a:r>
              <a:rPr lang="en-GB" sz="2200">
                <a:solidFill>
                  <a:schemeClr val="tx2"/>
                </a:solidFill>
              </a:rPr>
              <a:t>,</a:t>
            </a:r>
            <a:r>
              <a:rPr lang="en-GB" sz="2200" i="1">
                <a:solidFill>
                  <a:schemeClr val="tx2"/>
                </a:solidFill>
              </a:rPr>
              <a:t>l’</a:t>
            </a:r>
            <a:r>
              <a:rPr lang="en-GB" sz="220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GB" sz="2200"/>
              <a:t>effects: </a:t>
            </a:r>
            <a:r>
              <a:rPr lang="en-GB" sz="2200">
                <a:solidFill>
                  <a:schemeClr val="tx2"/>
                </a:solidFill>
              </a:rPr>
              <a:t>at(</a:t>
            </a:r>
            <a:r>
              <a:rPr lang="en-GB" sz="2200" i="1">
                <a:solidFill>
                  <a:schemeClr val="tx2"/>
                </a:solidFill>
              </a:rPr>
              <a:t>r</a:t>
            </a:r>
            <a:r>
              <a:rPr lang="en-GB" sz="2200">
                <a:solidFill>
                  <a:schemeClr val="tx2"/>
                </a:solidFill>
              </a:rPr>
              <a:t>,</a:t>
            </a:r>
            <a:r>
              <a:rPr lang="en-GB" sz="2200" i="1">
                <a:solidFill>
                  <a:schemeClr val="tx2"/>
                </a:solidFill>
              </a:rPr>
              <a:t>l’</a:t>
            </a:r>
            <a:r>
              <a:rPr lang="en-GB" sz="2200">
                <a:solidFill>
                  <a:schemeClr val="tx2"/>
                </a:solidFill>
              </a:rPr>
              <a:t>), </a:t>
            </a:r>
            <a:r>
              <a:rPr lang="en-US" sz="220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¬</a:t>
            </a:r>
            <a:r>
              <a:rPr lang="en-GB" sz="2200">
                <a:solidFill>
                  <a:schemeClr val="tx2"/>
                </a:solidFill>
              </a:rPr>
              <a:t>at(r,</a:t>
            </a:r>
            <a:r>
              <a:rPr lang="en-GB" sz="2200" i="1">
                <a:solidFill>
                  <a:schemeClr val="tx2"/>
                </a:solidFill>
              </a:rPr>
              <a:t>l</a:t>
            </a:r>
            <a:r>
              <a:rPr lang="en-GB" sz="2200">
                <a:solidFill>
                  <a:schemeClr val="tx2"/>
                </a:solidFill>
              </a:rPr>
              <a:t>)</a:t>
            </a:r>
          </a:p>
          <a:p>
            <a:r>
              <a:rPr lang="en-GB" sz="2700">
                <a:solidFill>
                  <a:schemeClr val="tx2"/>
                </a:solidFill>
              </a:rPr>
              <a:t>load(</a:t>
            </a:r>
            <a:r>
              <a:rPr lang="en-GB" sz="2700" i="1">
                <a:solidFill>
                  <a:schemeClr val="tx2"/>
                </a:solidFill>
              </a:rPr>
              <a:t>c</a:t>
            </a:r>
            <a:r>
              <a:rPr lang="en-GB" sz="2700">
                <a:solidFill>
                  <a:schemeClr val="tx2"/>
                </a:solidFill>
              </a:rPr>
              <a:t>,</a:t>
            </a:r>
            <a:r>
              <a:rPr lang="en-GB" sz="2700" i="1">
                <a:solidFill>
                  <a:schemeClr val="tx2"/>
                </a:solidFill>
              </a:rPr>
              <a:t>r</a:t>
            </a:r>
            <a:r>
              <a:rPr lang="en-GB" sz="2700">
                <a:solidFill>
                  <a:schemeClr val="tx2"/>
                </a:solidFill>
              </a:rPr>
              <a:t>,</a:t>
            </a:r>
            <a:r>
              <a:rPr lang="en-GB" sz="2700" i="1">
                <a:solidFill>
                  <a:schemeClr val="tx2"/>
                </a:solidFill>
              </a:rPr>
              <a:t>l</a:t>
            </a:r>
            <a:r>
              <a:rPr lang="en-GB" sz="270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GB" sz="2200"/>
              <a:t>precond: </a:t>
            </a:r>
            <a:r>
              <a:rPr lang="en-GB" sz="2200">
                <a:solidFill>
                  <a:schemeClr val="tx2"/>
                </a:solidFill>
              </a:rPr>
              <a:t>at(</a:t>
            </a:r>
            <a:r>
              <a:rPr lang="en-GB" sz="2200" i="1">
                <a:solidFill>
                  <a:schemeClr val="tx2"/>
                </a:solidFill>
              </a:rPr>
              <a:t>r</a:t>
            </a:r>
            <a:r>
              <a:rPr lang="en-GB" sz="2200">
                <a:solidFill>
                  <a:schemeClr val="tx2"/>
                </a:solidFill>
              </a:rPr>
              <a:t>,</a:t>
            </a:r>
            <a:r>
              <a:rPr lang="en-GB" sz="2200" i="1">
                <a:solidFill>
                  <a:schemeClr val="tx2"/>
                </a:solidFill>
              </a:rPr>
              <a:t>l</a:t>
            </a:r>
            <a:r>
              <a:rPr lang="en-GB" sz="2200">
                <a:solidFill>
                  <a:schemeClr val="tx2"/>
                </a:solidFill>
              </a:rPr>
              <a:t>), in(</a:t>
            </a:r>
            <a:r>
              <a:rPr lang="en-GB" sz="2200" i="1">
                <a:solidFill>
                  <a:schemeClr val="tx2"/>
                </a:solidFill>
              </a:rPr>
              <a:t>c</a:t>
            </a:r>
            <a:r>
              <a:rPr lang="en-GB" sz="2200">
                <a:solidFill>
                  <a:schemeClr val="tx2"/>
                </a:solidFill>
              </a:rPr>
              <a:t>,</a:t>
            </a:r>
            <a:r>
              <a:rPr lang="en-GB" sz="2200" i="1">
                <a:solidFill>
                  <a:schemeClr val="tx2"/>
                </a:solidFill>
              </a:rPr>
              <a:t>l</a:t>
            </a:r>
            <a:r>
              <a:rPr lang="en-GB" sz="2200">
                <a:solidFill>
                  <a:schemeClr val="tx2"/>
                </a:solidFill>
              </a:rPr>
              <a:t>), unloaded(</a:t>
            </a:r>
            <a:r>
              <a:rPr lang="en-GB" sz="2200" i="1">
                <a:solidFill>
                  <a:schemeClr val="tx2"/>
                </a:solidFill>
              </a:rPr>
              <a:t>r</a:t>
            </a:r>
            <a:r>
              <a:rPr lang="en-GB" sz="220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GB" sz="2200"/>
              <a:t>effects: </a:t>
            </a:r>
            <a:r>
              <a:rPr lang="en-GB" sz="2200">
                <a:solidFill>
                  <a:schemeClr val="tx2"/>
                </a:solidFill>
              </a:rPr>
              <a:t>loaded(</a:t>
            </a:r>
            <a:r>
              <a:rPr lang="en-GB" sz="2200" i="1">
                <a:solidFill>
                  <a:schemeClr val="tx2"/>
                </a:solidFill>
              </a:rPr>
              <a:t>r</a:t>
            </a:r>
            <a:r>
              <a:rPr lang="en-GB" sz="2200">
                <a:solidFill>
                  <a:schemeClr val="tx2"/>
                </a:solidFill>
              </a:rPr>
              <a:t>,</a:t>
            </a:r>
            <a:r>
              <a:rPr lang="en-GB" sz="2200" i="1">
                <a:solidFill>
                  <a:schemeClr val="tx2"/>
                </a:solidFill>
              </a:rPr>
              <a:t>c</a:t>
            </a:r>
            <a:r>
              <a:rPr lang="en-GB" sz="2200">
                <a:solidFill>
                  <a:schemeClr val="tx2"/>
                </a:solidFill>
              </a:rPr>
              <a:t>), </a:t>
            </a:r>
            <a:r>
              <a:rPr lang="en-US" sz="220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¬</a:t>
            </a:r>
            <a:r>
              <a:rPr lang="en-GB" sz="2200">
                <a:solidFill>
                  <a:schemeClr val="tx2"/>
                </a:solidFill>
              </a:rPr>
              <a:t>in(</a:t>
            </a:r>
            <a:r>
              <a:rPr lang="en-GB" sz="2200" i="1">
                <a:solidFill>
                  <a:schemeClr val="tx2"/>
                </a:solidFill>
              </a:rPr>
              <a:t>c</a:t>
            </a:r>
            <a:r>
              <a:rPr lang="en-GB" sz="2200">
                <a:solidFill>
                  <a:schemeClr val="tx2"/>
                </a:solidFill>
              </a:rPr>
              <a:t>,</a:t>
            </a:r>
            <a:r>
              <a:rPr lang="en-GB" sz="2200" i="1">
                <a:solidFill>
                  <a:schemeClr val="tx2"/>
                </a:solidFill>
              </a:rPr>
              <a:t>l</a:t>
            </a:r>
            <a:r>
              <a:rPr lang="en-GB" sz="2200">
                <a:solidFill>
                  <a:schemeClr val="tx2"/>
                </a:solidFill>
              </a:rPr>
              <a:t>), </a:t>
            </a:r>
            <a:r>
              <a:rPr lang="en-US" sz="220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¬</a:t>
            </a:r>
            <a:r>
              <a:rPr lang="en-GB" sz="2200">
                <a:solidFill>
                  <a:schemeClr val="tx2"/>
                </a:solidFill>
              </a:rPr>
              <a:t>unloaded(</a:t>
            </a:r>
            <a:r>
              <a:rPr lang="en-GB" sz="2200" i="1">
                <a:solidFill>
                  <a:schemeClr val="tx2"/>
                </a:solidFill>
              </a:rPr>
              <a:t>r</a:t>
            </a:r>
            <a:r>
              <a:rPr lang="en-GB" sz="2200">
                <a:solidFill>
                  <a:schemeClr val="tx2"/>
                </a:solidFill>
              </a:rPr>
              <a:t>)</a:t>
            </a:r>
          </a:p>
          <a:p>
            <a:r>
              <a:rPr lang="en-GB" sz="2700">
                <a:solidFill>
                  <a:schemeClr val="tx2"/>
                </a:solidFill>
              </a:rPr>
              <a:t>unload(</a:t>
            </a:r>
            <a:r>
              <a:rPr lang="en-GB" sz="2700" i="1">
                <a:solidFill>
                  <a:schemeClr val="tx2"/>
                </a:solidFill>
              </a:rPr>
              <a:t>c</a:t>
            </a:r>
            <a:r>
              <a:rPr lang="en-GB" sz="2700">
                <a:solidFill>
                  <a:schemeClr val="tx2"/>
                </a:solidFill>
              </a:rPr>
              <a:t>,</a:t>
            </a:r>
            <a:r>
              <a:rPr lang="en-GB" sz="2700" i="1">
                <a:solidFill>
                  <a:schemeClr val="tx2"/>
                </a:solidFill>
              </a:rPr>
              <a:t>r</a:t>
            </a:r>
            <a:r>
              <a:rPr lang="en-GB" sz="2700">
                <a:solidFill>
                  <a:schemeClr val="tx2"/>
                </a:solidFill>
              </a:rPr>
              <a:t>,</a:t>
            </a:r>
            <a:r>
              <a:rPr lang="en-GB" sz="2700" i="1">
                <a:solidFill>
                  <a:schemeClr val="tx2"/>
                </a:solidFill>
              </a:rPr>
              <a:t>l</a:t>
            </a:r>
            <a:r>
              <a:rPr lang="en-GB" sz="270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GB" sz="2200"/>
              <a:t>precond: </a:t>
            </a:r>
            <a:r>
              <a:rPr lang="en-GB" sz="2200">
                <a:solidFill>
                  <a:schemeClr val="tx2"/>
                </a:solidFill>
              </a:rPr>
              <a:t>at(</a:t>
            </a:r>
            <a:r>
              <a:rPr lang="en-GB" sz="2200" i="1">
                <a:solidFill>
                  <a:schemeClr val="tx2"/>
                </a:solidFill>
              </a:rPr>
              <a:t>r</a:t>
            </a:r>
            <a:r>
              <a:rPr lang="en-GB" sz="2200">
                <a:solidFill>
                  <a:schemeClr val="tx2"/>
                </a:solidFill>
              </a:rPr>
              <a:t>,</a:t>
            </a:r>
            <a:r>
              <a:rPr lang="en-GB" sz="2200" i="1">
                <a:solidFill>
                  <a:schemeClr val="tx2"/>
                </a:solidFill>
              </a:rPr>
              <a:t>l</a:t>
            </a:r>
            <a:r>
              <a:rPr lang="en-GB" sz="2200">
                <a:solidFill>
                  <a:schemeClr val="tx2"/>
                </a:solidFill>
              </a:rPr>
              <a:t>), loaded(</a:t>
            </a:r>
            <a:r>
              <a:rPr lang="en-GB" sz="2200" i="1">
                <a:solidFill>
                  <a:schemeClr val="tx2"/>
                </a:solidFill>
              </a:rPr>
              <a:t>r</a:t>
            </a:r>
            <a:r>
              <a:rPr lang="en-GB" sz="2200">
                <a:solidFill>
                  <a:schemeClr val="tx2"/>
                </a:solidFill>
              </a:rPr>
              <a:t>,</a:t>
            </a:r>
            <a:r>
              <a:rPr lang="en-GB" sz="2200" i="1">
                <a:solidFill>
                  <a:schemeClr val="tx2"/>
                </a:solidFill>
              </a:rPr>
              <a:t>c</a:t>
            </a:r>
            <a:r>
              <a:rPr lang="en-GB" sz="220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GB" sz="2200"/>
              <a:t>effects: </a:t>
            </a:r>
            <a:r>
              <a:rPr lang="en-GB" sz="2200">
                <a:solidFill>
                  <a:schemeClr val="tx2"/>
                </a:solidFill>
              </a:rPr>
              <a:t>unloaded(</a:t>
            </a:r>
            <a:r>
              <a:rPr lang="en-GB" sz="2200" i="1">
                <a:solidFill>
                  <a:schemeClr val="tx2"/>
                </a:solidFill>
              </a:rPr>
              <a:t>r</a:t>
            </a:r>
            <a:r>
              <a:rPr lang="en-GB" sz="2200">
                <a:solidFill>
                  <a:schemeClr val="tx2"/>
                </a:solidFill>
              </a:rPr>
              <a:t>), in(</a:t>
            </a:r>
            <a:r>
              <a:rPr lang="en-GB" sz="2200" i="1">
                <a:solidFill>
                  <a:schemeClr val="tx2"/>
                </a:solidFill>
              </a:rPr>
              <a:t>c</a:t>
            </a:r>
            <a:r>
              <a:rPr lang="en-GB" sz="2200">
                <a:solidFill>
                  <a:schemeClr val="tx2"/>
                </a:solidFill>
              </a:rPr>
              <a:t>,</a:t>
            </a:r>
            <a:r>
              <a:rPr lang="en-GB" sz="2200" i="1">
                <a:solidFill>
                  <a:schemeClr val="tx2"/>
                </a:solidFill>
              </a:rPr>
              <a:t>l</a:t>
            </a:r>
            <a:r>
              <a:rPr lang="en-GB" sz="2200">
                <a:solidFill>
                  <a:schemeClr val="tx2"/>
                </a:solidFill>
              </a:rPr>
              <a:t>), </a:t>
            </a:r>
            <a:r>
              <a:rPr lang="en-US" sz="220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¬</a:t>
            </a:r>
            <a:r>
              <a:rPr lang="en-GB" sz="2200">
                <a:solidFill>
                  <a:schemeClr val="tx2"/>
                </a:solidFill>
              </a:rPr>
              <a:t>loaded(</a:t>
            </a:r>
            <a:r>
              <a:rPr lang="en-GB" sz="2200" i="1">
                <a:solidFill>
                  <a:schemeClr val="tx2"/>
                </a:solidFill>
              </a:rPr>
              <a:t>r</a:t>
            </a:r>
            <a:r>
              <a:rPr lang="en-GB" sz="2200">
                <a:solidFill>
                  <a:schemeClr val="tx2"/>
                </a:solidFill>
              </a:rPr>
              <a:t>,</a:t>
            </a:r>
            <a:r>
              <a:rPr lang="en-GB" sz="2200" i="1">
                <a:solidFill>
                  <a:schemeClr val="tx2"/>
                </a:solidFill>
              </a:rPr>
              <a:t>c</a:t>
            </a:r>
            <a:r>
              <a:rPr lang="en-GB" sz="2200">
                <a:solidFill>
                  <a:schemeClr val="tx2"/>
                </a:solidFill>
              </a:rPr>
              <a:t>)</a:t>
            </a:r>
            <a:endParaRPr lang="en-US" sz="22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81A5-7331-4EC6-86C6-B0151CE9B4AC}" type="slidenum">
              <a:rPr lang="en-GB"/>
              <a:pPr/>
              <a:t>29</a:t>
            </a:fld>
            <a:endParaRPr lang="en-GB"/>
          </a:p>
        </p:txBody>
      </p:sp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Simplified DWR Problem: State Proposition Symbols</a:t>
            </a:r>
            <a:endParaRPr lang="en-US"/>
          </a:p>
        </p:txBody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700"/>
              <a:t>robots:</a:t>
            </a:r>
          </a:p>
          <a:p>
            <a:pPr lvl="1">
              <a:lnSpc>
                <a:spcPct val="80000"/>
              </a:lnSpc>
            </a:pPr>
            <a:r>
              <a:rPr lang="en-GB" sz="2200" i="1">
                <a:solidFill>
                  <a:schemeClr val="tx2"/>
                </a:solidFill>
              </a:rPr>
              <a:t>r1</a:t>
            </a:r>
            <a:r>
              <a:rPr lang="en-GB" sz="2200"/>
              <a:t> and </a:t>
            </a:r>
            <a:r>
              <a:rPr lang="en-GB" sz="2200" i="1">
                <a:solidFill>
                  <a:schemeClr val="tx2"/>
                </a:solidFill>
              </a:rPr>
              <a:t>r2</a:t>
            </a:r>
            <a:r>
              <a:rPr lang="en-GB" sz="2200"/>
              <a:t>: </a:t>
            </a:r>
            <a:r>
              <a:rPr lang="en-GB" sz="2200">
                <a:solidFill>
                  <a:schemeClr val="tx2"/>
                </a:solidFill>
              </a:rPr>
              <a:t>at(robr,loc1)</a:t>
            </a:r>
            <a:r>
              <a:rPr lang="en-GB" sz="2200"/>
              <a:t> and </a:t>
            </a:r>
            <a:r>
              <a:rPr lang="en-GB" sz="2200">
                <a:solidFill>
                  <a:schemeClr val="tx2"/>
                </a:solidFill>
              </a:rPr>
              <a:t>at(robr,loc2)</a:t>
            </a:r>
          </a:p>
          <a:p>
            <a:pPr lvl="1">
              <a:lnSpc>
                <a:spcPct val="80000"/>
              </a:lnSpc>
            </a:pPr>
            <a:r>
              <a:rPr lang="en-GB" sz="2200" i="1">
                <a:solidFill>
                  <a:schemeClr val="tx2"/>
                </a:solidFill>
              </a:rPr>
              <a:t>q1</a:t>
            </a:r>
            <a:r>
              <a:rPr lang="en-GB" sz="2200"/>
              <a:t> and </a:t>
            </a:r>
            <a:r>
              <a:rPr lang="en-GB" sz="2200" i="1">
                <a:solidFill>
                  <a:schemeClr val="tx2"/>
                </a:solidFill>
              </a:rPr>
              <a:t>q2</a:t>
            </a:r>
            <a:r>
              <a:rPr lang="en-GB" sz="2200"/>
              <a:t>: </a:t>
            </a:r>
            <a:r>
              <a:rPr lang="en-GB" sz="2200">
                <a:solidFill>
                  <a:schemeClr val="tx2"/>
                </a:solidFill>
              </a:rPr>
              <a:t>at(robq,loc1)</a:t>
            </a:r>
            <a:r>
              <a:rPr lang="en-GB" sz="2200"/>
              <a:t> and </a:t>
            </a:r>
            <a:r>
              <a:rPr lang="en-GB" sz="2200">
                <a:solidFill>
                  <a:schemeClr val="tx2"/>
                </a:solidFill>
              </a:rPr>
              <a:t>at(robq,loc2)</a:t>
            </a:r>
          </a:p>
          <a:p>
            <a:pPr lvl="1">
              <a:lnSpc>
                <a:spcPct val="80000"/>
              </a:lnSpc>
            </a:pPr>
            <a:r>
              <a:rPr lang="en-GB" sz="2200" i="1">
                <a:solidFill>
                  <a:schemeClr val="tx2"/>
                </a:solidFill>
              </a:rPr>
              <a:t>ur</a:t>
            </a:r>
            <a:r>
              <a:rPr lang="en-GB" sz="2200"/>
              <a:t> and </a:t>
            </a:r>
            <a:r>
              <a:rPr lang="en-GB" sz="2200" i="1">
                <a:solidFill>
                  <a:schemeClr val="tx2"/>
                </a:solidFill>
              </a:rPr>
              <a:t>uq</a:t>
            </a:r>
            <a:r>
              <a:rPr lang="en-GB" sz="2200"/>
              <a:t>: </a:t>
            </a:r>
            <a:r>
              <a:rPr lang="en-GB" sz="2200">
                <a:solidFill>
                  <a:schemeClr val="tx2"/>
                </a:solidFill>
              </a:rPr>
              <a:t>unloaded(robr)</a:t>
            </a:r>
            <a:r>
              <a:rPr lang="en-GB" sz="2200"/>
              <a:t> and </a:t>
            </a:r>
            <a:r>
              <a:rPr lang="en-GB" sz="2200">
                <a:solidFill>
                  <a:schemeClr val="tx2"/>
                </a:solidFill>
              </a:rPr>
              <a:t>unloaded(robq)</a:t>
            </a:r>
          </a:p>
          <a:p>
            <a:pPr>
              <a:lnSpc>
                <a:spcPct val="80000"/>
              </a:lnSpc>
            </a:pPr>
            <a:r>
              <a:rPr lang="en-GB" sz="2700"/>
              <a:t>containers:</a:t>
            </a:r>
          </a:p>
          <a:p>
            <a:pPr lvl="1">
              <a:lnSpc>
                <a:spcPct val="80000"/>
              </a:lnSpc>
            </a:pPr>
            <a:r>
              <a:rPr lang="en-GB" sz="2200" i="1">
                <a:solidFill>
                  <a:schemeClr val="tx2"/>
                </a:solidFill>
              </a:rPr>
              <a:t>a1</a:t>
            </a:r>
            <a:r>
              <a:rPr lang="en-GB" sz="2200"/>
              <a:t>, </a:t>
            </a:r>
            <a:r>
              <a:rPr lang="en-GB" sz="2200" i="1">
                <a:solidFill>
                  <a:schemeClr val="tx2"/>
                </a:solidFill>
              </a:rPr>
              <a:t>a2</a:t>
            </a:r>
            <a:r>
              <a:rPr lang="en-GB" sz="2200"/>
              <a:t>, </a:t>
            </a:r>
            <a:r>
              <a:rPr lang="en-GB" sz="2200" i="1">
                <a:solidFill>
                  <a:schemeClr val="tx2"/>
                </a:solidFill>
              </a:rPr>
              <a:t>ar</a:t>
            </a:r>
            <a:r>
              <a:rPr lang="en-GB" sz="2200"/>
              <a:t>, and </a:t>
            </a:r>
            <a:r>
              <a:rPr lang="en-GB" sz="2200" i="1">
                <a:solidFill>
                  <a:schemeClr val="tx2"/>
                </a:solidFill>
              </a:rPr>
              <a:t>aq</a:t>
            </a:r>
            <a:r>
              <a:rPr lang="en-GB" sz="2200"/>
              <a:t>: </a:t>
            </a:r>
            <a:r>
              <a:rPr lang="en-GB" sz="2200">
                <a:solidFill>
                  <a:schemeClr val="tx2"/>
                </a:solidFill>
              </a:rPr>
              <a:t>in(conta,loc1)</a:t>
            </a:r>
            <a:r>
              <a:rPr lang="en-GB" sz="2200"/>
              <a:t>, </a:t>
            </a:r>
            <a:r>
              <a:rPr lang="en-GB" sz="2200">
                <a:solidFill>
                  <a:schemeClr val="tx2"/>
                </a:solidFill>
              </a:rPr>
              <a:t>in(conta,loc2)</a:t>
            </a:r>
            <a:r>
              <a:rPr lang="en-GB" sz="2200"/>
              <a:t>, </a:t>
            </a:r>
            <a:r>
              <a:rPr lang="en-GB" sz="2200">
                <a:solidFill>
                  <a:schemeClr val="tx2"/>
                </a:solidFill>
              </a:rPr>
              <a:t>loaded(conta,robr)</a:t>
            </a:r>
            <a:r>
              <a:rPr lang="en-GB" sz="2200"/>
              <a:t>, and </a:t>
            </a:r>
            <a:r>
              <a:rPr lang="en-GB" sz="2200">
                <a:solidFill>
                  <a:schemeClr val="tx2"/>
                </a:solidFill>
              </a:rPr>
              <a:t>loaded(conta,robq)</a:t>
            </a:r>
          </a:p>
          <a:p>
            <a:pPr lvl="1">
              <a:lnSpc>
                <a:spcPct val="80000"/>
              </a:lnSpc>
            </a:pPr>
            <a:r>
              <a:rPr lang="en-GB" sz="2200" i="1">
                <a:solidFill>
                  <a:schemeClr val="tx2"/>
                </a:solidFill>
              </a:rPr>
              <a:t>b1</a:t>
            </a:r>
            <a:r>
              <a:rPr lang="en-GB" sz="2200"/>
              <a:t>, </a:t>
            </a:r>
            <a:r>
              <a:rPr lang="en-GB" sz="2200" i="1">
                <a:solidFill>
                  <a:schemeClr val="tx2"/>
                </a:solidFill>
              </a:rPr>
              <a:t>b2</a:t>
            </a:r>
            <a:r>
              <a:rPr lang="en-GB" sz="2200"/>
              <a:t>, </a:t>
            </a:r>
            <a:r>
              <a:rPr lang="en-GB" sz="2200" i="1">
                <a:solidFill>
                  <a:schemeClr val="tx2"/>
                </a:solidFill>
              </a:rPr>
              <a:t>br</a:t>
            </a:r>
            <a:r>
              <a:rPr lang="en-GB" sz="2200"/>
              <a:t>, and </a:t>
            </a:r>
            <a:r>
              <a:rPr lang="en-GB" sz="2200" i="1">
                <a:solidFill>
                  <a:schemeClr val="tx2"/>
                </a:solidFill>
              </a:rPr>
              <a:t>bq</a:t>
            </a:r>
            <a:r>
              <a:rPr lang="en-GB" sz="2200"/>
              <a:t>: </a:t>
            </a:r>
            <a:r>
              <a:rPr lang="en-GB" sz="2200">
                <a:solidFill>
                  <a:schemeClr val="tx2"/>
                </a:solidFill>
              </a:rPr>
              <a:t>in(contb,loc1)</a:t>
            </a:r>
            <a:r>
              <a:rPr lang="en-GB" sz="2200"/>
              <a:t>, </a:t>
            </a:r>
            <a:r>
              <a:rPr lang="en-GB" sz="2200">
                <a:solidFill>
                  <a:schemeClr val="tx2"/>
                </a:solidFill>
              </a:rPr>
              <a:t>in(contb,loc2)</a:t>
            </a:r>
            <a:r>
              <a:rPr lang="en-GB" sz="2200"/>
              <a:t>, </a:t>
            </a:r>
            <a:r>
              <a:rPr lang="en-GB" sz="2200">
                <a:solidFill>
                  <a:schemeClr val="tx2"/>
                </a:solidFill>
              </a:rPr>
              <a:t>loaded(contb,robr)</a:t>
            </a:r>
            <a:r>
              <a:rPr lang="en-GB" sz="2200"/>
              <a:t>, and </a:t>
            </a:r>
            <a:r>
              <a:rPr lang="en-GB" sz="2200">
                <a:solidFill>
                  <a:schemeClr val="tx2"/>
                </a:solidFill>
              </a:rPr>
              <a:t>loaded(contb,robq)</a:t>
            </a:r>
          </a:p>
          <a:p>
            <a:pPr>
              <a:lnSpc>
                <a:spcPct val="80000"/>
              </a:lnSpc>
            </a:pPr>
            <a:endParaRPr lang="en-GB" sz="270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2700"/>
              <a:t>initial state: {</a:t>
            </a:r>
            <a:r>
              <a:rPr lang="en-GB" sz="2700" i="1">
                <a:solidFill>
                  <a:schemeClr val="tx2"/>
                </a:solidFill>
              </a:rPr>
              <a:t>r1</a:t>
            </a:r>
            <a:r>
              <a:rPr lang="en-GB" sz="2700"/>
              <a:t>, </a:t>
            </a:r>
            <a:r>
              <a:rPr lang="en-GB" sz="2700" i="1">
                <a:solidFill>
                  <a:schemeClr val="tx2"/>
                </a:solidFill>
              </a:rPr>
              <a:t>q2</a:t>
            </a:r>
            <a:r>
              <a:rPr lang="en-GB" sz="2700"/>
              <a:t>, </a:t>
            </a:r>
            <a:r>
              <a:rPr lang="en-GB" sz="2700" i="1">
                <a:solidFill>
                  <a:schemeClr val="tx2"/>
                </a:solidFill>
              </a:rPr>
              <a:t>a1</a:t>
            </a:r>
            <a:r>
              <a:rPr lang="en-GB" sz="2700"/>
              <a:t>, </a:t>
            </a:r>
            <a:r>
              <a:rPr lang="en-GB" sz="2700" i="1">
                <a:solidFill>
                  <a:schemeClr val="tx2"/>
                </a:solidFill>
              </a:rPr>
              <a:t>b2</a:t>
            </a:r>
            <a:r>
              <a:rPr lang="en-GB" sz="2700" i="1"/>
              <a:t>, </a:t>
            </a:r>
            <a:r>
              <a:rPr lang="en-GB" sz="2700" i="1">
                <a:solidFill>
                  <a:schemeClr val="tx2"/>
                </a:solidFill>
              </a:rPr>
              <a:t>ur</a:t>
            </a:r>
            <a:r>
              <a:rPr lang="en-GB" sz="2700" i="1"/>
              <a:t>, </a:t>
            </a:r>
            <a:r>
              <a:rPr lang="en-GB" sz="2700" i="1">
                <a:solidFill>
                  <a:schemeClr val="tx2"/>
                </a:solidFill>
              </a:rPr>
              <a:t>uq</a:t>
            </a:r>
            <a:r>
              <a:rPr lang="en-GB" sz="2700"/>
              <a:t>}</a:t>
            </a:r>
          </a:p>
          <a:p>
            <a:pPr>
              <a:lnSpc>
                <a:spcPct val="80000"/>
              </a:lnSpc>
            </a:pPr>
            <a:endParaRPr lang="en-GB" sz="2700"/>
          </a:p>
          <a:p>
            <a:pPr>
              <a:lnSpc>
                <a:spcPct val="80000"/>
              </a:lnSpc>
            </a:pPr>
            <a:endParaRPr lang="en-US" sz="2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5BAA-30D9-4139-BCF8-8E1DA0A6601C}" type="slidenum">
              <a:rPr lang="en-GB"/>
              <a:pPr/>
              <a:t>3</a:t>
            </a:fld>
            <a:endParaRPr lang="en-GB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Neoclassical Planning</a:t>
            </a: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concerned with restricted state-transition systems</a:t>
            </a:r>
          </a:p>
          <a:p>
            <a:pPr>
              <a:lnSpc>
                <a:spcPct val="80000"/>
              </a:lnSpc>
            </a:pPr>
            <a:r>
              <a:rPr lang="en-GB" sz="2800"/>
              <a:t>representation is usually restricted to propositional STRIPS</a:t>
            </a:r>
          </a:p>
          <a:p>
            <a:pPr>
              <a:lnSpc>
                <a:spcPct val="80000"/>
              </a:lnSpc>
            </a:pPr>
            <a:r>
              <a:rPr lang="en-GB" sz="2800"/>
              <a:t>neoclassical vs. classical planning</a:t>
            </a:r>
          </a:p>
          <a:p>
            <a:pPr lvl="1">
              <a:lnSpc>
                <a:spcPct val="80000"/>
              </a:lnSpc>
            </a:pPr>
            <a:r>
              <a:rPr lang="en-GB" sz="2300"/>
              <a:t>classical planning: search space consists of nodes containing partial plans</a:t>
            </a:r>
          </a:p>
          <a:p>
            <a:pPr lvl="1">
              <a:lnSpc>
                <a:spcPct val="80000"/>
              </a:lnSpc>
            </a:pPr>
            <a:r>
              <a:rPr lang="en-GB" sz="2300"/>
              <a:t>neoclassical planning: nodes can be seen as sets of partial plans</a:t>
            </a:r>
          </a:p>
          <a:p>
            <a:pPr>
              <a:lnSpc>
                <a:spcPct val="80000"/>
              </a:lnSpc>
            </a:pPr>
            <a:r>
              <a:rPr lang="en-GB" sz="2800"/>
              <a:t>resulted in significant speed-up and revival of planning research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DAE8-6528-4CF6-9E8A-94FBCF16A476}" type="slidenum">
              <a:rPr lang="en-GB"/>
              <a:pPr/>
              <a:t>30</a:t>
            </a:fld>
            <a:endParaRPr lang="en-GB"/>
          </a:p>
        </p:txBody>
      </p:sp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Simplified DWR Problem: Action Symbols</a:t>
            </a:r>
            <a:endParaRPr lang="en-US"/>
          </a:p>
        </p:txBody>
      </p:sp>
      <p:sp>
        <p:nvSpPr>
          <p:cNvPr id="77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700"/>
              <a:t>move actions:</a:t>
            </a:r>
          </a:p>
          <a:p>
            <a:pPr lvl="1"/>
            <a:r>
              <a:rPr lang="en-GB" sz="2200">
                <a:solidFill>
                  <a:schemeClr val="tx2"/>
                </a:solidFill>
              </a:rPr>
              <a:t>Mr12</a:t>
            </a:r>
            <a:r>
              <a:rPr lang="en-GB" sz="2200"/>
              <a:t>: </a:t>
            </a:r>
            <a:r>
              <a:rPr lang="en-GB" sz="2200">
                <a:solidFill>
                  <a:schemeClr val="tx2"/>
                </a:solidFill>
              </a:rPr>
              <a:t>move(robr,loc1,loc2)</a:t>
            </a:r>
            <a:r>
              <a:rPr lang="en-GB" sz="2200"/>
              <a:t>, </a:t>
            </a:r>
            <a:r>
              <a:rPr lang="en-GB" sz="2200">
                <a:solidFill>
                  <a:schemeClr val="tx2"/>
                </a:solidFill>
              </a:rPr>
              <a:t>Mr21</a:t>
            </a:r>
            <a:r>
              <a:rPr lang="en-GB" sz="2200"/>
              <a:t>: </a:t>
            </a:r>
            <a:r>
              <a:rPr lang="en-GB" sz="2200">
                <a:solidFill>
                  <a:schemeClr val="tx2"/>
                </a:solidFill>
              </a:rPr>
              <a:t>move(robr,loc2,loc1)</a:t>
            </a:r>
            <a:r>
              <a:rPr lang="en-GB" sz="2200"/>
              <a:t>, </a:t>
            </a:r>
            <a:r>
              <a:rPr lang="en-GB" sz="2200">
                <a:solidFill>
                  <a:schemeClr val="tx2"/>
                </a:solidFill>
              </a:rPr>
              <a:t>Mq12</a:t>
            </a:r>
            <a:r>
              <a:rPr lang="en-GB" sz="2200"/>
              <a:t>: </a:t>
            </a:r>
            <a:r>
              <a:rPr lang="en-GB" sz="2200">
                <a:solidFill>
                  <a:schemeClr val="tx2"/>
                </a:solidFill>
              </a:rPr>
              <a:t>move(robq,loc1,loc2)</a:t>
            </a:r>
            <a:r>
              <a:rPr lang="en-GB" sz="2200"/>
              <a:t>, </a:t>
            </a:r>
            <a:r>
              <a:rPr lang="en-GB" sz="2200">
                <a:solidFill>
                  <a:schemeClr val="tx2"/>
                </a:solidFill>
              </a:rPr>
              <a:t>Mq21</a:t>
            </a:r>
            <a:r>
              <a:rPr lang="en-GB" sz="2200"/>
              <a:t>: </a:t>
            </a:r>
            <a:r>
              <a:rPr lang="en-GB" sz="2200">
                <a:solidFill>
                  <a:schemeClr val="tx2"/>
                </a:solidFill>
              </a:rPr>
              <a:t>move(robq,loc2,loc1)</a:t>
            </a:r>
          </a:p>
          <a:p>
            <a:r>
              <a:rPr lang="en-GB" sz="2700"/>
              <a:t>load actions:</a:t>
            </a:r>
          </a:p>
          <a:p>
            <a:pPr lvl="1"/>
            <a:r>
              <a:rPr lang="en-GB" sz="2200">
                <a:solidFill>
                  <a:schemeClr val="tx2"/>
                </a:solidFill>
              </a:rPr>
              <a:t>Lar1</a:t>
            </a:r>
            <a:r>
              <a:rPr lang="en-GB" sz="2200"/>
              <a:t>: </a:t>
            </a:r>
            <a:r>
              <a:rPr lang="en-GB" sz="2200">
                <a:solidFill>
                  <a:schemeClr val="tx2"/>
                </a:solidFill>
              </a:rPr>
              <a:t>load(conta,robr,loc1)</a:t>
            </a:r>
            <a:r>
              <a:rPr lang="en-GB" sz="2200"/>
              <a:t>; </a:t>
            </a:r>
            <a:r>
              <a:rPr lang="en-GB" sz="2200">
                <a:solidFill>
                  <a:schemeClr val="tx2"/>
                </a:solidFill>
              </a:rPr>
              <a:t>Lar2</a:t>
            </a:r>
            <a:r>
              <a:rPr lang="en-GB" sz="2200"/>
              <a:t>, </a:t>
            </a:r>
            <a:r>
              <a:rPr lang="en-GB" sz="2200">
                <a:solidFill>
                  <a:schemeClr val="tx2"/>
                </a:solidFill>
              </a:rPr>
              <a:t>Laq1</a:t>
            </a:r>
            <a:r>
              <a:rPr lang="en-GB" sz="2200"/>
              <a:t>, </a:t>
            </a:r>
            <a:r>
              <a:rPr lang="en-GB" sz="2200">
                <a:solidFill>
                  <a:schemeClr val="tx2"/>
                </a:solidFill>
              </a:rPr>
              <a:t>Laq2</a:t>
            </a:r>
            <a:r>
              <a:rPr lang="en-GB" sz="2200"/>
              <a:t>, </a:t>
            </a:r>
            <a:r>
              <a:rPr lang="en-GB" sz="2200">
                <a:solidFill>
                  <a:schemeClr val="tx2"/>
                </a:solidFill>
              </a:rPr>
              <a:t>Lar1</a:t>
            </a:r>
            <a:r>
              <a:rPr lang="en-GB" sz="2200"/>
              <a:t>, </a:t>
            </a:r>
            <a:r>
              <a:rPr lang="en-GB" sz="2200">
                <a:solidFill>
                  <a:schemeClr val="tx2"/>
                </a:solidFill>
              </a:rPr>
              <a:t>Lbr2</a:t>
            </a:r>
            <a:r>
              <a:rPr lang="en-GB" sz="2200"/>
              <a:t>, </a:t>
            </a:r>
            <a:r>
              <a:rPr lang="en-GB" sz="2200">
                <a:solidFill>
                  <a:schemeClr val="tx2"/>
                </a:solidFill>
              </a:rPr>
              <a:t>Lbq1</a:t>
            </a:r>
            <a:r>
              <a:rPr lang="en-GB" sz="2200"/>
              <a:t>, and </a:t>
            </a:r>
            <a:r>
              <a:rPr lang="en-GB" sz="2200">
                <a:solidFill>
                  <a:schemeClr val="tx2"/>
                </a:solidFill>
              </a:rPr>
              <a:t>Lbq2</a:t>
            </a:r>
            <a:r>
              <a:rPr lang="en-GB" sz="2200"/>
              <a:t> correspondingly</a:t>
            </a:r>
          </a:p>
          <a:p>
            <a:r>
              <a:rPr lang="en-GB" sz="2700"/>
              <a:t>unload actions:</a:t>
            </a:r>
          </a:p>
          <a:p>
            <a:pPr lvl="1"/>
            <a:r>
              <a:rPr lang="en-GB" sz="2200">
                <a:solidFill>
                  <a:schemeClr val="tx2"/>
                </a:solidFill>
              </a:rPr>
              <a:t>Uar1</a:t>
            </a:r>
            <a:r>
              <a:rPr lang="en-GB" sz="2200"/>
              <a:t>: </a:t>
            </a:r>
            <a:r>
              <a:rPr lang="en-GB" sz="2200">
                <a:solidFill>
                  <a:schemeClr val="tx2"/>
                </a:solidFill>
              </a:rPr>
              <a:t>unload(conta,robr,loc1)</a:t>
            </a:r>
            <a:r>
              <a:rPr lang="en-GB" sz="2200"/>
              <a:t>; </a:t>
            </a:r>
            <a:r>
              <a:rPr lang="en-GB" sz="2200">
                <a:solidFill>
                  <a:schemeClr val="tx2"/>
                </a:solidFill>
              </a:rPr>
              <a:t>Uar2</a:t>
            </a:r>
            <a:r>
              <a:rPr lang="en-GB" sz="2200"/>
              <a:t>, </a:t>
            </a:r>
            <a:r>
              <a:rPr lang="en-GB" sz="2200">
                <a:solidFill>
                  <a:schemeClr val="tx2"/>
                </a:solidFill>
              </a:rPr>
              <a:t>Uaq1</a:t>
            </a:r>
            <a:r>
              <a:rPr lang="en-GB" sz="2200"/>
              <a:t>, </a:t>
            </a:r>
            <a:r>
              <a:rPr lang="en-GB" sz="2200">
                <a:solidFill>
                  <a:schemeClr val="tx2"/>
                </a:solidFill>
              </a:rPr>
              <a:t>Uaq2</a:t>
            </a:r>
            <a:r>
              <a:rPr lang="en-GB" sz="2200"/>
              <a:t>, </a:t>
            </a:r>
            <a:r>
              <a:rPr lang="en-GB" sz="2200">
                <a:solidFill>
                  <a:schemeClr val="tx2"/>
                </a:solidFill>
              </a:rPr>
              <a:t>Uar1</a:t>
            </a:r>
            <a:r>
              <a:rPr lang="en-GB" sz="2200"/>
              <a:t>, </a:t>
            </a:r>
            <a:r>
              <a:rPr lang="en-GB" sz="2200">
                <a:solidFill>
                  <a:schemeClr val="tx2"/>
                </a:solidFill>
              </a:rPr>
              <a:t>Ubr2</a:t>
            </a:r>
            <a:r>
              <a:rPr lang="en-GB" sz="2200"/>
              <a:t>, </a:t>
            </a:r>
            <a:r>
              <a:rPr lang="en-GB" sz="2200">
                <a:solidFill>
                  <a:schemeClr val="tx2"/>
                </a:solidFill>
              </a:rPr>
              <a:t>Ubq1</a:t>
            </a:r>
            <a:r>
              <a:rPr lang="en-GB" sz="2200"/>
              <a:t>, and </a:t>
            </a:r>
            <a:r>
              <a:rPr lang="en-GB" sz="2200">
                <a:solidFill>
                  <a:schemeClr val="tx2"/>
                </a:solidFill>
              </a:rPr>
              <a:t>Ubq2</a:t>
            </a:r>
            <a:r>
              <a:rPr lang="en-GB" sz="2200"/>
              <a:t> correspondingly</a:t>
            </a:r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18D2-091E-4739-B551-381AAA42C594}" type="slidenum">
              <a:rPr lang="en-GB"/>
              <a:pPr/>
              <a:t>31</a:t>
            </a:fld>
            <a:endParaRPr lang="en-GB"/>
          </a:p>
        </p:txBody>
      </p:sp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Solution Existence</a:t>
            </a:r>
            <a:endParaRPr lang="en-US"/>
          </a:p>
        </p:txBody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Proposition</a:t>
            </a:r>
            <a:r>
              <a:rPr lang="en-GB"/>
              <a:t>: A propositional planning problem </a:t>
            </a:r>
            <a:r>
              <a:rPr lang="en-US">
                <a:latin typeface="Brush Script MT" pitchFamily="66" charset="0"/>
              </a:rPr>
              <a:t>P</a:t>
            </a:r>
            <a:r>
              <a:rPr lang="en-GB"/>
              <a:t>=(</a:t>
            </a:r>
            <a:r>
              <a:rPr lang="el-GR">
                <a:cs typeface="Arial" charset="0"/>
              </a:rPr>
              <a:t>Σ</a:t>
            </a:r>
            <a:r>
              <a:rPr lang="en-GB"/>
              <a:t>,</a:t>
            </a:r>
            <a:r>
              <a:rPr lang="en-GB" i="1"/>
              <a:t>s</a:t>
            </a:r>
            <a:r>
              <a:rPr lang="en-GB" i="1" baseline="-25000"/>
              <a:t>i</a:t>
            </a:r>
            <a:r>
              <a:rPr lang="en-GB"/>
              <a:t>,</a:t>
            </a:r>
            <a:r>
              <a:rPr lang="en-GB" i="1"/>
              <a:t>g</a:t>
            </a:r>
            <a:r>
              <a:rPr lang="en-GB"/>
              <a:t>) has a solution iff</a:t>
            </a:r>
            <a:br>
              <a:rPr lang="en-GB"/>
            </a:br>
            <a:r>
              <a:rPr lang="en-GB" i="1"/>
              <a:t>S</a:t>
            </a:r>
            <a:r>
              <a:rPr lang="en-GB" i="1" baseline="-25000"/>
              <a:t>g 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⋂ </a:t>
            </a:r>
            <a:r>
              <a:rPr lang="el-GR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&gt;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i="1"/>
              <a:t>s</a:t>
            </a:r>
            <a:r>
              <a:rPr lang="en-GB" i="1" baseline="-25000"/>
              <a:t>i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 ≠ {}.</a:t>
            </a:r>
          </a:p>
          <a:p>
            <a:endParaRPr lang="en-GB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GB" b="1"/>
              <a:t>Proposition</a:t>
            </a:r>
            <a:r>
              <a:rPr lang="en-GB"/>
              <a:t>: A propositional planning problem </a:t>
            </a:r>
            <a:r>
              <a:rPr lang="en-US">
                <a:latin typeface="Brush Script MT" pitchFamily="66" charset="0"/>
              </a:rPr>
              <a:t>P</a:t>
            </a:r>
            <a:r>
              <a:rPr lang="en-GB"/>
              <a:t>=(</a:t>
            </a:r>
            <a:r>
              <a:rPr lang="el-GR">
                <a:cs typeface="Arial" charset="0"/>
              </a:rPr>
              <a:t>Σ</a:t>
            </a:r>
            <a:r>
              <a:rPr lang="en-GB"/>
              <a:t>,</a:t>
            </a:r>
            <a:r>
              <a:rPr lang="en-GB" i="1"/>
              <a:t>s</a:t>
            </a:r>
            <a:r>
              <a:rPr lang="en-GB" i="1" baseline="-25000"/>
              <a:t>i</a:t>
            </a:r>
            <a:r>
              <a:rPr lang="en-GB"/>
              <a:t>,</a:t>
            </a:r>
            <a:r>
              <a:rPr lang="en-GB" i="1"/>
              <a:t>g</a:t>
            </a:r>
            <a:r>
              <a:rPr lang="en-GB"/>
              <a:t>) has a solution iff</a:t>
            </a:r>
            <a:br>
              <a:rPr lang="en-GB"/>
            </a:b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∃</a:t>
            </a:r>
            <a:r>
              <a:rPr lang="en-GB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l-GR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i="1"/>
              <a:t>g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 : </a:t>
            </a:r>
            <a:r>
              <a:rPr lang="en-GB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</a:t>
            </a:r>
            <a:r>
              <a:rPr lang="en-GB" i="1"/>
              <a:t>s</a:t>
            </a:r>
            <a:r>
              <a:rPr lang="en-GB" i="1" baseline="-25000"/>
              <a:t>i</a:t>
            </a:r>
            <a:r>
              <a:rPr lang="en-GB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BBC8-F271-4622-AA56-A419970ECA59}" type="slidenum">
              <a:rPr lang="en-GB"/>
              <a:pPr/>
              <a:t>32</a:t>
            </a:fld>
            <a:endParaRPr lang="en-GB"/>
          </a:p>
        </p:txBody>
      </p:sp>
      <p:sp>
        <p:nvSpPr>
          <p:cNvPr id="78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Reachability Tree</a:t>
            </a:r>
            <a:endParaRPr lang="en-US"/>
          </a:p>
        </p:txBody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700"/>
              <a:t>tree structure, where:</a:t>
            </a:r>
          </a:p>
          <a:p>
            <a:pPr lvl="1">
              <a:lnSpc>
                <a:spcPct val="80000"/>
              </a:lnSpc>
            </a:pPr>
            <a:r>
              <a:rPr lang="en-GB" sz="2200"/>
              <a:t>root is initial state </a:t>
            </a:r>
            <a:r>
              <a:rPr lang="en-GB" sz="2200" i="1"/>
              <a:t>s</a:t>
            </a:r>
            <a:r>
              <a:rPr lang="en-GB" sz="2200" i="1" baseline="-25000"/>
              <a:t>i</a:t>
            </a:r>
            <a:endParaRPr lang="en-GB" sz="2200"/>
          </a:p>
          <a:p>
            <a:pPr lvl="1">
              <a:lnSpc>
                <a:spcPct val="80000"/>
              </a:lnSpc>
            </a:pPr>
            <a:r>
              <a:rPr lang="en-GB" sz="2200"/>
              <a:t>children of node </a:t>
            </a:r>
            <a:r>
              <a:rPr lang="en-GB" sz="2200" i="1"/>
              <a:t>s</a:t>
            </a:r>
            <a:r>
              <a:rPr lang="en-GB" sz="2200"/>
              <a:t> are </a:t>
            </a:r>
            <a:r>
              <a:rPr lang="el-GR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sz="2200" i="1"/>
              <a:t>s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</a:t>
            </a:r>
            <a:endParaRPr lang="en-US" sz="22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GB" sz="2200"/>
              <a:t>arcs are labelled with actions</a:t>
            </a:r>
          </a:p>
          <a:p>
            <a:pPr>
              <a:lnSpc>
                <a:spcPct val="80000"/>
              </a:lnSpc>
            </a:pPr>
            <a:r>
              <a:rPr lang="en-GB" sz="2700"/>
              <a:t>all nodes in reachability tree are </a:t>
            </a:r>
            <a:r>
              <a:rPr lang="el-GR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700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&gt;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sz="2700" i="1"/>
              <a:t>s</a:t>
            </a:r>
            <a:r>
              <a:rPr lang="en-GB" sz="2700" i="1" baseline="-25000"/>
              <a:t>i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 </a:t>
            </a:r>
          </a:p>
          <a:p>
            <a:pPr lvl="1">
              <a:lnSpc>
                <a:spcPct val="80000"/>
              </a:lnSpc>
            </a:pPr>
            <a:r>
              <a:rPr lang="en-GB" sz="2200"/>
              <a:t>all nodes to depth </a:t>
            </a:r>
            <a:r>
              <a:rPr lang="en-GB" sz="2200" i="1"/>
              <a:t>d</a:t>
            </a:r>
            <a:r>
              <a:rPr lang="en-GB" sz="2200"/>
              <a:t> are </a:t>
            </a:r>
            <a:r>
              <a:rPr lang="el-GR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</a:t>
            </a:r>
            <a:r>
              <a:rPr lang="en-GB" sz="2300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GB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({</a:t>
            </a:r>
            <a:r>
              <a:rPr lang="en-GB" sz="2200" i="1"/>
              <a:t>s</a:t>
            </a:r>
            <a:r>
              <a:rPr lang="en-GB" sz="2200" i="1" baseline="-25000"/>
              <a:t>i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}) </a:t>
            </a:r>
          </a:p>
          <a:p>
            <a:pPr lvl="1">
              <a:lnSpc>
                <a:spcPct val="80000"/>
              </a:lnSpc>
            </a:pP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solves problems with up to </a:t>
            </a: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actions in solution</a:t>
            </a:r>
          </a:p>
          <a:p>
            <a:pPr>
              <a:lnSpc>
                <a:spcPct val="80000"/>
              </a:lnSpc>
            </a:pPr>
            <a:endParaRPr lang="en-GB" sz="2700"/>
          </a:p>
          <a:p>
            <a:pPr>
              <a:lnSpc>
                <a:spcPct val="80000"/>
              </a:lnSpc>
            </a:pPr>
            <a:r>
              <a:rPr lang="en-GB" sz="2700"/>
              <a:t>problem: </a:t>
            </a:r>
            <a:r>
              <a:rPr lang="en-GB" sz="2700" i="1"/>
              <a:t>O</a:t>
            </a:r>
            <a:r>
              <a:rPr lang="en-GB" sz="2700"/>
              <a:t>(</a:t>
            </a:r>
            <a:r>
              <a:rPr lang="en-GB" sz="2700" i="1"/>
              <a:t>k</a:t>
            </a:r>
            <a:r>
              <a:rPr lang="en-GB" sz="2700" i="1" baseline="30000"/>
              <a:t>d</a:t>
            </a:r>
            <a:r>
              <a:rPr lang="en-GB" sz="2700"/>
              <a:t>) nodes; </a:t>
            </a:r>
            <a:br>
              <a:rPr lang="en-GB" sz="2700"/>
            </a:br>
            <a:r>
              <a:rPr lang="en-GB" sz="2700" i="1"/>
              <a:t>k</a:t>
            </a:r>
            <a:r>
              <a:rPr lang="en-GB" sz="2700"/>
              <a:t> = applicable actions per state</a:t>
            </a:r>
          </a:p>
          <a:p>
            <a:pPr lvl="1">
              <a:lnSpc>
                <a:spcPct val="80000"/>
              </a:lnSpc>
            </a:pPr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D3DF-FDBD-4C69-974D-C04A8B43322A}" type="slidenum">
              <a:rPr lang="en-GB"/>
              <a:pPr/>
              <a:t>33</a:t>
            </a:fld>
            <a:endParaRPr lang="en-GB"/>
          </a:p>
        </p:txBody>
      </p:sp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DWR Example: Reachability Tree</a:t>
            </a:r>
            <a:endParaRPr lang="en-US"/>
          </a:p>
        </p:txBody>
      </p:sp>
      <p:sp>
        <p:nvSpPr>
          <p:cNvPr id="786435" name="Oval 3"/>
          <p:cNvSpPr>
            <a:spLocks noChangeArrowheads="1"/>
          </p:cNvSpPr>
          <p:nvPr/>
        </p:nvSpPr>
        <p:spPr bwMode="auto">
          <a:xfrm>
            <a:off x="3348038" y="1989138"/>
            <a:ext cx="259238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r1</a:t>
            </a:r>
            <a:r>
              <a:rPr lang="en-GB" i="0"/>
              <a:t>, </a:t>
            </a:r>
            <a:r>
              <a:rPr lang="en-GB"/>
              <a:t>q2</a:t>
            </a:r>
            <a:r>
              <a:rPr lang="en-GB" i="0"/>
              <a:t>, </a:t>
            </a:r>
            <a:r>
              <a:rPr lang="en-GB"/>
              <a:t>a1</a:t>
            </a:r>
            <a:r>
              <a:rPr lang="en-GB" i="0"/>
              <a:t>, </a:t>
            </a:r>
            <a:r>
              <a:rPr lang="en-GB"/>
              <a:t>b2</a:t>
            </a:r>
            <a:r>
              <a:rPr lang="en-GB" i="0"/>
              <a:t>, </a:t>
            </a:r>
            <a:r>
              <a:rPr lang="en-GB"/>
              <a:t>ur</a:t>
            </a:r>
            <a:r>
              <a:rPr lang="en-GB" i="0"/>
              <a:t>, </a:t>
            </a:r>
            <a:r>
              <a:rPr lang="en-GB"/>
              <a:t>uq</a:t>
            </a:r>
            <a:endParaRPr lang="en-US"/>
          </a:p>
        </p:txBody>
      </p:sp>
      <p:sp>
        <p:nvSpPr>
          <p:cNvPr id="786436" name="Oval 4"/>
          <p:cNvSpPr>
            <a:spLocks noChangeArrowheads="1"/>
          </p:cNvSpPr>
          <p:nvPr/>
        </p:nvSpPr>
        <p:spPr bwMode="auto">
          <a:xfrm>
            <a:off x="6227763" y="2925763"/>
            <a:ext cx="259238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r1</a:t>
            </a:r>
            <a:r>
              <a:rPr lang="en-GB" i="0"/>
              <a:t>, </a:t>
            </a:r>
            <a:r>
              <a:rPr lang="en-GB"/>
              <a:t>q2</a:t>
            </a:r>
            <a:r>
              <a:rPr lang="en-GB" i="0"/>
              <a:t>, </a:t>
            </a:r>
            <a:r>
              <a:rPr lang="en-GB"/>
              <a:t>a1</a:t>
            </a:r>
            <a:r>
              <a:rPr lang="en-GB" i="0"/>
              <a:t>, </a:t>
            </a:r>
            <a:r>
              <a:rPr lang="en-GB"/>
              <a:t>bq</a:t>
            </a:r>
            <a:r>
              <a:rPr lang="en-GB" i="0"/>
              <a:t>, </a:t>
            </a:r>
            <a:r>
              <a:rPr lang="en-GB"/>
              <a:t>ur</a:t>
            </a:r>
            <a:endParaRPr lang="en-US"/>
          </a:p>
        </p:txBody>
      </p:sp>
      <p:sp>
        <p:nvSpPr>
          <p:cNvPr id="786437" name="Oval 5"/>
          <p:cNvSpPr>
            <a:spLocks noChangeArrowheads="1"/>
          </p:cNvSpPr>
          <p:nvPr/>
        </p:nvSpPr>
        <p:spPr bwMode="auto">
          <a:xfrm>
            <a:off x="4260850" y="3429000"/>
            <a:ext cx="259238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r1</a:t>
            </a:r>
            <a:r>
              <a:rPr lang="en-GB" i="0"/>
              <a:t>, </a:t>
            </a:r>
            <a:r>
              <a:rPr lang="en-GB"/>
              <a:t>q2</a:t>
            </a:r>
            <a:r>
              <a:rPr lang="en-GB" i="0"/>
              <a:t>, </a:t>
            </a:r>
            <a:r>
              <a:rPr lang="en-GB"/>
              <a:t>ar</a:t>
            </a:r>
            <a:r>
              <a:rPr lang="en-GB" i="0"/>
              <a:t>, </a:t>
            </a:r>
            <a:r>
              <a:rPr lang="en-GB"/>
              <a:t>b2</a:t>
            </a:r>
            <a:r>
              <a:rPr lang="en-GB" i="0"/>
              <a:t>, </a:t>
            </a:r>
            <a:r>
              <a:rPr lang="en-GB"/>
              <a:t>ur</a:t>
            </a:r>
            <a:endParaRPr lang="en-US"/>
          </a:p>
        </p:txBody>
      </p:sp>
      <p:sp>
        <p:nvSpPr>
          <p:cNvPr id="786438" name="Oval 6"/>
          <p:cNvSpPr>
            <a:spLocks noChangeArrowheads="1"/>
          </p:cNvSpPr>
          <p:nvPr/>
        </p:nvSpPr>
        <p:spPr bwMode="auto">
          <a:xfrm>
            <a:off x="2292350" y="2925763"/>
            <a:ext cx="259238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r1</a:t>
            </a:r>
            <a:r>
              <a:rPr lang="en-GB" i="0"/>
              <a:t>, </a:t>
            </a:r>
            <a:r>
              <a:rPr lang="en-GB"/>
              <a:t>q1</a:t>
            </a:r>
            <a:r>
              <a:rPr lang="en-GB" i="0"/>
              <a:t>, </a:t>
            </a:r>
            <a:r>
              <a:rPr lang="en-GB"/>
              <a:t>a1</a:t>
            </a:r>
            <a:r>
              <a:rPr lang="en-GB" i="0"/>
              <a:t>, </a:t>
            </a:r>
            <a:r>
              <a:rPr lang="en-GB"/>
              <a:t>b2</a:t>
            </a:r>
            <a:r>
              <a:rPr lang="en-GB" i="0"/>
              <a:t>, </a:t>
            </a:r>
            <a:r>
              <a:rPr lang="en-GB"/>
              <a:t>ur</a:t>
            </a:r>
            <a:r>
              <a:rPr lang="en-GB" i="0"/>
              <a:t>, </a:t>
            </a:r>
            <a:r>
              <a:rPr lang="en-GB"/>
              <a:t>uq</a:t>
            </a:r>
            <a:endParaRPr lang="en-US"/>
          </a:p>
        </p:txBody>
      </p:sp>
      <p:sp>
        <p:nvSpPr>
          <p:cNvPr id="786439" name="Oval 7"/>
          <p:cNvSpPr>
            <a:spLocks noChangeArrowheads="1"/>
          </p:cNvSpPr>
          <p:nvPr/>
        </p:nvSpPr>
        <p:spPr bwMode="auto">
          <a:xfrm>
            <a:off x="323850" y="3429000"/>
            <a:ext cx="259238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r2</a:t>
            </a:r>
            <a:r>
              <a:rPr lang="en-GB" i="0"/>
              <a:t>, </a:t>
            </a:r>
            <a:r>
              <a:rPr lang="en-GB"/>
              <a:t>q2</a:t>
            </a:r>
            <a:r>
              <a:rPr lang="en-GB" i="0"/>
              <a:t>, </a:t>
            </a:r>
            <a:r>
              <a:rPr lang="en-GB"/>
              <a:t>a1</a:t>
            </a:r>
            <a:r>
              <a:rPr lang="en-GB" i="0"/>
              <a:t>, </a:t>
            </a:r>
            <a:r>
              <a:rPr lang="en-GB"/>
              <a:t>b2</a:t>
            </a:r>
            <a:r>
              <a:rPr lang="en-GB" i="0"/>
              <a:t>, </a:t>
            </a:r>
            <a:r>
              <a:rPr lang="en-GB"/>
              <a:t>ur</a:t>
            </a:r>
            <a:r>
              <a:rPr lang="en-GB" i="0"/>
              <a:t>, </a:t>
            </a:r>
            <a:r>
              <a:rPr lang="en-GB"/>
              <a:t>uq</a:t>
            </a:r>
            <a:endParaRPr lang="en-US"/>
          </a:p>
        </p:txBody>
      </p:sp>
      <p:sp>
        <p:nvSpPr>
          <p:cNvPr id="786440" name="Oval 8"/>
          <p:cNvSpPr>
            <a:spLocks noChangeArrowheads="1"/>
          </p:cNvSpPr>
          <p:nvPr/>
        </p:nvSpPr>
        <p:spPr bwMode="auto">
          <a:xfrm>
            <a:off x="4787900" y="5157788"/>
            <a:ext cx="259238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r2</a:t>
            </a:r>
            <a:r>
              <a:rPr lang="en-GB" i="0"/>
              <a:t>, </a:t>
            </a:r>
            <a:r>
              <a:rPr lang="en-GB"/>
              <a:t>q2</a:t>
            </a:r>
            <a:r>
              <a:rPr lang="en-GB" i="0"/>
              <a:t>, </a:t>
            </a:r>
            <a:r>
              <a:rPr lang="en-GB"/>
              <a:t>a1</a:t>
            </a:r>
            <a:r>
              <a:rPr lang="en-GB" i="0"/>
              <a:t>, </a:t>
            </a:r>
            <a:r>
              <a:rPr lang="en-GB"/>
              <a:t>bq</a:t>
            </a:r>
            <a:r>
              <a:rPr lang="en-GB" i="0"/>
              <a:t>, </a:t>
            </a:r>
            <a:r>
              <a:rPr lang="en-GB"/>
              <a:t>ur</a:t>
            </a:r>
            <a:endParaRPr lang="en-US"/>
          </a:p>
        </p:txBody>
      </p:sp>
      <p:sp>
        <p:nvSpPr>
          <p:cNvPr id="786441" name="Oval 9"/>
          <p:cNvSpPr>
            <a:spLocks noChangeArrowheads="1"/>
          </p:cNvSpPr>
          <p:nvPr/>
        </p:nvSpPr>
        <p:spPr bwMode="auto">
          <a:xfrm>
            <a:off x="3276600" y="5662613"/>
            <a:ext cx="259238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r2</a:t>
            </a:r>
            <a:r>
              <a:rPr lang="en-GB" i="0"/>
              <a:t>, </a:t>
            </a:r>
            <a:r>
              <a:rPr lang="en-GB"/>
              <a:t>q2</a:t>
            </a:r>
            <a:r>
              <a:rPr lang="en-GB" i="0"/>
              <a:t>, </a:t>
            </a:r>
            <a:r>
              <a:rPr lang="en-GB"/>
              <a:t>a1</a:t>
            </a:r>
            <a:r>
              <a:rPr lang="en-GB" i="0"/>
              <a:t>, </a:t>
            </a:r>
            <a:r>
              <a:rPr lang="en-GB"/>
              <a:t>br</a:t>
            </a:r>
            <a:r>
              <a:rPr lang="en-GB" i="0"/>
              <a:t>, </a:t>
            </a:r>
            <a:r>
              <a:rPr lang="en-GB"/>
              <a:t>uq</a:t>
            </a:r>
            <a:endParaRPr lang="en-US"/>
          </a:p>
        </p:txBody>
      </p:sp>
      <p:sp>
        <p:nvSpPr>
          <p:cNvPr id="786442" name="Oval 10"/>
          <p:cNvSpPr>
            <a:spLocks noChangeArrowheads="1"/>
          </p:cNvSpPr>
          <p:nvPr/>
        </p:nvSpPr>
        <p:spPr bwMode="auto">
          <a:xfrm>
            <a:off x="1765300" y="5157788"/>
            <a:ext cx="259238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r2</a:t>
            </a:r>
            <a:r>
              <a:rPr lang="en-GB" i="0"/>
              <a:t>, </a:t>
            </a:r>
            <a:r>
              <a:rPr lang="en-GB"/>
              <a:t>q1</a:t>
            </a:r>
            <a:r>
              <a:rPr lang="en-GB" i="0"/>
              <a:t>, </a:t>
            </a:r>
            <a:r>
              <a:rPr lang="en-GB"/>
              <a:t>a1</a:t>
            </a:r>
            <a:r>
              <a:rPr lang="en-GB" i="0"/>
              <a:t>, </a:t>
            </a:r>
            <a:r>
              <a:rPr lang="en-GB"/>
              <a:t>b2</a:t>
            </a:r>
            <a:r>
              <a:rPr lang="en-GB" i="0"/>
              <a:t>, </a:t>
            </a:r>
            <a:r>
              <a:rPr lang="en-GB"/>
              <a:t>ur</a:t>
            </a:r>
            <a:r>
              <a:rPr lang="en-GB" i="0"/>
              <a:t>, </a:t>
            </a:r>
            <a:r>
              <a:rPr lang="en-GB"/>
              <a:t>uq</a:t>
            </a:r>
            <a:endParaRPr lang="en-US"/>
          </a:p>
        </p:txBody>
      </p:sp>
      <p:sp>
        <p:nvSpPr>
          <p:cNvPr id="786443" name="Oval 11"/>
          <p:cNvSpPr>
            <a:spLocks noChangeArrowheads="1"/>
          </p:cNvSpPr>
          <p:nvPr/>
        </p:nvSpPr>
        <p:spPr bwMode="auto">
          <a:xfrm>
            <a:off x="252413" y="5661025"/>
            <a:ext cx="259238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r1</a:t>
            </a:r>
            <a:r>
              <a:rPr lang="en-GB" i="0"/>
              <a:t>, </a:t>
            </a:r>
            <a:r>
              <a:rPr lang="en-GB"/>
              <a:t>q2</a:t>
            </a:r>
            <a:r>
              <a:rPr lang="en-GB" i="0"/>
              <a:t>, </a:t>
            </a:r>
            <a:r>
              <a:rPr lang="en-GB"/>
              <a:t>a1</a:t>
            </a:r>
            <a:r>
              <a:rPr lang="en-GB" i="0"/>
              <a:t>, </a:t>
            </a:r>
            <a:r>
              <a:rPr lang="en-GB"/>
              <a:t>b2</a:t>
            </a:r>
            <a:r>
              <a:rPr lang="en-GB" i="0"/>
              <a:t>, </a:t>
            </a:r>
            <a:r>
              <a:rPr lang="en-GB"/>
              <a:t>ur</a:t>
            </a:r>
            <a:r>
              <a:rPr lang="en-GB" i="0"/>
              <a:t>, </a:t>
            </a:r>
            <a:r>
              <a:rPr lang="en-GB"/>
              <a:t>uq</a:t>
            </a:r>
            <a:endParaRPr lang="en-US"/>
          </a:p>
        </p:txBody>
      </p:sp>
      <p:cxnSp>
        <p:nvCxnSpPr>
          <p:cNvPr id="786444" name="AutoShape 12"/>
          <p:cNvCxnSpPr>
            <a:cxnSpLocks noChangeShapeType="1"/>
            <a:stCxn id="786435" idx="4"/>
            <a:endCxn id="786439" idx="0"/>
          </p:cNvCxnSpPr>
          <p:nvPr/>
        </p:nvCxnSpPr>
        <p:spPr bwMode="auto">
          <a:xfrm flipH="1">
            <a:off x="1620838" y="2492375"/>
            <a:ext cx="3024187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86445" name="AutoShape 13"/>
          <p:cNvCxnSpPr>
            <a:cxnSpLocks noChangeShapeType="1"/>
            <a:stCxn id="786435" idx="4"/>
            <a:endCxn id="786438" idx="0"/>
          </p:cNvCxnSpPr>
          <p:nvPr/>
        </p:nvCxnSpPr>
        <p:spPr bwMode="auto">
          <a:xfrm flipH="1">
            <a:off x="3589338" y="2492375"/>
            <a:ext cx="1055687" cy="433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86446" name="AutoShape 14"/>
          <p:cNvCxnSpPr>
            <a:cxnSpLocks noChangeShapeType="1"/>
            <a:stCxn id="786435" idx="4"/>
            <a:endCxn id="786437" idx="0"/>
          </p:cNvCxnSpPr>
          <p:nvPr/>
        </p:nvCxnSpPr>
        <p:spPr bwMode="auto">
          <a:xfrm>
            <a:off x="4645025" y="2492375"/>
            <a:ext cx="912813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86447" name="AutoShape 15"/>
          <p:cNvCxnSpPr>
            <a:cxnSpLocks noChangeShapeType="1"/>
            <a:stCxn id="786435" idx="4"/>
            <a:endCxn id="786436" idx="0"/>
          </p:cNvCxnSpPr>
          <p:nvPr/>
        </p:nvCxnSpPr>
        <p:spPr bwMode="auto">
          <a:xfrm>
            <a:off x="4645025" y="2492375"/>
            <a:ext cx="2879725" cy="433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86448" name="AutoShape 16"/>
          <p:cNvCxnSpPr>
            <a:cxnSpLocks noChangeShapeType="1"/>
            <a:stCxn id="786439" idx="4"/>
            <a:endCxn id="786443" idx="0"/>
          </p:cNvCxnSpPr>
          <p:nvPr/>
        </p:nvCxnSpPr>
        <p:spPr bwMode="auto">
          <a:xfrm flipH="1">
            <a:off x="1549400" y="3932238"/>
            <a:ext cx="71438" cy="1728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86449" name="AutoShape 17"/>
          <p:cNvCxnSpPr>
            <a:cxnSpLocks noChangeShapeType="1"/>
            <a:stCxn id="786439" idx="4"/>
            <a:endCxn id="786442" idx="0"/>
          </p:cNvCxnSpPr>
          <p:nvPr/>
        </p:nvCxnSpPr>
        <p:spPr bwMode="auto">
          <a:xfrm>
            <a:off x="1620838" y="3932238"/>
            <a:ext cx="1441450" cy="1225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86450" name="AutoShape 18"/>
          <p:cNvCxnSpPr>
            <a:cxnSpLocks noChangeShapeType="1"/>
            <a:stCxn id="786439" idx="4"/>
            <a:endCxn id="786441" idx="0"/>
          </p:cNvCxnSpPr>
          <p:nvPr/>
        </p:nvCxnSpPr>
        <p:spPr bwMode="auto">
          <a:xfrm>
            <a:off x="1620838" y="3932238"/>
            <a:ext cx="2952750" cy="173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86451" name="AutoShape 19"/>
          <p:cNvCxnSpPr>
            <a:cxnSpLocks noChangeShapeType="1"/>
            <a:stCxn id="786439" idx="4"/>
            <a:endCxn id="786440" idx="0"/>
          </p:cNvCxnSpPr>
          <p:nvPr/>
        </p:nvCxnSpPr>
        <p:spPr bwMode="auto">
          <a:xfrm>
            <a:off x="1620838" y="3932238"/>
            <a:ext cx="4464050" cy="1225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786457" name="Group 25"/>
          <p:cNvGrpSpPr>
            <a:grpSpLocks/>
          </p:cNvGrpSpPr>
          <p:nvPr/>
        </p:nvGrpSpPr>
        <p:grpSpPr bwMode="auto">
          <a:xfrm>
            <a:off x="7235825" y="3933825"/>
            <a:ext cx="576263" cy="142875"/>
            <a:chOff x="4649" y="2341"/>
            <a:chExt cx="363" cy="90"/>
          </a:xfrm>
        </p:grpSpPr>
        <p:sp>
          <p:nvSpPr>
            <p:cNvPr id="786453" name="Oval 21"/>
            <p:cNvSpPr>
              <a:spLocks noChangeArrowheads="1"/>
            </p:cNvSpPr>
            <p:nvPr/>
          </p:nvSpPr>
          <p:spPr bwMode="auto">
            <a:xfrm>
              <a:off x="4649" y="2341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86454" name="Oval 22"/>
            <p:cNvSpPr>
              <a:spLocks noChangeArrowheads="1"/>
            </p:cNvSpPr>
            <p:nvPr/>
          </p:nvSpPr>
          <p:spPr bwMode="auto">
            <a:xfrm>
              <a:off x="4740" y="2341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86455" name="Oval 23"/>
            <p:cNvSpPr>
              <a:spLocks noChangeArrowheads="1"/>
            </p:cNvSpPr>
            <p:nvPr/>
          </p:nvSpPr>
          <p:spPr bwMode="auto">
            <a:xfrm>
              <a:off x="4830" y="2341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86456" name="Oval 24"/>
            <p:cNvSpPr>
              <a:spLocks noChangeArrowheads="1"/>
            </p:cNvSpPr>
            <p:nvPr/>
          </p:nvSpPr>
          <p:spPr bwMode="auto">
            <a:xfrm>
              <a:off x="4921" y="2341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cxnSp>
        <p:nvCxnSpPr>
          <p:cNvPr id="786458" name="AutoShape 26"/>
          <p:cNvCxnSpPr>
            <a:cxnSpLocks noChangeShapeType="1"/>
            <a:stCxn id="786436" idx="4"/>
            <a:endCxn id="786453" idx="0"/>
          </p:cNvCxnSpPr>
          <p:nvPr/>
        </p:nvCxnSpPr>
        <p:spPr bwMode="auto">
          <a:xfrm flipH="1">
            <a:off x="7308850" y="3429000"/>
            <a:ext cx="215900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86459" name="AutoShape 27"/>
          <p:cNvCxnSpPr>
            <a:cxnSpLocks noChangeShapeType="1"/>
            <a:stCxn id="786436" idx="4"/>
            <a:endCxn id="786454" idx="0"/>
          </p:cNvCxnSpPr>
          <p:nvPr/>
        </p:nvCxnSpPr>
        <p:spPr bwMode="auto">
          <a:xfrm flipH="1">
            <a:off x="7453313" y="3429000"/>
            <a:ext cx="71437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86460" name="AutoShape 28"/>
          <p:cNvCxnSpPr>
            <a:cxnSpLocks noChangeShapeType="1"/>
            <a:stCxn id="786436" idx="4"/>
            <a:endCxn id="786455" idx="0"/>
          </p:cNvCxnSpPr>
          <p:nvPr/>
        </p:nvCxnSpPr>
        <p:spPr bwMode="auto">
          <a:xfrm>
            <a:off x="7524750" y="3429000"/>
            <a:ext cx="71438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86461" name="AutoShape 29"/>
          <p:cNvCxnSpPr>
            <a:cxnSpLocks noChangeShapeType="1"/>
            <a:stCxn id="786436" idx="4"/>
            <a:endCxn id="786456" idx="0"/>
          </p:cNvCxnSpPr>
          <p:nvPr/>
        </p:nvCxnSpPr>
        <p:spPr bwMode="auto">
          <a:xfrm>
            <a:off x="7524750" y="3429000"/>
            <a:ext cx="215900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786462" name="Group 30"/>
          <p:cNvGrpSpPr>
            <a:grpSpLocks/>
          </p:cNvGrpSpPr>
          <p:nvPr/>
        </p:nvGrpSpPr>
        <p:grpSpPr bwMode="auto">
          <a:xfrm>
            <a:off x="5292725" y="4438650"/>
            <a:ext cx="576263" cy="142875"/>
            <a:chOff x="4649" y="2341"/>
            <a:chExt cx="363" cy="90"/>
          </a:xfrm>
        </p:grpSpPr>
        <p:sp>
          <p:nvSpPr>
            <p:cNvPr id="786463" name="Oval 31"/>
            <p:cNvSpPr>
              <a:spLocks noChangeArrowheads="1"/>
            </p:cNvSpPr>
            <p:nvPr/>
          </p:nvSpPr>
          <p:spPr bwMode="auto">
            <a:xfrm>
              <a:off x="4649" y="2341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86464" name="Oval 32"/>
            <p:cNvSpPr>
              <a:spLocks noChangeArrowheads="1"/>
            </p:cNvSpPr>
            <p:nvPr/>
          </p:nvSpPr>
          <p:spPr bwMode="auto">
            <a:xfrm>
              <a:off x="4740" y="2341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86465" name="Oval 33"/>
            <p:cNvSpPr>
              <a:spLocks noChangeArrowheads="1"/>
            </p:cNvSpPr>
            <p:nvPr/>
          </p:nvSpPr>
          <p:spPr bwMode="auto">
            <a:xfrm>
              <a:off x="4830" y="2341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86466" name="Oval 34"/>
            <p:cNvSpPr>
              <a:spLocks noChangeArrowheads="1"/>
            </p:cNvSpPr>
            <p:nvPr/>
          </p:nvSpPr>
          <p:spPr bwMode="auto">
            <a:xfrm>
              <a:off x="4921" y="2341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cxnSp>
        <p:nvCxnSpPr>
          <p:cNvPr id="786467" name="AutoShape 35"/>
          <p:cNvCxnSpPr>
            <a:cxnSpLocks noChangeShapeType="1"/>
            <a:endCxn id="786463" idx="0"/>
          </p:cNvCxnSpPr>
          <p:nvPr/>
        </p:nvCxnSpPr>
        <p:spPr bwMode="auto">
          <a:xfrm flipH="1">
            <a:off x="5365750" y="3933825"/>
            <a:ext cx="215900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86468" name="AutoShape 36"/>
          <p:cNvCxnSpPr>
            <a:cxnSpLocks noChangeShapeType="1"/>
            <a:endCxn id="786464" idx="0"/>
          </p:cNvCxnSpPr>
          <p:nvPr/>
        </p:nvCxnSpPr>
        <p:spPr bwMode="auto">
          <a:xfrm flipH="1">
            <a:off x="5510213" y="3933825"/>
            <a:ext cx="71437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86469" name="AutoShape 37"/>
          <p:cNvCxnSpPr>
            <a:cxnSpLocks noChangeShapeType="1"/>
            <a:endCxn id="786465" idx="0"/>
          </p:cNvCxnSpPr>
          <p:nvPr/>
        </p:nvCxnSpPr>
        <p:spPr bwMode="auto">
          <a:xfrm>
            <a:off x="5581650" y="3933825"/>
            <a:ext cx="71438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86470" name="AutoShape 38"/>
          <p:cNvCxnSpPr>
            <a:cxnSpLocks noChangeShapeType="1"/>
            <a:endCxn id="786466" idx="0"/>
          </p:cNvCxnSpPr>
          <p:nvPr/>
        </p:nvCxnSpPr>
        <p:spPr bwMode="auto">
          <a:xfrm>
            <a:off x="5581650" y="3933825"/>
            <a:ext cx="215900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786471" name="Group 39"/>
          <p:cNvGrpSpPr>
            <a:grpSpLocks/>
          </p:cNvGrpSpPr>
          <p:nvPr/>
        </p:nvGrpSpPr>
        <p:grpSpPr bwMode="auto">
          <a:xfrm>
            <a:off x="3276600" y="3933825"/>
            <a:ext cx="576263" cy="142875"/>
            <a:chOff x="4649" y="2341"/>
            <a:chExt cx="363" cy="90"/>
          </a:xfrm>
        </p:grpSpPr>
        <p:sp>
          <p:nvSpPr>
            <p:cNvPr id="786472" name="Oval 40"/>
            <p:cNvSpPr>
              <a:spLocks noChangeArrowheads="1"/>
            </p:cNvSpPr>
            <p:nvPr/>
          </p:nvSpPr>
          <p:spPr bwMode="auto">
            <a:xfrm>
              <a:off x="4649" y="2341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86473" name="Oval 41"/>
            <p:cNvSpPr>
              <a:spLocks noChangeArrowheads="1"/>
            </p:cNvSpPr>
            <p:nvPr/>
          </p:nvSpPr>
          <p:spPr bwMode="auto">
            <a:xfrm>
              <a:off x="4740" y="2341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86474" name="Oval 42"/>
            <p:cNvSpPr>
              <a:spLocks noChangeArrowheads="1"/>
            </p:cNvSpPr>
            <p:nvPr/>
          </p:nvSpPr>
          <p:spPr bwMode="auto">
            <a:xfrm>
              <a:off x="4830" y="2341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86475" name="Oval 43"/>
            <p:cNvSpPr>
              <a:spLocks noChangeArrowheads="1"/>
            </p:cNvSpPr>
            <p:nvPr/>
          </p:nvSpPr>
          <p:spPr bwMode="auto">
            <a:xfrm>
              <a:off x="4921" y="2341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cxnSp>
        <p:nvCxnSpPr>
          <p:cNvPr id="786476" name="AutoShape 44"/>
          <p:cNvCxnSpPr>
            <a:cxnSpLocks noChangeShapeType="1"/>
            <a:endCxn id="786472" idx="0"/>
          </p:cNvCxnSpPr>
          <p:nvPr/>
        </p:nvCxnSpPr>
        <p:spPr bwMode="auto">
          <a:xfrm flipH="1">
            <a:off x="3349625" y="3429000"/>
            <a:ext cx="215900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86477" name="AutoShape 45"/>
          <p:cNvCxnSpPr>
            <a:cxnSpLocks noChangeShapeType="1"/>
            <a:endCxn id="786473" idx="0"/>
          </p:cNvCxnSpPr>
          <p:nvPr/>
        </p:nvCxnSpPr>
        <p:spPr bwMode="auto">
          <a:xfrm flipH="1">
            <a:off x="3494088" y="3429000"/>
            <a:ext cx="71437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86478" name="AutoShape 46"/>
          <p:cNvCxnSpPr>
            <a:cxnSpLocks noChangeShapeType="1"/>
            <a:endCxn id="786474" idx="0"/>
          </p:cNvCxnSpPr>
          <p:nvPr/>
        </p:nvCxnSpPr>
        <p:spPr bwMode="auto">
          <a:xfrm>
            <a:off x="3565525" y="3429000"/>
            <a:ext cx="71438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86479" name="AutoShape 47"/>
          <p:cNvCxnSpPr>
            <a:cxnSpLocks noChangeShapeType="1"/>
            <a:endCxn id="786475" idx="0"/>
          </p:cNvCxnSpPr>
          <p:nvPr/>
        </p:nvCxnSpPr>
        <p:spPr bwMode="auto">
          <a:xfrm>
            <a:off x="3565525" y="3429000"/>
            <a:ext cx="215900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86480" name="Text Box 48"/>
          <p:cNvSpPr txBox="1">
            <a:spLocks noChangeArrowheads="1"/>
          </p:cNvSpPr>
          <p:nvPr/>
        </p:nvSpPr>
        <p:spPr bwMode="auto">
          <a:xfrm>
            <a:off x="3995738" y="263048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Mq21</a:t>
            </a:r>
            <a:endParaRPr lang="en-US" i="0"/>
          </a:p>
        </p:txBody>
      </p:sp>
      <p:sp>
        <p:nvSpPr>
          <p:cNvPr id="786481" name="Text Box 49"/>
          <p:cNvSpPr txBox="1">
            <a:spLocks noChangeArrowheads="1"/>
          </p:cNvSpPr>
          <p:nvPr/>
        </p:nvSpPr>
        <p:spPr bwMode="auto">
          <a:xfrm>
            <a:off x="2987675" y="2492375"/>
            <a:ext cx="70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Mr12</a:t>
            </a:r>
            <a:endParaRPr lang="en-US" i="0"/>
          </a:p>
        </p:txBody>
      </p:sp>
      <p:sp>
        <p:nvSpPr>
          <p:cNvPr id="786482" name="Text Box 50"/>
          <p:cNvSpPr txBox="1">
            <a:spLocks noChangeArrowheads="1"/>
          </p:cNvSpPr>
          <p:nvPr/>
        </p:nvSpPr>
        <p:spPr bwMode="auto">
          <a:xfrm>
            <a:off x="5148263" y="27813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Lar1</a:t>
            </a:r>
            <a:endParaRPr lang="en-US" i="0"/>
          </a:p>
        </p:txBody>
      </p:sp>
      <p:sp>
        <p:nvSpPr>
          <p:cNvPr id="786483" name="Text Box 51"/>
          <p:cNvSpPr txBox="1">
            <a:spLocks noChangeArrowheads="1"/>
          </p:cNvSpPr>
          <p:nvPr/>
        </p:nvSpPr>
        <p:spPr bwMode="auto">
          <a:xfrm>
            <a:off x="6084888" y="2420938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Lbq2</a:t>
            </a:r>
            <a:endParaRPr lang="en-US" i="0"/>
          </a:p>
        </p:txBody>
      </p:sp>
      <p:sp>
        <p:nvSpPr>
          <p:cNvPr id="786484" name="Text Box 52"/>
          <p:cNvSpPr txBox="1">
            <a:spLocks noChangeArrowheads="1"/>
          </p:cNvSpPr>
          <p:nvPr/>
        </p:nvSpPr>
        <p:spPr bwMode="auto">
          <a:xfrm>
            <a:off x="987425" y="4724400"/>
            <a:ext cx="70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Mr21</a:t>
            </a:r>
            <a:endParaRPr lang="en-US" i="0"/>
          </a:p>
        </p:txBody>
      </p:sp>
      <p:sp>
        <p:nvSpPr>
          <p:cNvPr id="786485" name="Text Box 53"/>
          <p:cNvSpPr txBox="1">
            <a:spLocks noChangeArrowheads="1"/>
          </p:cNvSpPr>
          <p:nvPr/>
        </p:nvSpPr>
        <p:spPr bwMode="auto">
          <a:xfrm>
            <a:off x="1835150" y="4575175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Mq21</a:t>
            </a:r>
            <a:endParaRPr lang="en-US" i="0"/>
          </a:p>
        </p:txBody>
      </p:sp>
      <p:sp>
        <p:nvSpPr>
          <p:cNvPr id="786488" name="Text Box 56"/>
          <p:cNvSpPr txBox="1">
            <a:spLocks noChangeArrowheads="1"/>
          </p:cNvSpPr>
          <p:nvPr/>
        </p:nvSpPr>
        <p:spPr bwMode="auto">
          <a:xfrm>
            <a:off x="3924300" y="42926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Lbq2</a:t>
            </a:r>
            <a:endParaRPr lang="en-US" i="0"/>
          </a:p>
        </p:txBody>
      </p:sp>
      <p:sp>
        <p:nvSpPr>
          <p:cNvPr id="786489" name="Text Box 57"/>
          <p:cNvSpPr txBox="1">
            <a:spLocks noChangeArrowheads="1"/>
          </p:cNvSpPr>
          <p:nvPr/>
        </p:nvSpPr>
        <p:spPr bwMode="auto">
          <a:xfrm>
            <a:off x="3354388" y="471805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Lbr2</a:t>
            </a:r>
            <a:endParaRPr lang="en-US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589A-9AAB-4CD4-BF3F-8C07394149FC}" type="slidenum">
              <a:rPr lang="en-GB"/>
              <a:pPr/>
              <a:t>34</a:t>
            </a:fld>
            <a:endParaRPr lang="en-GB"/>
          </a:p>
        </p:txBody>
      </p:sp>
      <p:sp>
        <p:nvSpPr>
          <p:cNvPr id="79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Planning Graph: Nodes</a:t>
            </a:r>
            <a:endParaRPr lang="en-US"/>
          </a:p>
        </p:txBody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700" dirty="0"/>
              <a:t>layered directed graph </a:t>
            </a:r>
            <a:r>
              <a:rPr lang="en-GB" sz="2700" i="1" dirty="0"/>
              <a:t>G</a:t>
            </a:r>
            <a:r>
              <a:rPr lang="en-GB" sz="2700" dirty="0"/>
              <a:t>=(</a:t>
            </a:r>
            <a:r>
              <a:rPr lang="en-GB" sz="2700" i="1" dirty="0"/>
              <a:t>N</a:t>
            </a:r>
            <a:r>
              <a:rPr lang="en-GB" sz="2700" dirty="0"/>
              <a:t>,</a:t>
            </a:r>
            <a:r>
              <a:rPr lang="en-GB" sz="2700" i="1" dirty="0"/>
              <a:t>E</a:t>
            </a:r>
            <a:r>
              <a:rPr lang="en-GB" sz="2700" dirty="0"/>
              <a:t>): </a:t>
            </a:r>
          </a:p>
          <a:p>
            <a:pPr lvl="1">
              <a:lnSpc>
                <a:spcPct val="90000"/>
              </a:lnSpc>
            </a:pPr>
            <a:r>
              <a:rPr lang="en-GB" sz="2200" i="1" dirty="0"/>
              <a:t>N</a:t>
            </a:r>
            <a:r>
              <a:rPr lang="en-GB" sz="2200" dirty="0"/>
              <a:t> = </a:t>
            </a:r>
            <a:r>
              <a:rPr lang="en-GB" sz="2200" i="1" dirty="0"/>
              <a:t>P</a:t>
            </a:r>
            <a:r>
              <a:rPr lang="en-GB" sz="2200" baseline="-25000" dirty="0"/>
              <a:t>0 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sz="2200" dirty="0"/>
              <a:t> </a:t>
            </a:r>
            <a:r>
              <a:rPr lang="en-GB" sz="2200" i="1" dirty="0"/>
              <a:t>A</a:t>
            </a:r>
            <a:r>
              <a:rPr lang="en-GB" sz="2200" baseline="-25000" dirty="0"/>
              <a:t>1</a:t>
            </a:r>
            <a:r>
              <a:rPr lang="en-GB" sz="2200" dirty="0"/>
              <a:t> 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sz="2200" dirty="0"/>
              <a:t> </a:t>
            </a:r>
            <a:r>
              <a:rPr lang="en-GB" sz="2200" i="1" dirty="0"/>
              <a:t>P</a:t>
            </a:r>
            <a:r>
              <a:rPr lang="en-GB" sz="2200" baseline="-25000" dirty="0"/>
              <a:t>1</a:t>
            </a:r>
            <a:r>
              <a:rPr lang="en-GB" sz="2200" dirty="0"/>
              <a:t> 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sz="2200" dirty="0"/>
              <a:t> </a:t>
            </a:r>
            <a:r>
              <a:rPr lang="en-GB" sz="2200" i="1" dirty="0"/>
              <a:t>A</a:t>
            </a:r>
            <a:r>
              <a:rPr lang="en-GB" sz="2200" baseline="-25000" dirty="0"/>
              <a:t>2</a:t>
            </a:r>
            <a:r>
              <a:rPr lang="en-GB" sz="2200" dirty="0"/>
              <a:t> 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sz="2200" dirty="0"/>
              <a:t> </a:t>
            </a:r>
            <a:r>
              <a:rPr lang="en-GB" sz="2200" i="1" dirty="0"/>
              <a:t>P</a:t>
            </a:r>
            <a:r>
              <a:rPr lang="en-GB" sz="2200" baseline="-25000" dirty="0"/>
              <a:t>2</a:t>
            </a:r>
            <a:r>
              <a:rPr lang="en-GB" sz="2200" dirty="0"/>
              <a:t> 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sz="2200" dirty="0"/>
              <a:t> … 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state proposition layers: </a:t>
            </a:r>
            <a:r>
              <a:rPr lang="en-GB" sz="2000" i="1" dirty="0"/>
              <a:t>P</a:t>
            </a:r>
            <a:r>
              <a:rPr lang="en-GB" sz="2000" baseline="-25000" dirty="0"/>
              <a:t>0</a:t>
            </a:r>
            <a:r>
              <a:rPr lang="en-GB" sz="2000" dirty="0"/>
              <a:t>, </a:t>
            </a:r>
            <a:r>
              <a:rPr lang="en-GB" sz="2000" i="1" dirty="0"/>
              <a:t>P</a:t>
            </a:r>
            <a:r>
              <a:rPr lang="en-GB" sz="2000" baseline="-25000" dirty="0"/>
              <a:t>1</a:t>
            </a:r>
            <a:r>
              <a:rPr lang="en-GB" sz="2000" dirty="0"/>
              <a:t>, …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action layers: </a:t>
            </a:r>
            <a:r>
              <a:rPr lang="en-GB" sz="2000" i="1" dirty="0"/>
              <a:t>A</a:t>
            </a:r>
            <a:r>
              <a:rPr lang="en-GB" sz="2000" baseline="-25000" dirty="0"/>
              <a:t>1</a:t>
            </a:r>
            <a:r>
              <a:rPr lang="en-GB" sz="2000" dirty="0"/>
              <a:t>, </a:t>
            </a:r>
            <a:r>
              <a:rPr lang="en-GB" sz="2000" i="1" dirty="0"/>
              <a:t>A</a:t>
            </a:r>
            <a:r>
              <a:rPr lang="en-GB" sz="2000" baseline="-25000" dirty="0"/>
              <a:t>2</a:t>
            </a:r>
            <a:r>
              <a:rPr lang="en-GB" sz="2000" dirty="0"/>
              <a:t>, …</a:t>
            </a:r>
          </a:p>
          <a:p>
            <a:pPr>
              <a:lnSpc>
                <a:spcPct val="90000"/>
              </a:lnSpc>
            </a:pPr>
            <a:r>
              <a:rPr lang="en-GB" sz="2700" dirty="0"/>
              <a:t>first proposition layer </a:t>
            </a:r>
            <a:r>
              <a:rPr lang="en-GB" sz="2700" i="1" dirty="0"/>
              <a:t>P</a:t>
            </a:r>
            <a:r>
              <a:rPr lang="en-GB" sz="2700" baseline="-25000" dirty="0"/>
              <a:t>0</a:t>
            </a:r>
            <a:r>
              <a:rPr lang="en-GB" sz="27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propositions in initial state </a:t>
            </a:r>
            <a:r>
              <a:rPr lang="en-GB" sz="2200" i="1" dirty="0" err="1"/>
              <a:t>s</a:t>
            </a:r>
            <a:r>
              <a:rPr lang="en-GB" sz="2200" i="1" baseline="-25000" dirty="0" err="1"/>
              <a:t>i</a:t>
            </a:r>
            <a:r>
              <a:rPr lang="en-GB" sz="2200" dirty="0"/>
              <a:t>: </a:t>
            </a:r>
            <a:r>
              <a:rPr lang="en-GB" sz="2200" i="1" dirty="0"/>
              <a:t>P</a:t>
            </a:r>
            <a:r>
              <a:rPr lang="en-GB" sz="2200" baseline="-25000" dirty="0"/>
              <a:t>0</a:t>
            </a:r>
            <a:r>
              <a:rPr lang="en-GB" sz="2200" dirty="0"/>
              <a:t>=</a:t>
            </a:r>
            <a:r>
              <a:rPr lang="en-GB" sz="2200" i="1" dirty="0" err="1"/>
              <a:t>s</a:t>
            </a:r>
            <a:r>
              <a:rPr lang="en-GB" sz="2200" i="1" baseline="-25000" dirty="0" err="1"/>
              <a:t>i</a:t>
            </a:r>
            <a:endParaRPr lang="en-GB" sz="2200" i="1" baseline="-25000" dirty="0"/>
          </a:p>
          <a:p>
            <a:pPr>
              <a:lnSpc>
                <a:spcPct val="90000"/>
              </a:lnSpc>
            </a:pPr>
            <a:r>
              <a:rPr lang="en-GB" sz="2700" dirty="0"/>
              <a:t>action layer </a:t>
            </a:r>
            <a:r>
              <a:rPr lang="en-GB" sz="2700" i="1" dirty="0" err="1"/>
              <a:t>A</a:t>
            </a:r>
            <a:r>
              <a:rPr lang="en-GB" sz="2700" i="1" baseline="-25000" dirty="0" err="1"/>
              <a:t>j</a:t>
            </a:r>
            <a:r>
              <a:rPr lang="en-GB" sz="27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all actions </a:t>
            </a:r>
            <a:r>
              <a:rPr lang="en-GB" sz="2200" i="1" dirty="0"/>
              <a:t>a</a:t>
            </a:r>
            <a:r>
              <a:rPr lang="en-GB" sz="2200" dirty="0"/>
              <a:t> where: </a:t>
            </a:r>
            <a:r>
              <a:rPr lang="en-GB" sz="2200" dirty="0" err="1"/>
              <a:t>precond</a:t>
            </a:r>
            <a:r>
              <a:rPr lang="en-GB" sz="2200" dirty="0"/>
              <a:t>(</a:t>
            </a:r>
            <a:r>
              <a:rPr lang="en-GB" sz="2200" i="1" dirty="0"/>
              <a:t>a</a:t>
            </a:r>
            <a:r>
              <a:rPr lang="en-GB" sz="2200" dirty="0"/>
              <a:t>)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</a:t>
            </a:r>
            <a:r>
              <a:rPr lang="en-GB" sz="2200" i="1" dirty="0"/>
              <a:t>P</a:t>
            </a:r>
            <a:r>
              <a:rPr lang="en-GB" sz="2200" i="1" baseline="-25000" dirty="0"/>
              <a:t>j</a:t>
            </a:r>
            <a:r>
              <a:rPr lang="en-GB" sz="2200" baseline="-25000" dirty="0"/>
              <a:t>-1</a:t>
            </a:r>
          </a:p>
          <a:p>
            <a:pPr>
              <a:lnSpc>
                <a:spcPct val="90000"/>
              </a:lnSpc>
            </a:pPr>
            <a:r>
              <a:rPr lang="en-GB" sz="2700" dirty="0"/>
              <a:t>proposition layer </a:t>
            </a:r>
            <a:r>
              <a:rPr lang="en-GB" sz="2700" i="1" dirty="0" err="1"/>
              <a:t>P</a:t>
            </a:r>
            <a:r>
              <a:rPr lang="en-GB" sz="2700" i="1" baseline="-25000" dirty="0" err="1"/>
              <a:t>j</a:t>
            </a:r>
            <a:r>
              <a:rPr lang="en-GB" sz="27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all propositions </a:t>
            </a:r>
            <a:r>
              <a:rPr lang="en-GB" sz="2200" i="1" dirty="0"/>
              <a:t>p</a:t>
            </a:r>
            <a:r>
              <a:rPr lang="en-GB" sz="2200" dirty="0"/>
              <a:t> where: </a:t>
            </a:r>
            <a:r>
              <a:rPr lang="en-GB" sz="2200" i="1" dirty="0"/>
              <a:t>p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2200" i="1" dirty="0"/>
              <a:t>P</a:t>
            </a:r>
            <a:r>
              <a:rPr lang="en-GB" sz="2200" i="1" baseline="-25000" dirty="0"/>
              <a:t>j</a:t>
            </a:r>
            <a:r>
              <a:rPr lang="en-GB" sz="2200" baseline="-25000" dirty="0"/>
              <a:t>-1</a:t>
            </a:r>
            <a:r>
              <a:rPr lang="en-GB" sz="2200" dirty="0"/>
              <a:t> or 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∃</a:t>
            </a:r>
            <a:r>
              <a:rPr lang="en-GB" sz="2200" i="1" dirty="0" err="1"/>
              <a:t>a</a:t>
            </a:r>
            <a:r>
              <a:rPr lang="en-GB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2200" i="1" dirty="0" err="1"/>
              <a:t>A</a:t>
            </a:r>
            <a:r>
              <a:rPr lang="en-GB" sz="2200" i="1" baseline="-25000" dirty="0" err="1"/>
              <a:t>j</a:t>
            </a:r>
            <a:r>
              <a:rPr lang="en-GB" sz="2200" dirty="0"/>
              <a:t>: </a:t>
            </a:r>
            <a:r>
              <a:rPr lang="en-GB" sz="2200" i="1" dirty="0" err="1"/>
              <a:t>p</a:t>
            </a:r>
            <a:r>
              <a:rPr lang="en-GB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2200" dirty="0" err="1"/>
              <a:t>effects</a:t>
            </a:r>
            <a:r>
              <a:rPr lang="en-GB" sz="2200" baseline="30000" dirty="0"/>
              <a:t>+</a:t>
            </a:r>
            <a:r>
              <a:rPr lang="en-GB" sz="2200" dirty="0"/>
              <a:t>(</a:t>
            </a:r>
            <a:r>
              <a:rPr lang="en-GB" sz="2200" i="1" dirty="0"/>
              <a:t>a</a:t>
            </a:r>
            <a:r>
              <a:rPr lang="en-GB" sz="2200" dirty="0"/>
              <a:t>)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7B0C-FA4D-4215-9A18-A4E4DDA1546E}" type="slidenum">
              <a:rPr lang="en-GB"/>
              <a:pPr/>
              <a:t>35</a:t>
            </a:fld>
            <a:endParaRPr lang="en-GB"/>
          </a:p>
        </p:txBody>
      </p:sp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Planning Graph: Arcs</a:t>
            </a:r>
            <a:endParaRPr lang="en-US"/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7788" cy="4038600"/>
          </a:xfrm>
        </p:spPr>
        <p:txBody>
          <a:bodyPr/>
          <a:lstStyle/>
          <a:p>
            <a:r>
              <a:rPr lang="en-GB"/>
              <a:t>from proposition </a:t>
            </a:r>
            <a:r>
              <a:rPr lang="en-GB" i="1"/>
              <a:t>p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i="1"/>
              <a:t>P</a:t>
            </a:r>
            <a:r>
              <a:rPr lang="en-GB" i="1" baseline="-25000"/>
              <a:t>j</a:t>
            </a:r>
            <a:r>
              <a:rPr lang="en-GB" baseline="-25000"/>
              <a:t>-1</a:t>
            </a:r>
            <a:r>
              <a:rPr lang="en-GB"/>
              <a:t> to action </a:t>
            </a:r>
            <a:r>
              <a:rPr lang="en-GB" i="1"/>
              <a:t>a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i="1"/>
              <a:t>A</a:t>
            </a:r>
            <a:r>
              <a:rPr lang="en-GB" i="1" baseline="-25000"/>
              <a:t>j</a:t>
            </a:r>
            <a:r>
              <a:rPr lang="en-GB"/>
              <a:t>:</a:t>
            </a:r>
          </a:p>
          <a:p>
            <a:pPr lvl="1"/>
            <a:r>
              <a:rPr lang="en-GB"/>
              <a:t>if: </a:t>
            </a:r>
            <a:r>
              <a:rPr lang="en-GB" i="1"/>
              <a:t>p 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i="1"/>
              <a:t> </a:t>
            </a:r>
            <a:r>
              <a:rPr lang="en-GB"/>
              <a:t>precond(</a:t>
            </a:r>
            <a:r>
              <a:rPr lang="en-GB" i="1"/>
              <a:t>a</a:t>
            </a:r>
            <a:r>
              <a:rPr lang="en-GB"/>
              <a:t>)</a:t>
            </a:r>
          </a:p>
          <a:p>
            <a:r>
              <a:rPr lang="en-GB"/>
              <a:t>from action </a:t>
            </a:r>
            <a:r>
              <a:rPr lang="en-GB" i="1"/>
              <a:t>a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i="1"/>
              <a:t>A</a:t>
            </a:r>
            <a:r>
              <a:rPr lang="en-GB" i="1" baseline="-25000"/>
              <a:t>j</a:t>
            </a:r>
            <a:r>
              <a:rPr lang="en-GB"/>
              <a:t> to layer </a:t>
            </a:r>
            <a:r>
              <a:rPr lang="en-GB" i="1"/>
              <a:t>p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i="1"/>
              <a:t>P</a:t>
            </a:r>
            <a:r>
              <a:rPr lang="en-GB" i="1" baseline="-25000"/>
              <a:t>j</a:t>
            </a:r>
            <a:r>
              <a:rPr lang="en-GB"/>
              <a:t>:</a:t>
            </a:r>
          </a:p>
          <a:p>
            <a:pPr lvl="1"/>
            <a:r>
              <a:rPr lang="en-GB"/>
              <a:t>positive arc if: </a:t>
            </a:r>
            <a:r>
              <a:rPr lang="en-GB" i="1"/>
              <a:t>p</a:t>
            </a:r>
            <a:r>
              <a:rPr lang="en-GB"/>
              <a:t> 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/>
              <a:t> effects</a:t>
            </a:r>
            <a:r>
              <a:rPr lang="en-GB" baseline="30000"/>
              <a:t>+</a:t>
            </a:r>
            <a:r>
              <a:rPr lang="en-GB"/>
              <a:t>(</a:t>
            </a:r>
            <a:r>
              <a:rPr lang="en-GB" i="1"/>
              <a:t>a</a:t>
            </a:r>
            <a:r>
              <a:rPr lang="en-GB"/>
              <a:t>)</a:t>
            </a:r>
          </a:p>
          <a:p>
            <a:pPr lvl="1"/>
            <a:r>
              <a:rPr lang="en-GB"/>
              <a:t>negative arc if: </a:t>
            </a:r>
            <a:r>
              <a:rPr lang="en-GB" i="1"/>
              <a:t>p</a:t>
            </a:r>
            <a:r>
              <a:rPr lang="en-GB"/>
              <a:t> 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/>
              <a:t> effects</a:t>
            </a:r>
            <a:r>
              <a:rPr lang="en-GB" baseline="30000"/>
              <a:t>-</a:t>
            </a:r>
            <a:r>
              <a:rPr lang="en-GB"/>
              <a:t>(</a:t>
            </a:r>
            <a:r>
              <a:rPr lang="en-GB" i="1"/>
              <a:t>a</a:t>
            </a:r>
            <a:r>
              <a:rPr lang="en-GB"/>
              <a:t>)</a:t>
            </a:r>
          </a:p>
          <a:p>
            <a:endParaRPr lang="en-GB"/>
          </a:p>
          <a:p>
            <a:r>
              <a:rPr lang="en-GB"/>
              <a:t>no arcs between other layers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2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380F-016B-40CB-8DAC-DA7EE20C2D97}" type="slidenum">
              <a:rPr lang="en-GB"/>
              <a:pPr/>
              <a:t>36</a:t>
            </a:fld>
            <a:endParaRPr lang="en-GB"/>
          </a:p>
        </p:txBody>
      </p:sp>
      <p:sp>
        <p:nvSpPr>
          <p:cNvPr id="794713" name="Oval 89"/>
          <p:cNvSpPr>
            <a:spLocks noChangeArrowheads="1"/>
          </p:cNvSpPr>
          <p:nvPr/>
        </p:nvSpPr>
        <p:spPr bwMode="auto">
          <a:xfrm>
            <a:off x="250825" y="2708275"/>
            <a:ext cx="576263" cy="2305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4715" name="Oval 91"/>
          <p:cNvSpPr>
            <a:spLocks noChangeArrowheads="1"/>
          </p:cNvSpPr>
          <p:nvPr/>
        </p:nvSpPr>
        <p:spPr bwMode="auto">
          <a:xfrm>
            <a:off x="2916238" y="2276475"/>
            <a:ext cx="576262" cy="31686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4716" name="Oval 92"/>
          <p:cNvSpPr>
            <a:spLocks noChangeArrowheads="1"/>
          </p:cNvSpPr>
          <p:nvPr/>
        </p:nvSpPr>
        <p:spPr bwMode="auto">
          <a:xfrm>
            <a:off x="5580063" y="1989138"/>
            <a:ext cx="576262" cy="3673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4717" name="Oval 93"/>
          <p:cNvSpPr>
            <a:spLocks noChangeArrowheads="1"/>
          </p:cNvSpPr>
          <p:nvPr/>
        </p:nvSpPr>
        <p:spPr bwMode="auto">
          <a:xfrm>
            <a:off x="8243888" y="1844675"/>
            <a:ext cx="576262" cy="3960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Planning Graph Example</a:t>
            </a:r>
            <a:endParaRPr lang="en-US"/>
          </a:p>
        </p:txBody>
      </p:sp>
      <p:sp>
        <p:nvSpPr>
          <p:cNvPr id="794627" name="Text Box 3"/>
          <p:cNvSpPr txBox="1">
            <a:spLocks noChangeArrowheads="1"/>
          </p:cNvSpPr>
          <p:nvPr/>
        </p:nvSpPr>
        <p:spPr bwMode="auto">
          <a:xfrm>
            <a:off x="349250" y="28876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r1</a:t>
            </a:r>
            <a:endParaRPr lang="en-US"/>
          </a:p>
        </p:txBody>
      </p:sp>
      <p:sp>
        <p:nvSpPr>
          <p:cNvPr id="794628" name="Text Box 4"/>
          <p:cNvSpPr txBox="1">
            <a:spLocks noChangeArrowheads="1"/>
          </p:cNvSpPr>
          <p:nvPr/>
        </p:nvSpPr>
        <p:spPr bwMode="auto">
          <a:xfrm>
            <a:off x="323850" y="3175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q2</a:t>
            </a:r>
            <a:endParaRPr lang="en-US"/>
          </a:p>
        </p:txBody>
      </p:sp>
      <p:sp>
        <p:nvSpPr>
          <p:cNvPr id="794629" name="Text Box 5"/>
          <p:cNvSpPr txBox="1">
            <a:spLocks noChangeArrowheads="1"/>
          </p:cNvSpPr>
          <p:nvPr/>
        </p:nvSpPr>
        <p:spPr bwMode="auto">
          <a:xfrm>
            <a:off x="323850" y="34623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a1</a:t>
            </a:r>
            <a:endParaRPr lang="en-US"/>
          </a:p>
        </p:txBody>
      </p:sp>
      <p:sp>
        <p:nvSpPr>
          <p:cNvPr id="794630" name="Text Box 6"/>
          <p:cNvSpPr txBox="1">
            <a:spLocks noChangeArrowheads="1"/>
          </p:cNvSpPr>
          <p:nvPr/>
        </p:nvSpPr>
        <p:spPr bwMode="auto">
          <a:xfrm>
            <a:off x="323850" y="3748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b2</a:t>
            </a:r>
            <a:endParaRPr lang="en-US"/>
          </a:p>
        </p:txBody>
      </p:sp>
      <p:sp>
        <p:nvSpPr>
          <p:cNvPr id="794631" name="Text Box 7"/>
          <p:cNvSpPr txBox="1">
            <a:spLocks noChangeArrowheads="1"/>
          </p:cNvSpPr>
          <p:nvPr/>
        </p:nvSpPr>
        <p:spPr bwMode="auto">
          <a:xfrm>
            <a:off x="349250" y="40354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ur</a:t>
            </a:r>
            <a:endParaRPr lang="en-US"/>
          </a:p>
        </p:txBody>
      </p:sp>
      <p:sp>
        <p:nvSpPr>
          <p:cNvPr id="794632" name="Text Box 8"/>
          <p:cNvSpPr txBox="1">
            <a:spLocks noChangeArrowheads="1"/>
          </p:cNvSpPr>
          <p:nvPr/>
        </p:nvSpPr>
        <p:spPr bwMode="auto">
          <a:xfrm>
            <a:off x="323850" y="432117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uq</a:t>
            </a:r>
            <a:endParaRPr lang="en-US"/>
          </a:p>
        </p:txBody>
      </p:sp>
      <p:sp>
        <p:nvSpPr>
          <p:cNvPr id="794633" name="Text Box 9"/>
          <p:cNvSpPr txBox="1">
            <a:spLocks noChangeArrowheads="1"/>
          </p:cNvSpPr>
          <p:nvPr/>
        </p:nvSpPr>
        <p:spPr bwMode="auto">
          <a:xfrm>
            <a:off x="3011488" y="24209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r1</a:t>
            </a:r>
            <a:endParaRPr lang="en-US"/>
          </a:p>
        </p:txBody>
      </p:sp>
      <p:sp>
        <p:nvSpPr>
          <p:cNvPr id="794634" name="Text Box 10"/>
          <p:cNvSpPr txBox="1">
            <a:spLocks noChangeArrowheads="1"/>
          </p:cNvSpPr>
          <p:nvPr/>
        </p:nvSpPr>
        <p:spPr bwMode="auto">
          <a:xfrm>
            <a:off x="3011488" y="26844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r2</a:t>
            </a:r>
            <a:endParaRPr lang="en-US"/>
          </a:p>
        </p:txBody>
      </p:sp>
      <p:sp>
        <p:nvSpPr>
          <p:cNvPr id="794635" name="Text Box 11"/>
          <p:cNvSpPr txBox="1">
            <a:spLocks noChangeArrowheads="1"/>
          </p:cNvSpPr>
          <p:nvPr/>
        </p:nvSpPr>
        <p:spPr bwMode="auto">
          <a:xfrm>
            <a:off x="2986088" y="2947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q1</a:t>
            </a:r>
            <a:endParaRPr lang="en-US"/>
          </a:p>
        </p:txBody>
      </p:sp>
      <p:sp>
        <p:nvSpPr>
          <p:cNvPr id="794636" name="Text Box 12"/>
          <p:cNvSpPr txBox="1">
            <a:spLocks noChangeArrowheads="1"/>
          </p:cNvSpPr>
          <p:nvPr/>
        </p:nvSpPr>
        <p:spPr bwMode="auto">
          <a:xfrm>
            <a:off x="2986088" y="32115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q2</a:t>
            </a:r>
            <a:endParaRPr lang="en-US"/>
          </a:p>
        </p:txBody>
      </p:sp>
      <p:sp>
        <p:nvSpPr>
          <p:cNvPr id="794637" name="Text Box 13"/>
          <p:cNvSpPr txBox="1">
            <a:spLocks noChangeArrowheads="1"/>
          </p:cNvSpPr>
          <p:nvPr/>
        </p:nvSpPr>
        <p:spPr bwMode="auto">
          <a:xfrm>
            <a:off x="2986088" y="34750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a1</a:t>
            </a:r>
            <a:endParaRPr lang="en-US"/>
          </a:p>
        </p:txBody>
      </p:sp>
      <p:sp>
        <p:nvSpPr>
          <p:cNvPr id="794638" name="Text Box 14"/>
          <p:cNvSpPr txBox="1">
            <a:spLocks noChangeArrowheads="1"/>
          </p:cNvSpPr>
          <p:nvPr/>
        </p:nvSpPr>
        <p:spPr bwMode="auto">
          <a:xfrm>
            <a:off x="3011488" y="373697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ar</a:t>
            </a:r>
            <a:endParaRPr lang="en-US"/>
          </a:p>
        </p:txBody>
      </p:sp>
      <p:sp>
        <p:nvSpPr>
          <p:cNvPr id="794639" name="Text Box 15"/>
          <p:cNvSpPr txBox="1">
            <a:spLocks noChangeArrowheads="1"/>
          </p:cNvSpPr>
          <p:nvPr/>
        </p:nvSpPr>
        <p:spPr bwMode="auto">
          <a:xfrm>
            <a:off x="2986088" y="40005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b2</a:t>
            </a:r>
            <a:endParaRPr lang="en-US"/>
          </a:p>
        </p:txBody>
      </p:sp>
      <p:sp>
        <p:nvSpPr>
          <p:cNvPr id="794640" name="Text Box 16"/>
          <p:cNvSpPr txBox="1">
            <a:spLocks noChangeArrowheads="1"/>
          </p:cNvSpPr>
          <p:nvPr/>
        </p:nvSpPr>
        <p:spPr bwMode="auto">
          <a:xfrm>
            <a:off x="2986088" y="42640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bq</a:t>
            </a:r>
            <a:endParaRPr lang="en-US"/>
          </a:p>
        </p:txBody>
      </p:sp>
      <p:sp>
        <p:nvSpPr>
          <p:cNvPr id="794641" name="Text Box 17"/>
          <p:cNvSpPr txBox="1">
            <a:spLocks noChangeArrowheads="1"/>
          </p:cNvSpPr>
          <p:nvPr/>
        </p:nvSpPr>
        <p:spPr bwMode="auto">
          <a:xfrm>
            <a:off x="3011488" y="452755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ur</a:t>
            </a:r>
            <a:endParaRPr lang="en-US"/>
          </a:p>
        </p:txBody>
      </p:sp>
      <p:sp>
        <p:nvSpPr>
          <p:cNvPr id="794642" name="Text Box 18"/>
          <p:cNvSpPr txBox="1">
            <a:spLocks noChangeArrowheads="1"/>
          </p:cNvSpPr>
          <p:nvPr/>
        </p:nvSpPr>
        <p:spPr bwMode="auto">
          <a:xfrm>
            <a:off x="2986088" y="4789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uq</a:t>
            </a:r>
            <a:endParaRPr lang="en-US"/>
          </a:p>
        </p:txBody>
      </p:sp>
      <p:sp>
        <p:nvSpPr>
          <p:cNvPr id="794643" name="Text Box 19"/>
          <p:cNvSpPr txBox="1">
            <a:spLocks noChangeArrowheads="1"/>
          </p:cNvSpPr>
          <p:nvPr/>
        </p:nvSpPr>
        <p:spPr bwMode="auto">
          <a:xfrm>
            <a:off x="5673725" y="22050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r1</a:t>
            </a:r>
            <a:endParaRPr lang="en-US"/>
          </a:p>
        </p:txBody>
      </p:sp>
      <p:sp>
        <p:nvSpPr>
          <p:cNvPr id="794644" name="Text Box 20"/>
          <p:cNvSpPr txBox="1">
            <a:spLocks noChangeArrowheads="1"/>
          </p:cNvSpPr>
          <p:nvPr/>
        </p:nvSpPr>
        <p:spPr bwMode="auto">
          <a:xfrm>
            <a:off x="5673725" y="24606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r2</a:t>
            </a:r>
            <a:endParaRPr lang="en-US"/>
          </a:p>
        </p:txBody>
      </p:sp>
      <p:sp>
        <p:nvSpPr>
          <p:cNvPr id="794645" name="Text Box 21"/>
          <p:cNvSpPr txBox="1">
            <a:spLocks noChangeArrowheads="1"/>
          </p:cNvSpPr>
          <p:nvPr/>
        </p:nvSpPr>
        <p:spPr bwMode="auto">
          <a:xfrm>
            <a:off x="5648325" y="27146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q1</a:t>
            </a:r>
            <a:endParaRPr lang="en-US"/>
          </a:p>
        </p:txBody>
      </p:sp>
      <p:sp>
        <p:nvSpPr>
          <p:cNvPr id="794646" name="Text Box 22"/>
          <p:cNvSpPr txBox="1">
            <a:spLocks noChangeArrowheads="1"/>
          </p:cNvSpPr>
          <p:nvPr/>
        </p:nvSpPr>
        <p:spPr bwMode="auto">
          <a:xfrm>
            <a:off x="5648325" y="29702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q2</a:t>
            </a:r>
            <a:endParaRPr lang="en-US"/>
          </a:p>
        </p:txBody>
      </p:sp>
      <p:sp>
        <p:nvSpPr>
          <p:cNvPr id="794647" name="Text Box 23"/>
          <p:cNvSpPr txBox="1">
            <a:spLocks noChangeArrowheads="1"/>
          </p:cNvSpPr>
          <p:nvPr/>
        </p:nvSpPr>
        <p:spPr bwMode="auto">
          <a:xfrm>
            <a:off x="5648325" y="32242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a1</a:t>
            </a:r>
            <a:endParaRPr lang="en-US"/>
          </a:p>
        </p:txBody>
      </p:sp>
      <p:sp>
        <p:nvSpPr>
          <p:cNvPr id="794648" name="Text Box 24"/>
          <p:cNvSpPr txBox="1">
            <a:spLocks noChangeArrowheads="1"/>
          </p:cNvSpPr>
          <p:nvPr/>
        </p:nvSpPr>
        <p:spPr bwMode="auto">
          <a:xfrm>
            <a:off x="5673725" y="34782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ar</a:t>
            </a:r>
            <a:endParaRPr lang="en-US"/>
          </a:p>
        </p:txBody>
      </p:sp>
      <p:sp>
        <p:nvSpPr>
          <p:cNvPr id="794649" name="Text Box 25"/>
          <p:cNvSpPr txBox="1">
            <a:spLocks noChangeArrowheads="1"/>
          </p:cNvSpPr>
          <p:nvPr/>
        </p:nvSpPr>
        <p:spPr bwMode="auto">
          <a:xfrm>
            <a:off x="5648325" y="3987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b2</a:t>
            </a:r>
            <a:endParaRPr lang="en-US"/>
          </a:p>
        </p:txBody>
      </p:sp>
      <p:sp>
        <p:nvSpPr>
          <p:cNvPr id="794650" name="Text Box 26"/>
          <p:cNvSpPr txBox="1">
            <a:spLocks noChangeArrowheads="1"/>
          </p:cNvSpPr>
          <p:nvPr/>
        </p:nvSpPr>
        <p:spPr bwMode="auto">
          <a:xfrm>
            <a:off x="5648325" y="44973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bq</a:t>
            </a:r>
            <a:endParaRPr lang="en-US"/>
          </a:p>
        </p:txBody>
      </p:sp>
      <p:sp>
        <p:nvSpPr>
          <p:cNvPr id="794651" name="Text Box 27"/>
          <p:cNvSpPr txBox="1">
            <a:spLocks noChangeArrowheads="1"/>
          </p:cNvSpPr>
          <p:nvPr/>
        </p:nvSpPr>
        <p:spPr bwMode="auto">
          <a:xfrm>
            <a:off x="5673725" y="475138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ur</a:t>
            </a:r>
            <a:endParaRPr lang="en-US"/>
          </a:p>
        </p:txBody>
      </p:sp>
      <p:sp>
        <p:nvSpPr>
          <p:cNvPr id="794652" name="Text Box 28"/>
          <p:cNvSpPr txBox="1">
            <a:spLocks noChangeArrowheads="1"/>
          </p:cNvSpPr>
          <p:nvPr/>
        </p:nvSpPr>
        <p:spPr bwMode="auto">
          <a:xfrm>
            <a:off x="5648325" y="50053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uq</a:t>
            </a:r>
            <a:endParaRPr lang="en-US"/>
          </a:p>
        </p:txBody>
      </p:sp>
      <p:sp>
        <p:nvSpPr>
          <p:cNvPr id="794653" name="Text Box 29"/>
          <p:cNvSpPr txBox="1">
            <a:spLocks noChangeArrowheads="1"/>
          </p:cNvSpPr>
          <p:nvPr/>
        </p:nvSpPr>
        <p:spPr bwMode="auto">
          <a:xfrm>
            <a:off x="5648325" y="3733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aq</a:t>
            </a:r>
            <a:endParaRPr lang="en-US"/>
          </a:p>
        </p:txBody>
      </p:sp>
      <p:sp>
        <p:nvSpPr>
          <p:cNvPr id="794655" name="Text Box 31"/>
          <p:cNvSpPr txBox="1">
            <a:spLocks noChangeArrowheads="1"/>
          </p:cNvSpPr>
          <p:nvPr/>
        </p:nvSpPr>
        <p:spPr bwMode="auto">
          <a:xfrm>
            <a:off x="5673725" y="42418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br</a:t>
            </a:r>
            <a:endParaRPr lang="en-US"/>
          </a:p>
        </p:txBody>
      </p:sp>
      <p:sp>
        <p:nvSpPr>
          <p:cNvPr id="794656" name="Text Box 32"/>
          <p:cNvSpPr txBox="1">
            <a:spLocks noChangeArrowheads="1"/>
          </p:cNvSpPr>
          <p:nvPr/>
        </p:nvSpPr>
        <p:spPr bwMode="auto">
          <a:xfrm>
            <a:off x="8335963" y="19161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r1</a:t>
            </a:r>
            <a:endParaRPr lang="en-US"/>
          </a:p>
        </p:txBody>
      </p:sp>
      <p:sp>
        <p:nvSpPr>
          <p:cNvPr id="794657" name="Text Box 33"/>
          <p:cNvSpPr txBox="1">
            <a:spLocks noChangeArrowheads="1"/>
          </p:cNvSpPr>
          <p:nvPr/>
        </p:nvSpPr>
        <p:spPr bwMode="auto">
          <a:xfrm>
            <a:off x="8335963" y="21764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r2</a:t>
            </a:r>
            <a:endParaRPr lang="en-US"/>
          </a:p>
        </p:txBody>
      </p:sp>
      <p:sp>
        <p:nvSpPr>
          <p:cNvPr id="794658" name="Text Box 34"/>
          <p:cNvSpPr txBox="1">
            <a:spLocks noChangeArrowheads="1"/>
          </p:cNvSpPr>
          <p:nvPr/>
        </p:nvSpPr>
        <p:spPr bwMode="auto">
          <a:xfrm>
            <a:off x="8310563" y="24368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q1</a:t>
            </a:r>
            <a:endParaRPr lang="en-US"/>
          </a:p>
        </p:txBody>
      </p:sp>
      <p:sp>
        <p:nvSpPr>
          <p:cNvPr id="794659" name="Text Box 35"/>
          <p:cNvSpPr txBox="1">
            <a:spLocks noChangeArrowheads="1"/>
          </p:cNvSpPr>
          <p:nvPr/>
        </p:nvSpPr>
        <p:spPr bwMode="auto">
          <a:xfrm>
            <a:off x="8310563" y="26971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q2</a:t>
            </a:r>
            <a:endParaRPr lang="en-US"/>
          </a:p>
        </p:txBody>
      </p:sp>
      <p:sp>
        <p:nvSpPr>
          <p:cNvPr id="794660" name="Text Box 36"/>
          <p:cNvSpPr txBox="1">
            <a:spLocks noChangeArrowheads="1"/>
          </p:cNvSpPr>
          <p:nvPr/>
        </p:nvSpPr>
        <p:spPr bwMode="auto">
          <a:xfrm>
            <a:off x="8310563" y="29559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a1</a:t>
            </a:r>
            <a:endParaRPr lang="en-US"/>
          </a:p>
        </p:txBody>
      </p:sp>
      <p:sp>
        <p:nvSpPr>
          <p:cNvPr id="794661" name="Text Box 37"/>
          <p:cNvSpPr txBox="1">
            <a:spLocks noChangeArrowheads="1"/>
          </p:cNvSpPr>
          <p:nvPr/>
        </p:nvSpPr>
        <p:spPr bwMode="auto">
          <a:xfrm>
            <a:off x="8335963" y="34766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ar</a:t>
            </a:r>
            <a:endParaRPr lang="en-US"/>
          </a:p>
        </p:txBody>
      </p:sp>
      <p:sp>
        <p:nvSpPr>
          <p:cNvPr id="794662" name="Text Box 38"/>
          <p:cNvSpPr txBox="1">
            <a:spLocks noChangeArrowheads="1"/>
          </p:cNvSpPr>
          <p:nvPr/>
        </p:nvSpPr>
        <p:spPr bwMode="auto">
          <a:xfrm>
            <a:off x="8310563" y="4256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b2</a:t>
            </a:r>
            <a:endParaRPr lang="en-US"/>
          </a:p>
        </p:txBody>
      </p:sp>
      <p:sp>
        <p:nvSpPr>
          <p:cNvPr id="794663" name="Text Box 39"/>
          <p:cNvSpPr txBox="1">
            <a:spLocks noChangeArrowheads="1"/>
          </p:cNvSpPr>
          <p:nvPr/>
        </p:nvSpPr>
        <p:spPr bwMode="auto">
          <a:xfrm>
            <a:off x="8310563" y="4775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bq</a:t>
            </a:r>
            <a:endParaRPr lang="en-US"/>
          </a:p>
        </p:txBody>
      </p:sp>
      <p:sp>
        <p:nvSpPr>
          <p:cNvPr id="794664" name="Text Box 40"/>
          <p:cNvSpPr txBox="1">
            <a:spLocks noChangeArrowheads="1"/>
          </p:cNvSpPr>
          <p:nvPr/>
        </p:nvSpPr>
        <p:spPr bwMode="auto">
          <a:xfrm>
            <a:off x="8335963" y="503555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ur</a:t>
            </a:r>
            <a:endParaRPr lang="en-US"/>
          </a:p>
        </p:txBody>
      </p:sp>
      <p:sp>
        <p:nvSpPr>
          <p:cNvPr id="794665" name="Text Box 41"/>
          <p:cNvSpPr txBox="1">
            <a:spLocks noChangeArrowheads="1"/>
          </p:cNvSpPr>
          <p:nvPr/>
        </p:nvSpPr>
        <p:spPr bwMode="auto">
          <a:xfrm>
            <a:off x="8310563" y="52943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uq</a:t>
            </a:r>
            <a:endParaRPr lang="en-US"/>
          </a:p>
        </p:txBody>
      </p:sp>
      <p:sp>
        <p:nvSpPr>
          <p:cNvPr id="794666" name="Text Box 42"/>
          <p:cNvSpPr txBox="1">
            <a:spLocks noChangeArrowheads="1"/>
          </p:cNvSpPr>
          <p:nvPr/>
        </p:nvSpPr>
        <p:spPr bwMode="auto">
          <a:xfrm>
            <a:off x="8310563" y="37353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aq</a:t>
            </a:r>
            <a:endParaRPr lang="en-US"/>
          </a:p>
        </p:txBody>
      </p:sp>
      <p:sp>
        <p:nvSpPr>
          <p:cNvPr id="794667" name="Text Box 43"/>
          <p:cNvSpPr txBox="1">
            <a:spLocks noChangeArrowheads="1"/>
          </p:cNvSpPr>
          <p:nvPr/>
        </p:nvSpPr>
        <p:spPr bwMode="auto">
          <a:xfrm>
            <a:off x="8335963" y="451485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br</a:t>
            </a:r>
            <a:endParaRPr lang="en-US"/>
          </a:p>
        </p:txBody>
      </p:sp>
      <p:sp>
        <p:nvSpPr>
          <p:cNvPr id="794668" name="Text Box 44"/>
          <p:cNvSpPr txBox="1">
            <a:spLocks noChangeArrowheads="1"/>
          </p:cNvSpPr>
          <p:nvPr/>
        </p:nvSpPr>
        <p:spPr bwMode="auto">
          <a:xfrm>
            <a:off x="8310563" y="321627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a2</a:t>
            </a:r>
            <a:endParaRPr lang="en-US"/>
          </a:p>
        </p:txBody>
      </p:sp>
      <p:sp>
        <p:nvSpPr>
          <p:cNvPr id="794669" name="Text Box 45"/>
          <p:cNvSpPr txBox="1">
            <a:spLocks noChangeArrowheads="1"/>
          </p:cNvSpPr>
          <p:nvPr/>
        </p:nvSpPr>
        <p:spPr bwMode="auto">
          <a:xfrm>
            <a:off x="8310563" y="39957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b1</a:t>
            </a:r>
            <a:endParaRPr lang="en-US"/>
          </a:p>
        </p:txBody>
      </p:sp>
      <p:sp>
        <p:nvSpPr>
          <p:cNvPr id="794671" name="Text Box 47"/>
          <p:cNvSpPr txBox="1">
            <a:spLocks noChangeArrowheads="1"/>
          </p:cNvSpPr>
          <p:nvPr/>
        </p:nvSpPr>
        <p:spPr bwMode="auto">
          <a:xfrm>
            <a:off x="1520825" y="2749550"/>
            <a:ext cx="70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Mr12</a:t>
            </a:r>
            <a:endParaRPr lang="en-US" i="0"/>
          </a:p>
        </p:txBody>
      </p:sp>
      <p:sp>
        <p:nvSpPr>
          <p:cNvPr id="794672" name="Text Box 48"/>
          <p:cNvSpPr txBox="1">
            <a:spLocks noChangeArrowheads="1"/>
          </p:cNvSpPr>
          <p:nvPr/>
        </p:nvSpPr>
        <p:spPr bwMode="auto">
          <a:xfrm>
            <a:off x="1495425" y="331946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Mq21</a:t>
            </a:r>
            <a:endParaRPr lang="en-US" i="0"/>
          </a:p>
        </p:txBody>
      </p:sp>
      <p:sp>
        <p:nvSpPr>
          <p:cNvPr id="794673" name="Text Box 49"/>
          <p:cNvSpPr txBox="1">
            <a:spLocks noChangeArrowheads="1"/>
          </p:cNvSpPr>
          <p:nvPr/>
        </p:nvSpPr>
        <p:spPr bwMode="auto">
          <a:xfrm>
            <a:off x="1527175" y="4459288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Lbq2</a:t>
            </a:r>
            <a:endParaRPr lang="en-US" i="0"/>
          </a:p>
        </p:txBody>
      </p:sp>
      <p:sp>
        <p:nvSpPr>
          <p:cNvPr id="794674" name="Text Box 50"/>
          <p:cNvSpPr txBox="1">
            <a:spLocks noChangeArrowheads="1"/>
          </p:cNvSpPr>
          <p:nvPr/>
        </p:nvSpPr>
        <p:spPr bwMode="auto">
          <a:xfrm>
            <a:off x="1552575" y="3889375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Lar1</a:t>
            </a:r>
            <a:endParaRPr lang="en-US" i="0"/>
          </a:p>
        </p:txBody>
      </p:sp>
      <p:sp>
        <p:nvSpPr>
          <p:cNvPr id="794675" name="Text Box 51"/>
          <p:cNvSpPr txBox="1">
            <a:spLocks noChangeArrowheads="1"/>
          </p:cNvSpPr>
          <p:nvPr/>
        </p:nvSpPr>
        <p:spPr bwMode="auto">
          <a:xfrm>
            <a:off x="4183063" y="1939925"/>
            <a:ext cx="70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Mr12</a:t>
            </a:r>
            <a:endParaRPr lang="en-US" i="0"/>
          </a:p>
        </p:txBody>
      </p:sp>
      <p:sp>
        <p:nvSpPr>
          <p:cNvPr id="794676" name="Text Box 52"/>
          <p:cNvSpPr txBox="1">
            <a:spLocks noChangeArrowheads="1"/>
          </p:cNvSpPr>
          <p:nvPr/>
        </p:nvSpPr>
        <p:spPr bwMode="auto">
          <a:xfrm>
            <a:off x="4157663" y="304958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Mq21</a:t>
            </a:r>
            <a:endParaRPr lang="en-US" i="0"/>
          </a:p>
        </p:txBody>
      </p:sp>
      <p:sp>
        <p:nvSpPr>
          <p:cNvPr id="794677" name="Text Box 53"/>
          <p:cNvSpPr txBox="1">
            <a:spLocks noChangeArrowheads="1"/>
          </p:cNvSpPr>
          <p:nvPr/>
        </p:nvSpPr>
        <p:spPr bwMode="auto">
          <a:xfrm>
            <a:off x="4214813" y="416083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Lbr2</a:t>
            </a:r>
            <a:endParaRPr lang="en-US" i="0"/>
          </a:p>
        </p:txBody>
      </p:sp>
      <p:sp>
        <p:nvSpPr>
          <p:cNvPr id="794678" name="Text Box 54"/>
          <p:cNvSpPr txBox="1">
            <a:spLocks noChangeArrowheads="1"/>
          </p:cNvSpPr>
          <p:nvPr/>
        </p:nvSpPr>
        <p:spPr bwMode="auto">
          <a:xfrm>
            <a:off x="4214813" y="3419475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Lar1</a:t>
            </a:r>
            <a:endParaRPr lang="en-US" i="0"/>
          </a:p>
        </p:txBody>
      </p:sp>
      <p:sp>
        <p:nvSpPr>
          <p:cNvPr id="794679" name="Text Box 55"/>
          <p:cNvSpPr txBox="1">
            <a:spLocks noChangeArrowheads="1"/>
          </p:cNvSpPr>
          <p:nvPr/>
        </p:nvSpPr>
        <p:spPr bwMode="auto">
          <a:xfrm>
            <a:off x="4183063" y="2309813"/>
            <a:ext cx="70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Mr21</a:t>
            </a:r>
            <a:endParaRPr lang="en-US" i="0"/>
          </a:p>
        </p:txBody>
      </p:sp>
      <p:sp>
        <p:nvSpPr>
          <p:cNvPr id="794680" name="Text Box 56"/>
          <p:cNvSpPr txBox="1">
            <a:spLocks noChangeArrowheads="1"/>
          </p:cNvSpPr>
          <p:nvPr/>
        </p:nvSpPr>
        <p:spPr bwMode="auto">
          <a:xfrm>
            <a:off x="4157663" y="26797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Mq12</a:t>
            </a:r>
            <a:endParaRPr lang="en-US" i="0"/>
          </a:p>
        </p:txBody>
      </p:sp>
      <p:sp>
        <p:nvSpPr>
          <p:cNvPr id="794681" name="Text Box 57"/>
          <p:cNvSpPr txBox="1">
            <a:spLocks noChangeArrowheads="1"/>
          </p:cNvSpPr>
          <p:nvPr/>
        </p:nvSpPr>
        <p:spPr bwMode="auto">
          <a:xfrm>
            <a:off x="4189413" y="4530725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Lbq2</a:t>
            </a:r>
            <a:endParaRPr lang="en-US" i="0"/>
          </a:p>
        </p:txBody>
      </p:sp>
      <p:sp>
        <p:nvSpPr>
          <p:cNvPr id="794682" name="Text Box 58"/>
          <p:cNvSpPr txBox="1">
            <a:spLocks noChangeArrowheads="1"/>
          </p:cNvSpPr>
          <p:nvPr/>
        </p:nvSpPr>
        <p:spPr bwMode="auto">
          <a:xfrm>
            <a:off x="4189413" y="379095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Laq1</a:t>
            </a:r>
            <a:endParaRPr lang="en-US" i="0"/>
          </a:p>
        </p:txBody>
      </p:sp>
      <p:sp>
        <p:nvSpPr>
          <p:cNvPr id="794683" name="Text Box 59"/>
          <p:cNvSpPr txBox="1">
            <a:spLocks noChangeArrowheads="1"/>
          </p:cNvSpPr>
          <p:nvPr/>
        </p:nvSpPr>
        <p:spPr bwMode="auto">
          <a:xfrm>
            <a:off x="4195763" y="4900613"/>
            <a:ext cx="67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Uar1</a:t>
            </a:r>
            <a:endParaRPr lang="en-US" i="0"/>
          </a:p>
        </p:txBody>
      </p:sp>
      <p:sp>
        <p:nvSpPr>
          <p:cNvPr id="794684" name="Text Box 60"/>
          <p:cNvSpPr txBox="1">
            <a:spLocks noChangeArrowheads="1"/>
          </p:cNvSpPr>
          <p:nvPr/>
        </p:nvSpPr>
        <p:spPr bwMode="auto">
          <a:xfrm>
            <a:off x="4170363" y="5272088"/>
            <a:ext cx="73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Ubq2</a:t>
            </a:r>
            <a:endParaRPr lang="en-US" i="0"/>
          </a:p>
        </p:txBody>
      </p:sp>
      <p:sp>
        <p:nvSpPr>
          <p:cNvPr id="794685" name="Text Box 61"/>
          <p:cNvSpPr txBox="1">
            <a:spLocks noChangeArrowheads="1"/>
          </p:cNvSpPr>
          <p:nvPr/>
        </p:nvSpPr>
        <p:spPr bwMode="auto">
          <a:xfrm>
            <a:off x="6845300" y="1700213"/>
            <a:ext cx="70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Mr12</a:t>
            </a:r>
            <a:endParaRPr lang="en-US" i="0"/>
          </a:p>
        </p:txBody>
      </p:sp>
      <p:sp>
        <p:nvSpPr>
          <p:cNvPr id="794686" name="Text Box 62"/>
          <p:cNvSpPr txBox="1">
            <a:spLocks noChangeArrowheads="1"/>
          </p:cNvSpPr>
          <p:nvPr/>
        </p:nvSpPr>
        <p:spPr bwMode="auto">
          <a:xfrm>
            <a:off x="6819900" y="257968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Mq21</a:t>
            </a:r>
            <a:endParaRPr lang="en-US" i="0"/>
          </a:p>
        </p:txBody>
      </p:sp>
      <p:sp>
        <p:nvSpPr>
          <p:cNvPr id="794687" name="Text Box 63"/>
          <p:cNvSpPr txBox="1">
            <a:spLocks noChangeArrowheads="1"/>
          </p:cNvSpPr>
          <p:nvPr/>
        </p:nvSpPr>
        <p:spPr bwMode="auto">
          <a:xfrm>
            <a:off x="6877050" y="3459163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Lbr2</a:t>
            </a:r>
            <a:endParaRPr lang="en-US" i="0"/>
          </a:p>
        </p:txBody>
      </p:sp>
      <p:sp>
        <p:nvSpPr>
          <p:cNvPr id="794688" name="Text Box 64"/>
          <p:cNvSpPr txBox="1">
            <a:spLocks noChangeArrowheads="1"/>
          </p:cNvSpPr>
          <p:nvPr/>
        </p:nvSpPr>
        <p:spPr bwMode="auto">
          <a:xfrm>
            <a:off x="6877050" y="2873375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Lar1</a:t>
            </a:r>
            <a:endParaRPr lang="en-US" i="0"/>
          </a:p>
        </p:txBody>
      </p:sp>
      <p:sp>
        <p:nvSpPr>
          <p:cNvPr id="794689" name="Text Box 65"/>
          <p:cNvSpPr txBox="1">
            <a:spLocks noChangeArrowheads="1"/>
          </p:cNvSpPr>
          <p:nvPr/>
        </p:nvSpPr>
        <p:spPr bwMode="auto">
          <a:xfrm>
            <a:off x="6845300" y="1993900"/>
            <a:ext cx="70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Mr21</a:t>
            </a:r>
            <a:endParaRPr lang="en-US" i="0"/>
          </a:p>
        </p:txBody>
      </p:sp>
      <p:sp>
        <p:nvSpPr>
          <p:cNvPr id="794690" name="Text Box 66"/>
          <p:cNvSpPr txBox="1">
            <a:spLocks noChangeArrowheads="1"/>
          </p:cNvSpPr>
          <p:nvPr/>
        </p:nvSpPr>
        <p:spPr bwMode="auto">
          <a:xfrm>
            <a:off x="6819900" y="228758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Mq12</a:t>
            </a:r>
            <a:endParaRPr lang="en-US" i="0"/>
          </a:p>
        </p:txBody>
      </p:sp>
      <p:sp>
        <p:nvSpPr>
          <p:cNvPr id="794691" name="Text Box 67"/>
          <p:cNvSpPr txBox="1">
            <a:spLocks noChangeArrowheads="1"/>
          </p:cNvSpPr>
          <p:nvPr/>
        </p:nvSpPr>
        <p:spPr bwMode="auto">
          <a:xfrm>
            <a:off x="6851650" y="375285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Lbq2</a:t>
            </a:r>
            <a:endParaRPr lang="en-US" i="0"/>
          </a:p>
        </p:txBody>
      </p:sp>
      <p:sp>
        <p:nvSpPr>
          <p:cNvPr id="794692" name="Text Box 68"/>
          <p:cNvSpPr txBox="1">
            <a:spLocks noChangeArrowheads="1"/>
          </p:cNvSpPr>
          <p:nvPr/>
        </p:nvSpPr>
        <p:spPr bwMode="auto">
          <a:xfrm>
            <a:off x="6851650" y="3167063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Laq1</a:t>
            </a:r>
            <a:endParaRPr lang="en-US" i="0"/>
          </a:p>
        </p:txBody>
      </p:sp>
      <p:sp>
        <p:nvSpPr>
          <p:cNvPr id="794693" name="Text Box 69"/>
          <p:cNvSpPr txBox="1">
            <a:spLocks noChangeArrowheads="1"/>
          </p:cNvSpPr>
          <p:nvPr/>
        </p:nvSpPr>
        <p:spPr bwMode="auto">
          <a:xfrm>
            <a:off x="6858000" y="404495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Uar1</a:t>
            </a:r>
            <a:endParaRPr lang="en-US" i="0"/>
          </a:p>
        </p:txBody>
      </p:sp>
      <p:sp>
        <p:nvSpPr>
          <p:cNvPr id="794694" name="Text Box 70"/>
          <p:cNvSpPr txBox="1">
            <a:spLocks noChangeArrowheads="1"/>
          </p:cNvSpPr>
          <p:nvPr/>
        </p:nvSpPr>
        <p:spPr bwMode="auto">
          <a:xfrm>
            <a:off x="6832600" y="5510213"/>
            <a:ext cx="73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Ubq2</a:t>
            </a:r>
            <a:endParaRPr lang="en-US" i="0"/>
          </a:p>
        </p:txBody>
      </p:sp>
      <p:sp>
        <p:nvSpPr>
          <p:cNvPr id="794695" name="Text Box 71"/>
          <p:cNvSpPr txBox="1">
            <a:spLocks noChangeArrowheads="1"/>
          </p:cNvSpPr>
          <p:nvPr/>
        </p:nvSpPr>
        <p:spPr bwMode="auto">
          <a:xfrm>
            <a:off x="6858000" y="4338638"/>
            <a:ext cx="67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Uar2</a:t>
            </a:r>
            <a:endParaRPr lang="en-US" i="0"/>
          </a:p>
        </p:txBody>
      </p:sp>
      <p:sp>
        <p:nvSpPr>
          <p:cNvPr id="794696" name="Text Box 72"/>
          <p:cNvSpPr txBox="1">
            <a:spLocks noChangeArrowheads="1"/>
          </p:cNvSpPr>
          <p:nvPr/>
        </p:nvSpPr>
        <p:spPr bwMode="auto">
          <a:xfrm>
            <a:off x="6832600" y="5218113"/>
            <a:ext cx="73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Ubq1</a:t>
            </a:r>
            <a:endParaRPr lang="en-US" i="0"/>
          </a:p>
        </p:txBody>
      </p:sp>
      <p:sp>
        <p:nvSpPr>
          <p:cNvPr id="794697" name="Text Box 73"/>
          <p:cNvSpPr txBox="1">
            <a:spLocks noChangeArrowheads="1"/>
          </p:cNvSpPr>
          <p:nvPr/>
        </p:nvSpPr>
        <p:spPr bwMode="auto">
          <a:xfrm>
            <a:off x="6832600" y="4632325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Uaq1</a:t>
            </a:r>
            <a:endParaRPr lang="en-US" i="0"/>
          </a:p>
        </p:txBody>
      </p:sp>
      <p:sp>
        <p:nvSpPr>
          <p:cNvPr id="794698" name="Text Box 74"/>
          <p:cNvSpPr txBox="1">
            <a:spLocks noChangeArrowheads="1"/>
          </p:cNvSpPr>
          <p:nvPr/>
        </p:nvSpPr>
        <p:spPr bwMode="auto">
          <a:xfrm>
            <a:off x="6858000" y="4924425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Ubr2</a:t>
            </a:r>
            <a:endParaRPr lang="en-US" i="0"/>
          </a:p>
        </p:txBody>
      </p:sp>
      <p:sp>
        <p:nvSpPr>
          <p:cNvPr id="794706" name="Text Box 82"/>
          <p:cNvSpPr txBox="1">
            <a:spLocks noChangeArrowheads="1"/>
          </p:cNvSpPr>
          <p:nvPr/>
        </p:nvSpPr>
        <p:spPr bwMode="auto">
          <a:xfrm>
            <a:off x="323850" y="5876925"/>
            <a:ext cx="420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P</a:t>
            </a:r>
            <a:r>
              <a:rPr lang="en-GB" b="1" i="0" baseline="-25000"/>
              <a:t>0</a:t>
            </a:r>
            <a:endParaRPr lang="en-US" b="1" i="0" baseline="-25000"/>
          </a:p>
        </p:txBody>
      </p:sp>
      <p:sp>
        <p:nvSpPr>
          <p:cNvPr id="794707" name="Text Box 83"/>
          <p:cNvSpPr txBox="1">
            <a:spLocks noChangeArrowheads="1"/>
          </p:cNvSpPr>
          <p:nvPr/>
        </p:nvSpPr>
        <p:spPr bwMode="auto">
          <a:xfrm>
            <a:off x="1651000" y="5876925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A</a:t>
            </a:r>
            <a:r>
              <a:rPr lang="en-GB" b="1" i="0" baseline="-25000"/>
              <a:t>1</a:t>
            </a:r>
            <a:endParaRPr lang="en-US" b="1" i="0" baseline="-25000"/>
          </a:p>
        </p:txBody>
      </p:sp>
      <p:sp>
        <p:nvSpPr>
          <p:cNvPr id="794708" name="Text Box 84"/>
          <p:cNvSpPr txBox="1">
            <a:spLocks noChangeArrowheads="1"/>
          </p:cNvSpPr>
          <p:nvPr/>
        </p:nvSpPr>
        <p:spPr bwMode="auto">
          <a:xfrm>
            <a:off x="8328025" y="5876925"/>
            <a:ext cx="420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P</a:t>
            </a:r>
            <a:r>
              <a:rPr lang="en-GB" b="1" i="0" baseline="-25000"/>
              <a:t>3</a:t>
            </a:r>
            <a:endParaRPr lang="en-US" b="1" i="0" baseline="-25000"/>
          </a:p>
        </p:txBody>
      </p:sp>
      <p:sp>
        <p:nvSpPr>
          <p:cNvPr id="794709" name="Text Box 85"/>
          <p:cNvSpPr txBox="1">
            <a:spLocks noChangeArrowheads="1"/>
          </p:cNvSpPr>
          <p:nvPr/>
        </p:nvSpPr>
        <p:spPr bwMode="auto">
          <a:xfrm>
            <a:off x="5659438" y="5876925"/>
            <a:ext cx="420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P</a:t>
            </a:r>
            <a:r>
              <a:rPr lang="en-GB" b="1" i="0" baseline="-25000"/>
              <a:t>2</a:t>
            </a:r>
            <a:endParaRPr lang="en-US" b="1" i="0" baseline="-25000"/>
          </a:p>
        </p:txBody>
      </p:sp>
      <p:sp>
        <p:nvSpPr>
          <p:cNvPr id="794710" name="Text Box 86"/>
          <p:cNvSpPr txBox="1">
            <a:spLocks noChangeArrowheads="1"/>
          </p:cNvSpPr>
          <p:nvPr/>
        </p:nvSpPr>
        <p:spPr bwMode="auto">
          <a:xfrm>
            <a:off x="2990850" y="5876925"/>
            <a:ext cx="420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P</a:t>
            </a:r>
            <a:r>
              <a:rPr lang="en-GB" b="1" i="0" baseline="-25000"/>
              <a:t>1</a:t>
            </a:r>
            <a:endParaRPr lang="en-US" b="1" i="0" baseline="-25000"/>
          </a:p>
        </p:txBody>
      </p:sp>
      <p:sp>
        <p:nvSpPr>
          <p:cNvPr id="794711" name="Text Box 87"/>
          <p:cNvSpPr txBox="1">
            <a:spLocks noChangeArrowheads="1"/>
          </p:cNvSpPr>
          <p:nvPr/>
        </p:nvSpPr>
        <p:spPr bwMode="auto">
          <a:xfrm>
            <a:off x="6986588" y="5876925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A</a:t>
            </a:r>
            <a:r>
              <a:rPr lang="en-GB" b="1" i="0" baseline="-25000"/>
              <a:t>3</a:t>
            </a:r>
            <a:endParaRPr lang="en-US" b="1" i="0" baseline="-25000"/>
          </a:p>
        </p:txBody>
      </p:sp>
      <p:sp>
        <p:nvSpPr>
          <p:cNvPr id="794712" name="Text Box 88"/>
          <p:cNvSpPr txBox="1">
            <a:spLocks noChangeArrowheads="1"/>
          </p:cNvSpPr>
          <p:nvPr/>
        </p:nvSpPr>
        <p:spPr bwMode="auto">
          <a:xfrm>
            <a:off x="4319588" y="5876925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A</a:t>
            </a:r>
            <a:r>
              <a:rPr lang="en-GB" b="1" i="0" baseline="-25000"/>
              <a:t>2</a:t>
            </a:r>
            <a:endParaRPr lang="en-US" b="1" i="0" baseline="-25000"/>
          </a:p>
        </p:txBody>
      </p:sp>
      <p:cxnSp>
        <p:nvCxnSpPr>
          <p:cNvPr id="794718" name="AutoShape 94"/>
          <p:cNvCxnSpPr>
            <a:cxnSpLocks noChangeShapeType="1"/>
            <a:stCxn id="794627" idx="3"/>
            <a:endCxn id="794671" idx="1"/>
          </p:cNvCxnSpPr>
          <p:nvPr/>
        </p:nvCxnSpPr>
        <p:spPr bwMode="auto">
          <a:xfrm flipV="1">
            <a:off x="736600" y="2933700"/>
            <a:ext cx="784225" cy="138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19" name="AutoShape 95"/>
          <p:cNvCxnSpPr>
            <a:cxnSpLocks noChangeShapeType="1"/>
            <a:stCxn id="794633" idx="3"/>
            <a:endCxn id="794675" idx="1"/>
          </p:cNvCxnSpPr>
          <p:nvPr/>
        </p:nvCxnSpPr>
        <p:spPr bwMode="auto">
          <a:xfrm flipV="1">
            <a:off x="3398838" y="2124075"/>
            <a:ext cx="784225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20" name="AutoShape 96"/>
          <p:cNvCxnSpPr>
            <a:cxnSpLocks noChangeShapeType="1"/>
            <a:stCxn id="794643" idx="3"/>
            <a:endCxn id="794685" idx="1"/>
          </p:cNvCxnSpPr>
          <p:nvPr/>
        </p:nvCxnSpPr>
        <p:spPr bwMode="auto">
          <a:xfrm flipV="1">
            <a:off x="6061075" y="1884363"/>
            <a:ext cx="784225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21" name="AutoShape 97"/>
          <p:cNvCxnSpPr>
            <a:cxnSpLocks noChangeShapeType="1"/>
            <a:stCxn id="794628" idx="3"/>
            <a:endCxn id="794672" idx="1"/>
          </p:cNvCxnSpPr>
          <p:nvPr/>
        </p:nvCxnSpPr>
        <p:spPr bwMode="auto">
          <a:xfrm>
            <a:off x="762000" y="3359150"/>
            <a:ext cx="733425" cy="144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22" name="AutoShape 98"/>
          <p:cNvCxnSpPr>
            <a:cxnSpLocks noChangeShapeType="1"/>
            <a:stCxn id="794636" idx="3"/>
            <a:endCxn id="794676" idx="1"/>
          </p:cNvCxnSpPr>
          <p:nvPr/>
        </p:nvCxnSpPr>
        <p:spPr bwMode="auto">
          <a:xfrm flipV="1">
            <a:off x="3424238" y="3233738"/>
            <a:ext cx="733425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23" name="AutoShape 99"/>
          <p:cNvCxnSpPr>
            <a:cxnSpLocks noChangeShapeType="1"/>
            <a:stCxn id="794646" idx="3"/>
            <a:endCxn id="794686" idx="1"/>
          </p:cNvCxnSpPr>
          <p:nvPr/>
        </p:nvCxnSpPr>
        <p:spPr bwMode="auto">
          <a:xfrm flipV="1">
            <a:off x="6086475" y="2763838"/>
            <a:ext cx="733425" cy="390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24" name="AutoShape 100"/>
          <p:cNvCxnSpPr>
            <a:cxnSpLocks noChangeShapeType="1"/>
            <a:stCxn id="794634" idx="3"/>
            <a:endCxn id="794679" idx="1"/>
          </p:cNvCxnSpPr>
          <p:nvPr/>
        </p:nvCxnSpPr>
        <p:spPr bwMode="auto">
          <a:xfrm flipV="1">
            <a:off x="3398838" y="2493963"/>
            <a:ext cx="784225" cy="374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25" name="AutoShape 101"/>
          <p:cNvCxnSpPr>
            <a:cxnSpLocks noChangeShapeType="1"/>
            <a:stCxn id="794635" idx="3"/>
            <a:endCxn id="794680" idx="1"/>
          </p:cNvCxnSpPr>
          <p:nvPr/>
        </p:nvCxnSpPr>
        <p:spPr bwMode="auto">
          <a:xfrm flipV="1">
            <a:off x="3424238" y="2863850"/>
            <a:ext cx="733425" cy="268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26" name="AutoShape 102"/>
          <p:cNvCxnSpPr>
            <a:cxnSpLocks noChangeShapeType="1"/>
            <a:stCxn id="794644" idx="3"/>
            <a:endCxn id="794689" idx="1"/>
          </p:cNvCxnSpPr>
          <p:nvPr/>
        </p:nvCxnSpPr>
        <p:spPr bwMode="auto">
          <a:xfrm flipV="1">
            <a:off x="6061075" y="2178050"/>
            <a:ext cx="784225" cy="466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28" name="AutoShape 104"/>
          <p:cNvCxnSpPr>
            <a:cxnSpLocks noChangeShapeType="1"/>
            <a:stCxn id="794645" idx="3"/>
            <a:endCxn id="794690" idx="1"/>
          </p:cNvCxnSpPr>
          <p:nvPr/>
        </p:nvCxnSpPr>
        <p:spPr bwMode="auto">
          <a:xfrm flipV="1">
            <a:off x="6086475" y="2471738"/>
            <a:ext cx="733425" cy="42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29" name="AutoShape 105"/>
          <p:cNvCxnSpPr>
            <a:cxnSpLocks noChangeShapeType="1"/>
            <a:stCxn id="794627" idx="3"/>
            <a:endCxn id="794674" idx="1"/>
          </p:cNvCxnSpPr>
          <p:nvPr/>
        </p:nvCxnSpPr>
        <p:spPr bwMode="auto">
          <a:xfrm>
            <a:off x="736600" y="3071813"/>
            <a:ext cx="815975" cy="1001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30" name="AutoShape 106"/>
          <p:cNvCxnSpPr>
            <a:cxnSpLocks noChangeShapeType="1"/>
            <a:stCxn id="794628" idx="3"/>
            <a:endCxn id="794673" idx="1"/>
          </p:cNvCxnSpPr>
          <p:nvPr/>
        </p:nvCxnSpPr>
        <p:spPr bwMode="auto">
          <a:xfrm>
            <a:off x="762000" y="3359150"/>
            <a:ext cx="765175" cy="1284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31" name="AutoShape 107"/>
          <p:cNvCxnSpPr>
            <a:cxnSpLocks noChangeShapeType="1"/>
            <a:stCxn id="794633" idx="3"/>
            <a:endCxn id="794678" idx="1"/>
          </p:cNvCxnSpPr>
          <p:nvPr/>
        </p:nvCxnSpPr>
        <p:spPr bwMode="auto">
          <a:xfrm>
            <a:off x="3398838" y="2605088"/>
            <a:ext cx="815975" cy="998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32" name="AutoShape 108"/>
          <p:cNvCxnSpPr>
            <a:cxnSpLocks noChangeShapeType="1"/>
            <a:stCxn id="794635" idx="3"/>
            <a:endCxn id="794682" idx="1"/>
          </p:cNvCxnSpPr>
          <p:nvPr/>
        </p:nvCxnSpPr>
        <p:spPr bwMode="auto">
          <a:xfrm>
            <a:off x="3424238" y="3132138"/>
            <a:ext cx="765175" cy="842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33" name="AutoShape 109"/>
          <p:cNvCxnSpPr>
            <a:cxnSpLocks noChangeShapeType="1"/>
            <a:stCxn id="794634" idx="3"/>
            <a:endCxn id="794677" idx="1"/>
          </p:cNvCxnSpPr>
          <p:nvPr/>
        </p:nvCxnSpPr>
        <p:spPr bwMode="auto">
          <a:xfrm>
            <a:off x="3398838" y="2868613"/>
            <a:ext cx="815975" cy="147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34" name="AutoShape 110"/>
          <p:cNvCxnSpPr>
            <a:cxnSpLocks noChangeShapeType="1"/>
            <a:stCxn id="794636" idx="3"/>
            <a:endCxn id="794681" idx="1"/>
          </p:cNvCxnSpPr>
          <p:nvPr/>
        </p:nvCxnSpPr>
        <p:spPr bwMode="auto">
          <a:xfrm>
            <a:off x="3424238" y="3395663"/>
            <a:ext cx="765175" cy="1319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35" name="AutoShape 111"/>
          <p:cNvCxnSpPr>
            <a:cxnSpLocks noChangeShapeType="1"/>
            <a:stCxn id="794643" idx="3"/>
            <a:endCxn id="794688" idx="1"/>
          </p:cNvCxnSpPr>
          <p:nvPr/>
        </p:nvCxnSpPr>
        <p:spPr bwMode="auto">
          <a:xfrm>
            <a:off x="6061075" y="2389188"/>
            <a:ext cx="815975" cy="668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36" name="AutoShape 112"/>
          <p:cNvCxnSpPr>
            <a:cxnSpLocks noChangeShapeType="1"/>
            <a:stCxn id="794645" idx="3"/>
            <a:endCxn id="794692" idx="1"/>
          </p:cNvCxnSpPr>
          <p:nvPr/>
        </p:nvCxnSpPr>
        <p:spPr bwMode="auto">
          <a:xfrm>
            <a:off x="6086475" y="2898775"/>
            <a:ext cx="765175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37" name="AutoShape 113"/>
          <p:cNvCxnSpPr>
            <a:cxnSpLocks noChangeShapeType="1"/>
            <a:stCxn id="794644" idx="3"/>
            <a:endCxn id="794687" idx="1"/>
          </p:cNvCxnSpPr>
          <p:nvPr/>
        </p:nvCxnSpPr>
        <p:spPr bwMode="auto">
          <a:xfrm>
            <a:off x="6061075" y="2644775"/>
            <a:ext cx="815975" cy="998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38" name="AutoShape 114"/>
          <p:cNvCxnSpPr>
            <a:cxnSpLocks noChangeShapeType="1"/>
            <a:stCxn id="794646" idx="3"/>
            <a:endCxn id="794691" idx="1"/>
          </p:cNvCxnSpPr>
          <p:nvPr/>
        </p:nvCxnSpPr>
        <p:spPr bwMode="auto">
          <a:xfrm>
            <a:off x="6086475" y="3154363"/>
            <a:ext cx="765175" cy="782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39" name="AutoShape 115"/>
          <p:cNvCxnSpPr>
            <a:cxnSpLocks noChangeShapeType="1"/>
            <a:stCxn id="794629" idx="3"/>
            <a:endCxn id="794674" idx="1"/>
          </p:cNvCxnSpPr>
          <p:nvPr/>
        </p:nvCxnSpPr>
        <p:spPr bwMode="auto">
          <a:xfrm>
            <a:off x="762000" y="3646488"/>
            <a:ext cx="790575" cy="42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40" name="AutoShape 116"/>
          <p:cNvCxnSpPr>
            <a:cxnSpLocks noChangeShapeType="1"/>
            <a:stCxn id="794630" idx="3"/>
            <a:endCxn id="794673" idx="1"/>
          </p:cNvCxnSpPr>
          <p:nvPr/>
        </p:nvCxnSpPr>
        <p:spPr bwMode="auto">
          <a:xfrm>
            <a:off x="762000" y="3932238"/>
            <a:ext cx="765175" cy="711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41" name="AutoShape 117"/>
          <p:cNvCxnSpPr>
            <a:cxnSpLocks noChangeShapeType="1"/>
            <a:stCxn id="794637" idx="3"/>
            <a:endCxn id="794678" idx="1"/>
          </p:cNvCxnSpPr>
          <p:nvPr/>
        </p:nvCxnSpPr>
        <p:spPr bwMode="auto">
          <a:xfrm flipV="1">
            <a:off x="3424238" y="3603625"/>
            <a:ext cx="790575" cy="55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42" name="AutoShape 118"/>
          <p:cNvCxnSpPr>
            <a:cxnSpLocks noChangeShapeType="1"/>
            <a:stCxn id="794637" idx="3"/>
            <a:endCxn id="794682" idx="1"/>
          </p:cNvCxnSpPr>
          <p:nvPr/>
        </p:nvCxnSpPr>
        <p:spPr bwMode="auto">
          <a:xfrm>
            <a:off x="3424238" y="3659188"/>
            <a:ext cx="7651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43" name="AutoShape 119"/>
          <p:cNvCxnSpPr>
            <a:cxnSpLocks noChangeShapeType="1"/>
            <a:stCxn id="794639" idx="3"/>
            <a:endCxn id="794677" idx="1"/>
          </p:cNvCxnSpPr>
          <p:nvPr/>
        </p:nvCxnSpPr>
        <p:spPr bwMode="auto">
          <a:xfrm>
            <a:off x="3424238" y="4184650"/>
            <a:ext cx="790575" cy="160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44" name="AutoShape 120"/>
          <p:cNvCxnSpPr>
            <a:cxnSpLocks noChangeShapeType="1"/>
            <a:stCxn id="794639" idx="3"/>
            <a:endCxn id="794681" idx="1"/>
          </p:cNvCxnSpPr>
          <p:nvPr/>
        </p:nvCxnSpPr>
        <p:spPr bwMode="auto">
          <a:xfrm>
            <a:off x="3424238" y="4184650"/>
            <a:ext cx="765175" cy="530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45" name="AutoShape 121"/>
          <p:cNvCxnSpPr>
            <a:cxnSpLocks noChangeShapeType="1"/>
            <a:stCxn id="794647" idx="3"/>
            <a:endCxn id="794692" idx="1"/>
          </p:cNvCxnSpPr>
          <p:nvPr/>
        </p:nvCxnSpPr>
        <p:spPr bwMode="auto">
          <a:xfrm flipV="1">
            <a:off x="6086475" y="3351213"/>
            <a:ext cx="765175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46" name="AutoShape 122"/>
          <p:cNvCxnSpPr>
            <a:cxnSpLocks noChangeShapeType="1"/>
            <a:stCxn id="794649" idx="3"/>
            <a:endCxn id="794687" idx="1"/>
          </p:cNvCxnSpPr>
          <p:nvPr/>
        </p:nvCxnSpPr>
        <p:spPr bwMode="auto">
          <a:xfrm flipV="1">
            <a:off x="6086475" y="3643313"/>
            <a:ext cx="790575" cy="528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47" name="AutoShape 123"/>
          <p:cNvCxnSpPr>
            <a:cxnSpLocks noChangeShapeType="1"/>
            <a:stCxn id="794647" idx="3"/>
            <a:endCxn id="794688" idx="1"/>
          </p:cNvCxnSpPr>
          <p:nvPr/>
        </p:nvCxnSpPr>
        <p:spPr bwMode="auto">
          <a:xfrm flipV="1">
            <a:off x="6086475" y="3057525"/>
            <a:ext cx="790575" cy="350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48" name="AutoShape 124"/>
          <p:cNvCxnSpPr>
            <a:cxnSpLocks noChangeShapeType="1"/>
            <a:stCxn id="794649" idx="3"/>
            <a:endCxn id="794691" idx="1"/>
          </p:cNvCxnSpPr>
          <p:nvPr/>
        </p:nvCxnSpPr>
        <p:spPr bwMode="auto">
          <a:xfrm flipV="1">
            <a:off x="6086475" y="3937000"/>
            <a:ext cx="765175" cy="23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49" name="AutoShape 125"/>
          <p:cNvCxnSpPr>
            <a:cxnSpLocks noChangeShapeType="1"/>
            <a:stCxn id="794631" idx="3"/>
            <a:endCxn id="794674" idx="1"/>
          </p:cNvCxnSpPr>
          <p:nvPr/>
        </p:nvCxnSpPr>
        <p:spPr bwMode="auto">
          <a:xfrm flipV="1">
            <a:off x="736600" y="4073525"/>
            <a:ext cx="815975" cy="146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50" name="AutoShape 126"/>
          <p:cNvCxnSpPr>
            <a:cxnSpLocks noChangeShapeType="1"/>
            <a:stCxn id="794632" idx="3"/>
            <a:endCxn id="794673" idx="1"/>
          </p:cNvCxnSpPr>
          <p:nvPr/>
        </p:nvCxnSpPr>
        <p:spPr bwMode="auto">
          <a:xfrm>
            <a:off x="762000" y="4505325"/>
            <a:ext cx="765175" cy="138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51" name="AutoShape 127"/>
          <p:cNvCxnSpPr>
            <a:cxnSpLocks noChangeShapeType="1"/>
            <a:stCxn id="794641" idx="3"/>
            <a:endCxn id="794678" idx="1"/>
          </p:cNvCxnSpPr>
          <p:nvPr/>
        </p:nvCxnSpPr>
        <p:spPr bwMode="auto">
          <a:xfrm flipV="1">
            <a:off x="3398838" y="3603625"/>
            <a:ext cx="815975" cy="110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52" name="AutoShape 128"/>
          <p:cNvCxnSpPr>
            <a:cxnSpLocks noChangeShapeType="1"/>
            <a:stCxn id="794642" idx="3"/>
            <a:endCxn id="794682" idx="1"/>
          </p:cNvCxnSpPr>
          <p:nvPr/>
        </p:nvCxnSpPr>
        <p:spPr bwMode="auto">
          <a:xfrm flipV="1">
            <a:off x="3424238" y="3975100"/>
            <a:ext cx="765175" cy="998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53" name="AutoShape 129"/>
          <p:cNvCxnSpPr>
            <a:cxnSpLocks noChangeShapeType="1"/>
            <a:stCxn id="794641" idx="3"/>
            <a:endCxn id="794677" idx="1"/>
          </p:cNvCxnSpPr>
          <p:nvPr/>
        </p:nvCxnSpPr>
        <p:spPr bwMode="auto">
          <a:xfrm flipV="1">
            <a:off x="3398838" y="4344988"/>
            <a:ext cx="815975" cy="366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54" name="AutoShape 130"/>
          <p:cNvCxnSpPr>
            <a:cxnSpLocks noChangeShapeType="1"/>
            <a:stCxn id="794642" idx="3"/>
            <a:endCxn id="794681" idx="1"/>
          </p:cNvCxnSpPr>
          <p:nvPr/>
        </p:nvCxnSpPr>
        <p:spPr bwMode="auto">
          <a:xfrm flipV="1">
            <a:off x="3424238" y="4714875"/>
            <a:ext cx="765175" cy="258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55" name="AutoShape 131"/>
          <p:cNvCxnSpPr>
            <a:cxnSpLocks noChangeShapeType="1"/>
            <a:stCxn id="794651" idx="3"/>
            <a:endCxn id="794688" idx="1"/>
          </p:cNvCxnSpPr>
          <p:nvPr/>
        </p:nvCxnSpPr>
        <p:spPr bwMode="auto">
          <a:xfrm flipV="1">
            <a:off x="6061075" y="3057525"/>
            <a:ext cx="815975" cy="1878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56" name="AutoShape 132"/>
          <p:cNvCxnSpPr>
            <a:cxnSpLocks noChangeShapeType="1"/>
            <a:stCxn id="794652" idx="3"/>
            <a:endCxn id="794692" idx="1"/>
          </p:cNvCxnSpPr>
          <p:nvPr/>
        </p:nvCxnSpPr>
        <p:spPr bwMode="auto">
          <a:xfrm flipV="1">
            <a:off x="6086475" y="3351213"/>
            <a:ext cx="765175" cy="183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57" name="AutoShape 133"/>
          <p:cNvCxnSpPr>
            <a:cxnSpLocks noChangeShapeType="1"/>
            <a:stCxn id="794651" idx="3"/>
            <a:endCxn id="794687" idx="1"/>
          </p:cNvCxnSpPr>
          <p:nvPr/>
        </p:nvCxnSpPr>
        <p:spPr bwMode="auto">
          <a:xfrm flipV="1">
            <a:off x="6061075" y="3643313"/>
            <a:ext cx="815975" cy="1292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58" name="AutoShape 134"/>
          <p:cNvCxnSpPr>
            <a:cxnSpLocks noChangeShapeType="1"/>
            <a:stCxn id="794652" idx="3"/>
            <a:endCxn id="794691" idx="1"/>
          </p:cNvCxnSpPr>
          <p:nvPr/>
        </p:nvCxnSpPr>
        <p:spPr bwMode="auto">
          <a:xfrm flipV="1">
            <a:off x="6086475" y="3937000"/>
            <a:ext cx="765175" cy="1252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59" name="AutoShape 135"/>
          <p:cNvCxnSpPr>
            <a:cxnSpLocks noChangeShapeType="1"/>
            <a:stCxn id="794633" idx="3"/>
            <a:endCxn id="794683" idx="1"/>
          </p:cNvCxnSpPr>
          <p:nvPr/>
        </p:nvCxnSpPr>
        <p:spPr bwMode="auto">
          <a:xfrm>
            <a:off x="3398838" y="2605088"/>
            <a:ext cx="796925" cy="2479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60" name="AutoShape 136"/>
          <p:cNvCxnSpPr>
            <a:cxnSpLocks noChangeShapeType="1"/>
            <a:stCxn id="794636" idx="3"/>
            <a:endCxn id="794684" idx="1"/>
          </p:cNvCxnSpPr>
          <p:nvPr/>
        </p:nvCxnSpPr>
        <p:spPr bwMode="auto">
          <a:xfrm>
            <a:off x="3424238" y="3395663"/>
            <a:ext cx="74612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61" name="AutoShape 137"/>
          <p:cNvCxnSpPr>
            <a:cxnSpLocks noChangeShapeType="1"/>
            <a:stCxn id="794643" idx="3"/>
            <a:endCxn id="794693" idx="1"/>
          </p:cNvCxnSpPr>
          <p:nvPr/>
        </p:nvCxnSpPr>
        <p:spPr bwMode="auto">
          <a:xfrm>
            <a:off x="6061075" y="2389188"/>
            <a:ext cx="796925" cy="1839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62" name="AutoShape 138"/>
          <p:cNvCxnSpPr>
            <a:cxnSpLocks noChangeShapeType="1"/>
            <a:stCxn id="794644" idx="3"/>
            <a:endCxn id="794695" idx="1"/>
          </p:cNvCxnSpPr>
          <p:nvPr/>
        </p:nvCxnSpPr>
        <p:spPr bwMode="auto">
          <a:xfrm>
            <a:off x="6061075" y="2644775"/>
            <a:ext cx="796925" cy="1878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63" name="AutoShape 139"/>
          <p:cNvCxnSpPr>
            <a:cxnSpLocks noChangeShapeType="1"/>
            <a:stCxn id="794645" idx="3"/>
            <a:endCxn id="794697" idx="1"/>
          </p:cNvCxnSpPr>
          <p:nvPr/>
        </p:nvCxnSpPr>
        <p:spPr bwMode="auto">
          <a:xfrm>
            <a:off x="6086475" y="2898775"/>
            <a:ext cx="746125" cy="191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64" name="AutoShape 140"/>
          <p:cNvCxnSpPr>
            <a:cxnSpLocks noChangeShapeType="1"/>
            <a:stCxn id="794645" idx="3"/>
            <a:endCxn id="794696" idx="1"/>
          </p:cNvCxnSpPr>
          <p:nvPr/>
        </p:nvCxnSpPr>
        <p:spPr bwMode="auto">
          <a:xfrm>
            <a:off x="6086475" y="2898775"/>
            <a:ext cx="746125" cy="2503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65" name="AutoShape 141"/>
          <p:cNvCxnSpPr>
            <a:cxnSpLocks noChangeShapeType="1"/>
            <a:stCxn id="794646" idx="3"/>
            <a:endCxn id="794694" idx="1"/>
          </p:cNvCxnSpPr>
          <p:nvPr/>
        </p:nvCxnSpPr>
        <p:spPr bwMode="auto">
          <a:xfrm>
            <a:off x="6086475" y="3154363"/>
            <a:ext cx="746125" cy="2540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66" name="AutoShape 142"/>
          <p:cNvCxnSpPr>
            <a:cxnSpLocks noChangeShapeType="1"/>
            <a:stCxn id="794644" idx="3"/>
            <a:endCxn id="794698" idx="1"/>
          </p:cNvCxnSpPr>
          <p:nvPr/>
        </p:nvCxnSpPr>
        <p:spPr bwMode="auto">
          <a:xfrm>
            <a:off x="6061075" y="2644775"/>
            <a:ext cx="796925" cy="2463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67" name="AutoShape 143"/>
          <p:cNvCxnSpPr>
            <a:cxnSpLocks noChangeShapeType="1"/>
            <a:stCxn id="794638" idx="3"/>
            <a:endCxn id="794683" idx="1"/>
          </p:cNvCxnSpPr>
          <p:nvPr/>
        </p:nvCxnSpPr>
        <p:spPr bwMode="auto">
          <a:xfrm>
            <a:off x="3398838" y="3921125"/>
            <a:ext cx="796925" cy="1163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68" name="AutoShape 144"/>
          <p:cNvCxnSpPr>
            <a:cxnSpLocks noChangeShapeType="1"/>
            <a:stCxn id="794640" idx="3"/>
            <a:endCxn id="794684" idx="1"/>
          </p:cNvCxnSpPr>
          <p:nvPr/>
        </p:nvCxnSpPr>
        <p:spPr bwMode="auto">
          <a:xfrm>
            <a:off x="3424238" y="4448175"/>
            <a:ext cx="746125" cy="1008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69" name="AutoShape 145"/>
          <p:cNvCxnSpPr>
            <a:cxnSpLocks noChangeShapeType="1"/>
            <a:stCxn id="794648" idx="3"/>
            <a:endCxn id="794693" idx="1"/>
          </p:cNvCxnSpPr>
          <p:nvPr/>
        </p:nvCxnSpPr>
        <p:spPr bwMode="auto">
          <a:xfrm>
            <a:off x="6061075" y="3662363"/>
            <a:ext cx="796925" cy="566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70" name="AutoShape 146"/>
          <p:cNvCxnSpPr>
            <a:cxnSpLocks noChangeShapeType="1"/>
            <a:stCxn id="794648" idx="3"/>
            <a:endCxn id="794695" idx="1"/>
          </p:cNvCxnSpPr>
          <p:nvPr/>
        </p:nvCxnSpPr>
        <p:spPr bwMode="auto">
          <a:xfrm>
            <a:off x="6061075" y="3662363"/>
            <a:ext cx="796925" cy="860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71" name="AutoShape 147"/>
          <p:cNvCxnSpPr>
            <a:cxnSpLocks noChangeShapeType="1"/>
            <a:stCxn id="794653" idx="3"/>
            <a:endCxn id="794697" idx="1"/>
          </p:cNvCxnSpPr>
          <p:nvPr/>
        </p:nvCxnSpPr>
        <p:spPr bwMode="auto">
          <a:xfrm>
            <a:off x="6086475" y="3917950"/>
            <a:ext cx="746125" cy="898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72" name="AutoShape 148"/>
          <p:cNvCxnSpPr>
            <a:cxnSpLocks noChangeShapeType="1"/>
            <a:stCxn id="794650" idx="3"/>
            <a:endCxn id="794696" idx="1"/>
          </p:cNvCxnSpPr>
          <p:nvPr/>
        </p:nvCxnSpPr>
        <p:spPr bwMode="auto">
          <a:xfrm>
            <a:off x="6086475" y="4681538"/>
            <a:ext cx="746125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73" name="AutoShape 149"/>
          <p:cNvCxnSpPr>
            <a:cxnSpLocks noChangeShapeType="1"/>
            <a:stCxn id="794650" idx="3"/>
            <a:endCxn id="794694" idx="1"/>
          </p:cNvCxnSpPr>
          <p:nvPr/>
        </p:nvCxnSpPr>
        <p:spPr bwMode="auto">
          <a:xfrm>
            <a:off x="6086475" y="4681538"/>
            <a:ext cx="746125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74" name="AutoShape 150"/>
          <p:cNvCxnSpPr>
            <a:cxnSpLocks noChangeShapeType="1"/>
            <a:stCxn id="794655" idx="3"/>
            <a:endCxn id="794698" idx="1"/>
          </p:cNvCxnSpPr>
          <p:nvPr/>
        </p:nvCxnSpPr>
        <p:spPr bwMode="auto">
          <a:xfrm>
            <a:off x="6061075" y="4425950"/>
            <a:ext cx="79692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4775" name="AutoShape 151"/>
          <p:cNvCxnSpPr>
            <a:cxnSpLocks noChangeShapeType="1"/>
            <a:stCxn id="794671" idx="3"/>
            <a:endCxn id="794634" idx="1"/>
          </p:cNvCxnSpPr>
          <p:nvPr/>
        </p:nvCxnSpPr>
        <p:spPr bwMode="auto">
          <a:xfrm flipV="1">
            <a:off x="2225675" y="2868613"/>
            <a:ext cx="785813" cy="65087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776" name="AutoShape 152"/>
          <p:cNvCxnSpPr>
            <a:cxnSpLocks noChangeShapeType="1"/>
            <a:stCxn id="794672" idx="3"/>
            <a:endCxn id="794635" idx="1"/>
          </p:cNvCxnSpPr>
          <p:nvPr/>
        </p:nvCxnSpPr>
        <p:spPr bwMode="auto">
          <a:xfrm flipV="1">
            <a:off x="2251075" y="3132138"/>
            <a:ext cx="735013" cy="371475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777" name="AutoShape 153"/>
          <p:cNvCxnSpPr>
            <a:cxnSpLocks noChangeShapeType="1"/>
            <a:stCxn id="794675" idx="3"/>
            <a:endCxn id="794644" idx="1"/>
          </p:cNvCxnSpPr>
          <p:nvPr/>
        </p:nvCxnSpPr>
        <p:spPr bwMode="auto">
          <a:xfrm>
            <a:off x="4887913" y="2124075"/>
            <a:ext cx="785812" cy="52070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778" name="AutoShape 154"/>
          <p:cNvCxnSpPr>
            <a:cxnSpLocks noChangeShapeType="1"/>
            <a:stCxn id="794679" idx="3"/>
            <a:endCxn id="794643" idx="1"/>
          </p:cNvCxnSpPr>
          <p:nvPr/>
        </p:nvCxnSpPr>
        <p:spPr bwMode="auto">
          <a:xfrm flipV="1">
            <a:off x="4887913" y="2389188"/>
            <a:ext cx="785812" cy="104775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779" name="AutoShape 155"/>
          <p:cNvCxnSpPr>
            <a:cxnSpLocks noChangeShapeType="1"/>
            <a:stCxn id="794680" idx="3"/>
            <a:endCxn id="794646" idx="1"/>
          </p:cNvCxnSpPr>
          <p:nvPr/>
        </p:nvCxnSpPr>
        <p:spPr bwMode="auto">
          <a:xfrm>
            <a:off x="4913313" y="2863850"/>
            <a:ext cx="735012" cy="290513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780" name="AutoShape 156"/>
          <p:cNvCxnSpPr>
            <a:cxnSpLocks noChangeShapeType="1"/>
            <a:stCxn id="794676" idx="3"/>
            <a:endCxn id="794645" idx="1"/>
          </p:cNvCxnSpPr>
          <p:nvPr/>
        </p:nvCxnSpPr>
        <p:spPr bwMode="auto">
          <a:xfrm flipV="1">
            <a:off x="4913313" y="2898775"/>
            <a:ext cx="735012" cy="334963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781" name="AutoShape 157"/>
          <p:cNvCxnSpPr>
            <a:cxnSpLocks noChangeShapeType="1"/>
            <a:stCxn id="794685" idx="3"/>
            <a:endCxn id="794657" idx="1"/>
          </p:cNvCxnSpPr>
          <p:nvPr/>
        </p:nvCxnSpPr>
        <p:spPr bwMode="auto">
          <a:xfrm>
            <a:off x="7550150" y="1884363"/>
            <a:ext cx="785813" cy="47625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782" name="AutoShape 158"/>
          <p:cNvCxnSpPr>
            <a:cxnSpLocks noChangeShapeType="1"/>
            <a:stCxn id="794689" idx="3"/>
            <a:endCxn id="794656" idx="1"/>
          </p:cNvCxnSpPr>
          <p:nvPr/>
        </p:nvCxnSpPr>
        <p:spPr bwMode="auto">
          <a:xfrm flipV="1">
            <a:off x="7550150" y="2100263"/>
            <a:ext cx="785813" cy="77787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783" name="AutoShape 159"/>
          <p:cNvCxnSpPr>
            <a:cxnSpLocks noChangeShapeType="1"/>
            <a:stCxn id="794690" idx="3"/>
            <a:endCxn id="794659" idx="1"/>
          </p:cNvCxnSpPr>
          <p:nvPr/>
        </p:nvCxnSpPr>
        <p:spPr bwMode="auto">
          <a:xfrm>
            <a:off x="7575550" y="2471738"/>
            <a:ext cx="735013" cy="409575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784" name="AutoShape 160"/>
          <p:cNvCxnSpPr>
            <a:cxnSpLocks noChangeShapeType="1"/>
            <a:stCxn id="794686" idx="3"/>
            <a:endCxn id="794658" idx="1"/>
          </p:cNvCxnSpPr>
          <p:nvPr/>
        </p:nvCxnSpPr>
        <p:spPr bwMode="auto">
          <a:xfrm flipV="1">
            <a:off x="7575550" y="2620963"/>
            <a:ext cx="735013" cy="142875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786" name="AutoShape 162"/>
          <p:cNvCxnSpPr>
            <a:cxnSpLocks noChangeShapeType="1"/>
            <a:stCxn id="794674" idx="3"/>
            <a:endCxn id="794638" idx="1"/>
          </p:cNvCxnSpPr>
          <p:nvPr/>
        </p:nvCxnSpPr>
        <p:spPr bwMode="auto">
          <a:xfrm flipV="1">
            <a:off x="2193925" y="3921125"/>
            <a:ext cx="817563" cy="15240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787" name="AutoShape 163"/>
          <p:cNvCxnSpPr>
            <a:cxnSpLocks noChangeShapeType="1"/>
            <a:stCxn id="794673" idx="3"/>
            <a:endCxn id="794640" idx="1"/>
          </p:cNvCxnSpPr>
          <p:nvPr/>
        </p:nvCxnSpPr>
        <p:spPr bwMode="auto">
          <a:xfrm flipV="1">
            <a:off x="2219325" y="4448175"/>
            <a:ext cx="766763" cy="195263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788" name="AutoShape 164"/>
          <p:cNvCxnSpPr>
            <a:cxnSpLocks noChangeShapeType="1"/>
            <a:stCxn id="794678" idx="3"/>
            <a:endCxn id="794648" idx="1"/>
          </p:cNvCxnSpPr>
          <p:nvPr/>
        </p:nvCxnSpPr>
        <p:spPr bwMode="auto">
          <a:xfrm>
            <a:off x="4856163" y="3603625"/>
            <a:ext cx="817562" cy="58738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789" name="AutoShape 165"/>
          <p:cNvCxnSpPr>
            <a:cxnSpLocks noChangeShapeType="1"/>
            <a:stCxn id="794682" idx="3"/>
            <a:endCxn id="794653" idx="1"/>
          </p:cNvCxnSpPr>
          <p:nvPr/>
        </p:nvCxnSpPr>
        <p:spPr bwMode="auto">
          <a:xfrm flipV="1">
            <a:off x="4881563" y="3917950"/>
            <a:ext cx="766762" cy="5715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790" name="AutoShape 166"/>
          <p:cNvCxnSpPr>
            <a:cxnSpLocks noChangeShapeType="1"/>
            <a:stCxn id="794677" idx="3"/>
            <a:endCxn id="794655" idx="1"/>
          </p:cNvCxnSpPr>
          <p:nvPr/>
        </p:nvCxnSpPr>
        <p:spPr bwMode="auto">
          <a:xfrm>
            <a:off x="4856163" y="4344988"/>
            <a:ext cx="817562" cy="80962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791" name="AutoShape 167"/>
          <p:cNvCxnSpPr>
            <a:cxnSpLocks noChangeShapeType="1"/>
            <a:stCxn id="794681" idx="3"/>
            <a:endCxn id="794650" idx="1"/>
          </p:cNvCxnSpPr>
          <p:nvPr/>
        </p:nvCxnSpPr>
        <p:spPr bwMode="auto">
          <a:xfrm flipV="1">
            <a:off x="4881563" y="4681538"/>
            <a:ext cx="766762" cy="33337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792" name="AutoShape 168"/>
          <p:cNvCxnSpPr>
            <a:cxnSpLocks noChangeShapeType="1"/>
            <a:stCxn id="794688" idx="3"/>
            <a:endCxn id="794661" idx="1"/>
          </p:cNvCxnSpPr>
          <p:nvPr/>
        </p:nvCxnSpPr>
        <p:spPr bwMode="auto">
          <a:xfrm>
            <a:off x="7518400" y="3057525"/>
            <a:ext cx="817563" cy="60325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793" name="AutoShape 169"/>
          <p:cNvCxnSpPr>
            <a:cxnSpLocks noChangeShapeType="1"/>
            <a:stCxn id="794692" idx="3"/>
            <a:endCxn id="794666" idx="1"/>
          </p:cNvCxnSpPr>
          <p:nvPr/>
        </p:nvCxnSpPr>
        <p:spPr bwMode="auto">
          <a:xfrm>
            <a:off x="7543800" y="3351213"/>
            <a:ext cx="766763" cy="568325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794" name="AutoShape 170"/>
          <p:cNvCxnSpPr>
            <a:cxnSpLocks noChangeShapeType="1"/>
            <a:stCxn id="794687" idx="3"/>
            <a:endCxn id="794667" idx="1"/>
          </p:cNvCxnSpPr>
          <p:nvPr/>
        </p:nvCxnSpPr>
        <p:spPr bwMode="auto">
          <a:xfrm>
            <a:off x="7518400" y="3643313"/>
            <a:ext cx="817563" cy="1055687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795" name="AutoShape 171"/>
          <p:cNvCxnSpPr>
            <a:cxnSpLocks noChangeShapeType="1"/>
            <a:stCxn id="794691" idx="3"/>
            <a:endCxn id="794663" idx="1"/>
          </p:cNvCxnSpPr>
          <p:nvPr/>
        </p:nvCxnSpPr>
        <p:spPr bwMode="auto">
          <a:xfrm>
            <a:off x="7543800" y="3937000"/>
            <a:ext cx="766763" cy="102235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796" name="AutoShape 172"/>
          <p:cNvCxnSpPr>
            <a:cxnSpLocks noChangeShapeType="1"/>
            <a:stCxn id="794683" idx="3"/>
            <a:endCxn id="794651" idx="1"/>
          </p:cNvCxnSpPr>
          <p:nvPr/>
        </p:nvCxnSpPr>
        <p:spPr bwMode="auto">
          <a:xfrm flipV="1">
            <a:off x="4875213" y="4935538"/>
            <a:ext cx="798512" cy="149225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797" name="AutoShape 173"/>
          <p:cNvCxnSpPr>
            <a:cxnSpLocks noChangeShapeType="1"/>
            <a:stCxn id="794684" idx="3"/>
            <a:endCxn id="794652" idx="1"/>
          </p:cNvCxnSpPr>
          <p:nvPr/>
        </p:nvCxnSpPr>
        <p:spPr bwMode="auto">
          <a:xfrm flipV="1">
            <a:off x="4900613" y="5189538"/>
            <a:ext cx="747712" cy="26670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798" name="AutoShape 174"/>
          <p:cNvCxnSpPr>
            <a:cxnSpLocks noChangeShapeType="1"/>
            <a:stCxn id="794693" idx="3"/>
            <a:endCxn id="794664" idx="1"/>
          </p:cNvCxnSpPr>
          <p:nvPr/>
        </p:nvCxnSpPr>
        <p:spPr bwMode="auto">
          <a:xfrm>
            <a:off x="7537450" y="4229100"/>
            <a:ext cx="798513" cy="99060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799" name="AutoShape 175"/>
          <p:cNvCxnSpPr>
            <a:cxnSpLocks noChangeShapeType="1"/>
            <a:stCxn id="794695" idx="3"/>
            <a:endCxn id="794664" idx="1"/>
          </p:cNvCxnSpPr>
          <p:nvPr/>
        </p:nvCxnSpPr>
        <p:spPr bwMode="auto">
          <a:xfrm>
            <a:off x="7537450" y="4522788"/>
            <a:ext cx="798513" cy="696912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800" name="AutoShape 176"/>
          <p:cNvCxnSpPr>
            <a:cxnSpLocks noChangeShapeType="1"/>
            <a:stCxn id="794697" idx="3"/>
            <a:endCxn id="794665" idx="1"/>
          </p:cNvCxnSpPr>
          <p:nvPr/>
        </p:nvCxnSpPr>
        <p:spPr bwMode="auto">
          <a:xfrm>
            <a:off x="7562850" y="4816475"/>
            <a:ext cx="747713" cy="661988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801" name="AutoShape 177"/>
          <p:cNvCxnSpPr>
            <a:cxnSpLocks noChangeShapeType="1"/>
            <a:stCxn id="794696" idx="3"/>
            <a:endCxn id="794665" idx="1"/>
          </p:cNvCxnSpPr>
          <p:nvPr/>
        </p:nvCxnSpPr>
        <p:spPr bwMode="auto">
          <a:xfrm>
            <a:off x="7562850" y="5402263"/>
            <a:ext cx="747713" cy="7620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802" name="AutoShape 178"/>
          <p:cNvCxnSpPr>
            <a:cxnSpLocks noChangeShapeType="1"/>
            <a:stCxn id="794694" idx="3"/>
            <a:endCxn id="794665" idx="1"/>
          </p:cNvCxnSpPr>
          <p:nvPr/>
        </p:nvCxnSpPr>
        <p:spPr bwMode="auto">
          <a:xfrm flipV="1">
            <a:off x="7562850" y="5478463"/>
            <a:ext cx="747713" cy="21590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803" name="AutoShape 179"/>
          <p:cNvCxnSpPr>
            <a:cxnSpLocks noChangeShapeType="1"/>
            <a:stCxn id="794698" idx="3"/>
            <a:endCxn id="794664" idx="1"/>
          </p:cNvCxnSpPr>
          <p:nvPr/>
        </p:nvCxnSpPr>
        <p:spPr bwMode="auto">
          <a:xfrm>
            <a:off x="7537450" y="5108575"/>
            <a:ext cx="798513" cy="111125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804" name="AutoShape 180"/>
          <p:cNvCxnSpPr>
            <a:cxnSpLocks noChangeShapeType="1"/>
            <a:stCxn id="794683" idx="3"/>
            <a:endCxn id="794647" idx="1"/>
          </p:cNvCxnSpPr>
          <p:nvPr/>
        </p:nvCxnSpPr>
        <p:spPr bwMode="auto">
          <a:xfrm flipV="1">
            <a:off x="4875213" y="3408363"/>
            <a:ext cx="773112" cy="167640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805" name="AutoShape 181"/>
          <p:cNvCxnSpPr>
            <a:cxnSpLocks noChangeShapeType="1"/>
            <a:stCxn id="794684" idx="3"/>
            <a:endCxn id="794649" idx="1"/>
          </p:cNvCxnSpPr>
          <p:nvPr/>
        </p:nvCxnSpPr>
        <p:spPr bwMode="auto">
          <a:xfrm flipV="1">
            <a:off x="4900613" y="4171950"/>
            <a:ext cx="747712" cy="1284288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806" name="AutoShape 182"/>
          <p:cNvCxnSpPr>
            <a:cxnSpLocks noChangeShapeType="1"/>
            <a:stCxn id="794693" idx="3"/>
            <a:endCxn id="794660" idx="1"/>
          </p:cNvCxnSpPr>
          <p:nvPr/>
        </p:nvCxnSpPr>
        <p:spPr bwMode="auto">
          <a:xfrm flipV="1">
            <a:off x="7537450" y="3140075"/>
            <a:ext cx="773113" cy="1089025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807" name="AutoShape 183"/>
          <p:cNvCxnSpPr>
            <a:cxnSpLocks noChangeShapeType="1"/>
            <a:stCxn id="794695" idx="3"/>
            <a:endCxn id="794668" idx="1"/>
          </p:cNvCxnSpPr>
          <p:nvPr/>
        </p:nvCxnSpPr>
        <p:spPr bwMode="auto">
          <a:xfrm flipV="1">
            <a:off x="7537450" y="3400425"/>
            <a:ext cx="773113" cy="1122363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808" name="AutoShape 184"/>
          <p:cNvCxnSpPr>
            <a:cxnSpLocks noChangeShapeType="1"/>
            <a:stCxn id="794697" idx="3"/>
            <a:endCxn id="794660" idx="1"/>
          </p:cNvCxnSpPr>
          <p:nvPr/>
        </p:nvCxnSpPr>
        <p:spPr bwMode="auto">
          <a:xfrm flipV="1">
            <a:off x="7562850" y="3140075"/>
            <a:ext cx="747713" cy="167640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809" name="AutoShape 185"/>
          <p:cNvCxnSpPr>
            <a:cxnSpLocks noChangeShapeType="1"/>
            <a:stCxn id="794698" idx="3"/>
            <a:endCxn id="794662" idx="1"/>
          </p:cNvCxnSpPr>
          <p:nvPr/>
        </p:nvCxnSpPr>
        <p:spPr bwMode="auto">
          <a:xfrm flipV="1">
            <a:off x="7537450" y="4440238"/>
            <a:ext cx="773113" cy="668337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810" name="AutoShape 186"/>
          <p:cNvCxnSpPr>
            <a:cxnSpLocks noChangeShapeType="1"/>
            <a:stCxn id="794696" idx="3"/>
            <a:endCxn id="794669" idx="1"/>
          </p:cNvCxnSpPr>
          <p:nvPr/>
        </p:nvCxnSpPr>
        <p:spPr bwMode="auto">
          <a:xfrm flipV="1">
            <a:off x="7562850" y="4179888"/>
            <a:ext cx="747713" cy="1222375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811" name="AutoShape 187"/>
          <p:cNvCxnSpPr>
            <a:cxnSpLocks noChangeShapeType="1"/>
            <a:stCxn id="794694" idx="3"/>
            <a:endCxn id="794662" idx="1"/>
          </p:cNvCxnSpPr>
          <p:nvPr/>
        </p:nvCxnSpPr>
        <p:spPr bwMode="auto">
          <a:xfrm flipV="1">
            <a:off x="7562850" y="4440238"/>
            <a:ext cx="747713" cy="1254125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4812" name="AutoShape 188"/>
          <p:cNvCxnSpPr>
            <a:cxnSpLocks noChangeShapeType="1"/>
            <a:stCxn id="794671" idx="3"/>
            <a:endCxn id="794633" idx="1"/>
          </p:cNvCxnSpPr>
          <p:nvPr/>
        </p:nvCxnSpPr>
        <p:spPr bwMode="auto">
          <a:xfrm flipV="1">
            <a:off x="2225675" y="2605088"/>
            <a:ext cx="785813" cy="328612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13" name="AutoShape 189"/>
          <p:cNvCxnSpPr>
            <a:cxnSpLocks noChangeShapeType="1"/>
            <a:stCxn id="794672" idx="3"/>
            <a:endCxn id="794636" idx="1"/>
          </p:cNvCxnSpPr>
          <p:nvPr/>
        </p:nvCxnSpPr>
        <p:spPr bwMode="auto">
          <a:xfrm flipV="1">
            <a:off x="2251075" y="3395663"/>
            <a:ext cx="735013" cy="107950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14" name="AutoShape 190"/>
          <p:cNvCxnSpPr>
            <a:cxnSpLocks noChangeShapeType="1"/>
            <a:stCxn id="794675" idx="3"/>
            <a:endCxn id="794643" idx="1"/>
          </p:cNvCxnSpPr>
          <p:nvPr/>
        </p:nvCxnSpPr>
        <p:spPr bwMode="auto">
          <a:xfrm>
            <a:off x="4887913" y="2124075"/>
            <a:ext cx="785812" cy="265113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16" name="AutoShape 192"/>
          <p:cNvCxnSpPr>
            <a:cxnSpLocks noChangeShapeType="1"/>
            <a:stCxn id="794679" idx="3"/>
            <a:endCxn id="794644" idx="1"/>
          </p:cNvCxnSpPr>
          <p:nvPr/>
        </p:nvCxnSpPr>
        <p:spPr bwMode="auto">
          <a:xfrm>
            <a:off x="4887913" y="2493963"/>
            <a:ext cx="785812" cy="150812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17" name="AutoShape 193"/>
          <p:cNvCxnSpPr>
            <a:cxnSpLocks noChangeShapeType="1"/>
            <a:stCxn id="794680" idx="3"/>
            <a:endCxn id="794645" idx="1"/>
          </p:cNvCxnSpPr>
          <p:nvPr/>
        </p:nvCxnSpPr>
        <p:spPr bwMode="auto">
          <a:xfrm>
            <a:off x="4913313" y="2863850"/>
            <a:ext cx="735012" cy="3492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18" name="AutoShape 194"/>
          <p:cNvCxnSpPr>
            <a:cxnSpLocks noChangeShapeType="1"/>
            <a:stCxn id="794676" idx="3"/>
            <a:endCxn id="794646" idx="1"/>
          </p:cNvCxnSpPr>
          <p:nvPr/>
        </p:nvCxnSpPr>
        <p:spPr bwMode="auto">
          <a:xfrm flipV="1">
            <a:off x="4913313" y="3154363"/>
            <a:ext cx="735012" cy="7937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19" name="AutoShape 195"/>
          <p:cNvCxnSpPr>
            <a:cxnSpLocks noChangeShapeType="1"/>
            <a:stCxn id="794685" idx="3"/>
            <a:endCxn id="794656" idx="1"/>
          </p:cNvCxnSpPr>
          <p:nvPr/>
        </p:nvCxnSpPr>
        <p:spPr bwMode="auto">
          <a:xfrm>
            <a:off x="7550150" y="1884363"/>
            <a:ext cx="785813" cy="215900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20" name="AutoShape 196"/>
          <p:cNvCxnSpPr>
            <a:cxnSpLocks noChangeShapeType="1"/>
            <a:stCxn id="794689" idx="3"/>
            <a:endCxn id="794657" idx="1"/>
          </p:cNvCxnSpPr>
          <p:nvPr/>
        </p:nvCxnSpPr>
        <p:spPr bwMode="auto">
          <a:xfrm>
            <a:off x="7550150" y="2178050"/>
            <a:ext cx="785813" cy="182563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21" name="AutoShape 197"/>
          <p:cNvCxnSpPr>
            <a:cxnSpLocks noChangeShapeType="1"/>
            <a:stCxn id="794690" idx="3"/>
            <a:endCxn id="794658" idx="1"/>
          </p:cNvCxnSpPr>
          <p:nvPr/>
        </p:nvCxnSpPr>
        <p:spPr bwMode="auto">
          <a:xfrm>
            <a:off x="7575550" y="2471738"/>
            <a:ext cx="735013" cy="14922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22" name="AutoShape 198"/>
          <p:cNvCxnSpPr>
            <a:cxnSpLocks noChangeShapeType="1"/>
            <a:stCxn id="794686" idx="3"/>
            <a:endCxn id="794659" idx="1"/>
          </p:cNvCxnSpPr>
          <p:nvPr/>
        </p:nvCxnSpPr>
        <p:spPr bwMode="auto">
          <a:xfrm>
            <a:off x="7575550" y="2763838"/>
            <a:ext cx="735013" cy="11747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23" name="AutoShape 199"/>
          <p:cNvCxnSpPr>
            <a:cxnSpLocks noChangeShapeType="1"/>
            <a:stCxn id="794674" idx="3"/>
            <a:endCxn id="794637" idx="1"/>
          </p:cNvCxnSpPr>
          <p:nvPr/>
        </p:nvCxnSpPr>
        <p:spPr bwMode="auto">
          <a:xfrm flipV="1">
            <a:off x="2193925" y="3659188"/>
            <a:ext cx="792163" cy="414337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24" name="AutoShape 200"/>
          <p:cNvCxnSpPr>
            <a:cxnSpLocks noChangeShapeType="1"/>
            <a:stCxn id="794673" idx="3"/>
            <a:endCxn id="794639" idx="1"/>
          </p:cNvCxnSpPr>
          <p:nvPr/>
        </p:nvCxnSpPr>
        <p:spPr bwMode="auto">
          <a:xfrm flipV="1">
            <a:off x="2219325" y="4184650"/>
            <a:ext cx="766763" cy="458788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25" name="AutoShape 201"/>
          <p:cNvCxnSpPr>
            <a:cxnSpLocks noChangeShapeType="1"/>
            <a:stCxn id="794678" idx="3"/>
            <a:endCxn id="794647" idx="1"/>
          </p:cNvCxnSpPr>
          <p:nvPr/>
        </p:nvCxnSpPr>
        <p:spPr bwMode="auto">
          <a:xfrm flipV="1">
            <a:off x="4856163" y="3408363"/>
            <a:ext cx="792162" cy="195262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26" name="AutoShape 202"/>
          <p:cNvCxnSpPr>
            <a:cxnSpLocks noChangeShapeType="1"/>
            <a:stCxn id="794682" idx="3"/>
            <a:endCxn id="794647" idx="1"/>
          </p:cNvCxnSpPr>
          <p:nvPr/>
        </p:nvCxnSpPr>
        <p:spPr bwMode="auto">
          <a:xfrm flipV="1">
            <a:off x="4881563" y="3408363"/>
            <a:ext cx="766762" cy="566737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27" name="AutoShape 203"/>
          <p:cNvCxnSpPr>
            <a:cxnSpLocks noChangeShapeType="1"/>
            <a:stCxn id="794677" idx="3"/>
            <a:endCxn id="794649" idx="1"/>
          </p:cNvCxnSpPr>
          <p:nvPr/>
        </p:nvCxnSpPr>
        <p:spPr bwMode="auto">
          <a:xfrm flipV="1">
            <a:off x="4856163" y="4171950"/>
            <a:ext cx="792162" cy="173038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28" name="AutoShape 204"/>
          <p:cNvCxnSpPr>
            <a:cxnSpLocks noChangeShapeType="1"/>
            <a:stCxn id="794681" idx="3"/>
            <a:endCxn id="794649" idx="1"/>
          </p:cNvCxnSpPr>
          <p:nvPr/>
        </p:nvCxnSpPr>
        <p:spPr bwMode="auto">
          <a:xfrm flipV="1">
            <a:off x="4881563" y="4171950"/>
            <a:ext cx="766762" cy="54292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30" name="AutoShape 206"/>
          <p:cNvCxnSpPr>
            <a:cxnSpLocks noChangeShapeType="1"/>
            <a:stCxn id="794688" idx="3"/>
            <a:endCxn id="794660" idx="1"/>
          </p:cNvCxnSpPr>
          <p:nvPr/>
        </p:nvCxnSpPr>
        <p:spPr bwMode="auto">
          <a:xfrm>
            <a:off x="7518400" y="3057525"/>
            <a:ext cx="792163" cy="82550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31" name="AutoShape 207"/>
          <p:cNvCxnSpPr>
            <a:cxnSpLocks noChangeShapeType="1"/>
            <a:stCxn id="794692" idx="3"/>
            <a:endCxn id="794660" idx="1"/>
          </p:cNvCxnSpPr>
          <p:nvPr/>
        </p:nvCxnSpPr>
        <p:spPr bwMode="auto">
          <a:xfrm flipV="1">
            <a:off x="7543800" y="3140075"/>
            <a:ext cx="766763" cy="211138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32" name="AutoShape 208"/>
          <p:cNvCxnSpPr>
            <a:cxnSpLocks noChangeShapeType="1"/>
            <a:stCxn id="794687" idx="3"/>
            <a:endCxn id="794662" idx="1"/>
          </p:cNvCxnSpPr>
          <p:nvPr/>
        </p:nvCxnSpPr>
        <p:spPr bwMode="auto">
          <a:xfrm>
            <a:off x="7518400" y="3643313"/>
            <a:ext cx="792163" cy="79692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33" name="AutoShape 209"/>
          <p:cNvCxnSpPr>
            <a:cxnSpLocks noChangeShapeType="1"/>
            <a:stCxn id="794691" idx="3"/>
            <a:endCxn id="794662" idx="1"/>
          </p:cNvCxnSpPr>
          <p:nvPr/>
        </p:nvCxnSpPr>
        <p:spPr bwMode="auto">
          <a:xfrm>
            <a:off x="7543800" y="3937000"/>
            <a:ext cx="766763" cy="503238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34" name="AutoShape 210"/>
          <p:cNvCxnSpPr>
            <a:cxnSpLocks noChangeShapeType="1"/>
            <a:stCxn id="794674" idx="3"/>
            <a:endCxn id="794641" idx="1"/>
          </p:cNvCxnSpPr>
          <p:nvPr/>
        </p:nvCxnSpPr>
        <p:spPr bwMode="auto">
          <a:xfrm>
            <a:off x="2193925" y="4073525"/>
            <a:ext cx="817563" cy="63817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35" name="AutoShape 211"/>
          <p:cNvCxnSpPr>
            <a:cxnSpLocks noChangeShapeType="1"/>
            <a:stCxn id="794673" idx="3"/>
            <a:endCxn id="794642" idx="1"/>
          </p:cNvCxnSpPr>
          <p:nvPr/>
        </p:nvCxnSpPr>
        <p:spPr bwMode="auto">
          <a:xfrm>
            <a:off x="2219325" y="4643438"/>
            <a:ext cx="766763" cy="330200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36" name="AutoShape 212"/>
          <p:cNvCxnSpPr>
            <a:cxnSpLocks noChangeShapeType="1"/>
            <a:stCxn id="794678" idx="3"/>
            <a:endCxn id="794651" idx="1"/>
          </p:cNvCxnSpPr>
          <p:nvPr/>
        </p:nvCxnSpPr>
        <p:spPr bwMode="auto">
          <a:xfrm>
            <a:off x="4856163" y="3603625"/>
            <a:ext cx="817562" cy="1331913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37" name="AutoShape 213"/>
          <p:cNvCxnSpPr>
            <a:cxnSpLocks noChangeShapeType="1"/>
            <a:stCxn id="794682" idx="3"/>
            <a:endCxn id="794652" idx="1"/>
          </p:cNvCxnSpPr>
          <p:nvPr/>
        </p:nvCxnSpPr>
        <p:spPr bwMode="auto">
          <a:xfrm>
            <a:off x="4881563" y="3975100"/>
            <a:ext cx="766762" cy="1214438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38" name="AutoShape 214"/>
          <p:cNvCxnSpPr>
            <a:cxnSpLocks noChangeShapeType="1"/>
            <a:stCxn id="794677" idx="3"/>
            <a:endCxn id="794651" idx="1"/>
          </p:cNvCxnSpPr>
          <p:nvPr/>
        </p:nvCxnSpPr>
        <p:spPr bwMode="auto">
          <a:xfrm>
            <a:off x="4856163" y="4344988"/>
            <a:ext cx="817562" cy="590550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39" name="AutoShape 215"/>
          <p:cNvCxnSpPr>
            <a:cxnSpLocks noChangeShapeType="1"/>
            <a:stCxn id="794681" idx="3"/>
            <a:endCxn id="794652" idx="1"/>
          </p:cNvCxnSpPr>
          <p:nvPr/>
        </p:nvCxnSpPr>
        <p:spPr bwMode="auto">
          <a:xfrm>
            <a:off x="4881563" y="4714875"/>
            <a:ext cx="766762" cy="474663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40" name="AutoShape 216"/>
          <p:cNvCxnSpPr>
            <a:cxnSpLocks noChangeShapeType="1"/>
            <a:stCxn id="794688" idx="3"/>
            <a:endCxn id="794664" idx="1"/>
          </p:cNvCxnSpPr>
          <p:nvPr/>
        </p:nvCxnSpPr>
        <p:spPr bwMode="auto">
          <a:xfrm>
            <a:off x="7518400" y="3057525"/>
            <a:ext cx="817563" cy="216217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41" name="AutoShape 217"/>
          <p:cNvCxnSpPr>
            <a:cxnSpLocks noChangeShapeType="1"/>
            <a:stCxn id="794692" idx="3"/>
            <a:endCxn id="794665" idx="1"/>
          </p:cNvCxnSpPr>
          <p:nvPr/>
        </p:nvCxnSpPr>
        <p:spPr bwMode="auto">
          <a:xfrm>
            <a:off x="7543800" y="3351213"/>
            <a:ext cx="766763" cy="2127250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42" name="AutoShape 218"/>
          <p:cNvCxnSpPr>
            <a:cxnSpLocks noChangeShapeType="1"/>
            <a:stCxn id="794687" idx="3"/>
            <a:endCxn id="794664" idx="1"/>
          </p:cNvCxnSpPr>
          <p:nvPr/>
        </p:nvCxnSpPr>
        <p:spPr bwMode="auto">
          <a:xfrm>
            <a:off x="7518400" y="3643313"/>
            <a:ext cx="817563" cy="1576387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43" name="AutoShape 219"/>
          <p:cNvCxnSpPr>
            <a:cxnSpLocks noChangeShapeType="1"/>
            <a:stCxn id="794691" idx="3"/>
            <a:endCxn id="794665" idx="1"/>
          </p:cNvCxnSpPr>
          <p:nvPr/>
        </p:nvCxnSpPr>
        <p:spPr bwMode="auto">
          <a:xfrm>
            <a:off x="7543800" y="3937000"/>
            <a:ext cx="766763" cy="1541463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44" name="AutoShape 220"/>
          <p:cNvCxnSpPr>
            <a:cxnSpLocks noChangeShapeType="1"/>
            <a:stCxn id="794683" idx="3"/>
            <a:endCxn id="794648" idx="1"/>
          </p:cNvCxnSpPr>
          <p:nvPr/>
        </p:nvCxnSpPr>
        <p:spPr bwMode="auto">
          <a:xfrm flipV="1">
            <a:off x="4875213" y="3662363"/>
            <a:ext cx="798512" cy="1422400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45" name="AutoShape 221"/>
          <p:cNvCxnSpPr>
            <a:cxnSpLocks noChangeShapeType="1"/>
            <a:stCxn id="794684" idx="3"/>
            <a:endCxn id="794650" idx="1"/>
          </p:cNvCxnSpPr>
          <p:nvPr/>
        </p:nvCxnSpPr>
        <p:spPr bwMode="auto">
          <a:xfrm flipV="1">
            <a:off x="4900613" y="4681538"/>
            <a:ext cx="747712" cy="774700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46" name="AutoShape 222"/>
          <p:cNvCxnSpPr>
            <a:cxnSpLocks noChangeShapeType="1"/>
            <a:stCxn id="794693" idx="3"/>
            <a:endCxn id="794668" idx="1"/>
          </p:cNvCxnSpPr>
          <p:nvPr/>
        </p:nvCxnSpPr>
        <p:spPr bwMode="auto">
          <a:xfrm flipV="1">
            <a:off x="7537450" y="3400425"/>
            <a:ext cx="773113" cy="82867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47" name="AutoShape 223"/>
          <p:cNvCxnSpPr>
            <a:cxnSpLocks noChangeShapeType="1"/>
            <a:stCxn id="794695" idx="3"/>
            <a:endCxn id="794668" idx="1"/>
          </p:cNvCxnSpPr>
          <p:nvPr/>
        </p:nvCxnSpPr>
        <p:spPr bwMode="auto">
          <a:xfrm flipV="1">
            <a:off x="7537450" y="3400425"/>
            <a:ext cx="773113" cy="1122363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48" name="AutoShape 224"/>
          <p:cNvCxnSpPr>
            <a:cxnSpLocks noChangeShapeType="1"/>
            <a:stCxn id="794697" idx="3"/>
            <a:endCxn id="794666" idx="1"/>
          </p:cNvCxnSpPr>
          <p:nvPr/>
        </p:nvCxnSpPr>
        <p:spPr bwMode="auto">
          <a:xfrm flipV="1">
            <a:off x="7562850" y="3919538"/>
            <a:ext cx="747713" cy="896937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49" name="AutoShape 225"/>
          <p:cNvCxnSpPr>
            <a:cxnSpLocks noChangeShapeType="1"/>
            <a:stCxn id="794698" idx="3"/>
            <a:endCxn id="794667" idx="1"/>
          </p:cNvCxnSpPr>
          <p:nvPr/>
        </p:nvCxnSpPr>
        <p:spPr bwMode="auto">
          <a:xfrm flipV="1">
            <a:off x="7537450" y="4699000"/>
            <a:ext cx="798513" cy="40957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50" name="AutoShape 226"/>
          <p:cNvCxnSpPr>
            <a:cxnSpLocks noChangeShapeType="1"/>
            <a:stCxn id="794696" idx="3"/>
            <a:endCxn id="794663" idx="1"/>
          </p:cNvCxnSpPr>
          <p:nvPr/>
        </p:nvCxnSpPr>
        <p:spPr bwMode="auto">
          <a:xfrm flipV="1">
            <a:off x="7562850" y="4959350"/>
            <a:ext cx="747713" cy="442913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4851" name="AutoShape 227"/>
          <p:cNvCxnSpPr>
            <a:cxnSpLocks noChangeShapeType="1"/>
            <a:stCxn id="794694" idx="3"/>
            <a:endCxn id="794663" idx="1"/>
          </p:cNvCxnSpPr>
          <p:nvPr/>
        </p:nvCxnSpPr>
        <p:spPr bwMode="auto">
          <a:xfrm flipV="1">
            <a:off x="7562850" y="4959350"/>
            <a:ext cx="747713" cy="735013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4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4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4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4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4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4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4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4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94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94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94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94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4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4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94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94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94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94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94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94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94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94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94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94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94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94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94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94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94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94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94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94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94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94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94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94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94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94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94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94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94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94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94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94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94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94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94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94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94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94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94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94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94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94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94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94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94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94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94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94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9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9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9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9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9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9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9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9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794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794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794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794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794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794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794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794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794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794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794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794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794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794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794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794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794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794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794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794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794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794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794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794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794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794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794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794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794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794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794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794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794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794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794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794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794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794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794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794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794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794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794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794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794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794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794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794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794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794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794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794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79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79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79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79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79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79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794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79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794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794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794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794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794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794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794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794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794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794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794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794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794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794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794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794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794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794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794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794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794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794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794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794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794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794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794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794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794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794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794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79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794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794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794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794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794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794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794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794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794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794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794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794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1" dur="500" fill="hold"/>
                                        <p:tgtEl>
                                          <p:spTgt spid="794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794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794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794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794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794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794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794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794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794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794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794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5" dur="500" fill="hold"/>
                                        <p:tgtEl>
                                          <p:spTgt spid="794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6" dur="500" fill="hold"/>
                                        <p:tgtEl>
                                          <p:spTgt spid="794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9" dur="500" fill="hold"/>
                                        <p:tgtEl>
                                          <p:spTgt spid="79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0" dur="500" fill="hold"/>
                                        <p:tgtEl>
                                          <p:spTgt spid="79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79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79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7" dur="500" fill="hold"/>
                                        <p:tgtEl>
                                          <p:spTgt spid="79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8" dur="500" fill="hold"/>
                                        <p:tgtEl>
                                          <p:spTgt spid="79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1" dur="500" fill="hold"/>
                                        <p:tgtEl>
                                          <p:spTgt spid="79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2" dur="500" fill="hold"/>
                                        <p:tgtEl>
                                          <p:spTgt spid="79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5" dur="500" fill="hold"/>
                                        <p:tgtEl>
                                          <p:spTgt spid="79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6" dur="500" fill="hold"/>
                                        <p:tgtEl>
                                          <p:spTgt spid="79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9" dur="500" fill="hold"/>
                                        <p:tgtEl>
                                          <p:spTgt spid="79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0" dur="500" fill="hold"/>
                                        <p:tgtEl>
                                          <p:spTgt spid="79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3" dur="500" fill="hold"/>
                                        <p:tgtEl>
                                          <p:spTgt spid="794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4" dur="500" fill="hold"/>
                                        <p:tgtEl>
                                          <p:spTgt spid="79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794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794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1" dur="500" fill="hold"/>
                                        <p:tgtEl>
                                          <p:spTgt spid="794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2" dur="500" fill="hold"/>
                                        <p:tgtEl>
                                          <p:spTgt spid="794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5" dur="500" fill="hold"/>
                                        <p:tgtEl>
                                          <p:spTgt spid="794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6" dur="500" fill="hold"/>
                                        <p:tgtEl>
                                          <p:spTgt spid="794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9" dur="500" fill="hold"/>
                                        <p:tgtEl>
                                          <p:spTgt spid="794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794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3" dur="500" fill="hold"/>
                                        <p:tgtEl>
                                          <p:spTgt spid="794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4" dur="500" fill="hold"/>
                                        <p:tgtEl>
                                          <p:spTgt spid="794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9" dur="500" fill="hold"/>
                                        <p:tgtEl>
                                          <p:spTgt spid="794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0" dur="500" fill="hold"/>
                                        <p:tgtEl>
                                          <p:spTgt spid="794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3" dur="500" fill="hold"/>
                                        <p:tgtEl>
                                          <p:spTgt spid="794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4" dur="500" fill="hold"/>
                                        <p:tgtEl>
                                          <p:spTgt spid="794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7" dur="500" fill="hold"/>
                                        <p:tgtEl>
                                          <p:spTgt spid="794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8" dur="500" fill="hold"/>
                                        <p:tgtEl>
                                          <p:spTgt spid="794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1" dur="500" fill="hold"/>
                                        <p:tgtEl>
                                          <p:spTgt spid="794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2" dur="500" fill="hold"/>
                                        <p:tgtEl>
                                          <p:spTgt spid="794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5" dur="500" fill="hold"/>
                                        <p:tgtEl>
                                          <p:spTgt spid="794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6" dur="500" fill="hold"/>
                                        <p:tgtEl>
                                          <p:spTgt spid="794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9" dur="500" fill="hold"/>
                                        <p:tgtEl>
                                          <p:spTgt spid="79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0" dur="500" fill="hold"/>
                                        <p:tgtEl>
                                          <p:spTgt spid="79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3" dur="500" fill="hold"/>
                                        <p:tgtEl>
                                          <p:spTgt spid="794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4" dur="500" fill="hold"/>
                                        <p:tgtEl>
                                          <p:spTgt spid="794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7" dur="500" fill="hold"/>
                                        <p:tgtEl>
                                          <p:spTgt spid="79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8" dur="500" fill="hold"/>
                                        <p:tgtEl>
                                          <p:spTgt spid="79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1" dur="500" fill="hold"/>
                                        <p:tgtEl>
                                          <p:spTgt spid="79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79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5" dur="500" fill="hold"/>
                                        <p:tgtEl>
                                          <p:spTgt spid="794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6" dur="500" fill="hold"/>
                                        <p:tgtEl>
                                          <p:spTgt spid="79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9" dur="500" fill="hold"/>
                                        <p:tgtEl>
                                          <p:spTgt spid="794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0" dur="500" fill="hold"/>
                                        <p:tgtEl>
                                          <p:spTgt spid="79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3" dur="500" fill="hold"/>
                                        <p:tgtEl>
                                          <p:spTgt spid="794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4" dur="500" fill="hold"/>
                                        <p:tgtEl>
                                          <p:spTgt spid="794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7" dur="500" fill="hold"/>
                                        <p:tgtEl>
                                          <p:spTgt spid="794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8" dur="500" fill="hold"/>
                                        <p:tgtEl>
                                          <p:spTgt spid="794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1" dur="500" fill="hold"/>
                                        <p:tgtEl>
                                          <p:spTgt spid="794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2" dur="500" fill="hold"/>
                                        <p:tgtEl>
                                          <p:spTgt spid="794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5" dur="500" fill="hold"/>
                                        <p:tgtEl>
                                          <p:spTgt spid="794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6" dur="500" fill="hold"/>
                                        <p:tgtEl>
                                          <p:spTgt spid="794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794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794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5" dur="500" fill="hold"/>
                                        <p:tgtEl>
                                          <p:spTgt spid="794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6" dur="500" fill="hold"/>
                                        <p:tgtEl>
                                          <p:spTgt spid="794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9" dur="500" fill="hold"/>
                                        <p:tgtEl>
                                          <p:spTgt spid="794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0" dur="500" fill="hold"/>
                                        <p:tgtEl>
                                          <p:spTgt spid="794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3" dur="500" fill="hold"/>
                                        <p:tgtEl>
                                          <p:spTgt spid="794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4" dur="500" fill="hold"/>
                                        <p:tgtEl>
                                          <p:spTgt spid="794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7" dur="500" fill="hold"/>
                                        <p:tgtEl>
                                          <p:spTgt spid="794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8" dur="500" fill="hold"/>
                                        <p:tgtEl>
                                          <p:spTgt spid="794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1" dur="500" fill="hold"/>
                                        <p:tgtEl>
                                          <p:spTgt spid="794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2" dur="500" fill="hold"/>
                                        <p:tgtEl>
                                          <p:spTgt spid="794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5" dur="500" fill="hold"/>
                                        <p:tgtEl>
                                          <p:spTgt spid="794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6" dur="500" fill="hold"/>
                                        <p:tgtEl>
                                          <p:spTgt spid="794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9" dur="500" fill="hold"/>
                                        <p:tgtEl>
                                          <p:spTgt spid="794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0" dur="500" fill="hold"/>
                                        <p:tgtEl>
                                          <p:spTgt spid="794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3" dur="500" fill="hold"/>
                                        <p:tgtEl>
                                          <p:spTgt spid="794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4" dur="500" fill="hold"/>
                                        <p:tgtEl>
                                          <p:spTgt spid="794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7" dur="500" fill="hold"/>
                                        <p:tgtEl>
                                          <p:spTgt spid="794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8" dur="500" fill="hold"/>
                                        <p:tgtEl>
                                          <p:spTgt spid="794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1" dur="500" fill="hold"/>
                                        <p:tgtEl>
                                          <p:spTgt spid="794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2" dur="500" fill="hold"/>
                                        <p:tgtEl>
                                          <p:spTgt spid="794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5" dur="500" fill="hold"/>
                                        <p:tgtEl>
                                          <p:spTgt spid="794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6" dur="500" fill="hold"/>
                                        <p:tgtEl>
                                          <p:spTgt spid="794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9" dur="500" fill="hold"/>
                                        <p:tgtEl>
                                          <p:spTgt spid="79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0" dur="500" fill="hold"/>
                                        <p:tgtEl>
                                          <p:spTgt spid="79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3" dur="500" fill="hold"/>
                                        <p:tgtEl>
                                          <p:spTgt spid="79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4" dur="500" fill="hold"/>
                                        <p:tgtEl>
                                          <p:spTgt spid="79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7" dur="500" fill="hold"/>
                                        <p:tgtEl>
                                          <p:spTgt spid="79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8" dur="500" fill="hold"/>
                                        <p:tgtEl>
                                          <p:spTgt spid="79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1" dur="500" fill="hold"/>
                                        <p:tgtEl>
                                          <p:spTgt spid="79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2" dur="500" fill="hold"/>
                                        <p:tgtEl>
                                          <p:spTgt spid="79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5" dur="500" fill="hold"/>
                                        <p:tgtEl>
                                          <p:spTgt spid="794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6" dur="500" fill="hold"/>
                                        <p:tgtEl>
                                          <p:spTgt spid="794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9" dur="500" fill="hold"/>
                                        <p:tgtEl>
                                          <p:spTgt spid="79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0" dur="500" fill="hold"/>
                                        <p:tgtEl>
                                          <p:spTgt spid="79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3" dur="500" fill="hold"/>
                                        <p:tgtEl>
                                          <p:spTgt spid="794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4" dur="500" fill="hold"/>
                                        <p:tgtEl>
                                          <p:spTgt spid="794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7" dur="500" fill="hold"/>
                                        <p:tgtEl>
                                          <p:spTgt spid="794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8" dur="500" fill="hold"/>
                                        <p:tgtEl>
                                          <p:spTgt spid="794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1" dur="500" fill="hold"/>
                                        <p:tgtEl>
                                          <p:spTgt spid="794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2" dur="500" fill="hold"/>
                                        <p:tgtEl>
                                          <p:spTgt spid="794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5" dur="500" fill="hold"/>
                                        <p:tgtEl>
                                          <p:spTgt spid="794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6" dur="500" fill="hold"/>
                                        <p:tgtEl>
                                          <p:spTgt spid="794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9" dur="500" fill="hold"/>
                                        <p:tgtEl>
                                          <p:spTgt spid="794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0" dur="500" fill="hold"/>
                                        <p:tgtEl>
                                          <p:spTgt spid="794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3" dur="500" fill="hold"/>
                                        <p:tgtEl>
                                          <p:spTgt spid="794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4" dur="500" fill="hold"/>
                                        <p:tgtEl>
                                          <p:spTgt spid="794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7" dur="500" fill="hold"/>
                                        <p:tgtEl>
                                          <p:spTgt spid="794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8" dur="500" fill="hold"/>
                                        <p:tgtEl>
                                          <p:spTgt spid="794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1" dur="500" fill="hold"/>
                                        <p:tgtEl>
                                          <p:spTgt spid="794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2" dur="500" fill="hold"/>
                                        <p:tgtEl>
                                          <p:spTgt spid="794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5" dur="500" fill="hold"/>
                                        <p:tgtEl>
                                          <p:spTgt spid="794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6" dur="500" fill="hold"/>
                                        <p:tgtEl>
                                          <p:spTgt spid="794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9" dur="500" fill="hold"/>
                                        <p:tgtEl>
                                          <p:spTgt spid="794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0" dur="500" fill="hold"/>
                                        <p:tgtEl>
                                          <p:spTgt spid="794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>
                      <p:stCondLst>
                        <p:cond delay="indefinite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5" dur="500" fill="hold"/>
                                        <p:tgtEl>
                                          <p:spTgt spid="794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6" dur="500" fill="hold"/>
                                        <p:tgtEl>
                                          <p:spTgt spid="794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9" dur="500" fill="hold"/>
                                        <p:tgtEl>
                                          <p:spTgt spid="794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0" dur="500" fill="hold"/>
                                        <p:tgtEl>
                                          <p:spTgt spid="794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3" dur="500" fill="hold"/>
                                        <p:tgtEl>
                                          <p:spTgt spid="794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4" dur="500" fill="hold"/>
                                        <p:tgtEl>
                                          <p:spTgt spid="794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7" dur="500" fill="hold"/>
                                        <p:tgtEl>
                                          <p:spTgt spid="794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8" dur="500" fill="hold"/>
                                        <p:tgtEl>
                                          <p:spTgt spid="794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1" dur="500" fill="hold"/>
                                        <p:tgtEl>
                                          <p:spTgt spid="794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2" dur="500" fill="hold"/>
                                        <p:tgtEl>
                                          <p:spTgt spid="794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5" dur="500" fill="hold"/>
                                        <p:tgtEl>
                                          <p:spTgt spid="794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6" dur="500" fill="hold"/>
                                        <p:tgtEl>
                                          <p:spTgt spid="794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9" dur="500" fill="hold"/>
                                        <p:tgtEl>
                                          <p:spTgt spid="794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0" dur="500" fill="hold"/>
                                        <p:tgtEl>
                                          <p:spTgt spid="794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3" dur="500" fill="hold"/>
                                        <p:tgtEl>
                                          <p:spTgt spid="794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4" dur="500" fill="hold"/>
                                        <p:tgtEl>
                                          <p:spTgt spid="794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7" dur="500" fill="hold"/>
                                        <p:tgtEl>
                                          <p:spTgt spid="794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8" dur="500" fill="hold"/>
                                        <p:tgtEl>
                                          <p:spTgt spid="794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1" dur="500" fill="hold"/>
                                        <p:tgtEl>
                                          <p:spTgt spid="794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2" dur="500" fill="hold"/>
                                        <p:tgtEl>
                                          <p:spTgt spid="794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5" dur="500" fill="hold"/>
                                        <p:tgtEl>
                                          <p:spTgt spid="794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6" dur="500" fill="hold"/>
                                        <p:tgtEl>
                                          <p:spTgt spid="794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9" dur="500" fill="hold"/>
                                        <p:tgtEl>
                                          <p:spTgt spid="794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0" dur="500" fill="hold"/>
                                        <p:tgtEl>
                                          <p:spTgt spid="794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3" dur="500" fill="hold"/>
                                        <p:tgtEl>
                                          <p:spTgt spid="794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4" dur="500" fill="hold"/>
                                        <p:tgtEl>
                                          <p:spTgt spid="794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7" dur="500" fill="hold"/>
                                        <p:tgtEl>
                                          <p:spTgt spid="794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8" dur="500" fill="hold"/>
                                        <p:tgtEl>
                                          <p:spTgt spid="794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1" dur="500" fill="hold"/>
                                        <p:tgtEl>
                                          <p:spTgt spid="794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2" dur="500" fill="hold"/>
                                        <p:tgtEl>
                                          <p:spTgt spid="794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5" dur="500" fill="hold"/>
                                        <p:tgtEl>
                                          <p:spTgt spid="794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6" dur="500" fill="hold"/>
                                        <p:tgtEl>
                                          <p:spTgt spid="794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7" fill="hold">
                      <p:stCondLst>
                        <p:cond delay="indefinite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1" dur="500" fill="hold"/>
                                        <p:tgtEl>
                                          <p:spTgt spid="794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2" dur="500" fill="hold"/>
                                        <p:tgtEl>
                                          <p:spTgt spid="794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5" dur="500" fill="hold"/>
                                        <p:tgtEl>
                                          <p:spTgt spid="794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6" dur="500" fill="hold"/>
                                        <p:tgtEl>
                                          <p:spTgt spid="794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9" dur="500" fill="hold"/>
                                        <p:tgtEl>
                                          <p:spTgt spid="794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0" dur="500" fill="hold"/>
                                        <p:tgtEl>
                                          <p:spTgt spid="794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3" dur="500" fill="hold"/>
                                        <p:tgtEl>
                                          <p:spTgt spid="794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4" dur="500" fill="hold"/>
                                        <p:tgtEl>
                                          <p:spTgt spid="794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7" dur="500" fill="hold"/>
                                        <p:tgtEl>
                                          <p:spTgt spid="794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8" dur="500" fill="hold"/>
                                        <p:tgtEl>
                                          <p:spTgt spid="794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1" dur="500" fill="hold"/>
                                        <p:tgtEl>
                                          <p:spTgt spid="794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2" dur="500" fill="hold"/>
                                        <p:tgtEl>
                                          <p:spTgt spid="794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5" dur="500" fill="hold"/>
                                        <p:tgtEl>
                                          <p:spTgt spid="794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6" dur="500" fill="hold"/>
                                        <p:tgtEl>
                                          <p:spTgt spid="794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9" dur="500" fill="hold"/>
                                        <p:tgtEl>
                                          <p:spTgt spid="794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0" dur="500" fill="hold"/>
                                        <p:tgtEl>
                                          <p:spTgt spid="794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3" dur="500" fill="hold"/>
                                        <p:tgtEl>
                                          <p:spTgt spid="794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4" dur="500" fill="hold"/>
                                        <p:tgtEl>
                                          <p:spTgt spid="794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7" dur="500" fill="hold"/>
                                        <p:tgtEl>
                                          <p:spTgt spid="794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8" dur="500" fill="hold"/>
                                        <p:tgtEl>
                                          <p:spTgt spid="794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1" dur="500" fill="hold"/>
                                        <p:tgtEl>
                                          <p:spTgt spid="794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2" dur="500" fill="hold"/>
                                        <p:tgtEl>
                                          <p:spTgt spid="794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5" dur="500" fill="hold"/>
                                        <p:tgtEl>
                                          <p:spTgt spid="794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6" dur="500" fill="hold"/>
                                        <p:tgtEl>
                                          <p:spTgt spid="794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9" dur="500" fill="hold"/>
                                        <p:tgtEl>
                                          <p:spTgt spid="794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0" dur="500" fill="hold"/>
                                        <p:tgtEl>
                                          <p:spTgt spid="794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3" dur="500" fill="hold"/>
                                        <p:tgtEl>
                                          <p:spTgt spid="794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4" dur="500" fill="hold"/>
                                        <p:tgtEl>
                                          <p:spTgt spid="794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7" dur="500" fill="hold"/>
                                        <p:tgtEl>
                                          <p:spTgt spid="794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8" dur="500" fill="hold"/>
                                        <p:tgtEl>
                                          <p:spTgt spid="794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1" dur="500" fill="hold"/>
                                        <p:tgtEl>
                                          <p:spTgt spid="794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2" dur="500" fill="hold"/>
                                        <p:tgtEl>
                                          <p:spTgt spid="794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5" dur="500" fill="hold"/>
                                        <p:tgtEl>
                                          <p:spTgt spid="794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6" dur="500" fill="hold"/>
                                        <p:tgtEl>
                                          <p:spTgt spid="794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9" dur="500" fill="hold"/>
                                        <p:tgtEl>
                                          <p:spTgt spid="794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0" dur="500" fill="hold"/>
                                        <p:tgtEl>
                                          <p:spTgt spid="794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3" dur="500" fill="hold"/>
                                        <p:tgtEl>
                                          <p:spTgt spid="794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4" dur="500" fill="hold"/>
                                        <p:tgtEl>
                                          <p:spTgt spid="794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7" dur="500" fill="hold"/>
                                        <p:tgtEl>
                                          <p:spTgt spid="794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8" dur="500" fill="hold"/>
                                        <p:tgtEl>
                                          <p:spTgt spid="794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1" dur="500" fill="hold"/>
                                        <p:tgtEl>
                                          <p:spTgt spid="79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2" dur="500" fill="hold"/>
                                        <p:tgtEl>
                                          <p:spTgt spid="79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5" dur="500" fill="hold"/>
                                        <p:tgtEl>
                                          <p:spTgt spid="79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6" dur="500" fill="hold"/>
                                        <p:tgtEl>
                                          <p:spTgt spid="79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9" dur="500" fill="hold"/>
                                        <p:tgtEl>
                                          <p:spTgt spid="79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0" dur="500" fill="hold"/>
                                        <p:tgtEl>
                                          <p:spTgt spid="79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3" dur="500" fill="hold"/>
                                        <p:tgtEl>
                                          <p:spTgt spid="79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4" dur="500" fill="hold"/>
                                        <p:tgtEl>
                                          <p:spTgt spid="79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7" dur="500" fill="hold"/>
                                        <p:tgtEl>
                                          <p:spTgt spid="79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8" dur="500" fill="hold"/>
                                        <p:tgtEl>
                                          <p:spTgt spid="79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1" dur="500" fill="hold"/>
                                        <p:tgtEl>
                                          <p:spTgt spid="79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2" dur="500" fill="hold"/>
                                        <p:tgtEl>
                                          <p:spTgt spid="79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5" dur="500" fill="hold"/>
                                        <p:tgtEl>
                                          <p:spTgt spid="79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6" dur="500" fill="hold"/>
                                        <p:tgtEl>
                                          <p:spTgt spid="79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9" dur="500" fill="hold"/>
                                        <p:tgtEl>
                                          <p:spTgt spid="79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0" dur="500" fill="hold"/>
                                        <p:tgtEl>
                                          <p:spTgt spid="79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3" dur="500" fill="hold"/>
                                        <p:tgtEl>
                                          <p:spTgt spid="79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4" dur="500" fill="hold"/>
                                        <p:tgtEl>
                                          <p:spTgt spid="79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7" dur="500" fill="hold"/>
                                        <p:tgtEl>
                                          <p:spTgt spid="794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8" dur="500" fill="hold"/>
                                        <p:tgtEl>
                                          <p:spTgt spid="794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1" dur="500" fill="hold"/>
                                        <p:tgtEl>
                                          <p:spTgt spid="794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2" dur="500" fill="hold"/>
                                        <p:tgtEl>
                                          <p:spTgt spid="794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5" dur="500" fill="hold"/>
                                        <p:tgtEl>
                                          <p:spTgt spid="794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6" dur="500" fill="hold"/>
                                        <p:tgtEl>
                                          <p:spTgt spid="794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9" dur="500" fill="hold"/>
                                        <p:tgtEl>
                                          <p:spTgt spid="794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0" dur="500" fill="hold"/>
                                        <p:tgtEl>
                                          <p:spTgt spid="794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3" dur="500" fill="hold"/>
                                        <p:tgtEl>
                                          <p:spTgt spid="794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4" dur="500" fill="hold"/>
                                        <p:tgtEl>
                                          <p:spTgt spid="794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7" dur="500" fill="hold"/>
                                        <p:tgtEl>
                                          <p:spTgt spid="794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8" dur="500" fill="hold"/>
                                        <p:tgtEl>
                                          <p:spTgt spid="79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1" dur="500" fill="hold"/>
                                        <p:tgtEl>
                                          <p:spTgt spid="794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2" dur="500" fill="hold"/>
                                        <p:tgtEl>
                                          <p:spTgt spid="794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5" dur="500" fill="hold"/>
                                        <p:tgtEl>
                                          <p:spTgt spid="794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6" dur="500" fill="hold"/>
                                        <p:tgtEl>
                                          <p:spTgt spid="79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9" dur="500" fill="hold"/>
                                        <p:tgtEl>
                                          <p:spTgt spid="794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0" dur="500" fill="hold"/>
                                        <p:tgtEl>
                                          <p:spTgt spid="794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4715" grpId="0" animBg="1"/>
      <p:bldP spid="794716" grpId="0" animBg="1"/>
      <p:bldP spid="794717" grpId="0" animBg="1"/>
      <p:bldP spid="794633" grpId="0"/>
      <p:bldP spid="794634" grpId="0"/>
      <p:bldP spid="794635" grpId="0"/>
      <p:bldP spid="794636" grpId="0"/>
      <p:bldP spid="794637" grpId="0"/>
      <p:bldP spid="794638" grpId="0"/>
      <p:bldP spid="794639" grpId="0"/>
      <p:bldP spid="794640" grpId="0"/>
      <p:bldP spid="794641" grpId="0"/>
      <p:bldP spid="794642" grpId="0"/>
      <p:bldP spid="794643" grpId="0"/>
      <p:bldP spid="794644" grpId="0"/>
      <p:bldP spid="794645" grpId="0"/>
      <p:bldP spid="794646" grpId="0"/>
      <p:bldP spid="794647" grpId="0"/>
      <p:bldP spid="794648" grpId="0"/>
      <p:bldP spid="794649" grpId="0"/>
      <p:bldP spid="794650" grpId="0"/>
      <p:bldP spid="794651" grpId="0"/>
      <p:bldP spid="794652" grpId="0"/>
      <p:bldP spid="794653" grpId="0"/>
      <p:bldP spid="794655" grpId="0"/>
      <p:bldP spid="794656" grpId="0"/>
      <p:bldP spid="794657" grpId="0"/>
      <p:bldP spid="794658" grpId="0"/>
      <p:bldP spid="794659" grpId="0"/>
      <p:bldP spid="794660" grpId="0"/>
      <p:bldP spid="794661" grpId="0"/>
      <p:bldP spid="794662" grpId="0"/>
      <p:bldP spid="794663" grpId="0"/>
      <p:bldP spid="794664" grpId="0"/>
      <p:bldP spid="794665" grpId="0"/>
      <p:bldP spid="794666" grpId="0"/>
      <p:bldP spid="794667" grpId="0"/>
      <p:bldP spid="794668" grpId="0"/>
      <p:bldP spid="794669" grpId="0"/>
      <p:bldP spid="794671" grpId="0"/>
      <p:bldP spid="794672" grpId="0"/>
      <p:bldP spid="794673" grpId="0"/>
      <p:bldP spid="794674" grpId="0"/>
      <p:bldP spid="794675" grpId="0"/>
      <p:bldP spid="794676" grpId="0"/>
      <p:bldP spid="794677" grpId="0"/>
      <p:bldP spid="794678" grpId="0"/>
      <p:bldP spid="794679" grpId="0"/>
      <p:bldP spid="794680" grpId="0"/>
      <p:bldP spid="794681" grpId="0"/>
      <p:bldP spid="794682" grpId="0"/>
      <p:bldP spid="794683" grpId="0"/>
      <p:bldP spid="794684" grpId="0"/>
      <p:bldP spid="794685" grpId="0"/>
      <p:bldP spid="794686" grpId="0"/>
      <p:bldP spid="794687" grpId="0"/>
      <p:bldP spid="794688" grpId="0"/>
      <p:bldP spid="794689" grpId="0"/>
      <p:bldP spid="794690" grpId="0"/>
      <p:bldP spid="794691" grpId="0"/>
      <p:bldP spid="794692" grpId="0"/>
      <p:bldP spid="794693" grpId="0"/>
      <p:bldP spid="794694" grpId="0"/>
      <p:bldP spid="794695" grpId="0"/>
      <p:bldP spid="794696" grpId="0"/>
      <p:bldP spid="794697" grpId="0"/>
      <p:bldP spid="794698" grpId="0"/>
      <p:bldP spid="794707" grpId="0"/>
      <p:bldP spid="794708" grpId="0"/>
      <p:bldP spid="794709" grpId="0"/>
      <p:bldP spid="794710" grpId="0"/>
      <p:bldP spid="794711" grpId="0"/>
      <p:bldP spid="7947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1766-CF4A-41B1-A6A6-CA4D9BEB3050}" type="slidenum">
              <a:rPr lang="en-GB"/>
              <a:pPr/>
              <a:t>37</a:t>
            </a:fld>
            <a:endParaRPr lang="en-GB"/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Reachability in the Planning Graph</a:t>
            </a:r>
            <a:endParaRPr lang="en-US"/>
          </a:p>
        </p:txBody>
      </p:sp>
      <p:sp>
        <p:nvSpPr>
          <p:cNvPr id="79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700" dirty="0" err="1"/>
              <a:t>reachability</a:t>
            </a:r>
            <a:r>
              <a:rPr lang="en-GB" sz="2700" dirty="0"/>
              <a:t> analysis:</a:t>
            </a:r>
          </a:p>
          <a:p>
            <a:pPr lvl="1"/>
            <a:r>
              <a:rPr lang="en-GB" sz="2200" dirty="0"/>
              <a:t>if a goal </a:t>
            </a:r>
            <a:r>
              <a:rPr lang="en-GB" sz="2200" i="1" dirty="0"/>
              <a:t>g</a:t>
            </a:r>
            <a:r>
              <a:rPr lang="en-GB" sz="2200" dirty="0"/>
              <a:t> is reachable from initial state </a:t>
            </a:r>
            <a:r>
              <a:rPr lang="en-GB" sz="2200" i="1" dirty="0" err="1"/>
              <a:t>s</a:t>
            </a:r>
            <a:r>
              <a:rPr lang="en-GB" sz="2200" i="1" baseline="-25000" dirty="0" err="1"/>
              <a:t>i</a:t>
            </a:r>
            <a:endParaRPr lang="en-GB" sz="2200" i="1" baseline="-25000" dirty="0"/>
          </a:p>
          <a:p>
            <a:pPr lvl="1"/>
            <a:r>
              <a:rPr lang="en-GB" sz="2200" dirty="0"/>
              <a:t>then there will be a proposition layer </a:t>
            </a:r>
            <a:r>
              <a:rPr lang="en-GB" sz="2200" i="1" dirty="0"/>
              <a:t>P</a:t>
            </a:r>
            <a:r>
              <a:rPr lang="en-GB" sz="2200" i="1" baseline="-25000" dirty="0"/>
              <a:t>g</a:t>
            </a:r>
            <a:r>
              <a:rPr lang="en-GB" sz="2200" dirty="0"/>
              <a:t> in the planning graph such that </a:t>
            </a:r>
            <a:r>
              <a:rPr lang="en-GB" sz="2200" i="1" dirty="0" err="1"/>
              <a:t>g</a:t>
            </a:r>
            <a:r>
              <a:rPr lang="en-GB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</a:t>
            </a:r>
            <a:r>
              <a:rPr lang="en-GB" sz="2200" i="1" dirty="0" err="1"/>
              <a:t>P</a:t>
            </a:r>
            <a:r>
              <a:rPr lang="en-GB" sz="2200" i="1" baseline="-25000" dirty="0" err="1"/>
              <a:t>g</a:t>
            </a:r>
            <a:endParaRPr lang="en-GB" sz="2200" i="1" dirty="0"/>
          </a:p>
          <a:p>
            <a:pPr lvl="1"/>
            <a:endParaRPr lang="en-US" sz="2200" i="1" dirty="0"/>
          </a:p>
          <a:p>
            <a:r>
              <a:rPr lang="en-GB" sz="2700" dirty="0"/>
              <a:t>necessary condition, but not sufficient</a:t>
            </a:r>
          </a:p>
          <a:p>
            <a:r>
              <a:rPr lang="en-GB" sz="2700" dirty="0"/>
              <a:t>low complexity: </a:t>
            </a:r>
          </a:p>
          <a:p>
            <a:pPr lvl="1"/>
            <a:r>
              <a:rPr lang="en-GB" sz="2200" dirty="0"/>
              <a:t>planning graph is of polynomial size and </a:t>
            </a:r>
          </a:p>
          <a:p>
            <a:pPr lvl="1"/>
            <a:r>
              <a:rPr lang="en-GB" sz="2200" dirty="0"/>
              <a:t>can be computed in polynomial time</a:t>
            </a:r>
            <a:endParaRPr lang="en-US" sz="2200" dirty="0"/>
          </a:p>
          <a:p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D0A7-3FAF-4A21-A721-35DC8EA5DC15}" type="slidenum">
              <a:rPr lang="en-GB"/>
              <a:pPr/>
              <a:t>38</a:t>
            </a:fld>
            <a:endParaRPr lang="en-GB"/>
          </a:p>
        </p:txBody>
      </p:sp>
      <p:sp>
        <p:nvSpPr>
          <p:cNvPr id="80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Independent Actions: Examples</a:t>
            </a:r>
            <a:endParaRPr lang="en-US"/>
          </a:p>
        </p:txBody>
      </p:sp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4530725" cy="4038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700" dirty="0"/>
              <a:t>Mr12 and Lar1: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cannot occur together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Mr12 deletes precondition </a:t>
            </a:r>
            <a:r>
              <a:rPr lang="en-GB" sz="2200" i="1" dirty="0"/>
              <a:t>r1</a:t>
            </a:r>
            <a:r>
              <a:rPr lang="en-GB" sz="2200" dirty="0"/>
              <a:t> of Lar1</a:t>
            </a:r>
          </a:p>
          <a:p>
            <a:pPr>
              <a:lnSpc>
                <a:spcPct val="80000"/>
              </a:lnSpc>
            </a:pPr>
            <a:r>
              <a:rPr lang="en-GB" sz="2700" dirty="0"/>
              <a:t>Mr12 and Mr21: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cannot occur together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Mr12 deletes positive effect </a:t>
            </a:r>
            <a:r>
              <a:rPr lang="en-GB" sz="2200" i="1" dirty="0"/>
              <a:t>r1</a:t>
            </a:r>
            <a:r>
              <a:rPr lang="en-GB" sz="2200" dirty="0"/>
              <a:t> of Mr21</a:t>
            </a:r>
          </a:p>
          <a:p>
            <a:pPr>
              <a:lnSpc>
                <a:spcPct val="80000"/>
              </a:lnSpc>
            </a:pPr>
            <a:r>
              <a:rPr lang="en-GB" sz="2700" dirty="0"/>
              <a:t>Mr12 and Mq21: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may occur in same action layer</a:t>
            </a:r>
            <a:endParaRPr lang="en-US" sz="2200" dirty="0"/>
          </a:p>
        </p:txBody>
      </p:sp>
      <p:sp>
        <p:nvSpPr>
          <p:cNvPr id="804911" name="Oval 47"/>
          <p:cNvSpPr>
            <a:spLocks noChangeArrowheads="1"/>
          </p:cNvSpPr>
          <p:nvPr/>
        </p:nvSpPr>
        <p:spPr bwMode="auto">
          <a:xfrm>
            <a:off x="5580063" y="2276475"/>
            <a:ext cx="576262" cy="31686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04912" name="Oval 48"/>
          <p:cNvSpPr>
            <a:spLocks noChangeArrowheads="1"/>
          </p:cNvSpPr>
          <p:nvPr/>
        </p:nvSpPr>
        <p:spPr bwMode="auto">
          <a:xfrm>
            <a:off x="8243888" y="1989138"/>
            <a:ext cx="576262" cy="3673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804913" name="Group 49"/>
          <p:cNvGrpSpPr>
            <a:grpSpLocks/>
          </p:cNvGrpSpPr>
          <p:nvPr/>
        </p:nvGrpSpPr>
        <p:grpSpPr bwMode="auto">
          <a:xfrm>
            <a:off x="5649913" y="2420938"/>
            <a:ext cx="438150" cy="2735262"/>
            <a:chOff x="1655" y="1344"/>
            <a:chExt cx="276" cy="1723"/>
          </a:xfrm>
        </p:grpSpPr>
        <p:sp>
          <p:nvSpPr>
            <p:cNvPr id="804914" name="Text Box 50"/>
            <p:cNvSpPr txBox="1">
              <a:spLocks noChangeArrowheads="1"/>
            </p:cNvSpPr>
            <p:nvPr/>
          </p:nvSpPr>
          <p:spPr bwMode="auto">
            <a:xfrm>
              <a:off x="1671" y="1344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r1</a:t>
              </a:r>
              <a:endParaRPr lang="en-US"/>
            </a:p>
          </p:txBody>
        </p:sp>
        <p:sp>
          <p:nvSpPr>
            <p:cNvPr id="804915" name="Text Box 51"/>
            <p:cNvSpPr txBox="1">
              <a:spLocks noChangeArrowheads="1"/>
            </p:cNvSpPr>
            <p:nvPr/>
          </p:nvSpPr>
          <p:spPr bwMode="auto">
            <a:xfrm>
              <a:off x="1671" y="15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r2</a:t>
              </a:r>
              <a:endParaRPr lang="en-US"/>
            </a:p>
          </p:txBody>
        </p:sp>
        <p:sp>
          <p:nvSpPr>
            <p:cNvPr id="804916" name="Text Box 52"/>
            <p:cNvSpPr txBox="1">
              <a:spLocks noChangeArrowheads="1"/>
            </p:cNvSpPr>
            <p:nvPr/>
          </p:nvSpPr>
          <p:spPr bwMode="auto">
            <a:xfrm>
              <a:off x="1655" y="1676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q1</a:t>
              </a:r>
              <a:endParaRPr lang="en-US"/>
            </a:p>
          </p:txBody>
        </p:sp>
        <p:sp>
          <p:nvSpPr>
            <p:cNvPr id="804917" name="Text Box 53"/>
            <p:cNvSpPr txBox="1">
              <a:spLocks noChangeArrowheads="1"/>
            </p:cNvSpPr>
            <p:nvPr/>
          </p:nvSpPr>
          <p:spPr bwMode="auto">
            <a:xfrm>
              <a:off x="1655" y="1842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q2</a:t>
              </a:r>
              <a:endParaRPr lang="en-US"/>
            </a:p>
          </p:txBody>
        </p:sp>
        <p:sp>
          <p:nvSpPr>
            <p:cNvPr id="804918" name="Text Box 54"/>
            <p:cNvSpPr txBox="1">
              <a:spLocks noChangeArrowheads="1"/>
            </p:cNvSpPr>
            <p:nvPr/>
          </p:nvSpPr>
          <p:spPr bwMode="auto">
            <a:xfrm>
              <a:off x="1655" y="2008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a1</a:t>
              </a:r>
              <a:endParaRPr lang="en-US"/>
            </a:p>
          </p:txBody>
        </p:sp>
        <p:sp>
          <p:nvSpPr>
            <p:cNvPr id="804919" name="Text Box 55"/>
            <p:cNvSpPr txBox="1">
              <a:spLocks noChangeArrowheads="1"/>
            </p:cNvSpPr>
            <p:nvPr/>
          </p:nvSpPr>
          <p:spPr bwMode="auto">
            <a:xfrm>
              <a:off x="1671" y="2173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ar</a:t>
              </a:r>
              <a:endParaRPr lang="en-US"/>
            </a:p>
          </p:txBody>
        </p:sp>
        <p:sp>
          <p:nvSpPr>
            <p:cNvPr id="804920" name="Text Box 56"/>
            <p:cNvSpPr txBox="1">
              <a:spLocks noChangeArrowheads="1"/>
            </p:cNvSpPr>
            <p:nvPr/>
          </p:nvSpPr>
          <p:spPr bwMode="auto">
            <a:xfrm>
              <a:off x="1655" y="2339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b2</a:t>
              </a:r>
              <a:endParaRPr lang="en-US"/>
            </a:p>
          </p:txBody>
        </p:sp>
        <p:sp>
          <p:nvSpPr>
            <p:cNvPr id="804921" name="Text Box 57"/>
            <p:cNvSpPr txBox="1">
              <a:spLocks noChangeArrowheads="1"/>
            </p:cNvSpPr>
            <p:nvPr/>
          </p:nvSpPr>
          <p:spPr bwMode="auto">
            <a:xfrm>
              <a:off x="1655" y="2505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bq</a:t>
              </a:r>
              <a:endParaRPr lang="en-US"/>
            </a:p>
          </p:txBody>
        </p:sp>
        <p:sp>
          <p:nvSpPr>
            <p:cNvPr id="804922" name="Text Box 58"/>
            <p:cNvSpPr txBox="1">
              <a:spLocks noChangeArrowheads="1"/>
            </p:cNvSpPr>
            <p:nvPr/>
          </p:nvSpPr>
          <p:spPr bwMode="auto">
            <a:xfrm>
              <a:off x="1671" y="2671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ur</a:t>
              </a:r>
              <a:endParaRPr lang="en-US"/>
            </a:p>
          </p:txBody>
        </p:sp>
        <p:sp>
          <p:nvSpPr>
            <p:cNvPr id="804923" name="Text Box 59"/>
            <p:cNvSpPr txBox="1">
              <a:spLocks noChangeArrowheads="1"/>
            </p:cNvSpPr>
            <p:nvPr/>
          </p:nvSpPr>
          <p:spPr bwMode="auto">
            <a:xfrm>
              <a:off x="1655" y="2836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uq</a:t>
              </a:r>
              <a:endParaRPr lang="en-US"/>
            </a:p>
          </p:txBody>
        </p:sp>
      </p:grpSp>
      <p:grpSp>
        <p:nvGrpSpPr>
          <p:cNvPr id="804924" name="Group 60"/>
          <p:cNvGrpSpPr>
            <a:grpSpLocks/>
          </p:cNvGrpSpPr>
          <p:nvPr/>
        </p:nvGrpSpPr>
        <p:grpSpPr bwMode="auto">
          <a:xfrm>
            <a:off x="8312150" y="2205038"/>
            <a:ext cx="438150" cy="3167062"/>
            <a:chOff x="3061" y="1480"/>
            <a:chExt cx="276" cy="1995"/>
          </a:xfrm>
        </p:grpSpPr>
        <p:sp>
          <p:nvSpPr>
            <p:cNvPr id="804925" name="Text Box 61"/>
            <p:cNvSpPr txBox="1">
              <a:spLocks noChangeArrowheads="1"/>
            </p:cNvSpPr>
            <p:nvPr/>
          </p:nvSpPr>
          <p:spPr bwMode="auto">
            <a:xfrm>
              <a:off x="3077" y="148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r1</a:t>
              </a:r>
              <a:endParaRPr lang="en-US"/>
            </a:p>
          </p:txBody>
        </p:sp>
        <p:sp>
          <p:nvSpPr>
            <p:cNvPr id="804926" name="Text Box 62"/>
            <p:cNvSpPr txBox="1">
              <a:spLocks noChangeArrowheads="1"/>
            </p:cNvSpPr>
            <p:nvPr/>
          </p:nvSpPr>
          <p:spPr bwMode="auto">
            <a:xfrm>
              <a:off x="3077" y="1641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r2</a:t>
              </a:r>
              <a:endParaRPr lang="en-US"/>
            </a:p>
          </p:txBody>
        </p:sp>
        <p:sp>
          <p:nvSpPr>
            <p:cNvPr id="804927" name="Text Box 63"/>
            <p:cNvSpPr txBox="1">
              <a:spLocks noChangeArrowheads="1"/>
            </p:cNvSpPr>
            <p:nvPr/>
          </p:nvSpPr>
          <p:spPr bwMode="auto">
            <a:xfrm>
              <a:off x="3061" y="1801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q1</a:t>
              </a:r>
              <a:endParaRPr lang="en-US"/>
            </a:p>
          </p:txBody>
        </p:sp>
        <p:sp>
          <p:nvSpPr>
            <p:cNvPr id="804928" name="Text Box 64"/>
            <p:cNvSpPr txBox="1">
              <a:spLocks noChangeArrowheads="1"/>
            </p:cNvSpPr>
            <p:nvPr/>
          </p:nvSpPr>
          <p:spPr bwMode="auto">
            <a:xfrm>
              <a:off x="3061" y="1962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q2</a:t>
              </a:r>
              <a:endParaRPr lang="en-US"/>
            </a:p>
          </p:txBody>
        </p:sp>
        <p:sp>
          <p:nvSpPr>
            <p:cNvPr id="804929" name="Text Box 65"/>
            <p:cNvSpPr txBox="1">
              <a:spLocks noChangeArrowheads="1"/>
            </p:cNvSpPr>
            <p:nvPr/>
          </p:nvSpPr>
          <p:spPr bwMode="auto">
            <a:xfrm>
              <a:off x="3061" y="2122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a1</a:t>
              </a:r>
              <a:endParaRPr lang="en-US"/>
            </a:p>
          </p:txBody>
        </p:sp>
        <p:sp>
          <p:nvSpPr>
            <p:cNvPr id="804930" name="Text Box 66"/>
            <p:cNvSpPr txBox="1">
              <a:spLocks noChangeArrowheads="1"/>
            </p:cNvSpPr>
            <p:nvPr/>
          </p:nvSpPr>
          <p:spPr bwMode="auto">
            <a:xfrm>
              <a:off x="3077" y="2282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ar</a:t>
              </a:r>
              <a:endParaRPr lang="en-US"/>
            </a:p>
          </p:txBody>
        </p:sp>
        <p:sp>
          <p:nvSpPr>
            <p:cNvPr id="804931" name="Text Box 67"/>
            <p:cNvSpPr txBox="1">
              <a:spLocks noChangeArrowheads="1"/>
            </p:cNvSpPr>
            <p:nvPr/>
          </p:nvSpPr>
          <p:spPr bwMode="auto">
            <a:xfrm>
              <a:off x="3061" y="2603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b2</a:t>
              </a:r>
              <a:endParaRPr lang="en-US"/>
            </a:p>
          </p:txBody>
        </p:sp>
        <p:sp>
          <p:nvSpPr>
            <p:cNvPr id="804932" name="Text Box 68"/>
            <p:cNvSpPr txBox="1">
              <a:spLocks noChangeArrowheads="1"/>
            </p:cNvSpPr>
            <p:nvPr/>
          </p:nvSpPr>
          <p:spPr bwMode="auto">
            <a:xfrm>
              <a:off x="3061" y="2924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bq</a:t>
              </a:r>
              <a:endParaRPr lang="en-US"/>
            </a:p>
          </p:txBody>
        </p:sp>
        <p:sp>
          <p:nvSpPr>
            <p:cNvPr id="804933" name="Text Box 69"/>
            <p:cNvSpPr txBox="1">
              <a:spLocks noChangeArrowheads="1"/>
            </p:cNvSpPr>
            <p:nvPr/>
          </p:nvSpPr>
          <p:spPr bwMode="auto">
            <a:xfrm>
              <a:off x="3077" y="3084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ur</a:t>
              </a:r>
              <a:endParaRPr lang="en-US"/>
            </a:p>
          </p:txBody>
        </p:sp>
        <p:sp>
          <p:nvSpPr>
            <p:cNvPr id="804934" name="Text Box 70"/>
            <p:cNvSpPr txBox="1">
              <a:spLocks noChangeArrowheads="1"/>
            </p:cNvSpPr>
            <p:nvPr/>
          </p:nvSpPr>
          <p:spPr bwMode="auto">
            <a:xfrm>
              <a:off x="3061" y="3244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uq</a:t>
              </a:r>
              <a:endParaRPr lang="en-US"/>
            </a:p>
          </p:txBody>
        </p:sp>
        <p:sp>
          <p:nvSpPr>
            <p:cNvPr id="804935" name="Text Box 71"/>
            <p:cNvSpPr txBox="1">
              <a:spLocks noChangeArrowheads="1"/>
            </p:cNvSpPr>
            <p:nvPr/>
          </p:nvSpPr>
          <p:spPr bwMode="auto">
            <a:xfrm>
              <a:off x="3061" y="2443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aq</a:t>
              </a:r>
              <a:endParaRPr lang="en-US"/>
            </a:p>
          </p:txBody>
        </p:sp>
        <p:sp>
          <p:nvSpPr>
            <p:cNvPr id="804936" name="Text Box 72"/>
            <p:cNvSpPr txBox="1">
              <a:spLocks noChangeArrowheads="1"/>
            </p:cNvSpPr>
            <p:nvPr/>
          </p:nvSpPr>
          <p:spPr bwMode="auto">
            <a:xfrm>
              <a:off x="3077" y="2763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br</a:t>
              </a:r>
              <a:endParaRPr lang="en-US"/>
            </a:p>
          </p:txBody>
        </p:sp>
      </p:grpSp>
      <p:grpSp>
        <p:nvGrpSpPr>
          <p:cNvPr id="804937" name="Group 73"/>
          <p:cNvGrpSpPr>
            <a:grpSpLocks/>
          </p:cNvGrpSpPr>
          <p:nvPr/>
        </p:nvGrpSpPr>
        <p:grpSpPr bwMode="auto">
          <a:xfrm>
            <a:off x="6821488" y="1939925"/>
            <a:ext cx="755650" cy="3698875"/>
            <a:chOff x="2313" y="1298"/>
            <a:chExt cx="476" cy="2330"/>
          </a:xfrm>
        </p:grpSpPr>
        <p:sp>
          <p:nvSpPr>
            <p:cNvPr id="804938" name="Text Box 74"/>
            <p:cNvSpPr txBox="1">
              <a:spLocks noChangeArrowheads="1"/>
            </p:cNvSpPr>
            <p:nvPr/>
          </p:nvSpPr>
          <p:spPr bwMode="auto">
            <a:xfrm>
              <a:off x="2329" y="1298"/>
              <a:ext cx="4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Mr12</a:t>
              </a:r>
              <a:endParaRPr lang="en-US" i="0"/>
            </a:p>
          </p:txBody>
        </p:sp>
        <p:sp>
          <p:nvSpPr>
            <p:cNvPr id="804939" name="Text Box 75"/>
            <p:cNvSpPr txBox="1">
              <a:spLocks noChangeArrowheads="1"/>
            </p:cNvSpPr>
            <p:nvPr/>
          </p:nvSpPr>
          <p:spPr bwMode="auto">
            <a:xfrm>
              <a:off x="2313" y="1997"/>
              <a:ext cx="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Mq21</a:t>
              </a:r>
              <a:endParaRPr lang="en-US" i="0"/>
            </a:p>
          </p:txBody>
        </p:sp>
        <p:sp>
          <p:nvSpPr>
            <p:cNvPr id="804940" name="Text Box 76"/>
            <p:cNvSpPr txBox="1">
              <a:spLocks noChangeArrowheads="1"/>
            </p:cNvSpPr>
            <p:nvPr/>
          </p:nvSpPr>
          <p:spPr bwMode="auto">
            <a:xfrm>
              <a:off x="2349" y="2697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Lbr2</a:t>
              </a:r>
              <a:endParaRPr lang="en-US" i="0"/>
            </a:p>
          </p:txBody>
        </p:sp>
        <p:sp>
          <p:nvSpPr>
            <p:cNvPr id="804941" name="Text Box 77"/>
            <p:cNvSpPr txBox="1">
              <a:spLocks noChangeArrowheads="1"/>
            </p:cNvSpPr>
            <p:nvPr/>
          </p:nvSpPr>
          <p:spPr bwMode="auto">
            <a:xfrm>
              <a:off x="2349" y="2230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Lar1</a:t>
              </a:r>
              <a:endParaRPr lang="en-US" i="0"/>
            </a:p>
          </p:txBody>
        </p:sp>
        <p:sp>
          <p:nvSpPr>
            <p:cNvPr id="804942" name="Text Box 78"/>
            <p:cNvSpPr txBox="1">
              <a:spLocks noChangeArrowheads="1"/>
            </p:cNvSpPr>
            <p:nvPr/>
          </p:nvSpPr>
          <p:spPr bwMode="auto">
            <a:xfrm>
              <a:off x="2329" y="1531"/>
              <a:ext cx="4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Mr21</a:t>
              </a:r>
              <a:endParaRPr lang="en-US" i="0"/>
            </a:p>
          </p:txBody>
        </p:sp>
        <p:sp>
          <p:nvSpPr>
            <p:cNvPr id="804943" name="Text Box 79"/>
            <p:cNvSpPr txBox="1">
              <a:spLocks noChangeArrowheads="1"/>
            </p:cNvSpPr>
            <p:nvPr/>
          </p:nvSpPr>
          <p:spPr bwMode="auto">
            <a:xfrm>
              <a:off x="2313" y="1764"/>
              <a:ext cx="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Mq12</a:t>
              </a:r>
              <a:endParaRPr lang="en-US" i="0"/>
            </a:p>
          </p:txBody>
        </p:sp>
        <p:sp>
          <p:nvSpPr>
            <p:cNvPr id="804944" name="Text Box 80"/>
            <p:cNvSpPr txBox="1">
              <a:spLocks noChangeArrowheads="1"/>
            </p:cNvSpPr>
            <p:nvPr/>
          </p:nvSpPr>
          <p:spPr bwMode="auto">
            <a:xfrm>
              <a:off x="2333" y="2930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Lbq2</a:t>
              </a:r>
              <a:endParaRPr lang="en-US" i="0"/>
            </a:p>
          </p:txBody>
        </p:sp>
        <p:sp>
          <p:nvSpPr>
            <p:cNvPr id="804945" name="Text Box 81"/>
            <p:cNvSpPr txBox="1">
              <a:spLocks noChangeArrowheads="1"/>
            </p:cNvSpPr>
            <p:nvPr/>
          </p:nvSpPr>
          <p:spPr bwMode="auto">
            <a:xfrm>
              <a:off x="2333" y="2464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Laq1</a:t>
              </a:r>
              <a:endParaRPr lang="en-US" i="0"/>
            </a:p>
          </p:txBody>
        </p:sp>
        <p:sp>
          <p:nvSpPr>
            <p:cNvPr id="804946" name="Text Box 82"/>
            <p:cNvSpPr txBox="1">
              <a:spLocks noChangeArrowheads="1"/>
            </p:cNvSpPr>
            <p:nvPr/>
          </p:nvSpPr>
          <p:spPr bwMode="auto">
            <a:xfrm>
              <a:off x="2337" y="3163"/>
              <a:ext cx="4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Uar1</a:t>
              </a:r>
              <a:endParaRPr lang="en-US" i="0"/>
            </a:p>
          </p:txBody>
        </p:sp>
        <p:sp>
          <p:nvSpPr>
            <p:cNvPr id="804947" name="Text Box 83"/>
            <p:cNvSpPr txBox="1">
              <a:spLocks noChangeArrowheads="1"/>
            </p:cNvSpPr>
            <p:nvPr/>
          </p:nvSpPr>
          <p:spPr bwMode="auto">
            <a:xfrm>
              <a:off x="2321" y="3397"/>
              <a:ext cx="4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Ubq2</a:t>
              </a:r>
              <a:endParaRPr lang="en-US" i="0"/>
            </a:p>
          </p:txBody>
        </p:sp>
      </p:grpSp>
      <p:sp>
        <p:nvSpPr>
          <p:cNvPr id="804948" name="Text Box 84"/>
          <p:cNvSpPr txBox="1">
            <a:spLocks noChangeArrowheads="1"/>
          </p:cNvSpPr>
          <p:nvPr/>
        </p:nvSpPr>
        <p:spPr bwMode="auto">
          <a:xfrm>
            <a:off x="8323263" y="5876925"/>
            <a:ext cx="420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P</a:t>
            </a:r>
            <a:r>
              <a:rPr lang="en-GB" b="1" i="0" baseline="-25000"/>
              <a:t>2</a:t>
            </a:r>
            <a:endParaRPr lang="en-US" b="1" i="0" baseline="-25000"/>
          </a:p>
        </p:txBody>
      </p:sp>
      <p:sp>
        <p:nvSpPr>
          <p:cNvPr id="804949" name="Text Box 85"/>
          <p:cNvSpPr txBox="1">
            <a:spLocks noChangeArrowheads="1"/>
          </p:cNvSpPr>
          <p:nvPr/>
        </p:nvSpPr>
        <p:spPr bwMode="auto">
          <a:xfrm>
            <a:off x="5654675" y="5876925"/>
            <a:ext cx="420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P</a:t>
            </a:r>
            <a:r>
              <a:rPr lang="en-GB" b="1" i="0" baseline="-25000"/>
              <a:t>1</a:t>
            </a:r>
            <a:endParaRPr lang="en-US" b="1" i="0" baseline="-25000"/>
          </a:p>
        </p:txBody>
      </p:sp>
      <p:sp>
        <p:nvSpPr>
          <p:cNvPr id="804950" name="Text Box 86"/>
          <p:cNvSpPr txBox="1">
            <a:spLocks noChangeArrowheads="1"/>
          </p:cNvSpPr>
          <p:nvPr/>
        </p:nvSpPr>
        <p:spPr bwMode="auto">
          <a:xfrm>
            <a:off x="6983413" y="5876925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A</a:t>
            </a:r>
            <a:r>
              <a:rPr lang="en-GB" b="1" i="0" baseline="-25000"/>
              <a:t>2</a:t>
            </a:r>
            <a:endParaRPr lang="en-US" b="1" i="0" baseline="-25000"/>
          </a:p>
        </p:txBody>
      </p:sp>
      <p:cxnSp>
        <p:nvCxnSpPr>
          <p:cNvPr id="804951" name="AutoShape 87"/>
          <p:cNvCxnSpPr>
            <a:cxnSpLocks noChangeShapeType="1"/>
            <a:stCxn id="804914" idx="3"/>
            <a:endCxn id="804938" idx="1"/>
          </p:cNvCxnSpPr>
          <p:nvPr/>
        </p:nvCxnSpPr>
        <p:spPr bwMode="auto">
          <a:xfrm flipV="1">
            <a:off x="6062663" y="2124075"/>
            <a:ext cx="784225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04952" name="AutoShape 88"/>
          <p:cNvCxnSpPr>
            <a:cxnSpLocks noChangeShapeType="1"/>
            <a:stCxn id="804917" idx="3"/>
            <a:endCxn id="804939" idx="1"/>
          </p:cNvCxnSpPr>
          <p:nvPr/>
        </p:nvCxnSpPr>
        <p:spPr bwMode="auto">
          <a:xfrm flipV="1">
            <a:off x="6088063" y="3233738"/>
            <a:ext cx="733425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04953" name="AutoShape 89"/>
          <p:cNvCxnSpPr>
            <a:cxnSpLocks noChangeShapeType="1"/>
            <a:stCxn id="804915" idx="3"/>
            <a:endCxn id="804942" idx="1"/>
          </p:cNvCxnSpPr>
          <p:nvPr/>
        </p:nvCxnSpPr>
        <p:spPr bwMode="auto">
          <a:xfrm flipV="1">
            <a:off x="6062663" y="2493963"/>
            <a:ext cx="784225" cy="374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04954" name="AutoShape 90"/>
          <p:cNvCxnSpPr>
            <a:cxnSpLocks noChangeShapeType="1"/>
            <a:stCxn id="804916" idx="3"/>
            <a:endCxn id="804943" idx="1"/>
          </p:cNvCxnSpPr>
          <p:nvPr/>
        </p:nvCxnSpPr>
        <p:spPr bwMode="auto">
          <a:xfrm flipV="1">
            <a:off x="6088063" y="2863850"/>
            <a:ext cx="733425" cy="268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04955" name="AutoShape 91"/>
          <p:cNvCxnSpPr>
            <a:cxnSpLocks noChangeShapeType="1"/>
            <a:stCxn id="804914" idx="3"/>
            <a:endCxn id="804941" idx="1"/>
          </p:cNvCxnSpPr>
          <p:nvPr/>
        </p:nvCxnSpPr>
        <p:spPr bwMode="auto">
          <a:xfrm>
            <a:off x="6062663" y="2605088"/>
            <a:ext cx="815975" cy="998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04956" name="AutoShape 92"/>
          <p:cNvCxnSpPr>
            <a:cxnSpLocks noChangeShapeType="1"/>
            <a:stCxn id="804916" idx="3"/>
            <a:endCxn id="804945" idx="1"/>
          </p:cNvCxnSpPr>
          <p:nvPr/>
        </p:nvCxnSpPr>
        <p:spPr bwMode="auto">
          <a:xfrm>
            <a:off x="6088063" y="3132138"/>
            <a:ext cx="765175" cy="842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04957" name="AutoShape 93"/>
          <p:cNvCxnSpPr>
            <a:cxnSpLocks noChangeShapeType="1"/>
            <a:stCxn id="804915" idx="3"/>
            <a:endCxn id="804940" idx="1"/>
          </p:cNvCxnSpPr>
          <p:nvPr/>
        </p:nvCxnSpPr>
        <p:spPr bwMode="auto">
          <a:xfrm>
            <a:off x="6062663" y="2868613"/>
            <a:ext cx="815975" cy="147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04958" name="AutoShape 94"/>
          <p:cNvCxnSpPr>
            <a:cxnSpLocks noChangeShapeType="1"/>
            <a:stCxn id="804917" idx="3"/>
            <a:endCxn id="804944" idx="1"/>
          </p:cNvCxnSpPr>
          <p:nvPr/>
        </p:nvCxnSpPr>
        <p:spPr bwMode="auto">
          <a:xfrm>
            <a:off x="6088063" y="3395663"/>
            <a:ext cx="765175" cy="1319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04959" name="AutoShape 95"/>
          <p:cNvCxnSpPr>
            <a:cxnSpLocks noChangeShapeType="1"/>
            <a:stCxn id="804918" idx="3"/>
            <a:endCxn id="804941" idx="1"/>
          </p:cNvCxnSpPr>
          <p:nvPr/>
        </p:nvCxnSpPr>
        <p:spPr bwMode="auto">
          <a:xfrm flipV="1">
            <a:off x="6088063" y="3603625"/>
            <a:ext cx="790575" cy="55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04960" name="AutoShape 96"/>
          <p:cNvCxnSpPr>
            <a:cxnSpLocks noChangeShapeType="1"/>
            <a:stCxn id="804918" idx="3"/>
            <a:endCxn id="804945" idx="1"/>
          </p:cNvCxnSpPr>
          <p:nvPr/>
        </p:nvCxnSpPr>
        <p:spPr bwMode="auto">
          <a:xfrm>
            <a:off x="6088063" y="3659188"/>
            <a:ext cx="7651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04961" name="AutoShape 97"/>
          <p:cNvCxnSpPr>
            <a:cxnSpLocks noChangeShapeType="1"/>
            <a:stCxn id="804920" idx="3"/>
            <a:endCxn id="804940" idx="1"/>
          </p:cNvCxnSpPr>
          <p:nvPr/>
        </p:nvCxnSpPr>
        <p:spPr bwMode="auto">
          <a:xfrm>
            <a:off x="6088063" y="4184650"/>
            <a:ext cx="790575" cy="160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04962" name="AutoShape 98"/>
          <p:cNvCxnSpPr>
            <a:cxnSpLocks noChangeShapeType="1"/>
            <a:stCxn id="804920" idx="3"/>
            <a:endCxn id="804944" idx="1"/>
          </p:cNvCxnSpPr>
          <p:nvPr/>
        </p:nvCxnSpPr>
        <p:spPr bwMode="auto">
          <a:xfrm>
            <a:off x="6088063" y="4184650"/>
            <a:ext cx="765175" cy="530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04963" name="AutoShape 99"/>
          <p:cNvCxnSpPr>
            <a:cxnSpLocks noChangeShapeType="1"/>
            <a:stCxn id="804922" idx="3"/>
            <a:endCxn id="804941" idx="1"/>
          </p:cNvCxnSpPr>
          <p:nvPr/>
        </p:nvCxnSpPr>
        <p:spPr bwMode="auto">
          <a:xfrm flipV="1">
            <a:off x="6062663" y="3603625"/>
            <a:ext cx="815975" cy="110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04964" name="AutoShape 100"/>
          <p:cNvCxnSpPr>
            <a:cxnSpLocks noChangeShapeType="1"/>
            <a:stCxn id="804923" idx="3"/>
            <a:endCxn id="804945" idx="1"/>
          </p:cNvCxnSpPr>
          <p:nvPr/>
        </p:nvCxnSpPr>
        <p:spPr bwMode="auto">
          <a:xfrm flipV="1">
            <a:off x="6088063" y="3975100"/>
            <a:ext cx="765175" cy="998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04965" name="AutoShape 101"/>
          <p:cNvCxnSpPr>
            <a:cxnSpLocks noChangeShapeType="1"/>
            <a:stCxn id="804922" idx="3"/>
            <a:endCxn id="804940" idx="1"/>
          </p:cNvCxnSpPr>
          <p:nvPr/>
        </p:nvCxnSpPr>
        <p:spPr bwMode="auto">
          <a:xfrm flipV="1">
            <a:off x="6062663" y="4344988"/>
            <a:ext cx="815975" cy="366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04966" name="AutoShape 102"/>
          <p:cNvCxnSpPr>
            <a:cxnSpLocks noChangeShapeType="1"/>
            <a:stCxn id="804923" idx="3"/>
            <a:endCxn id="804944" idx="1"/>
          </p:cNvCxnSpPr>
          <p:nvPr/>
        </p:nvCxnSpPr>
        <p:spPr bwMode="auto">
          <a:xfrm flipV="1">
            <a:off x="6088063" y="4714875"/>
            <a:ext cx="765175" cy="258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04967" name="AutoShape 103"/>
          <p:cNvCxnSpPr>
            <a:cxnSpLocks noChangeShapeType="1"/>
            <a:stCxn id="804914" idx="3"/>
            <a:endCxn id="804946" idx="1"/>
          </p:cNvCxnSpPr>
          <p:nvPr/>
        </p:nvCxnSpPr>
        <p:spPr bwMode="auto">
          <a:xfrm>
            <a:off x="6062663" y="2605088"/>
            <a:ext cx="796925" cy="2479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04968" name="AutoShape 104"/>
          <p:cNvCxnSpPr>
            <a:cxnSpLocks noChangeShapeType="1"/>
            <a:stCxn id="804917" idx="3"/>
            <a:endCxn id="804947" idx="1"/>
          </p:cNvCxnSpPr>
          <p:nvPr/>
        </p:nvCxnSpPr>
        <p:spPr bwMode="auto">
          <a:xfrm>
            <a:off x="6088063" y="3395663"/>
            <a:ext cx="74612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04969" name="AutoShape 105"/>
          <p:cNvCxnSpPr>
            <a:cxnSpLocks noChangeShapeType="1"/>
            <a:stCxn id="804919" idx="3"/>
            <a:endCxn id="804946" idx="1"/>
          </p:cNvCxnSpPr>
          <p:nvPr/>
        </p:nvCxnSpPr>
        <p:spPr bwMode="auto">
          <a:xfrm>
            <a:off x="6062663" y="3921125"/>
            <a:ext cx="796925" cy="1163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04970" name="AutoShape 106"/>
          <p:cNvCxnSpPr>
            <a:cxnSpLocks noChangeShapeType="1"/>
            <a:stCxn id="804921" idx="3"/>
            <a:endCxn id="804947" idx="1"/>
          </p:cNvCxnSpPr>
          <p:nvPr/>
        </p:nvCxnSpPr>
        <p:spPr bwMode="auto">
          <a:xfrm>
            <a:off x="6088063" y="4448175"/>
            <a:ext cx="746125" cy="1008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04971" name="AutoShape 107"/>
          <p:cNvCxnSpPr>
            <a:cxnSpLocks noChangeShapeType="1"/>
            <a:stCxn id="804938" idx="3"/>
            <a:endCxn id="804926" idx="1"/>
          </p:cNvCxnSpPr>
          <p:nvPr/>
        </p:nvCxnSpPr>
        <p:spPr bwMode="auto">
          <a:xfrm>
            <a:off x="7551738" y="2124075"/>
            <a:ext cx="785812" cy="52070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04972" name="AutoShape 108"/>
          <p:cNvCxnSpPr>
            <a:cxnSpLocks noChangeShapeType="1"/>
            <a:stCxn id="804942" idx="3"/>
            <a:endCxn id="804925" idx="1"/>
          </p:cNvCxnSpPr>
          <p:nvPr/>
        </p:nvCxnSpPr>
        <p:spPr bwMode="auto">
          <a:xfrm flipV="1">
            <a:off x="7551738" y="2389188"/>
            <a:ext cx="785812" cy="104775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04973" name="AutoShape 109"/>
          <p:cNvCxnSpPr>
            <a:cxnSpLocks noChangeShapeType="1"/>
            <a:stCxn id="804943" idx="3"/>
            <a:endCxn id="804928" idx="1"/>
          </p:cNvCxnSpPr>
          <p:nvPr/>
        </p:nvCxnSpPr>
        <p:spPr bwMode="auto">
          <a:xfrm>
            <a:off x="7577138" y="2863850"/>
            <a:ext cx="735012" cy="290513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04974" name="AutoShape 110"/>
          <p:cNvCxnSpPr>
            <a:cxnSpLocks noChangeShapeType="1"/>
            <a:stCxn id="804939" idx="3"/>
            <a:endCxn id="804927" idx="1"/>
          </p:cNvCxnSpPr>
          <p:nvPr/>
        </p:nvCxnSpPr>
        <p:spPr bwMode="auto">
          <a:xfrm flipV="1">
            <a:off x="7577138" y="2898775"/>
            <a:ext cx="735012" cy="334963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04975" name="AutoShape 111"/>
          <p:cNvCxnSpPr>
            <a:cxnSpLocks noChangeShapeType="1"/>
            <a:stCxn id="804941" idx="3"/>
            <a:endCxn id="804930" idx="1"/>
          </p:cNvCxnSpPr>
          <p:nvPr/>
        </p:nvCxnSpPr>
        <p:spPr bwMode="auto">
          <a:xfrm>
            <a:off x="7519988" y="3603625"/>
            <a:ext cx="817562" cy="58738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04976" name="AutoShape 112"/>
          <p:cNvCxnSpPr>
            <a:cxnSpLocks noChangeShapeType="1"/>
            <a:stCxn id="804945" idx="3"/>
            <a:endCxn id="804935" idx="1"/>
          </p:cNvCxnSpPr>
          <p:nvPr/>
        </p:nvCxnSpPr>
        <p:spPr bwMode="auto">
          <a:xfrm flipV="1">
            <a:off x="7545388" y="3917950"/>
            <a:ext cx="766762" cy="5715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04977" name="AutoShape 113"/>
          <p:cNvCxnSpPr>
            <a:cxnSpLocks noChangeShapeType="1"/>
            <a:stCxn id="804940" idx="3"/>
            <a:endCxn id="804936" idx="1"/>
          </p:cNvCxnSpPr>
          <p:nvPr/>
        </p:nvCxnSpPr>
        <p:spPr bwMode="auto">
          <a:xfrm>
            <a:off x="7519988" y="4344988"/>
            <a:ext cx="817562" cy="80962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04978" name="AutoShape 114"/>
          <p:cNvCxnSpPr>
            <a:cxnSpLocks noChangeShapeType="1"/>
            <a:stCxn id="804944" idx="3"/>
            <a:endCxn id="804932" idx="1"/>
          </p:cNvCxnSpPr>
          <p:nvPr/>
        </p:nvCxnSpPr>
        <p:spPr bwMode="auto">
          <a:xfrm flipV="1">
            <a:off x="7545388" y="4681538"/>
            <a:ext cx="766762" cy="33337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04979" name="AutoShape 115"/>
          <p:cNvCxnSpPr>
            <a:cxnSpLocks noChangeShapeType="1"/>
            <a:stCxn id="804946" idx="3"/>
            <a:endCxn id="804933" idx="1"/>
          </p:cNvCxnSpPr>
          <p:nvPr/>
        </p:nvCxnSpPr>
        <p:spPr bwMode="auto">
          <a:xfrm flipV="1">
            <a:off x="7539038" y="4935538"/>
            <a:ext cx="798512" cy="149225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04980" name="AutoShape 116"/>
          <p:cNvCxnSpPr>
            <a:cxnSpLocks noChangeShapeType="1"/>
            <a:stCxn id="804947" idx="3"/>
            <a:endCxn id="804934" idx="1"/>
          </p:cNvCxnSpPr>
          <p:nvPr/>
        </p:nvCxnSpPr>
        <p:spPr bwMode="auto">
          <a:xfrm flipV="1">
            <a:off x="7564438" y="5189538"/>
            <a:ext cx="747712" cy="26670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04981" name="AutoShape 117"/>
          <p:cNvCxnSpPr>
            <a:cxnSpLocks noChangeShapeType="1"/>
            <a:stCxn id="804946" idx="3"/>
            <a:endCxn id="804929" idx="1"/>
          </p:cNvCxnSpPr>
          <p:nvPr/>
        </p:nvCxnSpPr>
        <p:spPr bwMode="auto">
          <a:xfrm flipV="1">
            <a:off x="7539038" y="3408363"/>
            <a:ext cx="773112" cy="167640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04982" name="AutoShape 118"/>
          <p:cNvCxnSpPr>
            <a:cxnSpLocks noChangeShapeType="1"/>
            <a:stCxn id="804947" idx="3"/>
            <a:endCxn id="804931" idx="1"/>
          </p:cNvCxnSpPr>
          <p:nvPr/>
        </p:nvCxnSpPr>
        <p:spPr bwMode="auto">
          <a:xfrm flipV="1">
            <a:off x="7564438" y="4171950"/>
            <a:ext cx="747712" cy="1284288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04983" name="AutoShape 119"/>
          <p:cNvCxnSpPr>
            <a:cxnSpLocks noChangeShapeType="1"/>
            <a:stCxn id="804938" idx="3"/>
            <a:endCxn id="804925" idx="1"/>
          </p:cNvCxnSpPr>
          <p:nvPr/>
        </p:nvCxnSpPr>
        <p:spPr bwMode="auto">
          <a:xfrm>
            <a:off x="7551738" y="2124075"/>
            <a:ext cx="785812" cy="265113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04984" name="AutoShape 120"/>
          <p:cNvCxnSpPr>
            <a:cxnSpLocks noChangeShapeType="1"/>
            <a:stCxn id="804942" idx="3"/>
            <a:endCxn id="804926" idx="1"/>
          </p:cNvCxnSpPr>
          <p:nvPr/>
        </p:nvCxnSpPr>
        <p:spPr bwMode="auto">
          <a:xfrm>
            <a:off x="7551738" y="2493963"/>
            <a:ext cx="785812" cy="150812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04985" name="AutoShape 121"/>
          <p:cNvCxnSpPr>
            <a:cxnSpLocks noChangeShapeType="1"/>
            <a:stCxn id="804943" idx="3"/>
            <a:endCxn id="804927" idx="1"/>
          </p:cNvCxnSpPr>
          <p:nvPr/>
        </p:nvCxnSpPr>
        <p:spPr bwMode="auto">
          <a:xfrm>
            <a:off x="7577138" y="2863850"/>
            <a:ext cx="735012" cy="3492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04986" name="AutoShape 122"/>
          <p:cNvCxnSpPr>
            <a:cxnSpLocks noChangeShapeType="1"/>
            <a:stCxn id="804939" idx="3"/>
            <a:endCxn id="804928" idx="1"/>
          </p:cNvCxnSpPr>
          <p:nvPr/>
        </p:nvCxnSpPr>
        <p:spPr bwMode="auto">
          <a:xfrm flipV="1">
            <a:off x="7577138" y="3154363"/>
            <a:ext cx="735012" cy="7937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04987" name="AutoShape 123"/>
          <p:cNvCxnSpPr>
            <a:cxnSpLocks noChangeShapeType="1"/>
            <a:stCxn id="804941" idx="3"/>
            <a:endCxn id="804929" idx="1"/>
          </p:cNvCxnSpPr>
          <p:nvPr/>
        </p:nvCxnSpPr>
        <p:spPr bwMode="auto">
          <a:xfrm flipV="1">
            <a:off x="7519988" y="3408363"/>
            <a:ext cx="792162" cy="195262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04988" name="AutoShape 124"/>
          <p:cNvCxnSpPr>
            <a:cxnSpLocks noChangeShapeType="1"/>
            <a:stCxn id="804945" idx="3"/>
            <a:endCxn id="804929" idx="1"/>
          </p:cNvCxnSpPr>
          <p:nvPr/>
        </p:nvCxnSpPr>
        <p:spPr bwMode="auto">
          <a:xfrm flipV="1">
            <a:off x="7545388" y="3408363"/>
            <a:ext cx="766762" cy="566737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04989" name="AutoShape 125"/>
          <p:cNvCxnSpPr>
            <a:cxnSpLocks noChangeShapeType="1"/>
            <a:stCxn id="804940" idx="3"/>
            <a:endCxn id="804931" idx="1"/>
          </p:cNvCxnSpPr>
          <p:nvPr/>
        </p:nvCxnSpPr>
        <p:spPr bwMode="auto">
          <a:xfrm flipV="1">
            <a:off x="7519988" y="4171950"/>
            <a:ext cx="792162" cy="173038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04990" name="AutoShape 126"/>
          <p:cNvCxnSpPr>
            <a:cxnSpLocks noChangeShapeType="1"/>
            <a:stCxn id="804944" idx="3"/>
            <a:endCxn id="804931" idx="1"/>
          </p:cNvCxnSpPr>
          <p:nvPr/>
        </p:nvCxnSpPr>
        <p:spPr bwMode="auto">
          <a:xfrm flipV="1">
            <a:off x="7545388" y="4171950"/>
            <a:ext cx="766762" cy="54292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04991" name="AutoShape 127"/>
          <p:cNvCxnSpPr>
            <a:cxnSpLocks noChangeShapeType="1"/>
            <a:stCxn id="804941" idx="3"/>
            <a:endCxn id="804933" idx="1"/>
          </p:cNvCxnSpPr>
          <p:nvPr/>
        </p:nvCxnSpPr>
        <p:spPr bwMode="auto">
          <a:xfrm>
            <a:off x="7519988" y="3603625"/>
            <a:ext cx="817562" cy="1331913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04992" name="AutoShape 128"/>
          <p:cNvCxnSpPr>
            <a:cxnSpLocks noChangeShapeType="1"/>
            <a:stCxn id="804945" idx="3"/>
            <a:endCxn id="804934" idx="1"/>
          </p:cNvCxnSpPr>
          <p:nvPr/>
        </p:nvCxnSpPr>
        <p:spPr bwMode="auto">
          <a:xfrm>
            <a:off x="7545388" y="3975100"/>
            <a:ext cx="766762" cy="1214438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04993" name="AutoShape 129"/>
          <p:cNvCxnSpPr>
            <a:cxnSpLocks noChangeShapeType="1"/>
            <a:stCxn id="804940" idx="3"/>
            <a:endCxn id="804933" idx="1"/>
          </p:cNvCxnSpPr>
          <p:nvPr/>
        </p:nvCxnSpPr>
        <p:spPr bwMode="auto">
          <a:xfrm>
            <a:off x="7519988" y="4344988"/>
            <a:ext cx="817562" cy="590550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04994" name="AutoShape 130"/>
          <p:cNvCxnSpPr>
            <a:cxnSpLocks noChangeShapeType="1"/>
            <a:stCxn id="804944" idx="3"/>
            <a:endCxn id="804934" idx="1"/>
          </p:cNvCxnSpPr>
          <p:nvPr/>
        </p:nvCxnSpPr>
        <p:spPr bwMode="auto">
          <a:xfrm>
            <a:off x="7545388" y="4714875"/>
            <a:ext cx="766762" cy="474663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04995" name="AutoShape 131"/>
          <p:cNvCxnSpPr>
            <a:cxnSpLocks noChangeShapeType="1"/>
            <a:stCxn id="804946" idx="3"/>
            <a:endCxn id="804930" idx="1"/>
          </p:cNvCxnSpPr>
          <p:nvPr/>
        </p:nvCxnSpPr>
        <p:spPr bwMode="auto">
          <a:xfrm flipV="1">
            <a:off x="7539038" y="3662363"/>
            <a:ext cx="798512" cy="1422400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04996" name="AutoShape 132"/>
          <p:cNvCxnSpPr>
            <a:cxnSpLocks noChangeShapeType="1"/>
            <a:stCxn id="804947" idx="3"/>
            <a:endCxn id="804932" idx="1"/>
          </p:cNvCxnSpPr>
          <p:nvPr/>
        </p:nvCxnSpPr>
        <p:spPr bwMode="auto">
          <a:xfrm flipV="1">
            <a:off x="7564438" y="4681538"/>
            <a:ext cx="747712" cy="774700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2545-03D0-4D45-8579-8FE80DAED117}" type="slidenum">
              <a:rPr lang="en-GB"/>
              <a:pPr/>
              <a:t>39</a:t>
            </a:fld>
            <a:endParaRPr lang="en-GB"/>
          </a:p>
        </p:txBody>
      </p:sp>
      <p:sp>
        <p:nvSpPr>
          <p:cNvPr id="80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Independent Actions</a:t>
            </a:r>
            <a:endParaRPr lang="en-US"/>
          </a:p>
        </p:txBody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Two actions </a:t>
            </a:r>
            <a:r>
              <a:rPr lang="en-GB" i="1"/>
              <a:t>a</a:t>
            </a:r>
            <a:r>
              <a:rPr lang="en-GB" baseline="-25000"/>
              <a:t>1</a:t>
            </a:r>
            <a:r>
              <a:rPr lang="en-GB"/>
              <a:t> and </a:t>
            </a:r>
            <a:r>
              <a:rPr lang="en-GB" i="1"/>
              <a:t>a</a:t>
            </a:r>
            <a:r>
              <a:rPr lang="en-GB" baseline="-25000"/>
              <a:t>2</a:t>
            </a:r>
            <a:r>
              <a:rPr lang="en-GB"/>
              <a:t> are </a:t>
            </a:r>
            <a:r>
              <a:rPr lang="en-GB" u="sng"/>
              <a:t>independent</a:t>
            </a:r>
            <a:r>
              <a:rPr lang="en-GB"/>
              <a:t> iff:</a:t>
            </a:r>
          </a:p>
          <a:p>
            <a:pPr lvl="1"/>
            <a:r>
              <a:rPr lang="en-GB"/>
              <a:t>effects</a:t>
            </a:r>
            <a:r>
              <a:rPr lang="en-GB" baseline="30000"/>
              <a:t>-</a:t>
            </a:r>
            <a:r>
              <a:rPr lang="en-GB"/>
              <a:t>(</a:t>
            </a:r>
            <a:r>
              <a:rPr lang="en-GB" i="1"/>
              <a:t>a</a:t>
            </a:r>
            <a:r>
              <a:rPr lang="en-GB" baseline="-25000"/>
              <a:t>1</a:t>
            </a:r>
            <a:r>
              <a:rPr lang="en-GB"/>
              <a:t>) 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∩ </a:t>
            </a:r>
            <a:r>
              <a:rPr lang="en-GB"/>
              <a:t>(precond(</a:t>
            </a:r>
            <a:r>
              <a:rPr lang="en-GB" i="1"/>
              <a:t>a</a:t>
            </a:r>
            <a:r>
              <a:rPr lang="en-GB" baseline="-25000"/>
              <a:t>2</a:t>
            </a:r>
            <a:r>
              <a:rPr lang="en-GB"/>
              <a:t>) 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 </a:t>
            </a:r>
            <a:r>
              <a:rPr lang="en-GB"/>
              <a:t>effects</a:t>
            </a:r>
            <a:r>
              <a:rPr lang="en-GB" baseline="30000"/>
              <a:t>+</a:t>
            </a:r>
            <a:r>
              <a:rPr lang="en-GB"/>
              <a:t>(</a:t>
            </a:r>
            <a:r>
              <a:rPr lang="en-GB" i="1"/>
              <a:t>a</a:t>
            </a:r>
            <a:r>
              <a:rPr lang="en-GB" baseline="-25000"/>
              <a:t>2</a:t>
            </a:r>
            <a:r>
              <a:rPr lang="en-GB"/>
              <a:t>)) = {} and</a:t>
            </a:r>
          </a:p>
          <a:p>
            <a:pPr lvl="1"/>
            <a:r>
              <a:rPr lang="en-GB"/>
              <a:t>effects</a:t>
            </a:r>
            <a:r>
              <a:rPr lang="en-GB" baseline="30000"/>
              <a:t>-</a:t>
            </a:r>
            <a:r>
              <a:rPr lang="en-GB"/>
              <a:t>(</a:t>
            </a:r>
            <a:r>
              <a:rPr lang="en-GB" i="1"/>
              <a:t>a</a:t>
            </a:r>
            <a:r>
              <a:rPr lang="en-GB" baseline="-25000"/>
              <a:t>2</a:t>
            </a:r>
            <a:r>
              <a:rPr lang="en-GB"/>
              <a:t>) 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∩ </a:t>
            </a:r>
            <a:r>
              <a:rPr lang="en-GB"/>
              <a:t>(precond(</a:t>
            </a:r>
            <a:r>
              <a:rPr lang="en-GB" i="1"/>
              <a:t>a</a:t>
            </a:r>
            <a:r>
              <a:rPr lang="en-GB" baseline="-25000"/>
              <a:t>1</a:t>
            </a:r>
            <a:r>
              <a:rPr lang="en-GB"/>
              <a:t>) 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 </a:t>
            </a:r>
            <a:r>
              <a:rPr lang="en-GB"/>
              <a:t>effects</a:t>
            </a:r>
            <a:r>
              <a:rPr lang="en-GB" baseline="30000"/>
              <a:t>+</a:t>
            </a:r>
            <a:r>
              <a:rPr lang="en-GB"/>
              <a:t>(</a:t>
            </a:r>
            <a:r>
              <a:rPr lang="en-GB" i="1"/>
              <a:t>a</a:t>
            </a:r>
            <a:r>
              <a:rPr lang="en-GB" baseline="-25000"/>
              <a:t>1</a:t>
            </a:r>
            <a:r>
              <a:rPr lang="en-GB"/>
              <a:t>)) = {}.</a:t>
            </a:r>
          </a:p>
          <a:p>
            <a:r>
              <a:rPr lang="en-GB"/>
              <a:t>A set of actions </a:t>
            </a:r>
            <a:r>
              <a:rPr lang="el-GR" i="1">
                <a:cs typeface="Arial" charset="0"/>
              </a:rPr>
              <a:t>π</a:t>
            </a:r>
            <a:r>
              <a:rPr lang="en-GB"/>
              <a:t> is independent iff every pair of actions </a:t>
            </a:r>
            <a:r>
              <a:rPr lang="en-GB" i="1"/>
              <a:t>a</a:t>
            </a:r>
            <a:r>
              <a:rPr lang="en-GB" baseline="-25000"/>
              <a:t>1</a:t>
            </a:r>
            <a:r>
              <a:rPr lang="en-GB"/>
              <a:t>,</a:t>
            </a:r>
            <a:r>
              <a:rPr lang="en-GB" i="1"/>
              <a:t>a</a:t>
            </a:r>
            <a:r>
              <a:rPr lang="en-GB" baseline="-25000"/>
              <a:t>2</a:t>
            </a:r>
            <a:r>
              <a:rPr lang="en-GB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l-GR" i="1">
                <a:cs typeface="Arial" charset="0"/>
              </a:rPr>
              <a:t>π</a:t>
            </a:r>
            <a:r>
              <a:rPr lang="en-GB"/>
              <a:t> is independent.</a:t>
            </a:r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F4A9-C866-4FE3-9771-439952227D0F}" type="slidenum">
              <a:rPr lang="en-GB"/>
              <a:pPr/>
              <a:t>4</a:t>
            </a:fld>
            <a:endParaRPr lang="en-GB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Blip>
                <a:blip r:embed="rId3"/>
              </a:buBlip>
            </a:pPr>
            <a:r>
              <a:rPr lang="en-GB">
                <a:solidFill>
                  <a:schemeClr val="accent2"/>
                </a:solidFill>
              </a:rPr>
              <a:t>The Propositional Representation</a:t>
            </a:r>
          </a:p>
          <a:p>
            <a:r>
              <a:rPr lang="en-GB"/>
              <a:t>The Planning-Graph Structure</a:t>
            </a:r>
          </a:p>
          <a:p>
            <a:r>
              <a:rPr lang="en-GB"/>
              <a:t>The Graphplan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5267-6AFA-44C3-BEA9-8BC3C0404F04}" type="slidenum">
              <a:rPr lang="en-GB"/>
              <a:pPr/>
              <a:t>40</a:t>
            </a:fld>
            <a:endParaRPr lang="en-GB"/>
          </a:p>
        </p:txBody>
      </p:sp>
      <p:sp>
        <p:nvSpPr>
          <p:cNvPr id="84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Pseudo Code: independent</a:t>
            </a:r>
            <a:endParaRPr lang="en-US"/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tabLst>
                <a:tab pos="714375" algn="l"/>
                <a:tab pos="1077913" algn="l"/>
                <a:tab pos="1439863" algn="l"/>
                <a:tab pos="1790700" algn="l"/>
              </a:tabLst>
            </a:pPr>
            <a:r>
              <a:rPr lang="en-GB" sz="2700" b="1"/>
              <a:t>function</a:t>
            </a:r>
            <a:r>
              <a:rPr lang="en-GB" sz="2700"/>
              <a:t> independent(</a:t>
            </a:r>
            <a:r>
              <a:rPr lang="en-GB" sz="2700" i="1"/>
              <a:t>a</a:t>
            </a:r>
            <a:r>
              <a:rPr lang="en-GB" sz="2700" baseline="-25000"/>
              <a:t>1</a:t>
            </a:r>
            <a:r>
              <a:rPr lang="en-GB" sz="2700"/>
              <a:t>,</a:t>
            </a:r>
            <a:r>
              <a:rPr lang="en-GB" sz="2700" i="1"/>
              <a:t>a</a:t>
            </a:r>
            <a:r>
              <a:rPr lang="en-GB" sz="2700" baseline="-25000"/>
              <a:t>2</a:t>
            </a:r>
            <a:r>
              <a:rPr lang="en-GB" sz="2700"/>
              <a:t>)</a:t>
            </a:r>
          </a:p>
          <a:p>
            <a:pPr>
              <a:buFont typeface="Wingdings" pitchFamily="2" charset="2"/>
              <a:buNone/>
              <a:tabLst>
                <a:tab pos="714375" algn="l"/>
                <a:tab pos="1077913" algn="l"/>
                <a:tab pos="1439863" algn="l"/>
                <a:tab pos="1790700" algn="l"/>
              </a:tabLst>
            </a:pPr>
            <a:r>
              <a:rPr lang="en-GB" sz="2700"/>
              <a:t>	</a:t>
            </a:r>
            <a:r>
              <a:rPr lang="en-GB" sz="2700" b="1"/>
              <a:t>for all</a:t>
            </a:r>
            <a:r>
              <a:rPr lang="en-GB" sz="2700"/>
              <a:t> </a:t>
            </a:r>
            <a:r>
              <a:rPr lang="en-GB" sz="2700" i="1"/>
              <a:t>p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2700"/>
              <a:t>effects</a:t>
            </a:r>
            <a:r>
              <a:rPr lang="en-GB" sz="2700" baseline="30000"/>
              <a:t>-</a:t>
            </a:r>
            <a:r>
              <a:rPr lang="en-GB" sz="2700"/>
              <a:t>(</a:t>
            </a:r>
            <a:r>
              <a:rPr lang="en-GB" sz="2700" i="1"/>
              <a:t>a</a:t>
            </a:r>
            <a:r>
              <a:rPr lang="en-GB" sz="2700" baseline="-25000"/>
              <a:t>1</a:t>
            </a:r>
            <a:r>
              <a:rPr lang="en-GB" sz="2700"/>
              <a:t>) </a:t>
            </a:r>
          </a:p>
          <a:p>
            <a:pPr>
              <a:buFont typeface="Wingdings" pitchFamily="2" charset="2"/>
              <a:buNone/>
              <a:tabLst>
                <a:tab pos="714375" algn="l"/>
                <a:tab pos="1077913" algn="l"/>
                <a:tab pos="1439863" algn="l"/>
                <a:tab pos="1790700" algn="l"/>
              </a:tabLst>
            </a:pPr>
            <a:r>
              <a:rPr lang="en-GB" sz="2700"/>
              <a:t>		</a:t>
            </a:r>
            <a:r>
              <a:rPr lang="en-GB" sz="2700" b="1"/>
              <a:t>if </a:t>
            </a:r>
            <a:r>
              <a:rPr lang="en-GB" sz="2700" i="1"/>
              <a:t>p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2700"/>
              <a:t>precond(</a:t>
            </a:r>
            <a:r>
              <a:rPr lang="en-GB" sz="2700" i="1"/>
              <a:t>a</a:t>
            </a:r>
            <a:r>
              <a:rPr lang="en-GB" sz="2700" baseline="-25000"/>
              <a:t>2</a:t>
            </a:r>
            <a:r>
              <a:rPr lang="en-GB" sz="2700"/>
              <a:t>) </a:t>
            </a:r>
            <a:r>
              <a:rPr lang="en-GB" sz="2700" b="1"/>
              <a:t>or</a:t>
            </a:r>
            <a:r>
              <a:rPr lang="en-GB" sz="2700"/>
              <a:t> </a:t>
            </a:r>
            <a:r>
              <a:rPr lang="en-GB" sz="2700" i="1"/>
              <a:t>p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2700"/>
              <a:t>effects</a:t>
            </a:r>
            <a:r>
              <a:rPr lang="en-GB" sz="2700" baseline="30000"/>
              <a:t>+</a:t>
            </a:r>
            <a:r>
              <a:rPr lang="en-GB" sz="2700"/>
              <a:t>(</a:t>
            </a:r>
            <a:r>
              <a:rPr lang="en-GB" sz="2700" i="1"/>
              <a:t>a</a:t>
            </a:r>
            <a:r>
              <a:rPr lang="en-GB" sz="2700" baseline="-25000"/>
              <a:t>2</a:t>
            </a:r>
            <a:r>
              <a:rPr lang="en-GB" sz="2700"/>
              <a:t>) </a:t>
            </a:r>
            <a:r>
              <a:rPr lang="en-GB" sz="2700" b="1"/>
              <a:t>then</a:t>
            </a:r>
          </a:p>
          <a:p>
            <a:pPr>
              <a:buFont typeface="Wingdings" pitchFamily="2" charset="2"/>
              <a:buNone/>
              <a:tabLst>
                <a:tab pos="714375" algn="l"/>
                <a:tab pos="1077913" algn="l"/>
                <a:tab pos="1439863" algn="l"/>
                <a:tab pos="1790700" algn="l"/>
              </a:tabLst>
            </a:pPr>
            <a:r>
              <a:rPr lang="en-GB" sz="2700"/>
              <a:t>			</a:t>
            </a:r>
            <a:r>
              <a:rPr lang="en-GB" sz="2700" b="1"/>
              <a:t>return</a:t>
            </a:r>
            <a:r>
              <a:rPr lang="en-GB" sz="2700"/>
              <a:t> false</a:t>
            </a:r>
          </a:p>
          <a:p>
            <a:pPr>
              <a:buFont typeface="Wingdings" pitchFamily="2" charset="2"/>
              <a:buNone/>
              <a:tabLst>
                <a:tab pos="714375" algn="l"/>
                <a:tab pos="1077913" algn="l"/>
                <a:tab pos="1439863" algn="l"/>
                <a:tab pos="1790700" algn="l"/>
              </a:tabLst>
            </a:pPr>
            <a:r>
              <a:rPr lang="en-GB" sz="2700"/>
              <a:t>	</a:t>
            </a:r>
            <a:r>
              <a:rPr lang="en-GB" sz="2700" b="1"/>
              <a:t>for all</a:t>
            </a:r>
            <a:r>
              <a:rPr lang="en-GB" sz="2700"/>
              <a:t> </a:t>
            </a:r>
            <a:r>
              <a:rPr lang="en-GB" sz="2700" i="1"/>
              <a:t>p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2700"/>
              <a:t>effects</a:t>
            </a:r>
            <a:r>
              <a:rPr lang="en-GB" sz="2700" baseline="30000"/>
              <a:t>-</a:t>
            </a:r>
            <a:r>
              <a:rPr lang="en-GB" sz="2700"/>
              <a:t>(</a:t>
            </a:r>
            <a:r>
              <a:rPr lang="en-GB" sz="2700" i="1"/>
              <a:t>a</a:t>
            </a:r>
            <a:r>
              <a:rPr lang="en-GB" sz="2700" baseline="-25000"/>
              <a:t>2</a:t>
            </a:r>
            <a:r>
              <a:rPr lang="en-GB" sz="2700"/>
              <a:t>) </a:t>
            </a:r>
          </a:p>
          <a:p>
            <a:pPr>
              <a:buFont typeface="Wingdings" pitchFamily="2" charset="2"/>
              <a:buNone/>
              <a:tabLst>
                <a:tab pos="714375" algn="l"/>
                <a:tab pos="1077913" algn="l"/>
                <a:tab pos="1439863" algn="l"/>
                <a:tab pos="1790700" algn="l"/>
              </a:tabLst>
            </a:pPr>
            <a:r>
              <a:rPr lang="en-GB" sz="2700"/>
              <a:t>		</a:t>
            </a:r>
            <a:r>
              <a:rPr lang="en-GB" sz="2700" b="1"/>
              <a:t>if </a:t>
            </a:r>
            <a:r>
              <a:rPr lang="en-GB" sz="2700" i="1"/>
              <a:t>p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2700"/>
              <a:t>precond(</a:t>
            </a:r>
            <a:r>
              <a:rPr lang="en-GB" sz="2700" i="1"/>
              <a:t>a</a:t>
            </a:r>
            <a:r>
              <a:rPr lang="en-GB" sz="2700" baseline="-25000"/>
              <a:t>1</a:t>
            </a:r>
            <a:r>
              <a:rPr lang="en-GB" sz="2700"/>
              <a:t>) </a:t>
            </a:r>
            <a:r>
              <a:rPr lang="en-GB" sz="2700" b="1"/>
              <a:t>or </a:t>
            </a:r>
            <a:r>
              <a:rPr lang="en-GB" sz="2700" i="1"/>
              <a:t>p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2700"/>
              <a:t>effects</a:t>
            </a:r>
            <a:r>
              <a:rPr lang="en-GB" sz="2700" baseline="30000"/>
              <a:t>+</a:t>
            </a:r>
            <a:r>
              <a:rPr lang="en-GB" sz="2700"/>
              <a:t>(</a:t>
            </a:r>
            <a:r>
              <a:rPr lang="en-GB" sz="2700" i="1"/>
              <a:t>a</a:t>
            </a:r>
            <a:r>
              <a:rPr lang="en-GB" sz="2700" baseline="-25000"/>
              <a:t>1</a:t>
            </a:r>
            <a:r>
              <a:rPr lang="en-GB" sz="2700"/>
              <a:t>) </a:t>
            </a:r>
            <a:r>
              <a:rPr lang="en-GB" sz="2700" b="1"/>
              <a:t>then</a:t>
            </a:r>
            <a:r>
              <a:rPr lang="en-GB" sz="2700"/>
              <a:t> </a:t>
            </a:r>
          </a:p>
          <a:p>
            <a:pPr>
              <a:buFont typeface="Wingdings" pitchFamily="2" charset="2"/>
              <a:buNone/>
              <a:tabLst>
                <a:tab pos="714375" algn="l"/>
                <a:tab pos="1077913" algn="l"/>
                <a:tab pos="1439863" algn="l"/>
                <a:tab pos="1790700" algn="l"/>
              </a:tabLst>
            </a:pPr>
            <a:r>
              <a:rPr lang="en-GB" sz="2700"/>
              <a:t>			</a:t>
            </a:r>
            <a:r>
              <a:rPr lang="en-GB" sz="2700" b="1"/>
              <a:t>return</a:t>
            </a:r>
            <a:r>
              <a:rPr lang="en-GB" sz="2700"/>
              <a:t> false</a:t>
            </a:r>
          </a:p>
          <a:p>
            <a:pPr>
              <a:buFont typeface="Wingdings" pitchFamily="2" charset="2"/>
              <a:buNone/>
              <a:tabLst>
                <a:tab pos="714375" algn="l"/>
                <a:tab pos="1077913" algn="l"/>
                <a:tab pos="1439863" algn="l"/>
                <a:tab pos="1790700" algn="l"/>
              </a:tabLst>
            </a:pPr>
            <a:r>
              <a:rPr lang="en-GB" sz="2700"/>
              <a:t>	</a:t>
            </a:r>
            <a:r>
              <a:rPr lang="en-GB" sz="2700" b="1"/>
              <a:t>return</a:t>
            </a:r>
            <a:r>
              <a:rPr lang="en-GB" sz="2700"/>
              <a:t> true</a:t>
            </a:r>
          </a:p>
          <a:p>
            <a:pPr>
              <a:buFont typeface="Wingdings" pitchFamily="2" charset="2"/>
              <a:buNone/>
              <a:tabLst>
                <a:tab pos="714375" algn="l"/>
                <a:tab pos="1077913" algn="l"/>
                <a:tab pos="1439863" algn="l"/>
                <a:tab pos="1790700" algn="l"/>
              </a:tabLst>
            </a:pPr>
            <a:endParaRPr lang="en-GB" sz="2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5067-A1FF-42DD-A975-E4EE4B0A03B4}" type="slidenum">
              <a:rPr lang="en-GB"/>
              <a:pPr/>
              <a:t>41</a:t>
            </a:fld>
            <a:endParaRPr lang="en-GB"/>
          </a:p>
        </p:txBody>
      </p:sp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Applying Independent Actions</a:t>
            </a:r>
            <a:endParaRPr lang="en-US"/>
          </a:p>
        </p:txBody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700"/>
              <a:t>A set </a:t>
            </a:r>
            <a:r>
              <a:rPr lang="el-GR" sz="2700" i="1">
                <a:cs typeface="Arial" charset="0"/>
              </a:rPr>
              <a:t>π</a:t>
            </a:r>
            <a:r>
              <a:rPr lang="en-GB" sz="2700"/>
              <a:t> of independent actions is </a:t>
            </a:r>
            <a:r>
              <a:rPr lang="en-GB" sz="2700" u="sng"/>
              <a:t>applicable</a:t>
            </a:r>
            <a:r>
              <a:rPr lang="en-GB" sz="2700"/>
              <a:t> to a state </a:t>
            </a:r>
            <a:r>
              <a:rPr lang="en-GB" sz="2700" i="1"/>
              <a:t>s</a:t>
            </a:r>
            <a:r>
              <a:rPr lang="en-GB" sz="2700"/>
              <a:t> iff </a:t>
            </a:r>
            <a:br>
              <a:rPr lang="en-GB" sz="2700"/>
            </a:br>
            <a:r>
              <a:rPr lang="en-GB" sz="35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sz="2700" i="1" baseline="-2500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7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l-GR" sz="2700" i="1" baseline="-25000">
                <a:cs typeface="Arial" charset="0"/>
              </a:rPr>
              <a:t>π</a:t>
            </a:r>
            <a:r>
              <a:rPr lang="en-GB" sz="2700">
                <a:cs typeface="Arial" charset="0"/>
              </a:rPr>
              <a:t>precond(</a:t>
            </a:r>
            <a:r>
              <a:rPr lang="en-GB" sz="2700" i="1">
                <a:cs typeface="Arial" charset="0"/>
              </a:rPr>
              <a:t>a</a:t>
            </a:r>
            <a:r>
              <a:rPr lang="en-GB" sz="2700">
                <a:cs typeface="Arial" charset="0"/>
              </a:rPr>
              <a:t>) 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</a:t>
            </a:r>
            <a:r>
              <a:rPr lang="en-GB" sz="2700" i="1">
                <a:cs typeface="Arial" charset="0"/>
              </a:rPr>
              <a:t>s</a:t>
            </a:r>
            <a:r>
              <a:rPr lang="en-GB" sz="2700">
                <a:cs typeface="Arial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GB" sz="2700">
                <a:cs typeface="Arial" charset="0"/>
              </a:rPr>
              <a:t>The </a:t>
            </a:r>
            <a:r>
              <a:rPr lang="en-GB" sz="2700" u="sng">
                <a:cs typeface="Arial" charset="0"/>
              </a:rPr>
              <a:t>result</a:t>
            </a:r>
            <a:r>
              <a:rPr lang="en-GB" sz="2700">
                <a:cs typeface="Arial" charset="0"/>
              </a:rPr>
              <a:t> of applying the set </a:t>
            </a:r>
            <a:r>
              <a:rPr lang="el-GR" sz="2700" i="1">
                <a:cs typeface="Arial" charset="0"/>
              </a:rPr>
              <a:t>π</a:t>
            </a:r>
            <a:r>
              <a:rPr lang="en-GB" sz="2700">
                <a:cs typeface="Arial" charset="0"/>
              </a:rPr>
              <a:t> in </a:t>
            </a:r>
            <a:r>
              <a:rPr lang="en-GB" sz="2700" i="1">
                <a:cs typeface="Arial" charset="0"/>
              </a:rPr>
              <a:t>s</a:t>
            </a:r>
            <a:r>
              <a:rPr lang="en-GB" sz="2700">
                <a:cs typeface="Arial" charset="0"/>
              </a:rPr>
              <a:t> is defined as:</a:t>
            </a:r>
            <a:br>
              <a:rPr lang="en-GB" sz="2700">
                <a:cs typeface="Arial" charset="0"/>
              </a:rPr>
            </a:br>
            <a:r>
              <a:rPr lang="en-GB" sz="2700" i="1">
                <a:cs typeface="Arial" charset="0"/>
              </a:rPr>
              <a:t>γ</a:t>
            </a:r>
            <a:r>
              <a:rPr lang="en-GB" sz="2700">
                <a:cs typeface="Arial" charset="0"/>
              </a:rPr>
              <a:t>(</a:t>
            </a:r>
            <a:r>
              <a:rPr lang="en-GB" sz="2700" i="1">
                <a:cs typeface="Arial" charset="0"/>
              </a:rPr>
              <a:t>s</a:t>
            </a:r>
            <a:r>
              <a:rPr lang="en-GB" sz="2700">
                <a:cs typeface="Arial" charset="0"/>
              </a:rPr>
              <a:t>,</a:t>
            </a:r>
            <a:r>
              <a:rPr lang="el-GR" sz="2700" i="1">
                <a:cs typeface="Arial" charset="0"/>
              </a:rPr>
              <a:t>π</a:t>
            </a:r>
            <a:r>
              <a:rPr lang="en-GB" sz="2700">
                <a:cs typeface="Arial" charset="0"/>
              </a:rPr>
              <a:t>) = (</a:t>
            </a:r>
            <a:r>
              <a:rPr lang="en-GB" sz="2700" i="1">
                <a:cs typeface="Arial" charset="0"/>
              </a:rPr>
              <a:t>s</a:t>
            </a:r>
            <a:r>
              <a:rPr lang="en-GB" sz="2700">
                <a:cs typeface="Arial" charset="0"/>
              </a:rPr>
              <a:t> - effects</a:t>
            </a:r>
            <a:r>
              <a:rPr lang="en-GB" sz="2700" baseline="30000">
                <a:cs typeface="Arial" charset="0"/>
              </a:rPr>
              <a:t>-</a:t>
            </a:r>
            <a:r>
              <a:rPr lang="en-GB" sz="2700">
                <a:cs typeface="Arial" charset="0"/>
              </a:rPr>
              <a:t>(</a:t>
            </a:r>
            <a:r>
              <a:rPr lang="el-GR" sz="2700" i="1">
                <a:cs typeface="Arial" charset="0"/>
              </a:rPr>
              <a:t>π</a:t>
            </a:r>
            <a:r>
              <a:rPr lang="en-GB" sz="2700">
                <a:cs typeface="Arial" charset="0"/>
              </a:rPr>
              <a:t>)) </a:t>
            </a:r>
            <a:r>
              <a:rPr lang="en-GB" sz="27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 </a:t>
            </a:r>
            <a:r>
              <a:rPr lang="en-GB" sz="2700">
                <a:cs typeface="Arial" charset="0"/>
              </a:rPr>
              <a:t>effects</a:t>
            </a:r>
            <a:r>
              <a:rPr lang="en-GB" sz="2700" baseline="30000">
                <a:cs typeface="Arial" charset="0"/>
              </a:rPr>
              <a:t>+</a:t>
            </a:r>
            <a:r>
              <a:rPr lang="en-GB" sz="2700">
                <a:cs typeface="Arial" charset="0"/>
              </a:rPr>
              <a:t>(</a:t>
            </a:r>
            <a:r>
              <a:rPr lang="el-GR" sz="2700" i="1">
                <a:cs typeface="Arial" charset="0"/>
              </a:rPr>
              <a:t>π</a:t>
            </a:r>
            <a:r>
              <a:rPr lang="en-GB" sz="2700">
                <a:cs typeface="Arial" charset="0"/>
              </a:rPr>
              <a:t>), where:</a:t>
            </a:r>
          </a:p>
          <a:p>
            <a:pPr lvl="1">
              <a:lnSpc>
                <a:spcPct val="90000"/>
              </a:lnSpc>
            </a:pPr>
            <a:r>
              <a:rPr lang="en-GB" sz="2200">
                <a:cs typeface="Arial" charset="0"/>
              </a:rPr>
              <a:t>precond(</a:t>
            </a:r>
            <a:r>
              <a:rPr lang="el-GR" sz="2200" i="1">
                <a:cs typeface="Arial" charset="0"/>
              </a:rPr>
              <a:t>π</a:t>
            </a:r>
            <a:r>
              <a:rPr lang="en-GB" sz="2200">
                <a:cs typeface="Arial" charset="0"/>
              </a:rPr>
              <a:t>) = </a:t>
            </a:r>
            <a:r>
              <a:rPr lang="en-GB" sz="3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sz="2200" i="1" baseline="-2500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2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l-GR" sz="2200" i="1" baseline="-25000">
                <a:cs typeface="Arial" charset="0"/>
              </a:rPr>
              <a:t>π</a:t>
            </a:r>
            <a:r>
              <a:rPr lang="en-GB" sz="2200">
                <a:cs typeface="Arial" charset="0"/>
              </a:rPr>
              <a:t>precond(</a:t>
            </a:r>
            <a:r>
              <a:rPr lang="en-GB" sz="2200" i="1">
                <a:cs typeface="Arial" charset="0"/>
              </a:rPr>
              <a:t>a</a:t>
            </a:r>
            <a:r>
              <a:rPr lang="en-GB" sz="2200">
                <a:cs typeface="Arial" charset="0"/>
              </a:rPr>
              <a:t>), </a:t>
            </a:r>
          </a:p>
          <a:p>
            <a:pPr lvl="1">
              <a:lnSpc>
                <a:spcPct val="90000"/>
              </a:lnSpc>
            </a:pPr>
            <a:r>
              <a:rPr lang="en-GB" sz="2200">
                <a:cs typeface="Arial" charset="0"/>
              </a:rPr>
              <a:t>effects</a:t>
            </a:r>
            <a:r>
              <a:rPr lang="en-GB" sz="2200" baseline="30000">
                <a:cs typeface="Arial" charset="0"/>
              </a:rPr>
              <a:t>+</a:t>
            </a:r>
            <a:r>
              <a:rPr lang="en-GB" sz="2200">
                <a:cs typeface="Arial" charset="0"/>
              </a:rPr>
              <a:t>(</a:t>
            </a:r>
            <a:r>
              <a:rPr lang="el-GR" sz="2200" i="1">
                <a:cs typeface="Arial" charset="0"/>
              </a:rPr>
              <a:t>π</a:t>
            </a:r>
            <a:r>
              <a:rPr lang="en-GB" sz="2200">
                <a:cs typeface="Arial" charset="0"/>
              </a:rPr>
              <a:t>) = </a:t>
            </a:r>
            <a:r>
              <a:rPr lang="en-GB" sz="3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sz="2200" i="1" baseline="-2500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2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l-GR" sz="2200" i="1" baseline="-25000">
                <a:cs typeface="Arial" charset="0"/>
              </a:rPr>
              <a:t>π</a:t>
            </a:r>
            <a:r>
              <a:rPr lang="en-GB" sz="2200">
                <a:cs typeface="Arial" charset="0"/>
              </a:rPr>
              <a:t>effects</a:t>
            </a:r>
            <a:r>
              <a:rPr lang="en-GB" sz="2200" baseline="30000">
                <a:cs typeface="Arial" charset="0"/>
              </a:rPr>
              <a:t>+</a:t>
            </a:r>
            <a:r>
              <a:rPr lang="en-GB" sz="2200">
                <a:cs typeface="Arial" charset="0"/>
              </a:rPr>
              <a:t>(</a:t>
            </a:r>
            <a:r>
              <a:rPr lang="en-GB" sz="2200" i="1">
                <a:cs typeface="Arial" charset="0"/>
              </a:rPr>
              <a:t>a</a:t>
            </a:r>
            <a:r>
              <a:rPr lang="en-GB" sz="2200">
                <a:cs typeface="Arial" charset="0"/>
              </a:rPr>
              <a:t>), and</a:t>
            </a:r>
          </a:p>
          <a:p>
            <a:pPr lvl="1">
              <a:lnSpc>
                <a:spcPct val="90000"/>
              </a:lnSpc>
            </a:pPr>
            <a:r>
              <a:rPr lang="en-GB" sz="2200">
                <a:cs typeface="Arial" charset="0"/>
              </a:rPr>
              <a:t>effects</a:t>
            </a:r>
            <a:r>
              <a:rPr lang="en-GB" sz="2200" baseline="30000">
                <a:cs typeface="Arial" charset="0"/>
              </a:rPr>
              <a:t>-</a:t>
            </a:r>
            <a:r>
              <a:rPr lang="en-GB" sz="2200">
                <a:cs typeface="Arial" charset="0"/>
              </a:rPr>
              <a:t>(</a:t>
            </a:r>
            <a:r>
              <a:rPr lang="el-GR" sz="2200" i="1">
                <a:cs typeface="Arial" charset="0"/>
              </a:rPr>
              <a:t>π</a:t>
            </a:r>
            <a:r>
              <a:rPr lang="en-GB" sz="2200">
                <a:cs typeface="Arial" charset="0"/>
              </a:rPr>
              <a:t>) = </a:t>
            </a:r>
            <a:r>
              <a:rPr lang="en-GB" sz="3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sz="2200" i="1" baseline="-2500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200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l-GR" sz="2200" i="1" baseline="-25000">
                <a:cs typeface="Arial" charset="0"/>
              </a:rPr>
              <a:t>π</a:t>
            </a:r>
            <a:r>
              <a:rPr lang="en-GB" sz="2200">
                <a:cs typeface="Arial" charset="0"/>
              </a:rPr>
              <a:t>effects</a:t>
            </a:r>
            <a:r>
              <a:rPr lang="en-GB" sz="2200" baseline="30000">
                <a:cs typeface="Arial" charset="0"/>
              </a:rPr>
              <a:t>-</a:t>
            </a:r>
            <a:r>
              <a:rPr lang="en-GB" sz="2200">
                <a:cs typeface="Arial" charset="0"/>
              </a:rPr>
              <a:t>(</a:t>
            </a:r>
            <a:r>
              <a:rPr lang="en-GB" sz="2200" i="1">
                <a:cs typeface="Arial" charset="0"/>
              </a:rPr>
              <a:t>a</a:t>
            </a:r>
            <a:r>
              <a:rPr lang="en-GB" sz="2200">
                <a:cs typeface="Arial" charset="0"/>
              </a:rPr>
              <a:t>).</a:t>
            </a:r>
          </a:p>
          <a:p>
            <a:pPr lvl="1">
              <a:lnSpc>
                <a:spcPct val="90000"/>
              </a:lnSpc>
            </a:pPr>
            <a:endParaRPr lang="en-GB" sz="22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7C6B-44B7-4DFA-AA97-B87B1B05F091}" type="slidenum">
              <a:rPr lang="en-GB"/>
              <a:pPr/>
              <a:t>42</a:t>
            </a:fld>
            <a:endParaRPr lang="en-GB"/>
          </a:p>
        </p:txBody>
      </p:sp>
      <p:sp>
        <p:nvSpPr>
          <p:cNvPr id="80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Execution Order of Independent Actions</a:t>
            </a:r>
            <a:endParaRPr lang="en-US"/>
          </a:p>
        </p:txBody>
      </p:sp>
      <p:sp>
        <p:nvSpPr>
          <p:cNvPr id="80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b="1"/>
              <a:t>Proposition</a:t>
            </a:r>
            <a:r>
              <a:rPr lang="en-GB"/>
              <a:t>: If a set </a:t>
            </a:r>
            <a:r>
              <a:rPr lang="el-GR" i="1">
                <a:cs typeface="Arial" charset="0"/>
              </a:rPr>
              <a:t>π</a:t>
            </a:r>
            <a:r>
              <a:rPr lang="en-GB"/>
              <a:t> of independent actions is applicable in state </a:t>
            </a:r>
            <a:r>
              <a:rPr lang="en-GB" i="1"/>
              <a:t>s</a:t>
            </a:r>
            <a:r>
              <a:rPr lang="en-GB"/>
              <a:t> then, for any permutation 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n-GB" i="1"/>
              <a:t>a</a:t>
            </a:r>
            <a:r>
              <a:rPr lang="en-GB" baseline="-25000"/>
              <a:t>1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i="1"/>
              <a:t>a</a:t>
            </a:r>
            <a:r>
              <a:rPr lang="en-GB" i="1" baseline="-25000"/>
              <a:t>k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〉 of the elements of </a:t>
            </a:r>
            <a:r>
              <a:rPr lang="el-GR" i="1">
                <a:cs typeface="Arial" charset="0"/>
              </a:rPr>
              <a:t>π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: </a:t>
            </a:r>
          </a:p>
          <a:p>
            <a:pPr lvl="1">
              <a:lnSpc>
                <a:spcPct val="90000"/>
              </a:lnSpc>
            </a:pPr>
            <a:r>
              <a:rPr lang="en-GB">
                <a:ea typeface="Arial Unicode MS" pitchFamily="34" charset="-128"/>
                <a:cs typeface="Arial Unicode MS" pitchFamily="34" charset="-128"/>
              </a:rPr>
              <a:t>the sequence 〈</a:t>
            </a:r>
            <a:r>
              <a:rPr lang="en-GB" i="1"/>
              <a:t>a</a:t>
            </a:r>
            <a:r>
              <a:rPr lang="en-GB" baseline="-25000"/>
              <a:t>1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i="1"/>
              <a:t>a</a:t>
            </a:r>
            <a:r>
              <a:rPr lang="en-GB" i="1" baseline="-25000"/>
              <a:t>k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〉 is applicable to </a:t>
            </a:r>
            <a:r>
              <a:rPr lang="en-GB" i="1"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, and</a:t>
            </a:r>
          </a:p>
          <a:p>
            <a:pPr lvl="1">
              <a:lnSpc>
                <a:spcPct val="90000"/>
              </a:lnSpc>
            </a:pPr>
            <a:r>
              <a:rPr lang="en-GB">
                <a:ea typeface="Arial Unicode MS" pitchFamily="34" charset="-128"/>
                <a:cs typeface="Arial Unicode MS" pitchFamily="34" charset="-128"/>
              </a:rPr>
              <a:t>the state resulting from the application of </a:t>
            </a:r>
            <a:r>
              <a:rPr lang="el-GR" i="1">
                <a:cs typeface="Arial" charset="0"/>
              </a:rPr>
              <a:t>π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 to </a:t>
            </a:r>
            <a:r>
              <a:rPr lang="en-GB" i="1"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 is the same as from the application of 〈</a:t>
            </a:r>
            <a:r>
              <a:rPr lang="en-GB" i="1"/>
              <a:t>a</a:t>
            </a:r>
            <a:r>
              <a:rPr lang="en-GB" baseline="-25000"/>
              <a:t>1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i="1"/>
              <a:t>a</a:t>
            </a:r>
            <a:r>
              <a:rPr lang="en-GB" i="1" baseline="-25000"/>
              <a:t>k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〉, i.e.:</a:t>
            </a:r>
            <a:br>
              <a:rPr lang="en-GB">
                <a:ea typeface="Arial Unicode MS" pitchFamily="34" charset="-128"/>
                <a:cs typeface="Arial Unicode MS" pitchFamily="34" charset="-128"/>
              </a:rPr>
            </a:br>
            <a:r>
              <a:rPr lang="en-GB" i="1">
                <a:cs typeface="Arial" charset="0"/>
              </a:rPr>
              <a:t>γ</a:t>
            </a:r>
            <a:r>
              <a:rPr lang="en-GB">
                <a:cs typeface="Arial" charset="0"/>
              </a:rPr>
              <a:t>(</a:t>
            </a:r>
            <a:r>
              <a:rPr lang="en-GB" i="1">
                <a:cs typeface="Arial" charset="0"/>
              </a:rPr>
              <a:t>s</a:t>
            </a:r>
            <a:r>
              <a:rPr lang="en-GB">
                <a:cs typeface="Arial" charset="0"/>
              </a:rPr>
              <a:t>,</a:t>
            </a:r>
            <a:r>
              <a:rPr lang="el-GR" i="1">
                <a:cs typeface="Arial" charset="0"/>
              </a:rPr>
              <a:t>π</a:t>
            </a:r>
            <a:r>
              <a:rPr lang="en-GB">
                <a:cs typeface="Arial" charset="0"/>
              </a:rPr>
              <a:t>) = </a:t>
            </a:r>
            <a:r>
              <a:rPr lang="en-GB" i="1">
                <a:cs typeface="Arial" charset="0"/>
              </a:rPr>
              <a:t>γ</a:t>
            </a:r>
            <a:r>
              <a:rPr lang="en-GB">
                <a:cs typeface="Arial" charset="0"/>
              </a:rPr>
              <a:t>(</a:t>
            </a:r>
            <a:r>
              <a:rPr lang="en-GB" i="1">
                <a:cs typeface="Arial" charset="0"/>
              </a:rPr>
              <a:t>s</a:t>
            </a:r>
            <a:r>
              <a:rPr lang="en-GB">
                <a:cs typeface="Arial" charset="0"/>
              </a:rPr>
              <a:t>,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n-GB" i="1"/>
              <a:t>a</a:t>
            </a:r>
            <a:r>
              <a:rPr lang="en-GB" baseline="-25000"/>
              <a:t>1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n-GB" i="1"/>
              <a:t>a</a:t>
            </a:r>
            <a:r>
              <a:rPr lang="en-GB" i="1" baseline="-25000"/>
              <a:t>k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〉</a:t>
            </a:r>
            <a:r>
              <a:rPr lang="en-GB">
                <a:cs typeface="Arial" charset="0"/>
              </a:rPr>
              <a:t>).</a:t>
            </a:r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AD4F-4117-4683-871D-2A95BEFDD251}" type="slidenum">
              <a:rPr lang="en-GB"/>
              <a:pPr/>
              <a:t>43</a:t>
            </a:fld>
            <a:endParaRPr lang="en-GB"/>
          </a:p>
        </p:txBody>
      </p:sp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Layered Plans</a:t>
            </a:r>
            <a:endParaRPr lang="en-US"/>
          </a:p>
        </p:txBody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842250" cy="4038600"/>
          </a:xfrm>
        </p:spPr>
        <p:txBody>
          <a:bodyPr/>
          <a:lstStyle/>
          <a:p>
            <a:r>
              <a:rPr lang="en-GB" sz="2800" dirty="0"/>
              <a:t>Let </a:t>
            </a:r>
            <a:r>
              <a:rPr lang="en-US" sz="2800" i="1" dirty="0"/>
              <a:t>P </a:t>
            </a:r>
            <a:r>
              <a:rPr lang="en-GB" sz="2800" dirty="0"/>
              <a:t>= (</a:t>
            </a:r>
            <a:r>
              <a:rPr lang="en-GB" sz="2800" i="1" dirty="0" err="1">
                <a:cs typeface="Arial" charset="0"/>
              </a:rPr>
              <a:t>A</a:t>
            </a:r>
            <a:r>
              <a:rPr lang="en-GB" sz="2800" dirty="0" err="1"/>
              <a:t>,</a:t>
            </a:r>
            <a:r>
              <a:rPr lang="en-GB" sz="2800" i="1" dirty="0" err="1"/>
              <a:t>s</a:t>
            </a:r>
            <a:r>
              <a:rPr lang="en-GB" sz="2800" i="1" baseline="-25000" dirty="0" err="1"/>
              <a:t>i</a:t>
            </a:r>
            <a:r>
              <a:rPr lang="en-GB" sz="2800" dirty="0" err="1"/>
              <a:t>,</a:t>
            </a:r>
            <a:r>
              <a:rPr lang="en-GB" sz="2800" i="1" dirty="0" err="1"/>
              <a:t>g</a:t>
            </a:r>
            <a:r>
              <a:rPr lang="en-GB" sz="2800" dirty="0"/>
              <a:t>) be a statement of a propositional planning problem and </a:t>
            </a:r>
            <a:r>
              <a:rPr lang="en-GB" sz="2800" i="1" dirty="0"/>
              <a:t>G </a:t>
            </a:r>
            <a:r>
              <a:rPr lang="en-GB" sz="2800" dirty="0"/>
              <a:t>= (</a:t>
            </a:r>
            <a:r>
              <a:rPr lang="en-GB" sz="2800" i="1" dirty="0"/>
              <a:t>N</a:t>
            </a:r>
            <a:r>
              <a:rPr lang="en-GB" sz="2800" dirty="0"/>
              <a:t>,</a:t>
            </a:r>
            <a:r>
              <a:rPr lang="en-GB" sz="2800" i="1" dirty="0"/>
              <a:t>E</a:t>
            </a:r>
            <a:r>
              <a:rPr lang="en-GB" sz="2800" dirty="0"/>
              <a:t>), </a:t>
            </a:r>
            <a:r>
              <a:rPr lang="en-GB" sz="2800" i="1" dirty="0"/>
              <a:t>N</a:t>
            </a:r>
            <a:r>
              <a:rPr lang="en-GB" sz="2800" dirty="0"/>
              <a:t> = </a:t>
            </a:r>
            <a:r>
              <a:rPr lang="en-GB" sz="2800" i="1" dirty="0"/>
              <a:t>P</a:t>
            </a:r>
            <a:r>
              <a:rPr lang="en-GB" sz="2800" baseline="-25000" dirty="0"/>
              <a:t>0 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sz="2800" dirty="0"/>
              <a:t> </a:t>
            </a:r>
            <a:r>
              <a:rPr lang="en-GB" sz="2800" i="1" dirty="0"/>
              <a:t>A</a:t>
            </a:r>
            <a:r>
              <a:rPr lang="en-GB" sz="2800" baseline="-25000" dirty="0"/>
              <a:t>1</a:t>
            </a:r>
            <a:r>
              <a:rPr lang="en-GB" sz="2800" dirty="0"/>
              <a:t> 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sz="2800" dirty="0"/>
              <a:t> </a:t>
            </a:r>
            <a:r>
              <a:rPr lang="en-GB" sz="2800" i="1" dirty="0"/>
              <a:t>P</a:t>
            </a:r>
            <a:r>
              <a:rPr lang="en-GB" sz="2800" baseline="-25000" dirty="0"/>
              <a:t>1</a:t>
            </a:r>
            <a:r>
              <a:rPr lang="en-GB" sz="2800" dirty="0"/>
              <a:t> 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sz="2800" dirty="0"/>
              <a:t> </a:t>
            </a:r>
            <a:r>
              <a:rPr lang="en-GB" sz="2800" i="1" dirty="0"/>
              <a:t>A</a:t>
            </a:r>
            <a:r>
              <a:rPr lang="en-GB" sz="2800" baseline="-25000" dirty="0"/>
              <a:t>2</a:t>
            </a:r>
            <a:r>
              <a:rPr lang="en-GB" sz="2800" dirty="0"/>
              <a:t> 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sz="2800" dirty="0"/>
              <a:t> </a:t>
            </a:r>
            <a:r>
              <a:rPr lang="en-GB" sz="2800" i="1" dirty="0"/>
              <a:t>P</a:t>
            </a:r>
            <a:r>
              <a:rPr lang="en-GB" sz="2800" baseline="-25000" dirty="0"/>
              <a:t>2</a:t>
            </a:r>
            <a:r>
              <a:rPr lang="en-GB" sz="2800" dirty="0"/>
              <a:t> 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sz="2800" dirty="0"/>
              <a:t> …, the corresponding planning graph.</a:t>
            </a:r>
          </a:p>
          <a:p>
            <a:r>
              <a:rPr lang="en-GB" sz="2800" dirty="0"/>
              <a:t>A </a:t>
            </a:r>
            <a:r>
              <a:rPr lang="en-GB" sz="2800" u="sng" dirty="0"/>
              <a:t>layered plan</a:t>
            </a:r>
            <a:r>
              <a:rPr lang="en-GB" sz="2800" dirty="0"/>
              <a:t> over </a:t>
            </a:r>
            <a:r>
              <a:rPr lang="en-GB" sz="2800" i="1" dirty="0"/>
              <a:t>G</a:t>
            </a:r>
            <a:r>
              <a:rPr lang="en-GB" sz="2800" dirty="0"/>
              <a:t> is a sequence of sets of actions: 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∏ </a:t>
            </a:r>
            <a:r>
              <a:rPr lang="en-GB" sz="2800" dirty="0"/>
              <a:t>= 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l-GR" sz="2800" i="1" dirty="0">
                <a:cs typeface="Arial" charset="0"/>
              </a:rPr>
              <a:t>π</a:t>
            </a:r>
            <a:r>
              <a:rPr lang="en-GB" sz="2800" baseline="-25000" dirty="0"/>
              <a:t>1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l-GR" sz="2800" i="1" dirty="0">
                <a:cs typeface="Arial" charset="0"/>
              </a:rPr>
              <a:t>π</a:t>
            </a:r>
            <a:r>
              <a:rPr lang="en-GB" sz="2800" i="1" baseline="-25000" dirty="0"/>
              <a:t>k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〉 where: </a:t>
            </a:r>
          </a:p>
          <a:p>
            <a:pPr lvl="1"/>
            <a:r>
              <a:rPr lang="el-GR" sz="2200" i="1" dirty="0">
                <a:cs typeface="Arial" charset="0"/>
              </a:rPr>
              <a:t>π</a:t>
            </a:r>
            <a:r>
              <a:rPr lang="en-GB" sz="2200" i="1" baseline="-25000" dirty="0" err="1"/>
              <a:t>i</a:t>
            </a:r>
            <a:r>
              <a:rPr lang="en-GB" sz="2200" dirty="0"/>
              <a:t> 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</a:t>
            </a:r>
            <a:r>
              <a:rPr lang="en-GB" sz="2200" i="1" dirty="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200" i="1" baseline="-25000" dirty="0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</a:t>
            </a:r>
            <a:r>
              <a:rPr lang="en-GB" sz="2200" i="1" dirty="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</a:rPr>
              <a:t>,</a:t>
            </a:r>
            <a:endParaRPr lang="en-GB" sz="2200" baseline="-25000" dirty="0"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l-GR" sz="2200" i="1" dirty="0">
                <a:cs typeface="Arial" charset="0"/>
              </a:rPr>
              <a:t>π</a:t>
            </a:r>
            <a:r>
              <a:rPr lang="en-GB" sz="2200" i="1" baseline="-25000" dirty="0" err="1"/>
              <a:t>i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</a:rPr>
              <a:t> is applicable in state </a:t>
            </a:r>
            <a:r>
              <a:rPr lang="en-GB" sz="2200" i="1" dirty="0"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GB" sz="2200" i="1" baseline="-25000" dirty="0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GB" sz="2200" baseline="-25000" dirty="0">
                <a:ea typeface="Arial Unicode MS" pitchFamily="34" charset="-128"/>
                <a:cs typeface="Arial Unicode MS" pitchFamily="34" charset="-128"/>
              </a:rPr>
              <a:t>-1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</a:rPr>
              <a:t>, and</a:t>
            </a:r>
            <a:endParaRPr lang="en-GB" sz="2200" baseline="-25000" dirty="0"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GB" sz="2200" dirty="0">
                <a:ea typeface="Arial Unicode MS" pitchFamily="34" charset="-128"/>
                <a:cs typeface="Arial Unicode MS" pitchFamily="34" charset="-128"/>
              </a:rPr>
              <a:t>the actions in </a:t>
            </a:r>
            <a:r>
              <a:rPr lang="el-GR" sz="2200" i="1" dirty="0">
                <a:cs typeface="Arial" charset="0"/>
              </a:rPr>
              <a:t>π</a:t>
            </a:r>
            <a:r>
              <a:rPr lang="en-GB" sz="2200" i="1" baseline="-25000" dirty="0" err="1"/>
              <a:t>i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</a:rPr>
              <a:t> are independent.</a:t>
            </a:r>
          </a:p>
          <a:p>
            <a:pPr lvl="1"/>
            <a:endParaRPr lang="en-GB" sz="2200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B894-397C-4580-BA67-59E04851A024}" type="slidenum">
              <a:rPr lang="en-GB"/>
              <a:pPr/>
              <a:t>44</a:t>
            </a:fld>
            <a:endParaRPr lang="en-GB"/>
          </a:p>
        </p:txBody>
      </p:sp>
      <p:sp>
        <p:nvSpPr>
          <p:cNvPr id="81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Layered Solution Plan</a:t>
            </a:r>
            <a:endParaRPr lang="en-US" dirty="0"/>
          </a:p>
        </p:txBody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 layered plan 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∏ </a:t>
            </a:r>
            <a:r>
              <a:rPr lang="en-GB" dirty="0"/>
              <a:t>= 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l-GR" i="1" dirty="0">
                <a:cs typeface="Arial" charset="0"/>
              </a:rPr>
              <a:t>π</a:t>
            </a:r>
            <a:r>
              <a:rPr lang="en-GB" baseline="-25000" dirty="0"/>
              <a:t>1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l-GR" i="1" dirty="0">
                <a:cs typeface="Arial" charset="0"/>
              </a:rPr>
              <a:t>π</a:t>
            </a:r>
            <a:r>
              <a:rPr lang="en-GB" i="1" baseline="-25000" dirty="0"/>
              <a:t>k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〉</a:t>
            </a:r>
            <a:r>
              <a:rPr lang="en-GB" dirty="0"/>
              <a:t> is a solution to a </a:t>
            </a:r>
            <a:r>
              <a:rPr lang="en-GB" dirty="0" smtClean="0"/>
              <a:t>planning </a:t>
            </a:r>
            <a:r>
              <a:rPr lang="en-GB" dirty="0"/>
              <a:t>problem </a:t>
            </a:r>
            <a:r>
              <a:rPr lang="en-US" i="1" dirty="0"/>
              <a:t>P</a:t>
            </a:r>
            <a:r>
              <a:rPr lang="en-GB" dirty="0"/>
              <a:t>=(</a:t>
            </a:r>
            <a:r>
              <a:rPr lang="en-GB" i="1" dirty="0" err="1">
                <a:cs typeface="Arial" charset="0"/>
              </a:rPr>
              <a:t>A</a:t>
            </a:r>
            <a:r>
              <a:rPr lang="en-GB" dirty="0" err="1"/>
              <a:t>,</a:t>
            </a:r>
            <a:r>
              <a:rPr lang="en-GB" i="1" dirty="0" err="1"/>
              <a:t>s</a:t>
            </a:r>
            <a:r>
              <a:rPr lang="en-GB" i="1" baseline="-25000" dirty="0" err="1"/>
              <a:t>i</a:t>
            </a:r>
            <a:r>
              <a:rPr lang="en-GB" dirty="0" err="1"/>
              <a:t>,</a:t>
            </a:r>
            <a:r>
              <a:rPr lang="en-GB" i="1" dirty="0" err="1"/>
              <a:t>g</a:t>
            </a:r>
            <a:r>
              <a:rPr lang="en-GB" dirty="0"/>
              <a:t>) </a:t>
            </a:r>
            <a:r>
              <a:rPr lang="en-GB" dirty="0" err="1"/>
              <a:t>iff</a:t>
            </a:r>
            <a:r>
              <a:rPr lang="en-GB" dirty="0"/>
              <a:t>:</a:t>
            </a:r>
          </a:p>
          <a:p>
            <a:pPr lvl="1"/>
            <a:r>
              <a:rPr lang="el-GR" i="1" dirty="0">
                <a:cs typeface="Arial" charset="0"/>
              </a:rPr>
              <a:t>π</a:t>
            </a:r>
            <a:r>
              <a:rPr lang="en-GB" baseline="-25000" dirty="0">
                <a:cs typeface="Arial" charset="0"/>
              </a:rPr>
              <a:t>1</a:t>
            </a:r>
            <a:r>
              <a:rPr lang="en-GB" dirty="0">
                <a:ea typeface="Arial Unicode MS" pitchFamily="34" charset="-128"/>
                <a:cs typeface="Arial Unicode MS" pitchFamily="34" charset="-128"/>
              </a:rPr>
              <a:t> is applicable in </a:t>
            </a:r>
            <a:r>
              <a:rPr lang="en-GB" i="1" dirty="0" err="1"/>
              <a:t>s</a:t>
            </a:r>
            <a:r>
              <a:rPr lang="en-GB" i="1" baseline="-25000" dirty="0" err="1"/>
              <a:t>i</a:t>
            </a:r>
            <a:r>
              <a:rPr lang="en-GB" dirty="0"/>
              <a:t>,</a:t>
            </a:r>
          </a:p>
          <a:p>
            <a:pPr lvl="1"/>
            <a:r>
              <a:rPr lang="en-GB" dirty="0">
                <a:cs typeface="Arial" charset="0"/>
              </a:rPr>
              <a:t>for </a:t>
            </a:r>
            <a:r>
              <a:rPr lang="en-GB" i="1" dirty="0">
                <a:cs typeface="Arial" charset="0"/>
              </a:rPr>
              <a:t>j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∈{2…</a:t>
            </a:r>
            <a:r>
              <a:rPr lang="en-GB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}, </a:t>
            </a:r>
            <a:r>
              <a:rPr lang="el-GR" i="1" dirty="0">
                <a:cs typeface="Arial" charset="0"/>
              </a:rPr>
              <a:t>π</a:t>
            </a:r>
            <a:r>
              <a:rPr lang="en-GB" i="1" baseline="-25000" dirty="0"/>
              <a:t>j</a:t>
            </a:r>
            <a:r>
              <a:rPr lang="en-GB" dirty="0">
                <a:ea typeface="Arial Unicode MS" pitchFamily="34" charset="-128"/>
                <a:cs typeface="Arial Unicode MS" pitchFamily="34" charset="-128"/>
              </a:rPr>
              <a:t> is applicable in state </a:t>
            </a:r>
            <a:r>
              <a:rPr lang="en-GB" i="1" dirty="0">
                <a:cs typeface="Arial" charset="0"/>
              </a:rPr>
              <a:t>γ</a:t>
            </a:r>
            <a:r>
              <a:rPr lang="en-GB" dirty="0">
                <a:cs typeface="Arial" charset="0"/>
              </a:rPr>
              <a:t>(…</a:t>
            </a:r>
            <a:r>
              <a:rPr lang="en-GB" i="1" dirty="0">
                <a:cs typeface="Arial" charset="0"/>
              </a:rPr>
              <a:t>γ</a:t>
            </a:r>
            <a:r>
              <a:rPr lang="en-GB" dirty="0">
                <a:cs typeface="Arial" charset="0"/>
              </a:rPr>
              <a:t>(</a:t>
            </a:r>
            <a:r>
              <a:rPr lang="en-GB" i="1" dirty="0">
                <a:cs typeface="Arial" charset="0"/>
              </a:rPr>
              <a:t>γ</a:t>
            </a:r>
            <a:r>
              <a:rPr lang="en-GB" dirty="0">
                <a:cs typeface="Arial" charset="0"/>
              </a:rPr>
              <a:t>(</a:t>
            </a:r>
            <a:r>
              <a:rPr lang="en-GB" i="1" dirty="0" err="1">
                <a:cs typeface="Arial" charset="0"/>
              </a:rPr>
              <a:t>s</a:t>
            </a:r>
            <a:r>
              <a:rPr lang="en-GB" i="1" baseline="-25000" dirty="0" err="1">
                <a:cs typeface="Arial" charset="0"/>
              </a:rPr>
              <a:t>i</a:t>
            </a:r>
            <a:r>
              <a:rPr lang="en-GB" dirty="0">
                <a:cs typeface="Arial" charset="0"/>
              </a:rPr>
              <a:t>,</a:t>
            </a:r>
            <a:r>
              <a:rPr lang="el-GR" i="1" dirty="0">
                <a:cs typeface="Arial" charset="0"/>
              </a:rPr>
              <a:t>π</a:t>
            </a:r>
            <a:r>
              <a:rPr lang="en-GB" baseline="-25000" dirty="0">
                <a:cs typeface="Arial" charset="0"/>
              </a:rPr>
              <a:t>1</a:t>
            </a:r>
            <a:r>
              <a:rPr lang="en-GB" dirty="0">
                <a:cs typeface="Arial" charset="0"/>
              </a:rPr>
              <a:t>), </a:t>
            </a:r>
            <a:r>
              <a:rPr lang="el-GR" i="1" dirty="0">
                <a:cs typeface="Arial" charset="0"/>
              </a:rPr>
              <a:t>π</a:t>
            </a:r>
            <a:r>
              <a:rPr lang="en-GB" baseline="-25000" dirty="0">
                <a:cs typeface="Arial" charset="0"/>
              </a:rPr>
              <a:t>2</a:t>
            </a:r>
            <a:r>
              <a:rPr lang="en-GB" dirty="0">
                <a:cs typeface="Arial" charset="0"/>
              </a:rPr>
              <a:t>), … </a:t>
            </a:r>
            <a:r>
              <a:rPr lang="el-GR" i="1" dirty="0">
                <a:cs typeface="Arial" charset="0"/>
              </a:rPr>
              <a:t>π</a:t>
            </a:r>
            <a:r>
              <a:rPr lang="en-GB" i="1" baseline="-25000" dirty="0">
                <a:cs typeface="Arial" charset="0"/>
              </a:rPr>
              <a:t>j</a:t>
            </a:r>
            <a:r>
              <a:rPr lang="en-GB" baseline="-25000" dirty="0">
                <a:cs typeface="Arial" charset="0"/>
              </a:rPr>
              <a:t>-1</a:t>
            </a:r>
            <a:r>
              <a:rPr lang="en-GB" dirty="0">
                <a:cs typeface="Arial" charset="0"/>
              </a:rPr>
              <a:t>), and</a:t>
            </a:r>
          </a:p>
          <a:p>
            <a:pPr lvl="1"/>
            <a:r>
              <a:rPr lang="en-GB" i="1" dirty="0">
                <a:cs typeface="Arial" charset="0"/>
              </a:rPr>
              <a:t>g</a:t>
            </a:r>
            <a:r>
              <a:rPr lang="en-GB" dirty="0">
                <a:cs typeface="Arial" charset="0"/>
              </a:rPr>
              <a:t> 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</a:t>
            </a:r>
            <a:r>
              <a:rPr lang="en-GB" i="1" dirty="0">
                <a:cs typeface="Arial" charset="0"/>
              </a:rPr>
              <a:t>γ</a:t>
            </a:r>
            <a:r>
              <a:rPr lang="en-GB" dirty="0">
                <a:cs typeface="Arial" charset="0"/>
              </a:rPr>
              <a:t>(…</a:t>
            </a:r>
            <a:r>
              <a:rPr lang="en-GB" i="1" dirty="0">
                <a:cs typeface="Arial" charset="0"/>
              </a:rPr>
              <a:t>γ</a:t>
            </a:r>
            <a:r>
              <a:rPr lang="en-GB" dirty="0">
                <a:cs typeface="Arial" charset="0"/>
              </a:rPr>
              <a:t>(</a:t>
            </a:r>
            <a:r>
              <a:rPr lang="en-GB" i="1" dirty="0">
                <a:cs typeface="Arial" charset="0"/>
              </a:rPr>
              <a:t>γ</a:t>
            </a:r>
            <a:r>
              <a:rPr lang="en-GB" dirty="0">
                <a:cs typeface="Arial" charset="0"/>
              </a:rPr>
              <a:t>(</a:t>
            </a:r>
            <a:r>
              <a:rPr lang="en-GB" i="1" dirty="0" err="1">
                <a:cs typeface="Arial" charset="0"/>
              </a:rPr>
              <a:t>s</a:t>
            </a:r>
            <a:r>
              <a:rPr lang="en-GB" i="1" baseline="-25000" dirty="0" err="1">
                <a:cs typeface="Arial" charset="0"/>
              </a:rPr>
              <a:t>i</a:t>
            </a:r>
            <a:r>
              <a:rPr lang="en-GB" dirty="0">
                <a:cs typeface="Arial" charset="0"/>
              </a:rPr>
              <a:t>,</a:t>
            </a:r>
            <a:r>
              <a:rPr lang="el-GR" i="1" dirty="0">
                <a:cs typeface="Arial" charset="0"/>
              </a:rPr>
              <a:t>π</a:t>
            </a:r>
            <a:r>
              <a:rPr lang="en-GB" baseline="-25000" dirty="0">
                <a:cs typeface="Arial" charset="0"/>
              </a:rPr>
              <a:t>1</a:t>
            </a:r>
            <a:r>
              <a:rPr lang="en-GB" dirty="0">
                <a:cs typeface="Arial" charset="0"/>
              </a:rPr>
              <a:t>), </a:t>
            </a:r>
            <a:r>
              <a:rPr lang="el-GR" i="1" dirty="0">
                <a:cs typeface="Arial" charset="0"/>
              </a:rPr>
              <a:t>π</a:t>
            </a:r>
            <a:r>
              <a:rPr lang="en-GB" baseline="-25000" dirty="0">
                <a:cs typeface="Arial" charset="0"/>
              </a:rPr>
              <a:t>2</a:t>
            </a:r>
            <a:r>
              <a:rPr lang="en-GB" dirty="0">
                <a:cs typeface="Arial" charset="0"/>
              </a:rPr>
              <a:t>), …, </a:t>
            </a:r>
            <a:r>
              <a:rPr lang="el-GR" i="1" dirty="0">
                <a:cs typeface="Arial" charset="0"/>
              </a:rPr>
              <a:t>π</a:t>
            </a:r>
            <a:r>
              <a:rPr lang="en-GB" i="1" baseline="-25000" dirty="0">
                <a:cs typeface="Arial" charset="0"/>
              </a:rPr>
              <a:t>k</a:t>
            </a:r>
            <a:r>
              <a:rPr lang="en-GB" dirty="0">
                <a:cs typeface="Arial" charset="0"/>
              </a:rPr>
              <a:t>).</a:t>
            </a:r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0B93F-E670-486F-B916-3CA8102542C2}" type="slidenum">
              <a:rPr lang="en-GB"/>
              <a:pPr/>
              <a:t>45</a:t>
            </a:fld>
            <a:endParaRPr lang="en-GB"/>
          </a:p>
        </p:txBody>
      </p:sp>
      <p:sp>
        <p:nvSpPr>
          <p:cNvPr id="81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Execution Order in Layered Solution Plans</a:t>
            </a:r>
            <a:endParaRPr lang="en-US"/>
          </a:p>
        </p:txBody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700" b="1" dirty="0"/>
              <a:t>Proposition</a:t>
            </a:r>
            <a:r>
              <a:rPr lang="en-GB" sz="2700" dirty="0"/>
              <a:t>: If </a:t>
            </a:r>
            <a:r>
              <a:rPr lang="en-GB" sz="27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∏ </a:t>
            </a:r>
            <a:r>
              <a:rPr lang="en-GB" sz="2700" dirty="0"/>
              <a:t>= </a:t>
            </a:r>
            <a:r>
              <a:rPr lang="en-GB" sz="27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l-GR" sz="2700" i="1" dirty="0">
                <a:cs typeface="Arial" charset="0"/>
              </a:rPr>
              <a:t>π</a:t>
            </a:r>
            <a:r>
              <a:rPr lang="en-GB" sz="2700" baseline="-25000" dirty="0"/>
              <a:t>1</a:t>
            </a:r>
            <a:r>
              <a:rPr lang="en-GB" sz="27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,…,</a:t>
            </a:r>
            <a:r>
              <a:rPr lang="el-GR" sz="2700" i="1" dirty="0">
                <a:cs typeface="Arial" charset="0"/>
              </a:rPr>
              <a:t>π</a:t>
            </a:r>
            <a:r>
              <a:rPr lang="en-GB" sz="2700" i="1" baseline="-25000" dirty="0"/>
              <a:t>k</a:t>
            </a:r>
            <a:r>
              <a:rPr lang="en-GB" sz="27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〉</a:t>
            </a:r>
            <a:r>
              <a:rPr lang="en-GB" sz="2700" dirty="0"/>
              <a:t> is a solution to a to a planning problem </a:t>
            </a:r>
            <a:r>
              <a:rPr lang="en-US" sz="2700" i="1" dirty="0"/>
              <a:t>P</a:t>
            </a:r>
            <a:r>
              <a:rPr lang="en-GB" sz="2700" dirty="0"/>
              <a:t>=(</a:t>
            </a:r>
            <a:r>
              <a:rPr lang="en-GB" sz="2700" i="1" dirty="0" err="1">
                <a:cs typeface="Arial" charset="0"/>
              </a:rPr>
              <a:t>A</a:t>
            </a:r>
            <a:r>
              <a:rPr lang="en-GB" sz="2700" dirty="0" err="1"/>
              <a:t>,</a:t>
            </a:r>
            <a:r>
              <a:rPr lang="en-GB" sz="2700" i="1" dirty="0" err="1"/>
              <a:t>s</a:t>
            </a:r>
            <a:r>
              <a:rPr lang="en-GB" sz="2700" i="1" baseline="-25000" dirty="0" err="1"/>
              <a:t>i</a:t>
            </a:r>
            <a:r>
              <a:rPr lang="en-GB" sz="2700" dirty="0" err="1"/>
              <a:t>,</a:t>
            </a:r>
            <a:r>
              <a:rPr lang="en-GB" sz="2700" i="1" dirty="0" err="1"/>
              <a:t>g</a:t>
            </a:r>
            <a:r>
              <a:rPr lang="en-GB" sz="2700" dirty="0"/>
              <a:t>), then:</a:t>
            </a:r>
          </a:p>
          <a:p>
            <a:pPr lvl="1"/>
            <a:r>
              <a:rPr lang="en-GB" sz="2200" dirty="0"/>
              <a:t> a sequence of actions corresponding to any permutation of the elements of </a:t>
            </a:r>
            <a:r>
              <a:rPr lang="el-GR" sz="2200" i="1" dirty="0">
                <a:cs typeface="Arial" charset="0"/>
              </a:rPr>
              <a:t>π</a:t>
            </a:r>
            <a:r>
              <a:rPr lang="en-GB" sz="2200" baseline="-25000" dirty="0"/>
              <a:t>1</a:t>
            </a:r>
            <a:r>
              <a:rPr lang="en-GB" sz="2200" dirty="0"/>
              <a:t>, </a:t>
            </a:r>
          </a:p>
          <a:p>
            <a:pPr lvl="1"/>
            <a:r>
              <a:rPr lang="en-GB" sz="2200" dirty="0"/>
              <a:t>followed by a sequence of actions corresponding to any permutation of the elements of </a:t>
            </a:r>
            <a:r>
              <a:rPr lang="el-GR" sz="2200" i="1" dirty="0">
                <a:cs typeface="Arial" charset="0"/>
              </a:rPr>
              <a:t>π</a:t>
            </a:r>
            <a:r>
              <a:rPr lang="en-GB" sz="2200" baseline="-25000" dirty="0"/>
              <a:t>2</a:t>
            </a:r>
            <a:r>
              <a:rPr lang="en-GB" sz="2200" dirty="0"/>
              <a:t>,</a:t>
            </a:r>
          </a:p>
          <a:p>
            <a:pPr lvl="1"/>
            <a:r>
              <a:rPr lang="en-GB" sz="2200" dirty="0"/>
              <a:t>…</a:t>
            </a:r>
          </a:p>
          <a:p>
            <a:pPr lvl="1"/>
            <a:r>
              <a:rPr lang="en-GB" sz="2200" dirty="0"/>
              <a:t>followed by a sequence of actions corresponding to any permutation of the elements of </a:t>
            </a:r>
            <a:r>
              <a:rPr lang="el-GR" sz="2200" i="1" dirty="0">
                <a:cs typeface="Arial" charset="0"/>
              </a:rPr>
              <a:t>π</a:t>
            </a:r>
            <a:r>
              <a:rPr lang="en-GB" sz="2200" i="1" baseline="-25000" dirty="0"/>
              <a:t>k</a:t>
            </a:r>
          </a:p>
          <a:p>
            <a:pPr>
              <a:buFont typeface="Wingdings" pitchFamily="2" charset="2"/>
              <a:buNone/>
            </a:pPr>
            <a:r>
              <a:rPr lang="en-GB" sz="2700" dirty="0"/>
              <a:t>	is a path from </a:t>
            </a:r>
            <a:r>
              <a:rPr lang="en-GB" sz="2700" i="1" dirty="0" err="1"/>
              <a:t>s</a:t>
            </a:r>
            <a:r>
              <a:rPr lang="en-GB" sz="2700" i="1" baseline="-25000" dirty="0" err="1"/>
              <a:t>i</a:t>
            </a:r>
            <a:r>
              <a:rPr lang="en-GB" sz="2700" dirty="0"/>
              <a:t> to a goal state.</a:t>
            </a:r>
            <a:endParaRPr lang="en-US" sz="2700" dirty="0"/>
          </a:p>
          <a:p>
            <a:pPr lvl="1"/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A80E-D906-432B-9BAC-B0507E1CC99F}" type="slidenum">
              <a:rPr lang="en-GB"/>
              <a:pPr/>
              <a:t>46</a:t>
            </a:fld>
            <a:endParaRPr lang="en-GB"/>
          </a:p>
        </p:txBody>
      </p:sp>
      <p:sp>
        <p:nvSpPr>
          <p:cNvPr id="814085" name="Oval 5"/>
          <p:cNvSpPr>
            <a:spLocks noChangeArrowheads="1"/>
          </p:cNvSpPr>
          <p:nvPr/>
        </p:nvSpPr>
        <p:spPr bwMode="auto">
          <a:xfrm>
            <a:off x="8174038" y="2060575"/>
            <a:ext cx="576262" cy="31686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cxnSp>
        <p:nvCxnSpPr>
          <p:cNvPr id="814133" name="AutoShape 53"/>
          <p:cNvCxnSpPr>
            <a:cxnSpLocks noChangeShapeType="1"/>
            <a:stCxn id="814136" idx="6"/>
            <a:endCxn id="814094" idx="1"/>
          </p:cNvCxnSpPr>
          <p:nvPr/>
        </p:nvCxnSpPr>
        <p:spPr bwMode="auto">
          <a:xfrm flipV="1">
            <a:off x="7451725" y="2389188"/>
            <a:ext cx="817563" cy="319087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14134" name="AutoShape 54"/>
          <p:cNvCxnSpPr>
            <a:cxnSpLocks noChangeShapeType="1"/>
            <a:stCxn id="814136" idx="6"/>
            <a:endCxn id="814130" idx="2"/>
          </p:cNvCxnSpPr>
          <p:nvPr/>
        </p:nvCxnSpPr>
        <p:spPr bwMode="auto">
          <a:xfrm flipV="1">
            <a:off x="7451725" y="2662238"/>
            <a:ext cx="792163" cy="46037"/>
          </a:xfrm>
          <a:prstGeom prst="straightConnector1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14135" name="AutoShape 55"/>
          <p:cNvCxnSpPr>
            <a:cxnSpLocks noChangeShapeType="1"/>
            <a:stCxn id="814137" idx="6"/>
            <a:endCxn id="814099" idx="1"/>
          </p:cNvCxnSpPr>
          <p:nvPr/>
        </p:nvCxnSpPr>
        <p:spPr bwMode="auto">
          <a:xfrm flipV="1">
            <a:off x="7451725" y="3705225"/>
            <a:ext cx="817563" cy="155575"/>
          </a:xfrm>
          <a:prstGeom prst="straightConnector1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  <a:effectLst/>
        </p:spPr>
      </p:cxnSp>
      <p:sp>
        <p:nvSpPr>
          <p:cNvPr id="814130" name="Oval 50"/>
          <p:cNvSpPr>
            <a:spLocks noChangeArrowheads="1"/>
          </p:cNvSpPr>
          <p:nvPr/>
        </p:nvSpPr>
        <p:spPr bwMode="auto">
          <a:xfrm>
            <a:off x="8243888" y="2517775"/>
            <a:ext cx="431800" cy="287338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0"/>
          </a:p>
        </p:txBody>
      </p:sp>
      <p:sp>
        <p:nvSpPr>
          <p:cNvPr id="814131" name="Oval 51"/>
          <p:cNvSpPr>
            <a:spLocks noChangeArrowheads="1"/>
          </p:cNvSpPr>
          <p:nvPr/>
        </p:nvSpPr>
        <p:spPr bwMode="auto">
          <a:xfrm>
            <a:off x="8243888" y="3573463"/>
            <a:ext cx="431800" cy="287337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0"/>
          </a:p>
        </p:txBody>
      </p:sp>
      <p:sp>
        <p:nvSpPr>
          <p:cNvPr id="814132" name="Oval 52"/>
          <p:cNvSpPr>
            <a:spLocks noChangeArrowheads="1"/>
          </p:cNvSpPr>
          <p:nvPr/>
        </p:nvSpPr>
        <p:spPr bwMode="auto">
          <a:xfrm>
            <a:off x="8243888" y="2263775"/>
            <a:ext cx="431800" cy="287338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0"/>
          </a:p>
        </p:txBody>
      </p:sp>
      <p:sp>
        <p:nvSpPr>
          <p:cNvPr id="814137" name="Oval 57"/>
          <p:cNvSpPr>
            <a:spLocks noChangeArrowheads="1"/>
          </p:cNvSpPr>
          <p:nvPr/>
        </p:nvSpPr>
        <p:spPr bwMode="auto">
          <a:xfrm>
            <a:off x="6804025" y="3644900"/>
            <a:ext cx="647700" cy="4318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0"/>
          </a:p>
        </p:txBody>
      </p:sp>
      <p:sp>
        <p:nvSpPr>
          <p:cNvPr id="814136" name="Oval 56"/>
          <p:cNvSpPr>
            <a:spLocks noChangeArrowheads="1"/>
          </p:cNvSpPr>
          <p:nvPr/>
        </p:nvSpPr>
        <p:spPr bwMode="auto">
          <a:xfrm>
            <a:off x="6804025" y="2492375"/>
            <a:ext cx="647700" cy="4318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0"/>
          </a:p>
        </p:txBody>
      </p:sp>
      <p:sp>
        <p:nvSpPr>
          <p:cNvPr id="81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Problem: Dependent Propositions: Example</a:t>
            </a:r>
            <a:endParaRPr lang="en-US"/>
          </a:p>
        </p:txBody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4386263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200" i="1" dirty="0"/>
              <a:t>r2</a:t>
            </a:r>
            <a:r>
              <a:rPr lang="en-GB" sz="2200" dirty="0"/>
              <a:t> and </a:t>
            </a:r>
            <a:r>
              <a:rPr lang="en-GB" sz="2200" i="1" dirty="0" err="1"/>
              <a:t>ar</a:t>
            </a:r>
            <a:r>
              <a:rPr lang="en-GB" sz="2200" dirty="0"/>
              <a:t>: </a:t>
            </a:r>
          </a:p>
          <a:p>
            <a:pPr lvl="1">
              <a:lnSpc>
                <a:spcPct val="90000"/>
              </a:lnSpc>
            </a:pPr>
            <a:r>
              <a:rPr lang="en-GB" sz="2000" i="1" dirty="0"/>
              <a:t>r2</a:t>
            </a:r>
            <a:r>
              <a:rPr lang="en-GB" sz="2000" dirty="0"/>
              <a:t>: positive effect of Mr12</a:t>
            </a:r>
          </a:p>
          <a:p>
            <a:pPr lvl="1">
              <a:lnSpc>
                <a:spcPct val="90000"/>
              </a:lnSpc>
            </a:pPr>
            <a:r>
              <a:rPr lang="en-GB" sz="2000" i="1" dirty="0" err="1"/>
              <a:t>ar</a:t>
            </a:r>
            <a:r>
              <a:rPr lang="en-GB" sz="2000" dirty="0"/>
              <a:t>: positive effect of Lar1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but: Mr12 and Lar1 not independent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hence: </a:t>
            </a:r>
            <a:r>
              <a:rPr lang="en-GB" sz="2000" i="1" dirty="0"/>
              <a:t>r2</a:t>
            </a:r>
            <a:r>
              <a:rPr lang="en-GB" sz="2000" dirty="0"/>
              <a:t> and </a:t>
            </a:r>
            <a:r>
              <a:rPr lang="en-GB" sz="2000" i="1" dirty="0" err="1"/>
              <a:t>ar</a:t>
            </a:r>
            <a:r>
              <a:rPr lang="en-GB" sz="2000" dirty="0"/>
              <a:t> incompatible in </a:t>
            </a:r>
            <a:r>
              <a:rPr lang="en-GB" sz="2000" i="1" dirty="0"/>
              <a:t>P</a:t>
            </a:r>
            <a:r>
              <a:rPr lang="en-GB" sz="2000" baseline="-25000" dirty="0"/>
              <a:t>1</a:t>
            </a:r>
          </a:p>
          <a:p>
            <a:pPr>
              <a:lnSpc>
                <a:spcPct val="90000"/>
              </a:lnSpc>
            </a:pPr>
            <a:r>
              <a:rPr lang="en-GB" sz="2200" i="1" dirty="0"/>
              <a:t>r1</a:t>
            </a:r>
            <a:r>
              <a:rPr lang="en-GB" sz="2200" dirty="0"/>
              <a:t> and </a:t>
            </a:r>
            <a:r>
              <a:rPr lang="en-GB" sz="2200" i="1" dirty="0"/>
              <a:t>r2</a:t>
            </a:r>
            <a:r>
              <a:rPr lang="en-GB" sz="22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positive and negative effects of same action: Mr12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hence: </a:t>
            </a:r>
            <a:r>
              <a:rPr lang="en-GB" sz="2000" i="1" dirty="0"/>
              <a:t>r1</a:t>
            </a:r>
            <a:r>
              <a:rPr lang="en-GB" sz="2000" dirty="0"/>
              <a:t> and </a:t>
            </a:r>
            <a:r>
              <a:rPr lang="en-GB" sz="2000" i="1" dirty="0"/>
              <a:t>r2</a:t>
            </a:r>
            <a:r>
              <a:rPr lang="en-GB" sz="2000" dirty="0"/>
              <a:t> incompatible in </a:t>
            </a:r>
            <a:r>
              <a:rPr lang="en-GB" sz="2000" i="1" dirty="0"/>
              <a:t>P</a:t>
            </a:r>
            <a:r>
              <a:rPr lang="en-GB" sz="2000" baseline="-25000" dirty="0"/>
              <a:t>1</a:t>
            </a:r>
            <a:endParaRPr lang="en-US" sz="2000" baseline="-25000" dirty="0"/>
          </a:p>
        </p:txBody>
      </p:sp>
      <p:sp>
        <p:nvSpPr>
          <p:cNvPr id="814084" name="Oval 4"/>
          <p:cNvSpPr>
            <a:spLocks noChangeArrowheads="1"/>
          </p:cNvSpPr>
          <p:nvPr/>
        </p:nvSpPr>
        <p:spPr bwMode="auto">
          <a:xfrm>
            <a:off x="5508625" y="2492375"/>
            <a:ext cx="576263" cy="2305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814086" name="Group 6"/>
          <p:cNvGrpSpPr>
            <a:grpSpLocks/>
          </p:cNvGrpSpPr>
          <p:nvPr/>
        </p:nvGrpSpPr>
        <p:grpSpPr bwMode="auto">
          <a:xfrm>
            <a:off x="5581650" y="2671763"/>
            <a:ext cx="438150" cy="1800225"/>
            <a:chOff x="204" y="1570"/>
            <a:chExt cx="276" cy="1134"/>
          </a:xfrm>
        </p:grpSpPr>
        <p:sp>
          <p:nvSpPr>
            <p:cNvPr id="814087" name="Text Box 7"/>
            <p:cNvSpPr txBox="1">
              <a:spLocks noChangeArrowheads="1"/>
            </p:cNvSpPr>
            <p:nvPr/>
          </p:nvSpPr>
          <p:spPr bwMode="auto">
            <a:xfrm>
              <a:off x="220" y="157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r1</a:t>
              </a:r>
              <a:endParaRPr lang="en-US"/>
            </a:p>
          </p:txBody>
        </p:sp>
        <p:sp>
          <p:nvSpPr>
            <p:cNvPr id="814088" name="Text Box 8"/>
            <p:cNvSpPr txBox="1">
              <a:spLocks noChangeArrowheads="1"/>
            </p:cNvSpPr>
            <p:nvPr/>
          </p:nvSpPr>
          <p:spPr bwMode="auto">
            <a:xfrm>
              <a:off x="204" y="1751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q2</a:t>
              </a:r>
              <a:endParaRPr lang="en-US"/>
            </a:p>
          </p:txBody>
        </p:sp>
        <p:sp>
          <p:nvSpPr>
            <p:cNvPr id="814089" name="Text Box 9"/>
            <p:cNvSpPr txBox="1">
              <a:spLocks noChangeArrowheads="1"/>
            </p:cNvSpPr>
            <p:nvPr/>
          </p:nvSpPr>
          <p:spPr bwMode="auto">
            <a:xfrm>
              <a:off x="204" y="1932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a1</a:t>
              </a:r>
              <a:endParaRPr lang="en-US"/>
            </a:p>
          </p:txBody>
        </p:sp>
        <p:sp>
          <p:nvSpPr>
            <p:cNvPr id="814090" name="Text Box 10"/>
            <p:cNvSpPr txBox="1">
              <a:spLocks noChangeArrowheads="1"/>
            </p:cNvSpPr>
            <p:nvPr/>
          </p:nvSpPr>
          <p:spPr bwMode="auto">
            <a:xfrm>
              <a:off x="204" y="2112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b2</a:t>
              </a:r>
              <a:endParaRPr lang="en-US"/>
            </a:p>
          </p:txBody>
        </p:sp>
        <p:sp>
          <p:nvSpPr>
            <p:cNvPr id="814091" name="Text Box 11"/>
            <p:cNvSpPr txBox="1">
              <a:spLocks noChangeArrowheads="1"/>
            </p:cNvSpPr>
            <p:nvPr/>
          </p:nvSpPr>
          <p:spPr bwMode="auto">
            <a:xfrm>
              <a:off x="220" y="2293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ur</a:t>
              </a:r>
              <a:endParaRPr lang="en-US"/>
            </a:p>
          </p:txBody>
        </p:sp>
        <p:sp>
          <p:nvSpPr>
            <p:cNvPr id="814092" name="Text Box 12"/>
            <p:cNvSpPr txBox="1">
              <a:spLocks noChangeArrowheads="1"/>
            </p:cNvSpPr>
            <p:nvPr/>
          </p:nvSpPr>
          <p:spPr bwMode="auto">
            <a:xfrm>
              <a:off x="204" y="2473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uq</a:t>
              </a:r>
              <a:endParaRPr lang="en-US"/>
            </a:p>
          </p:txBody>
        </p:sp>
      </p:grpSp>
      <p:grpSp>
        <p:nvGrpSpPr>
          <p:cNvPr id="814093" name="Group 13"/>
          <p:cNvGrpSpPr>
            <a:grpSpLocks/>
          </p:cNvGrpSpPr>
          <p:nvPr/>
        </p:nvGrpSpPr>
        <p:grpSpPr bwMode="auto">
          <a:xfrm>
            <a:off x="8243888" y="2205038"/>
            <a:ext cx="438150" cy="2735262"/>
            <a:chOff x="1655" y="1344"/>
            <a:chExt cx="276" cy="1723"/>
          </a:xfrm>
        </p:grpSpPr>
        <p:sp>
          <p:nvSpPr>
            <p:cNvPr id="814094" name="Text Box 14"/>
            <p:cNvSpPr txBox="1">
              <a:spLocks noChangeArrowheads="1"/>
            </p:cNvSpPr>
            <p:nvPr/>
          </p:nvSpPr>
          <p:spPr bwMode="auto">
            <a:xfrm>
              <a:off x="1671" y="1344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r1</a:t>
              </a:r>
              <a:endParaRPr lang="en-US"/>
            </a:p>
          </p:txBody>
        </p:sp>
        <p:sp>
          <p:nvSpPr>
            <p:cNvPr id="814095" name="Text Box 15"/>
            <p:cNvSpPr txBox="1">
              <a:spLocks noChangeArrowheads="1"/>
            </p:cNvSpPr>
            <p:nvPr/>
          </p:nvSpPr>
          <p:spPr bwMode="auto">
            <a:xfrm>
              <a:off x="1671" y="15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r2</a:t>
              </a:r>
              <a:endParaRPr lang="en-US"/>
            </a:p>
          </p:txBody>
        </p:sp>
        <p:sp>
          <p:nvSpPr>
            <p:cNvPr id="814096" name="Text Box 16"/>
            <p:cNvSpPr txBox="1">
              <a:spLocks noChangeArrowheads="1"/>
            </p:cNvSpPr>
            <p:nvPr/>
          </p:nvSpPr>
          <p:spPr bwMode="auto">
            <a:xfrm>
              <a:off x="1655" y="1676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q1</a:t>
              </a:r>
              <a:endParaRPr lang="en-US"/>
            </a:p>
          </p:txBody>
        </p:sp>
        <p:sp>
          <p:nvSpPr>
            <p:cNvPr id="814097" name="Text Box 17"/>
            <p:cNvSpPr txBox="1">
              <a:spLocks noChangeArrowheads="1"/>
            </p:cNvSpPr>
            <p:nvPr/>
          </p:nvSpPr>
          <p:spPr bwMode="auto">
            <a:xfrm>
              <a:off x="1655" y="1842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q2</a:t>
              </a:r>
              <a:endParaRPr lang="en-US"/>
            </a:p>
          </p:txBody>
        </p:sp>
        <p:sp>
          <p:nvSpPr>
            <p:cNvPr id="814098" name="Text Box 18"/>
            <p:cNvSpPr txBox="1">
              <a:spLocks noChangeArrowheads="1"/>
            </p:cNvSpPr>
            <p:nvPr/>
          </p:nvSpPr>
          <p:spPr bwMode="auto">
            <a:xfrm>
              <a:off x="1655" y="2008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a1</a:t>
              </a:r>
              <a:endParaRPr lang="en-US"/>
            </a:p>
          </p:txBody>
        </p:sp>
        <p:sp>
          <p:nvSpPr>
            <p:cNvPr id="814099" name="Text Box 19"/>
            <p:cNvSpPr txBox="1">
              <a:spLocks noChangeArrowheads="1"/>
            </p:cNvSpPr>
            <p:nvPr/>
          </p:nvSpPr>
          <p:spPr bwMode="auto">
            <a:xfrm>
              <a:off x="1671" y="2173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ar</a:t>
              </a:r>
              <a:endParaRPr lang="en-US"/>
            </a:p>
          </p:txBody>
        </p:sp>
        <p:sp>
          <p:nvSpPr>
            <p:cNvPr id="814100" name="Text Box 20"/>
            <p:cNvSpPr txBox="1">
              <a:spLocks noChangeArrowheads="1"/>
            </p:cNvSpPr>
            <p:nvPr/>
          </p:nvSpPr>
          <p:spPr bwMode="auto">
            <a:xfrm>
              <a:off x="1655" y="2339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b2</a:t>
              </a:r>
              <a:endParaRPr lang="en-US"/>
            </a:p>
          </p:txBody>
        </p:sp>
        <p:sp>
          <p:nvSpPr>
            <p:cNvPr id="814101" name="Text Box 21"/>
            <p:cNvSpPr txBox="1">
              <a:spLocks noChangeArrowheads="1"/>
            </p:cNvSpPr>
            <p:nvPr/>
          </p:nvSpPr>
          <p:spPr bwMode="auto">
            <a:xfrm>
              <a:off x="1655" y="2505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bq</a:t>
              </a:r>
              <a:endParaRPr lang="en-US"/>
            </a:p>
          </p:txBody>
        </p:sp>
        <p:sp>
          <p:nvSpPr>
            <p:cNvPr id="814102" name="Text Box 22"/>
            <p:cNvSpPr txBox="1">
              <a:spLocks noChangeArrowheads="1"/>
            </p:cNvSpPr>
            <p:nvPr/>
          </p:nvSpPr>
          <p:spPr bwMode="auto">
            <a:xfrm>
              <a:off x="1671" y="2671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ur</a:t>
              </a:r>
              <a:endParaRPr lang="en-US"/>
            </a:p>
          </p:txBody>
        </p:sp>
        <p:sp>
          <p:nvSpPr>
            <p:cNvPr id="814103" name="Text Box 23"/>
            <p:cNvSpPr txBox="1">
              <a:spLocks noChangeArrowheads="1"/>
            </p:cNvSpPr>
            <p:nvPr/>
          </p:nvSpPr>
          <p:spPr bwMode="auto">
            <a:xfrm>
              <a:off x="1655" y="2836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uq</a:t>
              </a:r>
              <a:endParaRPr lang="en-US"/>
            </a:p>
          </p:txBody>
        </p:sp>
      </p:grpSp>
      <p:sp>
        <p:nvSpPr>
          <p:cNvPr id="814109" name="Text Box 29"/>
          <p:cNvSpPr txBox="1">
            <a:spLocks noChangeArrowheads="1"/>
          </p:cNvSpPr>
          <p:nvPr/>
        </p:nvSpPr>
        <p:spPr bwMode="auto">
          <a:xfrm>
            <a:off x="5581650" y="5516563"/>
            <a:ext cx="420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P</a:t>
            </a:r>
            <a:r>
              <a:rPr lang="en-GB" b="1" i="0" baseline="-25000"/>
              <a:t>0</a:t>
            </a:r>
            <a:endParaRPr lang="en-US" b="1" i="0" baseline="-25000"/>
          </a:p>
        </p:txBody>
      </p:sp>
      <p:sp>
        <p:nvSpPr>
          <p:cNvPr id="814110" name="Text Box 30"/>
          <p:cNvSpPr txBox="1">
            <a:spLocks noChangeArrowheads="1"/>
          </p:cNvSpPr>
          <p:nvPr/>
        </p:nvSpPr>
        <p:spPr bwMode="auto">
          <a:xfrm>
            <a:off x="6908800" y="5516563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A</a:t>
            </a:r>
            <a:r>
              <a:rPr lang="en-GB" b="1" i="0" baseline="-25000"/>
              <a:t>1</a:t>
            </a:r>
            <a:endParaRPr lang="en-US" b="1" i="0" baseline="-25000"/>
          </a:p>
        </p:txBody>
      </p:sp>
      <p:sp>
        <p:nvSpPr>
          <p:cNvPr id="814111" name="Text Box 31"/>
          <p:cNvSpPr txBox="1">
            <a:spLocks noChangeArrowheads="1"/>
          </p:cNvSpPr>
          <p:nvPr/>
        </p:nvSpPr>
        <p:spPr bwMode="auto">
          <a:xfrm>
            <a:off x="8248650" y="5516563"/>
            <a:ext cx="420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P</a:t>
            </a:r>
            <a:r>
              <a:rPr lang="en-GB" b="1" i="0" baseline="-25000"/>
              <a:t>1</a:t>
            </a:r>
            <a:endParaRPr lang="en-US" b="1" i="0" baseline="-25000"/>
          </a:p>
        </p:txBody>
      </p:sp>
      <p:cxnSp>
        <p:nvCxnSpPr>
          <p:cNvPr id="814112" name="AutoShape 32"/>
          <p:cNvCxnSpPr>
            <a:cxnSpLocks noChangeShapeType="1"/>
            <a:stCxn id="814087" idx="3"/>
            <a:endCxn id="814105" idx="1"/>
          </p:cNvCxnSpPr>
          <p:nvPr/>
        </p:nvCxnSpPr>
        <p:spPr bwMode="auto">
          <a:xfrm flipV="1">
            <a:off x="5994400" y="2717800"/>
            <a:ext cx="784225" cy="138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14113" name="AutoShape 33"/>
          <p:cNvCxnSpPr>
            <a:cxnSpLocks noChangeShapeType="1"/>
            <a:stCxn id="814088" idx="3"/>
            <a:endCxn id="814106" idx="1"/>
          </p:cNvCxnSpPr>
          <p:nvPr/>
        </p:nvCxnSpPr>
        <p:spPr bwMode="auto">
          <a:xfrm>
            <a:off x="6019800" y="3143250"/>
            <a:ext cx="733425" cy="144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14114" name="AutoShape 34"/>
          <p:cNvCxnSpPr>
            <a:cxnSpLocks noChangeShapeType="1"/>
            <a:stCxn id="814087" idx="3"/>
            <a:endCxn id="814108" idx="1"/>
          </p:cNvCxnSpPr>
          <p:nvPr/>
        </p:nvCxnSpPr>
        <p:spPr bwMode="auto">
          <a:xfrm>
            <a:off x="5994400" y="2855913"/>
            <a:ext cx="815975" cy="1001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14115" name="AutoShape 35"/>
          <p:cNvCxnSpPr>
            <a:cxnSpLocks noChangeShapeType="1"/>
            <a:stCxn id="814088" idx="3"/>
            <a:endCxn id="814107" idx="1"/>
          </p:cNvCxnSpPr>
          <p:nvPr/>
        </p:nvCxnSpPr>
        <p:spPr bwMode="auto">
          <a:xfrm>
            <a:off x="6019800" y="3143250"/>
            <a:ext cx="765175" cy="1284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14116" name="AutoShape 36"/>
          <p:cNvCxnSpPr>
            <a:cxnSpLocks noChangeShapeType="1"/>
            <a:stCxn id="814089" idx="3"/>
            <a:endCxn id="814108" idx="1"/>
          </p:cNvCxnSpPr>
          <p:nvPr/>
        </p:nvCxnSpPr>
        <p:spPr bwMode="auto">
          <a:xfrm>
            <a:off x="6019800" y="3430588"/>
            <a:ext cx="790575" cy="42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14117" name="AutoShape 37"/>
          <p:cNvCxnSpPr>
            <a:cxnSpLocks noChangeShapeType="1"/>
            <a:stCxn id="814090" idx="3"/>
            <a:endCxn id="814107" idx="1"/>
          </p:cNvCxnSpPr>
          <p:nvPr/>
        </p:nvCxnSpPr>
        <p:spPr bwMode="auto">
          <a:xfrm>
            <a:off x="6019800" y="3716338"/>
            <a:ext cx="765175" cy="711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14118" name="AutoShape 38"/>
          <p:cNvCxnSpPr>
            <a:cxnSpLocks noChangeShapeType="1"/>
            <a:stCxn id="814091" idx="3"/>
            <a:endCxn id="814108" idx="1"/>
          </p:cNvCxnSpPr>
          <p:nvPr/>
        </p:nvCxnSpPr>
        <p:spPr bwMode="auto">
          <a:xfrm flipV="1">
            <a:off x="5994400" y="3857625"/>
            <a:ext cx="815975" cy="146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14119" name="AutoShape 39"/>
          <p:cNvCxnSpPr>
            <a:cxnSpLocks noChangeShapeType="1"/>
            <a:stCxn id="814092" idx="3"/>
            <a:endCxn id="814107" idx="1"/>
          </p:cNvCxnSpPr>
          <p:nvPr/>
        </p:nvCxnSpPr>
        <p:spPr bwMode="auto">
          <a:xfrm>
            <a:off x="6019800" y="4289425"/>
            <a:ext cx="765175" cy="138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14120" name="AutoShape 40"/>
          <p:cNvCxnSpPr>
            <a:cxnSpLocks noChangeShapeType="1"/>
            <a:stCxn id="814105" idx="3"/>
            <a:endCxn id="814095" idx="1"/>
          </p:cNvCxnSpPr>
          <p:nvPr/>
        </p:nvCxnSpPr>
        <p:spPr bwMode="auto">
          <a:xfrm flipV="1">
            <a:off x="7483475" y="2652713"/>
            <a:ext cx="785813" cy="65087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14121" name="AutoShape 41"/>
          <p:cNvCxnSpPr>
            <a:cxnSpLocks noChangeShapeType="1"/>
            <a:stCxn id="814106" idx="3"/>
            <a:endCxn id="814096" idx="1"/>
          </p:cNvCxnSpPr>
          <p:nvPr/>
        </p:nvCxnSpPr>
        <p:spPr bwMode="auto">
          <a:xfrm flipV="1">
            <a:off x="7508875" y="2916238"/>
            <a:ext cx="735013" cy="371475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14122" name="AutoShape 42"/>
          <p:cNvCxnSpPr>
            <a:cxnSpLocks noChangeShapeType="1"/>
            <a:stCxn id="814108" idx="3"/>
            <a:endCxn id="814099" idx="1"/>
          </p:cNvCxnSpPr>
          <p:nvPr/>
        </p:nvCxnSpPr>
        <p:spPr bwMode="auto">
          <a:xfrm flipV="1">
            <a:off x="7451725" y="3705225"/>
            <a:ext cx="817563" cy="15240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14123" name="AutoShape 43"/>
          <p:cNvCxnSpPr>
            <a:cxnSpLocks noChangeShapeType="1"/>
            <a:stCxn id="814107" idx="3"/>
            <a:endCxn id="814101" idx="1"/>
          </p:cNvCxnSpPr>
          <p:nvPr/>
        </p:nvCxnSpPr>
        <p:spPr bwMode="auto">
          <a:xfrm flipV="1">
            <a:off x="7477125" y="4232275"/>
            <a:ext cx="766763" cy="195263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14124" name="AutoShape 44"/>
          <p:cNvCxnSpPr>
            <a:cxnSpLocks noChangeShapeType="1"/>
            <a:stCxn id="814105" idx="3"/>
            <a:endCxn id="814094" idx="1"/>
          </p:cNvCxnSpPr>
          <p:nvPr/>
        </p:nvCxnSpPr>
        <p:spPr bwMode="auto">
          <a:xfrm flipV="1">
            <a:off x="7483475" y="2389188"/>
            <a:ext cx="785813" cy="328612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14125" name="AutoShape 45"/>
          <p:cNvCxnSpPr>
            <a:cxnSpLocks noChangeShapeType="1"/>
            <a:stCxn id="814106" idx="3"/>
            <a:endCxn id="814097" idx="1"/>
          </p:cNvCxnSpPr>
          <p:nvPr/>
        </p:nvCxnSpPr>
        <p:spPr bwMode="auto">
          <a:xfrm flipV="1">
            <a:off x="7508875" y="3179763"/>
            <a:ext cx="735013" cy="107950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14126" name="AutoShape 46"/>
          <p:cNvCxnSpPr>
            <a:cxnSpLocks noChangeShapeType="1"/>
            <a:stCxn id="814108" idx="3"/>
            <a:endCxn id="814098" idx="1"/>
          </p:cNvCxnSpPr>
          <p:nvPr/>
        </p:nvCxnSpPr>
        <p:spPr bwMode="auto">
          <a:xfrm flipV="1">
            <a:off x="7451725" y="3443288"/>
            <a:ext cx="792163" cy="414337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14127" name="AutoShape 47"/>
          <p:cNvCxnSpPr>
            <a:cxnSpLocks noChangeShapeType="1"/>
            <a:stCxn id="814107" idx="3"/>
            <a:endCxn id="814100" idx="1"/>
          </p:cNvCxnSpPr>
          <p:nvPr/>
        </p:nvCxnSpPr>
        <p:spPr bwMode="auto">
          <a:xfrm flipV="1">
            <a:off x="7477125" y="3968750"/>
            <a:ext cx="766763" cy="458788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14128" name="AutoShape 48"/>
          <p:cNvCxnSpPr>
            <a:cxnSpLocks noChangeShapeType="1"/>
            <a:stCxn id="814108" idx="3"/>
            <a:endCxn id="814102" idx="1"/>
          </p:cNvCxnSpPr>
          <p:nvPr/>
        </p:nvCxnSpPr>
        <p:spPr bwMode="auto">
          <a:xfrm>
            <a:off x="7451725" y="3857625"/>
            <a:ext cx="817563" cy="63817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14129" name="AutoShape 49"/>
          <p:cNvCxnSpPr>
            <a:cxnSpLocks noChangeShapeType="1"/>
            <a:stCxn id="814107" idx="3"/>
            <a:endCxn id="814103" idx="1"/>
          </p:cNvCxnSpPr>
          <p:nvPr/>
        </p:nvCxnSpPr>
        <p:spPr bwMode="auto">
          <a:xfrm>
            <a:off x="7477125" y="4427538"/>
            <a:ext cx="766763" cy="330200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14139" name="AutoShape 59"/>
          <p:cNvCxnSpPr>
            <a:cxnSpLocks noChangeShapeType="1"/>
            <a:stCxn id="814136" idx="4"/>
            <a:endCxn id="814137" idx="0"/>
          </p:cNvCxnSpPr>
          <p:nvPr/>
        </p:nvCxnSpPr>
        <p:spPr bwMode="auto">
          <a:xfrm>
            <a:off x="7127875" y="2924175"/>
            <a:ext cx="0" cy="720725"/>
          </a:xfrm>
          <a:prstGeom prst="straightConnector1">
            <a:avLst/>
          </a:prstGeom>
          <a:noFill/>
          <a:ln w="38100">
            <a:solidFill>
              <a:srgbClr val="FF3300"/>
            </a:solidFill>
            <a:prstDash val="sysDot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814140" name="AutoShape 60"/>
          <p:cNvCxnSpPr>
            <a:cxnSpLocks noChangeShapeType="1"/>
            <a:stCxn id="814130" idx="6"/>
            <a:endCxn id="814132" idx="6"/>
          </p:cNvCxnSpPr>
          <p:nvPr/>
        </p:nvCxnSpPr>
        <p:spPr bwMode="auto">
          <a:xfrm flipV="1">
            <a:off x="8675688" y="2408238"/>
            <a:ext cx="1587" cy="254000"/>
          </a:xfrm>
          <a:prstGeom prst="bentConnector3">
            <a:avLst>
              <a:gd name="adj1" fmla="val 14400000"/>
            </a:avLst>
          </a:prstGeom>
          <a:noFill/>
          <a:ln w="38100">
            <a:solidFill>
              <a:srgbClr val="FF3300"/>
            </a:solidFill>
            <a:prstDash val="sysDot"/>
            <a:miter lim="800000"/>
            <a:headEnd type="triangle" w="med" len="med"/>
            <a:tailEnd type="triangle" w="med" len="med"/>
          </a:ln>
          <a:effectLst/>
        </p:spPr>
      </p:cxnSp>
      <p:cxnSp>
        <p:nvCxnSpPr>
          <p:cNvPr id="814141" name="AutoShape 61"/>
          <p:cNvCxnSpPr>
            <a:cxnSpLocks noChangeShapeType="1"/>
            <a:stCxn id="814131" idx="6"/>
            <a:endCxn id="814130" idx="6"/>
          </p:cNvCxnSpPr>
          <p:nvPr/>
        </p:nvCxnSpPr>
        <p:spPr bwMode="auto">
          <a:xfrm flipV="1">
            <a:off x="8675688" y="2662238"/>
            <a:ext cx="1587" cy="1055687"/>
          </a:xfrm>
          <a:prstGeom prst="bentConnector3">
            <a:avLst>
              <a:gd name="adj1" fmla="val 14400000"/>
            </a:avLst>
          </a:prstGeom>
          <a:noFill/>
          <a:ln w="38100">
            <a:solidFill>
              <a:srgbClr val="FF3300"/>
            </a:solidFill>
            <a:prstDash val="sysDot"/>
            <a:miter lim="800000"/>
            <a:headEnd type="triangle" w="med" len="med"/>
            <a:tailEnd type="triangle" w="med" len="med"/>
          </a:ln>
          <a:effectLst/>
        </p:spPr>
      </p:cxnSp>
      <p:grpSp>
        <p:nvGrpSpPr>
          <p:cNvPr id="814104" name="Group 24"/>
          <p:cNvGrpSpPr>
            <a:grpSpLocks/>
          </p:cNvGrpSpPr>
          <p:nvPr/>
        </p:nvGrpSpPr>
        <p:grpSpPr bwMode="auto">
          <a:xfrm>
            <a:off x="6753225" y="2533650"/>
            <a:ext cx="755650" cy="2076450"/>
            <a:chOff x="1084" y="1401"/>
            <a:chExt cx="476" cy="1308"/>
          </a:xfrm>
        </p:grpSpPr>
        <p:sp>
          <p:nvSpPr>
            <p:cNvPr id="814105" name="Text Box 25"/>
            <p:cNvSpPr txBox="1">
              <a:spLocks noChangeArrowheads="1"/>
            </p:cNvSpPr>
            <p:nvPr/>
          </p:nvSpPr>
          <p:spPr bwMode="auto">
            <a:xfrm>
              <a:off x="1100" y="1401"/>
              <a:ext cx="4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Mr12</a:t>
              </a:r>
              <a:endParaRPr lang="en-US" i="0"/>
            </a:p>
          </p:txBody>
        </p:sp>
        <p:sp>
          <p:nvSpPr>
            <p:cNvPr id="814106" name="Text Box 26"/>
            <p:cNvSpPr txBox="1">
              <a:spLocks noChangeArrowheads="1"/>
            </p:cNvSpPr>
            <p:nvPr/>
          </p:nvSpPr>
          <p:spPr bwMode="auto">
            <a:xfrm>
              <a:off x="1084" y="1760"/>
              <a:ext cx="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Mq21</a:t>
              </a:r>
              <a:endParaRPr lang="en-US" i="0"/>
            </a:p>
          </p:txBody>
        </p:sp>
        <p:sp>
          <p:nvSpPr>
            <p:cNvPr id="814107" name="Text Box 27"/>
            <p:cNvSpPr txBox="1">
              <a:spLocks noChangeArrowheads="1"/>
            </p:cNvSpPr>
            <p:nvPr/>
          </p:nvSpPr>
          <p:spPr bwMode="auto">
            <a:xfrm>
              <a:off x="1104" y="2478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Lbq2</a:t>
              </a:r>
              <a:endParaRPr lang="en-US" i="0"/>
            </a:p>
          </p:txBody>
        </p:sp>
        <p:sp>
          <p:nvSpPr>
            <p:cNvPr id="814108" name="Text Box 28"/>
            <p:cNvSpPr txBox="1">
              <a:spLocks noChangeArrowheads="1"/>
            </p:cNvSpPr>
            <p:nvPr/>
          </p:nvSpPr>
          <p:spPr bwMode="auto">
            <a:xfrm>
              <a:off x="1120" y="2119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Lar1</a:t>
              </a:r>
              <a:endParaRPr lang="en-US" i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814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814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814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814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814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indefinite"/>
                                        <p:tgtEl>
                                          <p:spTgt spid="814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814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indefinite"/>
                                        <p:tgtEl>
                                          <p:spTgt spid="814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indefinite"/>
                                        <p:tgtEl>
                                          <p:spTgt spid="814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indefinite"/>
                                        <p:tgtEl>
                                          <p:spTgt spid="814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indefinite"/>
                                        <p:tgtEl>
                                          <p:spTgt spid="814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indefinite"/>
                                        <p:tgtEl>
                                          <p:spTgt spid="814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indefinite"/>
                                        <p:tgtEl>
                                          <p:spTgt spid="814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indefinite"/>
                                        <p:tgtEl>
                                          <p:spTgt spid="814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indefinite"/>
                                        <p:tgtEl>
                                          <p:spTgt spid="814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indefinite"/>
                                        <p:tgtEl>
                                          <p:spTgt spid="814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indefinite"/>
                                        <p:tgtEl>
                                          <p:spTgt spid="814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indefinite"/>
                                        <p:tgtEl>
                                          <p:spTgt spid="814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indefinite"/>
                                        <p:tgtEl>
                                          <p:spTgt spid="814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indefinite"/>
                                        <p:tgtEl>
                                          <p:spTgt spid="814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indefinite"/>
                                        <p:tgtEl>
                                          <p:spTgt spid="814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indefinite"/>
                                        <p:tgtEl>
                                          <p:spTgt spid="814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" dur="indefinite"/>
                                        <p:tgtEl>
                                          <p:spTgt spid="814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indefinite"/>
                                        <p:tgtEl>
                                          <p:spTgt spid="814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4130" grpId="0" animBg="1"/>
      <p:bldP spid="814130" grpId="1" animBg="1"/>
      <p:bldP spid="814130" grpId="2" animBg="1"/>
      <p:bldP spid="814131" grpId="0" animBg="1"/>
      <p:bldP spid="814131" grpId="1" animBg="1"/>
      <p:bldP spid="814132" grpId="0" animBg="1"/>
      <p:bldP spid="814137" grpId="0" animBg="1"/>
      <p:bldP spid="814137" grpId="1" animBg="1"/>
      <p:bldP spid="814136" grpId="0" animBg="1"/>
      <p:bldP spid="814136" grpId="1" animBg="1"/>
      <p:bldP spid="814136" grpId="2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68A8-5D3D-485D-85CA-20E3E2DFB561}" type="slidenum">
              <a:rPr lang="en-GB"/>
              <a:pPr/>
              <a:t>47</a:t>
            </a:fld>
            <a:endParaRPr lang="en-GB"/>
          </a:p>
        </p:txBody>
      </p:sp>
      <p:cxnSp>
        <p:nvCxnSpPr>
          <p:cNvPr id="816192" name="AutoShape 64"/>
          <p:cNvCxnSpPr>
            <a:cxnSpLocks noChangeShapeType="1"/>
            <a:stCxn id="816189" idx="3"/>
            <a:endCxn id="816150" idx="1"/>
          </p:cNvCxnSpPr>
          <p:nvPr/>
        </p:nvCxnSpPr>
        <p:spPr bwMode="auto">
          <a:xfrm>
            <a:off x="7400925" y="2093913"/>
            <a:ext cx="868363" cy="576262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sp>
        <p:nvSpPr>
          <p:cNvPr id="816130" name="Oval 2"/>
          <p:cNvSpPr>
            <a:spLocks noChangeArrowheads="1"/>
          </p:cNvSpPr>
          <p:nvPr/>
        </p:nvSpPr>
        <p:spPr bwMode="auto">
          <a:xfrm>
            <a:off x="8174038" y="2341563"/>
            <a:ext cx="576262" cy="31686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16134" name="Oval 6"/>
          <p:cNvSpPr>
            <a:spLocks noChangeArrowheads="1"/>
          </p:cNvSpPr>
          <p:nvPr/>
        </p:nvSpPr>
        <p:spPr bwMode="auto">
          <a:xfrm>
            <a:off x="8243888" y="2511425"/>
            <a:ext cx="431800" cy="287338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0"/>
          </a:p>
        </p:txBody>
      </p:sp>
      <p:sp>
        <p:nvSpPr>
          <p:cNvPr id="816135" name="Oval 7"/>
          <p:cNvSpPr>
            <a:spLocks noChangeArrowheads="1"/>
          </p:cNvSpPr>
          <p:nvPr/>
        </p:nvSpPr>
        <p:spPr bwMode="auto">
          <a:xfrm>
            <a:off x="8243888" y="2811463"/>
            <a:ext cx="431800" cy="287337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0"/>
          </a:p>
        </p:txBody>
      </p:sp>
      <p:sp>
        <p:nvSpPr>
          <p:cNvPr id="816137" name="Oval 9"/>
          <p:cNvSpPr>
            <a:spLocks noChangeArrowheads="1"/>
          </p:cNvSpPr>
          <p:nvPr/>
        </p:nvSpPr>
        <p:spPr bwMode="auto">
          <a:xfrm>
            <a:off x="6804025" y="2773363"/>
            <a:ext cx="647700" cy="4318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0"/>
          </a:p>
        </p:txBody>
      </p:sp>
      <p:grpSp>
        <p:nvGrpSpPr>
          <p:cNvPr id="816190" name="Group 62"/>
          <p:cNvGrpSpPr>
            <a:grpSpLocks/>
          </p:cNvGrpSpPr>
          <p:nvPr/>
        </p:nvGrpSpPr>
        <p:grpSpPr bwMode="auto">
          <a:xfrm>
            <a:off x="6753225" y="2814638"/>
            <a:ext cx="755650" cy="2076450"/>
            <a:chOff x="4254" y="1596"/>
            <a:chExt cx="476" cy="1308"/>
          </a:xfrm>
        </p:grpSpPr>
        <p:sp>
          <p:nvSpPr>
            <p:cNvPr id="816185" name="Text Box 57"/>
            <p:cNvSpPr txBox="1">
              <a:spLocks noChangeArrowheads="1"/>
            </p:cNvSpPr>
            <p:nvPr/>
          </p:nvSpPr>
          <p:spPr bwMode="auto">
            <a:xfrm>
              <a:off x="4270" y="1596"/>
              <a:ext cx="4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Mr12</a:t>
              </a:r>
              <a:endParaRPr lang="en-US" i="0"/>
            </a:p>
          </p:txBody>
        </p:sp>
        <p:sp>
          <p:nvSpPr>
            <p:cNvPr id="816186" name="Text Box 58"/>
            <p:cNvSpPr txBox="1">
              <a:spLocks noChangeArrowheads="1"/>
            </p:cNvSpPr>
            <p:nvPr/>
          </p:nvSpPr>
          <p:spPr bwMode="auto">
            <a:xfrm>
              <a:off x="4254" y="1955"/>
              <a:ext cx="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Mq21</a:t>
              </a:r>
              <a:endParaRPr lang="en-US" i="0"/>
            </a:p>
          </p:txBody>
        </p:sp>
        <p:sp>
          <p:nvSpPr>
            <p:cNvPr id="816187" name="Text Box 59"/>
            <p:cNvSpPr txBox="1">
              <a:spLocks noChangeArrowheads="1"/>
            </p:cNvSpPr>
            <p:nvPr/>
          </p:nvSpPr>
          <p:spPr bwMode="auto">
            <a:xfrm>
              <a:off x="4274" y="2673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Lbq2</a:t>
              </a:r>
              <a:endParaRPr lang="en-US" i="0"/>
            </a:p>
          </p:txBody>
        </p:sp>
        <p:sp>
          <p:nvSpPr>
            <p:cNvPr id="816188" name="Text Box 60"/>
            <p:cNvSpPr txBox="1">
              <a:spLocks noChangeArrowheads="1"/>
            </p:cNvSpPr>
            <p:nvPr/>
          </p:nvSpPr>
          <p:spPr bwMode="auto">
            <a:xfrm>
              <a:off x="4290" y="2314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Lar1</a:t>
              </a:r>
              <a:endParaRPr lang="en-US" i="0"/>
            </a:p>
          </p:txBody>
        </p:sp>
      </p:grpSp>
      <p:grpSp>
        <p:nvGrpSpPr>
          <p:cNvPr id="816149" name="Group 21"/>
          <p:cNvGrpSpPr>
            <a:grpSpLocks/>
          </p:cNvGrpSpPr>
          <p:nvPr/>
        </p:nvGrpSpPr>
        <p:grpSpPr bwMode="auto">
          <a:xfrm>
            <a:off x="8243888" y="2486025"/>
            <a:ext cx="438150" cy="2735263"/>
            <a:chOff x="1655" y="1344"/>
            <a:chExt cx="276" cy="1723"/>
          </a:xfrm>
        </p:grpSpPr>
        <p:sp>
          <p:nvSpPr>
            <p:cNvPr id="816150" name="Text Box 22"/>
            <p:cNvSpPr txBox="1">
              <a:spLocks noChangeArrowheads="1"/>
            </p:cNvSpPr>
            <p:nvPr/>
          </p:nvSpPr>
          <p:spPr bwMode="auto">
            <a:xfrm>
              <a:off x="1671" y="1344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r1</a:t>
              </a:r>
              <a:endParaRPr lang="en-US"/>
            </a:p>
          </p:txBody>
        </p:sp>
        <p:sp>
          <p:nvSpPr>
            <p:cNvPr id="816151" name="Text Box 23"/>
            <p:cNvSpPr txBox="1">
              <a:spLocks noChangeArrowheads="1"/>
            </p:cNvSpPr>
            <p:nvPr/>
          </p:nvSpPr>
          <p:spPr bwMode="auto">
            <a:xfrm>
              <a:off x="1671" y="15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r2</a:t>
              </a:r>
              <a:endParaRPr lang="en-US"/>
            </a:p>
          </p:txBody>
        </p:sp>
        <p:sp>
          <p:nvSpPr>
            <p:cNvPr id="816152" name="Text Box 24"/>
            <p:cNvSpPr txBox="1">
              <a:spLocks noChangeArrowheads="1"/>
            </p:cNvSpPr>
            <p:nvPr/>
          </p:nvSpPr>
          <p:spPr bwMode="auto">
            <a:xfrm>
              <a:off x="1655" y="1676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q1</a:t>
              </a:r>
              <a:endParaRPr lang="en-US"/>
            </a:p>
          </p:txBody>
        </p:sp>
        <p:sp>
          <p:nvSpPr>
            <p:cNvPr id="816153" name="Text Box 25"/>
            <p:cNvSpPr txBox="1">
              <a:spLocks noChangeArrowheads="1"/>
            </p:cNvSpPr>
            <p:nvPr/>
          </p:nvSpPr>
          <p:spPr bwMode="auto">
            <a:xfrm>
              <a:off x="1655" y="1842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q2</a:t>
              </a:r>
              <a:endParaRPr lang="en-US"/>
            </a:p>
          </p:txBody>
        </p:sp>
        <p:sp>
          <p:nvSpPr>
            <p:cNvPr id="816154" name="Text Box 26"/>
            <p:cNvSpPr txBox="1">
              <a:spLocks noChangeArrowheads="1"/>
            </p:cNvSpPr>
            <p:nvPr/>
          </p:nvSpPr>
          <p:spPr bwMode="auto">
            <a:xfrm>
              <a:off x="1655" y="2008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a1</a:t>
              </a:r>
              <a:endParaRPr lang="en-US"/>
            </a:p>
          </p:txBody>
        </p:sp>
        <p:sp>
          <p:nvSpPr>
            <p:cNvPr id="816155" name="Text Box 27"/>
            <p:cNvSpPr txBox="1">
              <a:spLocks noChangeArrowheads="1"/>
            </p:cNvSpPr>
            <p:nvPr/>
          </p:nvSpPr>
          <p:spPr bwMode="auto">
            <a:xfrm>
              <a:off x="1671" y="2173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ar</a:t>
              </a:r>
              <a:endParaRPr lang="en-US"/>
            </a:p>
          </p:txBody>
        </p:sp>
        <p:sp>
          <p:nvSpPr>
            <p:cNvPr id="816156" name="Text Box 28"/>
            <p:cNvSpPr txBox="1">
              <a:spLocks noChangeArrowheads="1"/>
            </p:cNvSpPr>
            <p:nvPr/>
          </p:nvSpPr>
          <p:spPr bwMode="auto">
            <a:xfrm>
              <a:off x="1655" y="2339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b2</a:t>
              </a:r>
              <a:endParaRPr lang="en-US"/>
            </a:p>
          </p:txBody>
        </p:sp>
        <p:sp>
          <p:nvSpPr>
            <p:cNvPr id="816157" name="Text Box 29"/>
            <p:cNvSpPr txBox="1">
              <a:spLocks noChangeArrowheads="1"/>
            </p:cNvSpPr>
            <p:nvPr/>
          </p:nvSpPr>
          <p:spPr bwMode="auto">
            <a:xfrm>
              <a:off x="1655" y="2505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bq</a:t>
              </a:r>
              <a:endParaRPr lang="en-US"/>
            </a:p>
          </p:txBody>
        </p:sp>
        <p:sp>
          <p:nvSpPr>
            <p:cNvPr id="816158" name="Text Box 30"/>
            <p:cNvSpPr txBox="1">
              <a:spLocks noChangeArrowheads="1"/>
            </p:cNvSpPr>
            <p:nvPr/>
          </p:nvSpPr>
          <p:spPr bwMode="auto">
            <a:xfrm>
              <a:off x="1671" y="2671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ur</a:t>
              </a:r>
              <a:endParaRPr lang="en-US"/>
            </a:p>
          </p:txBody>
        </p:sp>
        <p:sp>
          <p:nvSpPr>
            <p:cNvPr id="816159" name="Text Box 31"/>
            <p:cNvSpPr txBox="1">
              <a:spLocks noChangeArrowheads="1"/>
            </p:cNvSpPr>
            <p:nvPr/>
          </p:nvSpPr>
          <p:spPr bwMode="auto">
            <a:xfrm>
              <a:off x="1655" y="2836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uq</a:t>
              </a:r>
              <a:endParaRPr lang="en-US"/>
            </a:p>
          </p:txBody>
        </p:sp>
      </p:grpSp>
      <p:cxnSp>
        <p:nvCxnSpPr>
          <p:cNvPr id="816132" name="AutoShape 4"/>
          <p:cNvCxnSpPr>
            <a:cxnSpLocks noChangeShapeType="1"/>
            <a:stCxn id="816138" idx="6"/>
            <a:endCxn id="816134" idx="2"/>
          </p:cNvCxnSpPr>
          <p:nvPr/>
        </p:nvCxnSpPr>
        <p:spPr bwMode="auto">
          <a:xfrm>
            <a:off x="7451725" y="2112963"/>
            <a:ext cx="792163" cy="542925"/>
          </a:xfrm>
          <a:prstGeom prst="straightConnector1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16133" name="AutoShape 5"/>
          <p:cNvCxnSpPr>
            <a:cxnSpLocks noChangeShapeType="1"/>
            <a:stCxn id="816137" idx="6"/>
            <a:endCxn id="816135" idx="2"/>
          </p:cNvCxnSpPr>
          <p:nvPr/>
        </p:nvCxnSpPr>
        <p:spPr bwMode="auto">
          <a:xfrm flipV="1">
            <a:off x="7451725" y="2955925"/>
            <a:ext cx="792163" cy="33338"/>
          </a:xfrm>
          <a:prstGeom prst="straightConnector1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  <a:effectLst/>
        </p:spPr>
      </p:cxnSp>
      <p:sp>
        <p:nvSpPr>
          <p:cNvPr id="816138" name="Oval 10"/>
          <p:cNvSpPr>
            <a:spLocks noChangeArrowheads="1"/>
          </p:cNvSpPr>
          <p:nvPr/>
        </p:nvSpPr>
        <p:spPr bwMode="auto">
          <a:xfrm>
            <a:off x="6804025" y="1897063"/>
            <a:ext cx="647700" cy="4318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0"/>
          </a:p>
        </p:txBody>
      </p:sp>
      <p:sp>
        <p:nvSpPr>
          <p:cNvPr id="81613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No-Operation Actions</a:t>
            </a:r>
            <a:endParaRPr lang="en-US" dirty="0"/>
          </a:p>
        </p:txBody>
      </p:sp>
      <p:sp>
        <p:nvSpPr>
          <p:cNvPr id="81614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4386263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200"/>
              <a:t>No-Op for proposition </a:t>
            </a:r>
            <a:r>
              <a:rPr lang="en-GB" sz="2200" i="1"/>
              <a:t>p</a:t>
            </a:r>
            <a:r>
              <a:rPr lang="en-GB" sz="2200"/>
              <a:t>: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name: Ap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precondition: </a:t>
            </a:r>
            <a:r>
              <a:rPr lang="en-GB" sz="2000" i="1"/>
              <a:t>p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effect: p</a:t>
            </a:r>
          </a:p>
          <a:p>
            <a:pPr>
              <a:lnSpc>
                <a:spcPct val="90000"/>
              </a:lnSpc>
            </a:pPr>
            <a:r>
              <a:rPr lang="en-GB" sz="2200" i="1"/>
              <a:t>r1</a:t>
            </a:r>
            <a:r>
              <a:rPr lang="en-GB" sz="2200"/>
              <a:t> and </a:t>
            </a:r>
            <a:r>
              <a:rPr lang="en-GB" sz="2200" i="1"/>
              <a:t>r2</a:t>
            </a:r>
            <a:r>
              <a:rPr lang="en-GB" sz="2200"/>
              <a:t>:</a:t>
            </a:r>
          </a:p>
          <a:p>
            <a:pPr lvl="1">
              <a:lnSpc>
                <a:spcPct val="90000"/>
              </a:lnSpc>
            </a:pPr>
            <a:r>
              <a:rPr lang="en-GB" sz="2000" i="1"/>
              <a:t>r1</a:t>
            </a:r>
            <a:r>
              <a:rPr lang="en-GB" sz="2000"/>
              <a:t>: positive effect of Ar1</a:t>
            </a:r>
          </a:p>
          <a:p>
            <a:pPr lvl="1">
              <a:lnSpc>
                <a:spcPct val="90000"/>
              </a:lnSpc>
            </a:pPr>
            <a:r>
              <a:rPr lang="en-GB" sz="2000" i="1"/>
              <a:t>r2</a:t>
            </a:r>
            <a:r>
              <a:rPr lang="en-GB" sz="2000"/>
              <a:t>: positive effect of Mr12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but: Ar1 and Mr12 not independent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hence: </a:t>
            </a:r>
            <a:r>
              <a:rPr lang="en-GB" sz="2000" i="1"/>
              <a:t>r1</a:t>
            </a:r>
            <a:r>
              <a:rPr lang="en-GB" sz="2000"/>
              <a:t> and </a:t>
            </a:r>
            <a:r>
              <a:rPr lang="en-GB" sz="2000" i="1"/>
              <a:t>r2</a:t>
            </a:r>
            <a:r>
              <a:rPr lang="en-GB" sz="2000"/>
              <a:t> incompatible in P</a:t>
            </a:r>
            <a:r>
              <a:rPr lang="en-GB" sz="2000" baseline="-25000"/>
              <a:t>1</a:t>
            </a:r>
          </a:p>
          <a:p>
            <a:pPr>
              <a:lnSpc>
                <a:spcPct val="90000"/>
              </a:lnSpc>
            </a:pPr>
            <a:r>
              <a:rPr lang="en-GB" sz="2200"/>
              <a:t>only one incompatibility test</a:t>
            </a:r>
            <a:endParaRPr lang="en-US" sz="2200"/>
          </a:p>
        </p:txBody>
      </p:sp>
      <p:sp>
        <p:nvSpPr>
          <p:cNvPr id="816141" name="Oval 13"/>
          <p:cNvSpPr>
            <a:spLocks noChangeArrowheads="1"/>
          </p:cNvSpPr>
          <p:nvPr/>
        </p:nvSpPr>
        <p:spPr bwMode="auto">
          <a:xfrm>
            <a:off x="5508625" y="2773363"/>
            <a:ext cx="576263" cy="2305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816142" name="Group 14"/>
          <p:cNvGrpSpPr>
            <a:grpSpLocks/>
          </p:cNvGrpSpPr>
          <p:nvPr/>
        </p:nvGrpSpPr>
        <p:grpSpPr bwMode="auto">
          <a:xfrm>
            <a:off x="5581650" y="2952750"/>
            <a:ext cx="438150" cy="1800225"/>
            <a:chOff x="204" y="1570"/>
            <a:chExt cx="276" cy="1134"/>
          </a:xfrm>
        </p:grpSpPr>
        <p:sp>
          <p:nvSpPr>
            <p:cNvPr id="816143" name="Text Box 15"/>
            <p:cNvSpPr txBox="1">
              <a:spLocks noChangeArrowheads="1"/>
            </p:cNvSpPr>
            <p:nvPr/>
          </p:nvSpPr>
          <p:spPr bwMode="auto">
            <a:xfrm>
              <a:off x="220" y="157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r1</a:t>
              </a:r>
              <a:endParaRPr lang="en-US"/>
            </a:p>
          </p:txBody>
        </p:sp>
        <p:sp>
          <p:nvSpPr>
            <p:cNvPr id="816144" name="Text Box 16"/>
            <p:cNvSpPr txBox="1">
              <a:spLocks noChangeArrowheads="1"/>
            </p:cNvSpPr>
            <p:nvPr/>
          </p:nvSpPr>
          <p:spPr bwMode="auto">
            <a:xfrm>
              <a:off x="204" y="1751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q2</a:t>
              </a:r>
              <a:endParaRPr lang="en-US"/>
            </a:p>
          </p:txBody>
        </p:sp>
        <p:sp>
          <p:nvSpPr>
            <p:cNvPr id="816145" name="Text Box 17"/>
            <p:cNvSpPr txBox="1">
              <a:spLocks noChangeArrowheads="1"/>
            </p:cNvSpPr>
            <p:nvPr/>
          </p:nvSpPr>
          <p:spPr bwMode="auto">
            <a:xfrm>
              <a:off x="204" y="1932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a1</a:t>
              </a:r>
              <a:endParaRPr lang="en-US"/>
            </a:p>
          </p:txBody>
        </p:sp>
        <p:sp>
          <p:nvSpPr>
            <p:cNvPr id="816146" name="Text Box 18"/>
            <p:cNvSpPr txBox="1">
              <a:spLocks noChangeArrowheads="1"/>
            </p:cNvSpPr>
            <p:nvPr/>
          </p:nvSpPr>
          <p:spPr bwMode="auto">
            <a:xfrm>
              <a:off x="204" y="2112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b2</a:t>
              </a:r>
              <a:endParaRPr lang="en-US"/>
            </a:p>
          </p:txBody>
        </p:sp>
        <p:sp>
          <p:nvSpPr>
            <p:cNvPr id="816147" name="Text Box 19"/>
            <p:cNvSpPr txBox="1">
              <a:spLocks noChangeArrowheads="1"/>
            </p:cNvSpPr>
            <p:nvPr/>
          </p:nvSpPr>
          <p:spPr bwMode="auto">
            <a:xfrm>
              <a:off x="220" y="2293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ur</a:t>
              </a:r>
              <a:endParaRPr lang="en-US"/>
            </a:p>
          </p:txBody>
        </p:sp>
        <p:sp>
          <p:nvSpPr>
            <p:cNvPr id="816148" name="Text Box 20"/>
            <p:cNvSpPr txBox="1">
              <a:spLocks noChangeArrowheads="1"/>
            </p:cNvSpPr>
            <p:nvPr/>
          </p:nvSpPr>
          <p:spPr bwMode="auto">
            <a:xfrm>
              <a:off x="204" y="2473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uq</a:t>
              </a:r>
              <a:endParaRPr lang="en-US"/>
            </a:p>
          </p:txBody>
        </p:sp>
      </p:grpSp>
      <p:sp>
        <p:nvSpPr>
          <p:cNvPr id="816160" name="Text Box 32"/>
          <p:cNvSpPr txBox="1">
            <a:spLocks noChangeArrowheads="1"/>
          </p:cNvSpPr>
          <p:nvPr/>
        </p:nvSpPr>
        <p:spPr bwMode="auto">
          <a:xfrm>
            <a:off x="5581650" y="5654675"/>
            <a:ext cx="420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P</a:t>
            </a:r>
            <a:r>
              <a:rPr lang="en-GB" b="1" i="0" baseline="-25000"/>
              <a:t>0</a:t>
            </a:r>
            <a:endParaRPr lang="en-US" b="1" i="0" baseline="-25000"/>
          </a:p>
        </p:txBody>
      </p:sp>
      <p:sp>
        <p:nvSpPr>
          <p:cNvPr id="816161" name="Text Box 33"/>
          <p:cNvSpPr txBox="1">
            <a:spLocks noChangeArrowheads="1"/>
          </p:cNvSpPr>
          <p:nvPr/>
        </p:nvSpPr>
        <p:spPr bwMode="auto">
          <a:xfrm>
            <a:off x="6908800" y="5654675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A</a:t>
            </a:r>
            <a:r>
              <a:rPr lang="en-GB" b="1" i="0" baseline="-25000"/>
              <a:t>1</a:t>
            </a:r>
            <a:endParaRPr lang="en-US" b="1" i="0" baseline="-25000"/>
          </a:p>
        </p:txBody>
      </p:sp>
      <p:sp>
        <p:nvSpPr>
          <p:cNvPr id="816162" name="Text Box 34"/>
          <p:cNvSpPr txBox="1">
            <a:spLocks noChangeArrowheads="1"/>
          </p:cNvSpPr>
          <p:nvPr/>
        </p:nvSpPr>
        <p:spPr bwMode="auto">
          <a:xfrm>
            <a:off x="8248650" y="5654675"/>
            <a:ext cx="420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P</a:t>
            </a:r>
            <a:r>
              <a:rPr lang="en-GB" b="1" i="0" baseline="-25000"/>
              <a:t>1</a:t>
            </a:r>
            <a:endParaRPr lang="en-US" b="1" i="0" baseline="-25000"/>
          </a:p>
        </p:txBody>
      </p:sp>
      <p:cxnSp>
        <p:nvCxnSpPr>
          <p:cNvPr id="816163" name="AutoShape 35"/>
          <p:cNvCxnSpPr>
            <a:cxnSpLocks noChangeShapeType="1"/>
            <a:stCxn id="816143" idx="3"/>
            <a:endCxn id="816185" idx="1"/>
          </p:cNvCxnSpPr>
          <p:nvPr/>
        </p:nvCxnSpPr>
        <p:spPr bwMode="auto">
          <a:xfrm flipV="1">
            <a:off x="5994400" y="2998788"/>
            <a:ext cx="784225" cy="138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16164" name="AutoShape 36"/>
          <p:cNvCxnSpPr>
            <a:cxnSpLocks noChangeShapeType="1"/>
            <a:stCxn id="816144" idx="3"/>
            <a:endCxn id="816186" idx="1"/>
          </p:cNvCxnSpPr>
          <p:nvPr/>
        </p:nvCxnSpPr>
        <p:spPr bwMode="auto">
          <a:xfrm>
            <a:off x="6019800" y="3424238"/>
            <a:ext cx="733425" cy="144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16165" name="AutoShape 37"/>
          <p:cNvCxnSpPr>
            <a:cxnSpLocks noChangeShapeType="1"/>
            <a:stCxn id="816143" idx="3"/>
            <a:endCxn id="816188" idx="1"/>
          </p:cNvCxnSpPr>
          <p:nvPr/>
        </p:nvCxnSpPr>
        <p:spPr bwMode="auto">
          <a:xfrm>
            <a:off x="5994400" y="3136900"/>
            <a:ext cx="815975" cy="1001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16166" name="AutoShape 38"/>
          <p:cNvCxnSpPr>
            <a:cxnSpLocks noChangeShapeType="1"/>
            <a:stCxn id="816144" idx="3"/>
            <a:endCxn id="816187" idx="1"/>
          </p:cNvCxnSpPr>
          <p:nvPr/>
        </p:nvCxnSpPr>
        <p:spPr bwMode="auto">
          <a:xfrm>
            <a:off x="6019800" y="3424238"/>
            <a:ext cx="765175" cy="1284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16167" name="AutoShape 39"/>
          <p:cNvCxnSpPr>
            <a:cxnSpLocks noChangeShapeType="1"/>
            <a:stCxn id="816145" idx="3"/>
            <a:endCxn id="816188" idx="1"/>
          </p:cNvCxnSpPr>
          <p:nvPr/>
        </p:nvCxnSpPr>
        <p:spPr bwMode="auto">
          <a:xfrm>
            <a:off x="6019800" y="3711575"/>
            <a:ext cx="790575" cy="427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16168" name="AutoShape 40"/>
          <p:cNvCxnSpPr>
            <a:cxnSpLocks noChangeShapeType="1"/>
            <a:stCxn id="816146" idx="3"/>
            <a:endCxn id="816187" idx="1"/>
          </p:cNvCxnSpPr>
          <p:nvPr/>
        </p:nvCxnSpPr>
        <p:spPr bwMode="auto">
          <a:xfrm>
            <a:off x="6019800" y="3997325"/>
            <a:ext cx="765175" cy="711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16169" name="AutoShape 41"/>
          <p:cNvCxnSpPr>
            <a:cxnSpLocks noChangeShapeType="1"/>
            <a:stCxn id="816147" idx="3"/>
            <a:endCxn id="816188" idx="1"/>
          </p:cNvCxnSpPr>
          <p:nvPr/>
        </p:nvCxnSpPr>
        <p:spPr bwMode="auto">
          <a:xfrm flipV="1">
            <a:off x="5994400" y="4138613"/>
            <a:ext cx="815975" cy="146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16170" name="AutoShape 42"/>
          <p:cNvCxnSpPr>
            <a:cxnSpLocks noChangeShapeType="1"/>
            <a:stCxn id="816148" idx="3"/>
            <a:endCxn id="816187" idx="1"/>
          </p:cNvCxnSpPr>
          <p:nvPr/>
        </p:nvCxnSpPr>
        <p:spPr bwMode="auto">
          <a:xfrm>
            <a:off x="6019800" y="4570413"/>
            <a:ext cx="765175" cy="138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16171" name="AutoShape 43"/>
          <p:cNvCxnSpPr>
            <a:cxnSpLocks noChangeShapeType="1"/>
            <a:stCxn id="816185" idx="3"/>
            <a:endCxn id="816151" idx="1"/>
          </p:cNvCxnSpPr>
          <p:nvPr/>
        </p:nvCxnSpPr>
        <p:spPr bwMode="auto">
          <a:xfrm flipV="1">
            <a:off x="7483475" y="2933700"/>
            <a:ext cx="785813" cy="65088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16172" name="AutoShape 44"/>
          <p:cNvCxnSpPr>
            <a:cxnSpLocks noChangeShapeType="1"/>
            <a:stCxn id="816186" idx="3"/>
            <a:endCxn id="816152" idx="1"/>
          </p:cNvCxnSpPr>
          <p:nvPr/>
        </p:nvCxnSpPr>
        <p:spPr bwMode="auto">
          <a:xfrm flipV="1">
            <a:off x="7508875" y="3197225"/>
            <a:ext cx="735013" cy="371475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16173" name="AutoShape 45"/>
          <p:cNvCxnSpPr>
            <a:cxnSpLocks noChangeShapeType="1"/>
            <a:stCxn id="816188" idx="3"/>
            <a:endCxn id="816155" idx="1"/>
          </p:cNvCxnSpPr>
          <p:nvPr/>
        </p:nvCxnSpPr>
        <p:spPr bwMode="auto">
          <a:xfrm flipV="1">
            <a:off x="7451725" y="3986213"/>
            <a:ext cx="817563" cy="15240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16174" name="AutoShape 46"/>
          <p:cNvCxnSpPr>
            <a:cxnSpLocks noChangeShapeType="1"/>
            <a:stCxn id="816187" idx="3"/>
            <a:endCxn id="816157" idx="1"/>
          </p:cNvCxnSpPr>
          <p:nvPr/>
        </p:nvCxnSpPr>
        <p:spPr bwMode="auto">
          <a:xfrm flipV="1">
            <a:off x="7477125" y="4513263"/>
            <a:ext cx="766763" cy="195262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16175" name="AutoShape 47"/>
          <p:cNvCxnSpPr>
            <a:cxnSpLocks noChangeShapeType="1"/>
            <a:stCxn id="816185" idx="3"/>
            <a:endCxn id="816150" idx="1"/>
          </p:cNvCxnSpPr>
          <p:nvPr/>
        </p:nvCxnSpPr>
        <p:spPr bwMode="auto">
          <a:xfrm flipV="1">
            <a:off x="7483475" y="2670175"/>
            <a:ext cx="785813" cy="328613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16176" name="AutoShape 48"/>
          <p:cNvCxnSpPr>
            <a:cxnSpLocks noChangeShapeType="1"/>
            <a:stCxn id="816186" idx="3"/>
            <a:endCxn id="816153" idx="1"/>
          </p:cNvCxnSpPr>
          <p:nvPr/>
        </p:nvCxnSpPr>
        <p:spPr bwMode="auto">
          <a:xfrm flipV="1">
            <a:off x="7508875" y="3460750"/>
            <a:ext cx="735013" cy="107950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16177" name="AutoShape 49"/>
          <p:cNvCxnSpPr>
            <a:cxnSpLocks noChangeShapeType="1"/>
            <a:stCxn id="816188" idx="3"/>
            <a:endCxn id="816154" idx="1"/>
          </p:cNvCxnSpPr>
          <p:nvPr/>
        </p:nvCxnSpPr>
        <p:spPr bwMode="auto">
          <a:xfrm flipV="1">
            <a:off x="7451725" y="3724275"/>
            <a:ext cx="792163" cy="414338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16178" name="AutoShape 50"/>
          <p:cNvCxnSpPr>
            <a:cxnSpLocks noChangeShapeType="1"/>
            <a:stCxn id="816187" idx="3"/>
            <a:endCxn id="816156" idx="1"/>
          </p:cNvCxnSpPr>
          <p:nvPr/>
        </p:nvCxnSpPr>
        <p:spPr bwMode="auto">
          <a:xfrm flipV="1">
            <a:off x="7477125" y="4249738"/>
            <a:ext cx="766763" cy="458787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16179" name="AutoShape 51"/>
          <p:cNvCxnSpPr>
            <a:cxnSpLocks noChangeShapeType="1"/>
            <a:stCxn id="816188" idx="3"/>
            <a:endCxn id="816158" idx="1"/>
          </p:cNvCxnSpPr>
          <p:nvPr/>
        </p:nvCxnSpPr>
        <p:spPr bwMode="auto">
          <a:xfrm>
            <a:off x="7451725" y="4138613"/>
            <a:ext cx="817563" cy="63817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16180" name="AutoShape 52"/>
          <p:cNvCxnSpPr>
            <a:cxnSpLocks noChangeShapeType="1"/>
            <a:stCxn id="816187" idx="3"/>
            <a:endCxn id="816159" idx="1"/>
          </p:cNvCxnSpPr>
          <p:nvPr/>
        </p:nvCxnSpPr>
        <p:spPr bwMode="auto">
          <a:xfrm>
            <a:off x="7477125" y="4708525"/>
            <a:ext cx="766763" cy="330200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16181" name="AutoShape 53"/>
          <p:cNvCxnSpPr>
            <a:cxnSpLocks noChangeShapeType="1"/>
            <a:stCxn id="816138" idx="4"/>
            <a:endCxn id="816137" idx="0"/>
          </p:cNvCxnSpPr>
          <p:nvPr/>
        </p:nvCxnSpPr>
        <p:spPr bwMode="auto">
          <a:xfrm>
            <a:off x="7127875" y="2328863"/>
            <a:ext cx="0" cy="444500"/>
          </a:xfrm>
          <a:prstGeom prst="straightConnector1">
            <a:avLst/>
          </a:prstGeom>
          <a:noFill/>
          <a:ln w="38100">
            <a:solidFill>
              <a:srgbClr val="FF3300"/>
            </a:solidFill>
            <a:prstDash val="sysDot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816183" name="AutoShape 55"/>
          <p:cNvCxnSpPr>
            <a:cxnSpLocks noChangeShapeType="1"/>
            <a:stCxn id="816135" idx="6"/>
            <a:endCxn id="816134" idx="6"/>
          </p:cNvCxnSpPr>
          <p:nvPr/>
        </p:nvCxnSpPr>
        <p:spPr bwMode="auto">
          <a:xfrm flipV="1">
            <a:off x="8675688" y="2655888"/>
            <a:ext cx="1587" cy="300037"/>
          </a:xfrm>
          <a:prstGeom prst="bentConnector3">
            <a:avLst>
              <a:gd name="adj1" fmla="val 14400000"/>
            </a:avLst>
          </a:prstGeom>
          <a:noFill/>
          <a:ln w="38100">
            <a:solidFill>
              <a:srgbClr val="FF3300"/>
            </a:solidFill>
            <a:prstDash val="sysDot"/>
            <a:miter lim="800000"/>
            <a:headEnd type="triangle" w="med" len="med"/>
            <a:tailEnd type="triangle" w="med" len="med"/>
          </a:ln>
          <a:effectLst/>
        </p:spPr>
      </p:cxnSp>
      <p:sp>
        <p:nvSpPr>
          <p:cNvPr id="816189" name="Text Box 61"/>
          <p:cNvSpPr txBox="1">
            <a:spLocks noChangeArrowheads="1"/>
          </p:cNvSpPr>
          <p:nvPr/>
        </p:nvSpPr>
        <p:spPr bwMode="auto">
          <a:xfrm>
            <a:off x="6861175" y="1909763"/>
            <a:ext cx="53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Ar1</a:t>
            </a:r>
            <a:endParaRPr lang="en-US" i="0"/>
          </a:p>
        </p:txBody>
      </p:sp>
      <p:cxnSp>
        <p:nvCxnSpPr>
          <p:cNvPr id="816191" name="AutoShape 63"/>
          <p:cNvCxnSpPr>
            <a:cxnSpLocks noChangeShapeType="1"/>
            <a:stCxn id="816143" idx="3"/>
            <a:endCxn id="816189" idx="1"/>
          </p:cNvCxnSpPr>
          <p:nvPr/>
        </p:nvCxnSpPr>
        <p:spPr bwMode="auto">
          <a:xfrm flipV="1">
            <a:off x="5994400" y="2093913"/>
            <a:ext cx="866775" cy="1042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6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6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6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6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indefinite"/>
                                        <p:tgtEl>
                                          <p:spTgt spid="816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indefinite"/>
                                        <p:tgtEl>
                                          <p:spTgt spid="816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indefinite"/>
                                        <p:tgtEl>
                                          <p:spTgt spid="816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816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816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816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indefinite"/>
                                        <p:tgtEl>
                                          <p:spTgt spid="816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816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indefinite"/>
                                        <p:tgtEl>
                                          <p:spTgt spid="816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indefinite"/>
                                        <p:tgtEl>
                                          <p:spTgt spid="816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indefinite"/>
                                        <p:tgtEl>
                                          <p:spTgt spid="816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indefinite"/>
                                        <p:tgtEl>
                                          <p:spTgt spid="816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6134" grpId="0" animBg="1"/>
      <p:bldP spid="816135" grpId="0" animBg="1"/>
      <p:bldP spid="816137" grpId="0" animBg="1"/>
      <p:bldP spid="816138" grpId="0" animBg="1"/>
      <p:bldP spid="81618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8F33-8B7A-4196-9D64-9183C0C787FF}" type="slidenum">
              <a:rPr lang="en-GB"/>
              <a:pPr/>
              <a:t>48</a:t>
            </a:fld>
            <a:endParaRPr lang="en-GB"/>
          </a:p>
        </p:txBody>
      </p:sp>
      <p:sp>
        <p:nvSpPr>
          <p:cNvPr id="82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Mutex</a:t>
            </a:r>
            <a:r>
              <a:rPr lang="en-GB" dirty="0"/>
              <a:t> Propositions</a:t>
            </a:r>
            <a:endParaRPr lang="en-US" dirty="0"/>
          </a:p>
        </p:txBody>
      </p:sp>
      <p:sp>
        <p:nvSpPr>
          <p:cNvPr id="82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Two propositions </a:t>
            </a:r>
            <a:r>
              <a:rPr lang="en-GB" i="1" dirty="0"/>
              <a:t>p</a:t>
            </a:r>
            <a:r>
              <a:rPr lang="en-GB" dirty="0"/>
              <a:t> and </a:t>
            </a:r>
            <a:r>
              <a:rPr lang="en-GB" i="1" dirty="0"/>
              <a:t>q</a:t>
            </a:r>
            <a:r>
              <a:rPr lang="en-GB" dirty="0"/>
              <a:t> in proposition layer </a:t>
            </a:r>
            <a:r>
              <a:rPr lang="en-GB" i="1" dirty="0" err="1"/>
              <a:t>P</a:t>
            </a:r>
            <a:r>
              <a:rPr lang="en-GB" i="1" baseline="-25000" dirty="0" err="1"/>
              <a:t>j</a:t>
            </a:r>
            <a:r>
              <a:rPr lang="en-GB" dirty="0"/>
              <a:t> are </a:t>
            </a:r>
            <a:r>
              <a:rPr lang="en-GB" u="sng" dirty="0" err="1"/>
              <a:t>mutex</a:t>
            </a:r>
            <a:r>
              <a:rPr lang="en-GB" dirty="0"/>
              <a:t> (mutually exclusive) if: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every action in the preceding action layer </a:t>
            </a:r>
            <a:r>
              <a:rPr lang="en-GB" i="1" dirty="0" err="1"/>
              <a:t>A</a:t>
            </a:r>
            <a:r>
              <a:rPr lang="en-GB" i="1" baseline="-25000" dirty="0" err="1"/>
              <a:t>j</a:t>
            </a:r>
            <a:r>
              <a:rPr lang="en-GB" dirty="0"/>
              <a:t> that has </a:t>
            </a:r>
            <a:r>
              <a:rPr lang="en-GB" i="1" dirty="0"/>
              <a:t>p</a:t>
            </a:r>
            <a:r>
              <a:rPr lang="en-GB" dirty="0"/>
              <a:t> as a positive effect (incl. no-op actions) is </a:t>
            </a:r>
            <a:r>
              <a:rPr lang="en-GB" dirty="0" err="1"/>
              <a:t>mutex</a:t>
            </a:r>
            <a:r>
              <a:rPr lang="en-GB" dirty="0"/>
              <a:t> with every action in </a:t>
            </a:r>
            <a:r>
              <a:rPr lang="en-GB" i="1" dirty="0" err="1"/>
              <a:t>A</a:t>
            </a:r>
            <a:r>
              <a:rPr lang="en-GB" i="1" baseline="-25000" dirty="0" err="1"/>
              <a:t>j</a:t>
            </a:r>
            <a:r>
              <a:rPr lang="en-GB" dirty="0"/>
              <a:t> that has </a:t>
            </a:r>
            <a:r>
              <a:rPr lang="en-GB" i="1" dirty="0"/>
              <a:t>q</a:t>
            </a:r>
            <a:r>
              <a:rPr lang="en-GB" dirty="0"/>
              <a:t> as a positive effect, and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there is no single action in </a:t>
            </a:r>
            <a:r>
              <a:rPr lang="en-GB" i="1" dirty="0" err="1"/>
              <a:t>A</a:t>
            </a:r>
            <a:r>
              <a:rPr lang="en-GB" i="1" baseline="-25000" dirty="0" err="1"/>
              <a:t>j</a:t>
            </a:r>
            <a:r>
              <a:rPr lang="en-GB" dirty="0"/>
              <a:t> that has both, </a:t>
            </a:r>
            <a:r>
              <a:rPr lang="en-GB" i="1" dirty="0"/>
              <a:t>p</a:t>
            </a:r>
            <a:r>
              <a:rPr lang="en-GB" dirty="0"/>
              <a:t> and </a:t>
            </a:r>
            <a:r>
              <a:rPr lang="en-GB" i="1" dirty="0"/>
              <a:t>q</a:t>
            </a:r>
            <a:r>
              <a:rPr lang="en-GB" dirty="0"/>
              <a:t>, as positive effects.</a:t>
            </a:r>
          </a:p>
          <a:p>
            <a:pPr>
              <a:lnSpc>
                <a:spcPct val="90000"/>
              </a:lnSpc>
            </a:pPr>
            <a:r>
              <a:rPr lang="en-GB" dirty="0"/>
              <a:t>notation: </a:t>
            </a:r>
            <a:r>
              <a:rPr lang="el-GR" i="1" dirty="0">
                <a:cs typeface="Arial" charset="0"/>
              </a:rPr>
              <a:t>μ</a:t>
            </a:r>
            <a:r>
              <a:rPr lang="en-GB" i="1" dirty="0" err="1"/>
              <a:t>P</a:t>
            </a:r>
            <a:r>
              <a:rPr lang="en-GB" i="1" baseline="-25000" dirty="0" err="1"/>
              <a:t>j</a:t>
            </a:r>
            <a:r>
              <a:rPr lang="en-GB" dirty="0"/>
              <a:t> = { (</a:t>
            </a:r>
            <a:r>
              <a:rPr lang="en-GB" i="1" dirty="0" err="1"/>
              <a:t>p</a:t>
            </a:r>
            <a:r>
              <a:rPr lang="en-GB" dirty="0" err="1"/>
              <a:t>,</a:t>
            </a:r>
            <a:r>
              <a:rPr lang="en-GB" i="1" dirty="0" err="1"/>
              <a:t>q</a:t>
            </a:r>
            <a:r>
              <a:rPr lang="en-GB" dirty="0"/>
              <a:t>) | </a:t>
            </a:r>
            <a:r>
              <a:rPr lang="en-GB" i="1" dirty="0" err="1"/>
              <a:t>p</a:t>
            </a:r>
            <a:r>
              <a:rPr lang="en-GB" dirty="0" err="1"/>
              <a:t>,</a:t>
            </a:r>
            <a:r>
              <a:rPr lang="en-GB" i="1" dirty="0" err="1"/>
              <a:t>q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i="1" dirty="0" err="1"/>
              <a:t>P</a:t>
            </a:r>
            <a:r>
              <a:rPr lang="en-GB" i="1" baseline="-25000" dirty="0" err="1"/>
              <a:t>j</a:t>
            </a:r>
            <a:r>
              <a:rPr lang="en-GB" dirty="0"/>
              <a:t> are </a:t>
            </a:r>
            <a:r>
              <a:rPr lang="en-GB" dirty="0" err="1"/>
              <a:t>mutex</a:t>
            </a:r>
            <a:r>
              <a:rPr lang="en-GB" dirty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9878E-29D1-476F-A557-7F2D1C3C6A38}" type="slidenum">
              <a:rPr lang="en-GB"/>
              <a:pPr/>
              <a:t>49</a:t>
            </a:fld>
            <a:endParaRPr lang="en-GB"/>
          </a:p>
        </p:txBody>
      </p:sp>
      <p:sp>
        <p:nvSpPr>
          <p:cNvPr id="84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Pseudo Code: mutex for Propositions</a:t>
            </a:r>
            <a:endParaRPr lang="en-US"/>
          </a:p>
        </p:txBody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tabLst>
                <a:tab pos="714375" algn="l"/>
                <a:tab pos="1077913" algn="l"/>
                <a:tab pos="1439863" algn="l"/>
                <a:tab pos="1790700" algn="l"/>
              </a:tabLst>
            </a:pPr>
            <a:r>
              <a:rPr lang="en-GB" b="1"/>
              <a:t>function</a:t>
            </a:r>
            <a:r>
              <a:rPr lang="en-GB"/>
              <a:t> mutex(</a:t>
            </a:r>
            <a:r>
              <a:rPr lang="en-GB" i="1"/>
              <a:t>p</a:t>
            </a:r>
            <a:r>
              <a:rPr lang="en-GB" baseline="-25000"/>
              <a:t>1</a:t>
            </a:r>
            <a:r>
              <a:rPr lang="en-GB"/>
              <a:t>,</a:t>
            </a:r>
            <a:r>
              <a:rPr lang="en-GB" i="1"/>
              <a:t>p</a:t>
            </a:r>
            <a:r>
              <a:rPr lang="en-GB" baseline="-25000"/>
              <a:t>2</a:t>
            </a:r>
            <a:r>
              <a:rPr lang="en-GB"/>
              <a:t>,</a:t>
            </a:r>
            <a:r>
              <a:rPr lang="el-GR" i="1">
                <a:cs typeface="Arial" charset="0"/>
              </a:rPr>
              <a:t>μ</a:t>
            </a:r>
            <a:r>
              <a:rPr lang="en-GB" i="1"/>
              <a:t>A</a:t>
            </a:r>
            <a:r>
              <a:rPr lang="en-GB" i="1" baseline="-25000"/>
              <a:t>j</a:t>
            </a:r>
            <a:r>
              <a:rPr lang="en-GB"/>
              <a:t>)</a:t>
            </a:r>
          </a:p>
          <a:p>
            <a:pPr>
              <a:buFont typeface="Wingdings" pitchFamily="2" charset="2"/>
              <a:buNone/>
              <a:tabLst>
                <a:tab pos="714375" algn="l"/>
                <a:tab pos="1077913" algn="l"/>
                <a:tab pos="1439863" algn="l"/>
                <a:tab pos="1790700" algn="l"/>
              </a:tabLst>
            </a:pPr>
            <a:r>
              <a:rPr lang="en-GB"/>
              <a:t>	</a:t>
            </a:r>
            <a:r>
              <a:rPr lang="en-GB" b="1"/>
              <a:t>for all</a:t>
            </a:r>
            <a:r>
              <a:rPr lang="en-GB"/>
              <a:t> </a:t>
            </a:r>
            <a:r>
              <a:rPr lang="en-GB" i="1"/>
              <a:t>a</a:t>
            </a:r>
            <a:r>
              <a:rPr lang="en-GB" baseline="-25000"/>
              <a:t>1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i="1"/>
              <a:t>p</a:t>
            </a:r>
            <a:r>
              <a:rPr lang="en-GB" baseline="-25000"/>
              <a:t>1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.producers()</a:t>
            </a:r>
            <a:endParaRPr lang="en-GB"/>
          </a:p>
          <a:p>
            <a:pPr>
              <a:buFont typeface="Wingdings" pitchFamily="2" charset="2"/>
              <a:buNone/>
              <a:tabLst>
                <a:tab pos="714375" algn="l"/>
                <a:tab pos="1077913" algn="l"/>
                <a:tab pos="1439863" algn="l"/>
                <a:tab pos="1790700" algn="l"/>
              </a:tabLst>
            </a:pPr>
            <a:r>
              <a:rPr lang="en-GB"/>
              <a:t>		</a:t>
            </a:r>
            <a:r>
              <a:rPr lang="en-GB" b="1"/>
              <a:t>for all</a:t>
            </a:r>
            <a:r>
              <a:rPr lang="en-GB"/>
              <a:t> </a:t>
            </a:r>
            <a:r>
              <a:rPr lang="en-GB" i="1"/>
              <a:t>a</a:t>
            </a:r>
            <a:r>
              <a:rPr lang="en-GB" baseline="-25000"/>
              <a:t>2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i="1"/>
              <a:t>p</a:t>
            </a:r>
            <a:r>
              <a:rPr lang="en-GB" baseline="-25000"/>
              <a:t>2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.producers()</a:t>
            </a:r>
          </a:p>
          <a:p>
            <a:pPr>
              <a:buFont typeface="Wingdings" pitchFamily="2" charset="2"/>
              <a:buNone/>
              <a:tabLst>
                <a:tab pos="714375" algn="l"/>
                <a:tab pos="1077913" algn="l"/>
                <a:tab pos="1439863" algn="l"/>
                <a:tab pos="1790700" algn="l"/>
              </a:tabLst>
            </a:pPr>
            <a:r>
              <a:rPr lang="en-GB">
                <a:ea typeface="Arial Unicode MS" pitchFamily="34" charset="-128"/>
                <a:cs typeface="Arial Unicode MS" pitchFamily="34" charset="-128"/>
              </a:rPr>
              <a:t>			</a:t>
            </a:r>
            <a:r>
              <a:rPr lang="en-GB" b="1">
                <a:ea typeface="Arial Unicode MS" pitchFamily="34" charset="-128"/>
                <a:cs typeface="Arial Unicode MS" pitchFamily="34" charset="-128"/>
              </a:rPr>
              <a:t>if 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i="1"/>
              <a:t>a</a:t>
            </a:r>
            <a:r>
              <a:rPr lang="en-GB" baseline="-25000"/>
              <a:t>1</a:t>
            </a:r>
            <a:r>
              <a:rPr lang="en-GB"/>
              <a:t>,</a:t>
            </a:r>
            <a:r>
              <a:rPr lang="en-GB" i="1"/>
              <a:t>a</a:t>
            </a:r>
            <a:r>
              <a:rPr lang="en-GB" baseline="-25000"/>
              <a:t>2</a:t>
            </a:r>
            <a:r>
              <a:rPr lang="en-GB"/>
              <a:t>)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∉</a:t>
            </a:r>
            <a:r>
              <a:rPr lang="el-GR" i="1">
                <a:cs typeface="Arial" charset="0"/>
              </a:rPr>
              <a:t>μ</a:t>
            </a:r>
            <a:r>
              <a:rPr lang="en-GB" i="1"/>
              <a:t>A</a:t>
            </a:r>
            <a:r>
              <a:rPr lang="en-GB" i="1" baseline="-25000"/>
              <a:t>j</a:t>
            </a:r>
            <a:r>
              <a:rPr lang="en-GB"/>
              <a:t> </a:t>
            </a:r>
            <a:r>
              <a:rPr lang="en-GB" b="1"/>
              <a:t>then</a:t>
            </a:r>
          </a:p>
          <a:p>
            <a:pPr>
              <a:buFont typeface="Wingdings" pitchFamily="2" charset="2"/>
              <a:buNone/>
              <a:tabLst>
                <a:tab pos="714375" algn="l"/>
                <a:tab pos="1077913" algn="l"/>
                <a:tab pos="1439863" algn="l"/>
                <a:tab pos="1790700" algn="l"/>
              </a:tabLst>
            </a:pPr>
            <a:r>
              <a:rPr lang="en-GB"/>
              <a:t>				</a:t>
            </a:r>
            <a:r>
              <a:rPr lang="en-GB" b="1"/>
              <a:t>return</a:t>
            </a:r>
            <a:r>
              <a:rPr lang="en-GB"/>
              <a:t> false</a:t>
            </a:r>
          </a:p>
          <a:p>
            <a:pPr>
              <a:buFont typeface="Wingdings" pitchFamily="2" charset="2"/>
              <a:buNone/>
              <a:tabLst>
                <a:tab pos="714375" algn="l"/>
                <a:tab pos="1077913" algn="l"/>
                <a:tab pos="1439863" algn="l"/>
                <a:tab pos="1790700" algn="l"/>
              </a:tabLst>
            </a:pPr>
            <a:r>
              <a:rPr lang="en-GB"/>
              <a:t>	</a:t>
            </a:r>
            <a:r>
              <a:rPr lang="en-GB" b="1"/>
              <a:t>return</a:t>
            </a:r>
            <a:r>
              <a:rPr lang="en-GB"/>
              <a:t>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05B8-64BF-48FC-A115-92A353CA6187}" type="slidenum">
              <a:rPr lang="en-GB"/>
              <a:pPr/>
              <a:t>5</a:t>
            </a:fld>
            <a:endParaRPr lang="en-GB"/>
          </a:p>
        </p:txBody>
      </p:sp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Classical Representations</a:t>
            </a:r>
            <a:endParaRPr lang="en-US"/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700" u="sng"/>
              <a:t>propositional representation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world state is set of propositions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action consists of precondition propositions, propositions to be added and removed</a:t>
            </a:r>
          </a:p>
          <a:p>
            <a:pPr>
              <a:lnSpc>
                <a:spcPct val="90000"/>
              </a:lnSpc>
            </a:pPr>
            <a:r>
              <a:rPr lang="en-GB" sz="2700" u="sng"/>
              <a:t>STRIPS representation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like propositional representation, but first-order literals instead of propositions</a:t>
            </a:r>
          </a:p>
          <a:p>
            <a:pPr>
              <a:lnSpc>
                <a:spcPct val="90000"/>
              </a:lnSpc>
            </a:pPr>
            <a:r>
              <a:rPr lang="en-GB" sz="2700" u="sng"/>
              <a:t>state-variable representation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state is tuple of state variables {</a:t>
            </a:r>
            <a:r>
              <a:rPr lang="en-GB" sz="2200" i="1"/>
              <a:t>x</a:t>
            </a:r>
            <a:r>
              <a:rPr lang="en-GB" sz="2200" baseline="-25000"/>
              <a:t>1</a:t>
            </a:r>
            <a:r>
              <a:rPr lang="en-GB" sz="2200"/>
              <a:t>,…,</a:t>
            </a:r>
            <a:r>
              <a:rPr lang="en-GB" sz="2200" i="1"/>
              <a:t>x</a:t>
            </a:r>
            <a:r>
              <a:rPr lang="en-GB" sz="2200" i="1" baseline="-25000"/>
              <a:t>n</a:t>
            </a:r>
            <a:r>
              <a:rPr lang="en-GB" sz="2200"/>
              <a:t>}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action is partial function over states</a:t>
            </a:r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3817-FA0B-4AE5-910F-BCF3CAD29104}" type="slidenum">
              <a:rPr lang="en-GB"/>
              <a:pPr/>
              <a:t>50</a:t>
            </a:fld>
            <a:endParaRPr lang="en-GB"/>
          </a:p>
        </p:txBody>
      </p:sp>
      <p:sp>
        <p:nvSpPr>
          <p:cNvPr id="824416" name="Oval 96"/>
          <p:cNvSpPr>
            <a:spLocks noChangeArrowheads="1"/>
          </p:cNvSpPr>
          <p:nvPr/>
        </p:nvSpPr>
        <p:spPr bwMode="auto">
          <a:xfrm>
            <a:off x="6732588" y="2276475"/>
            <a:ext cx="647700" cy="4318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0"/>
          </a:p>
        </p:txBody>
      </p:sp>
      <p:sp>
        <p:nvSpPr>
          <p:cNvPr id="824417" name="Oval 97"/>
          <p:cNvSpPr>
            <a:spLocks noChangeArrowheads="1"/>
          </p:cNvSpPr>
          <p:nvPr/>
        </p:nvSpPr>
        <p:spPr bwMode="auto">
          <a:xfrm>
            <a:off x="6732588" y="3390900"/>
            <a:ext cx="647700" cy="4318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0"/>
          </a:p>
        </p:txBody>
      </p:sp>
      <p:sp>
        <p:nvSpPr>
          <p:cNvPr id="824324" name="Oval 4"/>
          <p:cNvSpPr>
            <a:spLocks noChangeArrowheads="1"/>
          </p:cNvSpPr>
          <p:nvPr/>
        </p:nvSpPr>
        <p:spPr bwMode="auto">
          <a:xfrm>
            <a:off x="5435600" y="2276475"/>
            <a:ext cx="576263" cy="31686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24410" name="Oval 90"/>
          <p:cNvSpPr>
            <a:spLocks noChangeArrowheads="1"/>
          </p:cNvSpPr>
          <p:nvPr/>
        </p:nvSpPr>
        <p:spPr bwMode="auto">
          <a:xfrm>
            <a:off x="5503863" y="2454275"/>
            <a:ext cx="431800" cy="2873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24411" name="Oval 91"/>
          <p:cNvSpPr>
            <a:spLocks noChangeArrowheads="1"/>
          </p:cNvSpPr>
          <p:nvPr/>
        </p:nvSpPr>
        <p:spPr bwMode="auto">
          <a:xfrm>
            <a:off x="5503863" y="2743200"/>
            <a:ext cx="431800" cy="2873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Mutex</a:t>
            </a:r>
            <a:r>
              <a:rPr lang="en-GB" dirty="0"/>
              <a:t> Actions: Example</a:t>
            </a:r>
            <a:endParaRPr lang="en-US" dirty="0"/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3881438" cy="4038600"/>
          </a:xfrm>
        </p:spPr>
        <p:txBody>
          <a:bodyPr/>
          <a:lstStyle/>
          <a:p>
            <a:r>
              <a:rPr lang="en-GB" sz="2700" i="1"/>
              <a:t>r1</a:t>
            </a:r>
            <a:r>
              <a:rPr lang="en-GB" sz="2700"/>
              <a:t> and </a:t>
            </a:r>
            <a:r>
              <a:rPr lang="en-GB" sz="2700" i="1"/>
              <a:t>r2</a:t>
            </a:r>
            <a:r>
              <a:rPr lang="en-GB" sz="2700"/>
              <a:t> are mutex in </a:t>
            </a:r>
            <a:r>
              <a:rPr lang="en-GB" sz="2700" i="1"/>
              <a:t>P</a:t>
            </a:r>
            <a:r>
              <a:rPr lang="en-GB" sz="2700" baseline="-25000"/>
              <a:t>1</a:t>
            </a:r>
          </a:p>
          <a:p>
            <a:r>
              <a:rPr lang="en-GB" sz="2700" i="1"/>
              <a:t>r1</a:t>
            </a:r>
            <a:r>
              <a:rPr lang="en-GB" sz="2700"/>
              <a:t> is precondition for Lar1 in </a:t>
            </a:r>
            <a:r>
              <a:rPr lang="en-GB" sz="2700" i="1"/>
              <a:t>A</a:t>
            </a:r>
            <a:r>
              <a:rPr lang="en-GB" sz="2700" baseline="-25000"/>
              <a:t>2</a:t>
            </a:r>
          </a:p>
          <a:p>
            <a:r>
              <a:rPr lang="en-GB" sz="2700" i="1"/>
              <a:t>r2</a:t>
            </a:r>
            <a:r>
              <a:rPr lang="en-GB" sz="2700"/>
              <a:t> is precondition for Mr21 in </a:t>
            </a:r>
            <a:r>
              <a:rPr lang="en-GB" sz="2700" i="1"/>
              <a:t>A</a:t>
            </a:r>
            <a:r>
              <a:rPr lang="en-GB" sz="2700" baseline="-25000"/>
              <a:t>2</a:t>
            </a:r>
            <a:endParaRPr lang="en-GB" sz="2700"/>
          </a:p>
          <a:p>
            <a:r>
              <a:rPr lang="en-GB" sz="2700"/>
              <a:t>hence: Lar1 and Mr21 are mutex in </a:t>
            </a:r>
            <a:r>
              <a:rPr lang="en-GB" sz="2700" i="1"/>
              <a:t>A</a:t>
            </a:r>
            <a:r>
              <a:rPr lang="en-GB" sz="2700" baseline="-25000"/>
              <a:t>2</a:t>
            </a:r>
            <a:endParaRPr lang="en-US" sz="2700" baseline="-25000"/>
          </a:p>
        </p:txBody>
      </p:sp>
      <p:sp>
        <p:nvSpPr>
          <p:cNvPr id="824325" name="Oval 5"/>
          <p:cNvSpPr>
            <a:spLocks noChangeArrowheads="1"/>
          </p:cNvSpPr>
          <p:nvPr/>
        </p:nvSpPr>
        <p:spPr bwMode="auto">
          <a:xfrm>
            <a:off x="8099425" y="1989138"/>
            <a:ext cx="576263" cy="3673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824326" name="Group 6"/>
          <p:cNvGrpSpPr>
            <a:grpSpLocks/>
          </p:cNvGrpSpPr>
          <p:nvPr/>
        </p:nvGrpSpPr>
        <p:grpSpPr bwMode="auto">
          <a:xfrm>
            <a:off x="5505450" y="2420938"/>
            <a:ext cx="438150" cy="2735262"/>
            <a:chOff x="1655" y="1344"/>
            <a:chExt cx="276" cy="1723"/>
          </a:xfrm>
        </p:grpSpPr>
        <p:sp>
          <p:nvSpPr>
            <p:cNvPr id="824327" name="Text Box 7"/>
            <p:cNvSpPr txBox="1">
              <a:spLocks noChangeArrowheads="1"/>
            </p:cNvSpPr>
            <p:nvPr/>
          </p:nvSpPr>
          <p:spPr bwMode="auto">
            <a:xfrm>
              <a:off x="1671" y="1344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r1</a:t>
              </a:r>
              <a:endParaRPr lang="en-US"/>
            </a:p>
          </p:txBody>
        </p:sp>
        <p:sp>
          <p:nvSpPr>
            <p:cNvPr id="824328" name="Text Box 8"/>
            <p:cNvSpPr txBox="1">
              <a:spLocks noChangeArrowheads="1"/>
            </p:cNvSpPr>
            <p:nvPr/>
          </p:nvSpPr>
          <p:spPr bwMode="auto">
            <a:xfrm>
              <a:off x="1671" y="15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r2</a:t>
              </a:r>
              <a:endParaRPr lang="en-US"/>
            </a:p>
          </p:txBody>
        </p:sp>
        <p:sp>
          <p:nvSpPr>
            <p:cNvPr id="824329" name="Text Box 9"/>
            <p:cNvSpPr txBox="1">
              <a:spLocks noChangeArrowheads="1"/>
            </p:cNvSpPr>
            <p:nvPr/>
          </p:nvSpPr>
          <p:spPr bwMode="auto">
            <a:xfrm>
              <a:off x="1655" y="1676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q1</a:t>
              </a:r>
              <a:endParaRPr lang="en-US"/>
            </a:p>
          </p:txBody>
        </p:sp>
        <p:sp>
          <p:nvSpPr>
            <p:cNvPr id="824330" name="Text Box 10"/>
            <p:cNvSpPr txBox="1">
              <a:spLocks noChangeArrowheads="1"/>
            </p:cNvSpPr>
            <p:nvPr/>
          </p:nvSpPr>
          <p:spPr bwMode="auto">
            <a:xfrm>
              <a:off x="1655" y="1842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q2</a:t>
              </a:r>
              <a:endParaRPr lang="en-US"/>
            </a:p>
          </p:txBody>
        </p:sp>
        <p:sp>
          <p:nvSpPr>
            <p:cNvPr id="824331" name="Text Box 11"/>
            <p:cNvSpPr txBox="1">
              <a:spLocks noChangeArrowheads="1"/>
            </p:cNvSpPr>
            <p:nvPr/>
          </p:nvSpPr>
          <p:spPr bwMode="auto">
            <a:xfrm>
              <a:off x="1655" y="2008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a1</a:t>
              </a:r>
              <a:endParaRPr lang="en-US"/>
            </a:p>
          </p:txBody>
        </p:sp>
        <p:sp>
          <p:nvSpPr>
            <p:cNvPr id="824332" name="Text Box 12"/>
            <p:cNvSpPr txBox="1">
              <a:spLocks noChangeArrowheads="1"/>
            </p:cNvSpPr>
            <p:nvPr/>
          </p:nvSpPr>
          <p:spPr bwMode="auto">
            <a:xfrm>
              <a:off x="1671" y="2173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ar</a:t>
              </a:r>
              <a:endParaRPr lang="en-US"/>
            </a:p>
          </p:txBody>
        </p:sp>
        <p:sp>
          <p:nvSpPr>
            <p:cNvPr id="824333" name="Text Box 13"/>
            <p:cNvSpPr txBox="1">
              <a:spLocks noChangeArrowheads="1"/>
            </p:cNvSpPr>
            <p:nvPr/>
          </p:nvSpPr>
          <p:spPr bwMode="auto">
            <a:xfrm>
              <a:off x="1655" y="2339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b2</a:t>
              </a:r>
              <a:endParaRPr lang="en-US"/>
            </a:p>
          </p:txBody>
        </p:sp>
        <p:sp>
          <p:nvSpPr>
            <p:cNvPr id="824334" name="Text Box 14"/>
            <p:cNvSpPr txBox="1">
              <a:spLocks noChangeArrowheads="1"/>
            </p:cNvSpPr>
            <p:nvPr/>
          </p:nvSpPr>
          <p:spPr bwMode="auto">
            <a:xfrm>
              <a:off x="1655" y="2505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bq</a:t>
              </a:r>
              <a:endParaRPr lang="en-US"/>
            </a:p>
          </p:txBody>
        </p:sp>
        <p:sp>
          <p:nvSpPr>
            <p:cNvPr id="824335" name="Text Box 15"/>
            <p:cNvSpPr txBox="1">
              <a:spLocks noChangeArrowheads="1"/>
            </p:cNvSpPr>
            <p:nvPr/>
          </p:nvSpPr>
          <p:spPr bwMode="auto">
            <a:xfrm>
              <a:off x="1671" y="2671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ur</a:t>
              </a:r>
              <a:endParaRPr lang="en-US"/>
            </a:p>
          </p:txBody>
        </p:sp>
        <p:sp>
          <p:nvSpPr>
            <p:cNvPr id="824336" name="Text Box 16"/>
            <p:cNvSpPr txBox="1">
              <a:spLocks noChangeArrowheads="1"/>
            </p:cNvSpPr>
            <p:nvPr/>
          </p:nvSpPr>
          <p:spPr bwMode="auto">
            <a:xfrm>
              <a:off x="1655" y="2836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uq</a:t>
              </a:r>
              <a:endParaRPr lang="en-US"/>
            </a:p>
          </p:txBody>
        </p:sp>
      </p:grpSp>
      <p:grpSp>
        <p:nvGrpSpPr>
          <p:cNvPr id="824337" name="Group 17"/>
          <p:cNvGrpSpPr>
            <a:grpSpLocks/>
          </p:cNvGrpSpPr>
          <p:nvPr/>
        </p:nvGrpSpPr>
        <p:grpSpPr bwMode="auto">
          <a:xfrm>
            <a:off x="8167688" y="2205038"/>
            <a:ext cx="438150" cy="3167062"/>
            <a:chOff x="3061" y="1480"/>
            <a:chExt cx="276" cy="1995"/>
          </a:xfrm>
        </p:grpSpPr>
        <p:sp>
          <p:nvSpPr>
            <p:cNvPr id="824338" name="Text Box 18"/>
            <p:cNvSpPr txBox="1">
              <a:spLocks noChangeArrowheads="1"/>
            </p:cNvSpPr>
            <p:nvPr/>
          </p:nvSpPr>
          <p:spPr bwMode="auto">
            <a:xfrm>
              <a:off x="3077" y="148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r1</a:t>
              </a:r>
              <a:endParaRPr lang="en-US"/>
            </a:p>
          </p:txBody>
        </p:sp>
        <p:sp>
          <p:nvSpPr>
            <p:cNvPr id="824339" name="Text Box 19"/>
            <p:cNvSpPr txBox="1">
              <a:spLocks noChangeArrowheads="1"/>
            </p:cNvSpPr>
            <p:nvPr/>
          </p:nvSpPr>
          <p:spPr bwMode="auto">
            <a:xfrm>
              <a:off x="3077" y="1641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r2</a:t>
              </a:r>
              <a:endParaRPr lang="en-US"/>
            </a:p>
          </p:txBody>
        </p:sp>
        <p:sp>
          <p:nvSpPr>
            <p:cNvPr id="824340" name="Text Box 20"/>
            <p:cNvSpPr txBox="1">
              <a:spLocks noChangeArrowheads="1"/>
            </p:cNvSpPr>
            <p:nvPr/>
          </p:nvSpPr>
          <p:spPr bwMode="auto">
            <a:xfrm>
              <a:off x="3061" y="1801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q1</a:t>
              </a:r>
              <a:endParaRPr lang="en-US"/>
            </a:p>
          </p:txBody>
        </p:sp>
        <p:sp>
          <p:nvSpPr>
            <p:cNvPr id="824341" name="Text Box 21"/>
            <p:cNvSpPr txBox="1">
              <a:spLocks noChangeArrowheads="1"/>
            </p:cNvSpPr>
            <p:nvPr/>
          </p:nvSpPr>
          <p:spPr bwMode="auto">
            <a:xfrm>
              <a:off x="3061" y="1962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q2</a:t>
              </a:r>
              <a:endParaRPr lang="en-US"/>
            </a:p>
          </p:txBody>
        </p:sp>
        <p:sp>
          <p:nvSpPr>
            <p:cNvPr id="824342" name="Text Box 22"/>
            <p:cNvSpPr txBox="1">
              <a:spLocks noChangeArrowheads="1"/>
            </p:cNvSpPr>
            <p:nvPr/>
          </p:nvSpPr>
          <p:spPr bwMode="auto">
            <a:xfrm>
              <a:off x="3061" y="2122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a1</a:t>
              </a:r>
              <a:endParaRPr lang="en-US"/>
            </a:p>
          </p:txBody>
        </p:sp>
        <p:sp>
          <p:nvSpPr>
            <p:cNvPr id="824343" name="Text Box 23"/>
            <p:cNvSpPr txBox="1">
              <a:spLocks noChangeArrowheads="1"/>
            </p:cNvSpPr>
            <p:nvPr/>
          </p:nvSpPr>
          <p:spPr bwMode="auto">
            <a:xfrm>
              <a:off x="3077" y="2282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ar</a:t>
              </a:r>
              <a:endParaRPr lang="en-US"/>
            </a:p>
          </p:txBody>
        </p:sp>
        <p:sp>
          <p:nvSpPr>
            <p:cNvPr id="824344" name="Text Box 24"/>
            <p:cNvSpPr txBox="1">
              <a:spLocks noChangeArrowheads="1"/>
            </p:cNvSpPr>
            <p:nvPr/>
          </p:nvSpPr>
          <p:spPr bwMode="auto">
            <a:xfrm>
              <a:off x="3061" y="2603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b2</a:t>
              </a:r>
              <a:endParaRPr lang="en-US"/>
            </a:p>
          </p:txBody>
        </p:sp>
        <p:sp>
          <p:nvSpPr>
            <p:cNvPr id="824345" name="Text Box 25"/>
            <p:cNvSpPr txBox="1">
              <a:spLocks noChangeArrowheads="1"/>
            </p:cNvSpPr>
            <p:nvPr/>
          </p:nvSpPr>
          <p:spPr bwMode="auto">
            <a:xfrm>
              <a:off x="3061" y="2924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bq</a:t>
              </a:r>
              <a:endParaRPr lang="en-US"/>
            </a:p>
          </p:txBody>
        </p:sp>
        <p:sp>
          <p:nvSpPr>
            <p:cNvPr id="824346" name="Text Box 26"/>
            <p:cNvSpPr txBox="1">
              <a:spLocks noChangeArrowheads="1"/>
            </p:cNvSpPr>
            <p:nvPr/>
          </p:nvSpPr>
          <p:spPr bwMode="auto">
            <a:xfrm>
              <a:off x="3077" y="3084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ur</a:t>
              </a:r>
              <a:endParaRPr lang="en-US"/>
            </a:p>
          </p:txBody>
        </p:sp>
        <p:sp>
          <p:nvSpPr>
            <p:cNvPr id="824347" name="Text Box 27"/>
            <p:cNvSpPr txBox="1">
              <a:spLocks noChangeArrowheads="1"/>
            </p:cNvSpPr>
            <p:nvPr/>
          </p:nvSpPr>
          <p:spPr bwMode="auto">
            <a:xfrm>
              <a:off x="3061" y="3244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uq</a:t>
              </a:r>
              <a:endParaRPr lang="en-US"/>
            </a:p>
          </p:txBody>
        </p:sp>
        <p:sp>
          <p:nvSpPr>
            <p:cNvPr id="824348" name="Text Box 28"/>
            <p:cNvSpPr txBox="1">
              <a:spLocks noChangeArrowheads="1"/>
            </p:cNvSpPr>
            <p:nvPr/>
          </p:nvSpPr>
          <p:spPr bwMode="auto">
            <a:xfrm>
              <a:off x="3061" y="2443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aq</a:t>
              </a:r>
              <a:endParaRPr lang="en-US"/>
            </a:p>
          </p:txBody>
        </p:sp>
        <p:sp>
          <p:nvSpPr>
            <p:cNvPr id="824349" name="Text Box 29"/>
            <p:cNvSpPr txBox="1">
              <a:spLocks noChangeArrowheads="1"/>
            </p:cNvSpPr>
            <p:nvPr/>
          </p:nvSpPr>
          <p:spPr bwMode="auto">
            <a:xfrm>
              <a:off x="3077" y="2763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br</a:t>
              </a:r>
              <a:endParaRPr lang="en-US"/>
            </a:p>
          </p:txBody>
        </p:sp>
      </p:grpSp>
      <p:grpSp>
        <p:nvGrpSpPr>
          <p:cNvPr id="824350" name="Group 30"/>
          <p:cNvGrpSpPr>
            <a:grpSpLocks/>
          </p:cNvGrpSpPr>
          <p:nvPr/>
        </p:nvGrpSpPr>
        <p:grpSpPr bwMode="auto">
          <a:xfrm>
            <a:off x="6677025" y="1939925"/>
            <a:ext cx="755650" cy="3698875"/>
            <a:chOff x="2313" y="1298"/>
            <a:chExt cx="476" cy="2330"/>
          </a:xfrm>
        </p:grpSpPr>
        <p:sp>
          <p:nvSpPr>
            <p:cNvPr id="824351" name="Text Box 31"/>
            <p:cNvSpPr txBox="1">
              <a:spLocks noChangeArrowheads="1"/>
            </p:cNvSpPr>
            <p:nvPr/>
          </p:nvSpPr>
          <p:spPr bwMode="auto">
            <a:xfrm>
              <a:off x="2329" y="1298"/>
              <a:ext cx="4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Mr12</a:t>
              </a:r>
              <a:endParaRPr lang="en-US" i="0"/>
            </a:p>
          </p:txBody>
        </p:sp>
        <p:sp>
          <p:nvSpPr>
            <p:cNvPr id="824352" name="Text Box 32"/>
            <p:cNvSpPr txBox="1">
              <a:spLocks noChangeArrowheads="1"/>
            </p:cNvSpPr>
            <p:nvPr/>
          </p:nvSpPr>
          <p:spPr bwMode="auto">
            <a:xfrm>
              <a:off x="2313" y="1997"/>
              <a:ext cx="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Mq21</a:t>
              </a:r>
              <a:endParaRPr lang="en-US" i="0"/>
            </a:p>
          </p:txBody>
        </p:sp>
        <p:sp>
          <p:nvSpPr>
            <p:cNvPr id="824353" name="Text Box 33"/>
            <p:cNvSpPr txBox="1">
              <a:spLocks noChangeArrowheads="1"/>
            </p:cNvSpPr>
            <p:nvPr/>
          </p:nvSpPr>
          <p:spPr bwMode="auto">
            <a:xfrm>
              <a:off x="2349" y="2697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Lbr2</a:t>
              </a:r>
              <a:endParaRPr lang="en-US" i="0"/>
            </a:p>
          </p:txBody>
        </p:sp>
        <p:sp>
          <p:nvSpPr>
            <p:cNvPr id="824354" name="Text Box 34"/>
            <p:cNvSpPr txBox="1">
              <a:spLocks noChangeArrowheads="1"/>
            </p:cNvSpPr>
            <p:nvPr/>
          </p:nvSpPr>
          <p:spPr bwMode="auto">
            <a:xfrm>
              <a:off x="2349" y="2230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Lar1</a:t>
              </a:r>
              <a:endParaRPr lang="en-US" i="0"/>
            </a:p>
          </p:txBody>
        </p:sp>
        <p:sp>
          <p:nvSpPr>
            <p:cNvPr id="824355" name="Text Box 35"/>
            <p:cNvSpPr txBox="1">
              <a:spLocks noChangeArrowheads="1"/>
            </p:cNvSpPr>
            <p:nvPr/>
          </p:nvSpPr>
          <p:spPr bwMode="auto">
            <a:xfrm>
              <a:off x="2329" y="1531"/>
              <a:ext cx="4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Mr21</a:t>
              </a:r>
              <a:endParaRPr lang="en-US" i="0"/>
            </a:p>
          </p:txBody>
        </p:sp>
        <p:sp>
          <p:nvSpPr>
            <p:cNvPr id="824356" name="Text Box 36"/>
            <p:cNvSpPr txBox="1">
              <a:spLocks noChangeArrowheads="1"/>
            </p:cNvSpPr>
            <p:nvPr/>
          </p:nvSpPr>
          <p:spPr bwMode="auto">
            <a:xfrm>
              <a:off x="2313" y="1764"/>
              <a:ext cx="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Mq12</a:t>
              </a:r>
              <a:endParaRPr lang="en-US" i="0"/>
            </a:p>
          </p:txBody>
        </p:sp>
        <p:sp>
          <p:nvSpPr>
            <p:cNvPr id="824357" name="Text Box 37"/>
            <p:cNvSpPr txBox="1">
              <a:spLocks noChangeArrowheads="1"/>
            </p:cNvSpPr>
            <p:nvPr/>
          </p:nvSpPr>
          <p:spPr bwMode="auto">
            <a:xfrm>
              <a:off x="2333" y="2930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Lbq2</a:t>
              </a:r>
              <a:endParaRPr lang="en-US" i="0"/>
            </a:p>
          </p:txBody>
        </p:sp>
        <p:sp>
          <p:nvSpPr>
            <p:cNvPr id="824358" name="Text Box 38"/>
            <p:cNvSpPr txBox="1">
              <a:spLocks noChangeArrowheads="1"/>
            </p:cNvSpPr>
            <p:nvPr/>
          </p:nvSpPr>
          <p:spPr bwMode="auto">
            <a:xfrm>
              <a:off x="2333" y="2464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Laq1</a:t>
              </a:r>
              <a:endParaRPr lang="en-US" i="0"/>
            </a:p>
          </p:txBody>
        </p:sp>
        <p:sp>
          <p:nvSpPr>
            <p:cNvPr id="824359" name="Text Box 39"/>
            <p:cNvSpPr txBox="1">
              <a:spLocks noChangeArrowheads="1"/>
            </p:cNvSpPr>
            <p:nvPr/>
          </p:nvSpPr>
          <p:spPr bwMode="auto">
            <a:xfrm>
              <a:off x="2337" y="3163"/>
              <a:ext cx="4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Uar1</a:t>
              </a:r>
              <a:endParaRPr lang="en-US" i="0"/>
            </a:p>
          </p:txBody>
        </p:sp>
        <p:sp>
          <p:nvSpPr>
            <p:cNvPr id="824360" name="Text Box 40"/>
            <p:cNvSpPr txBox="1">
              <a:spLocks noChangeArrowheads="1"/>
            </p:cNvSpPr>
            <p:nvPr/>
          </p:nvSpPr>
          <p:spPr bwMode="auto">
            <a:xfrm>
              <a:off x="2321" y="3397"/>
              <a:ext cx="4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Ubq2</a:t>
              </a:r>
              <a:endParaRPr lang="en-US" i="0"/>
            </a:p>
          </p:txBody>
        </p:sp>
      </p:grpSp>
      <p:sp>
        <p:nvSpPr>
          <p:cNvPr id="824361" name="Text Box 41"/>
          <p:cNvSpPr txBox="1">
            <a:spLocks noChangeArrowheads="1"/>
          </p:cNvSpPr>
          <p:nvPr/>
        </p:nvSpPr>
        <p:spPr bwMode="auto">
          <a:xfrm>
            <a:off x="8178800" y="5876925"/>
            <a:ext cx="420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P</a:t>
            </a:r>
            <a:r>
              <a:rPr lang="en-GB" b="1" i="0" baseline="-25000"/>
              <a:t>2</a:t>
            </a:r>
            <a:endParaRPr lang="en-US" b="1" i="0" baseline="-25000"/>
          </a:p>
        </p:txBody>
      </p:sp>
      <p:sp>
        <p:nvSpPr>
          <p:cNvPr id="824362" name="Text Box 42"/>
          <p:cNvSpPr txBox="1">
            <a:spLocks noChangeArrowheads="1"/>
          </p:cNvSpPr>
          <p:nvPr/>
        </p:nvSpPr>
        <p:spPr bwMode="auto">
          <a:xfrm>
            <a:off x="5510213" y="5876925"/>
            <a:ext cx="420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P</a:t>
            </a:r>
            <a:r>
              <a:rPr lang="en-GB" b="1" i="0" baseline="-25000"/>
              <a:t>1</a:t>
            </a:r>
            <a:endParaRPr lang="en-US" b="1" i="0" baseline="-25000"/>
          </a:p>
        </p:txBody>
      </p:sp>
      <p:sp>
        <p:nvSpPr>
          <p:cNvPr id="824363" name="Text Box 43"/>
          <p:cNvSpPr txBox="1">
            <a:spLocks noChangeArrowheads="1"/>
          </p:cNvSpPr>
          <p:nvPr/>
        </p:nvSpPr>
        <p:spPr bwMode="auto">
          <a:xfrm>
            <a:off x="6838950" y="5876925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A</a:t>
            </a:r>
            <a:r>
              <a:rPr lang="en-GB" b="1" i="0" baseline="-25000"/>
              <a:t>2</a:t>
            </a:r>
            <a:endParaRPr lang="en-US" b="1" i="0" baseline="-25000"/>
          </a:p>
        </p:txBody>
      </p:sp>
      <p:cxnSp>
        <p:nvCxnSpPr>
          <p:cNvPr id="824364" name="AutoShape 44"/>
          <p:cNvCxnSpPr>
            <a:cxnSpLocks noChangeShapeType="1"/>
            <a:stCxn id="824327" idx="3"/>
            <a:endCxn id="824351" idx="1"/>
          </p:cNvCxnSpPr>
          <p:nvPr/>
        </p:nvCxnSpPr>
        <p:spPr bwMode="auto">
          <a:xfrm flipV="1">
            <a:off x="5918200" y="2124075"/>
            <a:ext cx="784225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24365" name="AutoShape 45"/>
          <p:cNvCxnSpPr>
            <a:cxnSpLocks noChangeShapeType="1"/>
            <a:stCxn id="824330" idx="3"/>
            <a:endCxn id="824352" idx="1"/>
          </p:cNvCxnSpPr>
          <p:nvPr/>
        </p:nvCxnSpPr>
        <p:spPr bwMode="auto">
          <a:xfrm flipV="1">
            <a:off x="5943600" y="3233738"/>
            <a:ext cx="733425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24366" name="AutoShape 46"/>
          <p:cNvCxnSpPr>
            <a:cxnSpLocks noChangeShapeType="1"/>
            <a:stCxn id="824328" idx="3"/>
            <a:endCxn id="824355" idx="1"/>
          </p:cNvCxnSpPr>
          <p:nvPr/>
        </p:nvCxnSpPr>
        <p:spPr bwMode="auto">
          <a:xfrm flipV="1">
            <a:off x="5918200" y="2493963"/>
            <a:ext cx="784225" cy="374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24367" name="AutoShape 47"/>
          <p:cNvCxnSpPr>
            <a:cxnSpLocks noChangeShapeType="1"/>
            <a:stCxn id="824329" idx="3"/>
            <a:endCxn id="824356" idx="1"/>
          </p:cNvCxnSpPr>
          <p:nvPr/>
        </p:nvCxnSpPr>
        <p:spPr bwMode="auto">
          <a:xfrm flipV="1">
            <a:off x="5943600" y="2863850"/>
            <a:ext cx="733425" cy="268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24368" name="AutoShape 48"/>
          <p:cNvCxnSpPr>
            <a:cxnSpLocks noChangeShapeType="1"/>
            <a:stCxn id="824327" idx="3"/>
            <a:endCxn id="824354" idx="1"/>
          </p:cNvCxnSpPr>
          <p:nvPr/>
        </p:nvCxnSpPr>
        <p:spPr bwMode="auto">
          <a:xfrm>
            <a:off x="5918200" y="2605088"/>
            <a:ext cx="815975" cy="998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24369" name="AutoShape 49"/>
          <p:cNvCxnSpPr>
            <a:cxnSpLocks noChangeShapeType="1"/>
            <a:stCxn id="824329" idx="3"/>
            <a:endCxn id="824358" idx="1"/>
          </p:cNvCxnSpPr>
          <p:nvPr/>
        </p:nvCxnSpPr>
        <p:spPr bwMode="auto">
          <a:xfrm>
            <a:off x="5943600" y="3132138"/>
            <a:ext cx="765175" cy="842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24370" name="AutoShape 50"/>
          <p:cNvCxnSpPr>
            <a:cxnSpLocks noChangeShapeType="1"/>
            <a:stCxn id="824328" idx="3"/>
            <a:endCxn id="824353" idx="1"/>
          </p:cNvCxnSpPr>
          <p:nvPr/>
        </p:nvCxnSpPr>
        <p:spPr bwMode="auto">
          <a:xfrm>
            <a:off x="5918200" y="2868613"/>
            <a:ext cx="815975" cy="147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24371" name="AutoShape 51"/>
          <p:cNvCxnSpPr>
            <a:cxnSpLocks noChangeShapeType="1"/>
            <a:stCxn id="824330" idx="3"/>
            <a:endCxn id="824357" idx="1"/>
          </p:cNvCxnSpPr>
          <p:nvPr/>
        </p:nvCxnSpPr>
        <p:spPr bwMode="auto">
          <a:xfrm>
            <a:off x="5943600" y="3395663"/>
            <a:ext cx="765175" cy="1319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24372" name="AutoShape 52"/>
          <p:cNvCxnSpPr>
            <a:cxnSpLocks noChangeShapeType="1"/>
            <a:stCxn id="824331" idx="3"/>
            <a:endCxn id="824354" idx="1"/>
          </p:cNvCxnSpPr>
          <p:nvPr/>
        </p:nvCxnSpPr>
        <p:spPr bwMode="auto">
          <a:xfrm flipV="1">
            <a:off x="5943600" y="3603625"/>
            <a:ext cx="790575" cy="55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24373" name="AutoShape 53"/>
          <p:cNvCxnSpPr>
            <a:cxnSpLocks noChangeShapeType="1"/>
            <a:stCxn id="824331" idx="3"/>
            <a:endCxn id="824358" idx="1"/>
          </p:cNvCxnSpPr>
          <p:nvPr/>
        </p:nvCxnSpPr>
        <p:spPr bwMode="auto">
          <a:xfrm>
            <a:off x="5943600" y="3659188"/>
            <a:ext cx="7651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24374" name="AutoShape 54"/>
          <p:cNvCxnSpPr>
            <a:cxnSpLocks noChangeShapeType="1"/>
            <a:stCxn id="824333" idx="3"/>
            <a:endCxn id="824353" idx="1"/>
          </p:cNvCxnSpPr>
          <p:nvPr/>
        </p:nvCxnSpPr>
        <p:spPr bwMode="auto">
          <a:xfrm>
            <a:off x="5943600" y="4184650"/>
            <a:ext cx="790575" cy="160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24375" name="AutoShape 55"/>
          <p:cNvCxnSpPr>
            <a:cxnSpLocks noChangeShapeType="1"/>
            <a:stCxn id="824333" idx="3"/>
            <a:endCxn id="824357" idx="1"/>
          </p:cNvCxnSpPr>
          <p:nvPr/>
        </p:nvCxnSpPr>
        <p:spPr bwMode="auto">
          <a:xfrm>
            <a:off x="5943600" y="4184650"/>
            <a:ext cx="765175" cy="530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24376" name="AutoShape 56"/>
          <p:cNvCxnSpPr>
            <a:cxnSpLocks noChangeShapeType="1"/>
            <a:stCxn id="824335" idx="3"/>
            <a:endCxn id="824354" idx="1"/>
          </p:cNvCxnSpPr>
          <p:nvPr/>
        </p:nvCxnSpPr>
        <p:spPr bwMode="auto">
          <a:xfrm flipV="1">
            <a:off x="5918200" y="3603625"/>
            <a:ext cx="815975" cy="110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24377" name="AutoShape 57"/>
          <p:cNvCxnSpPr>
            <a:cxnSpLocks noChangeShapeType="1"/>
            <a:stCxn id="824336" idx="3"/>
            <a:endCxn id="824358" idx="1"/>
          </p:cNvCxnSpPr>
          <p:nvPr/>
        </p:nvCxnSpPr>
        <p:spPr bwMode="auto">
          <a:xfrm flipV="1">
            <a:off x="5943600" y="3975100"/>
            <a:ext cx="765175" cy="998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24378" name="AutoShape 58"/>
          <p:cNvCxnSpPr>
            <a:cxnSpLocks noChangeShapeType="1"/>
            <a:stCxn id="824335" idx="3"/>
            <a:endCxn id="824353" idx="1"/>
          </p:cNvCxnSpPr>
          <p:nvPr/>
        </p:nvCxnSpPr>
        <p:spPr bwMode="auto">
          <a:xfrm flipV="1">
            <a:off x="5918200" y="4344988"/>
            <a:ext cx="815975" cy="366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24379" name="AutoShape 59"/>
          <p:cNvCxnSpPr>
            <a:cxnSpLocks noChangeShapeType="1"/>
            <a:stCxn id="824336" idx="3"/>
            <a:endCxn id="824357" idx="1"/>
          </p:cNvCxnSpPr>
          <p:nvPr/>
        </p:nvCxnSpPr>
        <p:spPr bwMode="auto">
          <a:xfrm flipV="1">
            <a:off x="5943600" y="4714875"/>
            <a:ext cx="765175" cy="258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24380" name="AutoShape 60"/>
          <p:cNvCxnSpPr>
            <a:cxnSpLocks noChangeShapeType="1"/>
            <a:stCxn id="824327" idx="3"/>
            <a:endCxn id="824359" idx="1"/>
          </p:cNvCxnSpPr>
          <p:nvPr/>
        </p:nvCxnSpPr>
        <p:spPr bwMode="auto">
          <a:xfrm>
            <a:off x="5918200" y="2605088"/>
            <a:ext cx="796925" cy="2479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24381" name="AutoShape 61"/>
          <p:cNvCxnSpPr>
            <a:cxnSpLocks noChangeShapeType="1"/>
            <a:stCxn id="824330" idx="3"/>
            <a:endCxn id="824360" idx="1"/>
          </p:cNvCxnSpPr>
          <p:nvPr/>
        </p:nvCxnSpPr>
        <p:spPr bwMode="auto">
          <a:xfrm>
            <a:off x="5943600" y="3395663"/>
            <a:ext cx="74612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24382" name="AutoShape 62"/>
          <p:cNvCxnSpPr>
            <a:cxnSpLocks noChangeShapeType="1"/>
            <a:stCxn id="824332" idx="3"/>
            <a:endCxn id="824359" idx="1"/>
          </p:cNvCxnSpPr>
          <p:nvPr/>
        </p:nvCxnSpPr>
        <p:spPr bwMode="auto">
          <a:xfrm>
            <a:off x="5918200" y="3921125"/>
            <a:ext cx="796925" cy="1163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24383" name="AutoShape 63"/>
          <p:cNvCxnSpPr>
            <a:cxnSpLocks noChangeShapeType="1"/>
            <a:stCxn id="824334" idx="3"/>
            <a:endCxn id="824360" idx="1"/>
          </p:cNvCxnSpPr>
          <p:nvPr/>
        </p:nvCxnSpPr>
        <p:spPr bwMode="auto">
          <a:xfrm>
            <a:off x="5943600" y="4448175"/>
            <a:ext cx="746125" cy="1008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24384" name="AutoShape 64"/>
          <p:cNvCxnSpPr>
            <a:cxnSpLocks noChangeShapeType="1"/>
            <a:stCxn id="824351" idx="3"/>
            <a:endCxn id="824339" idx="1"/>
          </p:cNvCxnSpPr>
          <p:nvPr/>
        </p:nvCxnSpPr>
        <p:spPr bwMode="auto">
          <a:xfrm>
            <a:off x="7407275" y="2124075"/>
            <a:ext cx="785813" cy="52070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24385" name="AutoShape 65"/>
          <p:cNvCxnSpPr>
            <a:cxnSpLocks noChangeShapeType="1"/>
            <a:stCxn id="824355" idx="3"/>
            <a:endCxn id="824338" idx="1"/>
          </p:cNvCxnSpPr>
          <p:nvPr/>
        </p:nvCxnSpPr>
        <p:spPr bwMode="auto">
          <a:xfrm flipV="1">
            <a:off x="7407275" y="2389188"/>
            <a:ext cx="785813" cy="104775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24386" name="AutoShape 66"/>
          <p:cNvCxnSpPr>
            <a:cxnSpLocks noChangeShapeType="1"/>
            <a:stCxn id="824356" idx="3"/>
            <a:endCxn id="824341" idx="1"/>
          </p:cNvCxnSpPr>
          <p:nvPr/>
        </p:nvCxnSpPr>
        <p:spPr bwMode="auto">
          <a:xfrm>
            <a:off x="7432675" y="2863850"/>
            <a:ext cx="735013" cy="290513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24387" name="AutoShape 67"/>
          <p:cNvCxnSpPr>
            <a:cxnSpLocks noChangeShapeType="1"/>
            <a:stCxn id="824352" idx="3"/>
            <a:endCxn id="824340" idx="1"/>
          </p:cNvCxnSpPr>
          <p:nvPr/>
        </p:nvCxnSpPr>
        <p:spPr bwMode="auto">
          <a:xfrm flipV="1">
            <a:off x="7432675" y="2898775"/>
            <a:ext cx="735013" cy="334963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24388" name="AutoShape 68"/>
          <p:cNvCxnSpPr>
            <a:cxnSpLocks noChangeShapeType="1"/>
            <a:stCxn id="824354" idx="3"/>
            <a:endCxn id="824343" idx="1"/>
          </p:cNvCxnSpPr>
          <p:nvPr/>
        </p:nvCxnSpPr>
        <p:spPr bwMode="auto">
          <a:xfrm>
            <a:off x="7375525" y="3603625"/>
            <a:ext cx="817563" cy="58738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24389" name="AutoShape 69"/>
          <p:cNvCxnSpPr>
            <a:cxnSpLocks noChangeShapeType="1"/>
            <a:stCxn id="824358" idx="3"/>
            <a:endCxn id="824348" idx="1"/>
          </p:cNvCxnSpPr>
          <p:nvPr/>
        </p:nvCxnSpPr>
        <p:spPr bwMode="auto">
          <a:xfrm flipV="1">
            <a:off x="7400925" y="3917950"/>
            <a:ext cx="766763" cy="5715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24390" name="AutoShape 70"/>
          <p:cNvCxnSpPr>
            <a:cxnSpLocks noChangeShapeType="1"/>
            <a:stCxn id="824353" idx="3"/>
            <a:endCxn id="824349" idx="1"/>
          </p:cNvCxnSpPr>
          <p:nvPr/>
        </p:nvCxnSpPr>
        <p:spPr bwMode="auto">
          <a:xfrm>
            <a:off x="7375525" y="4344988"/>
            <a:ext cx="817563" cy="80962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24391" name="AutoShape 71"/>
          <p:cNvCxnSpPr>
            <a:cxnSpLocks noChangeShapeType="1"/>
            <a:stCxn id="824357" idx="3"/>
            <a:endCxn id="824345" idx="1"/>
          </p:cNvCxnSpPr>
          <p:nvPr/>
        </p:nvCxnSpPr>
        <p:spPr bwMode="auto">
          <a:xfrm flipV="1">
            <a:off x="7400925" y="4681538"/>
            <a:ext cx="766763" cy="33337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24392" name="AutoShape 72"/>
          <p:cNvCxnSpPr>
            <a:cxnSpLocks noChangeShapeType="1"/>
            <a:stCxn id="824359" idx="3"/>
            <a:endCxn id="824346" idx="1"/>
          </p:cNvCxnSpPr>
          <p:nvPr/>
        </p:nvCxnSpPr>
        <p:spPr bwMode="auto">
          <a:xfrm flipV="1">
            <a:off x="7394575" y="4935538"/>
            <a:ext cx="798513" cy="149225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24393" name="AutoShape 73"/>
          <p:cNvCxnSpPr>
            <a:cxnSpLocks noChangeShapeType="1"/>
            <a:stCxn id="824360" idx="3"/>
            <a:endCxn id="824347" idx="1"/>
          </p:cNvCxnSpPr>
          <p:nvPr/>
        </p:nvCxnSpPr>
        <p:spPr bwMode="auto">
          <a:xfrm flipV="1">
            <a:off x="7419975" y="5189538"/>
            <a:ext cx="747713" cy="26670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24394" name="AutoShape 74"/>
          <p:cNvCxnSpPr>
            <a:cxnSpLocks noChangeShapeType="1"/>
            <a:stCxn id="824359" idx="3"/>
            <a:endCxn id="824342" idx="1"/>
          </p:cNvCxnSpPr>
          <p:nvPr/>
        </p:nvCxnSpPr>
        <p:spPr bwMode="auto">
          <a:xfrm flipV="1">
            <a:off x="7394575" y="3408363"/>
            <a:ext cx="773113" cy="167640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24395" name="AutoShape 75"/>
          <p:cNvCxnSpPr>
            <a:cxnSpLocks noChangeShapeType="1"/>
            <a:stCxn id="824360" idx="3"/>
            <a:endCxn id="824344" idx="1"/>
          </p:cNvCxnSpPr>
          <p:nvPr/>
        </p:nvCxnSpPr>
        <p:spPr bwMode="auto">
          <a:xfrm flipV="1">
            <a:off x="7419975" y="4171950"/>
            <a:ext cx="747713" cy="1284288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24396" name="AutoShape 76"/>
          <p:cNvCxnSpPr>
            <a:cxnSpLocks noChangeShapeType="1"/>
            <a:stCxn id="824351" idx="3"/>
            <a:endCxn id="824338" idx="1"/>
          </p:cNvCxnSpPr>
          <p:nvPr/>
        </p:nvCxnSpPr>
        <p:spPr bwMode="auto">
          <a:xfrm>
            <a:off x="7407275" y="2124075"/>
            <a:ext cx="785813" cy="265113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24397" name="AutoShape 77"/>
          <p:cNvCxnSpPr>
            <a:cxnSpLocks noChangeShapeType="1"/>
            <a:stCxn id="824355" idx="3"/>
            <a:endCxn id="824339" idx="1"/>
          </p:cNvCxnSpPr>
          <p:nvPr/>
        </p:nvCxnSpPr>
        <p:spPr bwMode="auto">
          <a:xfrm>
            <a:off x="7407275" y="2493963"/>
            <a:ext cx="785813" cy="150812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24398" name="AutoShape 78"/>
          <p:cNvCxnSpPr>
            <a:cxnSpLocks noChangeShapeType="1"/>
            <a:stCxn id="824356" idx="3"/>
            <a:endCxn id="824340" idx="1"/>
          </p:cNvCxnSpPr>
          <p:nvPr/>
        </p:nvCxnSpPr>
        <p:spPr bwMode="auto">
          <a:xfrm>
            <a:off x="7432675" y="2863850"/>
            <a:ext cx="735013" cy="3492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24399" name="AutoShape 79"/>
          <p:cNvCxnSpPr>
            <a:cxnSpLocks noChangeShapeType="1"/>
            <a:stCxn id="824352" idx="3"/>
            <a:endCxn id="824341" idx="1"/>
          </p:cNvCxnSpPr>
          <p:nvPr/>
        </p:nvCxnSpPr>
        <p:spPr bwMode="auto">
          <a:xfrm flipV="1">
            <a:off x="7432675" y="3154363"/>
            <a:ext cx="735013" cy="7937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24400" name="AutoShape 80"/>
          <p:cNvCxnSpPr>
            <a:cxnSpLocks noChangeShapeType="1"/>
            <a:stCxn id="824354" idx="3"/>
            <a:endCxn id="824342" idx="1"/>
          </p:cNvCxnSpPr>
          <p:nvPr/>
        </p:nvCxnSpPr>
        <p:spPr bwMode="auto">
          <a:xfrm flipV="1">
            <a:off x="7375525" y="3408363"/>
            <a:ext cx="792163" cy="195262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24401" name="AutoShape 81"/>
          <p:cNvCxnSpPr>
            <a:cxnSpLocks noChangeShapeType="1"/>
            <a:stCxn id="824358" idx="3"/>
            <a:endCxn id="824342" idx="1"/>
          </p:cNvCxnSpPr>
          <p:nvPr/>
        </p:nvCxnSpPr>
        <p:spPr bwMode="auto">
          <a:xfrm flipV="1">
            <a:off x="7400925" y="3408363"/>
            <a:ext cx="766763" cy="566737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24402" name="AutoShape 82"/>
          <p:cNvCxnSpPr>
            <a:cxnSpLocks noChangeShapeType="1"/>
            <a:stCxn id="824353" idx="3"/>
            <a:endCxn id="824344" idx="1"/>
          </p:cNvCxnSpPr>
          <p:nvPr/>
        </p:nvCxnSpPr>
        <p:spPr bwMode="auto">
          <a:xfrm flipV="1">
            <a:off x="7375525" y="4171950"/>
            <a:ext cx="792163" cy="173038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24403" name="AutoShape 83"/>
          <p:cNvCxnSpPr>
            <a:cxnSpLocks noChangeShapeType="1"/>
            <a:stCxn id="824357" idx="3"/>
            <a:endCxn id="824344" idx="1"/>
          </p:cNvCxnSpPr>
          <p:nvPr/>
        </p:nvCxnSpPr>
        <p:spPr bwMode="auto">
          <a:xfrm flipV="1">
            <a:off x="7400925" y="4171950"/>
            <a:ext cx="766763" cy="54292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24404" name="AutoShape 84"/>
          <p:cNvCxnSpPr>
            <a:cxnSpLocks noChangeShapeType="1"/>
            <a:stCxn id="824354" idx="3"/>
            <a:endCxn id="824346" idx="1"/>
          </p:cNvCxnSpPr>
          <p:nvPr/>
        </p:nvCxnSpPr>
        <p:spPr bwMode="auto">
          <a:xfrm>
            <a:off x="7375525" y="3603625"/>
            <a:ext cx="817563" cy="1331913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24405" name="AutoShape 85"/>
          <p:cNvCxnSpPr>
            <a:cxnSpLocks noChangeShapeType="1"/>
            <a:stCxn id="824358" idx="3"/>
            <a:endCxn id="824347" idx="1"/>
          </p:cNvCxnSpPr>
          <p:nvPr/>
        </p:nvCxnSpPr>
        <p:spPr bwMode="auto">
          <a:xfrm>
            <a:off x="7400925" y="3975100"/>
            <a:ext cx="766763" cy="1214438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24406" name="AutoShape 86"/>
          <p:cNvCxnSpPr>
            <a:cxnSpLocks noChangeShapeType="1"/>
            <a:stCxn id="824353" idx="3"/>
            <a:endCxn id="824346" idx="1"/>
          </p:cNvCxnSpPr>
          <p:nvPr/>
        </p:nvCxnSpPr>
        <p:spPr bwMode="auto">
          <a:xfrm>
            <a:off x="7375525" y="4344988"/>
            <a:ext cx="817563" cy="590550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24407" name="AutoShape 87"/>
          <p:cNvCxnSpPr>
            <a:cxnSpLocks noChangeShapeType="1"/>
            <a:stCxn id="824357" idx="3"/>
            <a:endCxn id="824347" idx="1"/>
          </p:cNvCxnSpPr>
          <p:nvPr/>
        </p:nvCxnSpPr>
        <p:spPr bwMode="auto">
          <a:xfrm>
            <a:off x="7400925" y="4714875"/>
            <a:ext cx="766763" cy="474663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24408" name="AutoShape 88"/>
          <p:cNvCxnSpPr>
            <a:cxnSpLocks noChangeShapeType="1"/>
            <a:stCxn id="824359" idx="3"/>
            <a:endCxn id="824343" idx="1"/>
          </p:cNvCxnSpPr>
          <p:nvPr/>
        </p:nvCxnSpPr>
        <p:spPr bwMode="auto">
          <a:xfrm flipV="1">
            <a:off x="7394575" y="3662363"/>
            <a:ext cx="798513" cy="1422400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24409" name="AutoShape 89"/>
          <p:cNvCxnSpPr>
            <a:cxnSpLocks noChangeShapeType="1"/>
            <a:stCxn id="824360" idx="3"/>
            <a:endCxn id="824345" idx="1"/>
          </p:cNvCxnSpPr>
          <p:nvPr/>
        </p:nvCxnSpPr>
        <p:spPr bwMode="auto">
          <a:xfrm flipV="1">
            <a:off x="7419975" y="4681538"/>
            <a:ext cx="747713" cy="774700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24412" name="AutoShape 92"/>
          <p:cNvCxnSpPr>
            <a:cxnSpLocks noChangeShapeType="1"/>
            <a:stCxn id="824411" idx="2"/>
            <a:endCxn id="824410" idx="2"/>
          </p:cNvCxnSpPr>
          <p:nvPr/>
        </p:nvCxnSpPr>
        <p:spPr bwMode="auto">
          <a:xfrm rot="10800000" flipH="1">
            <a:off x="5503863" y="2598738"/>
            <a:ext cx="1587" cy="288925"/>
          </a:xfrm>
          <a:prstGeom prst="bentConnector3">
            <a:avLst>
              <a:gd name="adj1" fmla="val -14400000"/>
            </a:avLst>
          </a:prstGeom>
          <a:noFill/>
          <a:ln w="38100">
            <a:solidFill>
              <a:srgbClr val="FF3300"/>
            </a:solidFill>
            <a:prstDash val="sysDot"/>
            <a:miter lim="800000"/>
            <a:headEnd type="triangle" w="med" len="med"/>
            <a:tailEnd type="triangle" w="med" len="med"/>
          </a:ln>
          <a:effectLst/>
        </p:spPr>
      </p:cxnSp>
      <p:cxnSp>
        <p:nvCxnSpPr>
          <p:cNvPr id="824414" name="AutoShape 94"/>
          <p:cNvCxnSpPr>
            <a:cxnSpLocks noChangeShapeType="1"/>
            <a:stCxn id="824411" idx="6"/>
            <a:endCxn id="824416" idx="2"/>
          </p:cNvCxnSpPr>
          <p:nvPr/>
        </p:nvCxnSpPr>
        <p:spPr bwMode="auto">
          <a:xfrm flipV="1">
            <a:off x="5935663" y="2492375"/>
            <a:ext cx="796925" cy="395288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24415" name="AutoShape 95"/>
          <p:cNvCxnSpPr>
            <a:cxnSpLocks noChangeShapeType="1"/>
            <a:stCxn id="824410" idx="6"/>
            <a:endCxn id="824417" idx="2"/>
          </p:cNvCxnSpPr>
          <p:nvPr/>
        </p:nvCxnSpPr>
        <p:spPr bwMode="auto">
          <a:xfrm>
            <a:off x="5935663" y="2598738"/>
            <a:ext cx="796925" cy="1008062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24418" name="AutoShape 98"/>
          <p:cNvCxnSpPr>
            <a:cxnSpLocks noChangeShapeType="1"/>
            <a:stCxn id="824417" idx="0"/>
            <a:endCxn id="824416" idx="4"/>
          </p:cNvCxnSpPr>
          <p:nvPr/>
        </p:nvCxnSpPr>
        <p:spPr bwMode="auto">
          <a:xfrm flipV="1">
            <a:off x="7056438" y="2708275"/>
            <a:ext cx="0" cy="682625"/>
          </a:xfrm>
          <a:prstGeom prst="straightConnector1">
            <a:avLst/>
          </a:prstGeom>
          <a:noFill/>
          <a:ln w="38100">
            <a:solidFill>
              <a:srgbClr val="FF3300"/>
            </a:solidFill>
            <a:prstDash val="sysDot"/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824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824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8244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824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indefinite"/>
                                        <p:tgtEl>
                                          <p:spTgt spid="824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indefinite"/>
                                        <p:tgtEl>
                                          <p:spTgt spid="8244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416" grpId="0" animBg="1"/>
      <p:bldP spid="824417" grpId="0" animBg="1"/>
      <p:bldP spid="824410" grpId="0" animBg="1"/>
      <p:bldP spid="82441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9DEB-3588-40DB-AFB5-49498761BF54}" type="slidenum">
              <a:rPr lang="en-GB"/>
              <a:pPr/>
              <a:t>51</a:t>
            </a:fld>
            <a:endParaRPr lang="en-GB"/>
          </a:p>
        </p:txBody>
      </p:sp>
      <p:sp>
        <p:nvSpPr>
          <p:cNvPr id="82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Mutex</a:t>
            </a:r>
            <a:r>
              <a:rPr lang="en-GB" dirty="0"/>
              <a:t> Actions</a:t>
            </a:r>
            <a:endParaRPr lang="en-US" dirty="0"/>
          </a:p>
        </p:txBody>
      </p:sp>
      <p:sp>
        <p:nvSpPr>
          <p:cNvPr id="82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Two actions </a:t>
            </a:r>
            <a:r>
              <a:rPr lang="en-GB" i="1" dirty="0"/>
              <a:t>a</a:t>
            </a:r>
            <a:r>
              <a:rPr lang="en-GB" baseline="-25000" dirty="0"/>
              <a:t>1</a:t>
            </a:r>
            <a:r>
              <a:rPr lang="en-GB" dirty="0"/>
              <a:t> and </a:t>
            </a:r>
            <a:r>
              <a:rPr lang="en-GB" i="1" dirty="0"/>
              <a:t>a</a:t>
            </a:r>
            <a:r>
              <a:rPr lang="en-GB" baseline="-25000" dirty="0"/>
              <a:t>2</a:t>
            </a:r>
            <a:r>
              <a:rPr lang="en-GB" dirty="0"/>
              <a:t> in action layer </a:t>
            </a:r>
            <a:r>
              <a:rPr lang="en-GB" i="1" dirty="0" err="1"/>
              <a:t>A</a:t>
            </a:r>
            <a:r>
              <a:rPr lang="en-GB" i="1" baseline="-25000" dirty="0" err="1"/>
              <a:t>j</a:t>
            </a:r>
            <a:r>
              <a:rPr lang="en-GB" dirty="0"/>
              <a:t> are </a:t>
            </a:r>
            <a:r>
              <a:rPr lang="en-GB" u="sng" dirty="0" err="1"/>
              <a:t>mutex</a:t>
            </a:r>
            <a:r>
              <a:rPr lang="en-GB" dirty="0"/>
              <a:t> if:</a:t>
            </a:r>
          </a:p>
          <a:p>
            <a:pPr lvl="1"/>
            <a:r>
              <a:rPr lang="en-GB" i="1" dirty="0"/>
              <a:t>a</a:t>
            </a:r>
            <a:r>
              <a:rPr lang="en-GB" baseline="-25000" dirty="0"/>
              <a:t>1</a:t>
            </a:r>
            <a:r>
              <a:rPr lang="en-GB" dirty="0"/>
              <a:t> and </a:t>
            </a:r>
            <a:r>
              <a:rPr lang="en-GB" i="1" dirty="0"/>
              <a:t>a</a:t>
            </a:r>
            <a:r>
              <a:rPr lang="en-GB" baseline="-25000" dirty="0"/>
              <a:t>2</a:t>
            </a:r>
            <a:r>
              <a:rPr lang="en-GB" dirty="0"/>
              <a:t> are dependent, or</a:t>
            </a:r>
          </a:p>
          <a:p>
            <a:pPr lvl="1"/>
            <a:r>
              <a:rPr lang="en-GB" dirty="0"/>
              <a:t>a precondition of </a:t>
            </a:r>
            <a:r>
              <a:rPr lang="en-GB" i="1" dirty="0"/>
              <a:t>a</a:t>
            </a:r>
            <a:r>
              <a:rPr lang="en-GB" baseline="-25000" dirty="0"/>
              <a:t>1</a:t>
            </a:r>
            <a:r>
              <a:rPr lang="en-GB" dirty="0"/>
              <a:t> is </a:t>
            </a:r>
            <a:r>
              <a:rPr lang="en-GB" dirty="0" err="1"/>
              <a:t>mutex</a:t>
            </a:r>
            <a:r>
              <a:rPr lang="en-GB" dirty="0"/>
              <a:t> with a precondition of </a:t>
            </a:r>
            <a:r>
              <a:rPr lang="en-GB" i="1" dirty="0"/>
              <a:t>a</a:t>
            </a:r>
            <a:r>
              <a:rPr lang="en-GB" baseline="-25000" dirty="0"/>
              <a:t>2</a:t>
            </a:r>
            <a:r>
              <a:rPr lang="en-GB" dirty="0"/>
              <a:t>.</a:t>
            </a:r>
          </a:p>
          <a:p>
            <a:r>
              <a:rPr lang="en-GB" dirty="0"/>
              <a:t>notation: </a:t>
            </a:r>
            <a:br>
              <a:rPr lang="en-GB" dirty="0"/>
            </a:br>
            <a:r>
              <a:rPr lang="el-GR" i="1" dirty="0">
                <a:cs typeface="Arial" charset="0"/>
              </a:rPr>
              <a:t>μ</a:t>
            </a:r>
            <a:r>
              <a:rPr lang="en-GB" i="1" dirty="0" err="1"/>
              <a:t>A</a:t>
            </a:r>
            <a:r>
              <a:rPr lang="en-GB" i="1" baseline="-25000" dirty="0" err="1"/>
              <a:t>j</a:t>
            </a:r>
            <a:r>
              <a:rPr lang="en-GB" dirty="0"/>
              <a:t> = { (</a:t>
            </a:r>
            <a:r>
              <a:rPr lang="en-GB" i="1" dirty="0"/>
              <a:t>a</a:t>
            </a:r>
            <a:r>
              <a:rPr lang="en-GB" baseline="-25000" dirty="0"/>
              <a:t>1</a:t>
            </a:r>
            <a:r>
              <a:rPr lang="en-GB" dirty="0"/>
              <a:t>,</a:t>
            </a:r>
            <a:r>
              <a:rPr lang="en-GB" i="1" dirty="0"/>
              <a:t>a</a:t>
            </a:r>
            <a:r>
              <a:rPr lang="en-GB" baseline="-25000" dirty="0"/>
              <a:t>2</a:t>
            </a:r>
            <a:r>
              <a:rPr lang="en-GB" dirty="0"/>
              <a:t>) | </a:t>
            </a:r>
            <a:r>
              <a:rPr lang="en-GB" i="1" dirty="0"/>
              <a:t>a</a:t>
            </a:r>
            <a:r>
              <a:rPr lang="en-GB" baseline="-25000" dirty="0"/>
              <a:t>1</a:t>
            </a:r>
            <a:r>
              <a:rPr lang="en-GB" dirty="0"/>
              <a:t>,</a:t>
            </a:r>
            <a:r>
              <a:rPr lang="en-GB" i="1" dirty="0"/>
              <a:t>a</a:t>
            </a:r>
            <a:r>
              <a:rPr lang="en-GB" baseline="-25000" dirty="0"/>
              <a:t>2</a:t>
            </a:r>
            <a:r>
              <a:rPr lang="en-GB" i="1" dirty="0"/>
              <a:t> 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i="1" dirty="0" err="1"/>
              <a:t>A</a:t>
            </a:r>
            <a:r>
              <a:rPr lang="en-GB" i="1" baseline="-25000" dirty="0" err="1"/>
              <a:t>j</a:t>
            </a:r>
            <a:r>
              <a:rPr lang="en-GB" dirty="0"/>
              <a:t> are </a:t>
            </a:r>
            <a:r>
              <a:rPr lang="en-GB" dirty="0" err="1"/>
              <a:t>mutex</a:t>
            </a:r>
            <a:r>
              <a:rPr lang="en-GB" dirty="0"/>
              <a:t>}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334E-771D-40F4-ADED-76228BC2CF5E}" type="slidenum">
              <a:rPr lang="en-GB"/>
              <a:pPr/>
              <a:t>52</a:t>
            </a:fld>
            <a:endParaRPr lang="en-GB"/>
          </a:p>
        </p:txBody>
      </p:sp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Pseudo Code: mutex for Actions</a:t>
            </a:r>
            <a:endParaRPr lang="en-US"/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tabLst>
                <a:tab pos="714375" algn="l"/>
                <a:tab pos="1077913" algn="l"/>
                <a:tab pos="1439863" algn="l"/>
                <a:tab pos="1790700" algn="l"/>
              </a:tabLst>
            </a:pPr>
            <a:r>
              <a:rPr lang="en-GB" b="1"/>
              <a:t>function</a:t>
            </a:r>
            <a:r>
              <a:rPr lang="en-GB"/>
              <a:t> mutex(</a:t>
            </a:r>
            <a:r>
              <a:rPr lang="en-GB" i="1"/>
              <a:t>a</a:t>
            </a:r>
            <a:r>
              <a:rPr lang="en-GB" baseline="-25000"/>
              <a:t>1</a:t>
            </a:r>
            <a:r>
              <a:rPr lang="en-GB"/>
              <a:t>,</a:t>
            </a:r>
            <a:r>
              <a:rPr lang="en-GB" i="1"/>
              <a:t>a</a:t>
            </a:r>
            <a:r>
              <a:rPr lang="en-GB" baseline="-25000"/>
              <a:t>2</a:t>
            </a:r>
            <a:r>
              <a:rPr lang="en-GB"/>
              <a:t>,</a:t>
            </a:r>
            <a:r>
              <a:rPr lang="el-GR" i="1">
                <a:cs typeface="Arial" charset="0"/>
              </a:rPr>
              <a:t>μ</a:t>
            </a:r>
            <a:r>
              <a:rPr lang="en-GB" i="1"/>
              <a:t>P</a:t>
            </a:r>
            <a:r>
              <a:rPr lang="en-GB"/>
              <a:t>)</a:t>
            </a:r>
          </a:p>
          <a:p>
            <a:pPr>
              <a:buFont typeface="Wingdings" pitchFamily="2" charset="2"/>
              <a:buNone/>
              <a:tabLst>
                <a:tab pos="714375" algn="l"/>
                <a:tab pos="1077913" algn="l"/>
                <a:tab pos="1439863" algn="l"/>
                <a:tab pos="1790700" algn="l"/>
              </a:tabLst>
            </a:pPr>
            <a:r>
              <a:rPr lang="en-GB"/>
              <a:t>	</a:t>
            </a:r>
            <a:r>
              <a:rPr lang="en-GB" b="1"/>
              <a:t>if</a:t>
            </a:r>
            <a:r>
              <a:rPr lang="en-GB"/>
              <a:t>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¬</a:t>
            </a:r>
            <a:r>
              <a:rPr lang="en-GB"/>
              <a:t>independent(</a:t>
            </a:r>
            <a:r>
              <a:rPr lang="en-GB" i="1"/>
              <a:t>a</a:t>
            </a:r>
            <a:r>
              <a:rPr lang="en-GB" baseline="-25000"/>
              <a:t>1</a:t>
            </a:r>
            <a:r>
              <a:rPr lang="en-GB"/>
              <a:t>,</a:t>
            </a:r>
            <a:r>
              <a:rPr lang="en-GB" i="1"/>
              <a:t>a</a:t>
            </a:r>
            <a:r>
              <a:rPr lang="en-GB" baseline="-25000"/>
              <a:t>2</a:t>
            </a:r>
            <a:r>
              <a:rPr lang="en-GB"/>
              <a:t>) </a:t>
            </a:r>
            <a:r>
              <a:rPr lang="en-GB" b="1"/>
              <a:t>then</a:t>
            </a:r>
          </a:p>
          <a:p>
            <a:pPr>
              <a:buFont typeface="Wingdings" pitchFamily="2" charset="2"/>
              <a:buNone/>
              <a:tabLst>
                <a:tab pos="714375" algn="l"/>
                <a:tab pos="1077913" algn="l"/>
                <a:tab pos="1439863" algn="l"/>
                <a:tab pos="1790700" algn="l"/>
              </a:tabLst>
            </a:pPr>
            <a:r>
              <a:rPr lang="en-GB"/>
              <a:t>		</a:t>
            </a:r>
            <a:r>
              <a:rPr lang="en-GB" b="1"/>
              <a:t>return</a:t>
            </a:r>
            <a:r>
              <a:rPr lang="en-GB"/>
              <a:t> true</a:t>
            </a:r>
          </a:p>
          <a:p>
            <a:pPr>
              <a:buFont typeface="Wingdings" pitchFamily="2" charset="2"/>
              <a:buNone/>
              <a:tabLst>
                <a:tab pos="714375" algn="l"/>
                <a:tab pos="1077913" algn="l"/>
                <a:tab pos="1439863" algn="l"/>
                <a:tab pos="1790700" algn="l"/>
              </a:tabLst>
            </a:pPr>
            <a:r>
              <a:rPr lang="en-GB"/>
              <a:t>	</a:t>
            </a:r>
            <a:r>
              <a:rPr lang="en-GB" b="1"/>
              <a:t>for all</a:t>
            </a:r>
            <a:r>
              <a:rPr lang="en-GB"/>
              <a:t> </a:t>
            </a:r>
            <a:r>
              <a:rPr lang="en-GB" i="1"/>
              <a:t>p</a:t>
            </a:r>
            <a:r>
              <a:rPr lang="en-GB" baseline="-25000"/>
              <a:t>1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/>
              <a:t>precond(</a:t>
            </a:r>
            <a:r>
              <a:rPr lang="en-GB" i="1"/>
              <a:t>a</a:t>
            </a:r>
            <a:r>
              <a:rPr lang="en-GB" baseline="-25000"/>
              <a:t>1</a:t>
            </a:r>
            <a:r>
              <a:rPr lang="en-GB"/>
              <a:t>) </a:t>
            </a:r>
          </a:p>
          <a:p>
            <a:pPr>
              <a:buFont typeface="Wingdings" pitchFamily="2" charset="2"/>
              <a:buNone/>
              <a:tabLst>
                <a:tab pos="714375" algn="l"/>
                <a:tab pos="1077913" algn="l"/>
                <a:tab pos="1439863" algn="l"/>
                <a:tab pos="1790700" algn="l"/>
              </a:tabLst>
            </a:pPr>
            <a:r>
              <a:rPr lang="en-GB"/>
              <a:t>		</a:t>
            </a:r>
            <a:r>
              <a:rPr lang="en-GB" b="1"/>
              <a:t>for all</a:t>
            </a:r>
            <a:r>
              <a:rPr lang="en-GB"/>
              <a:t> </a:t>
            </a:r>
            <a:r>
              <a:rPr lang="en-GB" i="1"/>
              <a:t>p</a:t>
            </a:r>
            <a:r>
              <a:rPr lang="en-GB" baseline="-25000"/>
              <a:t>2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/>
              <a:t>precond(</a:t>
            </a:r>
            <a:r>
              <a:rPr lang="en-GB" i="1"/>
              <a:t>a</a:t>
            </a:r>
            <a:r>
              <a:rPr lang="en-GB" baseline="-25000"/>
              <a:t>2</a:t>
            </a:r>
            <a:r>
              <a:rPr lang="en-GB"/>
              <a:t>) </a:t>
            </a:r>
          </a:p>
          <a:p>
            <a:pPr>
              <a:buFont typeface="Wingdings" pitchFamily="2" charset="2"/>
              <a:buNone/>
              <a:tabLst>
                <a:tab pos="714375" algn="l"/>
                <a:tab pos="1077913" algn="l"/>
                <a:tab pos="1439863" algn="l"/>
                <a:tab pos="1790700" algn="l"/>
              </a:tabLst>
            </a:pPr>
            <a:r>
              <a:rPr lang="en-GB"/>
              <a:t>			</a:t>
            </a:r>
            <a:r>
              <a:rPr lang="en-GB" b="1"/>
              <a:t>if </a:t>
            </a:r>
            <a:r>
              <a:rPr lang="en-GB"/>
              <a:t>(</a:t>
            </a:r>
            <a:r>
              <a:rPr lang="en-GB" i="1"/>
              <a:t>p</a:t>
            </a:r>
            <a:r>
              <a:rPr lang="en-GB" baseline="-25000"/>
              <a:t>1</a:t>
            </a:r>
            <a:r>
              <a:rPr lang="en-GB"/>
              <a:t>,</a:t>
            </a:r>
            <a:r>
              <a:rPr lang="en-GB" i="1"/>
              <a:t>p</a:t>
            </a:r>
            <a:r>
              <a:rPr lang="en-GB" baseline="-25000"/>
              <a:t>2</a:t>
            </a:r>
            <a:r>
              <a:rPr lang="en-GB"/>
              <a:t>)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l-GR" i="1">
                <a:cs typeface="Arial" charset="0"/>
              </a:rPr>
              <a:t>μ</a:t>
            </a:r>
            <a:r>
              <a:rPr lang="en-GB" i="1"/>
              <a:t>P</a:t>
            </a:r>
            <a:r>
              <a:rPr lang="en-GB"/>
              <a:t> </a:t>
            </a:r>
            <a:r>
              <a:rPr lang="en-GB" b="1"/>
              <a:t>then</a:t>
            </a:r>
            <a:r>
              <a:rPr lang="en-GB"/>
              <a:t> </a:t>
            </a:r>
            <a:r>
              <a:rPr lang="en-GB" b="1"/>
              <a:t>return</a:t>
            </a:r>
            <a:r>
              <a:rPr lang="en-GB"/>
              <a:t> true</a:t>
            </a:r>
          </a:p>
          <a:p>
            <a:pPr>
              <a:buFont typeface="Wingdings" pitchFamily="2" charset="2"/>
              <a:buNone/>
              <a:tabLst>
                <a:tab pos="714375" algn="l"/>
                <a:tab pos="1077913" algn="l"/>
                <a:tab pos="1439863" algn="l"/>
                <a:tab pos="1790700" algn="l"/>
              </a:tabLst>
            </a:pPr>
            <a:r>
              <a:rPr lang="en-GB"/>
              <a:t>	</a:t>
            </a:r>
            <a:r>
              <a:rPr lang="en-GB" b="1"/>
              <a:t>return</a:t>
            </a:r>
            <a:r>
              <a:rPr lang="en-GB"/>
              <a:t>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2794-4D7E-4416-AFDC-3CBD083C7935}" type="slidenum">
              <a:rPr lang="en-GB"/>
              <a:pPr/>
              <a:t>53</a:t>
            </a:fld>
            <a:endParaRPr lang="en-GB"/>
          </a:p>
        </p:txBody>
      </p:sp>
      <p:sp>
        <p:nvSpPr>
          <p:cNvPr id="83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Decreasing </a:t>
            </a:r>
            <a:r>
              <a:rPr lang="en-GB" dirty="0" err="1"/>
              <a:t>Mutex</a:t>
            </a:r>
            <a:r>
              <a:rPr lang="en-GB" dirty="0"/>
              <a:t> Relations</a:t>
            </a:r>
            <a:endParaRPr lang="en-US" dirty="0"/>
          </a:p>
        </p:txBody>
      </p:sp>
      <p:sp>
        <p:nvSpPr>
          <p:cNvPr id="83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3322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200" b="1" dirty="0"/>
              <a:t>Proposition</a:t>
            </a:r>
            <a:r>
              <a:rPr lang="en-GB" sz="2200" dirty="0"/>
              <a:t>: If </a:t>
            </a:r>
            <a:r>
              <a:rPr lang="en-GB" sz="2200" i="1" dirty="0"/>
              <a:t>p</a:t>
            </a:r>
            <a:r>
              <a:rPr lang="en-GB" sz="2200" dirty="0"/>
              <a:t>,</a:t>
            </a:r>
            <a:r>
              <a:rPr lang="en-GB" sz="2200" i="1" dirty="0"/>
              <a:t>q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2200" i="1" dirty="0"/>
              <a:t>P</a:t>
            </a:r>
            <a:r>
              <a:rPr lang="en-GB" sz="2200" i="1" baseline="-25000" dirty="0"/>
              <a:t>j</a:t>
            </a:r>
            <a:r>
              <a:rPr lang="en-GB" sz="2200" baseline="-25000" dirty="0"/>
              <a:t>-1</a:t>
            </a:r>
            <a:r>
              <a:rPr lang="en-GB" sz="2200" dirty="0"/>
              <a:t> and (</a:t>
            </a:r>
            <a:r>
              <a:rPr lang="en-GB" sz="2200" i="1" dirty="0" err="1"/>
              <a:t>p</a:t>
            </a:r>
            <a:r>
              <a:rPr lang="en-GB" sz="2200" dirty="0" err="1"/>
              <a:t>,</a:t>
            </a:r>
            <a:r>
              <a:rPr lang="en-GB" sz="2200" i="1" dirty="0" err="1"/>
              <a:t>q</a:t>
            </a:r>
            <a:r>
              <a:rPr lang="en-GB" sz="2200" dirty="0"/>
              <a:t>)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∉</a:t>
            </a:r>
            <a:r>
              <a:rPr lang="el-GR" sz="2200" i="1" dirty="0">
                <a:cs typeface="Arial" charset="0"/>
              </a:rPr>
              <a:t>μ</a:t>
            </a:r>
            <a:r>
              <a:rPr lang="en-GB" sz="2200" i="1" dirty="0"/>
              <a:t>P</a:t>
            </a:r>
            <a:r>
              <a:rPr lang="en-GB" sz="2200" i="1" baseline="-25000" dirty="0"/>
              <a:t>j</a:t>
            </a:r>
            <a:r>
              <a:rPr lang="en-GB" sz="2200" baseline="-25000" dirty="0"/>
              <a:t>-1</a:t>
            </a:r>
            <a:r>
              <a:rPr lang="en-GB" sz="2200" dirty="0"/>
              <a:t> then (</a:t>
            </a:r>
            <a:r>
              <a:rPr lang="en-GB" sz="2200" i="1" dirty="0" err="1"/>
              <a:t>p</a:t>
            </a:r>
            <a:r>
              <a:rPr lang="en-GB" sz="2200" dirty="0" err="1"/>
              <a:t>,</a:t>
            </a:r>
            <a:r>
              <a:rPr lang="en-GB" sz="2200" i="1" dirty="0" err="1"/>
              <a:t>q</a:t>
            </a:r>
            <a:r>
              <a:rPr lang="en-GB" sz="2200" dirty="0"/>
              <a:t>)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∉</a:t>
            </a:r>
            <a:r>
              <a:rPr lang="el-GR" sz="2200" i="1" dirty="0">
                <a:cs typeface="Arial" charset="0"/>
              </a:rPr>
              <a:t>μ</a:t>
            </a:r>
            <a:r>
              <a:rPr lang="en-GB" sz="2200" i="1" dirty="0" err="1"/>
              <a:t>P</a:t>
            </a:r>
            <a:r>
              <a:rPr lang="en-GB" sz="2200" i="1" baseline="-25000" dirty="0" err="1"/>
              <a:t>j</a:t>
            </a:r>
            <a:r>
              <a:rPr lang="en-GB" sz="22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GB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Proof: </a:t>
            </a:r>
          </a:p>
          <a:p>
            <a:pPr lvl="2">
              <a:lnSpc>
                <a:spcPct val="90000"/>
              </a:lnSpc>
            </a:pP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</a:t>
            </a:r>
            <a:r>
              <a:rPr lang="en-GB" sz="1800" i="1" dirty="0"/>
              <a:t>p</a:t>
            </a:r>
            <a:r>
              <a:rPr lang="en-GB" sz="1800" dirty="0"/>
              <a:t>,</a:t>
            </a:r>
            <a:r>
              <a:rPr lang="en-GB" sz="1800" i="1" dirty="0"/>
              <a:t>q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1800" i="1" dirty="0"/>
              <a:t>P</a:t>
            </a:r>
            <a:r>
              <a:rPr lang="en-GB" sz="1800" i="1" baseline="-25000" dirty="0"/>
              <a:t>j</a:t>
            </a:r>
            <a:r>
              <a:rPr lang="en-GB" sz="1800" baseline="-25000" dirty="0"/>
              <a:t>-1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then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Ap,Aq∈</a:t>
            </a:r>
            <a:r>
              <a:rPr lang="en-GB" sz="1800" i="1" dirty="0" err="1"/>
              <a:t>A</a:t>
            </a:r>
            <a:r>
              <a:rPr lang="en-GB" sz="1800" i="1" baseline="-25000" dirty="0" err="1"/>
              <a:t>j</a:t>
            </a:r>
            <a:endParaRPr lang="en-GB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>
              <a:lnSpc>
                <a:spcPct val="90000"/>
              </a:lnSpc>
            </a:pP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</a:t>
            </a:r>
            <a:r>
              <a:rPr lang="en-GB" sz="1800" dirty="0"/>
              <a:t>(</a:t>
            </a:r>
            <a:r>
              <a:rPr lang="en-GB" sz="1800" i="1" dirty="0" err="1"/>
              <a:t>p</a:t>
            </a:r>
            <a:r>
              <a:rPr lang="en-GB" sz="1800" dirty="0" err="1"/>
              <a:t>,</a:t>
            </a:r>
            <a:r>
              <a:rPr lang="en-GB" sz="1800" i="1" dirty="0" err="1"/>
              <a:t>q</a:t>
            </a:r>
            <a:r>
              <a:rPr lang="en-GB" sz="1800" dirty="0"/>
              <a:t>)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∉</a:t>
            </a:r>
            <a:r>
              <a:rPr lang="el-GR" sz="1800" i="1" dirty="0">
                <a:cs typeface="Arial" charset="0"/>
              </a:rPr>
              <a:t>μ</a:t>
            </a:r>
            <a:r>
              <a:rPr lang="en-GB" sz="1800" i="1" dirty="0"/>
              <a:t>P</a:t>
            </a:r>
            <a:r>
              <a:rPr lang="en-GB" sz="1800" i="1" baseline="-25000" dirty="0"/>
              <a:t>j</a:t>
            </a:r>
            <a:r>
              <a:rPr lang="en-GB" sz="1800" baseline="-25000" dirty="0"/>
              <a:t>-1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then (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Ap,Aq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)∉</a:t>
            </a:r>
            <a:r>
              <a:rPr lang="el-GR" sz="1800" i="1" dirty="0">
                <a:cs typeface="Arial" charset="0"/>
              </a:rPr>
              <a:t>μ</a:t>
            </a:r>
            <a:r>
              <a:rPr lang="en-GB" sz="1800" i="1" dirty="0" err="1"/>
              <a:t>A</a:t>
            </a:r>
            <a:r>
              <a:rPr lang="en-GB" sz="1800" i="1" baseline="-25000" dirty="0" err="1"/>
              <a:t>j</a:t>
            </a:r>
            <a:endParaRPr lang="en-GB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>
              <a:lnSpc>
                <a:spcPct val="90000"/>
              </a:lnSpc>
            </a:pP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since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Ap,Aq∈</a:t>
            </a:r>
            <a:r>
              <a:rPr lang="en-GB" sz="1800" i="1" dirty="0" err="1"/>
              <a:t>A</a:t>
            </a:r>
            <a:r>
              <a:rPr lang="en-GB" sz="1800" i="1" baseline="-25000" dirty="0" err="1"/>
              <a:t>j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and (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Ap,Aq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)∉</a:t>
            </a:r>
            <a:r>
              <a:rPr lang="el-GR" sz="1800" i="1" dirty="0">
                <a:cs typeface="Arial" charset="0"/>
              </a:rPr>
              <a:t>μ</a:t>
            </a:r>
            <a:r>
              <a:rPr lang="en-GB" sz="1800" i="1" dirty="0" err="1"/>
              <a:t>A</a:t>
            </a:r>
            <a:r>
              <a:rPr lang="en-GB" sz="1800" i="1" baseline="-25000" dirty="0" err="1"/>
              <a:t>j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1800" dirty="0"/>
              <a:t>(</a:t>
            </a:r>
            <a:r>
              <a:rPr lang="en-GB" sz="1800" i="1" dirty="0" err="1"/>
              <a:t>p</a:t>
            </a:r>
            <a:r>
              <a:rPr lang="en-GB" sz="1800" dirty="0" err="1"/>
              <a:t>,</a:t>
            </a:r>
            <a:r>
              <a:rPr lang="en-GB" sz="1800" i="1" dirty="0" err="1"/>
              <a:t>q</a:t>
            </a:r>
            <a:r>
              <a:rPr lang="en-GB" sz="1800" dirty="0"/>
              <a:t>)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∉</a:t>
            </a:r>
            <a:r>
              <a:rPr lang="el-GR" sz="1800" i="1" dirty="0">
                <a:cs typeface="Arial" charset="0"/>
              </a:rPr>
              <a:t>μ</a:t>
            </a:r>
            <a:r>
              <a:rPr lang="en-GB" sz="1800" i="1" dirty="0" err="1"/>
              <a:t>P</a:t>
            </a:r>
            <a:r>
              <a:rPr lang="en-GB" sz="1800" i="1" baseline="-25000" dirty="0" err="1"/>
              <a:t>j</a:t>
            </a:r>
            <a:r>
              <a:rPr lang="en-GB" sz="1800" dirty="0"/>
              <a:t> must hold</a:t>
            </a:r>
            <a:endParaRPr lang="en-GB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GB" sz="2200" b="1" dirty="0"/>
              <a:t>Proposition</a:t>
            </a:r>
            <a:r>
              <a:rPr lang="en-GB" sz="2200" dirty="0"/>
              <a:t>: If </a:t>
            </a:r>
            <a:r>
              <a:rPr lang="en-GB" sz="2200" i="1" dirty="0"/>
              <a:t>a</a:t>
            </a:r>
            <a:r>
              <a:rPr lang="en-GB" sz="2200" baseline="-25000" dirty="0"/>
              <a:t>1</a:t>
            </a:r>
            <a:r>
              <a:rPr lang="en-GB" sz="2200" dirty="0"/>
              <a:t>,</a:t>
            </a:r>
            <a:r>
              <a:rPr lang="en-GB" sz="2200" i="1" dirty="0"/>
              <a:t>a</a:t>
            </a:r>
            <a:r>
              <a:rPr lang="en-GB" sz="2200" baseline="-25000" dirty="0"/>
              <a:t>2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2200" i="1" dirty="0"/>
              <a:t>A</a:t>
            </a:r>
            <a:r>
              <a:rPr lang="en-GB" sz="2200" i="1" baseline="-25000" dirty="0"/>
              <a:t>j</a:t>
            </a:r>
            <a:r>
              <a:rPr lang="en-GB" sz="2200" baseline="-25000" dirty="0"/>
              <a:t>-1</a:t>
            </a:r>
            <a:r>
              <a:rPr lang="en-GB" sz="2200" dirty="0"/>
              <a:t> and (</a:t>
            </a:r>
            <a:r>
              <a:rPr lang="en-GB" sz="2200" i="1" dirty="0"/>
              <a:t>a</a:t>
            </a:r>
            <a:r>
              <a:rPr lang="en-GB" sz="2200" baseline="-25000" dirty="0"/>
              <a:t>1</a:t>
            </a:r>
            <a:r>
              <a:rPr lang="en-GB" sz="2200" dirty="0"/>
              <a:t>,</a:t>
            </a:r>
            <a:r>
              <a:rPr lang="en-GB" sz="2200" i="1" dirty="0"/>
              <a:t>a</a:t>
            </a:r>
            <a:r>
              <a:rPr lang="en-GB" sz="2200" baseline="-25000" dirty="0"/>
              <a:t>2</a:t>
            </a:r>
            <a:r>
              <a:rPr lang="en-GB" sz="2200" dirty="0"/>
              <a:t>)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∉</a:t>
            </a:r>
            <a:r>
              <a:rPr lang="el-GR" sz="2200" i="1" dirty="0">
                <a:cs typeface="Arial" charset="0"/>
              </a:rPr>
              <a:t>μ</a:t>
            </a:r>
            <a:r>
              <a:rPr lang="en-GB" sz="2200" i="1" dirty="0"/>
              <a:t>A</a:t>
            </a:r>
            <a:r>
              <a:rPr lang="en-GB" sz="2200" i="1" baseline="-25000" dirty="0"/>
              <a:t>j</a:t>
            </a:r>
            <a:r>
              <a:rPr lang="en-GB" sz="2200" baseline="-25000" dirty="0"/>
              <a:t>-1</a:t>
            </a:r>
            <a:r>
              <a:rPr lang="en-GB" sz="2200" dirty="0"/>
              <a:t> then (</a:t>
            </a:r>
            <a:r>
              <a:rPr lang="en-GB" sz="2200" i="1" dirty="0"/>
              <a:t>a</a:t>
            </a:r>
            <a:r>
              <a:rPr lang="en-GB" sz="2200" baseline="-25000" dirty="0"/>
              <a:t>1</a:t>
            </a:r>
            <a:r>
              <a:rPr lang="en-GB" sz="2200" dirty="0"/>
              <a:t>,</a:t>
            </a:r>
            <a:r>
              <a:rPr lang="en-GB" sz="2200" i="1" dirty="0"/>
              <a:t>a</a:t>
            </a:r>
            <a:r>
              <a:rPr lang="en-GB" sz="2200" baseline="-25000" dirty="0"/>
              <a:t>2</a:t>
            </a:r>
            <a:r>
              <a:rPr lang="en-GB" sz="2200" dirty="0"/>
              <a:t>)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∉</a:t>
            </a:r>
            <a:r>
              <a:rPr lang="el-GR" sz="2200" i="1" dirty="0">
                <a:cs typeface="Arial" charset="0"/>
              </a:rPr>
              <a:t>μ</a:t>
            </a:r>
            <a:r>
              <a:rPr lang="en-GB" sz="2200" i="1" dirty="0" err="1"/>
              <a:t>A</a:t>
            </a:r>
            <a:r>
              <a:rPr lang="en-GB" sz="2200" i="1" baseline="-25000" dirty="0" err="1"/>
              <a:t>j</a:t>
            </a:r>
            <a:r>
              <a:rPr lang="en-GB" sz="22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Proof:</a:t>
            </a:r>
          </a:p>
          <a:p>
            <a:pPr lvl="2">
              <a:lnSpc>
                <a:spcPct val="90000"/>
              </a:lnSpc>
            </a:pPr>
            <a:r>
              <a:rPr lang="en-GB" sz="1800" dirty="0"/>
              <a:t>if </a:t>
            </a:r>
            <a:r>
              <a:rPr lang="en-GB" sz="1800" i="1" dirty="0"/>
              <a:t>a</a:t>
            </a:r>
            <a:r>
              <a:rPr lang="en-GB" sz="1800" baseline="-25000" dirty="0"/>
              <a:t>1</a:t>
            </a:r>
            <a:r>
              <a:rPr lang="en-GB" sz="1800" dirty="0"/>
              <a:t>,</a:t>
            </a:r>
            <a:r>
              <a:rPr lang="en-GB" sz="1800" i="1" dirty="0"/>
              <a:t>a</a:t>
            </a:r>
            <a:r>
              <a:rPr lang="en-GB" sz="1800" baseline="-25000" dirty="0"/>
              <a:t>2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1800" i="1" dirty="0"/>
              <a:t>A</a:t>
            </a:r>
            <a:r>
              <a:rPr lang="en-GB" sz="1800" i="1" baseline="-25000" dirty="0"/>
              <a:t>j</a:t>
            </a:r>
            <a:r>
              <a:rPr lang="en-GB" sz="1800" baseline="-25000" dirty="0"/>
              <a:t>-1</a:t>
            </a:r>
            <a:r>
              <a:rPr lang="en-GB" sz="1800" dirty="0"/>
              <a:t> and (</a:t>
            </a:r>
            <a:r>
              <a:rPr lang="en-GB" sz="1800" i="1" dirty="0"/>
              <a:t>a</a:t>
            </a:r>
            <a:r>
              <a:rPr lang="en-GB" sz="1800" baseline="-25000" dirty="0"/>
              <a:t>1</a:t>
            </a:r>
            <a:r>
              <a:rPr lang="en-GB" sz="1800" dirty="0"/>
              <a:t>,</a:t>
            </a:r>
            <a:r>
              <a:rPr lang="en-GB" sz="1800" i="1" dirty="0"/>
              <a:t>a</a:t>
            </a:r>
            <a:r>
              <a:rPr lang="en-GB" sz="1800" baseline="-25000" dirty="0"/>
              <a:t>2</a:t>
            </a:r>
            <a:r>
              <a:rPr lang="en-GB" sz="1800" dirty="0"/>
              <a:t>)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∉</a:t>
            </a:r>
            <a:r>
              <a:rPr lang="el-GR" sz="1800" i="1" dirty="0">
                <a:cs typeface="Arial" charset="0"/>
              </a:rPr>
              <a:t>μ</a:t>
            </a:r>
            <a:r>
              <a:rPr lang="en-GB" sz="1800" i="1" dirty="0"/>
              <a:t>A</a:t>
            </a:r>
            <a:r>
              <a:rPr lang="en-GB" sz="1800" i="1" baseline="-25000" dirty="0"/>
              <a:t>j</a:t>
            </a:r>
            <a:r>
              <a:rPr lang="en-GB" sz="1800" baseline="-25000" dirty="0"/>
              <a:t>-1</a:t>
            </a:r>
            <a:r>
              <a:rPr lang="en-GB" sz="1800" dirty="0"/>
              <a:t> then </a:t>
            </a:r>
          </a:p>
          <a:p>
            <a:pPr lvl="3">
              <a:lnSpc>
                <a:spcPct val="90000"/>
              </a:lnSpc>
            </a:pPr>
            <a:r>
              <a:rPr lang="en-GB" sz="1600" i="1" dirty="0"/>
              <a:t>a</a:t>
            </a:r>
            <a:r>
              <a:rPr lang="en-GB" sz="1600" baseline="-25000" dirty="0"/>
              <a:t>1</a:t>
            </a:r>
            <a:r>
              <a:rPr lang="en-GB" sz="1600" dirty="0"/>
              <a:t> and </a:t>
            </a:r>
            <a:r>
              <a:rPr lang="en-GB" sz="1600" i="1" dirty="0"/>
              <a:t>a</a:t>
            </a:r>
            <a:r>
              <a:rPr lang="en-GB" sz="1600" baseline="-25000" dirty="0"/>
              <a:t>2</a:t>
            </a:r>
            <a:r>
              <a:rPr lang="en-GB" sz="1600" dirty="0"/>
              <a:t> are independent and </a:t>
            </a:r>
          </a:p>
          <a:p>
            <a:pPr lvl="3">
              <a:lnSpc>
                <a:spcPct val="90000"/>
              </a:lnSpc>
            </a:pPr>
            <a:r>
              <a:rPr lang="en-GB" sz="1600" dirty="0"/>
              <a:t>their preconditions in </a:t>
            </a:r>
            <a:r>
              <a:rPr lang="en-GB" sz="1600" i="1" dirty="0"/>
              <a:t>P</a:t>
            </a:r>
            <a:r>
              <a:rPr lang="en-GB" sz="1600" i="1" baseline="-25000" dirty="0"/>
              <a:t>j</a:t>
            </a:r>
            <a:r>
              <a:rPr lang="en-GB" sz="1600" baseline="-25000" dirty="0"/>
              <a:t>-1</a:t>
            </a:r>
            <a:r>
              <a:rPr lang="en-GB" sz="1600" dirty="0"/>
              <a:t> are not </a:t>
            </a:r>
            <a:r>
              <a:rPr lang="en-GB" sz="1600" dirty="0" err="1"/>
              <a:t>mutex</a:t>
            </a:r>
            <a:endParaRPr lang="en-US" sz="1600" dirty="0"/>
          </a:p>
          <a:p>
            <a:pPr lvl="2">
              <a:lnSpc>
                <a:spcPct val="90000"/>
              </a:lnSpc>
            </a:pPr>
            <a:r>
              <a:rPr lang="en-GB" sz="1800" dirty="0"/>
              <a:t>both properties remain true for </a:t>
            </a:r>
            <a:r>
              <a:rPr lang="en-GB" sz="1800" i="1" dirty="0" err="1"/>
              <a:t>P</a:t>
            </a:r>
            <a:r>
              <a:rPr lang="en-GB" sz="1800" i="1" baseline="-25000" dirty="0" err="1"/>
              <a:t>j</a:t>
            </a:r>
            <a:endParaRPr lang="en-GB" sz="1800" i="1" baseline="-25000" dirty="0"/>
          </a:p>
          <a:p>
            <a:pPr lvl="2">
              <a:lnSpc>
                <a:spcPct val="90000"/>
              </a:lnSpc>
            </a:pPr>
            <a:r>
              <a:rPr lang="en-GB" sz="1800" dirty="0"/>
              <a:t>hence: </a:t>
            </a:r>
            <a:r>
              <a:rPr lang="en-GB" sz="1800" i="1" dirty="0"/>
              <a:t>a</a:t>
            </a:r>
            <a:r>
              <a:rPr lang="en-GB" sz="1800" baseline="-25000" dirty="0"/>
              <a:t>1</a:t>
            </a:r>
            <a:r>
              <a:rPr lang="en-GB" sz="1800" dirty="0"/>
              <a:t>,</a:t>
            </a:r>
            <a:r>
              <a:rPr lang="en-GB" sz="1800" i="1" dirty="0"/>
              <a:t>a</a:t>
            </a:r>
            <a:r>
              <a:rPr lang="en-GB" sz="1800" baseline="-25000" dirty="0"/>
              <a:t>2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1800" i="1" dirty="0"/>
              <a:t>A</a:t>
            </a:r>
            <a:r>
              <a:rPr lang="en-GB" sz="1800" i="1" baseline="-25000" dirty="0"/>
              <a:t>j</a:t>
            </a:r>
            <a:r>
              <a:rPr lang="en-GB" sz="1800" dirty="0"/>
              <a:t> and (</a:t>
            </a:r>
            <a:r>
              <a:rPr lang="en-GB" sz="1800" i="1" dirty="0"/>
              <a:t>a</a:t>
            </a:r>
            <a:r>
              <a:rPr lang="en-GB" sz="1800" baseline="-25000" dirty="0"/>
              <a:t>1</a:t>
            </a:r>
            <a:r>
              <a:rPr lang="en-GB" sz="1800" dirty="0"/>
              <a:t>,</a:t>
            </a:r>
            <a:r>
              <a:rPr lang="en-GB" sz="1800" i="1" dirty="0"/>
              <a:t>a</a:t>
            </a:r>
            <a:r>
              <a:rPr lang="en-GB" sz="1800" baseline="-25000" dirty="0"/>
              <a:t>2</a:t>
            </a:r>
            <a:r>
              <a:rPr lang="en-GB" sz="1800" dirty="0"/>
              <a:t>)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∉</a:t>
            </a:r>
            <a:r>
              <a:rPr lang="el-GR" sz="1800" i="1" dirty="0">
                <a:cs typeface="Arial" charset="0"/>
              </a:rPr>
              <a:t>μ</a:t>
            </a:r>
            <a:r>
              <a:rPr lang="en-GB" sz="1800" i="1" dirty="0" err="1"/>
              <a:t>A</a:t>
            </a:r>
            <a:r>
              <a:rPr lang="en-GB" sz="1800" i="1" baseline="-25000" dirty="0" err="1"/>
              <a:t>j</a:t>
            </a:r>
            <a:r>
              <a:rPr lang="en-GB" sz="1800" dirty="0"/>
              <a:t>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AE1C-182E-428D-8870-33F1CCD5C6CB}" type="slidenum">
              <a:rPr lang="en-GB"/>
              <a:pPr/>
              <a:t>54</a:t>
            </a:fld>
            <a:endParaRPr lang="en-GB"/>
          </a:p>
        </p:txBody>
      </p:sp>
      <p:sp>
        <p:nvSpPr>
          <p:cNvPr id="827485" name="Oval 93"/>
          <p:cNvSpPr>
            <a:spLocks noChangeArrowheads="1"/>
          </p:cNvSpPr>
          <p:nvPr/>
        </p:nvSpPr>
        <p:spPr bwMode="auto">
          <a:xfrm>
            <a:off x="6732588" y="3644900"/>
            <a:ext cx="647700" cy="360363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27396" name="Oval 4"/>
          <p:cNvSpPr>
            <a:spLocks noChangeArrowheads="1"/>
          </p:cNvSpPr>
          <p:nvPr/>
        </p:nvSpPr>
        <p:spPr bwMode="auto">
          <a:xfrm>
            <a:off x="5435600" y="2276475"/>
            <a:ext cx="576263" cy="31686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27482" name="Oval 90"/>
          <p:cNvSpPr>
            <a:spLocks noChangeArrowheads="1"/>
          </p:cNvSpPr>
          <p:nvPr/>
        </p:nvSpPr>
        <p:spPr bwMode="auto">
          <a:xfrm>
            <a:off x="5537200" y="2708275"/>
            <a:ext cx="360363" cy="2889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27483" name="Oval 91"/>
          <p:cNvSpPr>
            <a:spLocks noChangeArrowheads="1"/>
          </p:cNvSpPr>
          <p:nvPr/>
        </p:nvSpPr>
        <p:spPr bwMode="auto">
          <a:xfrm>
            <a:off x="5537200" y="3789363"/>
            <a:ext cx="360363" cy="2889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Removing Impossible Actions</a:t>
            </a:r>
            <a:endParaRPr lang="en-US"/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3665538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700"/>
              <a:t>actions with mutex preconditions </a:t>
            </a:r>
            <a:r>
              <a:rPr lang="en-GB" sz="2700" i="1"/>
              <a:t>p</a:t>
            </a:r>
            <a:r>
              <a:rPr lang="en-GB" sz="2700"/>
              <a:t> and </a:t>
            </a:r>
            <a:r>
              <a:rPr lang="en-GB" sz="2700" i="1"/>
              <a:t>q</a:t>
            </a:r>
            <a:r>
              <a:rPr lang="en-GB" sz="2700"/>
              <a:t> are impossible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example: preconditions </a:t>
            </a:r>
            <a:r>
              <a:rPr lang="en-GB" sz="2200" i="1"/>
              <a:t>r2</a:t>
            </a:r>
            <a:r>
              <a:rPr lang="en-GB" sz="2200"/>
              <a:t> and </a:t>
            </a:r>
            <a:r>
              <a:rPr lang="en-GB" sz="2200" i="1"/>
              <a:t>ar</a:t>
            </a:r>
            <a:r>
              <a:rPr lang="en-GB" sz="2200"/>
              <a:t> of Uar2 in </a:t>
            </a:r>
            <a:r>
              <a:rPr lang="en-GB" sz="2200" i="1"/>
              <a:t>A</a:t>
            </a:r>
            <a:r>
              <a:rPr lang="en-GB" sz="2200" baseline="-25000"/>
              <a:t>2</a:t>
            </a:r>
            <a:r>
              <a:rPr lang="en-GB" sz="2200"/>
              <a:t> are mutex</a:t>
            </a:r>
          </a:p>
          <a:p>
            <a:pPr>
              <a:lnSpc>
                <a:spcPct val="90000"/>
              </a:lnSpc>
            </a:pPr>
            <a:r>
              <a:rPr lang="en-GB" sz="2700"/>
              <a:t>can be removed from the graph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example: remove Uar2 from </a:t>
            </a:r>
            <a:r>
              <a:rPr lang="en-GB" sz="2200" i="1"/>
              <a:t>A</a:t>
            </a:r>
            <a:r>
              <a:rPr lang="en-GB" sz="2200" baseline="-25000"/>
              <a:t>2</a:t>
            </a:r>
            <a:r>
              <a:rPr lang="en-GB" sz="2200"/>
              <a:t> </a:t>
            </a:r>
            <a:endParaRPr lang="en-US" sz="2200"/>
          </a:p>
        </p:txBody>
      </p:sp>
      <p:sp>
        <p:nvSpPr>
          <p:cNvPr id="827397" name="Oval 5"/>
          <p:cNvSpPr>
            <a:spLocks noChangeArrowheads="1"/>
          </p:cNvSpPr>
          <p:nvPr/>
        </p:nvSpPr>
        <p:spPr bwMode="auto">
          <a:xfrm>
            <a:off x="8099425" y="1989138"/>
            <a:ext cx="576263" cy="3673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827398" name="Group 6"/>
          <p:cNvGrpSpPr>
            <a:grpSpLocks/>
          </p:cNvGrpSpPr>
          <p:nvPr/>
        </p:nvGrpSpPr>
        <p:grpSpPr bwMode="auto">
          <a:xfrm>
            <a:off x="5505450" y="2420938"/>
            <a:ext cx="438150" cy="2735262"/>
            <a:chOff x="1655" y="1344"/>
            <a:chExt cx="276" cy="1723"/>
          </a:xfrm>
        </p:grpSpPr>
        <p:sp>
          <p:nvSpPr>
            <p:cNvPr id="827399" name="Text Box 7"/>
            <p:cNvSpPr txBox="1">
              <a:spLocks noChangeArrowheads="1"/>
            </p:cNvSpPr>
            <p:nvPr/>
          </p:nvSpPr>
          <p:spPr bwMode="auto">
            <a:xfrm>
              <a:off x="1671" y="1344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r1</a:t>
              </a:r>
              <a:endParaRPr lang="en-US"/>
            </a:p>
          </p:txBody>
        </p:sp>
        <p:sp>
          <p:nvSpPr>
            <p:cNvPr id="827400" name="Text Box 8"/>
            <p:cNvSpPr txBox="1">
              <a:spLocks noChangeArrowheads="1"/>
            </p:cNvSpPr>
            <p:nvPr/>
          </p:nvSpPr>
          <p:spPr bwMode="auto">
            <a:xfrm>
              <a:off x="1671" y="15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r2</a:t>
              </a:r>
              <a:endParaRPr lang="en-US"/>
            </a:p>
          </p:txBody>
        </p:sp>
        <p:sp>
          <p:nvSpPr>
            <p:cNvPr id="827401" name="Text Box 9"/>
            <p:cNvSpPr txBox="1">
              <a:spLocks noChangeArrowheads="1"/>
            </p:cNvSpPr>
            <p:nvPr/>
          </p:nvSpPr>
          <p:spPr bwMode="auto">
            <a:xfrm>
              <a:off x="1655" y="1676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q1</a:t>
              </a:r>
              <a:endParaRPr lang="en-US"/>
            </a:p>
          </p:txBody>
        </p:sp>
        <p:sp>
          <p:nvSpPr>
            <p:cNvPr id="827402" name="Text Box 10"/>
            <p:cNvSpPr txBox="1">
              <a:spLocks noChangeArrowheads="1"/>
            </p:cNvSpPr>
            <p:nvPr/>
          </p:nvSpPr>
          <p:spPr bwMode="auto">
            <a:xfrm>
              <a:off x="1655" y="1842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q2</a:t>
              </a:r>
              <a:endParaRPr lang="en-US"/>
            </a:p>
          </p:txBody>
        </p:sp>
        <p:sp>
          <p:nvSpPr>
            <p:cNvPr id="827403" name="Text Box 11"/>
            <p:cNvSpPr txBox="1">
              <a:spLocks noChangeArrowheads="1"/>
            </p:cNvSpPr>
            <p:nvPr/>
          </p:nvSpPr>
          <p:spPr bwMode="auto">
            <a:xfrm>
              <a:off x="1655" y="2008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a1</a:t>
              </a:r>
              <a:endParaRPr lang="en-US"/>
            </a:p>
          </p:txBody>
        </p:sp>
        <p:sp>
          <p:nvSpPr>
            <p:cNvPr id="827404" name="Text Box 12"/>
            <p:cNvSpPr txBox="1">
              <a:spLocks noChangeArrowheads="1"/>
            </p:cNvSpPr>
            <p:nvPr/>
          </p:nvSpPr>
          <p:spPr bwMode="auto">
            <a:xfrm>
              <a:off x="1671" y="2173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ar</a:t>
              </a:r>
              <a:endParaRPr lang="en-US"/>
            </a:p>
          </p:txBody>
        </p:sp>
        <p:sp>
          <p:nvSpPr>
            <p:cNvPr id="827405" name="Text Box 13"/>
            <p:cNvSpPr txBox="1">
              <a:spLocks noChangeArrowheads="1"/>
            </p:cNvSpPr>
            <p:nvPr/>
          </p:nvSpPr>
          <p:spPr bwMode="auto">
            <a:xfrm>
              <a:off x="1655" y="2339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b2</a:t>
              </a:r>
              <a:endParaRPr lang="en-US"/>
            </a:p>
          </p:txBody>
        </p:sp>
        <p:sp>
          <p:nvSpPr>
            <p:cNvPr id="827406" name="Text Box 14"/>
            <p:cNvSpPr txBox="1">
              <a:spLocks noChangeArrowheads="1"/>
            </p:cNvSpPr>
            <p:nvPr/>
          </p:nvSpPr>
          <p:spPr bwMode="auto">
            <a:xfrm>
              <a:off x="1655" y="2505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bq</a:t>
              </a:r>
              <a:endParaRPr lang="en-US"/>
            </a:p>
          </p:txBody>
        </p:sp>
        <p:sp>
          <p:nvSpPr>
            <p:cNvPr id="827407" name="Text Box 15"/>
            <p:cNvSpPr txBox="1">
              <a:spLocks noChangeArrowheads="1"/>
            </p:cNvSpPr>
            <p:nvPr/>
          </p:nvSpPr>
          <p:spPr bwMode="auto">
            <a:xfrm>
              <a:off x="1671" y="2671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ur</a:t>
              </a:r>
              <a:endParaRPr lang="en-US"/>
            </a:p>
          </p:txBody>
        </p:sp>
        <p:sp>
          <p:nvSpPr>
            <p:cNvPr id="827408" name="Text Box 16"/>
            <p:cNvSpPr txBox="1">
              <a:spLocks noChangeArrowheads="1"/>
            </p:cNvSpPr>
            <p:nvPr/>
          </p:nvSpPr>
          <p:spPr bwMode="auto">
            <a:xfrm>
              <a:off x="1655" y="2836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uq</a:t>
              </a:r>
              <a:endParaRPr lang="en-US"/>
            </a:p>
          </p:txBody>
        </p:sp>
      </p:grpSp>
      <p:grpSp>
        <p:nvGrpSpPr>
          <p:cNvPr id="827409" name="Group 17"/>
          <p:cNvGrpSpPr>
            <a:grpSpLocks/>
          </p:cNvGrpSpPr>
          <p:nvPr/>
        </p:nvGrpSpPr>
        <p:grpSpPr bwMode="auto">
          <a:xfrm>
            <a:off x="8167688" y="2205038"/>
            <a:ext cx="438150" cy="3167062"/>
            <a:chOff x="3061" y="1480"/>
            <a:chExt cx="276" cy="1995"/>
          </a:xfrm>
        </p:grpSpPr>
        <p:sp>
          <p:nvSpPr>
            <p:cNvPr id="827410" name="Text Box 18"/>
            <p:cNvSpPr txBox="1">
              <a:spLocks noChangeArrowheads="1"/>
            </p:cNvSpPr>
            <p:nvPr/>
          </p:nvSpPr>
          <p:spPr bwMode="auto">
            <a:xfrm>
              <a:off x="3077" y="148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r1</a:t>
              </a:r>
              <a:endParaRPr lang="en-US"/>
            </a:p>
          </p:txBody>
        </p:sp>
        <p:sp>
          <p:nvSpPr>
            <p:cNvPr id="827411" name="Text Box 19"/>
            <p:cNvSpPr txBox="1">
              <a:spLocks noChangeArrowheads="1"/>
            </p:cNvSpPr>
            <p:nvPr/>
          </p:nvSpPr>
          <p:spPr bwMode="auto">
            <a:xfrm>
              <a:off x="3077" y="1641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r2</a:t>
              </a:r>
              <a:endParaRPr lang="en-US"/>
            </a:p>
          </p:txBody>
        </p:sp>
        <p:sp>
          <p:nvSpPr>
            <p:cNvPr id="827412" name="Text Box 20"/>
            <p:cNvSpPr txBox="1">
              <a:spLocks noChangeArrowheads="1"/>
            </p:cNvSpPr>
            <p:nvPr/>
          </p:nvSpPr>
          <p:spPr bwMode="auto">
            <a:xfrm>
              <a:off x="3061" y="1801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q1</a:t>
              </a:r>
              <a:endParaRPr lang="en-US"/>
            </a:p>
          </p:txBody>
        </p:sp>
        <p:sp>
          <p:nvSpPr>
            <p:cNvPr id="827413" name="Text Box 21"/>
            <p:cNvSpPr txBox="1">
              <a:spLocks noChangeArrowheads="1"/>
            </p:cNvSpPr>
            <p:nvPr/>
          </p:nvSpPr>
          <p:spPr bwMode="auto">
            <a:xfrm>
              <a:off x="3061" y="1962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q2</a:t>
              </a:r>
              <a:endParaRPr lang="en-US"/>
            </a:p>
          </p:txBody>
        </p:sp>
        <p:sp>
          <p:nvSpPr>
            <p:cNvPr id="827414" name="Text Box 22"/>
            <p:cNvSpPr txBox="1">
              <a:spLocks noChangeArrowheads="1"/>
            </p:cNvSpPr>
            <p:nvPr/>
          </p:nvSpPr>
          <p:spPr bwMode="auto">
            <a:xfrm>
              <a:off x="3061" y="2122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a2</a:t>
              </a:r>
              <a:endParaRPr lang="en-US"/>
            </a:p>
          </p:txBody>
        </p:sp>
        <p:sp>
          <p:nvSpPr>
            <p:cNvPr id="827415" name="Text Box 23"/>
            <p:cNvSpPr txBox="1">
              <a:spLocks noChangeArrowheads="1"/>
            </p:cNvSpPr>
            <p:nvPr/>
          </p:nvSpPr>
          <p:spPr bwMode="auto">
            <a:xfrm>
              <a:off x="3077" y="2282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ar</a:t>
              </a:r>
              <a:endParaRPr lang="en-US"/>
            </a:p>
          </p:txBody>
        </p:sp>
        <p:sp>
          <p:nvSpPr>
            <p:cNvPr id="827416" name="Text Box 24"/>
            <p:cNvSpPr txBox="1">
              <a:spLocks noChangeArrowheads="1"/>
            </p:cNvSpPr>
            <p:nvPr/>
          </p:nvSpPr>
          <p:spPr bwMode="auto">
            <a:xfrm>
              <a:off x="3061" y="2603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b2</a:t>
              </a:r>
              <a:endParaRPr lang="en-US"/>
            </a:p>
          </p:txBody>
        </p:sp>
        <p:sp>
          <p:nvSpPr>
            <p:cNvPr id="827417" name="Text Box 25"/>
            <p:cNvSpPr txBox="1">
              <a:spLocks noChangeArrowheads="1"/>
            </p:cNvSpPr>
            <p:nvPr/>
          </p:nvSpPr>
          <p:spPr bwMode="auto">
            <a:xfrm>
              <a:off x="3061" y="2924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bq</a:t>
              </a:r>
              <a:endParaRPr lang="en-US"/>
            </a:p>
          </p:txBody>
        </p:sp>
        <p:sp>
          <p:nvSpPr>
            <p:cNvPr id="827418" name="Text Box 26"/>
            <p:cNvSpPr txBox="1">
              <a:spLocks noChangeArrowheads="1"/>
            </p:cNvSpPr>
            <p:nvPr/>
          </p:nvSpPr>
          <p:spPr bwMode="auto">
            <a:xfrm>
              <a:off x="3077" y="3084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ur</a:t>
              </a:r>
              <a:endParaRPr lang="en-US"/>
            </a:p>
          </p:txBody>
        </p:sp>
        <p:sp>
          <p:nvSpPr>
            <p:cNvPr id="827419" name="Text Box 27"/>
            <p:cNvSpPr txBox="1">
              <a:spLocks noChangeArrowheads="1"/>
            </p:cNvSpPr>
            <p:nvPr/>
          </p:nvSpPr>
          <p:spPr bwMode="auto">
            <a:xfrm>
              <a:off x="3061" y="3244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uq</a:t>
              </a:r>
              <a:endParaRPr lang="en-US"/>
            </a:p>
          </p:txBody>
        </p:sp>
        <p:sp>
          <p:nvSpPr>
            <p:cNvPr id="827420" name="Text Box 28"/>
            <p:cNvSpPr txBox="1">
              <a:spLocks noChangeArrowheads="1"/>
            </p:cNvSpPr>
            <p:nvPr/>
          </p:nvSpPr>
          <p:spPr bwMode="auto">
            <a:xfrm>
              <a:off x="3061" y="2443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aq</a:t>
              </a:r>
              <a:endParaRPr lang="en-US"/>
            </a:p>
          </p:txBody>
        </p:sp>
        <p:sp>
          <p:nvSpPr>
            <p:cNvPr id="827421" name="Text Box 29"/>
            <p:cNvSpPr txBox="1">
              <a:spLocks noChangeArrowheads="1"/>
            </p:cNvSpPr>
            <p:nvPr/>
          </p:nvSpPr>
          <p:spPr bwMode="auto">
            <a:xfrm>
              <a:off x="3077" y="2763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br</a:t>
              </a:r>
              <a:endParaRPr lang="en-US"/>
            </a:p>
          </p:txBody>
        </p:sp>
      </p:grpSp>
      <p:sp>
        <p:nvSpPr>
          <p:cNvPr id="827431" name="Text Box 39"/>
          <p:cNvSpPr txBox="1">
            <a:spLocks noChangeArrowheads="1"/>
          </p:cNvSpPr>
          <p:nvPr/>
        </p:nvSpPr>
        <p:spPr bwMode="auto">
          <a:xfrm>
            <a:off x="6715125" y="36449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Uar2</a:t>
            </a:r>
            <a:endParaRPr lang="en-US" i="0"/>
          </a:p>
        </p:txBody>
      </p:sp>
      <p:sp>
        <p:nvSpPr>
          <p:cNvPr id="827433" name="Text Box 41"/>
          <p:cNvSpPr txBox="1">
            <a:spLocks noChangeArrowheads="1"/>
          </p:cNvSpPr>
          <p:nvPr/>
        </p:nvSpPr>
        <p:spPr bwMode="auto">
          <a:xfrm>
            <a:off x="8178800" y="5876925"/>
            <a:ext cx="420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P</a:t>
            </a:r>
            <a:r>
              <a:rPr lang="en-GB" b="1" i="0" baseline="-25000"/>
              <a:t>2</a:t>
            </a:r>
            <a:endParaRPr lang="en-US" b="1" i="0" baseline="-25000"/>
          </a:p>
        </p:txBody>
      </p:sp>
      <p:sp>
        <p:nvSpPr>
          <p:cNvPr id="827434" name="Text Box 42"/>
          <p:cNvSpPr txBox="1">
            <a:spLocks noChangeArrowheads="1"/>
          </p:cNvSpPr>
          <p:nvPr/>
        </p:nvSpPr>
        <p:spPr bwMode="auto">
          <a:xfrm>
            <a:off x="5510213" y="5876925"/>
            <a:ext cx="420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P</a:t>
            </a:r>
            <a:r>
              <a:rPr lang="en-GB" b="1" i="0" baseline="-25000"/>
              <a:t>1</a:t>
            </a:r>
            <a:endParaRPr lang="en-US" b="1" i="0" baseline="-25000"/>
          </a:p>
        </p:txBody>
      </p:sp>
      <p:sp>
        <p:nvSpPr>
          <p:cNvPr id="827435" name="Text Box 43"/>
          <p:cNvSpPr txBox="1">
            <a:spLocks noChangeArrowheads="1"/>
          </p:cNvSpPr>
          <p:nvPr/>
        </p:nvSpPr>
        <p:spPr bwMode="auto">
          <a:xfrm>
            <a:off x="6838950" y="5876925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A</a:t>
            </a:r>
            <a:r>
              <a:rPr lang="en-GB" b="1" i="0" baseline="-25000"/>
              <a:t>2</a:t>
            </a:r>
            <a:endParaRPr lang="en-US" b="1" i="0" baseline="-25000"/>
          </a:p>
        </p:txBody>
      </p:sp>
      <p:cxnSp>
        <p:nvCxnSpPr>
          <p:cNvPr id="827452" name="AutoShape 60"/>
          <p:cNvCxnSpPr>
            <a:cxnSpLocks noChangeShapeType="1"/>
            <a:stCxn id="827400" idx="3"/>
            <a:endCxn id="827431" idx="1"/>
          </p:cNvCxnSpPr>
          <p:nvPr/>
        </p:nvCxnSpPr>
        <p:spPr bwMode="auto">
          <a:xfrm>
            <a:off x="5918200" y="2868613"/>
            <a:ext cx="796925" cy="960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27454" name="AutoShape 62"/>
          <p:cNvCxnSpPr>
            <a:cxnSpLocks noChangeShapeType="1"/>
            <a:stCxn id="827404" idx="3"/>
            <a:endCxn id="827431" idx="1"/>
          </p:cNvCxnSpPr>
          <p:nvPr/>
        </p:nvCxnSpPr>
        <p:spPr bwMode="auto">
          <a:xfrm flipV="1">
            <a:off x="5918200" y="3829050"/>
            <a:ext cx="796925" cy="92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27464" name="AutoShape 72"/>
          <p:cNvCxnSpPr>
            <a:cxnSpLocks noChangeShapeType="1"/>
            <a:stCxn id="827431" idx="3"/>
            <a:endCxn id="827418" idx="1"/>
          </p:cNvCxnSpPr>
          <p:nvPr/>
        </p:nvCxnSpPr>
        <p:spPr bwMode="auto">
          <a:xfrm>
            <a:off x="7394575" y="3829050"/>
            <a:ext cx="798513" cy="1106488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27466" name="AutoShape 74"/>
          <p:cNvCxnSpPr>
            <a:cxnSpLocks noChangeShapeType="1"/>
            <a:stCxn id="827431" idx="3"/>
            <a:endCxn id="827414" idx="1"/>
          </p:cNvCxnSpPr>
          <p:nvPr/>
        </p:nvCxnSpPr>
        <p:spPr bwMode="auto">
          <a:xfrm flipV="1">
            <a:off x="7394575" y="3408363"/>
            <a:ext cx="773113" cy="420687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827480" name="AutoShape 88"/>
          <p:cNvCxnSpPr>
            <a:cxnSpLocks noChangeShapeType="1"/>
            <a:stCxn id="827431" idx="3"/>
            <a:endCxn id="827415" idx="1"/>
          </p:cNvCxnSpPr>
          <p:nvPr/>
        </p:nvCxnSpPr>
        <p:spPr bwMode="auto">
          <a:xfrm flipV="1">
            <a:off x="7394575" y="3662363"/>
            <a:ext cx="798513" cy="166687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827484" name="AutoShape 92"/>
          <p:cNvCxnSpPr>
            <a:cxnSpLocks noChangeShapeType="1"/>
            <a:stCxn id="827482" idx="2"/>
            <a:endCxn id="827483" idx="2"/>
          </p:cNvCxnSpPr>
          <p:nvPr/>
        </p:nvCxnSpPr>
        <p:spPr bwMode="auto">
          <a:xfrm rot="10800000" flipH="1" flipV="1">
            <a:off x="5537200" y="2852738"/>
            <a:ext cx="1588" cy="1081087"/>
          </a:xfrm>
          <a:prstGeom prst="bentConnector3">
            <a:avLst>
              <a:gd name="adj1" fmla="val -14400000"/>
            </a:avLst>
          </a:prstGeom>
          <a:noFill/>
          <a:ln w="38100">
            <a:solidFill>
              <a:srgbClr val="FF3300"/>
            </a:solidFill>
            <a:prstDash val="sysDot"/>
            <a:miter lim="800000"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7485" grpId="0" animBg="1"/>
      <p:bldP spid="827485" grpId="1" animBg="1"/>
      <p:bldP spid="827482" grpId="0" animBg="1"/>
      <p:bldP spid="827483" grpId="0" animBg="1"/>
      <p:bldP spid="827431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7058-4B07-4A19-8EB0-7B013843EE70}" type="slidenum">
              <a:rPr lang="en-GB"/>
              <a:pPr/>
              <a:t>55</a:t>
            </a:fld>
            <a:endParaRPr lang="en-GB"/>
          </a:p>
        </p:txBody>
      </p:sp>
      <p:sp>
        <p:nvSpPr>
          <p:cNvPr id="83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Reachability</a:t>
            </a:r>
            <a:r>
              <a:rPr lang="en-GB" dirty="0"/>
              <a:t> in Planning Graphs</a:t>
            </a:r>
            <a:endParaRPr lang="en-US" dirty="0"/>
          </a:p>
        </p:txBody>
      </p:sp>
      <p:sp>
        <p:nvSpPr>
          <p:cNvPr id="83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2635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b="1" dirty="0"/>
              <a:t>Proposition</a:t>
            </a:r>
            <a:r>
              <a:rPr lang="en-GB" dirty="0"/>
              <a:t>: Let </a:t>
            </a:r>
            <a:r>
              <a:rPr lang="en-US" i="1" dirty="0"/>
              <a:t>P </a:t>
            </a:r>
            <a:r>
              <a:rPr lang="en-GB" dirty="0"/>
              <a:t>= (</a:t>
            </a:r>
            <a:r>
              <a:rPr lang="en-GB" i="1" dirty="0" err="1">
                <a:cs typeface="Arial" charset="0"/>
              </a:rPr>
              <a:t>A</a:t>
            </a:r>
            <a:r>
              <a:rPr lang="en-GB" dirty="0" err="1"/>
              <a:t>,</a:t>
            </a:r>
            <a:r>
              <a:rPr lang="en-GB" i="1" dirty="0" err="1"/>
              <a:t>s</a:t>
            </a:r>
            <a:r>
              <a:rPr lang="en-GB" i="1" baseline="-25000" dirty="0" err="1"/>
              <a:t>i</a:t>
            </a:r>
            <a:r>
              <a:rPr lang="en-GB" dirty="0" err="1"/>
              <a:t>,</a:t>
            </a:r>
            <a:r>
              <a:rPr lang="en-GB" i="1" dirty="0" err="1"/>
              <a:t>g</a:t>
            </a:r>
            <a:r>
              <a:rPr lang="en-GB" dirty="0"/>
              <a:t>) be a propositional planning problem and </a:t>
            </a:r>
            <a:r>
              <a:rPr lang="en-GB" i="1" dirty="0"/>
              <a:t>G </a:t>
            </a:r>
            <a:r>
              <a:rPr lang="en-GB" dirty="0"/>
              <a:t>= (</a:t>
            </a:r>
            <a:r>
              <a:rPr lang="en-GB" i="1" dirty="0"/>
              <a:t>N</a:t>
            </a:r>
            <a:r>
              <a:rPr lang="en-GB" dirty="0"/>
              <a:t>,</a:t>
            </a:r>
            <a:r>
              <a:rPr lang="en-GB" i="1" dirty="0"/>
              <a:t>E</a:t>
            </a:r>
            <a:r>
              <a:rPr lang="en-GB" dirty="0"/>
              <a:t>), </a:t>
            </a:r>
            <a:r>
              <a:rPr lang="en-GB" i="1" dirty="0"/>
              <a:t>N</a:t>
            </a:r>
            <a:r>
              <a:rPr lang="en-GB" dirty="0"/>
              <a:t> = </a:t>
            </a:r>
            <a:r>
              <a:rPr lang="en-GB" i="1" dirty="0"/>
              <a:t>P</a:t>
            </a:r>
            <a:r>
              <a:rPr lang="en-GB" baseline="-25000" dirty="0"/>
              <a:t>0 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dirty="0"/>
              <a:t> </a:t>
            </a:r>
            <a:r>
              <a:rPr lang="en-GB" i="1" dirty="0"/>
              <a:t>A</a:t>
            </a:r>
            <a:r>
              <a:rPr lang="en-GB" baseline="-25000" dirty="0"/>
              <a:t>1</a:t>
            </a:r>
            <a:r>
              <a:rPr lang="en-GB" dirty="0"/>
              <a:t> 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dirty="0"/>
              <a:t> </a:t>
            </a:r>
            <a:r>
              <a:rPr lang="en-GB" i="1" dirty="0"/>
              <a:t>P</a:t>
            </a:r>
            <a:r>
              <a:rPr lang="en-GB" baseline="-25000" dirty="0"/>
              <a:t>1</a:t>
            </a:r>
            <a:r>
              <a:rPr lang="en-GB" dirty="0"/>
              <a:t> 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dirty="0"/>
              <a:t> </a:t>
            </a:r>
            <a:r>
              <a:rPr lang="en-GB" i="1" dirty="0"/>
              <a:t>A</a:t>
            </a:r>
            <a:r>
              <a:rPr lang="en-GB" baseline="-25000" dirty="0"/>
              <a:t>2</a:t>
            </a:r>
            <a:r>
              <a:rPr lang="en-GB" dirty="0"/>
              <a:t> 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dirty="0"/>
              <a:t> </a:t>
            </a:r>
            <a:r>
              <a:rPr lang="en-GB" i="1" dirty="0"/>
              <a:t>P</a:t>
            </a:r>
            <a:r>
              <a:rPr lang="en-GB" baseline="-25000" dirty="0"/>
              <a:t>2</a:t>
            </a:r>
            <a:r>
              <a:rPr lang="en-GB" dirty="0"/>
              <a:t> 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GB" dirty="0"/>
              <a:t> …, the corresponding planning graph. If </a:t>
            </a:r>
          </a:p>
          <a:p>
            <a:pPr lvl="1">
              <a:lnSpc>
                <a:spcPct val="90000"/>
              </a:lnSpc>
            </a:pPr>
            <a:r>
              <a:rPr lang="en-GB" i="1" dirty="0"/>
              <a:t>g</a:t>
            </a:r>
            <a:r>
              <a:rPr lang="en-GB" dirty="0"/>
              <a:t> is reachable from </a:t>
            </a:r>
            <a:r>
              <a:rPr lang="en-GB" i="1" dirty="0" err="1"/>
              <a:t>s</a:t>
            </a:r>
            <a:r>
              <a:rPr lang="en-GB" i="1" baseline="-25000" dirty="0" err="1"/>
              <a:t>i</a:t>
            </a:r>
            <a:r>
              <a:rPr lang="en-GB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dirty="0"/>
              <a:t>	then 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there is a proposition layer </a:t>
            </a:r>
            <a:r>
              <a:rPr lang="en-GB" i="1" dirty="0"/>
              <a:t>P</a:t>
            </a:r>
            <a:r>
              <a:rPr lang="en-GB" i="1" baseline="-25000" dirty="0"/>
              <a:t>g</a:t>
            </a:r>
            <a:r>
              <a:rPr lang="en-GB" dirty="0"/>
              <a:t> such that</a:t>
            </a:r>
          </a:p>
          <a:p>
            <a:pPr lvl="2">
              <a:lnSpc>
                <a:spcPct val="90000"/>
              </a:lnSpc>
            </a:pPr>
            <a:r>
              <a:rPr lang="en-GB" i="1" dirty="0"/>
              <a:t>g 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</a:t>
            </a:r>
            <a:r>
              <a:rPr lang="en-GB" i="1" dirty="0"/>
              <a:t>P</a:t>
            </a:r>
            <a:r>
              <a:rPr lang="en-GB" i="1" baseline="-25000" dirty="0"/>
              <a:t>g</a:t>
            </a:r>
            <a:r>
              <a:rPr lang="en-GB" dirty="0"/>
              <a:t> and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¬∃ </a:t>
            </a:r>
            <a:r>
              <a:rPr lang="en-GB" i="1" dirty="0"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aseline="-25000" dirty="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dirty="0"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i="1" dirty="0"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aseline="-25000" dirty="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i="1" dirty="0"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dirty="0">
                <a:ea typeface="Arial Unicode MS" pitchFamily="34" charset="-128"/>
                <a:cs typeface="Arial Unicode MS" pitchFamily="34" charset="-128"/>
              </a:rPr>
              <a:t>: (</a:t>
            </a:r>
            <a:r>
              <a:rPr lang="en-GB" i="1" dirty="0"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aseline="-25000" dirty="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dirty="0"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i="1" dirty="0"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aseline="-25000" dirty="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GB" dirty="0"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l-GR" i="1" dirty="0">
                <a:cs typeface="Arial" charset="0"/>
              </a:rPr>
              <a:t>μ</a:t>
            </a:r>
            <a:r>
              <a:rPr lang="en-GB" i="1" dirty="0"/>
              <a:t>P</a:t>
            </a:r>
            <a:r>
              <a:rPr lang="en-GB" i="1" baseline="-25000" dirty="0"/>
              <a:t>g</a:t>
            </a:r>
            <a:r>
              <a:rPr lang="en-GB" dirty="0"/>
              <a:t>.</a:t>
            </a:r>
            <a:endParaRPr lang="en-GB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B921-EFB8-4E0F-BBA1-BAF7DDCB19EE}" type="slidenum">
              <a:rPr lang="en-GB"/>
              <a:pPr/>
              <a:t>56</a:t>
            </a:fld>
            <a:endParaRPr lang="en-GB"/>
          </a:p>
        </p:txBody>
      </p:sp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</a:p>
        </p:txBody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Propositional Representation</a:t>
            </a:r>
          </a:p>
          <a:p>
            <a:r>
              <a:rPr lang="en-GB"/>
              <a:t>The Planning-Graph Structure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GB">
                <a:solidFill>
                  <a:schemeClr val="accent2"/>
                </a:solidFill>
              </a:rPr>
              <a:t>The Graphplan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F5A8-D700-4C3A-8939-88D8EB080E00}" type="slidenum">
              <a:rPr lang="en-GB"/>
              <a:pPr/>
              <a:t>57</a:t>
            </a:fld>
            <a:endParaRPr lang="en-GB"/>
          </a:p>
        </p:txBody>
      </p:sp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/>
              <a:t>Graphplan</a:t>
            </a:r>
            <a:r>
              <a:rPr lang="en-GB" dirty="0"/>
              <a:t> Algorithm: Basic Idea</a:t>
            </a:r>
            <a:endParaRPr lang="en-US" dirty="0"/>
          </a:p>
        </p:txBody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expand the planning graph, one action layer and one proposition layer at a time</a:t>
            </a:r>
          </a:p>
          <a:p>
            <a:pPr>
              <a:lnSpc>
                <a:spcPct val="90000"/>
              </a:lnSpc>
            </a:pPr>
            <a:r>
              <a:rPr lang="en-GB" dirty="0"/>
              <a:t>from the first graph for which </a:t>
            </a:r>
            <a:r>
              <a:rPr lang="en-GB" i="1" dirty="0"/>
              <a:t>P</a:t>
            </a:r>
            <a:r>
              <a:rPr lang="en-GB" i="1" baseline="-25000" dirty="0"/>
              <a:t>g</a:t>
            </a:r>
            <a:r>
              <a:rPr lang="en-GB" dirty="0"/>
              <a:t> is the last proposition layer such that </a:t>
            </a:r>
          </a:p>
          <a:p>
            <a:pPr lvl="1">
              <a:lnSpc>
                <a:spcPct val="90000"/>
              </a:lnSpc>
            </a:pPr>
            <a:r>
              <a:rPr lang="en-GB" i="1" dirty="0"/>
              <a:t>g 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</a:t>
            </a:r>
            <a:r>
              <a:rPr lang="en-GB" i="1" dirty="0"/>
              <a:t>P</a:t>
            </a:r>
            <a:r>
              <a:rPr lang="en-GB" i="1" baseline="-25000" dirty="0"/>
              <a:t>g</a:t>
            </a:r>
            <a:r>
              <a:rPr lang="en-GB" dirty="0"/>
              <a:t> and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¬∃ </a:t>
            </a:r>
            <a:r>
              <a:rPr lang="en-GB" i="1" dirty="0"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aseline="-25000" dirty="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dirty="0"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i="1" dirty="0"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aseline="-25000" dirty="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i="1" dirty="0"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dirty="0">
                <a:ea typeface="Arial Unicode MS" pitchFamily="34" charset="-128"/>
                <a:cs typeface="Arial Unicode MS" pitchFamily="34" charset="-128"/>
              </a:rPr>
              <a:t>: (</a:t>
            </a:r>
            <a:r>
              <a:rPr lang="en-GB" i="1" dirty="0"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aseline="-25000" dirty="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dirty="0"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GB" i="1" dirty="0"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GB" baseline="-25000" dirty="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GB" dirty="0"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l-GR" i="1" dirty="0">
                <a:cs typeface="Arial" charset="0"/>
              </a:rPr>
              <a:t>μ</a:t>
            </a:r>
            <a:r>
              <a:rPr lang="en-GB" i="1" dirty="0"/>
              <a:t>P</a:t>
            </a:r>
            <a:r>
              <a:rPr lang="en-GB" i="1" baseline="-25000" dirty="0"/>
              <a:t>g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search backwards from the last (proposition) layer for a solution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F0DA-7FDC-45D8-B6F7-ACE0807850F9}" type="slidenum">
              <a:rPr lang="en-GB"/>
              <a:pPr/>
              <a:t>58</a:t>
            </a:fld>
            <a:endParaRPr lang="en-GB"/>
          </a:p>
        </p:txBody>
      </p:sp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Planning Graph Data Structure</a:t>
            </a:r>
            <a:endParaRPr lang="en-US"/>
          </a:p>
        </p:txBody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700" i="1"/>
              <a:t>k</a:t>
            </a:r>
            <a:r>
              <a:rPr lang="en-GB" sz="2700"/>
              <a:t>-th planning graph </a:t>
            </a:r>
            <a:r>
              <a:rPr lang="en-GB" sz="2700" i="1"/>
              <a:t>G</a:t>
            </a:r>
            <a:r>
              <a:rPr lang="en-GB" sz="2700" i="1" baseline="-25000"/>
              <a:t>k</a:t>
            </a:r>
            <a:r>
              <a:rPr lang="en-GB" sz="2700"/>
              <a:t>:</a:t>
            </a:r>
          </a:p>
          <a:p>
            <a:pPr lvl="1">
              <a:lnSpc>
                <a:spcPct val="80000"/>
              </a:lnSpc>
            </a:pPr>
            <a:r>
              <a:rPr lang="en-GB" sz="2200"/>
              <a:t>nodes </a:t>
            </a:r>
            <a:r>
              <a:rPr lang="en-GB" sz="2200" i="1"/>
              <a:t>N</a:t>
            </a:r>
            <a:r>
              <a:rPr lang="en-GB" sz="2200"/>
              <a:t>:</a:t>
            </a:r>
          </a:p>
          <a:p>
            <a:pPr lvl="2">
              <a:lnSpc>
                <a:spcPct val="80000"/>
              </a:lnSpc>
            </a:pPr>
            <a:r>
              <a:rPr lang="en-GB" sz="2000"/>
              <a:t>array of proposition layers </a:t>
            </a:r>
            <a:r>
              <a:rPr lang="en-GB" sz="2000" i="1"/>
              <a:t>P</a:t>
            </a:r>
            <a:r>
              <a:rPr lang="en-GB" sz="2000" baseline="-25000"/>
              <a:t>0</a:t>
            </a:r>
            <a:r>
              <a:rPr lang="en-GB" sz="2000"/>
              <a:t> … </a:t>
            </a:r>
            <a:r>
              <a:rPr lang="en-GB" sz="2000" i="1"/>
              <a:t>P</a:t>
            </a:r>
            <a:r>
              <a:rPr lang="en-GB" sz="2000" i="1" baseline="-25000"/>
              <a:t>k</a:t>
            </a:r>
          </a:p>
          <a:p>
            <a:pPr lvl="3">
              <a:lnSpc>
                <a:spcPct val="80000"/>
              </a:lnSpc>
            </a:pPr>
            <a:r>
              <a:rPr lang="en-GB" sz="1800"/>
              <a:t>proposition layer </a:t>
            </a:r>
            <a:r>
              <a:rPr lang="en-GB" sz="1800" i="1"/>
              <a:t>j</a:t>
            </a:r>
            <a:r>
              <a:rPr lang="en-GB" sz="1800"/>
              <a:t>: set of proposition symbols</a:t>
            </a:r>
          </a:p>
          <a:p>
            <a:pPr lvl="2">
              <a:lnSpc>
                <a:spcPct val="80000"/>
              </a:lnSpc>
            </a:pPr>
            <a:r>
              <a:rPr lang="en-GB" sz="2000"/>
              <a:t>array of action layers </a:t>
            </a:r>
            <a:r>
              <a:rPr lang="en-GB" sz="2000" i="1"/>
              <a:t>A</a:t>
            </a:r>
            <a:r>
              <a:rPr lang="en-GB" sz="2000" baseline="-25000"/>
              <a:t>1</a:t>
            </a:r>
            <a:r>
              <a:rPr lang="en-GB" sz="2000"/>
              <a:t> … </a:t>
            </a:r>
            <a:r>
              <a:rPr lang="en-GB" sz="2000" i="1"/>
              <a:t>A</a:t>
            </a:r>
            <a:r>
              <a:rPr lang="en-GB" sz="2000" i="1" baseline="-25000"/>
              <a:t>k</a:t>
            </a:r>
          </a:p>
          <a:p>
            <a:pPr lvl="3">
              <a:lnSpc>
                <a:spcPct val="80000"/>
              </a:lnSpc>
            </a:pPr>
            <a:r>
              <a:rPr lang="en-GB" sz="1800"/>
              <a:t>proposition layer </a:t>
            </a:r>
            <a:r>
              <a:rPr lang="en-GB" sz="1800" i="1"/>
              <a:t>j</a:t>
            </a:r>
            <a:r>
              <a:rPr lang="en-GB" sz="1800"/>
              <a:t>: set of action symbols</a:t>
            </a:r>
          </a:p>
          <a:p>
            <a:pPr lvl="1">
              <a:lnSpc>
                <a:spcPct val="80000"/>
              </a:lnSpc>
            </a:pPr>
            <a:r>
              <a:rPr lang="en-GB" sz="2200"/>
              <a:t>edges </a:t>
            </a:r>
            <a:r>
              <a:rPr lang="en-GB" sz="2200" i="1"/>
              <a:t>E</a:t>
            </a:r>
            <a:r>
              <a:rPr lang="en-GB" sz="2200"/>
              <a:t>:</a:t>
            </a:r>
          </a:p>
          <a:p>
            <a:pPr lvl="2">
              <a:lnSpc>
                <a:spcPct val="80000"/>
              </a:lnSpc>
            </a:pPr>
            <a:r>
              <a:rPr lang="en-GB" sz="2000"/>
              <a:t>precondition links: </a:t>
            </a:r>
            <a:r>
              <a:rPr lang="en-GB" sz="2000" i="1"/>
              <a:t>pre</a:t>
            </a:r>
            <a:r>
              <a:rPr lang="en-GB" sz="2000" i="1" baseline="-25000"/>
              <a:t>j</a:t>
            </a:r>
            <a:r>
              <a:rPr lang="en-GB" sz="2000"/>
              <a:t> </a:t>
            </a:r>
            <a:r>
              <a:rPr lang="en-GB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</a:t>
            </a:r>
            <a:r>
              <a:rPr lang="en-GB" sz="2000" i="1"/>
              <a:t>P</a:t>
            </a:r>
            <a:r>
              <a:rPr lang="en-GB" sz="2000" i="1" baseline="-25000"/>
              <a:t>j</a:t>
            </a:r>
            <a:r>
              <a:rPr lang="en-GB" sz="2000" baseline="-25000"/>
              <a:t>-1</a:t>
            </a:r>
            <a:r>
              <a:rPr lang="en-US">
                <a:cs typeface="Arial" charset="0"/>
              </a:rPr>
              <a:t>×</a:t>
            </a:r>
            <a:r>
              <a:rPr lang="en-GB" sz="2000" i="1"/>
              <a:t>A</a:t>
            </a:r>
            <a:r>
              <a:rPr lang="en-GB" sz="2000" i="1" baseline="-25000"/>
              <a:t>j</a:t>
            </a:r>
            <a:r>
              <a:rPr lang="en-GB" sz="2000"/>
              <a:t>, </a:t>
            </a:r>
            <a:r>
              <a:rPr lang="en-GB" sz="2000" i="1"/>
              <a:t>j</a:t>
            </a:r>
            <a:r>
              <a:rPr lang="en-GB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2000"/>
              <a:t>{1…</a:t>
            </a:r>
            <a:r>
              <a:rPr lang="en-GB" sz="2000" i="1"/>
              <a:t>k</a:t>
            </a:r>
            <a:r>
              <a:rPr lang="en-GB" sz="2000"/>
              <a:t>}</a:t>
            </a:r>
            <a:endParaRPr lang="en-GB" sz="20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>
              <a:lnSpc>
                <a:spcPct val="80000"/>
              </a:lnSpc>
            </a:pPr>
            <a:r>
              <a:rPr lang="en-GB" sz="2000"/>
              <a:t>positive effect links: </a:t>
            </a:r>
            <a:r>
              <a:rPr lang="en-GB" sz="2000" i="1"/>
              <a:t>e</a:t>
            </a:r>
            <a:r>
              <a:rPr lang="en-GB" sz="2000" i="1" baseline="-25000"/>
              <a:t>j</a:t>
            </a:r>
            <a:r>
              <a:rPr lang="en-GB" sz="2000" baseline="30000"/>
              <a:t>+</a:t>
            </a:r>
            <a:r>
              <a:rPr lang="en-GB" sz="2000"/>
              <a:t> </a:t>
            </a:r>
            <a:r>
              <a:rPr lang="en-GB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</a:t>
            </a:r>
            <a:r>
              <a:rPr lang="en-GB" sz="2000" i="1"/>
              <a:t>A</a:t>
            </a:r>
            <a:r>
              <a:rPr lang="en-GB" sz="2000" i="1" baseline="-25000"/>
              <a:t>j</a:t>
            </a:r>
            <a:r>
              <a:rPr lang="en-US">
                <a:cs typeface="Arial" charset="0"/>
              </a:rPr>
              <a:t>×</a:t>
            </a:r>
            <a:r>
              <a:rPr lang="en-GB" sz="2000" i="1"/>
              <a:t>P</a:t>
            </a:r>
            <a:r>
              <a:rPr lang="en-GB" sz="2000" i="1" baseline="-25000"/>
              <a:t>j</a:t>
            </a:r>
            <a:r>
              <a:rPr lang="en-GB" sz="2000"/>
              <a:t>, </a:t>
            </a:r>
            <a:r>
              <a:rPr lang="en-GB" sz="2000" i="1"/>
              <a:t>j</a:t>
            </a:r>
            <a:r>
              <a:rPr lang="en-GB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2000"/>
              <a:t>{1…</a:t>
            </a:r>
            <a:r>
              <a:rPr lang="en-GB" sz="2000" i="1"/>
              <a:t>k</a:t>
            </a:r>
            <a:r>
              <a:rPr lang="en-GB" sz="2000"/>
              <a:t>}</a:t>
            </a:r>
          </a:p>
          <a:p>
            <a:pPr lvl="2">
              <a:lnSpc>
                <a:spcPct val="80000"/>
              </a:lnSpc>
            </a:pPr>
            <a:r>
              <a:rPr lang="en-GB" sz="2000"/>
              <a:t>negative effect links: </a:t>
            </a:r>
            <a:r>
              <a:rPr lang="en-GB" sz="2000" i="1"/>
              <a:t>e</a:t>
            </a:r>
            <a:r>
              <a:rPr lang="en-GB" sz="2000" i="1" baseline="-25000"/>
              <a:t>j</a:t>
            </a:r>
            <a:r>
              <a:rPr lang="en-GB" sz="2000" baseline="30000"/>
              <a:t>–</a:t>
            </a:r>
            <a:r>
              <a:rPr lang="en-GB" sz="2000"/>
              <a:t> </a:t>
            </a:r>
            <a:r>
              <a:rPr lang="en-GB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</a:t>
            </a:r>
            <a:r>
              <a:rPr lang="en-GB" sz="2000" i="1"/>
              <a:t>A</a:t>
            </a:r>
            <a:r>
              <a:rPr lang="en-GB" sz="2000" i="1" baseline="-25000"/>
              <a:t>j</a:t>
            </a:r>
            <a:r>
              <a:rPr lang="en-US">
                <a:cs typeface="Arial" charset="0"/>
              </a:rPr>
              <a:t>×</a:t>
            </a:r>
            <a:r>
              <a:rPr lang="en-GB" sz="2000" i="1"/>
              <a:t>P</a:t>
            </a:r>
            <a:r>
              <a:rPr lang="en-GB" sz="2000" i="1" baseline="-25000"/>
              <a:t>j</a:t>
            </a:r>
            <a:r>
              <a:rPr lang="en-GB" sz="2000"/>
              <a:t>, </a:t>
            </a:r>
            <a:r>
              <a:rPr lang="en-GB" sz="2000" i="1"/>
              <a:t>j</a:t>
            </a:r>
            <a:r>
              <a:rPr lang="en-GB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2000"/>
              <a:t>{1…</a:t>
            </a:r>
            <a:r>
              <a:rPr lang="en-GB" sz="2000" i="1"/>
              <a:t>k</a:t>
            </a:r>
            <a:r>
              <a:rPr lang="en-GB" sz="2000"/>
              <a:t>}</a:t>
            </a:r>
          </a:p>
          <a:p>
            <a:pPr lvl="2">
              <a:lnSpc>
                <a:spcPct val="80000"/>
              </a:lnSpc>
            </a:pPr>
            <a:r>
              <a:rPr lang="en-GB" sz="2000"/>
              <a:t>proposition mutex links: </a:t>
            </a:r>
            <a:r>
              <a:rPr lang="el-GR" sz="1800" i="1">
                <a:cs typeface="Arial" charset="0"/>
              </a:rPr>
              <a:t>μ</a:t>
            </a:r>
            <a:r>
              <a:rPr lang="en-GB" sz="1800" i="1"/>
              <a:t>A</a:t>
            </a:r>
            <a:r>
              <a:rPr lang="en-GB" sz="1800" i="1" baseline="-25000"/>
              <a:t>j</a:t>
            </a:r>
            <a:r>
              <a:rPr lang="en-GB" sz="1800"/>
              <a:t> </a:t>
            </a:r>
            <a:r>
              <a:rPr lang="en-GB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</a:t>
            </a:r>
            <a:r>
              <a:rPr lang="en-GB" sz="2000" i="1"/>
              <a:t>A</a:t>
            </a:r>
            <a:r>
              <a:rPr lang="en-GB" sz="2000" i="1" baseline="-25000"/>
              <a:t>j</a:t>
            </a:r>
            <a:r>
              <a:rPr lang="en-US">
                <a:cs typeface="Arial" charset="0"/>
              </a:rPr>
              <a:t>×</a:t>
            </a:r>
            <a:r>
              <a:rPr lang="en-GB" sz="2000" i="1"/>
              <a:t>A</a:t>
            </a:r>
            <a:r>
              <a:rPr lang="en-GB" sz="2000" i="1" baseline="-25000"/>
              <a:t>j</a:t>
            </a:r>
            <a:r>
              <a:rPr lang="en-GB" sz="2000"/>
              <a:t>, </a:t>
            </a:r>
            <a:r>
              <a:rPr lang="en-GB" sz="2000" i="1"/>
              <a:t>j</a:t>
            </a:r>
            <a:r>
              <a:rPr lang="en-GB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2000"/>
              <a:t>{1…</a:t>
            </a:r>
            <a:r>
              <a:rPr lang="en-GB" sz="2000" i="1"/>
              <a:t>k</a:t>
            </a:r>
            <a:r>
              <a:rPr lang="en-GB" sz="2000"/>
              <a:t>}</a:t>
            </a:r>
          </a:p>
          <a:p>
            <a:pPr lvl="2">
              <a:lnSpc>
                <a:spcPct val="80000"/>
              </a:lnSpc>
            </a:pPr>
            <a:r>
              <a:rPr lang="en-GB" sz="2000"/>
              <a:t>action mutex links: </a:t>
            </a:r>
            <a:r>
              <a:rPr lang="el-GR" sz="1800" i="1">
                <a:cs typeface="Arial" charset="0"/>
              </a:rPr>
              <a:t>μ</a:t>
            </a:r>
            <a:r>
              <a:rPr lang="en-GB" sz="1800" i="1"/>
              <a:t>P</a:t>
            </a:r>
            <a:r>
              <a:rPr lang="en-GB" sz="1800" i="1" baseline="-25000"/>
              <a:t>j</a:t>
            </a:r>
            <a:r>
              <a:rPr lang="en-GB" sz="1800"/>
              <a:t> </a:t>
            </a:r>
            <a:r>
              <a:rPr lang="en-GB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</a:t>
            </a:r>
            <a:r>
              <a:rPr lang="en-GB" sz="2000" i="1"/>
              <a:t>P</a:t>
            </a:r>
            <a:r>
              <a:rPr lang="en-GB" sz="2000" i="1" baseline="-25000"/>
              <a:t>j</a:t>
            </a:r>
            <a:r>
              <a:rPr lang="en-US">
                <a:cs typeface="Arial" charset="0"/>
              </a:rPr>
              <a:t>×</a:t>
            </a:r>
            <a:r>
              <a:rPr lang="en-GB" sz="2000" i="1"/>
              <a:t>P</a:t>
            </a:r>
            <a:r>
              <a:rPr lang="en-GB" sz="2000" i="1" baseline="-25000"/>
              <a:t>j</a:t>
            </a:r>
            <a:r>
              <a:rPr lang="en-GB" sz="2000"/>
              <a:t>, </a:t>
            </a:r>
            <a:r>
              <a:rPr lang="en-GB" sz="2000" i="1"/>
              <a:t>j</a:t>
            </a:r>
            <a:r>
              <a:rPr lang="en-GB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GB" sz="2000"/>
              <a:t>{1…</a:t>
            </a:r>
            <a:r>
              <a:rPr lang="en-GB" sz="2000" i="1"/>
              <a:t>k</a:t>
            </a:r>
            <a:r>
              <a:rPr lang="en-GB" sz="2000"/>
              <a:t>}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B556-30D5-4FAB-AA2C-3FE5AD5ADBE5}" type="slidenum">
              <a:rPr lang="en-GB"/>
              <a:pPr/>
              <a:t>59</a:t>
            </a:fld>
            <a:endParaRPr lang="en-GB"/>
          </a:p>
        </p:txBody>
      </p:sp>
      <p:sp>
        <p:nvSpPr>
          <p:cNvPr id="83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Pseudo Code: expand</a:t>
            </a:r>
            <a:endParaRPr lang="en-US"/>
          </a:p>
        </p:txBody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714375" algn="l"/>
              </a:tabLst>
            </a:pPr>
            <a:r>
              <a:rPr lang="en-GB" sz="2200" b="1" dirty="0"/>
              <a:t>function</a:t>
            </a:r>
            <a:r>
              <a:rPr lang="en-GB" sz="2200" dirty="0"/>
              <a:t> expand(</a:t>
            </a:r>
            <a:r>
              <a:rPr lang="en-GB" sz="2200" i="1" dirty="0"/>
              <a:t>G</a:t>
            </a:r>
            <a:r>
              <a:rPr lang="en-GB" sz="2200" i="1" baseline="-25000" dirty="0"/>
              <a:t>k</a:t>
            </a:r>
            <a:r>
              <a:rPr lang="en-GB" sz="2200" baseline="-25000" dirty="0"/>
              <a:t>-1</a:t>
            </a:r>
            <a:r>
              <a:rPr lang="en-GB" sz="2200" dirty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714375" algn="l"/>
              </a:tabLst>
            </a:pPr>
            <a:r>
              <a:rPr lang="en-GB" sz="2200" dirty="0"/>
              <a:t>	</a:t>
            </a:r>
            <a:r>
              <a:rPr lang="en-GB" sz="2200" i="1" dirty="0" err="1"/>
              <a:t>A</a:t>
            </a:r>
            <a:r>
              <a:rPr lang="en-GB" sz="2200" i="1" baseline="-25000" dirty="0" err="1"/>
              <a:t>k</a:t>
            </a:r>
            <a:r>
              <a:rPr lang="en-GB" sz="2200" dirty="0"/>
              <a:t> </a:t>
            </a:r>
            <a:r>
              <a:rPr lang="en-GB" sz="2200" dirty="0">
                <a:sym typeface="Wingdings" pitchFamily="2" charset="2"/>
              </a:rPr>
              <a:t> {</a:t>
            </a:r>
            <a:r>
              <a:rPr lang="en-GB" sz="2200" i="1" dirty="0" err="1">
                <a:sym typeface="Wingdings" pitchFamily="2" charset="2"/>
              </a:rPr>
              <a:t>a</a:t>
            </a:r>
            <a:r>
              <a:rPr lang="en-GB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sz="2200" i="1" dirty="0" err="1">
                <a:sym typeface="Wingdings" pitchFamily="2" charset="2"/>
              </a:rPr>
              <a:t>A</a:t>
            </a:r>
            <a:r>
              <a:rPr lang="en-GB" sz="2200" dirty="0">
                <a:sym typeface="Wingdings" pitchFamily="2" charset="2"/>
              </a:rPr>
              <a:t> | </a:t>
            </a:r>
            <a:r>
              <a:rPr lang="en-GB" sz="2200" dirty="0" err="1">
                <a:sym typeface="Wingdings" pitchFamily="2" charset="2"/>
              </a:rPr>
              <a:t>precond</a:t>
            </a:r>
            <a:r>
              <a:rPr lang="en-GB" sz="2200" dirty="0">
                <a:sym typeface="Wingdings" pitchFamily="2" charset="2"/>
              </a:rPr>
              <a:t>(</a:t>
            </a:r>
            <a:r>
              <a:rPr lang="en-GB" sz="2200" i="1" dirty="0">
                <a:sym typeface="Wingdings" pitchFamily="2" charset="2"/>
              </a:rPr>
              <a:t>a</a:t>
            </a:r>
            <a:r>
              <a:rPr lang="en-GB" sz="2200" dirty="0">
                <a:sym typeface="Wingdings" pitchFamily="2" charset="2"/>
              </a:rPr>
              <a:t>)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⊆</a:t>
            </a:r>
            <a:r>
              <a:rPr lang="en-GB" sz="2200" i="1" dirty="0"/>
              <a:t>P</a:t>
            </a:r>
            <a:r>
              <a:rPr lang="en-GB" sz="2200" i="1" baseline="-25000" dirty="0"/>
              <a:t>k</a:t>
            </a:r>
            <a:r>
              <a:rPr lang="en-GB" sz="2200" baseline="-25000" dirty="0"/>
              <a:t>-1</a:t>
            </a:r>
            <a:r>
              <a:rPr lang="en-GB" sz="2200" dirty="0"/>
              <a:t> and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714375" algn="l"/>
              </a:tabLst>
            </a:pPr>
            <a:r>
              <a:rPr lang="en-GB" sz="2200" dirty="0"/>
              <a:t>			{(</a:t>
            </a:r>
            <a:r>
              <a:rPr lang="en-GB" sz="2200" i="1" dirty="0"/>
              <a:t>p</a:t>
            </a:r>
            <a:r>
              <a:rPr lang="en-GB" sz="2200" baseline="-25000" dirty="0"/>
              <a:t>1</a:t>
            </a:r>
            <a:r>
              <a:rPr lang="en-GB" sz="2200" dirty="0"/>
              <a:t>,</a:t>
            </a:r>
            <a:r>
              <a:rPr lang="en-GB" sz="2200" i="1" dirty="0"/>
              <a:t>p</a:t>
            </a:r>
            <a:r>
              <a:rPr lang="en-GB" sz="2200" baseline="-25000" dirty="0"/>
              <a:t>2</a:t>
            </a:r>
            <a:r>
              <a:rPr lang="en-GB" sz="2200" dirty="0"/>
              <a:t>) | </a:t>
            </a:r>
            <a:r>
              <a:rPr lang="en-GB" sz="2200" i="1" dirty="0"/>
              <a:t>p</a:t>
            </a:r>
            <a:r>
              <a:rPr lang="en-GB" sz="2200" baseline="-25000" dirty="0"/>
              <a:t>1</a:t>
            </a:r>
            <a:r>
              <a:rPr lang="en-GB" sz="2200" dirty="0"/>
              <a:t>,</a:t>
            </a:r>
            <a:r>
              <a:rPr lang="en-GB" sz="2200" i="1" dirty="0"/>
              <a:t>p</a:t>
            </a:r>
            <a:r>
              <a:rPr lang="en-GB" sz="2200" baseline="-25000" dirty="0"/>
              <a:t>2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sz="2200" dirty="0"/>
              <a:t>precond(</a:t>
            </a:r>
            <a:r>
              <a:rPr lang="en-GB" sz="2200" i="1" dirty="0"/>
              <a:t>a</a:t>
            </a:r>
            <a:r>
              <a:rPr lang="en-GB" sz="2200" dirty="0"/>
              <a:t>)} 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∩ </a:t>
            </a:r>
            <a:r>
              <a:rPr lang="el-GR" sz="2200" i="1" dirty="0">
                <a:cs typeface="Arial" charset="0"/>
              </a:rPr>
              <a:t>μ</a:t>
            </a:r>
            <a:r>
              <a:rPr lang="en-GB" sz="2200" i="1" dirty="0"/>
              <a:t>P</a:t>
            </a:r>
            <a:r>
              <a:rPr lang="en-GB" sz="2200" i="1" baseline="-25000" dirty="0"/>
              <a:t>k</a:t>
            </a:r>
            <a:r>
              <a:rPr lang="en-GB" sz="2200" baseline="-25000" dirty="0"/>
              <a:t>-1</a:t>
            </a:r>
            <a:r>
              <a:rPr lang="en-GB" sz="2200" dirty="0"/>
              <a:t> = {}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714375" algn="l"/>
              </a:tabLst>
            </a:pPr>
            <a:r>
              <a:rPr lang="en-GB" sz="2200" dirty="0">
                <a:sym typeface="Wingdings" pitchFamily="2" charset="2"/>
              </a:rPr>
              <a:t>	</a:t>
            </a:r>
            <a:r>
              <a:rPr lang="el-GR" sz="2200" i="1" dirty="0">
                <a:cs typeface="Arial" charset="0"/>
              </a:rPr>
              <a:t>μ</a:t>
            </a:r>
            <a:r>
              <a:rPr lang="en-GB" sz="2200" i="1" dirty="0" err="1"/>
              <a:t>A</a:t>
            </a:r>
            <a:r>
              <a:rPr lang="en-GB" sz="2200" i="1" baseline="-25000" dirty="0" err="1"/>
              <a:t>k</a:t>
            </a:r>
            <a:r>
              <a:rPr lang="en-GB" sz="2200" dirty="0"/>
              <a:t> </a:t>
            </a:r>
            <a:r>
              <a:rPr lang="en-GB" sz="2200" dirty="0">
                <a:sym typeface="Wingdings" pitchFamily="2" charset="2"/>
              </a:rPr>
              <a:t> </a:t>
            </a:r>
            <a:r>
              <a:rPr lang="en-GB" sz="2200" dirty="0"/>
              <a:t>{(</a:t>
            </a:r>
            <a:r>
              <a:rPr lang="en-GB" sz="2200" i="1" dirty="0"/>
              <a:t>a</a:t>
            </a:r>
            <a:r>
              <a:rPr lang="en-GB" sz="2200" baseline="-25000" dirty="0"/>
              <a:t>1</a:t>
            </a:r>
            <a:r>
              <a:rPr lang="en-GB" sz="2200" dirty="0"/>
              <a:t>,</a:t>
            </a:r>
            <a:r>
              <a:rPr lang="en-GB" sz="2200" i="1" dirty="0"/>
              <a:t>a</a:t>
            </a:r>
            <a:r>
              <a:rPr lang="en-GB" sz="2200" baseline="-25000" dirty="0"/>
              <a:t>2</a:t>
            </a:r>
            <a:r>
              <a:rPr lang="en-GB" sz="2200" dirty="0"/>
              <a:t>) | </a:t>
            </a:r>
            <a:r>
              <a:rPr lang="en-GB" sz="2200" i="1" dirty="0"/>
              <a:t>a</a:t>
            </a:r>
            <a:r>
              <a:rPr lang="en-GB" sz="2200" baseline="-25000" dirty="0"/>
              <a:t>1</a:t>
            </a:r>
            <a:r>
              <a:rPr lang="en-GB" sz="2200" dirty="0"/>
              <a:t>,</a:t>
            </a:r>
            <a:r>
              <a:rPr lang="en-GB" sz="2200" i="1" dirty="0"/>
              <a:t>a</a:t>
            </a:r>
            <a:r>
              <a:rPr lang="en-GB" sz="2200" baseline="-25000" dirty="0"/>
              <a:t>2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sz="2200" i="1" dirty="0"/>
              <a:t>A</a:t>
            </a:r>
            <a:r>
              <a:rPr lang="en-GB" sz="2200" i="1" baseline="-25000" dirty="0"/>
              <a:t>k</a:t>
            </a:r>
            <a:r>
              <a:rPr lang="en-GB" sz="2200" dirty="0"/>
              <a:t>, </a:t>
            </a:r>
            <a:r>
              <a:rPr lang="en-GB" sz="2200" i="1" dirty="0"/>
              <a:t>a</a:t>
            </a:r>
            <a:r>
              <a:rPr lang="en-GB" sz="2200" baseline="-25000" dirty="0"/>
              <a:t>1</a:t>
            </a:r>
            <a:r>
              <a:rPr lang="en-GB" sz="2200" dirty="0">
                <a:cs typeface="Arial" charset="0"/>
              </a:rPr>
              <a:t>≠</a:t>
            </a:r>
            <a:r>
              <a:rPr lang="en-GB" sz="2200" i="1" dirty="0"/>
              <a:t>a</a:t>
            </a:r>
            <a:r>
              <a:rPr lang="en-GB" sz="2200" baseline="-25000" dirty="0"/>
              <a:t>2</a:t>
            </a:r>
            <a:r>
              <a:rPr lang="en-GB" sz="2200" dirty="0"/>
              <a:t>, and </a:t>
            </a:r>
            <a:r>
              <a:rPr lang="en-GB" sz="2200" dirty="0" err="1"/>
              <a:t>mutex</a:t>
            </a:r>
            <a:r>
              <a:rPr lang="en-GB" sz="2200" dirty="0"/>
              <a:t>(</a:t>
            </a:r>
            <a:r>
              <a:rPr lang="en-GB" sz="2200" i="1" dirty="0"/>
              <a:t>a</a:t>
            </a:r>
            <a:r>
              <a:rPr lang="en-GB" sz="2200" baseline="-25000" dirty="0"/>
              <a:t>1</a:t>
            </a:r>
            <a:r>
              <a:rPr lang="en-GB" sz="2200" dirty="0"/>
              <a:t>,</a:t>
            </a:r>
            <a:r>
              <a:rPr lang="en-GB" sz="2200" i="1" dirty="0"/>
              <a:t>a</a:t>
            </a:r>
            <a:r>
              <a:rPr lang="en-GB" sz="2200" baseline="-25000" dirty="0"/>
              <a:t>2</a:t>
            </a:r>
            <a:r>
              <a:rPr lang="en-GB" sz="2200" dirty="0"/>
              <a:t>,</a:t>
            </a:r>
            <a:r>
              <a:rPr lang="el-GR" sz="2200" i="1" dirty="0">
                <a:cs typeface="Arial" charset="0"/>
              </a:rPr>
              <a:t>μ</a:t>
            </a:r>
            <a:r>
              <a:rPr lang="en-GB" sz="2200" i="1" dirty="0"/>
              <a:t>P</a:t>
            </a:r>
            <a:r>
              <a:rPr lang="en-GB" sz="2200" i="1" baseline="-25000" dirty="0"/>
              <a:t>k</a:t>
            </a:r>
            <a:r>
              <a:rPr lang="en-GB" sz="2200" baseline="-25000" dirty="0"/>
              <a:t>-1</a:t>
            </a:r>
            <a:r>
              <a:rPr lang="en-GB" sz="2200" dirty="0"/>
              <a:t>)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714375" algn="l"/>
              </a:tabLst>
            </a:pPr>
            <a:r>
              <a:rPr lang="en-GB" sz="2200" dirty="0"/>
              <a:t>	</a:t>
            </a:r>
            <a:r>
              <a:rPr lang="en-GB" sz="2200" i="1" dirty="0" err="1"/>
              <a:t>P</a:t>
            </a:r>
            <a:r>
              <a:rPr lang="en-GB" sz="2200" i="1" baseline="-25000" dirty="0" err="1"/>
              <a:t>k</a:t>
            </a:r>
            <a:r>
              <a:rPr lang="en-GB" sz="2200" dirty="0"/>
              <a:t> </a:t>
            </a:r>
            <a:r>
              <a:rPr lang="en-GB" sz="2200" dirty="0">
                <a:sym typeface="Wingdings" pitchFamily="2" charset="2"/>
              </a:rPr>
              <a:t> {</a:t>
            </a:r>
            <a:r>
              <a:rPr lang="en-GB" sz="2200" i="1" dirty="0">
                <a:sym typeface="Wingdings" pitchFamily="2" charset="2"/>
              </a:rPr>
              <a:t>p</a:t>
            </a:r>
            <a:r>
              <a:rPr lang="en-GB" sz="2200" dirty="0">
                <a:sym typeface="Wingdings" pitchFamily="2" charset="2"/>
              </a:rPr>
              <a:t> | 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∃</a:t>
            </a:r>
            <a:r>
              <a:rPr lang="en-GB" sz="2200" i="1" dirty="0" err="1">
                <a:sym typeface="Wingdings" pitchFamily="2" charset="2"/>
              </a:rPr>
              <a:t>a</a:t>
            </a:r>
            <a:r>
              <a:rPr lang="en-GB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sz="2200" i="1" dirty="0" err="1"/>
              <a:t>A</a:t>
            </a:r>
            <a:r>
              <a:rPr lang="en-GB" sz="2200" i="1" baseline="-25000" dirty="0" err="1"/>
              <a:t>k</a:t>
            </a:r>
            <a:r>
              <a:rPr lang="en-GB" sz="2200" dirty="0">
                <a:sym typeface="Wingdings" pitchFamily="2" charset="2"/>
              </a:rPr>
              <a:t> : </a:t>
            </a:r>
            <a:r>
              <a:rPr lang="en-GB" sz="2200" i="1" dirty="0" err="1">
                <a:sym typeface="Wingdings" pitchFamily="2" charset="2"/>
              </a:rPr>
              <a:t>p</a:t>
            </a:r>
            <a:r>
              <a:rPr lang="en-GB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sz="2200" dirty="0" err="1">
                <a:sym typeface="Wingdings" pitchFamily="2" charset="2"/>
              </a:rPr>
              <a:t>effects</a:t>
            </a:r>
            <a:r>
              <a:rPr lang="en-GB" sz="2200" baseline="30000" dirty="0">
                <a:sym typeface="Wingdings" pitchFamily="2" charset="2"/>
              </a:rPr>
              <a:t>+</a:t>
            </a:r>
            <a:r>
              <a:rPr lang="en-GB" sz="2200" dirty="0">
                <a:sym typeface="Wingdings" pitchFamily="2" charset="2"/>
              </a:rPr>
              <a:t>(a)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714375" algn="l"/>
              </a:tabLst>
            </a:pPr>
            <a:r>
              <a:rPr lang="en-GB" sz="2200" dirty="0"/>
              <a:t>	</a:t>
            </a:r>
            <a:r>
              <a:rPr lang="el-GR" sz="2200" i="1" dirty="0">
                <a:cs typeface="Arial" charset="0"/>
              </a:rPr>
              <a:t>μ</a:t>
            </a:r>
            <a:r>
              <a:rPr lang="en-GB" sz="2200" i="1" dirty="0" err="1"/>
              <a:t>P</a:t>
            </a:r>
            <a:r>
              <a:rPr lang="en-GB" sz="2200" i="1" baseline="-25000" dirty="0" err="1"/>
              <a:t>k</a:t>
            </a:r>
            <a:r>
              <a:rPr lang="en-GB" sz="2200" dirty="0"/>
              <a:t> </a:t>
            </a:r>
            <a:r>
              <a:rPr lang="en-GB" sz="2200" dirty="0">
                <a:sym typeface="Wingdings" pitchFamily="2" charset="2"/>
              </a:rPr>
              <a:t> </a:t>
            </a:r>
            <a:r>
              <a:rPr lang="en-GB" sz="2200" dirty="0"/>
              <a:t>{(</a:t>
            </a:r>
            <a:r>
              <a:rPr lang="en-GB" sz="2200" i="1" dirty="0"/>
              <a:t>p</a:t>
            </a:r>
            <a:r>
              <a:rPr lang="en-GB" sz="2200" baseline="-25000" dirty="0"/>
              <a:t>1</a:t>
            </a:r>
            <a:r>
              <a:rPr lang="en-GB" sz="2200" dirty="0"/>
              <a:t>,</a:t>
            </a:r>
            <a:r>
              <a:rPr lang="en-GB" sz="2200" i="1" dirty="0"/>
              <a:t>p</a:t>
            </a:r>
            <a:r>
              <a:rPr lang="en-GB" sz="2200" baseline="-25000" dirty="0"/>
              <a:t>2</a:t>
            </a:r>
            <a:r>
              <a:rPr lang="en-GB" sz="2200" dirty="0"/>
              <a:t>) | </a:t>
            </a:r>
            <a:r>
              <a:rPr lang="en-GB" sz="2200" i="1" dirty="0"/>
              <a:t>p</a:t>
            </a:r>
            <a:r>
              <a:rPr lang="en-GB" sz="2200" baseline="-25000" dirty="0"/>
              <a:t>1</a:t>
            </a:r>
            <a:r>
              <a:rPr lang="en-GB" sz="2200" dirty="0"/>
              <a:t>,</a:t>
            </a:r>
            <a:r>
              <a:rPr lang="en-GB" sz="2200" i="1" dirty="0"/>
              <a:t>p</a:t>
            </a:r>
            <a:r>
              <a:rPr lang="en-GB" sz="2200" baseline="-25000" dirty="0"/>
              <a:t>2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sz="2200" i="1" dirty="0"/>
              <a:t>P</a:t>
            </a:r>
            <a:r>
              <a:rPr lang="en-GB" sz="2200" i="1" baseline="-25000" dirty="0"/>
              <a:t>k</a:t>
            </a:r>
            <a:r>
              <a:rPr lang="en-GB" sz="2200" dirty="0"/>
              <a:t>, </a:t>
            </a:r>
            <a:r>
              <a:rPr lang="en-GB" sz="2200" i="1" dirty="0"/>
              <a:t>p</a:t>
            </a:r>
            <a:r>
              <a:rPr lang="en-GB" sz="2200" baseline="-25000" dirty="0"/>
              <a:t>1</a:t>
            </a:r>
            <a:r>
              <a:rPr lang="en-GB" sz="2200" dirty="0">
                <a:cs typeface="Arial" charset="0"/>
              </a:rPr>
              <a:t>≠</a:t>
            </a:r>
            <a:r>
              <a:rPr lang="en-GB" sz="2200" i="1" dirty="0"/>
              <a:t>p</a:t>
            </a:r>
            <a:r>
              <a:rPr lang="en-GB" sz="2200" baseline="-25000" dirty="0"/>
              <a:t>2</a:t>
            </a:r>
            <a:r>
              <a:rPr lang="en-GB" sz="2200" dirty="0"/>
              <a:t>, and </a:t>
            </a:r>
            <a:r>
              <a:rPr lang="en-GB" sz="2200" dirty="0" err="1"/>
              <a:t>mutex</a:t>
            </a:r>
            <a:r>
              <a:rPr lang="en-GB" sz="2200" dirty="0"/>
              <a:t>(</a:t>
            </a:r>
            <a:r>
              <a:rPr lang="en-GB" sz="2200" i="1" dirty="0"/>
              <a:t>p</a:t>
            </a:r>
            <a:r>
              <a:rPr lang="en-GB" sz="2200" baseline="-25000" dirty="0"/>
              <a:t>1</a:t>
            </a:r>
            <a:r>
              <a:rPr lang="en-GB" sz="2200" dirty="0"/>
              <a:t>,</a:t>
            </a:r>
            <a:r>
              <a:rPr lang="en-GB" sz="2200" i="1" dirty="0"/>
              <a:t>p</a:t>
            </a:r>
            <a:r>
              <a:rPr lang="en-GB" sz="2200" baseline="-25000" dirty="0"/>
              <a:t>2</a:t>
            </a:r>
            <a:r>
              <a:rPr lang="en-GB" sz="2200" dirty="0"/>
              <a:t>,</a:t>
            </a:r>
            <a:r>
              <a:rPr lang="el-GR" sz="2200" i="1" dirty="0">
                <a:cs typeface="Arial" charset="0"/>
              </a:rPr>
              <a:t>μ</a:t>
            </a:r>
            <a:r>
              <a:rPr lang="en-GB" sz="2200" i="1" dirty="0" err="1"/>
              <a:t>A</a:t>
            </a:r>
            <a:r>
              <a:rPr lang="en-GB" sz="2200" i="1" baseline="-25000" dirty="0" err="1"/>
              <a:t>k</a:t>
            </a:r>
            <a:r>
              <a:rPr lang="en-GB" sz="2200" dirty="0"/>
              <a:t>)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714375" algn="l"/>
              </a:tabLst>
            </a:pPr>
            <a:r>
              <a:rPr lang="en-GB" sz="2200" dirty="0"/>
              <a:t>	</a:t>
            </a:r>
            <a:r>
              <a:rPr lang="en-GB" sz="2200" b="1" dirty="0"/>
              <a:t>for all</a:t>
            </a:r>
            <a:r>
              <a:rPr lang="en-GB" sz="2200" dirty="0"/>
              <a:t> </a:t>
            </a:r>
            <a:r>
              <a:rPr lang="en-GB" sz="2200" i="1" dirty="0" err="1"/>
              <a:t>a</a:t>
            </a:r>
            <a:r>
              <a:rPr lang="en-GB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sz="2200" i="1" dirty="0" err="1"/>
              <a:t>A</a:t>
            </a:r>
            <a:r>
              <a:rPr lang="en-GB" sz="2200" i="1" baseline="-25000" dirty="0" err="1"/>
              <a:t>k</a:t>
            </a:r>
            <a:endParaRPr lang="en-GB" sz="2200" i="1" baseline="-25000" dirty="0"/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714375" algn="l"/>
              </a:tabLst>
            </a:pPr>
            <a:r>
              <a:rPr lang="en-GB" sz="2200" dirty="0"/>
              <a:t>		</a:t>
            </a:r>
            <a:r>
              <a:rPr lang="en-GB" sz="2200" i="1" dirty="0" err="1"/>
              <a:t>pre</a:t>
            </a:r>
            <a:r>
              <a:rPr lang="en-GB" sz="2200" i="1" baseline="-25000" dirty="0" err="1"/>
              <a:t>k</a:t>
            </a:r>
            <a:r>
              <a:rPr lang="en-GB" sz="2200" dirty="0"/>
              <a:t> </a:t>
            </a:r>
            <a:r>
              <a:rPr lang="en-GB" sz="2200" dirty="0">
                <a:sym typeface="Wingdings" pitchFamily="2" charset="2"/>
              </a:rPr>
              <a:t> </a:t>
            </a:r>
            <a:r>
              <a:rPr lang="en-GB" sz="2200" i="1" dirty="0" err="1"/>
              <a:t>pre</a:t>
            </a:r>
            <a:r>
              <a:rPr lang="en-GB" sz="2200" i="1" baseline="-25000" dirty="0" err="1"/>
              <a:t>k</a:t>
            </a:r>
            <a:r>
              <a:rPr lang="en-GB" sz="2200" dirty="0"/>
              <a:t> 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∪ (</a:t>
            </a:r>
            <a:r>
              <a:rPr lang="en-GB" sz="2200" dirty="0">
                <a:sym typeface="Wingdings" pitchFamily="2" charset="2"/>
              </a:rPr>
              <a:t>{</a:t>
            </a:r>
            <a:r>
              <a:rPr lang="en-GB" sz="2200" i="1" dirty="0">
                <a:sym typeface="Wingdings" pitchFamily="2" charset="2"/>
              </a:rPr>
              <a:t>p</a:t>
            </a:r>
            <a:r>
              <a:rPr lang="en-GB" sz="2200" dirty="0">
                <a:sym typeface="Wingdings" pitchFamily="2" charset="2"/>
              </a:rPr>
              <a:t> | </a:t>
            </a:r>
            <a:r>
              <a:rPr lang="en-GB" sz="2200" i="1" dirty="0">
                <a:sym typeface="Wingdings" pitchFamily="2" charset="2"/>
              </a:rPr>
              <a:t>p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sz="2200" i="1" dirty="0"/>
              <a:t>P</a:t>
            </a:r>
            <a:r>
              <a:rPr lang="en-GB" sz="2200" i="1" baseline="-25000" dirty="0"/>
              <a:t>k</a:t>
            </a:r>
            <a:r>
              <a:rPr lang="en-GB" sz="2200" baseline="-25000" dirty="0"/>
              <a:t>-1</a:t>
            </a:r>
            <a:r>
              <a:rPr lang="en-GB" sz="2200" dirty="0">
                <a:sym typeface="Wingdings" pitchFamily="2" charset="2"/>
              </a:rPr>
              <a:t> and </a:t>
            </a:r>
            <a:r>
              <a:rPr lang="en-GB" sz="2200" i="1" dirty="0" err="1">
                <a:sym typeface="Wingdings" pitchFamily="2" charset="2"/>
              </a:rPr>
              <a:t>p</a:t>
            </a:r>
            <a:r>
              <a:rPr lang="en-GB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sz="2200" dirty="0" err="1">
                <a:sym typeface="Wingdings" pitchFamily="2" charset="2"/>
              </a:rPr>
              <a:t>precond</a:t>
            </a:r>
            <a:r>
              <a:rPr lang="en-GB" sz="2200" dirty="0">
                <a:sym typeface="Wingdings" pitchFamily="2" charset="2"/>
              </a:rPr>
              <a:t>(</a:t>
            </a:r>
            <a:r>
              <a:rPr lang="en-GB" sz="2200" i="1" dirty="0">
                <a:sym typeface="Wingdings" pitchFamily="2" charset="2"/>
              </a:rPr>
              <a:t>a</a:t>
            </a:r>
            <a:r>
              <a:rPr lang="en-GB" sz="2200" dirty="0">
                <a:sym typeface="Wingdings" pitchFamily="2" charset="2"/>
              </a:rPr>
              <a:t>)} </a:t>
            </a:r>
            <a:r>
              <a:rPr lang="en-US" sz="2400" dirty="0">
                <a:cs typeface="Arial" charset="0"/>
              </a:rPr>
              <a:t>×</a:t>
            </a:r>
            <a:r>
              <a:rPr lang="en-GB" sz="2200" dirty="0">
                <a:sym typeface="Wingdings" pitchFamily="2" charset="2"/>
              </a:rPr>
              <a:t> </a:t>
            </a:r>
            <a:r>
              <a:rPr lang="en-GB" sz="2200" i="1" dirty="0">
                <a:sym typeface="Wingdings" pitchFamily="2" charset="2"/>
              </a:rPr>
              <a:t>a</a:t>
            </a:r>
            <a:r>
              <a:rPr lang="en-GB" sz="2200" dirty="0">
                <a:sym typeface="Wingdings" pitchFamily="2" charset="2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714375" algn="l"/>
              </a:tabLst>
            </a:pPr>
            <a:r>
              <a:rPr lang="en-GB" sz="2200" dirty="0">
                <a:sym typeface="Wingdings" pitchFamily="2" charset="2"/>
              </a:rPr>
              <a:t>		</a:t>
            </a:r>
            <a:r>
              <a:rPr lang="en-GB" sz="2200" i="1" dirty="0" err="1"/>
              <a:t>e</a:t>
            </a:r>
            <a:r>
              <a:rPr lang="en-GB" sz="2200" i="1" baseline="-25000" dirty="0" err="1"/>
              <a:t>k</a:t>
            </a:r>
            <a:r>
              <a:rPr lang="en-GB" sz="2200" baseline="30000" dirty="0"/>
              <a:t>+</a:t>
            </a:r>
            <a:r>
              <a:rPr lang="en-GB" sz="2200" dirty="0"/>
              <a:t> </a:t>
            </a:r>
            <a:r>
              <a:rPr lang="en-GB" sz="2200" dirty="0">
                <a:sym typeface="Wingdings" pitchFamily="2" charset="2"/>
              </a:rPr>
              <a:t> </a:t>
            </a:r>
            <a:r>
              <a:rPr lang="en-GB" sz="2200" i="1" dirty="0" err="1"/>
              <a:t>e</a:t>
            </a:r>
            <a:r>
              <a:rPr lang="en-GB" sz="2200" i="1" baseline="-25000" dirty="0" err="1"/>
              <a:t>k</a:t>
            </a:r>
            <a:r>
              <a:rPr lang="en-GB" sz="2200" baseline="30000" dirty="0"/>
              <a:t>+</a:t>
            </a:r>
            <a:r>
              <a:rPr lang="en-GB" sz="2200" dirty="0"/>
              <a:t> 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∪ (</a:t>
            </a:r>
            <a:r>
              <a:rPr lang="en-GB" sz="2200" i="1" dirty="0">
                <a:sym typeface="Wingdings" pitchFamily="2" charset="2"/>
              </a:rPr>
              <a:t>a</a:t>
            </a:r>
            <a:r>
              <a:rPr lang="en-GB" sz="2200" dirty="0">
                <a:sym typeface="Wingdings" pitchFamily="2" charset="2"/>
              </a:rPr>
              <a:t> </a:t>
            </a:r>
            <a:r>
              <a:rPr lang="en-US" sz="2400" dirty="0">
                <a:cs typeface="Arial" charset="0"/>
              </a:rPr>
              <a:t>× </a:t>
            </a:r>
            <a:r>
              <a:rPr lang="en-GB" sz="2200" dirty="0">
                <a:sym typeface="Wingdings" pitchFamily="2" charset="2"/>
              </a:rPr>
              <a:t>{</a:t>
            </a:r>
            <a:r>
              <a:rPr lang="en-GB" sz="2200" i="1" dirty="0">
                <a:sym typeface="Wingdings" pitchFamily="2" charset="2"/>
              </a:rPr>
              <a:t>p</a:t>
            </a:r>
            <a:r>
              <a:rPr lang="en-GB" sz="2200" dirty="0">
                <a:sym typeface="Wingdings" pitchFamily="2" charset="2"/>
              </a:rPr>
              <a:t> | </a:t>
            </a:r>
            <a:r>
              <a:rPr lang="en-GB" sz="2200" i="1" dirty="0" err="1">
                <a:sym typeface="Wingdings" pitchFamily="2" charset="2"/>
              </a:rPr>
              <a:t>p</a:t>
            </a:r>
            <a:r>
              <a:rPr lang="en-GB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sz="2200" i="1" dirty="0" err="1"/>
              <a:t>P</a:t>
            </a:r>
            <a:r>
              <a:rPr lang="en-GB" sz="2200" i="1" baseline="-25000" dirty="0" err="1"/>
              <a:t>k</a:t>
            </a:r>
            <a:r>
              <a:rPr lang="en-GB" sz="2200" dirty="0">
                <a:sym typeface="Wingdings" pitchFamily="2" charset="2"/>
              </a:rPr>
              <a:t> and </a:t>
            </a:r>
            <a:r>
              <a:rPr lang="en-GB" sz="2200" i="1" dirty="0" err="1">
                <a:sym typeface="Wingdings" pitchFamily="2" charset="2"/>
              </a:rPr>
              <a:t>p</a:t>
            </a:r>
            <a:r>
              <a:rPr lang="en-GB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sz="2200" dirty="0" err="1">
                <a:sym typeface="Wingdings" pitchFamily="2" charset="2"/>
              </a:rPr>
              <a:t>effects</a:t>
            </a:r>
            <a:r>
              <a:rPr lang="en-GB" sz="2200" baseline="30000" dirty="0">
                <a:sym typeface="Wingdings" pitchFamily="2" charset="2"/>
              </a:rPr>
              <a:t>+</a:t>
            </a:r>
            <a:r>
              <a:rPr lang="en-GB" sz="2200" dirty="0">
                <a:sym typeface="Wingdings" pitchFamily="2" charset="2"/>
              </a:rPr>
              <a:t>(</a:t>
            </a:r>
            <a:r>
              <a:rPr lang="en-GB" sz="2200" i="1" dirty="0">
                <a:sym typeface="Wingdings" pitchFamily="2" charset="2"/>
              </a:rPr>
              <a:t>a</a:t>
            </a:r>
            <a:r>
              <a:rPr lang="en-GB" sz="2200" dirty="0">
                <a:sym typeface="Wingdings" pitchFamily="2" charset="2"/>
              </a:rPr>
              <a:t>)})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714375" algn="l"/>
              </a:tabLst>
            </a:pPr>
            <a:r>
              <a:rPr lang="en-GB" sz="2200" dirty="0">
                <a:sym typeface="Wingdings" pitchFamily="2" charset="2"/>
              </a:rPr>
              <a:t>		</a:t>
            </a:r>
            <a:r>
              <a:rPr lang="en-GB" sz="2200" i="1" dirty="0" err="1"/>
              <a:t>e</a:t>
            </a:r>
            <a:r>
              <a:rPr lang="en-GB" sz="2200" i="1" baseline="-25000" dirty="0" err="1"/>
              <a:t>k</a:t>
            </a:r>
            <a:r>
              <a:rPr lang="en-GB" sz="2200" baseline="30000" dirty="0"/>
              <a:t>–</a:t>
            </a:r>
            <a:r>
              <a:rPr lang="en-GB" sz="2200" dirty="0"/>
              <a:t> </a:t>
            </a:r>
            <a:r>
              <a:rPr lang="en-GB" sz="2200" dirty="0">
                <a:sym typeface="Wingdings" pitchFamily="2" charset="2"/>
              </a:rPr>
              <a:t> </a:t>
            </a:r>
            <a:r>
              <a:rPr lang="en-GB" sz="2200" i="1" dirty="0" err="1"/>
              <a:t>e</a:t>
            </a:r>
            <a:r>
              <a:rPr lang="en-GB" sz="2200" i="1" baseline="-25000" dirty="0" err="1"/>
              <a:t>k</a:t>
            </a:r>
            <a:r>
              <a:rPr lang="en-GB" sz="2200" baseline="30000" dirty="0"/>
              <a:t>–</a:t>
            </a:r>
            <a:r>
              <a:rPr lang="en-GB" sz="2200" dirty="0"/>
              <a:t> 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∪ (</a:t>
            </a:r>
            <a:r>
              <a:rPr lang="en-GB" sz="2200" i="1" dirty="0">
                <a:sym typeface="Wingdings" pitchFamily="2" charset="2"/>
              </a:rPr>
              <a:t>a</a:t>
            </a:r>
            <a:r>
              <a:rPr lang="en-GB" sz="2200" dirty="0">
                <a:sym typeface="Wingdings" pitchFamily="2" charset="2"/>
              </a:rPr>
              <a:t> </a:t>
            </a:r>
            <a:r>
              <a:rPr lang="en-US" sz="2400" dirty="0">
                <a:cs typeface="Arial" charset="0"/>
              </a:rPr>
              <a:t>× </a:t>
            </a:r>
            <a:r>
              <a:rPr lang="en-GB" sz="2200" dirty="0">
                <a:sym typeface="Wingdings" pitchFamily="2" charset="2"/>
              </a:rPr>
              <a:t>{</a:t>
            </a:r>
            <a:r>
              <a:rPr lang="en-GB" sz="2200" i="1" dirty="0">
                <a:sym typeface="Wingdings" pitchFamily="2" charset="2"/>
              </a:rPr>
              <a:t>p</a:t>
            </a:r>
            <a:r>
              <a:rPr lang="en-GB" sz="2200" dirty="0">
                <a:sym typeface="Wingdings" pitchFamily="2" charset="2"/>
              </a:rPr>
              <a:t> | </a:t>
            </a:r>
            <a:r>
              <a:rPr lang="en-GB" sz="2200" i="1" dirty="0" err="1">
                <a:sym typeface="Wingdings" pitchFamily="2" charset="2"/>
              </a:rPr>
              <a:t>p</a:t>
            </a:r>
            <a:r>
              <a:rPr lang="en-GB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sz="2200" i="1" dirty="0" err="1"/>
              <a:t>P</a:t>
            </a:r>
            <a:r>
              <a:rPr lang="en-GB" sz="2200" i="1" baseline="-25000" dirty="0" err="1"/>
              <a:t>k</a:t>
            </a:r>
            <a:r>
              <a:rPr lang="en-GB" sz="2200" dirty="0">
                <a:sym typeface="Wingdings" pitchFamily="2" charset="2"/>
              </a:rPr>
              <a:t> and </a:t>
            </a:r>
            <a:r>
              <a:rPr lang="en-GB" sz="2200" i="1" dirty="0" err="1">
                <a:sym typeface="Wingdings" pitchFamily="2" charset="2"/>
              </a:rPr>
              <a:t>p</a:t>
            </a:r>
            <a:r>
              <a:rPr lang="en-GB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sz="2200" dirty="0" err="1">
                <a:sym typeface="Wingdings" pitchFamily="2" charset="2"/>
              </a:rPr>
              <a:t>effects</a:t>
            </a:r>
            <a:r>
              <a:rPr lang="en-GB" sz="2200" baseline="30000" dirty="0"/>
              <a:t>–</a:t>
            </a:r>
            <a:r>
              <a:rPr lang="en-GB" sz="2200" dirty="0">
                <a:sym typeface="Wingdings" pitchFamily="2" charset="2"/>
              </a:rPr>
              <a:t>(</a:t>
            </a:r>
            <a:r>
              <a:rPr lang="en-GB" sz="2200" i="1" dirty="0">
                <a:sym typeface="Wingdings" pitchFamily="2" charset="2"/>
              </a:rPr>
              <a:t>a</a:t>
            </a:r>
            <a:r>
              <a:rPr lang="en-GB" sz="2200" dirty="0">
                <a:sym typeface="Wingdings" pitchFamily="2" charset="2"/>
              </a:rPr>
              <a:t>)})</a:t>
            </a:r>
            <a:endParaRPr lang="en-US" sz="2200" dirty="0">
              <a:sym typeface="Wingdings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714375" algn="l"/>
              </a:tabLst>
            </a:pPr>
            <a:endParaRPr lang="en-US" sz="2200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DA9D-15C9-48DC-858B-E88025B98663}" type="slidenum">
              <a:rPr lang="en-GB"/>
              <a:pPr/>
              <a:t>6</a:t>
            </a:fld>
            <a:endParaRPr lang="en-GB"/>
          </a:p>
        </p:txBody>
      </p:sp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Propositional Planning Domains</a:t>
            </a:r>
            <a:endParaRPr lang="en-US"/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842250" cy="4260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700"/>
              <a:t>Let </a:t>
            </a:r>
            <a:r>
              <a:rPr lang="en-GB" sz="2700" i="1"/>
              <a:t>L</a:t>
            </a:r>
            <a:r>
              <a:rPr lang="en-GB" sz="2700"/>
              <a:t>={</a:t>
            </a:r>
            <a:r>
              <a:rPr lang="en-GB" sz="2700" i="1"/>
              <a:t>p</a:t>
            </a:r>
            <a:r>
              <a:rPr lang="en-GB" sz="2700" baseline="-25000"/>
              <a:t>1</a:t>
            </a:r>
            <a:r>
              <a:rPr lang="en-GB" sz="2700"/>
              <a:t>,…,</a:t>
            </a:r>
            <a:r>
              <a:rPr lang="en-GB" sz="2700" i="1"/>
              <a:t>p</a:t>
            </a:r>
            <a:r>
              <a:rPr lang="en-GB" sz="2700" i="1" baseline="-25000"/>
              <a:t>n</a:t>
            </a:r>
            <a:r>
              <a:rPr lang="en-GB" sz="2700"/>
              <a:t>} be a finite set of proposition symbols. A </a:t>
            </a:r>
            <a:r>
              <a:rPr lang="en-GB" sz="2700" u="sng"/>
              <a:t>propositional planning domain on </a:t>
            </a:r>
            <a:r>
              <a:rPr lang="en-GB" sz="2700" i="1" u="sng"/>
              <a:t>L</a:t>
            </a:r>
            <a:r>
              <a:rPr lang="en-GB" sz="2700"/>
              <a:t> is a restricted state-transition system </a:t>
            </a:r>
            <a:r>
              <a:rPr lang="el-GR" sz="2700">
                <a:cs typeface="Arial" charset="0"/>
              </a:rPr>
              <a:t>Σ</a:t>
            </a:r>
            <a:r>
              <a:rPr lang="en-GB" sz="2700">
                <a:cs typeface="Arial" charset="0"/>
              </a:rPr>
              <a:t>=(</a:t>
            </a:r>
            <a:r>
              <a:rPr lang="en-GB" sz="2700" i="1">
                <a:cs typeface="Arial" charset="0"/>
              </a:rPr>
              <a:t>S</a:t>
            </a:r>
            <a:r>
              <a:rPr lang="en-GB" sz="2700">
                <a:cs typeface="Arial" charset="0"/>
              </a:rPr>
              <a:t>,</a:t>
            </a:r>
            <a:r>
              <a:rPr lang="en-GB" sz="2700" i="1">
                <a:cs typeface="Arial" charset="0"/>
              </a:rPr>
              <a:t>A</a:t>
            </a:r>
            <a:r>
              <a:rPr lang="en-GB" sz="2700">
                <a:cs typeface="Arial" charset="0"/>
              </a:rPr>
              <a:t>,</a:t>
            </a:r>
            <a:r>
              <a:rPr lang="el-GR" sz="2700" i="1">
                <a:cs typeface="Arial" charset="0"/>
              </a:rPr>
              <a:t>γ</a:t>
            </a:r>
            <a:r>
              <a:rPr lang="en-GB" sz="2700">
                <a:cs typeface="Arial" charset="0"/>
              </a:rPr>
              <a:t>) such that:</a:t>
            </a:r>
          </a:p>
          <a:p>
            <a:pPr lvl="1">
              <a:lnSpc>
                <a:spcPct val="80000"/>
              </a:lnSpc>
            </a:pPr>
            <a:r>
              <a:rPr lang="en-GB" sz="2200" i="1">
                <a:cs typeface="Arial" charset="0"/>
              </a:rPr>
              <a:t>S 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2</a:t>
            </a:r>
            <a:r>
              <a:rPr lang="en-GB" sz="2200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2200">
                <a:ea typeface="Arial Unicode MS" pitchFamily="34" charset="-128"/>
                <a:cs typeface="Arial Unicode MS" pitchFamily="34" charset="-128"/>
              </a:rPr>
              <a:t>i.e. each state </a:t>
            </a:r>
            <a:r>
              <a:rPr lang="en-GB" sz="2200" i="1"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2200">
                <a:ea typeface="Arial Unicode MS" pitchFamily="34" charset="-128"/>
                <a:cs typeface="Arial Unicode MS" pitchFamily="34" charset="-128"/>
              </a:rPr>
              <a:t> is a subset of </a:t>
            </a:r>
            <a:r>
              <a:rPr lang="en-GB" sz="2200" i="1">
                <a:ea typeface="Arial Unicode MS" pitchFamily="34" charset="-128"/>
                <a:cs typeface="Arial Unicode MS" pitchFamily="34" charset="-128"/>
              </a:rPr>
              <a:t>L</a:t>
            </a:r>
          </a:p>
          <a:p>
            <a:pPr lvl="1">
              <a:lnSpc>
                <a:spcPct val="80000"/>
              </a:lnSpc>
            </a:pPr>
            <a:r>
              <a:rPr lang="en-GB" sz="22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 2</a:t>
            </a:r>
            <a:r>
              <a:rPr lang="en-GB" sz="2200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n-US" sz="2200">
                <a:cs typeface="Arial" charset="0"/>
              </a:rPr>
              <a:t>×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GB" sz="2200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n-US" sz="2200">
                <a:cs typeface="Arial" charset="0"/>
              </a:rPr>
              <a:t>×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GB" sz="2200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n-GB" sz="2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2200">
                <a:ea typeface="Arial Unicode MS" pitchFamily="34" charset="-128"/>
                <a:cs typeface="Arial Unicode MS" pitchFamily="34" charset="-128"/>
              </a:rPr>
              <a:t>i.e. each action </a:t>
            </a:r>
            <a:r>
              <a:rPr lang="en-GB" sz="2200" i="1"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en-GB" sz="2200">
                <a:ea typeface="Arial Unicode MS" pitchFamily="34" charset="-128"/>
                <a:cs typeface="Arial Unicode MS" pitchFamily="34" charset="-128"/>
              </a:rPr>
              <a:t>is a triple </a:t>
            </a:r>
            <a:br>
              <a:rPr lang="en-GB" sz="2200">
                <a:ea typeface="Arial Unicode MS" pitchFamily="34" charset="-128"/>
                <a:cs typeface="Arial Unicode MS" pitchFamily="34" charset="-128"/>
              </a:rPr>
            </a:br>
            <a:r>
              <a:rPr lang="en-GB" sz="2200">
                <a:ea typeface="Arial Unicode MS" pitchFamily="34" charset="-128"/>
                <a:cs typeface="Arial Unicode MS" pitchFamily="34" charset="-128"/>
              </a:rPr>
              <a:t>(precond(</a:t>
            </a:r>
            <a:r>
              <a:rPr lang="en-GB" sz="2200" i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200">
                <a:ea typeface="Arial Unicode MS" pitchFamily="34" charset="-128"/>
                <a:cs typeface="Arial Unicode MS" pitchFamily="34" charset="-128"/>
              </a:rPr>
              <a:t>), effects</a:t>
            </a:r>
            <a:r>
              <a:rPr lang="en-GB" sz="2200" baseline="30000"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GB" sz="220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2200" i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200">
                <a:ea typeface="Arial Unicode MS" pitchFamily="34" charset="-128"/>
                <a:cs typeface="Arial Unicode MS" pitchFamily="34" charset="-128"/>
              </a:rPr>
              <a:t>), effects</a:t>
            </a:r>
            <a:r>
              <a:rPr lang="en-GB" sz="2200" baseline="30000"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n-GB" sz="220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2200" i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200">
                <a:ea typeface="Arial Unicode MS" pitchFamily="34" charset="-128"/>
                <a:cs typeface="Arial Unicode MS" pitchFamily="34" charset="-128"/>
              </a:rPr>
              <a:t>)) where effects</a:t>
            </a:r>
            <a:r>
              <a:rPr lang="en-GB" sz="2200" baseline="30000"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GB" sz="220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2200" i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200">
                <a:ea typeface="Arial Unicode MS" pitchFamily="34" charset="-128"/>
                <a:cs typeface="Arial Unicode MS" pitchFamily="34" charset="-128"/>
              </a:rPr>
              <a:t>)  and effects</a:t>
            </a:r>
            <a:r>
              <a:rPr lang="en-GB" sz="2200" baseline="30000"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n-GB" sz="220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2200" i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200">
                <a:ea typeface="Arial Unicode MS" pitchFamily="34" charset="-128"/>
                <a:cs typeface="Arial Unicode MS" pitchFamily="34" charset="-128"/>
              </a:rPr>
              <a:t>) must be disjoint</a:t>
            </a:r>
          </a:p>
          <a:p>
            <a:pPr lvl="1">
              <a:lnSpc>
                <a:spcPct val="80000"/>
              </a:lnSpc>
            </a:pPr>
            <a:r>
              <a:rPr lang="en-GB" sz="2200" i="1">
                <a:cs typeface="Arial" charset="0"/>
              </a:rPr>
              <a:t>γ</a:t>
            </a:r>
            <a:r>
              <a:rPr lang="en-GB" sz="2200">
                <a:cs typeface="Arial" charset="0"/>
              </a:rPr>
              <a:t>:</a:t>
            </a:r>
            <a:r>
              <a:rPr lang="en-GB" sz="2200" i="1">
                <a:cs typeface="Arial" charset="0"/>
              </a:rPr>
              <a:t>S</a:t>
            </a:r>
            <a:r>
              <a:rPr lang="en-US" sz="2200">
                <a:cs typeface="Arial" charset="0"/>
              </a:rPr>
              <a:t>×</a:t>
            </a:r>
            <a:r>
              <a:rPr lang="en-GB" sz="2200" i="1">
                <a:cs typeface="Arial" charset="0"/>
              </a:rPr>
              <a:t>A</a:t>
            </a:r>
            <a:r>
              <a:rPr lang="en-GB" sz="2200">
                <a:cs typeface="Arial" charset="0"/>
              </a:rPr>
              <a:t>→2</a:t>
            </a:r>
            <a:r>
              <a:rPr lang="en-GB" sz="2200" i="1" baseline="30000">
                <a:cs typeface="Arial" charset="0"/>
              </a:rPr>
              <a:t>L</a:t>
            </a:r>
            <a:r>
              <a:rPr lang="en-GB" sz="2200">
                <a:cs typeface="Arial" charset="0"/>
              </a:rPr>
              <a:t> where </a:t>
            </a:r>
          </a:p>
          <a:p>
            <a:pPr lvl="2">
              <a:lnSpc>
                <a:spcPct val="80000"/>
              </a:lnSpc>
            </a:pPr>
            <a:r>
              <a:rPr lang="en-GB" i="1">
                <a:cs typeface="Arial" charset="0"/>
              </a:rPr>
              <a:t>γ</a:t>
            </a:r>
            <a:r>
              <a:rPr lang="en-GB">
                <a:cs typeface="Arial" charset="0"/>
              </a:rPr>
              <a:t>(</a:t>
            </a:r>
            <a:r>
              <a:rPr lang="en-GB" i="1">
                <a:cs typeface="Arial" charset="0"/>
              </a:rPr>
              <a:t>s</a:t>
            </a:r>
            <a:r>
              <a:rPr lang="en-GB">
                <a:cs typeface="Arial" charset="0"/>
              </a:rPr>
              <a:t>,</a:t>
            </a:r>
            <a:r>
              <a:rPr lang="en-GB" i="1">
                <a:cs typeface="Arial" charset="0"/>
              </a:rPr>
              <a:t>a</a:t>
            </a:r>
            <a:r>
              <a:rPr lang="en-GB">
                <a:cs typeface="Arial" charset="0"/>
              </a:rPr>
              <a:t>)=(</a:t>
            </a:r>
            <a:r>
              <a:rPr lang="en-GB" i="1">
                <a:cs typeface="Arial" charset="0"/>
              </a:rPr>
              <a:t>s </a:t>
            </a:r>
            <a:r>
              <a:rPr lang="en-GB">
                <a:cs typeface="Arial" charset="0"/>
              </a:rPr>
              <a:t>- 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effects</a:t>
            </a:r>
            <a:r>
              <a:rPr lang="en-GB" baseline="30000"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i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)) ∪ effects</a:t>
            </a:r>
            <a:r>
              <a:rPr lang="en-GB" baseline="30000"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i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) if precond(</a:t>
            </a:r>
            <a:r>
              <a:rPr lang="en-GB" i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>
                <a:ea typeface="Arial Unicode MS" pitchFamily="34" charset="-128"/>
                <a:cs typeface="Arial Unicode MS" pitchFamily="34" charset="-128"/>
              </a:rPr>
              <a:t>) ⊆ </a:t>
            </a:r>
            <a:r>
              <a:rPr lang="en-GB" i="1">
                <a:ea typeface="Arial Unicode MS" pitchFamily="34" charset="-128"/>
                <a:cs typeface="Arial Unicode MS" pitchFamily="34" charset="-128"/>
              </a:rPr>
              <a:t>s</a:t>
            </a:r>
            <a:endParaRPr lang="en-GB">
              <a:ea typeface="Arial Unicode MS" pitchFamily="34" charset="-128"/>
              <a:cs typeface="Arial Unicode MS" pitchFamily="34" charset="-128"/>
            </a:endParaRPr>
          </a:p>
          <a:p>
            <a:pPr lvl="2">
              <a:lnSpc>
                <a:spcPct val="80000"/>
              </a:lnSpc>
            </a:pPr>
            <a:r>
              <a:rPr lang="en-GB" i="1">
                <a:cs typeface="Arial" charset="0"/>
              </a:rPr>
              <a:t>γ</a:t>
            </a:r>
            <a:r>
              <a:rPr lang="en-GB">
                <a:cs typeface="Arial" charset="0"/>
              </a:rPr>
              <a:t>(</a:t>
            </a:r>
            <a:r>
              <a:rPr lang="en-GB" i="1">
                <a:cs typeface="Arial" charset="0"/>
              </a:rPr>
              <a:t>s</a:t>
            </a:r>
            <a:r>
              <a:rPr lang="en-GB">
                <a:cs typeface="Arial" charset="0"/>
              </a:rPr>
              <a:t>,</a:t>
            </a:r>
            <a:r>
              <a:rPr lang="en-GB" i="1">
                <a:cs typeface="Arial" charset="0"/>
              </a:rPr>
              <a:t>a</a:t>
            </a:r>
            <a:r>
              <a:rPr lang="en-GB">
                <a:cs typeface="Arial" charset="0"/>
              </a:rPr>
              <a:t>)=undefined otherwise</a:t>
            </a:r>
          </a:p>
          <a:p>
            <a:pPr lvl="1">
              <a:lnSpc>
                <a:spcPct val="80000"/>
              </a:lnSpc>
            </a:pPr>
            <a:r>
              <a:rPr lang="en-GB" sz="2200" i="1">
                <a:cs typeface="Arial" charset="0"/>
              </a:rPr>
              <a:t>S</a:t>
            </a:r>
            <a:r>
              <a:rPr lang="en-GB" sz="2200">
                <a:cs typeface="Arial" charset="0"/>
              </a:rPr>
              <a:t> is closed under </a:t>
            </a:r>
            <a:r>
              <a:rPr lang="en-GB" sz="2200" i="1">
                <a:cs typeface="Arial" charset="0"/>
              </a:rPr>
              <a:t>γ</a:t>
            </a:r>
          </a:p>
          <a:p>
            <a:pPr lvl="1">
              <a:lnSpc>
                <a:spcPct val="80000"/>
              </a:lnSpc>
            </a:pPr>
            <a:endParaRPr lang="en-GB" sz="22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A363-E7BB-4D66-B036-E2685478D8B0}" type="slidenum">
              <a:rPr lang="en-GB"/>
              <a:pPr/>
              <a:t>60</a:t>
            </a:fld>
            <a:endParaRPr lang="en-GB"/>
          </a:p>
        </p:txBody>
      </p:sp>
      <p:sp>
        <p:nvSpPr>
          <p:cNvPr id="84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Planning Graph Complexity</a:t>
            </a:r>
            <a:endParaRPr lang="en-US"/>
          </a:p>
        </p:txBody>
      </p:sp>
      <p:sp>
        <p:nvSpPr>
          <p:cNvPr id="84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b="1"/>
              <a:t>Proposition</a:t>
            </a:r>
            <a:r>
              <a:rPr lang="en-GB"/>
              <a:t>: The size of a planning graph up to level </a:t>
            </a:r>
            <a:r>
              <a:rPr lang="en-GB" i="1"/>
              <a:t>k</a:t>
            </a:r>
            <a:r>
              <a:rPr lang="en-GB"/>
              <a:t> and the time required to expand it to that level are polynomial in the size of the planning problem.</a:t>
            </a:r>
          </a:p>
          <a:p>
            <a:pPr>
              <a:lnSpc>
                <a:spcPct val="90000"/>
              </a:lnSpc>
            </a:pPr>
            <a:r>
              <a:rPr lang="en-GB"/>
              <a:t>Proof: </a:t>
            </a:r>
          </a:p>
          <a:p>
            <a:pPr lvl="1">
              <a:lnSpc>
                <a:spcPct val="90000"/>
              </a:lnSpc>
            </a:pPr>
            <a:r>
              <a:rPr lang="en-GB"/>
              <a:t>problem size: </a:t>
            </a:r>
            <a:r>
              <a:rPr lang="en-GB" i="1"/>
              <a:t>n</a:t>
            </a:r>
            <a:r>
              <a:rPr lang="en-GB"/>
              <a:t> propositions and </a:t>
            </a:r>
            <a:r>
              <a:rPr lang="en-GB" i="1"/>
              <a:t>m</a:t>
            </a:r>
            <a:r>
              <a:rPr lang="en-GB"/>
              <a:t> actions</a:t>
            </a:r>
          </a:p>
          <a:p>
            <a:pPr lvl="1">
              <a:lnSpc>
                <a:spcPct val="90000"/>
              </a:lnSpc>
            </a:pPr>
            <a:r>
              <a:rPr lang="en-GB"/>
              <a:t>|</a:t>
            </a:r>
            <a:r>
              <a:rPr lang="en-GB" i="1"/>
              <a:t>P</a:t>
            </a:r>
            <a:r>
              <a:rPr lang="en-GB" i="1" baseline="-25000"/>
              <a:t>j</a:t>
            </a:r>
            <a:r>
              <a:rPr lang="en-GB"/>
              <a:t>|</a:t>
            </a:r>
            <a:r>
              <a:rPr lang="en-GB">
                <a:cs typeface="Arial" charset="0"/>
              </a:rPr>
              <a:t>≤</a:t>
            </a:r>
            <a:r>
              <a:rPr lang="en-GB" i="1">
                <a:cs typeface="Arial" charset="0"/>
              </a:rPr>
              <a:t>n</a:t>
            </a:r>
            <a:r>
              <a:rPr lang="en-GB">
                <a:cs typeface="Arial" charset="0"/>
              </a:rPr>
              <a:t> and </a:t>
            </a:r>
            <a:r>
              <a:rPr lang="en-GB"/>
              <a:t>|</a:t>
            </a:r>
            <a:r>
              <a:rPr lang="en-GB" i="1"/>
              <a:t>A</a:t>
            </a:r>
            <a:r>
              <a:rPr lang="en-GB" i="1" baseline="-25000"/>
              <a:t>j</a:t>
            </a:r>
            <a:r>
              <a:rPr lang="en-GB"/>
              <a:t>|</a:t>
            </a:r>
            <a:r>
              <a:rPr lang="en-GB">
                <a:cs typeface="Arial" charset="0"/>
              </a:rPr>
              <a:t>≤</a:t>
            </a:r>
            <a:r>
              <a:rPr lang="en-GB" i="1">
                <a:cs typeface="Arial" charset="0"/>
              </a:rPr>
              <a:t>n</a:t>
            </a:r>
            <a:r>
              <a:rPr lang="en-GB">
                <a:cs typeface="Arial" charset="0"/>
              </a:rPr>
              <a:t>+</a:t>
            </a:r>
            <a:r>
              <a:rPr lang="en-GB" i="1">
                <a:cs typeface="Arial" charset="0"/>
              </a:rPr>
              <a:t>m</a:t>
            </a:r>
            <a:r>
              <a:rPr lang="en-GB">
                <a:cs typeface="Arial" charset="0"/>
              </a:rPr>
              <a:t> (incl. no-op actions) </a:t>
            </a:r>
          </a:p>
          <a:p>
            <a:pPr lvl="1">
              <a:lnSpc>
                <a:spcPct val="90000"/>
              </a:lnSpc>
            </a:pPr>
            <a:r>
              <a:rPr lang="en-GB">
                <a:cs typeface="Arial" charset="0"/>
              </a:rPr>
              <a:t>algorithms for generating each layer and all link types are polynomial in size of layer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4105-A9FD-468F-8892-C9478EB99B22}" type="slidenum">
              <a:rPr lang="en-GB"/>
              <a:pPr/>
              <a:t>61</a:t>
            </a:fld>
            <a:endParaRPr lang="en-GB"/>
          </a:p>
        </p:txBody>
      </p:sp>
      <p:sp>
        <p:nvSpPr>
          <p:cNvPr id="85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Fixed-Point Levels</a:t>
            </a:r>
            <a:endParaRPr lang="en-US" dirty="0"/>
          </a:p>
        </p:txBody>
      </p:sp>
      <p:sp>
        <p:nvSpPr>
          <p:cNvPr id="85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700" dirty="0"/>
              <a:t>A </a:t>
            </a:r>
            <a:r>
              <a:rPr lang="en-GB" sz="2700" u="sng" dirty="0"/>
              <a:t>fixed-point level</a:t>
            </a:r>
            <a:r>
              <a:rPr lang="en-GB" sz="2700" dirty="0"/>
              <a:t> in a planning graph </a:t>
            </a:r>
            <a:r>
              <a:rPr lang="en-GB" sz="2700" i="1" dirty="0"/>
              <a:t>G</a:t>
            </a:r>
            <a:r>
              <a:rPr lang="en-GB" sz="2700" dirty="0"/>
              <a:t> is a level </a:t>
            </a:r>
            <a:r>
              <a:rPr lang="el-GR" sz="27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</a:t>
            </a:r>
            <a:r>
              <a:rPr lang="en-GB" sz="2700" dirty="0"/>
              <a:t> such that for all </a:t>
            </a:r>
            <a:r>
              <a:rPr lang="en-GB" sz="2700" i="1" dirty="0" err="1"/>
              <a:t>i</a:t>
            </a:r>
            <a:r>
              <a:rPr lang="en-GB" sz="2700" dirty="0"/>
              <a:t>, </a:t>
            </a:r>
            <a:r>
              <a:rPr lang="en-GB" sz="2700" i="1" dirty="0" err="1"/>
              <a:t>i</a:t>
            </a:r>
            <a:r>
              <a:rPr lang="en-GB" sz="2700" dirty="0"/>
              <a:t>&gt;</a:t>
            </a:r>
            <a:r>
              <a:rPr lang="el-GR" sz="27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</a:t>
            </a:r>
            <a:r>
              <a:rPr lang="en-GB" sz="2700" dirty="0"/>
              <a:t>, level </a:t>
            </a:r>
            <a:r>
              <a:rPr lang="en-GB" sz="2700" i="1" dirty="0" err="1"/>
              <a:t>i</a:t>
            </a:r>
            <a:r>
              <a:rPr lang="en-GB" sz="2700" dirty="0"/>
              <a:t> of </a:t>
            </a:r>
            <a:r>
              <a:rPr lang="en-GB" sz="2700" i="1" dirty="0"/>
              <a:t>G</a:t>
            </a:r>
            <a:r>
              <a:rPr lang="en-GB" sz="2700" dirty="0"/>
              <a:t> is identical to level </a:t>
            </a:r>
            <a:r>
              <a:rPr lang="el-GR" sz="27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</a:t>
            </a:r>
            <a:r>
              <a:rPr lang="en-GB" sz="2700" dirty="0"/>
              <a:t>, i.e. </a:t>
            </a:r>
            <a:r>
              <a:rPr lang="en-GB" sz="2700" i="1" dirty="0"/>
              <a:t>P</a:t>
            </a:r>
            <a:r>
              <a:rPr lang="en-GB" sz="2700" i="1" baseline="-25000" dirty="0"/>
              <a:t>i</a:t>
            </a:r>
            <a:r>
              <a:rPr lang="en-GB" sz="2700" dirty="0"/>
              <a:t>=</a:t>
            </a:r>
            <a:r>
              <a:rPr lang="en-GB" sz="2700" i="1" dirty="0"/>
              <a:t>P</a:t>
            </a:r>
            <a:r>
              <a:rPr lang="el-GR" sz="2700" i="1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</a:t>
            </a:r>
            <a:r>
              <a:rPr lang="en-GB" sz="2700" dirty="0"/>
              <a:t>, </a:t>
            </a:r>
            <a:r>
              <a:rPr lang="el-GR" sz="2700" i="1" dirty="0">
                <a:cs typeface="Arial" charset="0"/>
              </a:rPr>
              <a:t>μ</a:t>
            </a:r>
            <a:r>
              <a:rPr lang="en-GB" sz="2700" i="1" dirty="0"/>
              <a:t>P</a:t>
            </a:r>
            <a:r>
              <a:rPr lang="en-GB" sz="2700" i="1" baseline="-25000" dirty="0"/>
              <a:t>i</a:t>
            </a:r>
            <a:r>
              <a:rPr lang="en-GB" sz="2700" dirty="0"/>
              <a:t>=</a:t>
            </a:r>
            <a:r>
              <a:rPr lang="el-GR" sz="2700" i="1" dirty="0">
                <a:cs typeface="Arial" charset="0"/>
              </a:rPr>
              <a:t>μ</a:t>
            </a:r>
            <a:r>
              <a:rPr lang="en-GB" sz="2700" i="1" dirty="0"/>
              <a:t>P</a:t>
            </a:r>
            <a:r>
              <a:rPr lang="el-GR" sz="2700" i="1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</a:t>
            </a:r>
            <a:r>
              <a:rPr lang="en-GB" sz="2700" dirty="0"/>
              <a:t>,</a:t>
            </a:r>
            <a:r>
              <a:rPr lang="en-US" sz="2700" dirty="0"/>
              <a:t> </a:t>
            </a:r>
            <a:r>
              <a:rPr lang="en-GB" sz="2700" i="1" dirty="0"/>
              <a:t>A</a:t>
            </a:r>
            <a:r>
              <a:rPr lang="en-GB" sz="2700" i="1" baseline="-25000" dirty="0"/>
              <a:t>i</a:t>
            </a:r>
            <a:r>
              <a:rPr lang="en-GB" sz="2700" dirty="0"/>
              <a:t>=</a:t>
            </a:r>
            <a:r>
              <a:rPr lang="en-GB" sz="2700" i="1" dirty="0"/>
              <a:t>A</a:t>
            </a:r>
            <a:r>
              <a:rPr lang="el-GR" sz="2700" i="1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</a:t>
            </a:r>
            <a:r>
              <a:rPr lang="en-GB" sz="2700" dirty="0"/>
              <a:t>, and </a:t>
            </a:r>
            <a:r>
              <a:rPr lang="el-GR" sz="2700" i="1" dirty="0">
                <a:cs typeface="Arial" charset="0"/>
              </a:rPr>
              <a:t>μ</a:t>
            </a:r>
            <a:r>
              <a:rPr lang="en-GB" sz="2700" i="1" dirty="0"/>
              <a:t>A</a:t>
            </a:r>
            <a:r>
              <a:rPr lang="en-GB" sz="2700" i="1" baseline="-25000" dirty="0"/>
              <a:t>i</a:t>
            </a:r>
            <a:r>
              <a:rPr lang="en-GB" sz="2700" dirty="0"/>
              <a:t>=</a:t>
            </a:r>
            <a:r>
              <a:rPr lang="el-GR" sz="2700" i="1" dirty="0">
                <a:cs typeface="Arial" charset="0"/>
              </a:rPr>
              <a:t>μ</a:t>
            </a:r>
            <a:r>
              <a:rPr lang="en-GB" sz="2700" i="1" dirty="0"/>
              <a:t>A</a:t>
            </a:r>
            <a:r>
              <a:rPr lang="el-GR" sz="2700" i="1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</a:t>
            </a:r>
            <a:r>
              <a:rPr lang="en-GB" sz="2700" dirty="0"/>
              <a:t>.</a:t>
            </a:r>
          </a:p>
          <a:p>
            <a:pPr>
              <a:lnSpc>
                <a:spcPct val="80000"/>
              </a:lnSpc>
            </a:pPr>
            <a:endParaRPr lang="en-GB" sz="2700" b="1" dirty="0"/>
          </a:p>
          <a:p>
            <a:pPr>
              <a:lnSpc>
                <a:spcPct val="80000"/>
              </a:lnSpc>
            </a:pPr>
            <a:r>
              <a:rPr lang="en-GB" sz="2700" b="1" dirty="0"/>
              <a:t>Proposition</a:t>
            </a:r>
            <a:r>
              <a:rPr lang="en-GB" sz="2700" dirty="0"/>
              <a:t>: Every planning graph </a:t>
            </a:r>
            <a:r>
              <a:rPr lang="en-GB" sz="2700" i="1" dirty="0"/>
              <a:t>G</a:t>
            </a:r>
            <a:r>
              <a:rPr lang="en-GB" sz="2700" dirty="0"/>
              <a:t> has a fixed-point level </a:t>
            </a:r>
            <a:r>
              <a:rPr lang="el-GR" sz="27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</a:t>
            </a:r>
            <a:r>
              <a:rPr lang="en-GB" sz="2700" dirty="0"/>
              <a:t>, which is the smallest </a:t>
            </a:r>
            <a:r>
              <a:rPr lang="en-GB" sz="2700" i="1" dirty="0"/>
              <a:t>k</a:t>
            </a:r>
            <a:r>
              <a:rPr lang="en-GB" sz="2700" dirty="0"/>
              <a:t> such that |</a:t>
            </a:r>
            <a:r>
              <a:rPr lang="en-GB" sz="2700" i="1" dirty="0" err="1"/>
              <a:t>P</a:t>
            </a:r>
            <a:r>
              <a:rPr lang="en-GB" sz="2700" i="1" baseline="-25000" dirty="0" err="1"/>
              <a:t>k</a:t>
            </a:r>
            <a:r>
              <a:rPr lang="en-GB" sz="2700" dirty="0"/>
              <a:t>|=|</a:t>
            </a:r>
            <a:r>
              <a:rPr lang="en-GB" sz="2700" i="1" dirty="0"/>
              <a:t>P</a:t>
            </a:r>
            <a:r>
              <a:rPr lang="en-GB" sz="2700" i="1" baseline="-25000" dirty="0"/>
              <a:t>k</a:t>
            </a:r>
            <a:r>
              <a:rPr lang="en-GB" sz="2700" baseline="-25000" dirty="0"/>
              <a:t>+1</a:t>
            </a:r>
            <a:r>
              <a:rPr lang="en-GB" sz="2700" dirty="0"/>
              <a:t>| and |</a:t>
            </a:r>
            <a:r>
              <a:rPr lang="el-GR" sz="2700" i="1" dirty="0">
                <a:cs typeface="Arial" charset="0"/>
              </a:rPr>
              <a:t>μ</a:t>
            </a:r>
            <a:r>
              <a:rPr lang="en-GB" sz="2700" i="1" dirty="0" err="1"/>
              <a:t>P</a:t>
            </a:r>
            <a:r>
              <a:rPr lang="en-GB" sz="2700" i="1" baseline="-25000" dirty="0" err="1"/>
              <a:t>k</a:t>
            </a:r>
            <a:r>
              <a:rPr lang="en-GB" sz="2700" dirty="0"/>
              <a:t>|=|</a:t>
            </a:r>
            <a:r>
              <a:rPr lang="el-GR" sz="2700" i="1" dirty="0">
                <a:cs typeface="Arial" charset="0"/>
              </a:rPr>
              <a:t>μ</a:t>
            </a:r>
            <a:r>
              <a:rPr lang="en-GB" sz="2700" i="1" dirty="0"/>
              <a:t>P</a:t>
            </a:r>
            <a:r>
              <a:rPr lang="en-GB" sz="2700" i="1" baseline="-25000" dirty="0"/>
              <a:t>k</a:t>
            </a:r>
            <a:r>
              <a:rPr lang="en-GB" sz="2700" baseline="-25000" dirty="0"/>
              <a:t>+1</a:t>
            </a:r>
            <a:r>
              <a:rPr lang="en-GB" sz="2700" dirty="0"/>
              <a:t>|.</a:t>
            </a:r>
          </a:p>
          <a:p>
            <a:pPr>
              <a:lnSpc>
                <a:spcPct val="80000"/>
              </a:lnSpc>
            </a:pPr>
            <a:r>
              <a:rPr lang="en-GB" sz="2700" dirty="0"/>
              <a:t>Proof:</a:t>
            </a:r>
          </a:p>
          <a:p>
            <a:pPr lvl="1">
              <a:lnSpc>
                <a:spcPct val="80000"/>
              </a:lnSpc>
            </a:pPr>
            <a:r>
              <a:rPr lang="en-GB" sz="2200" i="1" dirty="0"/>
              <a:t>P</a:t>
            </a:r>
            <a:r>
              <a:rPr lang="en-GB" sz="2200" i="1" baseline="-25000" dirty="0"/>
              <a:t>i</a:t>
            </a:r>
            <a:r>
              <a:rPr lang="en-GB" sz="2200" dirty="0"/>
              <a:t> grows monotonically and </a:t>
            </a:r>
            <a:r>
              <a:rPr lang="el-GR" sz="2200" i="1" dirty="0">
                <a:cs typeface="Arial" charset="0"/>
              </a:rPr>
              <a:t>μ</a:t>
            </a:r>
            <a:r>
              <a:rPr lang="en-GB" sz="2200" i="1" dirty="0"/>
              <a:t>P</a:t>
            </a:r>
            <a:r>
              <a:rPr lang="en-GB" sz="2200" i="1" baseline="-25000" dirty="0"/>
              <a:t>i</a:t>
            </a:r>
            <a:r>
              <a:rPr lang="en-GB" sz="2200" dirty="0"/>
              <a:t> shrinks monotonically</a:t>
            </a:r>
          </a:p>
          <a:p>
            <a:pPr lvl="1">
              <a:lnSpc>
                <a:spcPct val="80000"/>
              </a:lnSpc>
            </a:pPr>
            <a:r>
              <a:rPr lang="en-GB" sz="2200" i="1" dirty="0"/>
              <a:t>A</a:t>
            </a:r>
            <a:r>
              <a:rPr lang="en-GB" sz="2200" i="1" baseline="-25000" dirty="0"/>
              <a:t>i</a:t>
            </a:r>
            <a:r>
              <a:rPr lang="en-GB" sz="2200" dirty="0"/>
              <a:t> and </a:t>
            </a:r>
            <a:r>
              <a:rPr lang="en-GB" sz="2200" i="1" dirty="0"/>
              <a:t>P</a:t>
            </a:r>
            <a:r>
              <a:rPr lang="en-GB" sz="2200" i="1" baseline="-25000" dirty="0"/>
              <a:t>i</a:t>
            </a:r>
            <a:r>
              <a:rPr lang="en-GB" sz="2200" dirty="0"/>
              <a:t> only depend on </a:t>
            </a:r>
            <a:r>
              <a:rPr lang="en-GB" sz="2200" i="1" dirty="0"/>
              <a:t>P</a:t>
            </a:r>
            <a:r>
              <a:rPr lang="en-GB" sz="2200" i="1" baseline="-25000" dirty="0"/>
              <a:t>i</a:t>
            </a:r>
            <a:r>
              <a:rPr lang="en-GB" sz="2200" baseline="-25000" dirty="0"/>
              <a:t>-1</a:t>
            </a:r>
            <a:r>
              <a:rPr lang="en-GB" sz="2200" dirty="0"/>
              <a:t> and </a:t>
            </a:r>
            <a:r>
              <a:rPr lang="el-GR" sz="2200" i="1" dirty="0">
                <a:cs typeface="Arial" charset="0"/>
              </a:rPr>
              <a:t>μ</a:t>
            </a:r>
            <a:r>
              <a:rPr lang="en-GB" sz="2200" i="1" dirty="0"/>
              <a:t>P</a:t>
            </a:r>
            <a:r>
              <a:rPr lang="en-GB" sz="2200" i="1" baseline="-25000" dirty="0"/>
              <a:t>i</a:t>
            </a:r>
            <a:r>
              <a:rPr lang="en-GB" sz="2200" baseline="-25000" dirty="0"/>
              <a:t>-1</a:t>
            </a:r>
            <a:endParaRPr lang="en-US" sz="2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EA77-3BE3-43B3-B264-882EAAAB9752}" type="slidenum">
              <a:rPr lang="en-GB"/>
              <a:pPr/>
              <a:t>62</a:t>
            </a:fld>
            <a:endParaRPr lang="en-GB"/>
          </a:p>
        </p:txBody>
      </p:sp>
      <p:sp>
        <p:nvSpPr>
          <p:cNvPr id="85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Searching the Planning Graph</a:t>
            </a:r>
            <a:endParaRPr lang="en-US"/>
          </a:p>
        </p:txBody>
      </p:sp>
      <p:sp>
        <p:nvSpPr>
          <p:cNvPr id="85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700" dirty="0"/>
              <a:t>general idea:</a:t>
            </a:r>
          </a:p>
          <a:p>
            <a:pPr lvl="1"/>
            <a:r>
              <a:rPr lang="en-GB" sz="2200" dirty="0"/>
              <a:t>search backwards from the last proposition layer </a:t>
            </a:r>
            <a:r>
              <a:rPr lang="en-GB" sz="2200" i="1" dirty="0" err="1"/>
              <a:t>P</a:t>
            </a:r>
            <a:r>
              <a:rPr lang="en-GB" sz="2200" i="1" baseline="-25000" dirty="0" err="1"/>
              <a:t>k</a:t>
            </a:r>
            <a:r>
              <a:rPr lang="en-GB" sz="2200" dirty="0"/>
              <a:t> in the current graph</a:t>
            </a:r>
          </a:p>
          <a:p>
            <a:pPr lvl="1"/>
            <a:r>
              <a:rPr lang="en-GB" sz="2200" dirty="0"/>
              <a:t>let </a:t>
            </a:r>
            <a:r>
              <a:rPr lang="en-GB" sz="2200" i="1" dirty="0"/>
              <a:t>g</a:t>
            </a:r>
            <a:r>
              <a:rPr lang="en-GB" sz="2200" dirty="0"/>
              <a:t> be the set of goal propositions that need to be achieved at a given proposition layer </a:t>
            </a:r>
            <a:r>
              <a:rPr lang="en-GB" sz="2200" i="1" dirty="0" err="1"/>
              <a:t>P</a:t>
            </a:r>
            <a:r>
              <a:rPr lang="en-GB" sz="2200" i="1" baseline="-25000" dirty="0" err="1"/>
              <a:t>j</a:t>
            </a:r>
            <a:r>
              <a:rPr lang="en-GB" sz="2200" i="1" baseline="-25000" dirty="0"/>
              <a:t> </a:t>
            </a:r>
            <a:r>
              <a:rPr lang="en-GB" sz="2200" dirty="0"/>
              <a:t>(initially the last layer)</a:t>
            </a:r>
          </a:p>
          <a:p>
            <a:pPr lvl="1"/>
            <a:r>
              <a:rPr lang="en-GB" sz="2200" dirty="0"/>
              <a:t>find a set of actions </a:t>
            </a:r>
            <a:r>
              <a:rPr lang="el-GR" sz="2200" i="1" dirty="0">
                <a:cs typeface="Arial" charset="0"/>
              </a:rPr>
              <a:t>π</a:t>
            </a:r>
            <a:r>
              <a:rPr lang="en-GB" sz="2200" i="1" baseline="-25000" dirty="0" err="1"/>
              <a:t>j</a:t>
            </a:r>
            <a:r>
              <a:rPr lang="en-GB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</a:t>
            </a:r>
            <a:r>
              <a:rPr lang="en-GB" sz="2200" i="1" dirty="0" err="1"/>
              <a:t>A</a:t>
            </a:r>
            <a:r>
              <a:rPr lang="en-GB" sz="2200" i="1" baseline="-25000" dirty="0" err="1"/>
              <a:t>j</a:t>
            </a:r>
            <a:r>
              <a:rPr lang="en-GB" sz="2200" dirty="0"/>
              <a:t> such that these actions are not </a:t>
            </a:r>
            <a:r>
              <a:rPr lang="en-GB" sz="2200" dirty="0" err="1"/>
              <a:t>mutex</a:t>
            </a:r>
            <a:r>
              <a:rPr lang="en-GB" sz="2200" dirty="0"/>
              <a:t> and together achieve </a:t>
            </a:r>
            <a:r>
              <a:rPr lang="en-GB" sz="2200" i="1" dirty="0"/>
              <a:t>g</a:t>
            </a:r>
          </a:p>
          <a:p>
            <a:pPr lvl="1"/>
            <a:r>
              <a:rPr lang="en-GB" sz="2200" dirty="0"/>
              <a:t>take the union of the preconditions of </a:t>
            </a:r>
            <a:r>
              <a:rPr lang="el-GR" sz="2200" i="1" dirty="0">
                <a:cs typeface="Arial" charset="0"/>
              </a:rPr>
              <a:t>π</a:t>
            </a:r>
            <a:r>
              <a:rPr lang="en-GB" sz="2200" i="1" baseline="-25000" dirty="0"/>
              <a:t>j</a:t>
            </a:r>
            <a:r>
              <a:rPr lang="en-GB" sz="2200" dirty="0"/>
              <a:t> as the new goal set to be achieved in proposition layer </a:t>
            </a:r>
            <a:r>
              <a:rPr lang="en-GB" sz="2200" i="1" dirty="0"/>
              <a:t>P</a:t>
            </a:r>
            <a:r>
              <a:rPr lang="en-GB" sz="2200" i="1" baseline="-25000" dirty="0"/>
              <a:t>j</a:t>
            </a:r>
            <a:r>
              <a:rPr lang="en-GB" sz="2200" baseline="-25000" dirty="0"/>
              <a:t>-1</a:t>
            </a:r>
            <a:r>
              <a:rPr lang="en-GB" sz="2200" dirty="0"/>
              <a:t> </a:t>
            </a:r>
          </a:p>
          <a:p>
            <a:pPr lvl="1"/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2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1092D-2000-45F1-AC72-C897CD3C676A}" type="slidenum">
              <a:rPr lang="en-GB"/>
              <a:pPr/>
              <a:t>63</a:t>
            </a:fld>
            <a:endParaRPr lang="en-GB"/>
          </a:p>
        </p:txBody>
      </p:sp>
      <p:sp>
        <p:nvSpPr>
          <p:cNvPr id="795870" name="Oval 222"/>
          <p:cNvSpPr>
            <a:spLocks noChangeArrowheads="1"/>
          </p:cNvSpPr>
          <p:nvPr/>
        </p:nvSpPr>
        <p:spPr bwMode="auto">
          <a:xfrm>
            <a:off x="1476375" y="4462463"/>
            <a:ext cx="719138" cy="360362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5885" name="Oval 237"/>
          <p:cNvSpPr>
            <a:spLocks noChangeArrowheads="1"/>
          </p:cNvSpPr>
          <p:nvPr/>
        </p:nvSpPr>
        <p:spPr bwMode="auto">
          <a:xfrm>
            <a:off x="1476375" y="3908425"/>
            <a:ext cx="719138" cy="360363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5651" name="Oval 3"/>
          <p:cNvSpPr>
            <a:spLocks noChangeArrowheads="1"/>
          </p:cNvSpPr>
          <p:nvPr/>
        </p:nvSpPr>
        <p:spPr bwMode="auto">
          <a:xfrm>
            <a:off x="2916238" y="2276475"/>
            <a:ext cx="576262" cy="31686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5881" name="Oval 233"/>
          <p:cNvSpPr>
            <a:spLocks noChangeArrowheads="1"/>
          </p:cNvSpPr>
          <p:nvPr/>
        </p:nvSpPr>
        <p:spPr bwMode="auto">
          <a:xfrm>
            <a:off x="2987675" y="4292600"/>
            <a:ext cx="431800" cy="287338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5882" name="Oval 234"/>
          <p:cNvSpPr>
            <a:spLocks noChangeArrowheads="1"/>
          </p:cNvSpPr>
          <p:nvPr/>
        </p:nvSpPr>
        <p:spPr bwMode="auto">
          <a:xfrm>
            <a:off x="2987675" y="3789363"/>
            <a:ext cx="431800" cy="287337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5883" name="Oval 235"/>
          <p:cNvSpPr>
            <a:spLocks noChangeArrowheads="1"/>
          </p:cNvSpPr>
          <p:nvPr/>
        </p:nvSpPr>
        <p:spPr bwMode="auto">
          <a:xfrm>
            <a:off x="2987675" y="3271838"/>
            <a:ext cx="431800" cy="287337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5884" name="Oval 236"/>
          <p:cNvSpPr>
            <a:spLocks noChangeArrowheads="1"/>
          </p:cNvSpPr>
          <p:nvPr/>
        </p:nvSpPr>
        <p:spPr bwMode="auto">
          <a:xfrm>
            <a:off x="2987675" y="2479675"/>
            <a:ext cx="431800" cy="287338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5877" name="Oval 229"/>
          <p:cNvSpPr>
            <a:spLocks noChangeArrowheads="1"/>
          </p:cNvSpPr>
          <p:nvPr/>
        </p:nvSpPr>
        <p:spPr bwMode="auto">
          <a:xfrm>
            <a:off x="4140200" y="3043238"/>
            <a:ext cx="719138" cy="360362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5878" name="Oval 230"/>
          <p:cNvSpPr>
            <a:spLocks noChangeArrowheads="1"/>
          </p:cNvSpPr>
          <p:nvPr/>
        </p:nvSpPr>
        <p:spPr bwMode="auto">
          <a:xfrm>
            <a:off x="4140200" y="1941513"/>
            <a:ext cx="719138" cy="360362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5652" name="Oval 4"/>
          <p:cNvSpPr>
            <a:spLocks noChangeArrowheads="1"/>
          </p:cNvSpPr>
          <p:nvPr/>
        </p:nvSpPr>
        <p:spPr bwMode="auto">
          <a:xfrm>
            <a:off x="5580063" y="1989138"/>
            <a:ext cx="576262" cy="3673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5873" name="Oval 225"/>
          <p:cNvSpPr>
            <a:spLocks noChangeArrowheads="1"/>
          </p:cNvSpPr>
          <p:nvPr/>
        </p:nvSpPr>
        <p:spPr bwMode="auto">
          <a:xfrm>
            <a:off x="5651500" y="4556125"/>
            <a:ext cx="431800" cy="287338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5874" name="Oval 226"/>
          <p:cNvSpPr>
            <a:spLocks noChangeArrowheads="1"/>
          </p:cNvSpPr>
          <p:nvPr/>
        </p:nvSpPr>
        <p:spPr bwMode="auto">
          <a:xfrm>
            <a:off x="5651500" y="2781300"/>
            <a:ext cx="431800" cy="287338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5875" name="Oval 227"/>
          <p:cNvSpPr>
            <a:spLocks noChangeArrowheads="1"/>
          </p:cNvSpPr>
          <p:nvPr/>
        </p:nvSpPr>
        <p:spPr bwMode="auto">
          <a:xfrm>
            <a:off x="5651500" y="3548063"/>
            <a:ext cx="431800" cy="287337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5876" name="Oval 228"/>
          <p:cNvSpPr>
            <a:spLocks noChangeArrowheads="1"/>
          </p:cNvSpPr>
          <p:nvPr/>
        </p:nvSpPr>
        <p:spPr bwMode="auto">
          <a:xfrm>
            <a:off x="5651500" y="2506663"/>
            <a:ext cx="431800" cy="287337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5653" name="Oval 5"/>
          <p:cNvSpPr>
            <a:spLocks noChangeArrowheads="1"/>
          </p:cNvSpPr>
          <p:nvPr/>
        </p:nvSpPr>
        <p:spPr bwMode="auto">
          <a:xfrm>
            <a:off x="8243888" y="1844675"/>
            <a:ext cx="576262" cy="3960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5869" name="Oval 221"/>
          <p:cNvSpPr>
            <a:spLocks noChangeArrowheads="1"/>
          </p:cNvSpPr>
          <p:nvPr/>
        </p:nvSpPr>
        <p:spPr bwMode="auto">
          <a:xfrm>
            <a:off x="8316913" y="4051300"/>
            <a:ext cx="431800" cy="287338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5868" name="Oval 220"/>
          <p:cNvSpPr>
            <a:spLocks noChangeArrowheads="1"/>
          </p:cNvSpPr>
          <p:nvPr/>
        </p:nvSpPr>
        <p:spPr bwMode="auto">
          <a:xfrm>
            <a:off x="8316913" y="3273425"/>
            <a:ext cx="431800" cy="287338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5698" name="Text Box 50"/>
          <p:cNvSpPr txBox="1">
            <a:spLocks noChangeArrowheads="1"/>
          </p:cNvSpPr>
          <p:nvPr/>
        </p:nvSpPr>
        <p:spPr bwMode="auto">
          <a:xfrm>
            <a:off x="8310563" y="321627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a2</a:t>
            </a:r>
            <a:endParaRPr lang="en-US"/>
          </a:p>
        </p:txBody>
      </p:sp>
      <p:sp>
        <p:nvSpPr>
          <p:cNvPr id="795699" name="Text Box 51"/>
          <p:cNvSpPr txBox="1">
            <a:spLocks noChangeArrowheads="1"/>
          </p:cNvSpPr>
          <p:nvPr/>
        </p:nvSpPr>
        <p:spPr bwMode="auto">
          <a:xfrm>
            <a:off x="8310563" y="39957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b1</a:t>
            </a:r>
            <a:endParaRPr lang="en-US"/>
          </a:p>
        </p:txBody>
      </p:sp>
      <p:sp>
        <p:nvSpPr>
          <p:cNvPr id="795724" name="Text Box 76"/>
          <p:cNvSpPr txBox="1">
            <a:spLocks noChangeArrowheads="1"/>
          </p:cNvSpPr>
          <p:nvPr/>
        </p:nvSpPr>
        <p:spPr bwMode="auto">
          <a:xfrm>
            <a:off x="6858000" y="404495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Uar1</a:t>
            </a:r>
            <a:endParaRPr lang="en-US" i="0"/>
          </a:p>
        </p:txBody>
      </p:sp>
      <p:sp>
        <p:nvSpPr>
          <p:cNvPr id="795871" name="Oval 223"/>
          <p:cNvSpPr>
            <a:spLocks noChangeArrowheads="1"/>
          </p:cNvSpPr>
          <p:nvPr/>
        </p:nvSpPr>
        <p:spPr bwMode="auto">
          <a:xfrm>
            <a:off x="6829425" y="5241925"/>
            <a:ext cx="719138" cy="360363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5872" name="Oval 224"/>
          <p:cNvSpPr>
            <a:spLocks noChangeArrowheads="1"/>
          </p:cNvSpPr>
          <p:nvPr/>
        </p:nvSpPr>
        <p:spPr bwMode="auto">
          <a:xfrm>
            <a:off x="6838950" y="4351338"/>
            <a:ext cx="719138" cy="360362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5650" name="Oval 2"/>
          <p:cNvSpPr>
            <a:spLocks noChangeArrowheads="1"/>
          </p:cNvSpPr>
          <p:nvPr/>
        </p:nvSpPr>
        <p:spPr bwMode="auto">
          <a:xfrm>
            <a:off x="250825" y="2708275"/>
            <a:ext cx="576263" cy="2305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56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Planning Graph Search Example</a:t>
            </a:r>
            <a:endParaRPr lang="en-US"/>
          </a:p>
        </p:txBody>
      </p:sp>
      <p:grpSp>
        <p:nvGrpSpPr>
          <p:cNvPr id="795655" name="Group 7"/>
          <p:cNvGrpSpPr>
            <a:grpSpLocks/>
          </p:cNvGrpSpPr>
          <p:nvPr/>
        </p:nvGrpSpPr>
        <p:grpSpPr bwMode="auto">
          <a:xfrm>
            <a:off x="323850" y="2887663"/>
            <a:ext cx="438150" cy="1800225"/>
            <a:chOff x="204" y="1570"/>
            <a:chExt cx="276" cy="1134"/>
          </a:xfrm>
        </p:grpSpPr>
        <p:sp>
          <p:nvSpPr>
            <p:cNvPr id="795656" name="Text Box 8"/>
            <p:cNvSpPr txBox="1">
              <a:spLocks noChangeArrowheads="1"/>
            </p:cNvSpPr>
            <p:nvPr/>
          </p:nvSpPr>
          <p:spPr bwMode="auto">
            <a:xfrm>
              <a:off x="220" y="157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r1</a:t>
              </a:r>
              <a:endParaRPr lang="en-US"/>
            </a:p>
          </p:txBody>
        </p:sp>
        <p:sp>
          <p:nvSpPr>
            <p:cNvPr id="795657" name="Text Box 9"/>
            <p:cNvSpPr txBox="1">
              <a:spLocks noChangeArrowheads="1"/>
            </p:cNvSpPr>
            <p:nvPr/>
          </p:nvSpPr>
          <p:spPr bwMode="auto">
            <a:xfrm>
              <a:off x="204" y="1751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q2</a:t>
              </a:r>
              <a:endParaRPr lang="en-US"/>
            </a:p>
          </p:txBody>
        </p:sp>
        <p:sp>
          <p:nvSpPr>
            <p:cNvPr id="795658" name="Text Box 10"/>
            <p:cNvSpPr txBox="1">
              <a:spLocks noChangeArrowheads="1"/>
            </p:cNvSpPr>
            <p:nvPr/>
          </p:nvSpPr>
          <p:spPr bwMode="auto">
            <a:xfrm>
              <a:off x="204" y="1932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a1</a:t>
              </a:r>
              <a:endParaRPr lang="en-US"/>
            </a:p>
          </p:txBody>
        </p:sp>
        <p:sp>
          <p:nvSpPr>
            <p:cNvPr id="795659" name="Text Box 11"/>
            <p:cNvSpPr txBox="1">
              <a:spLocks noChangeArrowheads="1"/>
            </p:cNvSpPr>
            <p:nvPr/>
          </p:nvSpPr>
          <p:spPr bwMode="auto">
            <a:xfrm>
              <a:off x="204" y="2112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b2</a:t>
              </a:r>
              <a:endParaRPr lang="en-US"/>
            </a:p>
          </p:txBody>
        </p:sp>
        <p:sp>
          <p:nvSpPr>
            <p:cNvPr id="795660" name="Text Box 12"/>
            <p:cNvSpPr txBox="1">
              <a:spLocks noChangeArrowheads="1"/>
            </p:cNvSpPr>
            <p:nvPr/>
          </p:nvSpPr>
          <p:spPr bwMode="auto">
            <a:xfrm>
              <a:off x="220" y="2293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ur</a:t>
              </a:r>
              <a:endParaRPr lang="en-US"/>
            </a:p>
          </p:txBody>
        </p:sp>
        <p:sp>
          <p:nvSpPr>
            <p:cNvPr id="795661" name="Text Box 13"/>
            <p:cNvSpPr txBox="1">
              <a:spLocks noChangeArrowheads="1"/>
            </p:cNvSpPr>
            <p:nvPr/>
          </p:nvSpPr>
          <p:spPr bwMode="auto">
            <a:xfrm>
              <a:off x="204" y="2473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uq</a:t>
              </a:r>
              <a:endParaRPr lang="en-US"/>
            </a:p>
          </p:txBody>
        </p:sp>
      </p:grpSp>
      <p:grpSp>
        <p:nvGrpSpPr>
          <p:cNvPr id="795662" name="Group 14"/>
          <p:cNvGrpSpPr>
            <a:grpSpLocks/>
          </p:cNvGrpSpPr>
          <p:nvPr/>
        </p:nvGrpSpPr>
        <p:grpSpPr bwMode="auto">
          <a:xfrm>
            <a:off x="2986088" y="2420938"/>
            <a:ext cx="438150" cy="2735262"/>
            <a:chOff x="1655" y="1344"/>
            <a:chExt cx="276" cy="1723"/>
          </a:xfrm>
        </p:grpSpPr>
        <p:sp>
          <p:nvSpPr>
            <p:cNvPr id="795663" name="Text Box 15"/>
            <p:cNvSpPr txBox="1">
              <a:spLocks noChangeArrowheads="1"/>
            </p:cNvSpPr>
            <p:nvPr/>
          </p:nvSpPr>
          <p:spPr bwMode="auto">
            <a:xfrm>
              <a:off x="1671" y="1344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r1</a:t>
              </a:r>
              <a:endParaRPr lang="en-US"/>
            </a:p>
          </p:txBody>
        </p:sp>
        <p:sp>
          <p:nvSpPr>
            <p:cNvPr id="795664" name="Text Box 16"/>
            <p:cNvSpPr txBox="1">
              <a:spLocks noChangeArrowheads="1"/>
            </p:cNvSpPr>
            <p:nvPr/>
          </p:nvSpPr>
          <p:spPr bwMode="auto">
            <a:xfrm>
              <a:off x="1671" y="15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r2</a:t>
              </a:r>
              <a:endParaRPr lang="en-US"/>
            </a:p>
          </p:txBody>
        </p:sp>
        <p:sp>
          <p:nvSpPr>
            <p:cNvPr id="795665" name="Text Box 17"/>
            <p:cNvSpPr txBox="1">
              <a:spLocks noChangeArrowheads="1"/>
            </p:cNvSpPr>
            <p:nvPr/>
          </p:nvSpPr>
          <p:spPr bwMode="auto">
            <a:xfrm>
              <a:off x="1655" y="1676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q1</a:t>
              </a:r>
              <a:endParaRPr lang="en-US"/>
            </a:p>
          </p:txBody>
        </p:sp>
        <p:sp>
          <p:nvSpPr>
            <p:cNvPr id="795666" name="Text Box 18"/>
            <p:cNvSpPr txBox="1">
              <a:spLocks noChangeArrowheads="1"/>
            </p:cNvSpPr>
            <p:nvPr/>
          </p:nvSpPr>
          <p:spPr bwMode="auto">
            <a:xfrm>
              <a:off x="1655" y="1842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q2</a:t>
              </a:r>
              <a:endParaRPr lang="en-US"/>
            </a:p>
          </p:txBody>
        </p:sp>
        <p:sp>
          <p:nvSpPr>
            <p:cNvPr id="795667" name="Text Box 19"/>
            <p:cNvSpPr txBox="1">
              <a:spLocks noChangeArrowheads="1"/>
            </p:cNvSpPr>
            <p:nvPr/>
          </p:nvSpPr>
          <p:spPr bwMode="auto">
            <a:xfrm>
              <a:off x="1655" y="2008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a1</a:t>
              </a:r>
              <a:endParaRPr lang="en-US"/>
            </a:p>
          </p:txBody>
        </p:sp>
        <p:sp>
          <p:nvSpPr>
            <p:cNvPr id="795668" name="Text Box 20"/>
            <p:cNvSpPr txBox="1">
              <a:spLocks noChangeArrowheads="1"/>
            </p:cNvSpPr>
            <p:nvPr/>
          </p:nvSpPr>
          <p:spPr bwMode="auto">
            <a:xfrm>
              <a:off x="1671" y="2173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ar</a:t>
              </a:r>
              <a:endParaRPr lang="en-US"/>
            </a:p>
          </p:txBody>
        </p:sp>
        <p:sp>
          <p:nvSpPr>
            <p:cNvPr id="795669" name="Text Box 21"/>
            <p:cNvSpPr txBox="1">
              <a:spLocks noChangeArrowheads="1"/>
            </p:cNvSpPr>
            <p:nvPr/>
          </p:nvSpPr>
          <p:spPr bwMode="auto">
            <a:xfrm>
              <a:off x="1655" y="2339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b2</a:t>
              </a:r>
              <a:endParaRPr lang="en-US"/>
            </a:p>
          </p:txBody>
        </p:sp>
        <p:sp>
          <p:nvSpPr>
            <p:cNvPr id="795670" name="Text Box 22"/>
            <p:cNvSpPr txBox="1">
              <a:spLocks noChangeArrowheads="1"/>
            </p:cNvSpPr>
            <p:nvPr/>
          </p:nvSpPr>
          <p:spPr bwMode="auto">
            <a:xfrm>
              <a:off x="1655" y="2505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bq</a:t>
              </a:r>
              <a:endParaRPr lang="en-US"/>
            </a:p>
          </p:txBody>
        </p:sp>
        <p:sp>
          <p:nvSpPr>
            <p:cNvPr id="795671" name="Text Box 23"/>
            <p:cNvSpPr txBox="1">
              <a:spLocks noChangeArrowheads="1"/>
            </p:cNvSpPr>
            <p:nvPr/>
          </p:nvSpPr>
          <p:spPr bwMode="auto">
            <a:xfrm>
              <a:off x="1671" y="2671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ur</a:t>
              </a:r>
              <a:endParaRPr lang="en-US"/>
            </a:p>
          </p:txBody>
        </p:sp>
        <p:sp>
          <p:nvSpPr>
            <p:cNvPr id="795672" name="Text Box 24"/>
            <p:cNvSpPr txBox="1">
              <a:spLocks noChangeArrowheads="1"/>
            </p:cNvSpPr>
            <p:nvPr/>
          </p:nvSpPr>
          <p:spPr bwMode="auto">
            <a:xfrm>
              <a:off x="1655" y="2836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uq</a:t>
              </a:r>
              <a:endParaRPr lang="en-US"/>
            </a:p>
          </p:txBody>
        </p:sp>
      </p:grpSp>
      <p:grpSp>
        <p:nvGrpSpPr>
          <p:cNvPr id="795673" name="Group 25"/>
          <p:cNvGrpSpPr>
            <a:grpSpLocks/>
          </p:cNvGrpSpPr>
          <p:nvPr/>
        </p:nvGrpSpPr>
        <p:grpSpPr bwMode="auto">
          <a:xfrm>
            <a:off x="5648325" y="2205038"/>
            <a:ext cx="438150" cy="3167062"/>
            <a:chOff x="3061" y="1480"/>
            <a:chExt cx="276" cy="1995"/>
          </a:xfrm>
        </p:grpSpPr>
        <p:sp>
          <p:nvSpPr>
            <p:cNvPr id="795674" name="Text Box 26"/>
            <p:cNvSpPr txBox="1">
              <a:spLocks noChangeArrowheads="1"/>
            </p:cNvSpPr>
            <p:nvPr/>
          </p:nvSpPr>
          <p:spPr bwMode="auto">
            <a:xfrm>
              <a:off x="3077" y="148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r1</a:t>
              </a:r>
              <a:endParaRPr lang="en-US"/>
            </a:p>
          </p:txBody>
        </p:sp>
        <p:sp>
          <p:nvSpPr>
            <p:cNvPr id="795675" name="Text Box 27"/>
            <p:cNvSpPr txBox="1">
              <a:spLocks noChangeArrowheads="1"/>
            </p:cNvSpPr>
            <p:nvPr/>
          </p:nvSpPr>
          <p:spPr bwMode="auto">
            <a:xfrm>
              <a:off x="3077" y="1641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r2</a:t>
              </a:r>
              <a:endParaRPr lang="en-US"/>
            </a:p>
          </p:txBody>
        </p:sp>
        <p:sp>
          <p:nvSpPr>
            <p:cNvPr id="795676" name="Text Box 28"/>
            <p:cNvSpPr txBox="1">
              <a:spLocks noChangeArrowheads="1"/>
            </p:cNvSpPr>
            <p:nvPr/>
          </p:nvSpPr>
          <p:spPr bwMode="auto">
            <a:xfrm>
              <a:off x="3061" y="1801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q1</a:t>
              </a:r>
              <a:endParaRPr lang="en-US"/>
            </a:p>
          </p:txBody>
        </p:sp>
        <p:sp>
          <p:nvSpPr>
            <p:cNvPr id="795677" name="Text Box 29"/>
            <p:cNvSpPr txBox="1">
              <a:spLocks noChangeArrowheads="1"/>
            </p:cNvSpPr>
            <p:nvPr/>
          </p:nvSpPr>
          <p:spPr bwMode="auto">
            <a:xfrm>
              <a:off x="3061" y="1962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q2</a:t>
              </a:r>
              <a:endParaRPr lang="en-US"/>
            </a:p>
          </p:txBody>
        </p:sp>
        <p:sp>
          <p:nvSpPr>
            <p:cNvPr id="795678" name="Text Box 30"/>
            <p:cNvSpPr txBox="1">
              <a:spLocks noChangeArrowheads="1"/>
            </p:cNvSpPr>
            <p:nvPr/>
          </p:nvSpPr>
          <p:spPr bwMode="auto">
            <a:xfrm>
              <a:off x="3061" y="2122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a1</a:t>
              </a:r>
              <a:endParaRPr lang="en-US"/>
            </a:p>
          </p:txBody>
        </p:sp>
        <p:sp>
          <p:nvSpPr>
            <p:cNvPr id="795679" name="Text Box 31"/>
            <p:cNvSpPr txBox="1">
              <a:spLocks noChangeArrowheads="1"/>
            </p:cNvSpPr>
            <p:nvPr/>
          </p:nvSpPr>
          <p:spPr bwMode="auto">
            <a:xfrm>
              <a:off x="3077" y="2282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ar</a:t>
              </a:r>
              <a:endParaRPr lang="en-US"/>
            </a:p>
          </p:txBody>
        </p:sp>
        <p:sp>
          <p:nvSpPr>
            <p:cNvPr id="795680" name="Text Box 32"/>
            <p:cNvSpPr txBox="1">
              <a:spLocks noChangeArrowheads="1"/>
            </p:cNvSpPr>
            <p:nvPr/>
          </p:nvSpPr>
          <p:spPr bwMode="auto">
            <a:xfrm>
              <a:off x="3061" y="2603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b2</a:t>
              </a:r>
              <a:endParaRPr lang="en-US"/>
            </a:p>
          </p:txBody>
        </p:sp>
        <p:sp>
          <p:nvSpPr>
            <p:cNvPr id="795681" name="Text Box 33"/>
            <p:cNvSpPr txBox="1">
              <a:spLocks noChangeArrowheads="1"/>
            </p:cNvSpPr>
            <p:nvPr/>
          </p:nvSpPr>
          <p:spPr bwMode="auto">
            <a:xfrm>
              <a:off x="3061" y="2924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bq</a:t>
              </a:r>
              <a:endParaRPr lang="en-US"/>
            </a:p>
          </p:txBody>
        </p:sp>
        <p:sp>
          <p:nvSpPr>
            <p:cNvPr id="795682" name="Text Box 34"/>
            <p:cNvSpPr txBox="1">
              <a:spLocks noChangeArrowheads="1"/>
            </p:cNvSpPr>
            <p:nvPr/>
          </p:nvSpPr>
          <p:spPr bwMode="auto">
            <a:xfrm>
              <a:off x="3077" y="3084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ur</a:t>
              </a:r>
              <a:endParaRPr lang="en-US"/>
            </a:p>
          </p:txBody>
        </p:sp>
        <p:sp>
          <p:nvSpPr>
            <p:cNvPr id="795683" name="Text Box 35"/>
            <p:cNvSpPr txBox="1">
              <a:spLocks noChangeArrowheads="1"/>
            </p:cNvSpPr>
            <p:nvPr/>
          </p:nvSpPr>
          <p:spPr bwMode="auto">
            <a:xfrm>
              <a:off x="3061" y="3244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uq</a:t>
              </a:r>
              <a:endParaRPr lang="en-US"/>
            </a:p>
          </p:txBody>
        </p:sp>
        <p:sp>
          <p:nvSpPr>
            <p:cNvPr id="795684" name="Text Box 36"/>
            <p:cNvSpPr txBox="1">
              <a:spLocks noChangeArrowheads="1"/>
            </p:cNvSpPr>
            <p:nvPr/>
          </p:nvSpPr>
          <p:spPr bwMode="auto">
            <a:xfrm>
              <a:off x="3061" y="2443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aq</a:t>
              </a:r>
              <a:endParaRPr lang="en-US"/>
            </a:p>
          </p:txBody>
        </p:sp>
        <p:sp>
          <p:nvSpPr>
            <p:cNvPr id="795685" name="Text Box 37"/>
            <p:cNvSpPr txBox="1">
              <a:spLocks noChangeArrowheads="1"/>
            </p:cNvSpPr>
            <p:nvPr/>
          </p:nvSpPr>
          <p:spPr bwMode="auto">
            <a:xfrm>
              <a:off x="3077" y="2763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br</a:t>
              </a:r>
              <a:endParaRPr lang="en-US"/>
            </a:p>
          </p:txBody>
        </p:sp>
      </p:grpSp>
      <p:sp>
        <p:nvSpPr>
          <p:cNvPr id="795686" name="Text Box 38"/>
          <p:cNvSpPr txBox="1">
            <a:spLocks noChangeArrowheads="1"/>
          </p:cNvSpPr>
          <p:nvPr/>
        </p:nvSpPr>
        <p:spPr bwMode="auto">
          <a:xfrm>
            <a:off x="8335963" y="19161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r1</a:t>
            </a:r>
            <a:endParaRPr lang="en-US"/>
          </a:p>
        </p:txBody>
      </p:sp>
      <p:sp>
        <p:nvSpPr>
          <p:cNvPr id="795687" name="Text Box 39"/>
          <p:cNvSpPr txBox="1">
            <a:spLocks noChangeArrowheads="1"/>
          </p:cNvSpPr>
          <p:nvPr/>
        </p:nvSpPr>
        <p:spPr bwMode="auto">
          <a:xfrm>
            <a:off x="8335963" y="21764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r2</a:t>
            </a:r>
            <a:endParaRPr lang="en-US"/>
          </a:p>
        </p:txBody>
      </p:sp>
      <p:sp>
        <p:nvSpPr>
          <p:cNvPr id="795688" name="Text Box 40"/>
          <p:cNvSpPr txBox="1">
            <a:spLocks noChangeArrowheads="1"/>
          </p:cNvSpPr>
          <p:nvPr/>
        </p:nvSpPr>
        <p:spPr bwMode="auto">
          <a:xfrm>
            <a:off x="8310563" y="24368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q1</a:t>
            </a:r>
            <a:endParaRPr lang="en-US"/>
          </a:p>
        </p:txBody>
      </p:sp>
      <p:sp>
        <p:nvSpPr>
          <p:cNvPr id="795689" name="Text Box 41"/>
          <p:cNvSpPr txBox="1">
            <a:spLocks noChangeArrowheads="1"/>
          </p:cNvSpPr>
          <p:nvPr/>
        </p:nvSpPr>
        <p:spPr bwMode="auto">
          <a:xfrm>
            <a:off x="8310563" y="26971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q2</a:t>
            </a:r>
            <a:endParaRPr lang="en-US"/>
          </a:p>
        </p:txBody>
      </p:sp>
      <p:sp>
        <p:nvSpPr>
          <p:cNvPr id="795690" name="Text Box 42"/>
          <p:cNvSpPr txBox="1">
            <a:spLocks noChangeArrowheads="1"/>
          </p:cNvSpPr>
          <p:nvPr/>
        </p:nvSpPr>
        <p:spPr bwMode="auto">
          <a:xfrm>
            <a:off x="8310563" y="29559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a1</a:t>
            </a:r>
            <a:endParaRPr lang="en-US"/>
          </a:p>
        </p:txBody>
      </p:sp>
      <p:sp>
        <p:nvSpPr>
          <p:cNvPr id="795691" name="Text Box 43"/>
          <p:cNvSpPr txBox="1">
            <a:spLocks noChangeArrowheads="1"/>
          </p:cNvSpPr>
          <p:nvPr/>
        </p:nvSpPr>
        <p:spPr bwMode="auto">
          <a:xfrm>
            <a:off x="8335963" y="34766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ar</a:t>
            </a:r>
            <a:endParaRPr lang="en-US"/>
          </a:p>
        </p:txBody>
      </p:sp>
      <p:sp>
        <p:nvSpPr>
          <p:cNvPr id="795692" name="Text Box 44"/>
          <p:cNvSpPr txBox="1">
            <a:spLocks noChangeArrowheads="1"/>
          </p:cNvSpPr>
          <p:nvPr/>
        </p:nvSpPr>
        <p:spPr bwMode="auto">
          <a:xfrm>
            <a:off x="8310563" y="4256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b2</a:t>
            </a:r>
            <a:endParaRPr lang="en-US"/>
          </a:p>
        </p:txBody>
      </p:sp>
      <p:sp>
        <p:nvSpPr>
          <p:cNvPr id="795693" name="Text Box 45"/>
          <p:cNvSpPr txBox="1">
            <a:spLocks noChangeArrowheads="1"/>
          </p:cNvSpPr>
          <p:nvPr/>
        </p:nvSpPr>
        <p:spPr bwMode="auto">
          <a:xfrm>
            <a:off x="8310563" y="4775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bq</a:t>
            </a:r>
            <a:endParaRPr lang="en-US"/>
          </a:p>
        </p:txBody>
      </p:sp>
      <p:sp>
        <p:nvSpPr>
          <p:cNvPr id="795694" name="Text Box 46"/>
          <p:cNvSpPr txBox="1">
            <a:spLocks noChangeArrowheads="1"/>
          </p:cNvSpPr>
          <p:nvPr/>
        </p:nvSpPr>
        <p:spPr bwMode="auto">
          <a:xfrm>
            <a:off x="8335963" y="503555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ur</a:t>
            </a:r>
            <a:endParaRPr lang="en-US"/>
          </a:p>
        </p:txBody>
      </p:sp>
      <p:sp>
        <p:nvSpPr>
          <p:cNvPr id="795695" name="Text Box 47"/>
          <p:cNvSpPr txBox="1">
            <a:spLocks noChangeArrowheads="1"/>
          </p:cNvSpPr>
          <p:nvPr/>
        </p:nvSpPr>
        <p:spPr bwMode="auto">
          <a:xfrm>
            <a:off x="8310563" y="52943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uq</a:t>
            </a:r>
            <a:endParaRPr lang="en-US"/>
          </a:p>
        </p:txBody>
      </p:sp>
      <p:sp>
        <p:nvSpPr>
          <p:cNvPr id="795696" name="Text Box 48"/>
          <p:cNvSpPr txBox="1">
            <a:spLocks noChangeArrowheads="1"/>
          </p:cNvSpPr>
          <p:nvPr/>
        </p:nvSpPr>
        <p:spPr bwMode="auto">
          <a:xfrm>
            <a:off x="8310563" y="37353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aq</a:t>
            </a:r>
            <a:endParaRPr lang="en-US"/>
          </a:p>
        </p:txBody>
      </p:sp>
      <p:sp>
        <p:nvSpPr>
          <p:cNvPr id="795697" name="Text Box 49"/>
          <p:cNvSpPr txBox="1">
            <a:spLocks noChangeArrowheads="1"/>
          </p:cNvSpPr>
          <p:nvPr/>
        </p:nvSpPr>
        <p:spPr bwMode="auto">
          <a:xfrm>
            <a:off x="8335963" y="451485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br</a:t>
            </a:r>
            <a:endParaRPr lang="en-US"/>
          </a:p>
        </p:txBody>
      </p:sp>
      <p:grpSp>
        <p:nvGrpSpPr>
          <p:cNvPr id="795700" name="Group 52"/>
          <p:cNvGrpSpPr>
            <a:grpSpLocks/>
          </p:cNvGrpSpPr>
          <p:nvPr/>
        </p:nvGrpSpPr>
        <p:grpSpPr bwMode="auto">
          <a:xfrm>
            <a:off x="1495425" y="2749550"/>
            <a:ext cx="755650" cy="2076450"/>
            <a:chOff x="1084" y="1401"/>
            <a:chExt cx="476" cy="1308"/>
          </a:xfrm>
        </p:grpSpPr>
        <p:sp>
          <p:nvSpPr>
            <p:cNvPr id="795701" name="Text Box 53"/>
            <p:cNvSpPr txBox="1">
              <a:spLocks noChangeArrowheads="1"/>
            </p:cNvSpPr>
            <p:nvPr/>
          </p:nvSpPr>
          <p:spPr bwMode="auto">
            <a:xfrm>
              <a:off x="1100" y="1401"/>
              <a:ext cx="4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Mr12</a:t>
              </a:r>
              <a:endParaRPr lang="en-US" i="0"/>
            </a:p>
          </p:txBody>
        </p:sp>
        <p:sp>
          <p:nvSpPr>
            <p:cNvPr id="795702" name="Text Box 54"/>
            <p:cNvSpPr txBox="1">
              <a:spLocks noChangeArrowheads="1"/>
            </p:cNvSpPr>
            <p:nvPr/>
          </p:nvSpPr>
          <p:spPr bwMode="auto">
            <a:xfrm>
              <a:off x="1084" y="1760"/>
              <a:ext cx="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Mq21</a:t>
              </a:r>
              <a:endParaRPr lang="en-US" i="0"/>
            </a:p>
          </p:txBody>
        </p:sp>
        <p:sp>
          <p:nvSpPr>
            <p:cNvPr id="795703" name="Text Box 55"/>
            <p:cNvSpPr txBox="1">
              <a:spLocks noChangeArrowheads="1"/>
            </p:cNvSpPr>
            <p:nvPr/>
          </p:nvSpPr>
          <p:spPr bwMode="auto">
            <a:xfrm>
              <a:off x="1104" y="2478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Lbq2</a:t>
              </a:r>
              <a:endParaRPr lang="en-US" i="0"/>
            </a:p>
          </p:txBody>
        </p:sp>
        <p:sp>
          <p:nvSpPr>
            <p:cNvPr id="795704" name="Text Box 56"/>
            <p:cNvSpPr txBox="1">
              <a:spLocks noChangeArrowheads="1"/>
            </p:cNvSpPr>
            <p:nvPr/>
          </p:nvSpPr>
          <p:spPr bwMode="auto">
            <a:xfrm>
              <a:off x="1120" y="2119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Lar1</a:t>
              </a:r>
              <a:endParaRPr lang="en-US" i="0"/>
            </a:p>
          </p:txBody>
        </p:sp>
      </p:grpSp>
      <p:grpSp>
        <p:nvGrpSpPr>
          <p:cNvPr id="795705" name="Group 57"/>
          <p:cNvGrpSpPr>
            <a:grpSpLocks/>
          </p:cNvGrpSpPr>
          <p:nvPr/>
        </p:nvGrpSpPr>
        <p:grpSpPr bwMode="auto">
          <a:xfrm>
            <a:off x="4157663" y="1939925"/>
            <a:ext cx="755650" cy="3698875"/>
            <a:chOff x="2313" y="1298"/>
            <a:chExt cx="476" cy="2330"/>
          </a:xfrm>
        </p:grpSpPr>
        <p:sp>
          <p:nvSpPr>
            <p:cNvPr id="795706" name="Text Box 58"/>
            <p:cNvSpPr txBox="1">
              <a:spLocks noChangeArrowheads="1"/>
            </p:cNvSpPr>
            <p:nvPr/>
          </p:nvSpPr>
          <p:spPr bwMode="auto">
            <a:xfrm>
              <a:off x="2329" y="1298"/>
              <a:ext cx="4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Mr12</a:t>
              </a:r>
              <a:endParaRPr lang="en-US" i="0"/>
            </a:p>
          </p:txBody>
        </p:sp>
        <p:sp>
          <p:nvSpPr>
            <p:cNvPr id="795707" name="Text Box 59"/>
            <p:cNvSpPr txBox="1">
              <a:spLocks noChangeArrowheads="1"/>
            </p:cNvSpPr>
            <p:nvPr/>
          </p:nvSpPr>
          <p:spPr bwMode="auto">
            <a:xfrm>
              <a:off x="2313" y="1997"/>
              <a:ext cx="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Mq21</a:t>
              </a:r>
              <a:endParaRPr lang="en-US" i="0"/>
            </a:p>
          </p:txBody>
        </p:sp>
        <p:sp>
          <p:nvSpPr>
            <p:cNvPr id="795708" name="Text Box 60"/>
            <p:cNvSpPr txBox="1">
              <a:spLocks noChangeArrowheads="1"/>
            </p:cNvSpPr>
            <p:nvPr/>
          </p:nvSpPr>
          <p:spPr bwMode="auto">
            <a:xfrm>
              <a:off x="2349" y="2697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Lbr2</a:t>
              </a:r>
              <a:endParaRPr lang="en-US" i="0"/>
            </a:p>
          </p:txBody>
        </p:sp>
        <p:sp>
          <p:nvSpPr>
            <p:cNvPr id="795709" name="Text Box 61"/>
            <p:cNvSpPr txBox="1">
              <a:spLocks noChangeArrowheads="1"/>
            </p:cNvSpPr>
            <p:nvPr/>
          </p:nvSpPr>
          <p:spPr bwMode="auto">
            <a:xfrm>
              <a:off x="2349" y="2230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Lar1</a:t>
              </a:r>
              <a:endParaRPr lang="en-US" i="0"/>
            </a:p>
          </p:txBody>
        </p:sp>
        <p:sp>
          <p:nvSpPr>
            <p:cNvPr id="795710" name="Text Box 62"/>
            <p:cNvSpPr txBox="1">
              <a:spLocks noChangeArrowheads="1"/>
            </p:cNvSpPr>
            <p:nvPr/>
          </p:nvSpPr>
          <p:spPr bwMode="auto">
            <a:xfrm>
              <a:off x="2329" y="1531"/>
              <a:ext cx="4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Mr21</a:t>
              </a:r>
              <a:endParaRPr lang="en-US" i="0"/>
            </a:p>
          </p:txBody>
        </p:sp>
        <p:sp>
          <p:nvSpPr>
            <p:cNvPr id="795711" name="Text Box 63"/>
            <p:cNvSpPr txBox="1">
              <a:spLocks noChangeArrowheads="1"/>
            </p:cNvSpPr>
            <p:nvPr/>
          </p:nvSpPr>
          <p:spPr bwMode="auto">
            <a:xfrm>
              <a:off x="2313" y="1764"/>
              <a:ext cx="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Mq12</a:t>
              </a:r>
              <a:endParaRPr lang="en-US" i="0"/>
            </a:p>
          </p:txBody>
        </p:sp>
        <p:sp>
          <p:nvSpPr>
            <p:cNvPr id="795712" name="Text Box 64"/>
            <p:cNvSpPr txBox="1">
              <a:spLocks noChangeArrowheads="1"/>
            </p:cNvSpPr>
            <p:nvPr/>
          </p:nvSpPr>
          <p:spPr bwMode="auto">
            <a:xfrm>
              <a:off x="2333" y="2930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Lbq2</a:t>
              </a:r>
              <a:endParaRPr lang="en-US" i="0"/>
            </a:p>
          </p:txBody>
        </p:sp>
        <p:sp>
          <p:nvSpPr>
            <p:cNvPr id="795713" name="Text Box 65"/>
            <p:cNvSpPr txBox="1">
              <a:spLocks noChangeArrowheads="1"/>
            </p:cNvSpPr>
            <p:nvPr/>
          </p:nvSpPr>
          <p:spPr bwMode="auto">
            <a:xfrm>
              <a:off x="2333" y="2464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Laq1</a:t>
              </a:r>
              <a:endParaRPr lang="en-US" i="0"/>
            </a:p>
          </p:txBody>
        </p:sp>
        <p:sp>
          <p:nvSpPr>
            <p:cNvPr id="795714" name="Text Box 66"/>
            <p:cNvSpPr txBox="1">
              <a:spLocks noChangeArrowheads="1"/>
            </p:cNvSpPr>
            <p:nvPr/>
          </p:nvSpPr>
          <p:spPr bwMode="auto">
            <a:xfrm>
              <a:off x="2337" y="3163"/>
              <a:ext cx="4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Uar1</a:t>
              </a:r>
              <a:endParaRPr lang="en-US" i="0"/>
            </a:p>
          </p:txBody>
        </p:sp>
        <p:sp>
          <p:nvSpPr>
            <p:cNvPr id="795715" name="Text Box 67"/>
            <p:cNvSpPr txBox="1">
              <a:spLocks noChangeArrowheads="1"/>
            </p:cNvSpPr>
            <p:nvPr/>
          </p:nvSpPr>
          <p:spPr bwMode="auto">
            <a:xfrm>
              <a:off x="2321" y="3397"/>
              <a:ext cx="4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i="0"/>
                <a:t>Ubq2</a:t>
              </a:r>
              <a:endParaRPr lang="en-US" i="0"/>
            </a:p>
          </p:txBody>
        </p:sp>
      </p:grpSp>
      <p:sp>
        <p:nvSpPr>
          <p:cNvPr id="795716" name="Text Box 68"/>
          <p:cNvSpPr txBox="1">
            <a:spLocks noChangeArrowheads="1"/>
          </p:cNvSpPr>
          <p:nvPr/>
        </p:nvSpPr>
        <p:spPr bwMode="auto">
          <a:xfrm>
            <a:off x="6845300" y="1700213"/>
            <a:ext cx="70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Mr12</a:t>
            </a:r>
            <a:endParaRPr lang="en-US" i="0"/>
          </a:p>
        </p:txBody>
      </p:sp>
      <p:sp>
        <p:nvSpPr>
          <p:cNvPr id="795717" name="Text Box 69"/>
          <p:cNvSpPr txBox="1">
            <a:spLocks noChangeArrowheads="1"/>
          </p:cNvSpPr>
          <p:nvPr/>
        </p:nvSpPr>
        <p:spPr bwMode="auto">
          <a:xfrm>
            <a:off x="6819900" y="257968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Mq21</a:t>
            </a:r>
            <a:endParaRPr lang="en-US" i="0"/>
          </a:p>
        </p:txBody>
      </p:sp>
      <p:sp>
        <p:nvSpPr>
          <p:cNvPr id="795718" name="Text Box 70"/>
          <p:cNvSpPr txBox="1">
            <a:spLocks noChangeArrowheads="1"/>
          </p:cNvSpPr>
          <p:nvPr/>
        </p:nvSpPr>
        <p:spPr bwMode="auto">
          <a:xfrm>
            <a:off x="6877050" y="3459163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Lbr2</a:t>
            </a:r>
            <a:endParaRPr lang="en-US" i="0"/>
          </a:p>
        </p:txBody>
      </p:sp>
      <p:sp>
        <p:nvSpPr>
          <p:cNvPr id="795719" name="Text Box 71"/>
          <p:cNvSpPr txBox="1">
            <a:spLocks noChangeArrowheads="1"/>
          </p:cNvSpPr>
          <p:nvPr/>
        </p:nvSpPr>
        <p:spPr bwMode="auto">
          <a:xfrm>
            <a:off x="6877050" y="2873375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Lar1</a:t>
            </a:r>
            <a:endParaRPr lang="en-US" i="0"/>
          </a:p>
        </p:txBody>
      </p:sp>
      <p:sp>
        <p:nvSpPr>
          <p:cNvPr id="795720" name="Text Box 72"/>
          <p:cNvSpPr txBox="1">
            <a:spLocks noChangeArrowheads="1"/>
          </p:cNvSpPr>
          <p:nvPr/>
        </p:nvSpPr>
        <p:spPr bwMode="auto">
          <a:xfrm>
            <a:off x="6845300" y="1993900"/>
            <a:ext cx="70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Mr21</a:t>
            </a:r>
            <a:endParaRPr lang="en-US" i="0"/>
          </a:p>
        </p:txBody>
      </p:sp>
      <p:sp>
        <p:nvSpPr>
          <p:cNvPr id="795721" name="Text Box 73"/>
          <p:cNvSpPr txBox="1">
            <a:spLocks noChangeArrowheads="1"/>
          </p:cNvSpPr>
          <p:nvPr/>
        </p:nvSpPr>
        <p:spPr bwMode="auto">
          <a:xfrm>
            <a:off x="6819900" y="228758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Mq12</a:t>
            </a:r>
            <a:endParaRPr lang="en-US" i="0"/>
          </a:p>
        </p:txBody>
      </p:sp>
      <p:sp>
        <p:nvSpPr>
          <p:cNvPr id="795722" name="Text Box 74"/>
          <p:cNvSpPr txBox="1">
            <a:spLocks noChangeArrowheads="1"/>
          </p:cNvSpPr>
          <p:nvPr/>
        </p:nvSpPr>
        <p:spPr bwMode="auto">
          <a:xfrm>
            <a:off x="6851650" y="375285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Lbq2</a:t>
            </a:r>
            <a:endParaRPr lang="en-US" i="0"/>
          </a:p>
        </p:txBody>
      </p:sp>
      <p:sp>
        <p:nvSpPr>
          <p:cNvPr id="795723" name="Text Box 75"/>
          <p:cNvSpPr txBox="1">
            <a:spLocks noChangeArrowheads="1"/>
          </p:cNvSpPr>
          <p:nvPr/>
        </p:nvSpPr>
        <p:spPr bwMode="auto">
          <a:xfrm>
            <a:off x="6851650" y="3167063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Laq1</a:t>
            </a:r>
            <a:endParaRPr lang="en-US" i="0"/>
          </a:p>
        </p:txBody>
      </p:sp>
      <p:sp>
        <p:nvSpPr>
          <p:cNvPr id="795725" name="Text Box 77"/>
          <p:cNvSpPr txBox="1">
            <a:spLocks noChangeArrowheads="1"/>
          </p:cNvSpPr>
          <p:nvPr/>
        </p:nvSpPr>
        <p:spPr bwMode="auto">
          <a:xfrm>
            <a:off x="6832600" y="5510213"/>
            <a:ext cx="73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Ubq2</a:t>
            </a:r>
            <a:endParaRPr lang="en-US" i="0"/>
          </a:p>
        </p:txBody>
      </p:sp>
      <p:sp>
        <p:nvSpPr>
          <p:cNvPr id="795726" name="Text Box 78"/>
          <p:cNvSpPr txBox="1">
            <a:spLocks noChangeArrowheads="1"/>
          </p:cNvSpPr>
          <p:nvPr/>
        </p:nvSpPr>
        <p:spPr bwMode="auto">
          <a:xfrm>
            <a:off x="6858000" y="4338638"/>
            <a:ext cx="67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Uar2</a:t>
            </a:r>
            <a:endParaRPr lang="en-US" i="0"/>
          </a:p>
        </p:txBody>
      </p:sp>
      <p:sp>
        <p:nvSpPr>
          <p:cNvPr id="795727" name="Text Box 79"/>
          <p:cNvSpPr txBox="1">
            <a:spLocks noChangeArrowheads="1"/>
          </p:cNvSpPr>
          <p:nvPr/>
        </p:nvSpPr>
        <p:spPr bwMode="auto">
          <a:xfrm>
            <a:off x="6832600" y="5218113"/>
            <a:ext cx="73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Ubq1</a:t>
            </a:r>
            <a:endParaRPr lang="en-US" i="0"/>
          </a:p>
        </p:txBody>
      </p:sp>
      <p:sp>
        <p:nvSpPr>
          <p:cNvPr id="795728" name="Text Box 80"/>
          <p:cNvSpPr txBox="1">
            <a:spLocks noChangeArrowheads="1"/>
          </p:cNvSpPr>
          <p:nvPr/>
        </p:nvSpPr>
        <p:spPr bwMode="auto">
          <a:xfrm>
            <a:off x="6832600" y="4632325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Uaq1</a:t>
            </a:r>
            <a:endParaRPr lang="en-US" i="0"/>
          </a:p>
        </p:txBody>
      </p:sp>
      <p:sp>
        <p:nvSpPr>
          <p:cNvPr id="795729" name="Text Box 81"/>
          <p:cNvSpPr txBox="1">
            <a:spLocks noChangeArrowheads="1"/>
          </p:cNvSpPr>
          <p:nvPr/>
        </p:nvSpPr>
        <p:spPr bwMode="auto">
          <a:xfrm>
            <a:off x="6858000" y="4924425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0"/>
              <a:t>Ubr2</a:t>
            </a:r>
            <a:endParaRPr lang="en-US" i="0"/>
          </a:p>
        </p:txBody>
      </p:sp>
      <p:sp>
        <p:nvSpPr>
          <p:cNvPr id="795730" name="Text Box 82"/>
          <p:cNvSpPr txBox="1">
            <a:spLocks noChangeArrowheads="1"/>
          </p:cNvSpPr>
          <p:nvPr/>
        </p:nvSpPr>
        <p:spPr bwMode="auto">
          <a:xfrm>
            <a:off x="323850" y="5876925"/>
            <a:ext cx="420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P</a:t>
            </a:r>
            <a:r>
              <a:rPr lang="en-GB" b="1" i="0" baseline="-25000"/>
              <a:t>0</a:t>
            </a:r>
            <a:endParaRPr lang="en-US" b="1" i="0" baseline="-25000"/>
          </a:p>
        </p:txBody>
      </p:sp>
      <p:sp>
        <p:nvSpPr>
          <p:cNvPr id="795731" name="Text Box 83"/>
          <p:cNvSpPr txBox="1">
            <a:spLocks noChangeArrowheads="1"/>
          </p:cNvSpPr>
          <p:nvPr/>
        </p:nvSpPr>
        <p:spPr bwMode="auto">
          <a:xfrm>
            <a:off x="1651000" y="5876925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A</a:t>
            </a:r>
            <a:r>
              <a:rPr lang="en-GB" b="1" i="0" baseline="-25000"/>
              <a:t>1</a:t>
            </a:r>
            <a:endParaRPr lang="en-US" b="1" i="0" baseline="-25000"/>
          </a:p>
        </p:txBody>
      </p:sp>
      <p:sp>
        <p:nvSpPr>
          <p:cNvPr id="795732" name="Text Box 84"/>
          <p:cNvSpPr txBox="1">
            <a:spLocks noChangeArrowheads="1"/>
          </p:cNvSpPr>
          <p:nvPr/>
        </p:nvSpPr>
        <p:spPr bwMode="auto">
          <a:xfrm>
            <a:off x="8328025" y="5876925"/>
            <a:ext cx="420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P</a:t>
            </a:r>
            <a:r>
              <a:rPr lang="en-GB" b="1" i="0" baseline="-25000"/>
              <a:t>3</a:t>
            </a:r>
            <a:endParaRPr lang="en-US" b="1" i="0" baseline="-25000"/>
          </a:p>
        </p:txBody>
      </p:sp>
      <p:sp>
        <p:nvSpPr>
          <p:cNvPr id="795733" name="Text Box 85"/>
          <p:cNvSpPr txBox="1">
            <a:spLocks noChangeArrowheads="1"/>
          </p:cNvSpPr>
          <p:nvPr/>
        </p:nvSpPr>
        <p:spPr bwMode="auto">
          <a:xfrm>
            <a:off x="5659438" y="5876925"/>
            <a:ext cx="420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P</a:t>
            </a:r>
            <a:r>
              <a:rPr lang="en-GB" b="1" i="0" baseline="-25000"/>
              <a:t>2</a:t>
            </a:r>
            <a:endParaRPr lang="en-US" b="1" i="0" baseline="-25000"/>
          </a:p>
        </p:txBody>
      </p:sp>
      <p:sp>
        <p:nvSpPr>
          <p:cNvPr id="795734" name="Text Box 86"/>
          <p:cNvSpPr txBox="1">
            <a:spLocks noChangeArrowheads="1"/>
          </p:cNvSpPr>
          <p:nvPr/>
        </p:nvSpPr>
        <p:spPr bwMode="auto">
          <a:xfrm>
            <a:off x="2990850" y="5876925"/>
            <a:ext cx="420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P</a:t>
            </a:r>
            <a:r>
              <a:rPr lang="en-GB" b="1" i="0" baseline="-25000"/>
              <a:t>1</a:t>
            </a:r>
            <a:endParaRPr lang="en-US" b="1" i="0" baseline="-25000"/>
          </a:p>
        </p:txBody>
      </p:sp>
      <p:sp>
        <p:nvSpPr>
          <p:cNvPr id="795735" name="Text Box 87"/>
          <p:cNvSpPr txBox="1">
            <a:spLocks noChangeArrowheads="1"/>
          </p:cNvSpPr>
          <p:nvPr/>
        </p:nvSpPr>
        <p:spPr bwMode="auto">
          <a:xfrm>
            <a:off x="6986588" y="5876925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A</a:t>
            </a:r>
            <a:r>
              <a:rPr lang="en-GB" b="1" i="0" baseline="-25000"/>
              <a:t>3</a:t>
            </a:r>
            <a:endParaRPr lang="en-US" b="1" i="0" baseline="-25000"/>
          </a:p>
        </p:txBody>
      </p:sp>
      <p:sp>
        <p:nvSpPr>
          <p:cNvPr id="795736" name="Text Box 88"/>
          <p:cNvSpPr txBox="1">
            <a:spLocks noChangeArrowheads="1"/>
          </p:cNvSpPr>
          <p:nvPr/>
        </p:nvSpPr>
        <p:spPr bwMode="auto">
          <a:xfrm>
            <a:off x="4319588" y="5876925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A</a:t>
            </a:r>
            <a:r>
              <a:rPr lang="en-GB" b="1" i="0" baseline="-25000"/>
              <a:t>2</a:t>
            </a:r>
            <a:endParaRPr lang="en-US" b="1" i="0" baseline="-25000"/>
          </a:p>
        </p:txBody>
      </p:sp>
      <p:cxnSp>
        <p:nvCxnSpPr>
          <p:cNvPr id="795737" name="AutoShape 89"/>
          <p:cNvCxnSpPr>
            <a:cxnSpLocks noChangeShapeType="1"/>
            <a:stCxn id="795656" idx="3"/>
            <a:endCxn id="795701" idx="1"/>
          </p:cNvCxnSpPr>
          <p:nvPr/>
        </p:nvCxnSpPr>
        <p:spPr bwMode="auto">
          <a:xfrm flipV="1">
            <a:off x="736600" y="2933700"/>
            <a:ext cx="784225" cy="138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38" name="AutoShape 90"/>
          <p:cNvCxnSpPr>
            <a:cxnSpLocks noChangeShapeType="1"/>
            <a:stCxn id="795663" idx="3"/>
            <a:endCxn id="795706" idx="1"/>
          </p:cNvCxnSpPr>
          <p:nvPr/>
        </p:nvCxnSpPr>
        <p:spPr bwMode="auto">
          <a:xfrm flipV="1">
            <a:off x="3398838" y="2124075"/>
            <a:ext cx="784225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39" name="AutoShape 91"/>
          <p:cNvCxnSpPr>
            <a:cxnSpLocks noChangeShapeType="1"/>
            <a:stCxn id="795674" idx="3"/>
            <a:endCxn id="795716" idx="1"/>
          </p:cNvCxnSpPr>
          <p:nvPr/>
        </p:nvCxnSpPr>
        <p:spPr bwMode="auto">
          <a:xfrm flipV="1">
            <a:off x="6061075" y="1884363"/>
            <a:ext cx="784225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40" name="AutoShape 92"/>
          <p:cNvCxnSpPr>
            <a:cxnSpLocks noChangeShapeType="1"/>
            <a:stCxn id="795657" idx="3"/>
            <a:endCxn id="795702" idx="1"/>
          </p:cNvCxnSpPr>
          <p:nvPr/>
        </p:nvCxnSpPr>
        <p:spPr bwMode="auto">
          <a:xfrm>
            <a:off x="762000" y="3359150"/>
            <a:ext cx="733425" cy="144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41" name="AutoShape 93"/>
          <p:cNvCxnSpPr>
            <a:cxnSpLocks noChangeShapeType="1"/>
            <a:stCxn id="795666" idx="3"/>
            <a:endCxn id="795707" idx="1"/>
          </p:cNvCxnSpPr>
          <p:nvPr/>
        </p:nvCxnSpPr>
        <p:spPr bwMode="auto">
          <a:xfrm flipV="1">
            <a:off x="3424238" y="3233738"/>
            <a:ext cx="733425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42" name="AutoShape 94"/>
          <p:cNvCxnSpPr>
            <a:cxnSpLocks noChangeShapeType="1"/>
            <a:stCxn id="795677" idx="3"/>
            <a:endCxn id="795717" idx="1"/>
          </p:cNvCxnSpPr>
          <p:nvPr/>
        </p:nvCxnSpPr>
        <p:spPr bwMode="auto">
          <a:xfrm flipV="1">
            <a:off x="6086475" y="2763838"/>
            <a:ext cx="733425" cy="390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43" name="AutoShape 95"/>
          <p:cNvCxnSpPr>
            <a:cxnSpLocks noChangeShapeType="1"/>
            <a:stCxn id="795664" idx="3"/>
            <a:endCxn id="795710" idx="1"/>
          </p:cNvCxnSpPr>
          <p:nvPr/>
        </p:nvCxnSpPr>
        <p:spPr bwMode="auto">
          <a:xfrm flipV="1">
            <a:off x="3398838" y="2493963"/>
            <a:ext cx="784225" cy="374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44" name="AutoShape 96"/>
          <p:cNvCxnSpPr>
            <a:cxnSpLocks noChangeShapeType="1"/>
            <a:stCxn id="795665" idx="3"/>
            <a:endCxn id="795711" idx="1"/>
          </p:cNvCxnSpPr>
          <p:nvPr/>
        </p:nvCxnSpPr>
        <p:spPr bwMode="auto">
          <a:xfrm flipV="1">
            <a:off x="3424238" y="2863850"/>
            <a:ext cx="733425" cy="268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45" name="AutoShape 97"/>
          <p:cNvCxnSpPr>
            <a:cxnSpLocks noChangeShapeType="1"/>
            <a:stCxn id="795675" idx="3"/>
            <a:endCxn id="795720" idx="1"/>
          </p:cNvCxnSpPr>
          <p:nvPr/>
        </p:nvCxnSpPr>
        <p:spPr bwMode="auto">
          <a:xfrm flipV="1">
            <a:off x="6061075" y="2178050"/>
            <a:ext cx="784225" cy="466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46" name="AutoShape 98"/>
          <p:cNvCxnSpPr>
            <a:cxnSpLocks noChangeShapeType="1"/>
            <a:stCxn id="795676" idx="3"/>
            <a:endCxn id="795721" idx="1"/>
          </p:cNvCxnSpPr>
          <p:nvPr/>
        </p:nvCxnSpPr>
        <p:spPr bwMode="auto">
          <a:xfrm flipV="1">
            <a:off x="6086475" y="2471738"/>
            <a:ext cx="733425" cy="42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47" name="AutoShape 99"/>
          <p:cNvCxnSpPr>
            <a:cxnSpLocks noChangeShapeType="1"/>
            <a:stCxn id="795656" idx="3"/>
            <a:endCxn id="795704" idx="1"/>
          </p:cNvCxnSpPr>
          <p:nvPr/>
        </p:nvCxnSpPr>
        <p:spPr bwMode="auto">
          <a:xfrm>
            <a:off x="736600" y="3071813"/>
            <a:ext cx="815975" cy="1001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48" name="AutoShape 100"/>
          <p:cNvCxnSpPr>
            <a:cxnSpLocks noChangeShapeType="1"/>
            <a:stCxn id="795657" idx="3"/>
            <a:endCxn id="795703" idx="1"/>
          </p:cNvCxnSpPr>
          <p:nvPr/>
        </p:nvCxnSpPr>
        <p:spPr bwMode="auto">
          <a:xfrm>
            <a:off x="762000" y="3359150"/>
            <a:ext cx="765175" cy="1284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49" name="AutoShape 101"/>
          <p:cNvCxnSpPr>
            <a:cxnSpLocks noChangeShapeType="1"/>
            <a:stCxn id="795663" idx="3"/>
            <a:endCxn id="795709" idx="1"/>
          </p:cNvCxnSpPr>
          <p:nvPr/>
        </p:nvCxnSpPr>
        <p:spPr bwMode="auto">
          <a:xfrm>
            <a:off x="3398838" y="2605088"/>
            <a:ext cx="815975" cy="998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50" name="AutoShape 102"/>
          <p:cNvCxnSpPr>
            <a:cxnSpLocks noChangeShapeType="1"/>
            <a:stCxn id="795665" idx="3"/>
            <a:endCxn id="795713" idx="1"/>
          </p:cNvCxnSpPr>
          <p:nvPr/>
        </p:nvCxnSpPr>
        <p:spPr bwMode="auto">
          <a:xfrm>
            <a:off x="3424238" y="3132138"/>
            <a:ext cx="765175" cy="842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51" name="AutoShape 103"/>
          <p:cNvCxnSpPr>
            <a:cxnSpLocks noChangeShapeType="1"/>
            <a:stCxn id="795664" idx="3"/>
            <a:endCxn id="795708" idx="1"/>
          </p:cNvCxnSpPr>
          <p:nvPr/>
        </p:nvCxnSpPr>
        <p:spPr bwMode="auto">
          <a:xfrm>
            <a:off x="3398838" y="2868613"/>
            <a:ext cx="815975" cy="147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52" name="AutoShape 104"/>
          <p:cNvCxnSpPr>
            <a:cxnSpLocks noChangeShapeType="1"/>
            <a:stCxn id="795666" idx="3"/>
            <a:endCxn id="795712" idx="1"/>
          </p:cNvCxnSpPr>
          <p:nvPr/>
        </p:nvCxnSpPr>
        <p:spPr bwMode="auto">
          <a:xfrm>
            <a:off x="3424238" y="3395663"/>
            <a:ext cx="765175" cy="1319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53" name="AutoShape 105"/>
          <p:cNvCxnSpPr>
            <a:cxnSpLocks noChangeShapeType="1"/>
            <a:stCxn id="795674" idx="3"/>
            <a:endCxn id="795719" idx="1"/>
          </p:cNvCxnSpPr>
          <p:nvPr/>
        </p:nvCxnSpPr>
        <p:spPr bwMode="auto">
          <a:xfrm>
            <a:off x="6061075" y="2389188"/>
            <a:ext cx="815975" cy="668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54" name="AutoShape 106"/>
          <p:cNvCxnSpPr>
            <a:cxnSpLocks noChangeShapeType="1"/>
            <a:stCxn id="795676" idx="3"/>
            <a:endCxn id="795723" idx="1"/>
          </p:cNvCxnSpPr>
          <p:nvPr/>
        </p:nvCxnSpPr>
        <p:spPr bwMode="auto">
          <a:xfrm>
            <a:off x="6086475" y="2898775"/>
            <a:ext cx="765175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55" name="AutoShape 107"/>
          <p:cNvCxnSpPr>
            <a:cxnSpLocks noChangeShapeType="1"/>
            <a:stCxn id="795675" idx="3"/>
            <a:endCxn id="795718" idx="1"/>
          </p:cNvCxnSpPr>
          <p:nvPr/>
        </p:nvCxnSpPr>
        <p:spPr bwMode="auto">
          <a:xfrm>
            <a:off x="6061075" y="2644775"/>
            <a:ext cx="815975" cy="998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56" name="AutoShape 108"/>
          <p:cNvCxnSpPr>
            <a:cxnSpLocks noChangeShapeType="1"/>
            <a:stCxn id="795677" idx="3"/>
            <a:endCxn id="795722" idx="1"/>
          </p:cNvCxnSpPr>
          <p:nvPr/>
        </p:nvCxnSpPr>
        <p:spPr bwMode="auto">
          <a:xfrm>
            <a:off x="6086475" y="3154363"/>
            <a:ext cx="765175" cy="782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57" name="AutoShape 109"/>
          <p:cNvCxnSpPr>
            <a:cxnSpLocks noChangeShapeType="1"/>
            <a:stCxn id="795658" idx="3"/>
            <a:endCxn id="795704" idx="1"/>
          </p:cNvCxnSpPr>
          <p:nvPr/>
        </p:nvCxnSpPr>
        <p:spPr bwMode="auto">
          <a:xfrm>
            <a:off x="762000" y="3646488"/>
            <a:ext cx="790575" cy="42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58" name="AutoShape 110"/>
          <p:cNvCxnSpPr>
            <a:cxnSpLocks noChangeShapeType="1"/>
            <a:stCxn id="795659" idx="3"/>
            <a:endCxn id="795703" idx="1"/>
          </p:cNvCxnSpPr>
          <p:nvPr/>
        </p:nvCxnSpPr>
        <p:spPr bwMode="auto">
          <a:xfrm>
            <a:off x="762000" y="3932238"/>
            <a:ext cx="765175" cy="711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59" name="AutoShape 111"/>
          <p:cNvCxnSpPr>
            <a:cxnSpLocks noChangeShapeType="1"/>
            <a:stCxn id="795667" idx="3"/>
            <a:endCxn id="795709" idx="1"/>
          </p:cNvCxnSpPr>
          <p:nvPr/>
        </p:nvCxnSpPr>
        <p:spPr bwMode="auto">
          <a:xfrm flipV="1">
            <a:off x="3424238" y="3603625"/>
            <a:ext cx="790575" cy="55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60" name="AutoShape 112"/>
          <p:cNvCxnSpPr>
            <a:cxnSpLocks noChangeShapeType="1"/>
            <a:stCxn id="795667" idx="3"/>
            <a:endCxn id="795713" idx="1"/>
          </p:cNvCxnSpPr>
          <p:nvPr/>
        </p:nvCxnSpPr>
        <p:spPr bwMode="auto">
          <a:xfrm>
            <a:off x="3424238" y="3659188"/>
            <a:ext cx="7651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61" name="AutoShape 113"/>
          <p:cNvCxnSpPr>
            <a:cxnSpLocks noChangeShapeType="1"/>
            <a:stCxn id="795669" idx="3"/>
            <a:endCxn id="795708" idx="1"/>
          </p:cNvCxnSpPr>
          <p:nvPr/>
        </p:nvCxnSpPr>
        <p:spPr bwMode="auto">
          <a:xfrm>
            <a:off x="3424238" y="4184650"/>
            <a:ext cx="790575" cy="160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62" name="AutoShape 114"/>
          <p:cNvCxnSpPr>
            <a:cxnSpLocks noChangeShapeType="1"/>
            <a:stCxn id="795669" idx="3"/>
            <a:endCxn id="795712" idx="1"/>
          </p:cNvCxnSpPr>
          <p:nvPr/>
        </p:nvCxnSpPr>
        <p:spPr bwMode="auto">
          <a:xfrm>
            <a:off x="3424238" y="4184650"/>
            <a:ext cx="765175" cy="530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63" name="AutoShape 115"/>
          <p:cNvCxnSpPr>
            <a:cxnSpLocks noChangeShapeType="1"/>
            <a:stCxn id="795678" idx="3"/>
            <a:endCxn id="795723" idx="1"/>
          </p:cNvCxnSpPr>
          <p:nvPr/>
        </p:nvCxnSpPr>
        <p:spPr bwMode="auto">
          <a:xfrm flipV="1">
            <a:off x="6086475" y="3351213"/>
            <a:ext cx="765175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64" name="AutoShape 116"/>
          <p:cNvCxnSpPr>
            <a:cxnSpLocks noChangeShapeType="1"/>
            <a:stCxn id="795680" idx="3"/>
            <a:endCxn id="795718" idx="1"/>
          </p:cNvCxnSpPr>
          <p:nvPr/>
        </p:nvCxnSpPr>
        <p:spPr bwMode="auto">
          <a:xfrm flipV="1">
            <a:off x="6086475" y="3643313"/>
            <a:ext cx="790575" cy="528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65" name="AutoShape 117"/>
          <p:cNvCxnSpPr>
            <a:cxnSpLocks noChangeShapeType="1"/>
            <a:stCxn id="795678" idx="3"/>
            <a:endCxn id="795719" idx="1"/>
          </p:cNvCxnSpPr>
          <p:nvPr/>
        </p:nvCxnSpPr>
        <p:spPr bwMode="auto">
          <a:xfrm flipV="1">
            <a:off x="6086475" y="3057525"/>
            <a:ext cx="790575" cy="350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66" name="AutoShape 118"/>
          <p:cNvCxnSpPr>
            <a:cxnSpLocks noChangeShapeType="1"/>
            <a:stCxn id="795680" idx="3"/>
            <a:endCxn id="795722" idx="1"/>
          </p:cNvCxnSpPr>
          <p:nvPr/>
        </p:nvCxnSpPr>
        <p:spPr bwMode="auto">
          <a:xfrm flipV="1">
            <a:off x="6086475" y="3937000"/>
            <a:ext cx="765175" cy="23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67" name="AutoShape 119"/>
          <p:cNvCxnSpPr>
            <a:cxnSpLocks noChangeShapeType="1"/>
            <a:stCxn id="795660" idx="3"/>
            <a:endCxn id="795704" idx="1"/>
          </p:cNvCxnSpPr>
          <p:nvPr/>
        </p:nvCxnSpPr>
        <p:spPr bwMode="auto">
          <a:xfrm flipV="1">
            <a:off x="736600" y="4073525"/>
            <a:ext cx="815975" cy="146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68" name="AutoShape 120"/>
          <p:cNvCxnSpPr>
            <a:cxnSpLocks noChangeShapeType="1"/>
            <a:stCxn id="795661" idx="3"/>
            <a:endCxn id="795703" idx="1"/>
          </p:cNvCxnSpPr>
          <p:nvPr/>
        </p:nvCxnSpPr>
        <p:spPr bwMode="auto">
          <a:xfrm>
            <a:off x="762000" y="4505325"/>
            <a:ext cx="765175" cy="138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69" name="AutoShape 121"/>
          <p:cNvCxnSpPr>
            <a:cxnSpLocks noChangeShapeType="1"/>
            <a:stCxn id="795671" idx="3"/>
            <a:endCxn id="795709" idx="1"/>
          </p:cNvCxnSpPr>
          <p:nvPr/>
        </p:nvCxnSpPr>
        <p:spPr bwMode="auto">
          <a:xfrm flipV="1">
            <a:off x="3398838" y="3603625"/>
            <a:ext cx="815975" cy="110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70" name="AutoShape 122"/>
          <p:cNvCxnSpPr>
            <a:cxnSpLocks noChangeShapeType="1"/>
            <a:stCxn id="795672" idx="3"/>
            <a:endCxn id="795713" idx="1"/>
          </p:cNvCxnSpPr>
          <p:nvPr/>
        </p:nvCxnSpPr>
        <p:spPr bwMode="auto">
          <a:xfrm flipV="1">
            <a:off x="3424238" y="3975100"/>
            <a:ext cx="765175" cy="998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71" name="AutoShape 123"/>
          <p:cNvCxnSpPr>
            <a:cxnSpLocks noChangeShapeType="1"/>
            <a:stCxn id="795671" idx="3"/>
            <a:endCxn id="795708" idx="1"/>
          </p:cNvCxnSpPr>
          <p:nvPr/>
        </p:nvCxnSpPr>
        <p:spPr bwMode="auto">
          <a:xfrm flipV="1">
            <a:off x="3398838" y="4344988"/>
            <a:ext cx="815975" cy="366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72" name="AutoShape 124"/>
          <p:cNvCxnSpPr>
            <a:cxnSpLocks noChangeShapeType="1"/>
            <a:stCxn id="795672" idx="3"/>
            <a:endCxn id="795712" idx="1"/>
          </p:cNvCxnSpPr>
          <p:nvPr/>
        </p:nvCxnSpPr>
        <p:spPr bwMode="auto">
          <a:xfrm flipV="1">
            <a:off x="3424238" y="4714875"/>
            <a:ext cx="765175" cy="258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73" name="AutoShape 125"/>
          <p:cNvCxnSpPr>
            <a:cxnSpLocks noChangeShapeType="1"/>
            <a:stCxn id="795682" idx="3"/>
            <a:endCxn id="795719" idx="1"/>
          </p:cNvCxnSpPr>
          <p:nvPr/>
        </p:nvCxnSpPr>
        <p:spPr bwMode="auto">
          <a:xfrm flipV="1">
            <a:off x="6061075" y="3057525"/>
            <a:ext cx="815975" cy="1878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74" name="AutoShape 126"/>
          <p:cNvCxnSpPr>
            <a:cxnSpLocks noChangeShapeType="1"/>
            <a:stCxn id="795683" idx="3"/>
            <a:endCxn id="795723" idx="1"/>
          </p:cNvCxnSpPr>
          <p:nvPr/>
        </p:nvCxnSpPr>
        <p:spPr bwMode="auto">
          <a:xfrm flipV="1">
            <a:off x="6086475" y="3351213"/>
            <a:ext cx="765175" cy="183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75" name="AutoShape 127"/>
          <p:cNvCxnSpPr>
            <a:cxnSpLocks noChangeShapeType="1"/>
            <a:stCxn id="795682" idx="3"/>
            <a:endCxn id="795718" idx="1"/>
          </p:cNvCxnSpPr>
          <p:nvPr/>
        </p:nvCxnSpPr>
        <p:spPr bwMode="auto">
          <a:xfrm flipV="1">
            <a:off x="6061075" y="3643313"/>
            <a:ext cx="815975" cy="1292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76" name="AutoShape 128"/>
          <p:cNvCxnSpPr>
            <a:cxnSpLocks noChangeShapeType="1"/>
            <a:stCxn id="795683" idx="3"/>
            <a:endCxn id="795722" idx="1"/>
          </p:cNvCxnSpPr>
          <p:nvPr/>
        </p:nvCxnSpPr>
        <p:spPr bwMode="auto">
          <a:xfrm flipV="1">
            <a:off x="6086475" y="3937000"/>
            <a:ext cx="765175" cy="1252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77" name="AutoShape 129"/>
          <p:cNvCxnSpPr>
            <a:cxnSpLocks noChangeShapeType="1"/>
            <a:stCxn id="795663" idx="3"/>
            <a:endCxn id="795714" idx="1"/>
          </p:cNvCxnSpPr>
          <p:nvPr/>
        </p:nvCxnSpPr>
        <p:spPr bwMode="auto">
          <a:xfrm>
            <a:off x="3398838" y="2605088"/>
            <a:ext cx="796925" cy="2479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78" name="AutoShape 130"/>
          <p:cNvCxnSpPr>
            <a:cxnSpLocks noChangeShapeType="1"/>
            <a:stCxn id="795666" idx="3"/>
            <a:endCxn id="795715" idx="1"/>
          </p:cNvCxnSpPr>
          <p:nvPr/>
        </p:nvCxnSpPr>
        <p:spPr bwMode="auto">
          <a:xfrm>
            <a:off x="3424238" y="3395663"/>
            <a:ext cx="74612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79" name="AutoShape 131"/>
          <p:cNvCxnSpPr>
            <a:cxnSpLocks noChangeShapeType="1"/>
            <a:stCxn id="795674" idx="3"/>
            <a:endCxn id="795724" idx="1"/>
          </p:cNvCxnSpPr>
          <p:nvPr/>
        </p:nvCxnSpPr>
        <p:spPr bwMode="auto">
          <a:xfrm>
            <a:off x="6061075" y="2389188"/>
            <a:ext cx="796925" cy="1839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80" name="AutoShape 132"/>
          <p:cNvCxnSpPr>
            <a:cxnSpLocks noChangeShapeType="1"/>
            <a:stCxn id="795675" idx="3"/>
            <a:endCxn id="795726" idx="1"/>
          </p:cNvCxnSpPr>
          <p:nvPr/>
        </p:nvCxnSpPr>
        <p:spPr bwMode="auto">
          <a:xfrm>
            <a:off x="6061075" y="2644775"/>
            <a:ext cx="796925" cy="1878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81" name="AutoShape 133"/>
          <p:cNvCxnSpPr>
            <a:cxnSpLocks noChangeShapeType="1"/>
            <a:stCxn id="795676" idx="3"/>
            <a:endCxn id="795728" idx="1"/>
          </p:cNvCxnSpPr>
          <p:nvPr/>
        </p:nvCxnSpPr>
        <p:spPr bwMode="auto">
          <a:xfrm>
            <a:off x="6086475" y="2898775"/>
            <a:ext cx="746125" cy="191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82" name="AutoShape 134"/>
          <p:cNvCxnSpPr>
            <a:cxnSpLocks noChangeShapeType="1"/>
            <a:stCxn id="795676" idx="3"/>
            <a:endCxn id="795727" idx="1"/>
          </p:cNvCxnSpPr>
          <p:nvPr/>
        </p:nvCxnSpPr>
        <p:spPr bwMode="auto">
          <a:xfrm>
            <a:off x="6086475" y="2898775"/>
            <a:ext cx="746125" cy="2503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83" name="AutoShape 135"/>
          <p:cNvCxnSpPr>
            <a:cxnSpLocks noChangeShapeType="1"/>
            <a:stCxn id="795677" idx="3"/>
            <a:endCxn id="795725" idx="1"/>
          </p:cNvCxnSpPr>
          <p:nvPr/>
        </p:nvCxnSpPr>
        <p:spPr bwMode="auto">
          <a:xfrm>
            <a:off x="6086475" y="3154363"/>
            <a:ext cx="746125" cy="2540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84" name="AutoShape 136"/>
          <p:cNvCxnSpPr>
            <a:cxnSpLocks noChangeShapeType="1"/>
            <a:stCxn id="795675" idx="3"/>
            <a:endCxn id="795729" idx="1"/>
          </p:cNvCxnSpPr>
          <p:nvPr/>
        </p:nvCxnSpPr>
        <p:spPr bwMode="auto">
          <a:xfrm>
            <a:off x="6061075" y="2644775"/>
            <a:ext cx="796925" cy="2463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85" name="AutoShape 137"/>
          <p:cNvCxnSpPr>
            <a:cxnSpLocks noChangeShapeType="1"/>
            <a:stCxn id="795668" idx="3"/>
            <a:endCxn id="795714" idx="1"/>
          </p:cNvCxnSpPr>
          <p:nvPr/>
        </p:nvCxnSpPr>
        <p:spPr bwMode="auto">
          <a:xfrm>
            <a:off x="3398838" y="3921125"/>
            <a:ext cx="796925" cy="1163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86" name="AutoShape 138"/>
          <p:cNvCxnSpPr>
            <a:cxnSpLocks noChangeShapeType="1"/>
            <a:stCxn id="795670" idx="3"/>
            <a:endCxn id="795715" idx="1"/>
          </p:cNvCxnSpPr>
          <p:nvPr/>
        </p:nvCxnSpPr>
        <p:spPr bwMode="auto">
          <a:xfrm>
            <a:off x="3424238" y="4448175"/>
            <a:ext cx="746125" cy="1008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87" name="AutoShape 139"/>
          <p:cNvCxnSpPr>
            <a:cxnSpLocks noChangeShapeType="1"/>
            <a:stCxn id="795679" idx="3"/>
            <a:endCxn id="795724" idx="1"/>
          </p:cNvCxnSpPr>
          <p:nvPr/>
        </p:nvCxnSpPr>
        <p:spPr bwMode="auto">
          <a:xfrm>
            <a:off x="6061075" y="3662363"/>
            <a:ext cx="796925" cy="566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88" name="AutoShape 140"/>
          <p:cNvCxnSpPr>
            <a:cxnSpLocks noChangeShapeType="1"/>
            <a:stCxn id="795679" idx="3"/>
            <a:endCxn id="795726" idx="1"/>
          </p:cNvCxnSpPr>
          <p:nvPr/>
        </p:nvCxnSpPr>
        <p:spPr bwMode="auto">
          <a:xfrm>
            <a:off x="6061075" y="3662363"/>
            <a:ext cx="796925" cy="860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89" name="AutoShape 141"/>
          <p:cNvCxnSpPr>
            <a:cxnSpLocks noChangeShapeType="1"/>
            <a:stCxn id="795684" idx="3"/>
            <a:endCxn id="795728" idx="1"/>
          </p:cNvCxnSpPr>
          <p:nvPr/>
        </p:nvCxnSpPr>
        <p:spPr bwMode="auto">
          <a:xfrm>
            <a:off x="6086475" y="3917950"/>
            <a:ext cx="746125" cy="898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90" name="AutoShape 142"/>
          <p:cNvCxnSpPr>
            <a:cxnSpLocks noChangeShapeType="1"/>
            <a:stCxn id="795681" idx="3"/>
            <a:endCxn id="795727" idx="1"/>
          </p:cNvCxnSpPr>
          <p:nvPr/>
        </p:nvCxnSpPr>
        <p:spPr bwMode="auto">
          <a:xfrm>
            <a:off x="6086475" y="4681538"/>
            <a:ext cx="746125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91" name="AutoShape 143"/>
          <p:cNvCxnSpPr>
            <a:cxnSpLocks noChangeShapeType="1"/>
            <a:stCxn id="795681" idx="3"/>
            <a:endCxn id="795725" idx="1"/>
          </p:cNvCxnSpPr>
          <p:nvPr/>
        </p:nvCxnSpPr>
        <p:spPr bwMode="auto">
          <a:xfrm>
            <a:off x="6086475" y="4681538"/>
            <a:ext cx="746125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92" name="AutoShape 144"/>
          <p:cNvCxnSpPr>
            <a:cxnSpLocks noChangeShapeType="1"/>
            <a:stCxn id="795685" idx="3"/>
            <a:endCxn id="795729" idx="1"/>
          </p:cNvCxnSpPr>
          <p:nvPr/>
        </p:nvCxnSpPr>
        <p:spPr bwMode="auto">
          <a:xfrm>
            <a:off x="6061075" y="4425950"/>
            <a:ext cx="79692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95793" name="AutoShape 145"/>
          <p:cNvCxnSpPr>
            <a:cxnSpLocks noChangeShapeType="1"/>
            <a:stCxn id="795701" idx="3"/>
            <a:endCxn id="795664" idx="1"/>
          </p:cNvCxnSpPr>
          <p:nvPr/>
        </p:nvCxnSpPr>
        <p:spPr bwMode="auto">
          <a:xfrm flipV="1">
            <a:off x="2225675" y="2868613"/>
            <a:ext cx="785813" cy="65087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794" name="AutoShape 146"/>
          <p:cNvCxnSpPr>
            <a:cxnSpLocks noChangeShapeType="1"/>
            <a:stCxn id="795702" idx="3"/>
            <a:endCxn id="795665" idx="1"/>
          </p:cNvCxnSpPr>
          <p:nvPr/>
        </p:nvCxnSpPr>
        <p:spPr bwMode="auto">
          <a:xfrm flipV="1">
            <a:off x="2251075" y="3132138"/>
            <a:ext cx="735013" cy="371475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795" name="AutoShape 147"/>
          <p:cNvCxnSpPr>
            <a:cxnSpLocks noChangeShapeType="1"/>
            <a:stCxn id="795706" idx="3"/>
            <a:endCxn id="795675" idx="1"/>
          </p:cNvCxnSpPr>
          <p:nvPr/>
        </p:nvCxnSpPr>
        <p:spPr bwMode="auto">
          <a:xfrm>
            <a:off x="4887913" y="2124075"/>
            <a:ext cx="785812" cy="52070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796" name="AutoShape 148"/>
          <p:cNvCxnSpPr>
            <a:cxnSpLocks noChangeShapeType="1"/>
            <a:stCxn id="795710" idx="3"/>
            <a:endCxn id="795674" idx="1"/>
          </p:cNvCxnSpPr>
          <p:nvPr/>
        </p:nvCxnSpPr>
        <p:spPr bwMode="auto">
          <a:xfrm flipV="1">
            <a:off x="4887913" y="2389188"/>
            <a:ext cx="785812" cy="104775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797" name="AutoShape 149"/>
          <p:cNvCxnSpPr>
            <a:cxnSpLocks noChangeShapeType="1"/>
            <a:stCxn id="795711" idx="3"/>
            <a:endCxn id="795677" idx="1"/>
          </p:cNvCxnSpPr>
          <p:nvPr/>
        </p:nvCxnSpPr>
        <p:spPr bwMode="auto">
          <a:xfrm>
            <a:off x="4913313" y="2863850"/>
            <a:ext cx="735012" cy="290513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798" name="AutoShape 150"/>
          <p:cNvCxnSpPr>
            <a:cxnSpLocks noChangeShapeType="1"/>
            <a:stCxn id="795707" idx="3"/>
            <a:endCxn id="795676" idx="1"/>
          </p:cNvCxnSpPr>
          <p:nvPr/>
        </p:nvCxnSpPr>
        <p:spPr bwMode="auto">
          <a:xfrm flipV="1">
            <a:off x="4913313" y="2898775"/>
            <a:ext cx="735012" cy="334963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799" name="AutoShape 151"/>
          <p:cNvCxnSpPr>
            <a:cxnSpLocks noChangeShapeType="1"/>
            <a:stCxn id="795716" idx="3"/>
            <a:endCxn id="795687" idx="1"/>
          </p:cNvCxnSpPr>
          <p:nvPr/>
        </p:nvCxnSpPr>
        <p:spPr bwMode="auto">
          <a:xfrm>
            <a:off x="7550150" y="1884363"/>
            <a:ext cx="785813" cy="47625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00" name="AutoShape 152"/>
          <p:cNvCxnSpPr>
            <a:cxnSpLocks noChangeShapeType="1"/>
            <a:stCxn id="795720" idx="3"/>
            <a:endCxn id="795686" idx="1"/>
          </p:cNvCxnSpPr>
          <p:nvPr/>
        </p:nvCxnSpPr>
        <p:spPr bwMode="auto">
          <a:xfrm flipV="1">
            <a:off x="7550150" y="2100263"/>
            <a:ext cx="785813" cy="77787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01" name="AutoShape 153"/>
          <p:cNvCxnSpPr>
            <a:cxnSpLocks noChangeShapeType="1"/>
            <a:stCxn id="795721" idx="3"/>
            <a:endCxn id="795689" idx="1"/>
          </p:cNvCxnSpPr>
          <p:nvPr/>
        </p:nvCxnSpPr>
        <p:spPr bwMode="auto">
          <a:xfrm>
            <a:off x="7575550" y="2471738"/>
            <a:ext cx="735013" cy="409575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02" name="AutoShape 154"/>
          <p:cNvCxnSpPr>
            <a:cxnSpLocks noChangeShapeType="1"/>
            <a:stCxn id="795717" idx="3"/>
            <a:endCxn id="795688" idx="1"/>
          </p:cNvCxnSpPr>
          <p:nvPr/>
        </p:nvCxnSpPr>
        <p:spPr bwMode="auto">
          <a:xfrm flipV="1">
            <a:off x="7575550" y="2620963"/>
            <a:ext cx="735013" cy="142875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03" name="AutoShape 155"/>
          <p:cNvCxnSpPr>
            <a:cxnSpLocks noChangeShapeType="1"/>
            <a:stCxn id="795704" idx="3"/>
            <a:endCxn id="795668" idx="1"/>
          </p:cNvCxnSpPr>
          <p:nvPr/>
        </p:nvCxnSpPr>
        <p:spPr bwMode="auto">
          <a:xfrm flipV="1">
            <a:off x="2193925" y="3921125"/>
            <a:ext cx="817563" cy="15240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04" name="AutoShape 156"/>
          <p:cNvCxnSpPr>
            <a:cxnSpLocks noChangeShapeType="1"/>
            <a:stCxn id="795703" idx="3"/>
            <a:endCxn id="795670" idx="1"/>
          </p:cNvCxnSpPr>
          <p:nvPr/>
        </p:nvCxnSpPr>
        <p:spPr bwMode="auto">
          <a:xfrm flipV="1">
            <a:off x="2219325" y="4448175"/>
            <a:ext cx="766763" cy="195263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05" name="AutoShape 157"/>
          <p:cNvCxnSpPr>
            <a:cxnSpLocks noChangeShapeType="1"/>
            <a:stCxn id="795709" idx="3"/>
            <a:endCxn id="795679" idx="1"/>
          </p:cNvCxnSpPr>
          <p:nvPr/>
        </p:nvCxnSpPr>
        <p:spPr bwMode="auto">
          <a:xfrm>
            <a:off x="4856163" y="3603625"/>
            <a:ext cx="817562" cy="58738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06" name="AutoShape 158"/>
          <p:cNvCxnSpPr>
            <a:cxnSpLocks noChangeShapeType="1"/>
            <a:stCxn id="795713" idx="3"/>
            <a:endCxn id="795684" idx="1"/>
          </p:cNvCxnSpPr>
          <p:nvPr/>
        </p:nvCxnSpPr>
        <p:spPr bwMode="auto">
          <a:xfrm flipV="1">
            <a:off x="4881563" y="3917950"/>
            <a:ext cx="766762" cy="5715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07" name="AutoShape 159"/>
          <p:cNvCxnSpPr>
            <a:cxnSpLocks noChangeShapeType="1"/>
            <a:stCxn id="795708" idx="3"/>
            <a:endCxn id="795685" idx="1"/>
          </p:cNvCxnSpPr>
          <p:nvPr/>
        </p:nvCxnSpPr>
        <p:spPr bwMode="auto">
          <a:xfrm>
            <a:off x="4856163" y="4344988"/>
            <a:ext cx="817562" cy="80962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08" name="AutoShape 160"/>
          <p:cNvCxnSpPr>
            <a:cxnSpLocks noChangeShapeType="1"/>
            <a:stCxn id="795712" idx="3"/>
            <a:endCxn id="795681" idx="1"/>
          </p:cNvCxnSpPr>
          <p:nvPr/>
        </p:nvCxnSpPr>
        <p:spPr bwMode="auto">
          <a:xfrm flipV="1">
            <a:off x="4881563" y="4681538"/>
            <a:ext cx="766762" cy="33337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09" name="AutoShape 161"/>
          <p:cNvCxnSpPr>
            <a:cxnSpLocks noChangeShapeType="1"/>
            <a:stCxn id="795719" idx="3"/>
            <a:endCxn id="795691" idx="1"/>
          </p:cNvCxnSpPr>
          <p:nvPr/>
        </p:nvCxnSpPr>
        <p:spPr bwMode="auto">
          <a:xfrm>
            <a:off x="7518400" y="3057525"/>
            <a:ext cx="817563" cy="60325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10" name="AutoShape 162"/>
          <p:cNvCxnSpPr>
            <a:cxnSpLocks noChangeShapeType="1"/>
            <a:stCxn id="795723" idx="3"/>
            <a:endCxn id="795696" idx="1"/>
          </p:cNvCxnSpPr>
          <p:nvPr/>
        </p:nvCxnSpPr>
        <p:spPr bwMode="auto">
          <a:xfrm>
            <a:off x="7543800" y="3351213"/>
            <a:ext cx="766763" cy="568325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11" name="AutoShape 163"/>
          <p:cNvCxnSpPr>
            <a:cxnSpLocks noChangeShapeType="1"/>
            <a:stCxn id="795718" idx="3"/>
            <a:endCxn id="795697" idx="1"/>
          </p:cNvCxnSpPr>
          <p:nvPr/>
        </p:nvCxnSpPr>
        <p:spPr bwMode="auto">
          <a:xfrm>
            <a:off x="7518400" y="3643313"/>
            <a:ext cx="817563" cy="1055687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12" name="AutoShape 164"/>
          <p:cNvCxnSpPr>
            <a:cxnSpLocks noChangeShapeType="1"/>
            <a:stCxn id="795722" idx="3"/>
            <a:endCxn id="795693" idx="1"/>
          </p:cNvCxnSpPr>
          <p:nvPr/>
        </p:nvCxnSpPr>
        <p:spPr bwMode="auto">
          <a:xfrm>
            <a:off x="7543800" y="3937000"/>
            <a:ext cx="766763" cy="102235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13" name="AutoShape 165"/>
          <p:cNvCxnSpPr>
            <a:cxnSpLocks noChangeShapeType="1"/>
            <a:stCxn id="795714" idx="3"/>
            <a:endCxn id="795682" idx="1"/>
          </p:cNvCxnSpPr>
          <p:nvPr/>
        </p:nvCxnSpPr>
        <p:spPr bwMode="auto">
          <a:xfrm flipV="1">
            <a:off x="4875213" y="4935538"/>
            <a:ext cx="798512" cy="149225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14" name="AutoShape 166"/>
          <p:cNvCxnSpPr>
            <a:cxnSpLocks noChangeShapeType="1"/>
            <a:stCxn id="795715" idx="3"/>
            <a:endCxn id="795683" idx="1"/>
          </p:cNvCxnSpPr>
          <p:nvPr/>
        </p:nvCxnSpPr>
        <p:spPr bwMode="auto">
          <a:xfrm flipV="1">
            <a:off x="4900613" y="5189538"/>
            <a:ext cx="747712" cy="26670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15" name="AutoShape 167"/>
          <p:cNvCxnSpPr>
            <a:cxnSpLocks noChangeShapeType="1"/>
            <a:stCxn id="795724" idx="3"/>
            <a:endCxn id="795694" idx="1"/>
          </p:cNvCxnSpPr>
          <p:nvPr/>
        </p:nvCxnSpPr>
        <p:spPr bwMode="auto">
          <a:xfrm>
            <a:off x="7537450" y="4229100"/>
            <a:ext cx="798513" cy="99060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16" name="AutoShape 168"/>
          <p:cNvCxnSpPr>
            <a:cxnSpLocks noChangeShapeType="1"/>
            <a:stCxn id="795726" idx="3"/>
            <a:endCxn id="795694" idx="1"/>
          </p:cNvCxnSpPr>
          <p:nvPr/>
        </p:nvCxnSpPr>
        <p:spPr bwMode="auto">
          <a:xfrm>
            <a:off x="7537450" y="4522788"/>
            <a:ext cx="798513" cy="696912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17" name="AutoShape 169"/>
          <p:cNvCxnSpPr>
            <a:cxnSpLocks noChangeShapeType="1"/>
            <a:stCxn id="795728" idx="3"/>
            <a:endCxn id="795695" idx="1"/>
          </p:cNvCxnSpPr>
          <p:nvPr/>
        </p:nvCxnSpPr>
        <p:spPr bwMode="auto">
          <a:xfrm>
            <a:off x="7562850" y="4816475"/>
            <a:ext cx="747713" cy="661988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18" name="AutoShape 170"/>
          <p:cNvCxnSpPr>
            <a:cxnSpLocks noChangeShapeType="1"/>
            <a:stCxn id="795727" idx="3"/>
            <a:endCxn id="795695" idx="1"/>
          </p:cNvCxnSpPr>
          <p:nvPr/>
        </p:nvCxnSpPr>
        <p:spPr bwMode="auto">
          <a:xfrm>
            <a:off x="7562850" y="5402263"/>
            <a:ext cx="747713" cy="7620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19" name="AutoShape 171"/>
          <p:cNvCxnSpPr>
            <a:cxnSpLocks noChangeShapeType="1"/>
            <a:stCxn id="795725" idx="3"/>
            <a:endCxn id="795695" idx="1"/>
          </p:cNvCxnSpPr>
          <p:nvPr/>
        </p:nvCxnSpPr>
        <p:spPr bwMode="auto">
          <a:xfrm flipV="1">
            <a:off x="7562850" y="5478463"/>
            <a:ext cx="747713" cy="21590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20" name="AutoShape 172"/>
          <p:cNvCxnSpPr>
            <a:cxnSpLocks noChangeShapeType="1"/>
            <a:stCxn id="795729" idx="3"/>
            <a:endCxn id="795694" idx="1"/>
          </p:cNvCxnSpPr>
          <p:nvPr/>
        </p:nvCxnSpPr>
        <p:spPr bwMode="auto">
          <a:xfrm>
            <a:off x="7537450" y="5108575"/>
            <a:ext cx="798513" cy="111125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21" name="AutoShape 173"/>
          <p:cNvCxnSpPr>
            <a:cxnSpLocks noChangeShapeType="1"/>
            <a:stCxn id="795714" idx="3"/>
            <a:endCxn id="795678" idx="1"/>
          </p:cNvCxnSpPr>
          <p:nvPr/>
        </p:nvCxnSpPr>
        <p:spPr bwMode="auto">
          <a:xfrm flipV="1">
            <a:off x="4875213" y="3408363"/>
            <a:ext cx="773112" cy="167640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22" name="AutoShape 174"/>
          <p:cNvCxnSpPr>
            <a:cxnSpLocks noChangeShapeType="1"/>
            <a:stCxn id="795715" idx="3"/>
            <a:endCxn id="795680" idx="1"/>
          </p:cNvCxnSpPr>
          <p:nvPr/>
        </p:nvCxnSpPr>
        <p:spPr bwMode="auto">
          <a:xfrm flipV="1">
            <a:off x="4900613" y="4171950"/>
            <a:ext cx="747712" cy="1284288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23" name="AutoShape 175"/>
          <p:cNvCxnSpPr>
            <a:cxnSpLocks noChangeShapeType="1"/>
            <a:stCxn id="795724" idx="3"/>
            <a:endCxn id="795690" idx="1"/>
          </p:cNvCxnSpPr>
          <p:nvPr/>
        </p:nvCxnSpPr>
        <p:spPr bwMode="auto">
          <a:xfrm flipV="1">
            <a:off x="7537450" y="3140075"/>
            <a:ext cx="773113" cy="1089025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24" name="AutoShape 176"/>
          <p:cNvCxnSpPr>
            <a:cxnSpLocks noChangeShapeType="1"/>
            <a:stCxn id="795726" idx="3"/>
            <a:endCxn id="795698" idx="1"/>
          </p:cNvCxnSpPr>
          <p:nvPr/>
        </p:nvCxnSpPr>
        <p:spPr bwMode="auto">
          <a:xfrm flipV="1">
            <a:off x="7537450" y="3400425"/>
            <a:ext cx="773113" cy="1122363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25" name="AutoShape 177"/>
          <p:cNvCxnSpPr>
            <a:cxnSpLocks noChangeShapeType="1"/>
            <a:stCxn id="795728" idx="3"/>
            <a:endCxn id="795690" idx="1"/>
          </p:cNvCxnSpPr>
          <p:nvPr/>
        </p:nvCxnSpPr>
        <p:spPr bwMode="auto">
          <a:xfrm flipV="1">
            <a:off x="7562850" y="3140075"/>
            <a:ext cx="747713" cy="1676400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26" name="AutoShape 178"/>
          <p:cNvCxnSpPr>
            <a:cxnSpLocks noChangeShapeType="1"/>
            <a:stCxn id="795729" idx="3"/>
            <a:endCxn id="795692" idx="1"/>
          </p:cNvCxnSpPr>
          <p:nvPr/>
        </p:nvCxnSpPr>
        <p:spPr bwMode="auto">
          <a:xfrm flipV="1">
            <a:off x="7537450" y="4440238"/>
            <a:ext cx="773113" cy="668337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27" name="AutoShape 179"/>
          <p:cNvCxnSpPr>
            <a:cxnSpLocks noChangeShapeType="1"/>
            <a:stCxn id="795727" idx="3"/>
            <a:endCxn id="795699" idx="1"/>
          </p:cNvCxnSpPr>
          <p:nvPr/>
        </p:nvCxnSpPr>
        <p:spPr bwMode="auto">
          <a:xfrm flipV="1">
            <a:off x="7562850" y="4179888"/>
            <a:ext cx="747713" cy="1222375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28" name="AutoShape 180"/>
          <p:cNvCxnSpPr>
            <a:cxnSpLocks noChangeShapeType="1"/>
            <a:stCxn id="795725" idx="3"/>
            <a:endCxn id="795692" idx="1"/>
          </p:cNvCxnSpPr>
          <p:nvPr/>
        </p:nvCxnSpPr>
        <p:spPr bwMode="auto">
          <a:xfrm flipV="1">
            <a:off x="7562850" y="4440238"/>
            <a:ext cx="747713" cy="1254125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29" name="AutoShape 181"/>
          <p:cNvCxnSpPr>
            <a:cxnSpLocks noChangeShapeType="1"/>
            <a:stCxn id="795701" idx="3"/>
            <a:endCxn id="795663" idx="1"/>
          </p:cNvCxnSpPr>
          <p:nvPr/>
        </p:nvCxnSpPr>
        <p:spPr bwMode="auto">
          <a:xfrm flipV="1">
            <a:off x="2225675" y="2605088"/>
            <a:ext cx="785813" cy="328612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30" name="AutoShape 182"/>
          <p:cNvCxnSpPr>
            <a:cxnSpLocks noChangeShapeType="1"/>
            <a:stCxn id="795702" idx="3"/>
            <a:endCxn id="795666" idx="1"/>
          </p:cNvCxnSpPr>
          <p:nvPr/>
        </p:nvCxnSpPr>
        <p:spPr bwMode="auto">
          <a:xfrm flipV="1">
            <a:off x="2251075" y="3395663"/>
            <a:ext cx="735013" cy="107950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31" name="AutoShape 183"/>
          <p:cNvCxnSpPr>
            <a:cxnSpLocks noChangeShapeType="1"/>
            <a:stCxn id="795706" idx="3"/>
            <a:endCxn id="795674" idx="1"/>
          </p:cNvCxnSpPr>
          <p:nvPr/>
        </p:nvCxnSpPr>
        <p:spPr bwMode="auto">
          <a:xfrm>
            <a:off x="4887913" y="2124075"/>
            <a:ext cx="785812" cy="265113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32" name="AutoShape 184"/>
          <p:cNvCxnSpPr>
            <a:cxnSpLocks noChangeShapeType="1"/>
            <a:stCxn id="795710" idx="3"/>
            <a:endCxn id="795675" idx="1"/>
          </p:cNvCxnSpPr>
          <p:nvPr/>
        </p:nvCxnSpPr>
        <p:spPr bwMode="auto">
          <a:xfrm>
            <a:off x="4887913" y="2493963"/>
            <a:ext cx="785812" cy="150812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33" name="AutoShape 185"/>
          <p:cNvCxnSpPr>
            <a:cxnSpLocks noChangeShapeType="1"/>
            <a:stCxn id="795711" idx="3"/>
            <a:endCxn id="795676" idx="1"/>
          </p:cNvCxnSpPr>
          <p:nvPr/>
        </p:nvCxnSpPr>
        <p:spPr bwMode="auto">
          <a:xfrm>
            <a:off x="4913313" y="2863850"/>
            <a:ext cx="735012" cy="3492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34" name="AutoShape 186"/>
          <p:cNvCxnSpPr>
            <a:cxnSpLocks noChangeShapeType="1"/>
            <a:stCxn id="795707" idx="3"/>
            <a:endCxn id="795677" idx="1"/>
          </p:cNvCxnSpPr>
          <p:nvPr/>
        </p:nvCxnSpPr>
        <p:spPr bwMode="auto">
          <a:xfrm flipV="1">
            <a:off x="4913313" y="3154363"/>
            <a:ext cx="735012" cy="7937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35" name="AutoShape 187"/>
          <p:cNvCxnSpPr>
            <a:cxnSpLocks noChangeShapeType="1"/>
            <a:stCxn id="795716" idx="3"/>
            <a:endCxn id="795686" idx="1"/>
          </p:cNvCxnSpPr>
          <p:nvPr/>
        </p:nvCxnSpPr>
        <p:spPr bwMode="auto">
          <a:xfrm>
            <a:off x="7550150" y="1884363"/>
            <a:ext cx="785813" cy="215900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36" name="AutoShape 188"/>
          <p:cNvCxnSpPr>
            <a:cxnSpLocks noChangeShapeType="1"/>
            <a:stCxn id="795720" idx="3"/>
            <a:endCxn id="795687" idx="1"/>
          </p:cNvCxnSpPr>
          <p:nvPr/>
        </p:nvCxnSpPr>
        <p:spPr bwMode="auto">
          <a:xfrm>
            <a:off x="7550150" y="2178050"/>
            <a:ext cx="785813" cy="182563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37" name="AutoShape 189"/>
          <p:cNvCxnSpPr>
            <a:cxnSpLocks noChangeShapeType="1"/>
            <a:stCxn id="795721" idx="3"/>
            <a:endCxn id="795688" idx="1"/>
          </p:cNvCxnSpPr>
          <p:nvPr/>
        </p:nvCxnSpPr>
        <p:spPr bwMode="auto">
          <a:xfrm>
            <a:off x="7575550" y="2471738"/>
            <a:ext cx="735013" cy="14922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38" name="AutoShape 190"/>
          <p:cNvCxnSpPr>
            <a:cxnSpLocks noChangeShapeType="1"/>
            <a:stCxn id="795717" idx="3"/>
            <a:endCxn id="795689" idx="1"/>
          </p:cNvCxnSpPr>
          <p:nvPr/>
        </p:nvCxnSpPr>
        <p:spPr bwMode="auto">
          <a:xfrm>
            <a:off x="7575550" y="2763838"/>
            <a:ext cx="735013" cy="11747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39" name="AutoShape 191"/>
          <p:cNvCxnSpPr>
            <a:cxnSpLocks noChangeShapeType="1"/>
            <a:stCxn id="795704" idx="3"/>
            <a:endCxn id="795667" idx="1"/>
          </p:cNvCxnSpPr>
          <p:nvPr/>
        </p:nvCxnSpPr>
        <p:spPr bwMode="auto">
          <a:xfrm flipV="1">
            <a:off x="2193925" y="3659188"/>
            <a:ext cx="792163" cy="414337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40" name="AutoShape 192"/>
          <p:cNvCxnSpPr>
            <a:cxnSpLocks noChangeShapeType="1"/>
            <a:stCxn id="795703" idx="3"/>
            <a:endCxn id="795669" idx="1"/>
          </p:cNvCxnSpPr>
          <p:nvPr/>
        </p:nvCxnSpPr>
        <p:spPr bwMode="auto">
          <a:xfrm flipV="1">
            <a:off x="2219325" y="4184650"/>
            <a:ext cx="766763" cy="458788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41" name="AutoShape 193"/>
          <p:cNvCxnSpPr>
            <a:cxnSpLocks noChangeShapeType="1"/>
            <a:stCxn id="795709" idx="3"/>
            <a:endCxn id="795678" idx="1"/>
          </p:cNvCxnSpPr>
          <p:nvPr/>
        </p:nvCxnSpPr>
        <p:spPr bwMode="auto">
          <a:xfrm flipV="1">
            <a:off x="4856163" y="3408363"/>
            <a:ext cx="792162" cy="195262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42" name="AutoShape 194"/>
          <p:cNvCxnSpPr>
            <a:cxnSpLocks noChangeShapeType="1"/>
            <a:stCxn id="795713" idx="3"/>
            <a:endCxn id="795678" idx="1"/>
          </p:cNvCxnSpPr>
          <p:nvPr/>
        </p:nvCxnSpPr>
        <p:spPr bwMode="auto">
          <a:xfrm flipV="1">
            <a:off x="4881563" y="3408363"/>
            <a:ext cx="766762" cy="566737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43" name="AutoShape 195"/>
          <p:cNvCxnSpPr>
            <a:cxnSpLocks noChangeShapeType="1"/>
            <a:stCxn id="795708" idx="3"/>
            <a:endCxn id="795680" idx="1"/>
          </p:cNvCxnSpPr>
          <p:nvPr/>
        </p:nvCxnSpPr>
        <p:spPr bwMode="auto">
          <a:xfrm flipV="1">
            <a:off x="4856163" y="4171950"/>
            <a:ext cx="792162" cy="173038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44" name="AutoShape 196"/>
          <p:cNvCxnSpPr>
            <a:cxnSpLocks noChangeShapeType="1"/>
            <a:stCxn id="795712" idx="3"/>
            <a:endCxn id="795680" idx="1"/>
          </p:cNvCxnSpPr>
          <p:nvPr/>
        </p:nvCxnSpPr>
        <p:spPr bwMode="auto">
          <a:xfrm flipV="1">
            <a:off x="4881563" y="4171950"/>
            <a:ext cx="766762" cy="54292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45" name="AutoShape 197"/>
          <p:cNvCxnSpPr>
            <a:cxnSpLocks noChangeShapeType="1"/>
            <a:stCxn id="795719" idx="3"/>
            <a:endCxn id="795690" idx="1"/>
          </p:cNvCxnSpPr>
          <p:nvPr/>
        </p:nvCxnSpPr>
        <p:spPr bwMode="auto">
          <a:xfrm>
            <a:off x="7518400" y="3057525"/>
            <a:ext cx="792163" cy="82550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46" name="AutoShape 198"/>
          <p:cNvCxnSpPr>
            <a:cxnSpLocks noChangeShapeType="1"/>
            <a:stCxn id="795723" idx="3"/>
            <a:endCxn id="795690" idx="1"/>
          </p:cNvCxnSpPr>
          <p:nvPr/>
        </p:nvCxnSpPr>
        <p:spPr bwMode="auto">
          <a:xfrm flipV="1">
            <a:off x="7543800" y="3140075"/>
            <a:ext cx="766763" cy="211138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47" name="AutoShape 199"/>
          <p:cNvCxnSpPr>
            <a:cxnSpLocks noChangeShapeType="1"/>
            <a:stCxn id="795718" idx="3"/>
            <a:endCxn id="795692" idx="1"/>
          </p:cNvCxnSpPr>
          <p:nvPr/>
        </p:nvCxnSpPr>
        <p:spPr bwMode="auto">
          <a:xfrm>
            <a:off x="7518400" y="3643313"/>
            <a:ext cx="792163" cy="79692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48" name="AutoShape 200"/>
          <p:cNvCxnSpPr>
            <a:cxnSpLocks noChangeShapeType="1"/>
            <a:stCxn id="795722" idx="3"/>
            <a:endCxn id="795692" idx="1"/>
          </p:cNvCxnSpPr>
          <p:nvPr/>
        </p:nvCxnSpPr>
        <p:spPr bwMode="auto">
          <a:xfrm>
            <a:off x="7543800" y="3937000"/>
            <a:ext cx="766763" cy="503238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49" name="AutoShape 201"/>
          <p:cNvCxnSpPr>
            <a:cxnSpLocks noChangeShapeType="1"/>
            <a:stCxn id="795704" idx="3"/>
            <a:endCxn id="795671" idx="1"/>
          </p:cNvCxnSpPr>
          <p:nvPr/>
        </p:nvCxnSpPr>
        <p:spPr bwMode="auto">
          <a:xfrm>
            <a:off x="2193925" y="4073525"/>
            <a:ext cx="817563" cy="63817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50" name="AutoShape 202"/>
          <p:cNvCxnSpPr>
            <a:cxnSpLocks noChangeShapeType="1"/>
            <a:stCxn id="795703" idx="3"/>
            <a:endCxn id="795672" idx="1"/>
          </p:cNvCxnSpPr>
          <p:nvPr/>
        </p:nvCxnSpPr>
        <p:spPr bwMode="auto">
          <a:xfrm>
            <a:off x="2219325" y="4643438"/>
            <a:ext cx="766763" cy="330200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51" name="AutoShape 203"/>
          <p:cNvCxnSpPr>
            <a:cxnSpLocks noChangeShapeType="1"/>
            <a:stCxn id="795709" idx="3"/>
            <a:endCxn id="795682" idx="1"/>
          </p:cNvCxnSpPr>
          <p:nvPr/>
        </p:nvCxnSpPr>
        <p:spPr bwMode="auto">
          <a:xfrm>
            <a:off x="4856163" y="3603625"/>
            <a:ext cx="817562" cy="1331913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52" name="AutoShape 204"/>
          <p:cNvCxnSpPr>
            <a:cxnSpLocks noChangeShapeType="1"/>
            <a:stCxn id="795713" idx="3"/>
            <a:endCxn id="795683" idx="1"/>
          </p:cNvCxnSpPr>
          <p:nvPr/>
        </p:nvCxnSpPr>
        <p:spPr bwMode="auto">
          <a:xfrm>
            <a:off x="4881563" y="3975100"/>
            <a:ext cx="766762" cy="1214438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53" name="AutoShape 205"/>
          <p:cNvCxnSpPr>
            <a:cxnSpLocks noChangeShapeType="1"/>
            <a:stCxn id="795708" idx="3"/>
            <a:endCxn id="795682" idx="1"/>
          </p:cNvCxnSpPr>
          <p:nvPr/>
        </p:nvCxnSpPr>
        <p:spPr bwMode="auto">
          <a:xfrm>
            <a:off x="4856163" y="4344988"/>
            <a:ext cx="817562" cy="590550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54" name="AutoShape 206"/>
          <p:cNvCxnSpPr>
            <a:cxnSpLocks noChangeShapeType="1"/>
            <a:stCxn id="795712" idx="3"/>
            <a:endCxn id="795683" idx="1"/>
          </p:cNvCxnSpPr>
          <p:nvPr/>
        </p:nvCxnSpPr>
        <p:spPr bwMode="auto">
          <a:xfrm>
            <a:off x="4881563" y="4714875"/>
            <a:ext cx="766762" cy="474663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55" name="AutoShape 207"/>
          <p:cNvCxnSpPr>
            <a:cxnSpLocks noChangeShapeType="1"/>
            <a:stCxn id="795719" idx="3"/>
            <a:endCxn id="795694" idx="1"/>
          </p:cNvCxnSpPr>
          <p:nvPr/>
        </p:nvCxnSpPr>
        <p:spPr bwMode="auto">
          <a:xfrm>
            <a:off x="7518400" y="3057525"/>
            <a:ext cx="817563" cy="216217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56" name="AutoShape 208"/>
          <p:cNvCxnSpPr>
            <a:cxnSpLocks noChangeShapeType="1"/>
            <a:stCxn id="795723" idx="3"/>
            <a:endCxn id="795695" idx="1"/>
          </p:cNvCxnSpPr>
          <p:nvPr/>
        </p:nvCxnSpPr>
        <p:spPr bwMode="auto">
          <a:xfrm>
            <a:off x="7543800" y="3351213"/>
            <a:ext cx="766763" cy="2127250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57" name="AutoShape 209"/>
          <p:cNvCxnSpPr>
            <a:cxnSpLocks noChangeShapeType="1"/>
            <a:stCxn id="795718" idx="3"/>
            <a:endCxn id="795694" idx="1"/>
          </p:cNvCxnSpPr>
          <p:nvPr/>
        </p:nvCxnSpPr>
        <p:spPr bwMode="auto">
          <a:xfrm>
            <a:off x="7518400" y="3643313"/>
            <a:ext cx="817563" cy="1576387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58" name="AutoShape 210"/>
          <p:cNvCxnSpPr>
            <a:cxnSpLocks noChangeShapeType="1"/>
            <a:stCxn id="795722" idx="3"/>
            <a:endCxn id="795695" idx="1"/>
          </p:cNvCxnSpPr>
          <p:nvPr/>
        </p:nvCxnSpPr>
        <p:spPr bwMode="auto">
          <a:xfrm>
            <a:off x="7543800" y="3937000"/>
            <a:ext cx="766763" cy="1541463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59" name="AutoShape 211"/>
          <p:cNvCxnSpPr>
            <a:cxnSpLocks noChangeShapeType="1"/>
            <a:stCxn id="795714" idx="3"/>
            <a:endCxn id="795679" idx="1"/>
          </p:cNvCxnSpPr>
          <p:nvPr/>
        </p:nvCxnSpPr>
        <p:spPr bwMode="auto">
          <a:xfrm flipV="1">
            <a:off x="4875213" y="3662363"/>
            <a:ext cx="798512" cy="1422400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60" name="AutoShape 212"/>
          <p:cNvCxnSpPr>
            <a:cxnSpLocks noChangeShapeType="1"/>
            <a:stCxn id="795715" idx="3"/>
            <a:endCxn id="795681" idx="1"/>
          </p:cNvCxnSpPr>
          <p:nvPr/>
        </p:nvCxnSpPr>
        <p:spPr bwMode="auto">
          <a:xfrm flipV="1">
            <a:off x="4900613" y="4681538"/>
            <a:ext cx="747712" cy="774700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61" name="AutoShape 213"/>
          <p:cNvCxnSpPr>
            <a:cxnSpLocks noChangeShapeType="1"/>
            <a:stCxn id="795724" idx="3"/>
            <a:endCxn id="795698" idx="1"/>
          </p:cNvCxnSpPr>
          <p:nvPr/>
        </p:nvCxnSpPr>
        <p:spPr bwMode="auto">
          <a:xfrm flipV="1">
            <a:off x="7537450" y="3400425"/>
            <a:ext cx="773113" cy="82867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62" name="AutoShape 214"/>
          <p:cNvCxnSpPr>
            <a:cxnSpLocks noChangeShapeType="1"/>
            <a:stCxn id="795726" idx="3"/>
            <a:endCxn id="795691" idx="1"/>
          </p:cNvCxnSpPr>
          <p:nvPr/>
        </p:nvCxnSpPr>
        <p:spPr bwMode="auto">
          <a:xfrm flipV="1">
            <a:off x="7537450" y="3660775"/>
            <a:ext cx="798513" cy="862013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63" name="AutoShape 215"/>
          <p:cNvCxnSpPr>
            <a:cxnSpLocks noChangeShapeType="1"/>
            <a:stCxn id="795728" idx="3"/>
            <a:endCxn id="795696" idx="1"/>
          </p:cNvCxnSpPr>
          <p:nvPr/>
        </p:nvCxnSpPr>
        <p:spPr bwMode="auto">
          <a:xfrm flipV="1">
            <a:off x="7562850" y="3919538"/>
            <a:ext cx="747713" cy="896937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64" name="AutoShape 216"/>
          <p:cNvCxnSpPr>
            <a:cxnSpLocks noChangeShapeType="1"/>
            <a:stCxn id="795729" idx="3"/>
            <a:endCxn id="795697" idx="1"/>
          </p:cNvCxnSpPr>
          <p:nvPr/>
        </p:nvCxnSpPr>
        <p:spPr bwMode="auto">
          <a:xfrm flipV="1">
            <a:off x="7537450" y="4699000"/>
            <a:ext cx="798513" cy="40957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65" name="AutoShape 217"/>
          <p:cNvCxnSpPr>
            <a:cxnSpLocks noChangeShapeType="1"/>
            <a:stCxn id="795727" idx="3"/>
            <a:endCxn id="795693" idx="1"/>
          </p:cNvCxnSpPr>
          <p:nvPr/>
        </p:nvCxnSpPr>
        <p:spPr bwMode="auto">
          <a:xfrm flipV="1">
            <a:off x="7562850" y="4959350"/>
            <a:ext cx="747713" cy="442913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66" name="AutoShape 218"/>
          <p:cNvCxnSpPr>
            <a:cxnSpLocks noChangeShapeType="1"/>
            <a:stCxn id="795725" idx="3"/>
            <a:endCxn id="795693" idx="1"/>
          </p:cNvCxnSpPr>
          <p:nvPr/>
        </p:nvCxnSpPr>
        <p:spPr bwMode="auto">
          <a:xfrm flipV="1">
            <a:off x="7562850" y="4959350"/>
            <a:ext cx="747713" cy="735013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</p:cxnSp>
      <p:cxnSp>
        <p:nvCxnSpPr>
          <p:cNvPr id="795879" name="AutoShape 231"/>
          <p:cNvCxnSpPr>
            <a:cxnSpLocks noChangeShapeType="1"/>
            <a:stCxn id="795668" idx="3"/>
            <a:endCxn id="795679" idx="1"/>
          </p:cNvCxnSpPr>
          <p:nvPr/>
        </p:nvCxnSpPr>
        <p:spPr bwMode="auto">
          <a:xfrm flipV="1">
            <a:off x="3398838" y="3662363"/>
            <a:ext cx="2274887" cy="258762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80" name="AutoShape 232"/>
          <p:cNvCxnSpPr>
            <a:cxnSpLocks noChangeShapeType="1"/>
            <a:stCxn id="795670" idx="3"/>
            <a:endCxn id="795681" idx="1"/>
          </p:cNvCxnSpPr>
          <p:nvPr/>
        </p:nvCxnSpPr>
        <p:spPr bwMode="auto">
          <a:xfrm>
            <a:off x="3424238" y="4448175"/>
            <a:ext cx="2224087" cy="233363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86" name="AutoShape 238"/>
          <p:cNvCxnSpPr>
            <a:cxnSpLocks noChangeShapeType="1"/>
            <a:stCxn id="795656" idx="3"/>
            <a:endCxn id="795663" idx="1"/>
          </p:cNvCxnSpPr>
          <p:nvPr/>
        </p:nvCxnSpPr>
        <p:spPr bwMode="auto">
          <a:xfrm flipV="1">
            <a:off x="736600" y="2605088"/>
            <a:ext cx="2274888" cy="466725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  <p:cxnSp>
        <p:nvCxnSpPr>
          <p:cNvPr id="795887" name="AutoShape 239"/>
          <p:cNvCxnSpPr>
            <a:cxnSpLocks noChangeShapeType="1"/>
            <a:stCxn id="795657" idx="3"/>
            <a:endCxn id="795666" idx="1"/>
          </p:cNvCxnSpPr>
          <p:nvPr/>
        </p:nvCxnSpPr>
        <p:spPr bwMode="auto">
          <a:xfrm>
            <a:off x="762000" y="3359150"/>
            <a:ext cx="2224088" cy="36513"/>
          </a:xfrm>
          <a:prstGeom prst="straightConnector1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9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9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95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9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95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95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95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95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95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95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95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95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95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95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95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95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795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95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95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95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795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95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795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795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795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795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795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795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795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795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795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795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795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795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795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795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795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795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795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795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795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795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795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795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79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79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79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79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79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79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79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79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79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79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79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79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79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79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79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79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795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79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795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79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795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795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795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795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795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795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795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795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795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795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795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795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795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795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795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795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795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795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795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795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795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795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795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795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795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795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795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795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795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795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8" dur="500"/>
                                        <p:tgtEl>
                                          <p:spTgt spid="795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/>
                                        <p:tgtEl>
                                          <p:spTgt spid="795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2" dur="500"/>
                                        <p:tgtEl>
                                          <p:spTgt spid="795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/>
                                        <p:tgtEl>
                                          <p:spTgt spid="795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795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795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0" dur="500"/>
                                        <p:tgtEl>
                                          <p:spTgt spid="795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795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4" dur="500"/>
                                        <p:tgtEl>
                                          <p:spTgt spid="795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/>
                                        <p:tgtEl>
                                          <p:spTgt spid="795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8" dur="500"/>
                                        <p:tgtEl>
                                          <p:spTgt spid="79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/>
                                        <p:tgtEl>
                                          <p:spTgt spid="79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2" dur="500"/>
                                        <p:tgtEl>
                                          <p:spTgt spid="79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/>
                                        <p:tgtEl>
                                          <p:spTgt spid="79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6" dur="500"/>
                                        <p:tgtEl>
                                          <p:spTgt spid="79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/>
                                        <p:tgtEl>
                                          <p:spTgt spid="79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79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79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4" dur="500"/>
                                        <p:tgtEl>
                                          <p:spTgt spid="79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/>
                                        <p:tgtEl>
                                          <p:spTgt spid="79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795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/>
                                        <p:tgtEl>
                                          <p:spTgt spid="79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795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/>
                                        <p:tgtEl>
                                          <p:spTgt spid="795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6" dur="500"/>
                                        <p:tgtEl>
                                          <p:spTgt spid="795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/>
                                        <p:tgtEl>
                                          <p:spTgt spid="79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79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79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6" dur="500"/>
                                        <p:tgtEl>
                                          <p:spTgt spid="795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795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0" dur="500"/>
                                        <p:tgtEl>
                                          <p:spTgt spid="795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795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4" dur="500"/>
                                        <p:tgtEl>
                                          <p:spTgt spid="795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/>
                                        <p:tgtEl>
                                          <p:spTgt spid="795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795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/>
                                        <p:tgtEl>
                                          <p:spTgt spid="795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2" dur="500"/>
                                        <p:tgtEl>
                                          <p:spTgt spid="795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/>
                                        <p:tgtEl>
                                          <p:spTgt spid="795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6" dur="500"/>
                                        <p:tgtEl>
                                          <p:spTgt spid="795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/>
                                        <p:tgtEl>
                                          <p:spTgt spid="795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0" dur="500"/>
                                        <p:tgtEl>
                                          <p:spTgt spid="795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1" dur="500"/>
                                        <p:tgtEl>
                                          <p:spTgt spid="795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4" dur="500"/>
                                        <p:tgtEl>
                                          <p:spTgt spid="795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/>
                                        <p:tgtEl>
                                          <p:spTgt spid="795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8" dur="500"/>
                                        <p:tgtEl>
                                          <p:spTgt spid="795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/>
                                        <p:tgtEl>
                                          <p:spTgt spid="795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2" dur="500"/>
                                        <p:tgtEl>
                                          <p:spTgt spid="795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/>
                                        <p:tgtEl>
                                          <p:spTgt spid="795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6" dur="500"/>
                                        <p:tgtEl>
                                          <p:spTgt spid="795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500"/>
                                        <p:tgtEl>
                                          <p:spTgt spid="795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0" dur="500"/>
                                        <p:tgtEl>
                                          <p:spTgt spid="795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1" dur="500"/>
                                        <p:tgtEl>
                                          <p:spTgt spid="795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4" dur="500"/>
                                        <p:tgtEl>
                                          <p:spTgt spid="79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5" dur="500"/>
                                        <p:tgtEl>
                                          <p:spTgt spid="79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8" dur="500"/>
                                        <p:tgtEl>
                                          <p:spTgt spid="79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9" dur="500"/>
                                        <p:tgtEl>
                                          <p:spTgt spid="79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2" dur="500"/>
                                        <p:tgtEl>
                                          <p:spTgt spid="79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/>
                                        <p:tgtEl>
                                          <p:spTgt spid="79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6" dur="500"/>
                                        <p:tgtEl>
                                          <p:spTgt spid="79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/>
                                        <p:tgtEl>
                                          <p:spTgt spid="79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0" dur="500"/>
                                        <p:tgtEl>
                                          <p:spTgt spid="79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500"/>
                                        <p:tgtEl>
                                          <p:spTgt spid="79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4" dur="500"/>
                                        <p:tgtEl>
                                          <p:spTgt spid="79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/>
                                        <p:tgtEl>
                                          <p:spTgt spid="79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8" dur="500"/>
                                        <p:tgtEl>
                                          <p:spTgt spid="79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/>
                                        <p:tgtEl>
                                          <p:spTgt spid="79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2" dur="500"/>
                                        <p:tgtEl>
                                          <p:spTgt spid="79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/>
                                        <p:tgtEl>
                                          <p:spTgt spid="79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6" dur="500"/>
                                        <p:tgtEl>
                                          <p:spTgt spid="795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/>
                                        <p:tgtEl>
                                          <p:spTgt spid="795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795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795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795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795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8" dur="500"/>
                                        <p:tgtEl>
                                          <p:spTgt spid="795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9" dur="500"/>
                                        <p:tgtEl>
                                          <p:spTgt spid="795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2" dur="500"/>
                                        <p:tgtEl>
                                          <p:spTgt spid="795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3" dur="500"/>
                                        <p:tgtEl>
                                          <p:spTgt spid="795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6" dur="500"/>
                                        <p:tgtEl>
                                          <p:spTgt spid="795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7" dur="500"/>
                                        <p:tgtEl>
                                          <p:spTgt spid="795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0" dur="500"/>
                                        <p:tgtEl>
                                          <p:spTgt spid="795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1" dur="500"/>
                                        <p:tgtEl>
                                          <p:spTgt spid="795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4" dur="500"/>
                                        <p:tgtEl>
                                          <p:spTgt spid="795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5" dur="500"/>
                                        <p:tgtEl>
                                          <p:spTgt spid="795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8" dur="500"/>
                                        <p:tgtEl>
                                          <p:spTgt spid="795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9" dur="500"/>
                                        <p:tgtEl>
                                          <p:spTgt spid="795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2" dur="500"/>
                                        <p:tgtEl>
                                          <p:spTgt spid="795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3" dur="500"/>
                                        <p:tgtEl>
                                          <p:spTgt spid="795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6" dur="500"/>
                                        <p:tgtEl>
                                          <p:spTgt spid="795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7" dur="500"/>
                                        <p:tgtEl>
                                          <p:spTgt spid="795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0" dur="500"/>
                                        <p:tgtEl>
                                          <p:spTgt spid="795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1" dur="500"/>
                                        <p:tgtEl>
                                          <p:spTgt spid="795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4" dur="500"/>
                                        <p:tgtEl>
                                          <p:spTgt spid="795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5" dur="500"/>
                                        <p:tgtEl>
                                          <p:spTgt spid="795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8" dur="500"/>
                                        <p:tgtEl>
                                          <p:spTgt spid="795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9" dur="500"/>
                                        <p:tgtEl>
                                          <p:spTgt spid="795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2" dur="500"/>
                                        <p:tgtEl>
                                          <p:spTgt spid="795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3" dur="500"/>
                                        <p:tgtEl>
                                          <p:spTgt spid="795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6" dur="500"/>
                                        <p:tgtEl>
                                          <p:spTgt spid="795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7" dur="500"/>
                                        <p:tgtEl>
                                          <p:spTgt spid="795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0" dur="500"/>
                                        <p:tgtEl>
                                          <p:spTgt spid="795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1" dur="500"/>
                                        <p:tgtEl>
                                          <p:spTgt spid="795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4" dur="500"/>
                                        <p:tgtEl>
                                          <p:spTgt spid="795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5" dur="500"/>
                                        <p:tgtEl>
                                          <p:spTgt spid="795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8" dur="500"/>
                                        <p:tgtEl>
                                          <p:spTgt spid="79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9" dur="500"/>
                                        <p:tgtEl>
                                          <p:spTgt spid="79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2" dur="500"/>
                                        <p:tgtEl>
                                          <p:spTgt spid="79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3" dur="500"/>
                                        <p:tgtEl>
                                          <p:spTgt spid="79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6" dur="500"/>
                                        <p:tgtEl>
                                          <p:spTgt spid="79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7" dur="500"/>
                                        <p:tgtEl>
                                          <p:spTgt spid="79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2" dur="500"/>
                                        <p:tgtEl>
                                          <p:spTgt spid="795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3" dur="500"/>
                                        <p:tgtEl>
                                          <p:spTgt spid="795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6" dur="500"/>
                                        <p:tgtEl>
                                          <p:spTgt spid="79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7" dur="500"/>
                                        <p:tgtEl>
                                          <p:spTgt spid="79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0" dur="500"/>
                                        <p:tgtEl>
                                          <p:spTgt spid="795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1" dur="500"/>
                                        <p:tgtEl>
                                          <p:spTgt spid="795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4" dur="500"/>
                                        <p:tgtEl>
                                          <p:spTgt spid="795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5" dur="500"/>
                                        <p:tgtEl>
                                          <p:spTgt spid="795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8" dur="500"/>
                                        <p:tgtEl>
                                          <p:spTgt spid="795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9" dur="500"/>
                                        <p:tgtEl>
                                          <p:spTgt spid="795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2" dur="500"/>
                                        <p:tgtEl>
                                          <p:spTgt spid="795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3" dur="500"/>
                                        <p:tgtEl>
                                          <p:spTgt spid="795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6" dur="500"/>
                                        <p:tgtEl>
                                          <p:spTgt spid="79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7" dur="500"/>
                                        <p:tgtEl>
                                          <p:spTgt spid="79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0" dur="500"/>
                                        <p:tgtEl>
                                          <p:spTgt spid="79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1" dur="500"/>
                                        <p:tgtEl>
                                          <p:spTgt spid="79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7" dur="500" fill="hold"/>
                                        <p:tgtEl>
                                          <p:spTgt spid="795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8" dur="500" fill="hold"/>
                                        <p:tgtEl>
                                          <p:spTgt spid="795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1" dur="500" fill="hold"/>
                                        <p:tgtEl>
                                          <p:spTgt spid="795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2" dur="500" fill="hold"/>
                                        <p:tgtEl>
                                          <p:spTgt spid="795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2" dur="500"/>
                                        <p:tgtEl>
                                          <p:spTgt spid="795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3" dur="500"/>
                                        <p:tgtEl>
                                          <p:spTgt spid="795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6" dur="500"/>
                                        <p:tgtEl>
                                          <p:spTgt spid="795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7" dur="500"/>
                                        <p:tgtEl>
                                          <p:spTgt spid="795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indefinite"/>
                                        <p:tgtEl>
                                          <p:spTgt spid="7956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3" dur="indefinite"/>
                                        <p:tgtEl>
                                          <p:spTgt spid="7956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4" dur="indefinite"/>
                                        <p:tgtEl>
                                          <p:spTgt spid="7956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5870" grpId="0" animBg="1"/>
      <p:bldP spid="795885" grpId="0" animBg="1"/>
      <p:bldP spid="795881" grpId="0" animBg="1"/>
      <p:bldP spid="795882" grpId="0" animBg="1"/>
      <p:bldP spid="795883" grpId="0" animBg="1"/>
      <p:bldP spid="795884" grpId="0" animBg="1"/>
      <p:bldP spid="795877" grpId="0" animBg="1"/>
      <p:bldP spid="795878" grpId="0" animBg="1"/>
      <p:bldP spid="795873" grpId="0" animBg="1"/>
      <p:bldP spid="795874" grpId="0" animBg="1"/>
      <p:bldP spid="795875" grpId="0" animBg="1"/>
      <p:bldP spid="795876" grpId="0" animBg="1"/>
      <p:bldP spid="795869" grpId="0" animBg="1"/>
      <p:bldP spid="795868" grpId="0" animBg="1"/>
      <p:bldP spid="795871" grpId="0" animBg="1"/>
      <p:bldP spid="795872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42A6-F7DE-4A15-B4F2-13652F7F1677}" type="slidenum">
              <a:rPr lang="en-GB"/>
              <a:pPr/>
              <a:t>64</a:t>
            </a:fld>
            <a:endParaRPr lang="en-GB"/>
          </a:p>
        </p:txBody>
      </p:sp>
      <p:sp>
        <p:nvSpPr>
          <p:cNvPr id="85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Planning Graph as AND/OR-Graph</a:t>
            </a:r>
            <a:endParaRPr lang="en-US"/>
          </a:p>
        </p:txBody>
      </p:sp>
      <p:sp>
        <p:nvSpPr>
          <p:cNvPr id="85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700"/>
              <a:t>OR-nodes: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nodes in proposition layers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links to actions that support the propositions</a:t>
            </a:r>
          </a:p>
          <a:p>
            <a:pPr>
              <a:lnSpc>
                <a:spcPct val="90000"/>
              </a:lnSpc>
            </a:pPr>
            <a:r>
              <a:rPr lang="en-GB" sz="2700"/>
              <a:t>AND-nodes: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nodes in action layers</a:t>
            </a:r>
          </a:p>
          <a:p>
            <a:pPr lvl="1">
              <a:lnSpc>
                <a:spcPct val="90000"/>
              </a:lnSpc>
            </a:pPr>
            <a:r>
              <a:rPr lang="en-GB" sz="2200" i="1"/>
              <a:t>k</a:t>
            </a:r>
            <a:r>
              <a:rPr lang="en-GB" sz="2200"/>
              <a:t>-connectors all preconditions of the action</a:t>
            </a:r>
          </a:p>
          <a:p>
            <a:pPr lvl="1">
              <a:lnSpc>
                <a:spcPct val="90000"/>
              </a:lnSpc>
            </a:pPr>
            <a:endParaRPr lang="en-GB" sz="2200"/>
          </a:p>
          <a:p>
            <a:pPr>
              <a:lnSpc>
                <a:spcPct val="90000"/>
              </a:lnSpc>
            </a:pPr>
            <a:r>
              <a:rPr lang="en-GB" sz="2700"/>
              <a:t>search: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AO* not best algorithm because it does not exploit layered structure</a:t>
            </a:r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31ED-7F0E-4B48-B126-CF06B91B6666}" type="slidenum">
              <a:rPr lang="en-GB"/>
              <a:pPr/>
              <a:t>65</a:t>
            </a:fld>
            <a:endParaRPr lang="en-GB"/>
          </a:p>
        </p:txBody>
      </p:sp>
      <p:sp>
        <p:nvSpPr>
          <p:cNvPr id="85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Repeated Sub-Goals</a:t>
            </a:r>
            <a:endParaRPr lang="en-US"/>
          </a:p>
        </p:txBody>
      </p:sp>
      <p:sp>
        <p:nvSpPr>
          <p:cNvPr id="857091" name="Oval 3"/>
          <p:cNvSpPr>
            <a:spLocks noChangeArrowheads="1"/>
          </p:cNvSpPr>
          <p:nvPr/>
        </p:nvSpPr>
        <p:spPr bwMode="auto">
          <a:xfrm>
            <a:off x="971550" y="2205038"/>
            <a:ext cx="576263" cy="3024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57095" name="Text Box 7"/>
          <p:cNvSpPr txBox="1">
            <a:spLocks noChangeArrowheads="1"/>
          </p:cNvSpPr>
          <p:nvPr/>
        </p:nvSpPr>
        <p:spPr bwMode="auto">
          <a:xfrm>
            <a:off x="1049338" y="5445125"/>
            <a:ext cx="420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P</a:t>
            </a:r>
            <a:r>
              <a:rPr lang="en-GB" b="1" i="0" baseline="-25000"/>
              <a:t>0</a:t>
            </a:r>
            <a:endParaRPr lang="en-US" b="1" i="0" baseline="-25000"/>
          </a:p>
        </p:txBody>
      </p:sp>
      <p:sp>
        <p:nvSpPr>
          <p:cNvPr id="857092" name="Oval 4"/>
          <p:cNvSpPr>
            <a:spLocks noChangeArrowheads="1"/>
          </p:cNvSpPr>
          <p:nvPr/>
        </p:nvSpPr>
        <p:spPr bwMode="auto">
          <a:xfrm>
            <a:off x="3290888" y="2205038"/>
            <a:ext cx="576262" cy="3024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57097" name="Text Box 9"/>
          <p:cNvSpPr txBox="1">
            <a:spLocks noChangeArrowheads="1"/>
          </p:cNvSpPr>
          <p:nvPr/>
        </p:nvSpPr>
        <p:spPr bwMode="auto">
          <a:xfrm>
            <a:off x="3389313" y="5445125"/>
            <a:ext cx="379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P</a:t>
            </a:r>
            <a:r>
              <a:rPr lang="en-GB" b="1" baseline="-25000"/>
              <a:t>i</a:t>
            </a:r>
            <a:endParaRPr lang="en-US" b="1" baseline="-25000"/>
          </a:p>
        </p:txBody>
      </p:sp>
      <p:sp>
        <p:nvSpPr>
          <p:cNvPr id="857093" name="Oval 5"/>
          <p:cNvSpPr>
            <a:spLocks noChangeArrowheads="1"/>
          </p:cNvSpPr>
          <p:nvPr/>
        </p:nvSpPr>
        <p:spPr bwMode="auto">
          <a:xfrm>
            <a:off x="5467350" y="2205038"/>
            <a:ext cx="576263" cy="3024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57098" name="Text Box 10"/>
          <p:cNvSpPr txBox="1">
            <a:spLocks noChangeArrowheads="1"/>
          </p:cNvSpPr>
          <p:nvPr/>
        </p:nvSpPr>
        <p:spPr bwMode="auto">
          <a:xfrm>
            <a:off x="5545138" y="5445125"/>
            <a:ext cx="379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P</a:t>
            </a:r>
            <a:r>
              <a:rPr lang="en-GB" b="1" baseline="-25000"/>
              <a:t>j</a:t>
            </a:r>
            <a:endParaRPr lang="en-US" b="1" baseline="-25000"/>
          </a:p>
        </p:txBody>
      </p:sp>
      <p:sp>
        <p:nvSpPr>
          <p:cNvPr id="857102" name="Line 14"/>
          <p:cNvSpPr>
            <a:spLocks noChangeShapeType="1"/>
          </p:cNvSpPr>
          <p:nvPr/>
        </p:nvSpPr>
        <p:spPr bwMode="auto">
          <a:xfrm flipV="1">
            <a:off x="1331913" y="2349500"/>
            <a:ext cx="7207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57103" name="Line 15"/>
          <p:cNvSpPr>
            <a:spLocks noChangeShapeType="1"/>
          </p:cNvSpPr>
          <p:nvPr/>
        </p:nvSpPr>
        <p:spPr bwMode="auto">
          <a:xfrm>
            <a:off x="1331913" y="5014913"/>
            <a:ext cx="7207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57104" name="Line 16"/>
          <p:cNvSpPr>
            <a:spLocks noChangeShapeType="1"/>
          </p:cNvSpPr>
          <p:nvPr/>
        </p:nvSpPr>
        <p:spPr bwMode="auto">
          <a:xfrm>
            <a:off x="1763713" y="2492375"/>
            <a:ext cx="0" cy="25209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57105" name="Line 17"/>
          <p:cNvSpPr>
            <a:spLocks noChangeShapeType="1"/>
          </p:cNvSpPr>
          <p:nvPr/>
        </p:nvSpPr>
        <p:spPr bwMode="auto">
          <a:xfrm flipV="1">
            <a:off x="3706813" y="2349500"/>
            <a:ext cx="7207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57106" name="Line 18"/>
          <p:cNvSpPr>
            <a:spLocks noChangeShapeType="1"/>
          </p:cNvSpPr>
          <p:nvPr/>
        </p:nvSpPr>
        <p:spPr bwMode="auto">
          <a:xfrm>
            <a:off x="3706813" y="5014913"/>
            <a:ext cx="7207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57107" name="Line 19"/>
          <p:cNvSpPr>
            <a:spLocks noChangeShapeType="1"/>
          </p:cNvSpPr>
          <p:nvPr/>
        </p:nvSpPr>
        <p:spPr bwMode="auto">
          <a:xfrm>
            <a:off x="4138613" y="2492375"/>
            <a:ext cx="0" cy="25209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57108" name="Line 20"/>
          <p:cNvSpPr>
            <a:spLocks noChangeShapeType="1"/>
          </p:cNvSpPr>
          <p:nvPr/>
        </p:nvSpPr>
        <p:spPr bwMode="auto">
          <a:xfrm>
            <a:off x="4932363" y="2349500"/>
            <a:ext cx="7207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57109" name="Line 21"/>
          <p:cNvSpPr>
            <a:spLocks noChangeShapeType="1"/>
          </p:cNvSpPr>
          <p:nvPr/>
        </p:nvSpPr>
        <p:spPr bwMode="auto">
          <a:xfrm flipV="1">
            <a:off x="4932363" y="5014913"/>
            <a:ext cx="7207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57110" name="Line 22"/>
          <p:cNvSpPr>
            <a:spLocks noChangeShapeType="1"/>
          </p:cNvSpPr>
          <p:nvPr/>
        </p:nvSpPr>
        <p:spPr bwMode="auto">
          <a:xfrm flipV="1">
            <a:off x="5364163" y="2492375"/>
            <a:ext cx="0" cy="25209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57111" name="Line 23"/>
          <p:cNvSpPr>
            <a:spLocks noChangeShapeType="1"/>
          </p:cNvSpPr>
          <p:nvPr/>
        </p:nvSpPr>
        <p:spPr bwMode="auto">
          <a:xfrm>
            <a:off x="2700338" y="2349500"/>
            <a:ext cx="7207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57112" name="Line 24"/>
          <p:cNvSpPr>
            <a:spLocks noChangeShapeType="1"/>
          </p:cNvSpPr>
          <p:nvPr/>
        </p:nvSpPr>
        <p:spPr bwMode="auto">
          <a:xfrm flipV="1">
            <a:off x="2700338" y="5014913"/>
            <a:ext cx="7207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57113" name="Line 25"/>
          <p:cNvSpPr>
            <a:spLocks noChangeShapeType="1"/>
          </p:cNvSpPr>
          <p:nvPr/>
        </p:nvSpPr>
        <p:spPr bwMode="auto">
          <a:xfrm flipV="1">
            <a:off x="3132138" y="2492375"/>
            <a:ext cx="0" cy="25209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57114" name="Line 26"/>
          <p:cNvSpPr>
            <a:spLocks noChangeShapeType="1"/>
          </p:cNvSpPr>
          <p:nvPr/>
        </p:nvSpPr>
        <p:spPr bwMode="auto">
          <a:xfrm>
            <a:off x="1908175" y="3716338"/>
            <a:ext cx="10795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57115" name="Line 27"/>
          <p:cNvSpPr>
            <a:spLocks noChangeShapeType="1"/>
          </p:cNvSpPr>
          <p:nvPr/>
        </p:nvSpPr>
        <p:spPr bwMode="auto">
          <a:xfrm>
            <a:off x="4284663" y="3716338"/>
            <a:ext cx="863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57116" name="Oval 28"/>
          <p:cNvSpPr>
            <a:spLocks noChangeArrowheads="1"/>
          </p:cNvSpPr>
          <p:nvPr/>
        </p:nvSpPr>
        <p:spPr bwMode="auto">
          <a:xfrm>
            <a:off x="3360738" y="2636838"/>
            <a:ext cx="431800" cy="28892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i="0"/>
              <a:t> </a:t>
            </a:r>
            <a:endParaRPr lang="en-US" i="0"/>
          </a:p>
        </p:txBody>
      </p:sp>
      <p:sp>
        <p:nvSpPr>
          <p:cNvPr id="857117" name="Oval 29"/>
          <p:cNvSpPr>
            <a:spLocks noChangeArrowheads="1"/>
          </p:cNvSpPr>
          <p:nvPr/>
        </p:nvSpPr>
        <p:spPr bwMode="auto">
          <a:xfrm>
            <a:off x="5534025" y="3802063"/>
            <a:ext cx="431800" cy="28892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57118" name="Oval 30"/>
          <p:cNvSpPr>
            <a:spLocks noChangeArrowheads="1"/>
          </p:cNvSpPr>
          <p:nvPr/>
        </p:nvSpPr>
        <p:spPr bwMode="auto">
          <a:xfrm>
            <a:off x="5534025" y="2794000"/>
            <a:ext cx="431800" cy="28892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57119" name="Oval 31"/>
          <p:cNvSpPr>
            <a:spLocks noChangeArrowheads="1"/>
          </p:cNvSpPr>
          <p:nvPr/>
        </p:nvSpPr>
        <p:spPr bwMode="auto">
          <a:xfrm>
            <a:off x="3360738" y="3357563"/>
            <a:ext cx="431800" cy="28892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57120" name="Oval 32"/>
          <p:cNvSpPr>
            <a:spLocks noChangeArrowheads="1"/>
          </p:cNvSpPr>
          <p:nvPr/>
        </p:nvSpPr>
        <p:spPr bwMode="auto">
          <a:xfrm>
            <a:off x="3360738" y="4437063"/>
            <a:ext cx="431800" cy="28892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cxnSp>
        <p:nvCxnSpPr>
          <p:cNvPr id="857122" name="AutoShape 34"/>
          <p:cNvCxnSpPr>
            <a:cxnSpLocks noChangeShapeType="1"/>
            <a:stCxn id="857116" idx="6"/>
            <a:endCxn id="857118" idx="2"/>
          </p:cNvCxnSpPr>
          <p:nvPr/>
        </p:nvCxnSpPr>
        <p:spPr bwMode="auto">
          <a:xfrm>
            <a:off x="3792538" y="2781300"/>
            <a:ext cx="1741487" cy="157163"/>
          </a:xfrm>
          <a:prstGeom prst="straightConnector1">
            <a:avLst/>
          </a:prstGeom>
          <a:noFill/>
          <a:ln w="12700">
            <a:solidFill>
              <a:srgbClr val="66FF33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857123" name="AutoShape 35"/>
          <p:cNvCxnSpPr>
            <a:cxnSpLocks noChangeShapeType="1"/>
            <a:stCxn id="857120" idx="6"/>
            <a:endCxn id="857117" idx="2"/>
          </p:cNvCxnSpPr>
          <p:nvPr/>
        </p:nvCxnSpPr>
        <p:spPr bwMode="auto">
          <a:xfrm flipV="1">
            <a:off x="3792538" y="3946525"/>
            <a:ext cx="1741487" cy="635000"/>
          </a:xfrm>
          <a:prstGeom prst="straightConnector1">
            <a:avLst/>
          </a:prstGeom>
          <a:noFill/>
          <a:ln w="12700">
            <a:solidFill>
              <a:srgbClr val="66FF33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857124" name="AutoShape 36"/>
          <p:cNvCxnSpPr>
            <a:cxnSpLocks noChangeShapeType="1"/>
            <a:stCxn id="857116" idx="6"/>
            <a:endCxn id="857117" idx="2"/>
          </p:cNvCxnSpPr>
          <p:nvPr/>
        </p:nvCxnSpPr>
        <p:spPr bwMode="auto">
          <a:xfrm>
            <a:off x="3792538" y="2781300"/>
            <a:ext cx="1741487" cy="1165225"/>
          </a:xfrm>
          <a:prstGeom prst="straightConnector1">
            <a:avLst/>
          </a:prstGeom>
          <a:noFill/>
          <a:ln w="12700">
            <a:solidFill>
              <a:srgbClr val="66FF33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857125" name="AutoShape 37"/>
          <p:cNvCxnSpPr>
            <a:cxnSpLocks noChangeShapeType="1"/>
            <a:stCxn id="857120" idx="6"/>
            <a:endCxn id="857118" idx="2"/>
          </p:cNvCxnSpPr>
          <p:nvPr/>
        </p:nvCxnSpPr>
        <p:spPr bwMode="auto">
          <a:xfrm flipV="1">
            <a:off x="3792538" y="2938463"/>
            <a:ext cx="1741487" cy="1643062"/>
          </a:xfrm>
          <a:prstGeom prst="straightConnector1">
            <a:avLst/>
          </a:prstGeom>
          <a:noFill/>
          <a:ln w="12700">
            <a:solidFill>
              <a:srgbClr val="66FF33"/>
            </a:solidFill>
            <a:prstDash val="dash"/>
            <a:round/>
            <a:headEnd/>
            <a:tailEnd/>
          </a:ln>
          <a:effectLst/>
        </p:spPr>
      </p:cxnSp>
      <p:sp>
        <p:nvSpPr>
          <p:cNvPr id="857126" name="Oval 38"/>
          <p:cNvSpPr>
            <a:spLocks noChangeArrowheads="1"/>
          </p:cNvSpPr>
          <p:nvPr/>
        </p:nvSpPr>
        <p:spPr bwMode="auto">
          <a:xfrm>
            <a:off x="7667625" y="2205038"/>
            <a:ext cx="576263" cy="3024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57127" name="Text Box 39"/>
          <p:cNvSpPr txBox="1">
            <a:spLocks noChangeArrowheads="1"/>
          </p:cNvSpPr>
          <p:nvPr/>
        </p:nvSpPr>
        <p:spPr bwMode="auto">
          <a:xfrm>
            <a:off x="7745413" y="5445125"/>
            <a:ext cx="420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P</a:t>
            </a:r>
            <a:r>
              <a:rPr lang="en-GB" b="1" baseline="-25000"/>
              <a:t>k</a:t>
            </a:r>
            <a:endParaRPr lang="en-US" b="1" baseline="-25000"/>
          </a:p>
        </p:txBody>
      </p:sp>
      <p:sp>
        <p:nvSpPr>
          <p:cNvPr id="857128" name="Line 40"/>
          <p:cNvSpPr>
            <a:spLocks noChangeShapeType="1"/>
          </p:cNvSpPr>
          <p:nvPr/>
        </p:nvSpPr>
        <p:spPr bwMode="auto">
          <a:xfrm>
            <a:off x="7132638" y="2349500"/>
            <a:ext cx="7207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57129" name="Line 41"/>
          <p:cNvSpPr>
            <a:spLocks noChangeShapeType="1"/>
          </p:cNvSpPr>
          <p:nvPr/>
        </p:nvSpPr>
        <p:spPr bwMode="auto">
          <a:xfrm flipV="1">
            <a:off x="7132638" y="5014913"/>
            <a:ext cx="7207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57130" name="Line 42"/>
          <p:cNvSpPr>
            <a:spLocks noChangeShapeType="1"/>
          </p:cNvSpPr>
          <p:nvPr/>
        </p:nvSpPr>
        <p:spPr bwMode="auto">
          <a:xfrm flipV="1">
            <a:off x="7564438" y="2492375"/>
            <a:ext cx="0" cy="25209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57131" name="Oval 43"/>
          <p:cNvSpPr>
            <a:spLocks noChangeArrowheads="1"/>
          </p:cNvSpPr>
          <p:nvPr/>
        </p:nvSpPr>
        <p:spPr bwMode="auto">
          <a:xfrm>
            <a:off x="7734300" y="3802063"/>
            <a:ext cx="431800" cy="28892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57132" name="Oval 44"/>
          <p:cNvSpPr>
            <a:spLocks noChangeArrowheads="1"/>
          </p:cNvSpPr>
          <p:nvPr/>
        </p:nvSpPr>
        <p:spPr bwMode="auto">
          <a:xfrm>
            <a:off x="7734300" y="3284538"/>
            <a:ext cx="431800" cy="28892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57133" name="Line 45"/>
          <p:cNvSpPr>
            <a:spLocks noChangeShapeType="1"/>
          </p:cNvSpPr>
          <p:nvPr/>
        </p:nvSpPr>
        <p:spPr bwMode="auto">
          <a:xfrm flipV="1">
            <a:off x="5868988" y="2349500"/>
            <a:ext cx="7207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57134" name="Line 46"/>
          <p:cNvSpPr>
            <a:spLocks noChangeShapeType="1"/>
          </p:cNvSpPr>
          <p:nvPr/>
        </p:nvSpPr>
        <p:spPr bwMode="auto">
          <a:xfrm>
            <a:off x="5868988" y="5014913"/>
            <a:ext cx="7207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57135" name="Line 47"/>
          <p:cNvSpPr>
            <a:spLocks noChangeShapeType="1"/>
          </p:cNvSpPr>
          <p:nvPr/>
        </p:nvSpPr>
        <p:spPr bwMode="auto">
          <a:xfrm>
            <a:off x="6300788" y="2492375"/>
            <a:ext cx="0" cy="25209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57136" name="Line 48"/>
          <p:cNvSpPr>
            <a:spLocks noChangeShapeType="1"/>
          </p:cNvSpPr>
          <p:nvPr/>
        </p:nvSpPr>
        <p:spPr bwMode="auto">
          <a:xfrm>
            <a:off x="6443663" y="3716338"/>
            <a:ext cx="10080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7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57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57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57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57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57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8571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85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8571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85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8571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85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857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3" dur="indefinite"/>
                                        <p:tgtEl>
                                          <p:spTgt spid="85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857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85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857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9" dur="indefinite"/>
                                        <p:tgtEl>
                                          <p:spTgt spid="85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857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54" dur="indefinite"/>
                                        <p:tgtEl>
                                          <p:spTgt spid="85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857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57" dur="indefinite"/>
                                        <p:tgtEl>
                                          <p:spTgt spid="85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857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857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57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57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8571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69" dur="indefinite"/>
                                        <p:tgtEl>
                                          <p:spTgt spid="85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8571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72" dur="indefinite"/>
                                        <p:tgtEl>
                                          <p:spTgt spid="85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8571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75" dur="indefinite"/>
                                        <p:tgtEl>
                                          <p:spTgt spid="85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7116" grpId="0" animBg="1"/>
      <p:bldP spid="857116" grpId="1" animBg="1"/>
      <p:bldP spid="857116" grpId="2" animBg="1"/>
      <p:bldP spid="857117" grpId="0" animBg="1"/>
      <p:bldP spid="857118" grpId="0" animBg="1"/>
      <p:bldP spid="857119" grpId="0" animBg="1"/>
      <p:bldP spid="857119" grpId="1" animBg="1"/>
      <p:bldP spid="857119" grpId="2" animBg="1"/>
      <p:bldP spid="857120" grpId="0" animBg="1"/>
      <p:bldP spid="857120" grpId="1" animBg="1"/>
      <p:bldP spid="857120" grpId="2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3639-52C5-4416-9BED-14E4ECD7E215}" type="slidenum">
              <a:rPr lang="en-GB"/>
              <a:pPr/>
              <a:t>66</a:t>
            </a:fld>
            <a:endParaRPr lang="en-GB"/>
          </a:p>
        </p:txBody>
      </p:sp>
      <p:sp>
        <p:nvSpPr>
          <p:cNvPr id="85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i="1" dirty="0" err="1"/>
              <a:t>nogood</a:t>
            </a:r>
            <a:r>
              <a:rPr lang="en-GB" dirty="0"/>
              <a:t> Table</a:t>
            </a:r>
            <a:endParaRPr lang="en-US" dirty="0"/>
          </a:p>
        </p:txBody>
      </p:sp>
      <p:sp>
        <p:nvSpPr>
          <p:cNvPr id="85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700" i="1" u="sng" dirty="0" err="1"/>
              <a:t>nogood</a:t>
            </a:r>
            <a:r>
              <a:rPr lang="en-GB" sz="2700" u="sng" dirty="0"/>
              <a:t> table</a:t>
            </a:r>
            <a:r>
              <a:rPr lang="en-GB" sz="2700" dirty="0"/>
              <a:t> (denoted </a:t>
            </a:r>
            <a:r>
              <a:rPr lang="en-GB" sz="27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∇</a:t>
            </a:r>
            <a:r>
              <a:rPr lang="en-GB" sz="2700" dirty="0"/>
              <a:t>) for planning graph up to layer </a:t>
            </a:r>
            <a:r>
              <a:rPr lang="en-GB" sz="2700" i="1" dirty="0"/>
              <a:t>k</a:t>
            </a:r>
            <a:r>
              <a:rPr lang="en-GB" sz="27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array of </a:t>
            </a:r>
            <a:r>
              <a:rPr lang="en-GB" sz="2200" i="1" dirty="0"/>
              <a:t>k</a:t>
            </a:r>
            <a:r>
              <a:rPr lang="en-GB" sz="2200" dirty="0"/>
              <a:t> sets of sets of goal propositions</a:t>
            </a:r>
          </a:p>
          <a:p>
            <a:pPr lvl="2">
              <a:lnSpc>
                <a:spcPct val="80000"/>
              </a:lnSpc>
            </a:pPr>
            <a:r>
              <a:rPr lang="en-GB" sz="2000" dirty="0"/>
              <a:t>inner set: one combination of propositions that cannot be achieved</a:t>
            </a:r>
          </a:p>
          <a:p>
            <a:pPr lvl="2">
              <a:lnSpc>
                <a:spcPct val="80000"/>
              </a:lnSpc>
            </a:pPr>
            <a:r>
              <a:rPr lang="en-GB" sz="2000" dirty="0"/>
              <a:t>outer set: all combinations that cannot be achieved (at that layer)</a:t>
            </a:r>
          </a:p>
          <a:p>
            <a:pPr lvl="2">
              <a:lnSpc>
                <a:spcPct val="80000"/>
              </a:lnSpc>
            </a:pP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700" dirty="0"/>
              <a:t>before searching for set </a:t>
            </a:r>
            <a:r>
              <a:rPr lang="en-GB" sz="2700" i="1" dirty="0"/>
              <a:t>g</a:t>
            </a:r>
            <a:r>
              <a:rPr lang="en-GB" sz="2700" dirty="0"/>
              <a:t> in </a:t>
            </a:r>
            <a:r>
              <a:rPr lang="en-GB" sz="2700" i="1" dirty="0" err="1"/>
              <a:t>P</a:t>
            </a:r>
            <a:r>
              <a:rPr lang="en-GB" sz="2700" i="1" baseline="-25000" dirty="0" err="1"/>
              <a:t>j</a:t>
            </a:r>
            <a:r>
              <a:rPr lang="en-GB" sz="27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check whether </a:t>
            </a:r>
            <a:r>
              <a:rPr lang="en-GB" sz="2200" i="1" dirty="0"/>
              <a:t>g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∈∇</a:t>
            </a:r>
            <a:r>
              <a:rPr lang="en-GB" sz="2200" dirty="0"/>
              <a:t>(</a:t>
            </a:r>
            <a:r>
              <a:rPr lang="en-GB" sz="2200" i="1" dirty="0"/>
              <a:t>j</a:t>
            </a:r>
            <a:r>
              <a:rPr lang="en-GB" sz="2200" dirty="0"/>
              <a:t>)</a:t>
            </a:r>
          </a:p>
          <a:p>
            <a:pPr>
              <a:lnSpc>
                <a:spcPct val="80000"/>
              </a:lnSpc>
            </a:pPr>
            <a:r>
              <a:rPr lang="en-GB" sz="2700" dirty="0"/>
              <a:t>when search for set </a:t>
            </a:r>
            <a:r>
              <a:rPr lang="en-GB" sz="2700" i="1" dirty="0"/>
              <a:t>g</a:t>
            </a:r>
            <a:r>
              <a:rPr lang="en-GB" sz="2700" dirty="0"/>
              <a:t> in </a:t>
            </a:r>
            <a:r>
              <a:rPr lang="en-GB" sz="2700" i="1" dirty="0" err="1"/>
              <a:t>P</a:t>
            </a:r>
            <a:r>
              <a:rPr lang="en-GB" sz="2700" i="1" baseline="-25000" dirty="0" err="1"/>
              <a:t>j</a:t>
            </a:r>
            <a:r>
              <a:rPr lang="en-GB" sz="2700" dirty="0"/>
              <a:t> has failed: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add </a:t>
            </a:r>
            <a:r>
              <a:rPr lang="en-GB" sz="2200" i="1" dirty="0"/>
              <a:t>g</a:t>
            </a:r>
            <a:r>
              <a:rPr lang="en-GB" sz="2200" dirty="0"/>
              <a:t> to 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∇</a:t>
            </a:r>
            <a:r>
              <a:rPr lang="en-GB" sz="2200" dirty="0"/>
              <a:t>(</a:t>
            </a:r>
            <a:r>
              <a:rPr lang="en-GB" sz="2200" i="1" dirty="0"/>
              <a:t>j</a:t>
            </a:r>
            <a:r>
              <a:rPr lang="en-GB" sz="22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F4F8-1DAF-4BB7-8EDD-E1BF362064A2}" type="slidenum">
              <a:rPr lang="en-GB"/>
              <a:pPr/>
              <a:t>67</a:t>
            </a:fld>
            <a:endParaRPr lang="en-GB"/>
          </a:p>
        </p:txBody>
      </p:sp>
      <p:sp>
        <p:nvSpPr>
          <p:cNvPr id="86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Pseudo Code: extract</a:t>
            </a:r>
            <a:endParaRPr lang="en-US" dirty="0"/>
          </a:p>
        </p:txBody>
      </p:sp>
      <p:sp>
        <p:nvSpPr>
          <p:cNvPr id="86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tabLst>
                <a:tab pos="714375" algn="l"/>
              </a:tabLst>
            </a:pPr>
            <a:r>
              <a:rPr lang="en-GB" b="1" dirty="0"/>
              <a:t>function</a:t>
            </a:r>
            <a:r>
              <a:rPr lang="en-GB" dirty="0"/>
              <a:t> extract(</a:t>
            </a:r>
            <a:r>
              <a:rPr lang="en-GB" i="1" dirty="0" err="1"/>
              <a:t>G</a:t>
            </a:r>
            <a:r>
              <a:rPr lang="en-GB" dirty="0" err="1"/>
              <a:t>,</a:t>
            </a:r>
            <a:r>
              <a:rPr lang="en-GB" i="1" dirty="0" err="1"/>
              <a:t>g</a:t>
            </a:r>
            <a:r>
              <a:rPr lang="en-GB" dirty="0" err="1"/>
              <a:t>,</a:t>
            </a:r>
            <a:r>
              <a:rPr lang="en-GB" i="1" dirty="0" err="1"/>
              <a:t>i</a:t>
            </a:r>
            <a:r>
              <a:rPr lang="en-GB" dirty="0"/>
              <a:t>)</a:t>
            </a:r>
          </a:p>
          <a:p>
            <a:pPr>
              <a:buFont typeface="Wingdings" pitchFamily="2" charset="2"/>
              <a:buNone/>
              <a:tabLst>
                <a:tab pos="714375" algn="l"/>
              </a:tabLst>
            </a:pPr>
            <a:r>
              <a:rPr lang="en-GB" dirty="0"/>
              <a:t>	</a:t>
            </a:r>
            <a:r>
              <a:rPr lang="en-GB" b="1" dirty="0"/>
              <a:t>if </a:t>
            </a:r>
            <a:r>
              <a:rPr lang="en-GB" i="1" dirty="0" err="1"/>
              <a:t>i</a:t>
            </a:r>
            <a:r>
              <a:rPr lang="en-GB" dirty="0"/>
              <a:t>=0 </a:t>
            </a:r>
            <a:r>
              <a:rPr lang="en-GB" b="1" dirty="0"/>
              <a:t>then return</a:t>
            </a:r>
            <a:r>
              <a:rPr lang="en-GB" dirty="0"/>
              <a:t> </a:t>
            </a:r>
            <a:r>
              <a:rPr lang="en-GB" sz="27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〈〉 </a:t>
            </a:r>
            <a:endParaRPr lang="en-GB" dirty="0"/>
          </a:p>
          <a:p>
            <a:pPr>
              <a:buFont typeface="Wingdings" pitchFamily="2" charset="2"/>
              <a:buNone/>
              <a:tabLst>
                <a:tab pos="714375" algn="l"/>
              </a:tabLst>
            </a:pPr>
            <a:r>
              <a:rPr lang="en-GB" dirty="0"/>
              <a:t>	</a:t>
            </a:r>
            <a:r>
              <a:rPr lang="en-GB" b="1" dirty="0"/>
              <a:t>if </a:t>
            </a:r>
            <a:r>
              <a:rPr lang="en-GB" i="1" dirty="0"/>
              <a:t>g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∈∇</a:t>
            </a:r>
            <a:r>
              <a:rPr lang="en-GB" dirty="0"/>
              <a:t>(</a:t>
            </a:r>
            <a:r>
              <a:rPr lang="en-GB" i="1" dirty="0" err="1"/>
              <a:t>i</a:t>
            </a:r>
            <a:r>
              <a:rPr lang="en-GB" dirty="0"/>
              <a:t>) </a:t>
            </a:r>
            <a:r>
              <a:rPr lang="en-GB" b="1" dirty="0"/>
              <a:t>then return</a:t>
            </a:r>
            <a:r>
              <a:rPr lang="en-GB" dirty="0"/>
              <a:t> failure</a:t>
            </a:r>
          </a:p>
          <a:p>
            <a:pPr>
              <a:buFont typeface="Wingdings" pitchFamily="2" charset="2"/>
              <a:buNone/>
              <a:tabLst>
                <a:tab pos="714375" algn="l"/>
              </a:tabLst>
            </a:pPr>
            <a:r>
              <a:rPr lang="en-GB" dirty="0"/>
              <a:t>	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∏</a:t>
            </a:r>
            <a:r>
              <a:rPr lang="en-GB" dirty="0"/>
              <a:t> </a:t>
            </a:r>
            <a:r>
              <a:rPr lang="en-GB" dirty="0">
                <a:sym typeface="Wingdings" pitchFamily="2" charset="2"/>
              </a:rPr>
              <a:t> </a:t>
            </a:r>
            <a:r>
              <a:rPr lang="en-GB" dirty="0" err="1">
                <a:sym typeface="Wingdings" pitchFamily="2" charset="2"/>
              </a:rPr>
              <a:t>gpSearch</a:t>
            </a:r>
            <a:r>
              <a:rPr lang="en-GB" dirty="0">
                <a:sym typeface="Wingdings" pitchFamily="2" charset="2"/>
              </a:rPr>
              <a:t>(</a:t>
            </a:r>
            <a:r>
              <a:rPr lang="en-GB" i="1" dirty="0" err="1">
                <a:sym typeface="Wingdings" pitchFamily="2" charset="2"/>
              </a:rPr>
              <a:t>G</a:t>
            </a:r>
            <a:r>
              <a:rPr lang="en-GB" dirty="0" err="1">
                <a:sym typeface="Wingdings" pitchFamily="2" charset="2"/>
              </a:rPr>
              <a:t>,</a:t>
            </a:r>
            <a:r>
              <a:rPr lang="en-GB" i="1" dirty="0" err="1">
                <a:sym typeface="Wingdings" pitchFamily="2" charset="2"/>
              </a:rPr>
              <a:t>g</a:t>
            </a:r>
            <a:r>
              <a:rPr lang="en-GB" dirty="0">
                <a:sym typeface="Wingdings" pitchFamily="2" charset="2"/>
              </a:rPr>
              <a:t>,{},</a:t>
            </a:r>
            <a:r>
              <a:rPr lang="en-GB" i="1" dirty="0" err="1">
                <a:sym typeface="Wingdings" pitchFamily="2" charset="2"/>
              </a:rPr>
              <a:t>i</a:t>
            </a:r>
            <a:r>
              <a:rPr lang="en-GB" dirty="0">
                <a:sym typeface="Wingdings" pitchFamily="2" charset="2"/>
              </a:rPr>
              <a:t>)</a:t>
            </a:r>
          </a:p>
          <a:p>
            <a:pPr>
              <a:buFont typeface="Wingdings" pitchFamily="2" charset="2"/>
              <a:buNone/>
              <a:tabLst>
                <a:tab pos="714375" algn="l"/>
              </a:tabLst>
            </a:pPr>
            <a:r>
              <a:rPr lang="en-GB" dirty="0">
                <a:sym typeface="Wingdings" pitchFamily="2" charset="2"/>
              </a:rPr>
              <a:t>	</a:t>
            </a:r>
            <a:r>
              <a:rPr lang="en-GB" b="1" dirty="0">
                <a:sym typeface="Wingdings" pitchFamily="2" charset="2"/>
              </a:rPr>
              <a:t>if 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∏</a:t>
            </a:r>
            <a:r>
              <a:rPr lang="en-GB" dirty="0">
                <a:cs typeface="Arial" charset="0"/>
                <a:sym typeface="Wingdings" pitchFamily="2" charset="2"/>
              </a:rPr>
              <a:t>≠failure </a:t>
            </a:r>
            <a:r>
              <a:rPr lang="en-GB" b="1" dirty="0">
                <a:cs typeface="Arial" charset="0"/>
                <a:sym typeface="Wingdings" pitchFamily="2" charset="2"/>
              </a:rPr>
              <a:t>then return</a:t>
            </a:r>
            <a:r>
              <a:rPr lang="en-GB" dirty="0">
                <a:cs typeface="Arial" charset="0"/>
                <a:sym typeface="Wingdings" pitchFamily="2" charset="2"/>
              </a:rPr>
              <a:t> 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∏</a:t>
            </a:r>
            <a:r>
              <a:rPr lang="en-GB" dirty="0"/>
              <a:t> </a:t>
            </a:r>
          </a:p>
          <a:p>
            <a:pPr>
              <a:buFont typeface="Wingdings" pitchFamily="2" charset="2"/>
              <a:buNone/>
              <a:tabLst>
                <a:tab pos="714375" algn="l"/>
              </a:tabLst>
            </a:pPr>
            <a:r>
              <a:rPr lang="en-GB" dirty="0"/>
              <a:t>	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∇</a:t>
            </a:r>
            <a:r>
              <a:rPr lang="en-GB" dirty="0"/>
              <a:t>(</a:t>
            </a:r>
            <a:r>
              <a:rPr lang="en-GB" i="1" dirty="0" err="1"/>
              <a:t>i</a:t>
            </a:r>
            <a:r>
              <a:rPr lang="en-GB" dirty="0"/>
              <a:t>) </a:t>
            </a:r>
            <a:r>
              <a:rPr lang="en-GB" dirty="0">
                <a:sym typeface="Wingdings" pitchFamily="2" charset="2"/>
              </a:rPr>
              <a:t> 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∇</a:t>
            </a:r>
            <a:r>
              <a:rPr lang="en-GB" dirty="0"/>
              <a:t>(</a:t>
            </a:r>
            <a:r>
              <a:rPr lang="en-GB" i="1" dirty="0" err="1"/>
              <a:t>i</a:t>
            </a:r>
            <a:r>
              <a:rPr lang="en-GB" dirty="0"/>
              <a:t>) + </a:t>
            </a:r>
            <a:r>
              <a:rPr lang="en-GB" i="1" dirty="0"/>
              <a:t>g</a:t>
            </a:r>
          </a:p>
          <a:p>
            <a:pPr>
              <a:buFont typeface="Wingdings" pitchFamily="2" charset="2"/>
              <a:buNone/>
              <a:tabLst>
                <a:tab pos="714375" algn="l"/>
              </a:tabLst>
            </a:pPr>
            <a:r>
              <a:rPr lang="en-GB" dirty="0">
                <a:cs typeface="Arial" charset="0"/>
                <a:sym typeface="Wingdings" pitchFamily="2" charset="2"/>
              </a:rPr>
              <a:t>	</a:t>
            </a:r>
            <a:r>
              <a:rPr lang="en-GB" b="1" dirty="0">
                <a:cs typeface="Arial" charset="0"/>
                <a:sym typeface="Wingdings" pitchFamily="2" charset="2"/>
              </a:rPr>
              <a:t>return</a:t>
            </a:r>
            <a:r>
              <a:rPr lang="en-GB" dirty="0">
                <a:cs typeface="Arial" charset="0"/>
                <a:sym typeface="Wingdings" pitchFamily="2" charset="2"/>
              </a:rPr>
              <a:t> failure</a:t>
            </a:r>
          </a:p>
          <a:p>
            <a:pPr>
              <a:buFont typeface="Wingdings" pitchFamily="2" charset="2"/>
              <a:buNone/>
              <a:tabLst>
                <a:tab pos="714375" algn="l"/>
              </a:tabLst>
            </a:pPr>
            <a:endParaRPr lang="en-US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D6B4-773C-40AB-AD1E-C8890B1D763D}" type="slidenum">
              <a:rPr lang="en-GB"/>
              <a:pPr/>
              <a:t>68</a:t>
            </a:fld>
            <a:endParaRPr lang="en-GB"/>
          </a:p>
        </p:txBody>
      </p:sp>
      <p:sp>
        <p:nvSpPr>
          <p:cNvPr id="86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Pseudo Code: </a:t>
            </a:r>
            <a:r>
              <a:rPr lang="en-GB">
                <a:sym typeface="Wingdings" pitchFamily="2" charset="2"/>
              </a:rPr>
              <a:t>gpSearch</a:t>
            </a:r>
            <a:endParaRPr lang="en-US">
              <a:sym typeface="Wingdings" pitchFamily="2" charset="2"/>
            </a:endParaRPr>
          </a:p>
        </p:txBody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714375" algn="l"/>
                <a:tab pos="1077913" algn="l"/>
              </a:tabLst>
            </a:pPr>
            <a:r>
              <a:rPr lang="en-GB" sz="2200" b="1" dirty="0"/>
              <a:t>function</a:t>
            </a:r>
            <a:r>
              <a:rPr lang="en-GB" sz="2200" dirty="0"/>
              <a:t> </a:t>
            </a:r>
            <a:r>
              <a:rPr lang="en-GB" sz="2200" dirty="0" err="1">
                <a:sym typeface="Wingdings" pitchFamily="2" charset="2"/>
              </a:rPr>
              <a:t>gpSearch</a:t>
            </a:r>
            <a:r>
              <a:rPr lang="en-GB" sz="2200" dirty="0"/>
              <a:t>(</a:t>
            </a:r>
            <a:r>
              <a:rPr lang="en-GB" sz="2200" i="1" dirty="0" err="1"/>
              <a:t>G</a:t>
            </a:r>
            <a:r>
              <a:rPr lang="en-GB" sz="2200" dirty="0" err="1"/>
              <a:t>,</a:t>
            </a:r>
            <a:r>
              <a:rPr lang="en-GB" sz="2200" i="1" dirty="0" err="1"/>
              <a:t>g</a:t>
            </a:r>
            <a:r>
              <a:rPr lang="en-GB" sz="2200" i="1" dirty="0"/>
              <a:t>,</a:t>
            </a:r>
            <a:r>
              <a:rPr lang="el-GR" sz="2200" i="1" dirty="0">
                <a:cs typeface="Arial" charset="0"/>
              </a:rPr>
              <a:t>π</a:t>
            </a:r>
            <a:r>
              <a:rPr lang="en-GB" sz="2200" dirty="0"/>
              <a:t>,</a:t>
            </a:r>
            <a:r>
              <a:rPr lang="en-GB" sz="2200" i="1" dirty="0" err="1"/>
              <a:t>i</a:t>
            </a:r>
            <a:r>
              <a:rPr lang="en-GB" sz="2200" dirty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714375" algn="l"/>
                <a:tab pos="1077913" algn="l"/>
              </a:tabLst>
            </a:pPr>
            <a:r>
              <a:rPr lang="en-GB" sz="2200" dirty="0"/>
              <a:t>	</a:t>
            </a:r>
            <a:r>
              <a:rPr lang="en-GB" sz="2200" b="1" dirty="0"/>
              <a:t>if </a:t>
            </a:r>
            <a:r>
              <a:rPr lang="en-GB" sz="2200" i="1" dirty="0"/>
              <a:t>g</a:t>
            </a:r>
            <a:r>
              <a:rPr lang="en-GB" sz="2200" dirty="0"/>
              <a:t>={} </a:t>
            </a:r>
            <a:r>
              <a:rPr lang="en-GB" sz="2200" b="1" dirty="0"/>
              <a:t>then</a:t>
            </a:r>
            <a:endParaRPr lang="en-GB" sz="2200" dirty="0"/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714375" algn="l"/>
                <a:tab pos="1077913" algn="l"/>
              </a:tabLst>
            </a:pPr>
            <a:r>
              <a:rPr lang="en-GB" sz="2200" dirty="0"/>
              <a:t>		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∏ 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 extract(</a:t>
            </a:r>
            <a:r>
              <a:rPr lang="en-GB" sz="2200" i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∪</a:t>
            </a:r>
            <a:r>
              <a:rPr lang="en-GB" sz="2200" i="1" baseline="-25000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a</a:t>
            </a:r>
            <a:r>
              <a:rPr lang="en-GB" sz="2200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l-GR" sz="2200" i="1" baseline="-25000" dirty="0">
                <a:cs typeface="Arial" charset="0"/>
              </a:rPr>
              <a:t>π</a:t>
            </a:r>
            <a:r>
              <a:rPr lang="en-GB" sz="2200" dirty="0" err="1">
                <a:cs typeface="Arial" charset="0"/>
              </a:rPr>
              <a:t>precond</a:t>
            </a:r>
            <a:r>
              <a:rPr lang="en-GB" sz="2200" dirty="0">
                <a:cs typeface="Arial" charset="0"/>
              </a:rPr>
              <a:t>(</a:t>
            </a:r>
            <a:r>
              <a:rPr lang="en-GB" sz="2200" i="1" dirty="0">
                <a:cs typeface="Arial" charset="0"/>
              </a:rPr>
              <a:t>a</a:t>
            </a:r>
            <a:r>
              <a:rPr lang="en-GB" sz="2200" dirty="0">
                <a:cs typeface="Arial" charset="0"/>
              </a:rPr>
              <a:t>),</a:t>
            </a:r>
            <a:r>
              <a:rPr lang="en-GB" sz="2200" i="1" dirty="0">
                <a:cs typeface="Arial" charset="0"/>
              </a:rPr>
              <a:t>i</a:t>
            </a:r>
            <a:r>
              <a:rPr lang="en-GB" sz="2200" dirty="0">
                <a:cs typeface="Arial" charset="0"/>
              </a:rPr>
              <a:t>-1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714375" algn="l"/>
                <a:tab pos="1077913" algn="l"/>
              </a:tabLst>
            </a:pPr>
            <a:r>
              <a:rPr lang="en-GB" sz="22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	</a:t>
            </a:r>
            <a:r>
              <a:rPr lang="en-GB" sz="22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if 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</a:rPr>
              <a:t>∏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=failure </a:t>
            </a:r>
            <a:r>
              <a:rPr lang="en-GB" sz="22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then return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failure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714375" algn="l"/>
                <a:tab pos="1077913" algn="l"/>
              </a:tabLst>
            </a:pPr>
            <a:r>
              <a:rPr lang="en-GB" sz="22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	</a:t>
            </a:r>
            <a:r>
              <a:rPr lang="en-GB" sz="22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return 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</a:rPr>
              <a:t>∏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∙〈</a:t>
            </a:r>
            <a:r>
              <a:rPr lang="el-GR" sz="2200" i="1" dirty="0">
                <a:cs typeface="Arial" charset="0"/>
              </a:rPr>
              <a:t>π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〉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714375" algn="l"/>
                <a:tab pos="1077913" algn="l"/>
              </a:tabLst>
            </a:pPr>
            <a:r>
              <a:rPr lang="en-GB" sz="2200" dirty="0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GB" sz="2200" i="1" dirty="0"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 </a:t>
            </a:r>
            <a:r>
              <a:rPr lang="en-GB" sz="2200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2200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.selectOne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714375" algn="l"/>
                <a:tab pos="1077913" algn="l"/>
              </a:tabLst>
            </a:pPr>
            <a:r>
              <a:rPr lang="en-GB" sz="22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resolvers  {</a:t>
            </a:r>
            <a:r>
              <a:rPr lang="en-GB" sz="2200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a</a:t>
            </a:r>
            <a:r>
              <a:rPr lang="en-GB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sz="2200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A</a:t>
            </a:r>
            <a:r>
              <a:rPr lang="en-GB" sz="2200" i="1" baseline="-25000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</a:t>
            </a:r>
            <a:r>
              <a:rPr lang="en-GB" sz="2200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| </a:t>
            </a:r>
            <a:r>
              <a:rPr lang="en-GB" sz="2200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</a:t>
            </a:r>
            <a:r>
              <a:rPr lang="en-GB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n-GB" sz="2200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effects</a:t>
            </a:r>
            <a:r>
              <a:rPr lang="en-GB" sz="2200" baseline="300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+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</a:t>
            </a:r>
            <a:r>
              <a:rPr lang="en-GB" sz="2200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a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 and </a:t>
            </a:r>
            <a:r>
              <a:rPr lang="en-US" sz="2200" dirty="0">
                <a:latin typeface="Arial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¬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∃</a:t>
            </a:r>
            <a:r>
              <a:rPr lang="en-US" sz="2200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a</a:t>
            </a:r>
            <a:r>
              <a:rPr lang="en-US" sz="2200" dirty="0">
                <a:latin typeface="Arial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’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l-GR" sz="2200" i="1" dirty="0">
                <a:cs typeface="Arial" charset="0"/>
              </a:rPr>
              <a:t>π</a:t>
            </a:r>
            <a:r>
              <a:rPr lang="en-GB" sz="2200" dirty="0">
                <a:cs typeface="Arial" charset="0"/>
              </a:rPr>
              <a:t>: (</a:t>
            </a:r>
            <a:r>
              <a:rPr lang="en-GB" sz="2200" i="1" dirty="0" err="1">
                <a:cs typeface="Arial" charset="0"/>
              </a:rPr>
              <a:t>a</a:t>
            </a:r>
            <a:r>
              <a:rPr lang="en-GB" sz="2200" dirty="0" err="1">
                <a:cs typeface="Arial" charset="0"/>
              </a:rPr>
              <a:t>,</a:t>
            </a:r>
            <a:r>
              <a:rPr lang="en-GB" sz="2200" i="1" dirty="0" err="1">
                <a:cs typeface="Arial" charset="0"/>
              </a:rPr>
              <a:t>a</a:t>
            </a:r>
            <a:r>
              <a:rPr lang="en-GB" sz="2200" dirty="0">
                <a:cs typeface="Arial" charset="0"/>
              </a:rPr>
              <a:t>’)</a:t>
            </a:r>
            <a:r>
              <a:rPr lang="en-GB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∈</a:t>
            </a:r>
            <a:r>
              <a:rPr lang="el-GR" sz="2200" i="1" dirty="0">
                <a:cs typeface="Arial" charset="0"/>
              </a:rPr>
              <a:t>μ</a:t>
            </a:r>
            <a:r>
              <a:rPr lang="en-GB" sz="2200" i="1" dirty="0"/>
              <a:t>A</a:t>
            </a:r>
            <a:r>
              <a:rPr lang="en-GB" sz="2200" i="1" baseline="-25000" dirty="0"/>
              <a:t>i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714375" algn="l"/>
                <a:tab pos="1077913" algn="l"/>
              </a:tabLst>
            </a:pPr>
            <a:r>
              <a:rPr lang="en-GB" sz="22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</a:t>
            </a:r>
            <a:r>
              <a:rPr lang="en-GB" sz="22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if </a:t>
            </a:r>
            <a:r>
              <a:rPr lang="en-GB" sz="2200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resolvers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={} </a:t>
            </a:r>
            <a:r>
              <a:rPr lang="en-GB" sz="22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then return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failure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714375" algn="l"/>
                <a:tab pos="1077913" algn="l"/>
              </a:tabLst>
            </a:pPr>
            <a:r>
              <a:rPr lang="en-GB" sz="22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</a:t>
            </a:r>
            <a:r>
              <a:rPr lang="en-GB" sz="2200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a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 </a:t>
            </a:r>
            <a:r>
              <a:rPr lang="en-GB" sz="2200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resolvers</a:t>
            </a:r>
            <a:r>
              <a:rPr lang="en-GB" sz="2200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.chooseOne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714375" algn="l"/>
                <a:tab pos="1077913" algn="l"/>
              </a:tabLst>
            </a:pPr>
            <a:r>
              <a:rPr lang="en-GB" sz="22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</a:t>
            </a:r>
            <a:r>
              <a:rPr lang="en-GB" sz="22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return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GB" sz="2200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gpSearch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</a:t>
            </a:r>
            <a:r>
              <a:rPr lang="en-GB" sz="2200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2200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</a:t>
            </a:r>
            <a:r>
              <a:rPr lang="en-GB" sz="2200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-effects</a:t>
            </a:r>
            <a:r>
              <a:rPr lang="en-GB" sz="2200" baseline="300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+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</a:t>
            </a:r>
            <a:r>
              <a:rPr lang="en-GB" sz="2200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a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),</a:t>
            </a:r>
            <a:r>
              <a:rPr lang="el-GR" sz="2200" i="1" dirty="0">
                <a:cs typeface="Arial" charset="0"/>
              </a:rPr>
              <a:t>π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+</a:t>
            </a:r>
            <a:r>
              <a:rPr lang="en-GB" sz="2200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a</a:t>
            </a:r>
            <a:r>
              <a:rPr lang="en-GB" sz="2200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</a:t>
            </a:r>
            <a:r>
              <a:rPr lang="en-GB" sz="2200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</a:t>
            </a:r>
            <a:r>
              <a:rPr lang="en-GB" sz="22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714375" algn="l"/>
                <a:tab pos="1077913" algn="l"/>
              </a:tabLst>
            </a:pPr>
            <a:endParaRPr lang="en-US" sz="2200" dirty="0"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FD17-38DB-4A9D-BC6A-516DAAE86ACA}" type="slidenum">
              <a:rPr lang="en-GB"/>
              <a:pPr/>
              <a:t>69</a:t>
            </a:fld>
            <a:endParaRPr lang="en-GB"/>
          </a:p>
        </p:txBody>
      </p:sp>
      <p:sp>
        <p:nvSpPr>
          <p:cNvPr id="86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Pseudo Code: graphplan</a:t>
            </a:r>
            <a:endParaRPr lang="en-US"/>
          </a:p>
        </p:txBody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714375" algn="l"/>
                <a:tab pos="1077913" algn="l"/>
              </a:tabLst>
            </a:pPr>
            <a:r>
              <a:rPr lang="en-GB" sz="1800" b="1" dirty="0"/>
              <a:t>function</a:t>
            </a:r>
            <a:r>
              <a:rPr lang="en-GB" sz="1800" dirty="0"/>
              <a:t> </a:t>
            </a:r>
            <a:r>
              <a:rPr lang="en-GB" sz="1800" dirty="0" err="1"/>
              <a:t>graphplan</a:t>
            </a:r>
            <a:r>
              <a:rPr lang="en-GB" sz="1800" dirty="0"/>
              <a:t>(</a:t>
            </a:r>
            <a:r>
              <a:rPr lang="en-GB" sz="1800" i="1" dirty="0" err="1"/>
              <a:t>A</a:t>
            </a:r>
            <a:r>
              <a:rPr lang="en-GB" sz="1800" dirty="0" err="1"/>
              <a:t>,</a:t>
            </a:r>
            <a:r>
              <a:rPr lang="en-GB" sz="1800" i="1" dirty="0" err="1"/>
              <a:t>s</a:t>
            </a:r>
            <a:r>
              <a:rPr lang="en-GB" sz="1800" i="1" baseline="-25000" dirty="0" err="1"/>
              <a:t>i</a:t>
            </a:r>
            <a:r>
              <a:rPr lang="en-GB" sz="1800" dirty="0" err="1"/>
              <a:t>,</a:t>
            </a:r>
            <a:r>
              <a:rPr lang="en-GB" sz="1800" i="1" dirty="0" err="1"/>
              <a:t>g</a:t>
            </a:r>
            <a:r>
              <a:rPr lang="en-GB" sz="1800" dirty="0"/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714375" algn="l"/>
                <a:tab pos="1077913" algn="l"/>
              </a:tabLst>
            </a:pPr>
            <a:r>
              <a:rPr lang="en-GB" sz="1800" dirty="0"/>
              <a:t>	</a:t>
            </a:r>
            <a:r>
              <a:rPr lang="en-GB" sz="1800" i="1" dirty="0" err="1"/>
              <a:t>i</a:t>
            </a:r>
            <a:r>
              <a:rPr lang="en-GB" sz="1800" dirty="0"/>
              <a:t> </a:t>
            </a:r>
            <a:r>
              <a:rPr lang="en-GB" sz="1800" dirty="0">
                <a:sym typeface="Wingdings" pitchFamily="2" charset="2"/>
              </a:rPr>
              <a:t> 0; 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∇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 []; </a:t>
            </a:r>
            <a:r>
              <a:rPr lang="en-GB" sz="1800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</a:t>
            </a:r>
            <a:r>
              <a:rPr lang="en-GB" sz="1800" baseline="-250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0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 </a:t>
            </a:r>
            <a:r>
              <a:rPr lang="en-GB" sz="1800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s</a:t>
            </a:r>
            <a:r>
              <a:rPr lang="en-GB" sz="1800" i="1" baseline="-25000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; </a:t>
            </a:r>
            <a:r>
              <a:rPr lang="en-GB" sz="1800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 (</a:t>
            </a:r>
            <a:r>
              <a:rPr lang="en-GB" sz="1800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</a:t>
            </a:r>
            <a:r>
              <a:rPr lang="en-GB" sz="1800" baseline="-250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0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,{})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714375" algn="l"/>
                <a:tab pos="1077913" algn="l"/>
              </a:tabLst>
            </a:pP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</a:t>
            </a:r>
            <a:r>
              <a:rPr lang="en-GB" sz="18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while 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</a:t>
            </a:r>
            <a:r>
              <a:rPr lang="en-GB" sz="1800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⊈</a:t>
            </a:r>
            <a:r>
              <a:rPr lang="en-GB" sz="1800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</a:t>
            </a:r>
            <a:r>
              <a:rPr lang="en-GB" sz="1800" i="1" baseline="-25000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GB" sz="18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or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GB" sz="1800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800" baseline="300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2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∩</a:t>
            </a:r>
            <a:r>
              <a:rPr lang="el-GR" sz="1800" i="1" dirty="0">
                <a:cs typeface="Arial" charset="0"/>
              </a:rPr>
              <a:t>μ</a:t>
            </a:r>
            <a:r>
              <a:rPr lang="en-GB" sz="1800" i="1" dirty="0"/>
              <a:t>P</a:t>
            </a:r>
            <a:r>
              <a:rPr lang="en-GB" sz="1800" i="1" baseline="-25000" dirty="0"/>
              <a:t>i</a:t>
            </a:r>
            <a:r>
              <a:rPr lang="en-GB" sz="1800" dirty="0">
                <a:cs typeface="Arial" charset="0"/>
              </a:rPr>
              <a:t>≠</a:t>
            </a:r>
            <a:r>
              <a:rPr lang="en-GB" sz="1800" dirty="0"/>
              <a:t>{}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 </a:t>
            </a:r>
            <a:r>
              <a:rPr lang="en-GB" sz="18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and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sz="1800" dirty="0">
                <a:latin typeface="Arial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¬</a:t>
            </a:r>
            <a:r>
              <a:rPr lang="en-GB" sz="1800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fixedPoint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</a:t>
            </a:r>
            <a:r>
              <a:rPr lang="en-GB" sz="1800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 </a:t>
            </a:r>
            <a:r>
              <a:rPr lang="en-GB" sz="18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714375" algn="l"/>
                <a:tab pos="1077913" algn="l"/>
              </a:tabLst>
            </a:pP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	</a:t>
            </a:r>
            <a:r>
              <a:rPr lang="en-GB" sz="1800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 </a:t>
            </a:r>
            <a:r>
              <a:rPr lang="en-GB" sz="1800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+1; expand(</a:t>
            </a:r>
            <a:r>
              <a:rPr lang="en-GB" sz="1800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714375" algn="l"/>
                <a:tab pos="1077913" algn="l"/>
              </a:tabLst>
            </a:pP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</a:t>
            </a:r>
            <a:r>
              <a:rPr lang="en-GB" sz="18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if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GB" sz="1800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⊈</a:t>
            </a:r>
            <a:r>
              <a:rPr lang="en-GB" sz="1800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</a:t>
            </a:r>
            <a:r>
              <a:rPr lang="en-GB" sz="1800" i="1" baseline="-25000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GB" sz="18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or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GB" sz="1800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800" baseline="300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2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∩</a:t>
            </a:r>
            <a:r>
              <a:rPr lang="el-GR" sz="1800" i="1" dirty="0">
                <a:cs typeface="Arial" charset="0"/>
              </a:rPr>
              <a:t>μ</a:t>
            </a:r>
            <a:r>
              <a:rPr lang="en-GB" sz="1800" i="1" dirty="0"/>
              <a:t>P</a:t>
            </a:r>
            <a:r>
              <a:rPr lang="en-GB" sz="1800" i="1" baseline="-25000" dirty="0"/>
              <a:t>i</a:t>
            </a:r>
            <a:r>
              <a:rPr lang="en-GB" sz="1800" dirty="0">
                <a:cs typeface="Arial" charset="0"/>
              </a:rPr>
              <a:t>≠</a:t>
            </a:r>
            <a:r>
              <a:rPr lang="en-GB" sz="1800" dirty="0"/>
              <a:t>{} </a:t>
            </a:r>
            <a:r>
              <a:rPr lang="en-GB" sz="1800" b="1" dirty="0"/>
              <a:t>then return</a:t>
            </a:r>
            <a:r>
              <a:rPr lang="en-GB" sz="1800" dirty="0"/>
              <a:t> failure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714375" algn="l"/>
                <a:tab pos="1077913" algn="l"/>
              </a:tabLst>
            </a:pPr>
            <a:r>
              <a:rPr lang="en-GB" sz="1800" dirty="0"/>
              <a:t>	</a:t>
            </a:r>
            <a:r>
              <a:rPr lang="el-GR" sz="18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η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>
                <a:sym typeface="Wingdings" pitchFamily="2" charset="2"/>
              </a:rPr>
              <a:t></a:t>
            </a:r>
            <a:r>
              <a:rPr lang="en-GB" sz="1800" dirty="0"/>
              <a:t> </a:t>
            </a:r>
            <a:r>
              <a:rPr lang="en-GB" sz="1800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fixedPoint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</a:t>
            </a:r>
            <a:r>
              <a:rPr lang="en-GB" sz="1800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 ? |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∇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</a:t>
            </a:r>
            <a:r>
              <a:rPr lang="el-GR" sz="18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)| : 0</a:t>
            </a:r>
            <a:endParaRPr lang="en-GB" sz="1800" dirty="0"/>
          </a:p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714375" algn="l"/>
                <a:tab pos="1077913" algn="l"/>
              </a:tabLst>
            </a:pPr>
            <a:r>
              <a:rPr lang="en-GB" sz="1800" dirty="0"/>
              <a:t>	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∏ 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 extract(</a:t>
            </a:r>
            <a:r>
              <a:rPr lang="en-GB" sz="1800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800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</a:t>
            </a:r>
            <a:r>
              <a:rPr lang="en-GB" sz="1800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800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</a:t>
            </a:r>
            <a:r>
              <a:rPr lang="en-GB" sz="1800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714375" algn="l"/>
                <a:tab pos="1077913" algn="l"/>
              </a:tabLst>
            </a:pP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</a:t>
            </a:r>
            <a:r>
              <a:rPr lang="en-GB" sz="18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while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∏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=failure </a:t>
            </a:r>
            <a:r>
              <a:rPr lang="en-GB" sz="18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714375" algn="l"/>
                <a:tab pos="1077913" algn="l"/>
              </a:tabLst>
            </a:pP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	</a:t>
            </a:r>
            <a:r>
              <a:rPr lang="en-GB" sz="1800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 </a:t>
            </a:r>
            <a:r>
              <a:rPr lang="en-GB" sz="1800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+1; expand(</a:t>
            </a:r>
            <a:r>
              <a:rPr lang="en-GB" sz="1800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714375" algn="l"/>
                <a:tab pos="1077913" algn="l"/>
              </a:tabLst>
            </a:pP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	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∏ 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 extract(</a:t>
            </a:r>
            <a:r>
              <a:rPr lang="en-GB" sz="1800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800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</a:t>
            </a:r>
            <a:r>
              <a:rPr lang="en-GB" sz="1800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800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</a:t>
            </a:r>
            <a:r>
              <a:rPr lang="en-GB" sz="1800" i="1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714375" algn="l"/>
                <a:tab pos="1077913" algn="l"/>
              </a:tabLst>
            </a:pPr>
            <a:r>
              <a:rPr lang="en-GB" sz="18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	if 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∏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=failure </a:t>
            </a:r>
            <a:r>
              <a:rPr lang="en-GB" sz="18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and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GB" sz="1800" dirty="0" err="1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fixedPoint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</a:t>
            </a:r>
            <a:r>
              <a:rPr lang="en-GB" sz="1800" i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 </a:t>
            </a:r>
            <a:r>
              <a:rPr lang="en-GB" sz="18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then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714375" algn="l"/>
                <a:tab pos="1077913" algn="l"/>
              </a:tabLst>
            </a:pP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		</a:t>
            </a:r>
            <a:r>
              <a:rPr lang="en-GB" sz="18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if </a:t>
            </a:r>
            <a:r>
              <a:rPr lang="el-GR" sz="18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η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=|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∇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</a:t>
            </a:r>
            <a:r>
              <a:rPr lang="el-GR" sz="18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)| </a:t>
            </a:r>
            <a:r>
              <a:rPr lang="en-GB" sz="18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then return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failure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714375" algn="l"/>
                <a:tab pos="1077913" algn="l"/>
              </a:tabLst>
            </a:pP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		 </a:t>
            </a:r>
            <a:r>
              <a:rPr lang="el-GR" sz="18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η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>
                <a:sym typeface="Wingdings" pitchFamily="2" charset="2"/>
              </a:rPr>
              <a:t></a:t>
            </a:r>
            <a:r>
              <a:rPr lang="en-GB" sz="1800" dirty="0"/>
              <a:t> 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|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∇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</a:t>
            </a:r>
            <a:r>
              <a:rPr lang="el-GR" sz="18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)|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714375" algn="l"/>
                <a:tab pos="1077913" algn="l"/>
              </a:tabLst>
            </a:pP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</a:t>
            </a:r>
            <a:r>
              <a:rPr lang="en-GB" sz="1800" b="1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return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∏</a:t>
            </a:r>
            <a:endParaRPr lang="en-U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20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207B-26B3-40D2-8F8E-ACA92A711433}" type="slidenum">
              <a:rPr lang="en-GB"/>
              <a:pPr/>
              <a:t>7</a:t>
            </a:fld>
            <a:endParaRPr lang="en-GB"/>
          </a:p>
        </p:txBody>
      </p:sp>
      <p:grpSp>
        <p:nvGrpSpPr>
          <p:cNvPr id="731138" name="Group 2"/>
          <p:cNvGrpSpPr>
            <a:grpSpLocks/>
          </p:cNvGrpSpPr>
          <p:nvPr/>
        </p:nvGrpSpPr>
        <p:grpSpPr bwMode="auto">
          <a:xfrm>
            <a:off x="588963" y="1916113"/>
            <a:ext cx="2182812" cy="1512887"/>
            <a:chOff x="612" y="1207"/>
            <a:chExt cx="1375" cy="953"/>
          </a:xfrm>
        </p:grpSpPr>
        <p:sp>
          <p:nvSpPr>
            <p:cNvPr id="731139" name="Rectangle 3"/>
            <p:cNvSpPr>
              <a:spLocks noChangeArrowheads="1"/>
            </p:cNvSpPr>
            <p:nvPr/>
          </p:nvSpPr>
          <p:spPr bwMode="auto">
            <a:xfrm>
              <a:off x="612" y="1253"/>
              <a:ext cx="1361" cy="9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i="0"/>
            </a:p>
          </p:txBody>
        </p:sp>
        <p:sp>
          <p:nvSpPr>
            <p:cNvPr id="731140" name="Text Box 4"/>
            <p:cNvSpPr txBox="1">
              <a:spLocks noChangeArrowheads="1"/>
            </p:cNvSpPr>
            <p:nvPr/>
          </p:nvSpPr>
          <p:spPr bwMode="auto">
            <a:xfrm>
              <a:off x="1746" y="1207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s</a:t>
              </a:r>
              <a:r>
                <a:rPr lang="en-GB" i="0" baseline="-25000"/>
                <a:t>0</a:t>
              </a:r>
              <a:endParaRPr lang="en-US" i="0" baseline="-25000"/>
            </a:p>
          </p:txBody>
        </p:sp>
      </p:grpSp>
      <p:sp>
        <p:nvSpPr>
          <p:cNvPr id="7311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DWR Example: State Space</a:t>
            </a:r>
            <a:endParaRPr lang="en-US"/>
          </a:p>
        </p:txBody>
      </p:sp>
      <p:grpSp>
        <p:nvGrpSpPr>
          <p:cNvPr id="731142" name="Group 6"/>
          <p:cNvGrpSpPr>
            <a:grpSpLocks/>
          </p:cNvGrpSpPr>
          <p:nvPr/>
        </p:nvGrpSpPr>
        <p:grpSpPr bwMode="auto">
          <a:xfrm>
            <a:off x="590550" y="3044825"/>
            <a:ext cx="2159000" cy="455613"/>
            <a:chOff x="567" y="1888"/>
            <a:chExt cx="1360" cy="287"/>
          </a:xfrm>
        </p:grpSpPr>
        <p:sp>
          <p:nvSpPr>
            <p:cNvPr id="731143" name="AutoShape 7"/>
            <p:cNvSpPr>
              <a:spLocks noChangeArrowheads="1"/>
            </p:cNvSpPr>
            <p:nvPr/>
          </p:nvSpPr>
          <p:spPr bwMode="auto">
            <a:xfrm>
              <a:off x="659" y="1888"/>
              <a:ext cx="454" cy="114"/>
            </a:xfrm>
            <a:prstGeom prst="parallelogram">
              <a:avLst>
                <a:gd name="adj" fmla="val 99561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144" name="AutoShape 8"/>
            <p:cNvSpPr>
              <a:spLocks noChangeArrowheads="1"/>
            </p:cNvSpPr>
            <p:nvPr/>
          </p:nvSpPr>
          <p:spPr bwMode="auto">
            <a:xfrm>
              <a:off x="1382" y="1888"/>
              <a:ext cx="453" cy="114"/>
            </a:xfrm>
            <a:prstGeom prst="parallelogram">
              <a:avLst>
                <a:gd name="adj" fmla="val 99342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145" name="Rectangle 9"/>
            <p:cNvSpPr>
              <a:spLocks noChangeArrowheads="1"/>
            </p:cNvSpPr>
            <p:nvPr/>
          </p:nvSpPr>
          <p:spPr bwMode="auto">
            <a:xfrm>
              <a:off x="1043" y="1934"/>
              <a:ext cx="431" cy="2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146" name="Text Box 10"/>
            <p:cNvSpPr txBox="1">
              <a:spLocks noChangeArrowheads="1"/>
            </p:cNvSpPr>
            <p:nvPr/>
          </p:nvSpPr>
          <p:spPr bwMode="auto">
            <a:xfrm>
              <a:off x="567" y="2002"/>
              <a:ext cx="63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200" b="1" i="0">
                  <a:latin typeface="Courier New" pitchFamily="49" charset="0"/>
                </a:rPr>
                <a:t>location1</a:t>
              </a:r>
              <a:endParaRPr lang="en-US" sz="1200" b="1" i="0">
                <a:latin typeface="Courier New" pitchFamily="49" charset="0"/>
              </a:endParaRPr>
            </a:p>
          </p:txBody>
        </p:sp>
        <p:sp>
          <p:nvSpPr>
            <p:cNvPr id="731147" name="Text Box 11"/>
            <p:cNvSpPr txBox="1">
              <a:spLocks noChangeArrowheads="1"/>
            </p:cNvSpPr>
            <p:nvPr/>
          </p:nvSpPr>
          <p:spPr bwMode="auto">
            <a:xfrm>
              <a:off x="1289" y="2002"/>
              <a:ext cx="63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200" b="1" i="0">
                  <a:latin typeface="Courier New" pitchFamily="49" charset="0"/>
                </a:rPr>
                <a:t>location2</a:t>
              </a:r>
              <a:endParaRPr lang="en-US" sz="1200" b="1" i="0">
                <a:latin typeface="Courier New" pitchFamily="49" charset="0"/>
              </a:endParaRPr>
            </a:p>
          </p:txBody>
        </p:sp>
      </p:grpSp>
      <p:sp>
        <p:nvSpPr>
          <p:cNvPr id="731148" name="AutoShape 12"/>
          <p:cNvSpPr>
            <a:spLocks noChangeArrowheads="1"/>
          </p:cNvSpPr>
          <p:nvPr/>
        </p:nvSpPr>
        <p:spPr bwMode="auto">
          <a:xfrm>
            <a:off x="660400" y="2779713"/>
            <a:ext cx="792163" cy="217487"/>
          </a:xfrm>
          <a:prstGeom prst="parallelogram">
            <a:avLst>
              <a:gd name="adj" fmla="val 9105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00" b="1" i="0">
                <a:latin typeface="Courier New" pitchFamily="49" charset="0"/>
              </a:rPr>
              <a:t>pallet</a:t>
            </a:r>
            <a:endParaRPr lang="en-US" sz="1200" b="1" i="0">
              <a:latin typeface="Courier New" pitchFamily="49" charset="0"/>
            </a:endParaRPr>
          </a:p>
        </p:txBody>
      </p:sp>
      <p:sp>
        <p:nvSpPr>
          <p:cNvPr id="731149" name="AutoShape 13"/>
          <p:cNvSpPr>
            <a:spLocks noChangeArrowheads="1"/>
          </p:cNvSpPr>
          <p:nvPr/>
        </p:nvSpPr>
        <p:spPr bwMode="auto">
          <a:xfrm>
            <a:off x="733425" y="2636838"/>
            <a:ext cx="574675" cy="287337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00" b="1" i="0">
                <a:latin typeface="Courier New" pitchFamily="49" charset="0"/>
              </a:rPr>
              <a:t>cont.</a:t>
            </a:r>
            <a:endParaRPr lang="en-US" sz="1200" b="1" i="0">
              <a:latin typeface="Courier New" pitchFamily="49" charset="0"/>
            </a:endParaRPr>
          </a:p>
        </p:txBody>
      </p:sp>
      <p:grpSp>
        <p:nvGrpSpPr>
          <p:cNvPr id="731150" name="Group 14"/>
          <p:cNvGrpSpPr>
            <a:grpSpLocks/>
          </p:cNvGrpSpPr>
          <p:nvPr/>
        </p:nvGrpSpPr>
        <p:grpSpPr bwMode="auto">
          <a:xfrm>
            <a:off x="952500" y="1916113"/>
            <a:ext cx="788988" cy="1082675"/>
            <a:chOff x="841" y="1207"/>
            <a:chExt cx="497" cy="682"/>
          </a:xfrm>
        </p:grpSpPr>
        <p:grpSp>
          <p:nvGrpSpPr>
            <p:cNvPr id="731151" name="Group 15"/>
            <p:cNvGrpSpPr>
              <a:grpSpLocks/>
            </p:cNvGrpSpPr>
            <p:nvPr/>
          </p:nvGrpSpPr>
          <p:grpSpPr bwMode="auto">
            <a:xfrm>
              <a:off x="884" y="1298"/>
              <a:ext cx="454" cy="591"/>
              <a:chOff x="3288" y="1570"/>
              <a:chExt cx="1316" cy="1044"/>
            </a:xfrm>
          </p:grpSpPr>
          <p:sp>
            <p:nvSpPr>
              <p:cNvPr id="731152" name="AutoShape 16"/>
              <p:cNvSpPr>
                <a:spLocks noChangeArrowheads="1"/>
              </p:cNvSpPr>
              <p:nvPr/>
            </p:nvSpPr>
            <p:spPr bwMode="auto">
              <a:xfrm rot="-5400000">
                <a:off x="3900" y="1185"/>
                <a:ext cx="91" cy="104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1153" name="Line 17"/>
              <p:cNvSpPr>
                <a:spLocks noChangeShapeType="1"/>
              </p:cNvSpPr>
              <p:nvPr/>
            </p:nvSpPr>
            <p:spPr bwMode="auto">
              <a:xfrm flipV="1">
                <a:off x="3424" y="1706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1154" name="Rectangle 18"/>
              <p:cNvSpPr>
                <a:spLocks noChangeArrowheads="1"/>
              </p:cNvSpPr>
              <p:nvPr/>
            </p:nvSpPr>
            <p:spPr bwMode="auto">
              <a:xfrm>
                <a:off x="4241" y="1706"/>
                <a:ext cx="91" cy="908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1155" name="AutoShape 19"/>
              <p:cNvSpPr>
                <a:spLocks noChangeArrowheads="1"/>
              </p:cNvSpPr>
              <p:nvPr/>
            </p:nvSpPr>
            <p:spPr bwMode="auto">
              <a:xfrm flipV="1">
                <a:off x="4195" y="1570"/>
                <a:ext cx="182" cy="27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1156" name="Rectangle 20"/>
              <p:cNvSpPr>
                <a:spLocks noChangeArrowheads="1"/>
              </p:cNvSpPr>
              <p:nvPr/>
            </p:nvSpPr>
            <p:spPr bwMode="auto">
              <a:xfrm>
                <a:off x="4422" y="1616"/>
                <a:ext cx="182" cy="181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1157" name="AutoShape 21"/>
              <p:cNvSpPr>
                <a:spLocks noChangeArrowheads="1"/>
              </p:cNvSpPr>
              <p:nvPr/>
            </p:nvSpPr>
            <p:spPr bwMode="auto">
              <a:xfrm flipV="1">
                <a:off x="3288" y="1797"/>
                <a:ext cx="272" cy="4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731158" name="Text Box 22"/>
            <p:cNvSpPr txBox="1">
              <a:spLocks noChangeArrowheads="1"/>
            </p:cNvSpPr>
            <p:nvPr/>
          </p:nvSpPr>
          <p:spPr bwMode="auto">
            <a:xfrm>
              <a:off x="841" y="1207"/>
              <a:ext cx="40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200" b="1" i="0">
                  <a:latin typeface="Courier New" pitchFamily="49" charset="0"/>
                </a:rPr>
                <a:t>crane</a:t>
              </a:r>
              <a:endParaRPr lang="en-US" sz="1200" b="1" i="0">
                <a:latin typeface="Courier New" pitchFamily="49" charset="0"/>
              </a:endParaRPr>
            </a:p>
          </p:txBody>
        </p:sp>
      </p:grpSp>
      <p:grpSp>
        <p:nvGrpSpPr>
          <p:cNvPr id="731159" name="Group 23"/>
          <p:cNvGrpSpPr>
            <a:grpSpLocks/>
          </p:cNvGrpSpPr>
          <p:nvPr/>
        </p:nvGrpSpPr>
        <p:grpSpPr bwMode="auto">
          <a:xfrm>
            <a:off x="3468688" y="1916113"/>
            <a:ext cx="2182812" cy="1512887"/>
            <a:chOff x="612" y="1207"/>
            <a:chExt cx="1375" cy="953"/>
          </a:xfrm>
        </p:grpSpPr>
        <p:sp>
          <p:nvSpPr>
            <p:cNvPr id="731160" name="Rectangle 24"/>
            <p:cNvSpPr>
              <a:spLocks noChangeArrowheads="1"/>
            </p:cNvSpPr>
            <p:nvPr/>
          </p:nvSpPr>
          <p:spPr bwMode="auto">
            <a:xfrm>
              <a:off x="612" y="1253"/>
              <a:ext cx="1361" cy="9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i="0"/>
            </a:p>
          </p:txBody>
        </p:sp>
        <p:sp>
          <p:nvSpPr>
            <p:cNvPr id="731161" name="Text Box 25"/>
            <p:cNvSpPr txBox="1">
              <a:spLocks noChangeArrowheads="1"/>
            </p:cNvSpPr>
            <p:nvPr/>
          </p:nvSpPr>
          <p:spPr bwMode="auto">
            <a:xfrm>
              <a:off x="1746" y="1207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s</a:t>
              </a:r>
              <a:r>
                <a:rPr lang="en-GB" i="0" baseline="-25000"/>
                <a:t>2</a:t>
              </a:r>
              <a:endParaRPr lang="en-US" i="0" baseline="-25000"/>
            </a:p>
          </p:txBody>
        </p:sp>
      </p:grpSp>
      <p:grpSp>
        <p:nvGrpSpPr>
          <p:cNvPr id="731162" name="Group 26"/>
          <p:cNvGrpSpPr>
            <a:grpSpLocks/>
          </p:cNvGrpSpPr>
          <p:nvPr/>
        </p:nvGrpSpPr>
        <p:grpSpPr bwMode="auto">
          <a:xfrm>
            <a:off x="3470275" y="3044825"/>
            <a:ext cx="2159000" cy="455613"/>
            <a:chOff x="567" y="1888"/>
            <a:chExt cx="1360" cy="287"/>
          </a:xfrm>
        </p:grpSpPr>
        <p:sp>
          <p:nvSpPr>
            <p:cNvPr id="731163" name="AutoShape 27"/>
            <p:cNvSpPr>
              <a:spLocks noChangeArrowheads="1"/>
            </p:cNvSpPr>
            <p:nvPr/>
          </p:nvSpPr>
          <p:spPr bwMode="auto">
            <a:xfrm>
              <a:off x="659" y="1888"/>
              <a:ext cx="454" cy="114"/>
            </a:xfrm>
            <a:prstGeom prst="parallelogram">
              <a:avLst>
                <a:gd name="adj" fmla="val 99561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164" name="AutoShape 28"/>
            <p:cNvSpPr>
              <a:spLocks noChangeArrowheads="1"/>
            </p:cNvSpPr>
            <p:nvPr/>
          </p:nvSpPr>
          <p:spPr bwMode="auto">
            <a:xfrm>
              <a:off x="1382" y="1888"/>
              <a:ext cx="453" cy="114"/>
            </a:xfrm>
            <a:prstGeom prst="parallelogram">
              <a:avLst>
                <a:gd name="adj" fmla="val 99342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165" name="Rectangle 29"/>
            <p:cNvSpPr>
              <a:spLocks noChangeArrowheads="1"/>
            </p:cNvSpPr>
            <p:nvPr/>
          </p:nvSpPr>
          <p:spPr bwMode="auto">
            <a:xfrm>
              <a:off x="1043" y="1934"/>
              <a:ext cx="431" cy="2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166" name="Text Box 30"/>
            <p:cNvSpPr txBox="1">
              <a:spLocks noChangeArrowheads="1"/>
            </p:cNvSpPr>
            <p:nvPr/>
          </p:nvSpPr>
          <p:spPr bwMode="auto">
            <a:xfrm>
              <a:off x="567" y="2002"/>
              <a:ext cx="63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200" b="1" i="0">
                  <a:latin typeface="Courier New" pitchFamily="49" charset="0"/>
                </a:rPr>
                <a:t>location1</a:t>
              </a:r>
              <a:endParaRPr lang="en-US" sz="1200" b="1" i="0">
                <a:latin typeface="Courier New" pitchFamily="49" charset="0"/>
              </a:endParaRPr>
            </a:p>
          </p:txBody>
        </p:sp>
        <p:sp>
          <p:nvSpPr>
            <p:cNvPr id="731167" name="Text Box 31"/>
            <p:cNvSpPr txBox="1">
              <a:spLocks noChangeArrowheads="1"/>
            </p:cNvSpPr>
            <p:nvPr/>
          </p:nvSpPr>
          <p:spPr bwMode="auto">
            <a:xfrm>
              <a:off x="1289" y="2002"/>
              <a:ext cx="63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200" b="1" i="0">
                  <a:latin typeface="Courier New" pitchFamily="49" charset="0"/>
                </a:rPr>
                <a:t>location2</a:t>
              </a:r>
              <a:endParaRPr lang="en-US" sz="1200" b="1" i="0">
                <a:latin typeface="Courier New" pitchFamily="49" charset="0"/>
              </a:endParaRPr>
            </a:p>
          </p:txBody>
        </p:sp>
      </p:grpSp>
      <p:sp>
        <p:nvSpPr>
          <p:cNvPr id="731168" name="AutoShape 32"/>
          <p:cNvSpPr>
            <a:spLocks noChangeArrowheads="1"/>
          </p:cNvSpPr>
          <p:nvPr/>
        </p:nvSpPr>
        <p:spPr bwMode="auto">
          <a:xfrm>
            <a:off x="3540125" y="2779713"/>
            <a:ext cx="792163" cy="217487"/>
          </a:xfrm>
          <a:prstGeom prst="parallelogram">
            <a:avLst>
              <a:gd name="adj" fmla="val 9105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00" b="1" i="0">
                <a:latin typeface="Courier New" pitchFamily="49" charset="0"/>
              </a:rPr>
              <a:t>pallet</a:t>
            </a:r>
            <a:endParaRPr lang="en-US" sz="1200" b="1" i="0">
              <a:latin typeface="Courier New" pitchFamily="49" charset="0"/>
            </a:endParaRPr>
          </a:p>
        </p:txBody>
      </p:sp>
      <p:sp>
        <p:nvSpPr>
          <p:cNvPr id="731169" name="AutoShape 33"/>
          <p:cNvSpPr>
            <a:spLocks noChangeArrowheads="1"/>
          </p:cNvSpPr>
          <p:nvPr/>
        </p:nvSpPr>
        <p:spPr bwMode="auto">
          <a:xfrm>
            <a:off x="3613150" y="2636838"/>
            <a:ext cx="574675" cy="287337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00" b="1" i="0">
                <a:latin typeface="Courier New" pitchFamily="49" charset="0"/>
              </a:rPr>
              <a:t>cont.</a:t>
            </a:r>
            <a:endParaRPr lang="en-US" sz="1200" b="1" i="0">
              <a:latin typeface="Courier New" pitchFamily="49" charset="0"/>
            </a:endParaRPr>
          </a:p>
        </p:txBody>
      </p:sp>
      <p:grpSp>
        <p:nvGrpSpPr>
          <p:cNvPr id="731170" name="Group 34"/>
          <p:cNvGrpSpPr>
            <a:grpSpLocks/>
          </p:cNvGrpSpPr>
          <p:nvPr/>
        </p:nvGrpSpPr>
        <p:grpSpPr bwMode="auto">
          <a:xfrm>
            <a:off x="3832225" y="1916113"/>
            <a:ext cx="788988" cy="1082675"/>
            <a:chOff x="841" y="1207"/>
            <a:chExt cx="497" cy="682"/>
          </a:xfrm>
        </p:grpSpPr>
        <p:grpSp>
          <p:nvGrpSpPr>
            <p:cNvPr id="731171" name="Group 35"/>
            <p:cNvGrpSpPr>
              <a:grpSpLocks/>
            </p:cNvGrpSpPr>
            <p:nvPr/>
          </p:nvGrpSpPr>
          <p:grpSpPr bwMode="auto">
            <a:xfrm>
              <a:off x="884" y="1298"/>
              <a:ext cx="454" cy="591"/>
              <a:chOff x="3288" y="1570"/>
              <a:chExt cx="1316" cy="1044"/>
            </a:xfrm>
          </p:grpSpPr>
          <p:sp>
            <p:nvSpPr>
              <p:cNvPr id="731172" name="AutoShape 36"/>
              <p:cNvSpPr>
                <a:spLocks noChangeArrowheads="1"/>
              </p:cNvSpPr>
              <p:nvPr/>
            </p:nvSpPr>
            <p:spPr bwMode="auto">
              <a:xfrm rot="-5400000">
                <a:off x="3900" y="1185"/>
                <a:ext cx="91" cy="104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1173" name="Line 37"/>
              <p:cNvSpPr>
                <a:spLocks noChangeShapeType="1"/>
              </p:cNvSpPr>
              <p:nvPr/>
            </p:nvSpPr>
            <p:spPr bwMode="auto">
              <a:xfrm flipV="1">
                <a:off x="3424" y="1706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1174" name="Rectangle 38"/>
              <p:cNvSpPr>
                <a:spLocks noChangeArrowheads="1"/>
              </p:cNvSpPr>
              <p:nvPr/>
            </p:nvSpPr>
            <p:spPr bwMode="auto">
              <a:xfrm>
                <a:off x="4241" y="1706"/>
                <a:ext cx="91" cy="908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1175" name="AutoShape 39"/>
              <p:cNvSpPr>
                <a:spLocks noChangeArrowheads="1"/>
              </p:cNvSpPr>
              <p:nvPr/>
            </p:nvSpPr>
            <p:spPr bwMode="auto">
              <a:xfrm flipV="1">
                <a:off x="4195" y="1570"/>
                <a:ext cx="182" cy="27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1176" name="Rectangle 40"/>
              <p:cNvSpPr>
                <a:spLocks noChangeArrowheads="1"/>
              </p:cNvSpPr>
              <p:nvPr/>
            </p:nvSpPr>
            <p:spPr bwMode="auto">
              <a:xfrm>
                <a:off x="4422" y="1616"/>
                <a:ext cx="182" cy="181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1177" name="AutoShape 41"/>
              <p:cNvSpPr>
                <a:spLocks noChangeArrowheads="1"/>
              </p:cNvSpPr>
              <p:nvPr/>
            </p:nvSpPr>
            <p:spPr bwMode="auto">
              <a:xfrm flipV="1">
                <a:off x="3288" y="1797"/>
                <a:ext cx="272" cy="4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731178" name="Text Box 42"/>
            <p:cNvSpPr txBox="1">
              <a:spLocks noChangeArrowheads="1"/>
            </p:cNvSpPr>
            <p:nvPr/>
          </p:nvSpPr>
          <p:spPr bwMode="auto">
            <a:xfrm>
              <a:off x="841" y="1207"/>
              <a:ext cx="40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200" b="1" i="0">
                  <a:latin typeface="Courier New" pitchFamily="49" charset="0"/>
                </a:rPr>
                <a:t>crane</a:t>
              </a:r>
              <a:endParaRPr lang="en-US" sz="1200" b="1" i="0">
                <a:latin typeface="Courier New" pitchFamily="49" charset="0"/>
              </a:endParaRPr>
            </a:p>
          </p:txBody>
        </p:sp>
      </p:grpSp>
      <p:grpSp>
        <p:nvGrpSpPr>
          <p:cNvPr id="731179" name="Group 43"/>
          <p:cNvGrpSpPr>
            <a:grpSpLocks/>
          </p:cNvGrpSpPr>
          <p:nvPr/>
        </p:nvGrpSpPr>
        <p:grpSpPr bwMode="auto">
          <a:xfrm>
            <a:off x="588963" y="4076700"/>
            <a:ext cx="2182812" cy="1512888"/>
            <a:chOff x="612" y="1207"/>
            <a:chExt cx="1375" cy="953"/>
          </a:xfrm>
        </p:grpSpPr>
        <p:sp>
          <p:nvSpPr>
            <p:cNvPr id="731180" name="Rectangle 44"/>
            <p:cNvSpPr>
              <a:spLocks noChangeArrowheads="1"/>
            </p:cNvSpPr>
            <p:nvPr/>
          </p:nvSpPr>
          <p:spPr bwMode="auto">
            <a:xfrm>
              <a:off x="612" y="1253"/>
              <a:ext cx="1361" cy="9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i="0"/>
            </a:p>
          </p:txBody>
        </p:sp>
        <p:sp>
          <p:nvSpPr>
            <p:cNvPr id="731181" name="Text Box 45"/>
            <p:cNvSpPr txBox="1">
              <a:spLocks noChangeArrowheads="1"/>
            </p:cNvSpPr>
            <p:nvPr/>
          </p:nvSpPr>
          <p:spPr bwMode="auto">
            <a:xfrm>
              <a:off x="1746" y="1207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s</a:t>
              </a:r>
              <a:r>
                <a:rPr lang="en-GB" i="0" baseline="-25000"/>
                <a:t>1</a:t>
              </a:r>
              <a:endParaRPr lang="en-US" i="0" baseline="-25000"/>
            </a:p>
          </p:txBody>
        </p:sp>
      </p:grpSp>
      <p:grpSp>
        <p:nvGrpSpPr>
          <p:cNvPr id="731182" name="Group 46"/>
          <p:cNvGrpSpPr>
            <a:grpSpLocks/>
          </p:cNvGrpSpPr>
          <p:nvPr/>
        </p:nvGrpSpPr>
        <p:grpSpPr bwMode="auto">
          <a:xfrm>
            <a:off x="590550" y="5205413"/>
            <a:ext cx="2159000" cy="455612"/>
            <a:chOff x="567" y="1888"/>
            <a:chExt cx="1360" cy="287"/>
          </a:xfrm>
        </p:grpSpPr>
        <p:sp>
          <p:nvSpPr>
            <p:cNvPr id="731183" name="AutoShape 47"/>
            <p:cNvSpPr>
              <a:spLocks noChangeArrowheads="1"/>
            </p:cNvSpPr>
            <p:nvPr/>
          </p:nvSpPr>
          <p:spPr bwMode="auto">
            <a:xfrm>
              <a:off x="659" y="1888"/>
              <a:ext cx="454" cy="114"/>
            </a:xfrm>
            <a:prstGeom prst="parallelogram">
              <a:avLst>
                <a:gd name="adj" fmla="val 99561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184" name="AutoShape 48"/>
            <p:cNvSpPr>
              <a:spLocks noChangeArrowheads="1"/>
            </p:cNvSpPr>
            <p:nvPr/>
          </p:nvSpPr>
          <p:spPr bwMode="auto">
            <a:xfrm>
              <a:off x="1382" y="1888"/>
              <a:ext cx="453" cy="114"/>
            </a:xfrm>
            <a:prstGeom prst="parallelogram">
              <a:avLst>
                <a:gd name="adj" fmla="val 99342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185" name="Rectangle 49"/>
            <p:cNvSpPr>
              <a:spLocks noChangeArrowheads="1"/>
            </p:cNvSpPr>
            <p:nvPr/>
          </p:nvSpPr>
          <p:spPr bwMode="auto">
            <a:xfrm>
              <a:off x="1043" y="1934"/>
              <a:ext cx="431" cy="2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186" name="Text Box 50"/>
            <p:cNvSpPr txBox="1">
              <a:spLocks noChangeArrowheads="1"/>
            </p:cNvSpPr>
            <p:nvPr/>
          </p:nvSpPr>
          <p:spPr bwMode="auto">
            <a:xfrm>
              <a:off x="567" y="2002"/>
              <a:ext cx="63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200" b="1" i="0">
                  <a:latin typeface="Courier New" pitchFamily="49" charset="0"/>
                </a:rPr>
                <a:t>location1</a:t>
              </a:r>
              <a:endParaRPr lang="en-US" sz="1200" b="1" i="0">
                <a:latin typeface="Courier New" pitchFamily="49" charset="0"/>
              </a:endParaRPr>
            </a:p>
          </p:txBody>
        </p:sp>
        <p:sp>
          <p:nvSpPr>
            <p:cNvPr id="731187" name="Text Box 51"/>
            <p:cNvSpPr txBox="1">
              <a:spLocks noChangeArrowheads="1"/>
            </p:cNvSpPr>
            <p:nvPr/>
          </p:nvSpPr>
          <p:spPr bwMode="auto">
            <a:xfrm>
              <a:off x="1289" y="2002"/>
              <a:ext cx="63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200" b="1" i="0">
                  <a:latin typeface="Courier New" pitchFamily="49" charset="0"/>
                </a:rPr>
                <a:t>location2</a:t>
              </a:r>
              <a:endParaRPr lang="en-US" sz="1200" b="1" i="0">
                <a:latin typeface="Courier New" pitchFamily="49" charset="0"/>
              </a:endParaRPr>
            </a:p>
          </p:txBody>
        </p:sp>
      </p:grpSp>
      <p:sp>
        <p:nvSpPr>
          <p:cNvPr id="731188" name="AutoShape 52"/>
          <p:cNvSpPr>
            <a:spLocks noChangeArrowheads="1"/>
          </p:cNvSpPr>
          <p:nvPr/>
        </p:nvSpPr>
        <p:spPr bwMode="auto">
          <a:xfrm>
            <a:off x="660400" y="4940300"/>
            <a:ext cx="792163" cy="217488"/>
          </a:xfrm>
          <a:prstGeom prst="parallelogram">
            <a:avLst>
              <a:gd name="adj" fmla="val 910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00" b="1" i="0">
                <a:latin typeface="Courier New" pitchFamily="49" charset="0"/>
              </a:rPr>
              <a:t>pallet</a:t>
            </a:r>
            <a:endParaRPr lang="en-US" sz="1200" b="1" i="0">
              <a:latin typeface="Courier New" pitchFamily="49" charset="0"/>
            </a:endParaRPr>
          </a:p>
        </p:txBody>
      </p:sp>
      <p:sp>
        <p:nvSpPr>
          <p:cNvPr id="731189" name="AutoShape 53"/>
          <p:cNvSpPr>
            <a:spLocks noChangeArrowheads="1"/>
          </p:cNvSpPr>
          <p:nvPr/>
        </p:nvSpPr>
        <p:spPr bwMode="auto">
          <a:xfrm>
            <a:off x="815975" y="4437063"/>
            <a:ext cx="574675" cy="287337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00" b="1" i="0">
                <a:latin typeface="Courier New" pitchFamily="49" charset="0"/>
              </a:rPr>
              <a:t>cont.</a:t>
            </a:r>
            <a:endParaRPr lang="en-US" sz="1200" b="1" i="0">
              <a:latin typeface="Courier New" pitchFamily="49" charset="0"/>
            </a:endParaRPr>
          </a:p>
        </p:txBody>
      </p:sp>
      <p:grpSp>
        <p:nvGrpSpPr>
          <p:cNvPr id="731190" name="Group 54"/>
          <p:cNvGrpSpPr>
            <a:grpSpLocks/>
          </p:cNvGrpSpPr>
          <p:nvPr/>
        </p:nvGrpSpPr>
        <p:grpSpPr bwMode="auto">
          <a:xfrm>
            <a:off x="952500" y="4076700"/>
            <a:ext cx="788988" cy="1082675"/>
            <a:chOff x="841" y="1207"/>
            <a:chExt cx="497" cy="682"/>
          </a:xfrm>
        </p:grpSpPr>
        <p:grpSp>
          <p:nvGrpSpPr>
            <p:cNvPr id="731191" name="Group 55"/>
            <p:cNvGrpSpPr>
              <a:grpSpLocks/>
            </p:cNvGrpSpPr>
            <p:nvPr/>
          </p:nvGrpSpPr>
          <p:grpSpPr bwMode="auto">
            <a:xfrm>
              <a:off x="884" y="1298"/>
              <a:ext cx="454" cy="591"/>
              <a:chOff x="3288" y="1570"/>
              <a:chExt cx="1316" cy="1044"/>
            </a:xfrm>
          </p:grpSpPr>
          <p:sp>
            <p:nvSpPr>
              <p:cNvPr id="731192" name="AutoShape 56"/>
              <p:cNvSpPr>
                <a:spLocks noChangeArrowheads="1"/>
              </p:cNvSpPr>
              <p:nvPr/>
            </p:nvSpPr>
            <p:spPr bwMode="auto">
              <a:xfrm rot="-5400000">
                <a:off x="3900" y="1185"/>
                <a:ext cx="91" cy="104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1193" name="Line 57"/>
              <p:cNvSpPr>
                <a:spLocks noChangeShapeType="1"/>
              </p:cNvSpPr>
              <p:nvPr/>
            </p:nvSpPr>
            <p:spPr bwMode="auto">
              <a:xfrm flipV="1">
                <a:off x="3424" y="1706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1194" name="Rectangle 58"/>
              <p:cNvSpPr>
                <a:spLocks noChangeArrowheads="1"/>
              </p:cNvSpPr>
              <p:nvPr/>
            </p:nvSpPr>
            <p:spPr bwMode="auto">
              <a:xfrm>
                <a:off x="4241" y="1706"/>
                <a:ext cx="91" cy="908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1195" name="AutoShape 59"/>
              <p:cNvSpPr>
                <a:spLocks noChangeArrowheads="1"/>
              </p:cNvSpPr>
              <p:nvPr/>
            </p:nvSpPr>
            <p:spPr bwMode="auto">
              <a:xfrm flipV="1">
                <a:off x="4195" y="1570"/>
                <a:ext cx="182" cy="27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1196" name="Rectangle 60"/>
              <p:cNvSpPr>
                <a:spLocks noChangeArrowheads="1"/>
              </p:cNvSpPr>
              <p:nvPr/>
            </p:nvSpPr>
            <p:spPr bwMode="auto">
              <a:xfrm>
                <a:off x="4422" y="1616"/>
                <a:ext cx="182" cy="181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1197" name="AutoShape 61"/>
              <p:cNvSpPr>
                <a:spLocks noChangeArrowheads="1"/>
              </p:cNvSpPr>
              <p:nvPr/>
            </p:nvSpPr>
            <p:spPr bwMode="auto">
              <a:xfrm flipV="1">
                <a:off x="3288" y="1797"/>
                <a:ext cx="272" cy="4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731198" name="Text Box 62"/>
            <p:cNvSpPr txBox="1">
              <a:spLocks noChangeArrowheads="1"/>
            </p:cNvSpPr>
            <p:nvPr/>
          </p:nvSpPr>
          <p:spPr bwMode="auto">
            <a:xfrm>
              <a:off x="841" y="1207"/>
              <a:ext cx="40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200" b="1" i="0">
                  <a:latin typeface="Courier New" pitchFamily="49" charset="0"/>
                </a:rPr>
                <a:t>crane</a:t>
              </a:r>
              <a:endParaRPr lang="en-US" sz="1200" b="1" i="0">
                <a:latin typeface="Courier New" pitchFamily="49" charset="0"/>
              </a:endParaRPr>
            </a:p>
          </p:txBody>
        </p:sp>
      </p:grpSp>
      <p:grpSp>
        <p:nvGrpSpPr>
          <p:cNvPr id="731199" name="Group 63"/>
          <p:cNvGrpSpPr>
            <a:grpSpLocks/>
          </p:cNvGrpSpPr>
          <p:nvPr/>
        </p:nvGrpSpPr>
        <p:grpSpPr bwMode="auto">
          <a:xfrm>
            <a:off x="3468688" y="4076700"/>
            <a:ext cx="2182812" cy="1512888"/>
            <a:chOff x="612" y="1207"/>
            <a:chExt cx="1375" cy="953"/>
          </a:xfrm>
        </p:grpSpPr>
        <p:sp>
          <p:nvSpPr>
            <p:cNvPr id="731200" name="Rectangle 64"/>
            <p:cNvSpPr>
              <a:spLocks noChangeArrowheads="1"/>
            </p:cNvSpPr>
            <p:nvPr/>
          </p:nvSpPr>
          <p:spPr bwMode="auto">
            <a:xfrm>
              <a:off x="612" y="1253"/>
              <a:ext cx="1361" cy="9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i="0"/>
            </a:p>
          </p:txBody>
        </p:sp>
        <p:sp>
          <p:nvSpPr>
            <p:cNvPr id="731201" name="Text Box 65"/>
            <p:cNvSpPr txBox="1">
              <a:spLocks noChangeArrowheads="1"/>
            </p:cNvSpPr>
            <p:nvPr/>
          </p:nvSpPr>
          <p:spPr bwMode="auto">
            <a:xfrm>
              <a:off x="1746" y="1207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s</a:t>
              </a:r>
              <a:r>
                <a:rPr lang="en-GB" i="0" baseline="-25000"/>
                <a:t>3</a:t>
              </a:r>
              <a:endParaRPr lang="en-US" i="0" baseline="-25000"/>
            </a:p>
          </p:txBody>
        </p:sp>
      </p:grpSp>
      <p:grpSp>
        <p:nvGrpSpPr>
          <p:cNvPr id="731202" name="Group 66"/>
          <p:cNvGrpSpPr>
            <a:grpSpLocks/>
          </p:cNvGrpSpPr>
          <p:nvPr/>
        </p:nvGrpSpPr>
        <p:grpSpPr bwMode="auto">
          <a:xfrm>
            <a:off x="3470275" y="5205413"/>
            <a:ext cx="2159000" cy="455612"/>
            <a:chOff x="567" y="1888"/>
            <a:chExt cx="1360" cy="287"/>
          </a:xfrm>
        </p:grpSpPr>
        <p:sp>
          <p:nvSpPr>
            <p:cNvPr id="731203" name="AutoShape 67"/>
            <p:cNvSpPr>
              <a:spLocks noChangeArrowheads="1"/>
            </p:cNvSpPr>
            <p:nvPr/>
          </p:nvSpPr>
          <p:spPr bwMode="auto">
            <a:xfrm>
              <a:off x="659" y="1888"/>
              <a:ext cx="454" cy="114"/>
            </a:xfrm>
            <a:prstGeom prst="parallelogram">
              <a:avLst>
                <a:gd name="adj" fmla="val 99561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204" name="AutoShape 68"/>
            <p:cNvSpPr>
              <a:spLocks noChangeArrowheads="1"/>
            </p:cNvSpPr>
            <p:nvPr/>
          </p:nvSpPr>
          <p:spPr bwMode="auto">
            <a:xfrm>
              <a:off x="1382" y="1888"/>
              <a:ext cx="453" cy="114"/>
            </a:xfrm>
            <a:prstGeom prst="parallelogram">
              <a:avLst>
                <a:gd name="adj" fmla="val 99342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205" name="Rectangle 69"/>
            <p:cNvSpPr>
              <a:spLocks noChangeArrowheads="1"/>
            </p:cNvSpPr>
            <p:nvPr/>
          </p:nvSpPr>
          <p:spPr bwMode="auto">
            <a:xfrm>
              <a:off x="1043" y="1934"/>
              <a:ext cx="431" cy="2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206" name="Text Box 70"/>
            <p:cNvSpPr txBox="1">
              <a:spLocks noChangeArrowheads="1"/>
            </p:cNvSpPr>
            <p:nvPr/>
          </p:nvSpPr>
          <p:spPr bwMode="auto">
            <a:xfrm>
              <a:off x="567" y="2002"/>
              <a:ext cx="63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200" b="1" i="0">
                  <a:latin typeface="Courier New" pitchFamily="49" charset="0"/>
                </a:rPr>
                <a:t>location1</a:t>
              </a:r>
              <a:endParaRPr lang="en-US" sz="1200" b="1" i="0">
                <a:latin typeface="Courier New" pitchFamily="49" charset="0"/>
              </a:endParaRPr>
            </a:p>
          </p:txBody>
        </p:sp>
        <p:sp>
          <p:nvSpPr>
            <p:cNvPr id="731207" name="Text Box 71"/>
            <p:cNvSpPr txBox="1">
              <a:spLocks noChangeArrowheads="1"/>
            </p:cNvSpPr>
            <p:nvPr/>
          </p:nvSpPr>
          <p:spPr bwMode="auto">
            <a:xfrm>
              <a:off x="1289" y="2002"/>
              <a:ext cx="63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200" b="1" i="0">
                  <a:latin typeface="Courier New" pitchFamily="49" charset="0"/>
                </a:rPr>
                <a:t>location2</a:t>
              </a:r>
              <a:endParaRPr lang="en-US" sz="1200" b="1" i="0">
                <a:latin typeface="Courier New" pitchFamily="49" charset="0"/>
              </a:endParaRPr>
            </a:p>
          </p:txBody>
        </p:sp>
      </p:grpSp>
      <p:sp>
        <p:nvSpPr>
          <p:cNvPr id="731208" name="AutoShape 72"/>
          <p:cNvSpPr>
            <a:spLocks noChangeArrowheads="1"/>
          </p:cNvSpPr>
          <p:nvPr/>
        </p:nvSpPr>
        <p:spPr bwMode="auto">
          <a:xfrm>
            <a:off x="3540125" y="4940300"/>
            <a:ext cx="792163" cy="217488"/>
          </a:xfrm>
          <a:prstGeom prst="parallelogram">
            <a:avLst>
              <a:gd name="adj" fmla="val 910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00" b="1" i="0">
                <a:latin typeface="Courier New" pitchFamily="49" charset="0"/>
              </a:rPr>
              <a:t>pallet</a:t>
            </a:r>
            <a:endParaRPr lang="en-US" sz="1200" b="1" i="0">
              <a:latin typeface="Courier New" pitchFamily="49" charset="0"/>
            </a:endParaRPr>
          </a:p>
        </p:txBody>
      </p:sp>
      <p:sp>
        <p:nvSpPr>
          <p:cNvPr id="731209" name="AutoShape 73"/>
          <p:cNvSpPr>
            <a:spLocks noChangeArrowheads="1"/>
          </p:cNvSpPr>
          <p:nvPr/>
        </p:nvSpPr>
        <p:spPr bwMode="auto">
          <a:xfrm>
            <a:off x="3695700" y="4437063"/>
            <a:ext cx="574675" cy="287337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00" b="1" i="0">
                <a:latin typeface="Courier New" pitchFamily="49" charset="0"/>
              </a:rPr>
              <a:t>cont.</a:t>
            </a:r>
            <a:endParaRPr lang="en-US" sz="1200" b="1" i="0">
              <a:latin typeface="Courier New" pitchFamily="49" charset="0"/>
            </a:endParaRPr>
          </a:p>
        </p:txBody>
      </p:sp>
      <p:grpSp>
        <p:nvGrpSpPr>
          <p:cNvPr id="731210" name="Group 74"/>
          <p:cNvGrpSpPr>
            <a:grpSpLocks/>
          </p:cNvGrpSpPr>
          <p:nvPr/>
        </p:nvGrpSpPr>
        <p:grpSpPr bwMode="auto">
          <a:xfrm>
            <a:off x="3832225" y="4076700"/>
            <a:ext cx="788988" cy="1082675"/>
            <a:chOff x="841" y="1207"/>
            <a:chExt cx="497" cy="682"/>
          </a:xfrm>
        </p:grpSpPr>
        <p:grpSp>
          <p:nvGrpSpPr>
            <p:cNvPr id="731211" name="Group 75"/>
            <p:cNvGrpSpPr>
              <a:grpSpLocks/>
            </p:cNvGrpSpPr>
            <p:nvPr/>
          </p:nvGrpSpPr>
          <p:grpSpPr bwMode="auto">
            <a:xfrm>
              <a:off x="884" y="1298"/>
              <a:ext cx="454" cy="591"/>
              <a:chOff x="3288" y="1570"/>
              <a:chExt cx="1316" cy="1044"/>
            </a:xfrm>
          </p:grpSpPr>
          <p:sp>
            <p:nvSpPr>
              <p:cNvPr id="731212" name="AutoShape 76"/>
              <p:cNvSpPr>
                <a:spLocks noChangeArrowheads="1"/>
              </p:cNvSpPr>
              <p:nvPr/>
            </p:nvSpPr>
            <p:spPr bwMode="auto">
              <a:xfrm rot="-5400000">
                <a:off x="3900" y="1185"/>
                <a:ext cx="91" cy="104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1213" name="Line 77"/>
              <p:cNvSpPr>
                <a:spLocks noChangeShapeType="1"/>
              </p:cNvSpPr>
              <p:nvPr/>
            </p:nvSpPr>
            <p:spPr bwMode="auto">
              <a:xfrm flipV="1">
                <a:off x="3424" y="1706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1214" name="Rectangle 78"/>
              <p:cNvSpPr>
                <a:spLocks noChangeArrowheads="1"/>
              </p:cNvSpPr>
              <p:nvPr/>
            </p:nvSpPr>
            <p:spPr bwMode="auto">
              <a:xfrm>
                <a:off x="4241" y="1706"/>
                <a:ext cx="91" cy="908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1215" name="AutoShape 79"/>
              <p:cNvSpPr>
                <a:spLocks noChangeArrowheads="1"/>
              </p:cNvSpPr>
              <p:nvPr/>
            </p:nvSpPr>
            <p:spPr bwMode="auto">
              <a:xfrm flipV="1">
                <a:off x="4195" y="1570"/>
                <a:ext cx="182" cy="27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1216" name="Rectangle 80"/>
              <p:cNvSpPr>
                <a:spLocks noChangeArrowheads="1"/>
              </p:cNvSpPr>
              <p:nvPr/>
            </p:nvSpPr>
            <p:spPr bwMode="auto">
              <a:xfrm>
                <a:off x="4422" y="1616"/>
                <a:ext cx="182" cy="181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1217" name="AutoShape 81"/>
              <p:cNvSpPr>
                <a:spLocks noChangeArrowheads="1"/>
              </p:cNvSpPr>
              <p:nvPr/>
            </p:nvSpPr>
            <p:spPr bwMode="auto">
              <a:xfrm flipV="1">
                <a:off x="3288" y="1797"/>
                <a:ext cx="272" cy="4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731218" name="Text Box 82"/>
            <p:cNvSpPr txBox="1">
              <a:spLocks noChangeArrowheads="1"/>
            </p:cNvSpPr>
            <p:nvPr/>
          </p:nvSpPr>
          <p:spPr bwMode="auto">
            <a:xfrm>
              <a:off x="841" y="1207"/>
              <a:ext cx="40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200" b="1" i="0">
                  <a:latin typeface="Courier New" pitchFamily="49" charset="0"/>
                </a:rPr>
                <a:t>crane</a:t>
              </a:r>
              <a:endParaRPr lang="en-US" sz="1200" b="1" i="0">
                <a:latin typeface="Courier New" pitchFamily="49" charset="0"/>
              </a:endParaRPr>
            </a:p>
          </p:txBody>
        </p:sp>
      </p:grpSp>
      <p:grpSp>
        <p:nvGrpSpPr>
          <p:cNvPr id="731219" name="Group 83"/>
          <p:cNvGrpSpPr>
            <a:grpSpLocks/>
          </p:cNvGrpSpPr>
          <p:nvPr/>
        </p:nvGrpSpPr>
        <p:grpSpPr bwMode="auto">
          <a:xfrm>
            <a:off x="6350000" y="4076700"/>
            <a:ext cx="2182813" cy="1512888"/>
            <a:chOff x="612" y="1207"/>
            <a:chExt cx="1375" cy="953"/>
          </a:xfrm>
        </p:grpSpPr>
        <p:sp>
          <p:nvSpPr>
            <p:cNvPr id="731220" name="Rectangle 84"/>
            <p:cNvSpPr>
              <a:spLocks noChangeArrowheads="1"/>
            </p:cNvSpPr>
            <p:nvPr/>
          </p:nvSpPr>
          <p:spPr bwMode="auto">
            <a:xfrm>
              <a:off x="612" y="1253"/>
              <a:ext cx="1361" cy="9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i="0"/>
            </a:p>
          </p:txBody>
        </p:sp>
        <p:sp>
          <p:nvSpPr>
            <p:cNvPr id="731221" name="Text Box 85"/>
            <p:cNvSpPr txBox="1">
              <a:spLocks noChangeArrowheads="1"/>
            </p:cNvSpPr>
            <p:nvPr/>
          </p:nvSpPr>
          <p:spPr bwMode="auto">
            <a:xfrm>
              <a:off x="1746" y="1207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s</a:t>
              </a:r>
              <a:r>
                <a:rPr lang="en-GB" i="0" baseline="-25000"/>
                <a:t>4</a:t>
              </a:r>
              <a:endParaRPr lang="en-US" i="0" baseline="-25000"/>
            </a:p>
          </p:txBody>
        </p:sp>
      </p:grpSp>
      <p:grpSp>
        <p:nvGrpSpPr>
          <p:cNvPr id="731222" name="Group 86"/>
          <p:cNvGrpSpPr>
            <a:grpSpLocks/>
          </p:cNvGrpSpPr>
          <p:nvPr/>
        </p:nvGrpSpPr>
        <p:grpSpPr bwMode="auto">
          <a:xfrm>
            <a:off x="6351588" y="5205413"/>
            <a:ext cx="2159000" cy="455612"/>
            <a:chOff x="567" y="1888"/>
            <a:chExt cx="1360" cy="287"/>
          </a:xfrm>
        </p:grpSpPr>
        <p:sp>
          <p:nvSpPr>
            <p:cNvPr id="731223" name="AutoShape 87"/>
            <p:cNvSpPr>
              <a:spLocks noChangeArrowheads="1"/>
            </p:cNvSpPr>
            <p:nvPr/>
          </p:nvSpPr>
          <p:spPr bwMode="auto">
            <a:xfrm>
              <a:off x="659" y="1888"/>
              <a:ext cx="454" cy="114"/>
            </a:xfrm>
            <a:prstGeom prst="parallelogram">
              <a:avLst>
                <a:gd name="adj" fmla="val 99561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224" name="AutoShape 88"/>
            <p:cNvSpPr>
              <a:spLocks noChangeArrowheads="1"/>
            </p:cNvSpPr>
            <p:nvPr/>
          </p:nvSpPr>
          <p:spPr bwMode="auto">
            <a:xfrm>
              <a:off x="1382" y="1888"/>
              <a:ext cx="453" cy="114"/>
            </a:xfrm>
            <a:prstGeom prst="parallelogram">
              <a:avLst>
                <a:gd name="adj" fmla="val 99342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225" name="Rectangle 89"/>
            <p:cNvSpPr>
              <a:spLocks noChangeArrowheads="1"/>
            </p:cNvSpPr>
            <p:nvPr/>
          </p:nvSpPr>
          <p:spPr bwMode="auto">
            <a:xfrm>
              <a:off x="1043" y="1934"/>
              <a:ext cx="431" cy="2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226" name="Text Box 90"/>
            <p:cNvSpPr txBox="1">
              <a:spLocks noChangeArrowheads="1"/>
            </p:cNvSpPr>
            <p:nvPr/>
          </p:nvSpPr>
          <p:spPr bwMode="auto">
            <a:xfrm>
              <a:off x="567" y="2002"/>
              <a:ext cx="63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200" b="1" i="0">
                  <a:latin typeface="Courier New" pitchFamily="49" charset="0"/>
                </a:rPr>
                <a:t>location1</a:t>
              </a:r>
              <a:endParaRPr lang="en-US" sz="1200" b="1" i="0">
                <a:latin typeface="Courier New" pitchFamily="49" charset="0"/>
              </a:endParaRPr>
            </a:p>
          </p:txBody>
        </p:sp>
        <p:sp>
          <p:nvSpPr>
            <p:cNvPr id="731227" name="Text Box 91"/>
            <p:cNvSpPr txBox="1">
              <a:spLocks noChangeArrowheads="1"/>
            </p:cNvSpPr>
            <p:nvPr/>
          </p:nvSpPr>
          <p:spPr bwMode="auto">
            <a:xfrm>
              <a:off x="1289" y="2002"/>
              <a:ext cx="63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200" b="1" i="0">
                  <a:latin typeface="Courier New" pitchFamily="49" charset="0"/>
                </a:rPr>
                <a:t>location2</a:t>
              </a:r>
              <a:endParaRPr lang="en-US" sz="1200" b="1" i="0">
                <a:latin typeface="Courier New" pitchFamily="49" charset="0"/>
              </a:endParaRPr>
            </a:p>
          </p:txBody>
        </p:sp>
      </p:grpSp>
      <p:sp>
        <p:nvSpPr>
          <p:cNvPr id="731228" name="AutoShape 92"/>
          <p:cNvSpPr>
            <a:spLocks noChangeArrowheads="1"/>
          </p:cNvSpPr>
          <p:nvPr/>
        </p:nvSpPr>
        <p:spPr bwMode="auto">
          <a:xfrm>
            <a:off x="6421438" y="4940300"/>
            <a:ext cx="792162" cy="217488"/>
          </a:xfrm>
          <a:prstGeom prst="parallelogram">
            <a:avLst>
              <a:gd name="adj" fmla="val 910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00" b="1" i="0">
                <a:latin typeface="Courier New" pitchFamily="49" charset="0"/>
              </a:rPr>
              <a:t>pallet</a:t>
            </a:r>
            <a:endParaRPr lang="en-US" sz="1200" b="1" i="0">
              <a:latin typeface="Courier New" pitchFamily="49" charset="0"/>
            </a:endParaRPr>
          </a:p>
        </p:txBody>
      </p:sp>
      <p:grpSp>
        <p:nvGrpSpPr>
          <p:cNvPr id="731229" name="Group 93"/>
          <p:cNvGrpSpPr>
            <a:grpSpLocks/>
          </p:cNvGrpSpPr>
          <p:nvPr/>
        </p:nvGrpSpPr>
        <p:grpSpPr bwMode="auto">
          <a:xfrm>
            <a:off x="6713538" y="4076700"/>
            <a:ext cx="788987" cy="1082675"/>
            <a:chOff x="841" y="1207"/>
            <a:chExt cx="497" cy="682"/>
          </a:xfrm>
        </p:grpSpPr>
        <p:grpSp>
          <p:nvGrpSpPr>
            <p:cNvPr id="731230" name="Group 94"/>
            <p:cNvGrpSpPr>
              <a:grpSpLocks/>
            </p:cNvGrpSpPr>
            <p:nvPr/>
          </p:nvGrpSpPr>
          <p:grpSpPr bwMode="auto">
            <a:xfrm>
              <a:off x="884" y="1298"/>
              <a:ext cx="454" cy="591"/>
              <a:chOff x="3288" y="1570"/>
              <a:chExt cx="1316" cy="1044"/>
            </a:xfrm>
          </p:grpSpPr>
          <p:sp>
            <p:nvSpPr>
              <p:cNvPr id="731231" name="AutoShape 95"/>
              <p:cNvSpPr>
                <a:spLocks noChangeArrowheads="1"/>
              </p:cNvSpPr>
              <p:nvPr/>
            </p:nvSpPr>
            <p:spPr bwMode="auto">
              <a:xfrm rot="-5400000">
                <a:off x="3900" y="1185"/>
                <a:ext cx="91" cy="104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1232" name="Line 96"/>
              <p:cNvSpPr>
                <a:spLocks noChangeShapeType="1"/>
              </p:cNvSpPr>
              <p:nvPr/>
            </p:nvSpPr>
            <p:spPr bwMode="auto">
              <a:xfrm flipV="1">
                <a:off x="3424" y="1706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1233" name="Rectangle 97"/>
              <p:cNvSpPr>
                <a:spLocks noChangeArrowheads="1"/>
              </p:cNvSpPr>
              <p:nvPr/>
            </p:nvSpPr>
            <p:spPr bwMode="auto">
              <a:xfrm>
                <a:off x="4241" y="1706"/>
                <a:ext cx="91" cy="908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1234" name="AutoShape 98"/>
              <p:cNvSpPr>
                <a:spLocks noChangeArrowheads="1"/>
              </p:cNvSpPr>
              <p:nvPr/>
            </p:nvSpPr>
            <p:spPr bwMode="auto">
              <a:xfrm flipV="1">
                <a:off x="4195" y="1570"/>
                <a:ext cx="182" cy="27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1235" name="Rectangle 99"/>
              <p:cNvSpPr>
                <a:spLocks noChangeArrowheads="1"/>
              </p:cNvSpPr>
              <p:nvPr/>
            </p:nvSpPr>
            <p:spPr bwMode="auto">
              <a:xfrm>
                <a:off x="4422" y="1616"/>
                <a:ext cx="182" cy="181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1236" name="AutoShape 100"/>
              <p:cNvSpPr>
                <a:spLocks noChangeArrowheads="1"/>
              </p:cNvSpPr>
              <p:nvPr/>
            </p:nvSpPr>
            <p:spPr bwMode="auto">
              <a:xfrm flipV="1">
                <a:off x="3288" y="1797"/>
                <a:ext cx="272" cy="4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731237" name="Text Box 101"/>
            <p:cNvSpPr txBox="1">
              <a:spLocks noChangeArrowheads="1"/>
            </p:cNvSpPr>
            <p:nvPr/>
          </p:nvSpPr>
          <p:spPr bwMode="auto">
            <a:xfrm>
              <a:off x="841" y="1207"/>
              <a:ext cx="40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200" b="1" i="0">
                  <a:latin typeface="Courier New" pitchFamily="49" charset="0"/>
                </a:rPr>
                <a:t>crane</a:t>
              </a:r>
              <a:endParaRPr lang="en-US" sz="1200" b="1" i="0">
                <a:latin typeface="Courier New" pitchFamily="49" charset="0"/>
              </a:endParaRPr>
            </a:p>
          </p:txBody>
        </p:sp>
      </p:grpSp>
      <p:grpSp>
        <p:nvGrpSpPr>
          <p:cNvPr id="731238" name="Group 102"/>
          <p:cNvGrpSpPr>
            <a:grpSpLocks/>
          </p:cNvGrpSpPr>
          <p:nvPr/>
        </p:nvGrpSpPr>
        <p:grpSpPr bwMode="auto">
          <a:xfrm>
            <a:off x="1835150" y="5013325"/>
            <a:ext cx="719138" cy="344488"/>
            <a:chOff x="4241" y="1797"/>
            <a:chExt cx="453" cy="217"/>
          </a:xfrm>
        </p:grpSpPr>
        <p:sp>
          <p:nvSpPr>
            <p:cNvPr id="731239" name="Freeform 103"/>
            <p:cNvSpPr>
              <a:spLocks/>
            </p:cNvSpPr>
            <p:nvPr/>
          </p:nvSpPr>
          <p:spPr bwMode="auto">
            <a:xfrm>
              <a:off x="4271" y="1797"/>
              <a:ext cx="97" cy="73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90" y="0"/>
                </a:cxn>
                <a:cxn ang="0">
                  <a:pos x="181" y="0"/>
                </a:cxn>
                <a:cxn ang="0">
                  <a:pos x="174" y="167"/>
                </a:cxn>
              </a:cxnLst>
              <a:rect l="0" t="0" r="r" b="b"/>
              <a:pathLst>
                <a:path w="181" h="170">
                  <a:moveTo>
                    <a:pt x="0" y="170"/>
                  </a:moveTo>
                  <a:lnTo>
                    <a:pt x="90" y="0"/>
                  </a:lnTo>
                  <a:lnTo>
                    <a:pt x="181" y="0"/>
                  </a:lnTo>
                  <a:lnTo>
                    <a:pt x="174" y="167"/>
                  </a:lnTo>
                </a:path>
              </a:pathLst>
            </a:cu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31240" name="AutoShape 104"/>
            <p:cNvSpPr>
              <a:spLocks noChangeArrowheads="1"/>
            </p:cNvSpPr>
            <p:nvPr/>
          </p:nvSpPr>
          <p:spPr bwMode="auto">
            <a:xfrm>
              <a:off x="4241" y="1868"/>
              <a:ext cx="453" cy="111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1200" b="1" i="0">
                  <a:latin typeface="Courier New" pitchFamily="49" charset="0"/>
                </a:rPr>
                <a:t>robot</a:t>
              </a:r>
              <a:endParaRPr lang="en-US" sz="1200" b="1" i="0">
                <a:latin typeface="Courier New" pitchFamily="49" charset="0"/>
              </a:endParaRPr>
            </a:p>
          </p:txBody>
        </p:sp>
        <p:sp>
          <p:nvSpPr>
            <p:cNvPr id="731241" name="AutoShape 105"/>
            <p:cNvSpPr>
              <a:spLocks noChangeArrowheads="1"/>
            </p:cNvSpPr>
            <p:nvPr/>
          </p:nvSpPr>
          <p:spPr bwMode="auto">
            <a:xfrm>
              <a:off x="4289" y="1797"/>
              <a:ext cx="79" cy="25"/>
            </a:xfrm>
            <a:prstGeom prst="parallelogram">
              <a:avLst>
                <a:gd name="adj" fmla="val 12362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242" name="Rectangle 106"/>
            <p:cNvSpPr>
              <a:spLocks noChangeArrowheads="1"/>
            </p:cNvSpPr>
            <p:nvPr/>
          </p:nvSpPr>
          <p:spPr bwMode="auto">
            <a:xfrm>
              <a:off x="4336" y="1861"/>
              <a:ext cx="24" cy="1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243" name="Freeform 107"/>
            <p:cNvSpPr>
              <a:spLocks/>
            </p:cNvSpPr>
            <p:nvPr/>
          </p:nvSpPr>
          <p:spPr bwMode="auto">
            <a:xfrm>
              <a:off x="4241" y="1822"/>
              <a:ext cx="97" cy="74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90" y="0"/>
                </a:cxn>
                <a:cxn ang="0">
                  <a:pos x="181" y="0"/>
                </a:cxn>
                <a:cxn ang="0">
                  <a:pos x="174" y="167"/>
                </a:cxn>
              </a:cxnLst>
              <a:rect l="0" t="0" r="r" b="b"/>
              <a:pathLst>
                <a:path w="181" h="170">
                  <a:moveTo>
                    <a:pt x="0" y="170"/>
                  </a:moveTo>
                  <a:lnTo>
                    <a:pt x="90" y="0"/>
                  </a:lnTo>
                  <a:lnTo>
                    <a:pt x="181" y="0"/>
                  </a:lnTo>
                  <a:lnTo>
                    <a:pt x="174" y="167"/>
                  </a:lnTo>
                </a:path>
              </a:pathLst>
            </a:cu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31244" name="Line 108"/>
            <p:cNvSpPr>
              <a:spLocks noChangeShapeType="1"/>
            </p:cNvSpPr>
            <p:nvPr/>
          </p:nvSpPr>
          <p:spPr bwMode="auto">
            <a:xfrm flipV="1">
              <a:off x="4332" y="1867"/>
              <a:ext cx="32" cy="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31245" name="Oval 109"/>
            <p:cNvSpPr>
              <a:spLocks noChangeArrowheads="1"/>
            </p:cNvSpPr>
            <p:nvPr/>
          </p:nvSpPr>
          <p:spPr bwMode="auto">
            <a:xfrm>
              <a:off x="4286" y="1969"/>
              <a:ext cx="46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246" name="Oval 110"/>
            <p:cNvSpPr>
              <a:spLocks noChangeArrowheads="1"/>
            </p:cNvSpPr>
            <p:nvPr/>
          </p:nvSpPr>
          <p:spPr bwMode="auto">
            <a:xfrm>
              <a:off x="4590" y="1969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731247" name="Group 111"/>
          <p:cNvGrpSpPr>
            <a:grpSpLocks/>
          </p:cNvGrpSpPr>
          <p:nvPr/>
        </p:nvGrpSpPr>
        <p:grpSpPr bwMode="auto">
          <a:xfrm>
            <a:off x="3563938" y="5013325"/>
            <a:ext cx="719137" cy="344488"/>
            <a:chOff x="4241" y="1797"/>
            <a:chExt cx="453" cy="217"/>
          </a:xfrm>
        </p:grpSpPr>
        <p:sp>
          <p:nvSpPr>
            <p:cNvPr id="731248" name="Freeform 112"/>
            <p:cNvSpPr>
              <a:spLocks/>
            </p:cNvSpPr>
            <p:nvPr/>
          </p:nvSpPr>
          <p:spPr bwMode="auto">
            <a:xfrm>
              <a:off x="4271" y="1797"/>
              <a:ext cx="97" cy="73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90" y="0"/>
                </a:cxn>
                <a:cxn ang="0">
                  <a:pos x="181" y="0"/>
                </a:cxn>
                <a:cxn ang="0">
                  <a:pos x="174" y="167"/>
                </a:cxn>
              </a:cxnLst>
              <a:rect l="0" t="0" r="r" b="b"/>
              <a:pathLst>
                <a:path w="181" h="170">
                  <a:moveTo>
                    <a:pt x="0" y="170"/>
                  </a:moveTo>
                  <a:lnTo>
                    <a:pt x="90" y="0"/>
                  </a:lnTo>
                  <a:lnTo>
                    <a:pt x="181" y="0"/>
                  </a:lnTo>
                  <a:lnTo>
                    <a:pt x="174" y="167"/>
                  </a:lnTo>
                </a:path>
              </a:pathLst>
            </a:cu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31249" name="AutoShape 113"/>
            <p:cNvSpPr>
              <a:spLocks noChangeArrowheads="1"/>
            </p:cNvSpPr>
            <p:nvPr/>
          </p:nvSpPr>
          <p:spPr bwMode="auto">
            <a:xfrm>
              <a:off x="4241" y="1868"/>
              <a:ext cx="453" cy="111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1200" b="1" i="0">
                  <a:latin typeface="Courier New" pitchFamily="49" charset="0"/>
                </a:rPr>
                <a:t>robot</a:t>
              </a:r>
              <a:endParaRPr lang="en-US" sz="1200" b="1" i="0">
                <a:latin typeface="Courier New" pitchFamily="49" charset="0"/>
              </a:endParaRPr>
            </a:p>
          </p:txBody>
        </p:sp>
        <p:sp>
          <p:nvSpPr>
            <p:cNvPr id="731250" name="AutoShape 114"/>
            <p:cNvSpPr>
              <a:spLocks noChangeArrowheads="1"/>
            </p:cNvSpPr>
            <p:nvPr/>
          </p:nvSpPr>
          <p:spPr bwMode="auto">
            <a:xfrm>
              <a:off x="4289" y="1797"/>
              <a:ext cx="79" cy="25"/>
            </a:xfrm>
            <a:prstGeom prst="parallelogram">
              <a:avLst>
                <a:gd name="adj" fmla="val 12362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251" name="Rectangle 115"/>
            <p:cNvSpPr>
              <a:spLocks noChangeArrowheads="1"/>
            </p:cNvSpPr>
            <p:nvPr/>
          </p:nvSpPr>
          <p:spPr bwMode="auto">
            <a:xfrm>
              <a:off x="4336" y="1861"/>
              <a:ext cx="24" cy="1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252" name="Freeform 116"/>
            <p:cNvSpPr>
              <a:spLocks/>
            </p:cNvSpPr>
            <p:nvPr/>
          </p:nvSpPr>
          <p:spPr bwMode="auto">
            <a:xfrm>
              <a:off x="4241" y="1822"/>
              <a:ext cx="97" cy="74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90" y="0"/>
                </a:cxn>
                <a:cxn ang="0">
                  <a:pos x="181" y="0"/>
                </a:cxn>
                <a:cxn ang="0">
                  <a:pos x="174" y="167"/>
                </a:cxn>
              </a:cxnLst>
              <a:rect l="0" t="0" r="r" b="b"/>
              <a:pathLst>
                <a:path w="181" h="170">
                  <a:moveTo>
                    <a:pt x="0" y="170"/>
                  </a:moveTo>
                  <a:lnTo>
                    <a:pt x="90" y="0"/>
                  </a:lnTo>
                  <a:lnTo>
                    <a:pt x="181" y="0"/>
                  </a:lnTo>
                  <a:lnTo>
                    <a:pt x="174" y="167"/>
                  </a:lnTo>
                </a:path>
              </a:pathLst>
            </a:cu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31253" name="Line 117"/>
            <p:cNvSpPr>
              <a:spLocks noChangeShapeType="1"/>
            </p:cNvSpPr>
            <p:nvPr/>
          </p:nvSpPr>
          <p:spPr bwMode="auto">
            <a:xfrm flipV="1">
              <a:off x="4332" y="1867"/>
              <a:ext cx="32" cy="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31254" name="Oval 118"/>
            <p:cNvSpPr>
              <a:spLocks noChangeArrowheads="1"/>
            </p:cNvSpPr>
            <p:nvPr/>
          </p:nvSpPr>
          <p:spPr bwMode="auto">
            <a:xfrm>
              <a:off x="4286" y="1969"/>
              <a:ext cx="46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255" name="Oval 119"/>
            <p:cNvSpPr>
              <a:spLocks noChangeArrowheads="1"/>
            </p:cNvSpPr>
            <p:nvPr/>
          </p:nvSpPr>
          <p:spPr bwMode="auto">
            <a:xfrm>
              <a:off x="4590" y="1969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731256" name="Group 120"/>
          <p:cNvGrpSpPr>
            <a:grpSpLocks/>
          </p:cNvGrpSpPr>
          <p:nvPr/>
        </p:nvGrpSpPr>
        <p:grpSpPr bwMode="auto">
          <a:xfrm>
            <a:off x="3563938" y="2852738"/>
            <a:ext cx="719137" cy="344487"/>
            <a:chOff x="4241" y="1797"/>
            <a:chExt cx="453" cy="217"/>
          </a:xfrm>
        </p:grpSpPr>
        <p:sp>
          <p:nvSpPr>
            <p:cNvPr id="731257" name="Freeform 121"/>
            <p:cNvSpPr>
              <a:spLocks/>
            </p:cNvSpPr>
            <p:nvPr/>
          </p:nvSpPr>
          <p:spPr bwMode="auto">
            <a:xfrm>
              <a:off x="4271" y="1797"/>
              <a:ext cx="97" cy="73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90" y="0"/>
                </a:cxn>
                <a:cxn ang="0">
                  <a:pos x="181" y="0"/>
                </a:cxn>
                <a:cxn ang="0">
                  <a:pos x="174" y="167"/>
                </a:cxn>
              </a:cxnLst>
              <a:rect l="0" t="0" r="r" b="b"/>
              <a:pathLst>
                <a:path w="181" h="170">
                  <a:moveTo>
                    <a:pt x="0" y="170"/>
                  </a:moveTo>
                  <a:lnTo>
                    <a:pt x="90" y="0"/>
                  </a:lnTo>
                  <a:lnTo>
                    <a:pt x="181" y="0"/>
                  </a:lnTo>
                  <a:lnTo>
                    <a:pt x="174" y="167"/>
                  </a:lnTo>
                </a:path>
              </a:pathLst>
            </a:cu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31258" name="AutoShape 122"/>
            <p:cNvSpPr>
              <a:spLocks noChangeArrowheads="1"/>
            </p:cNvSpPr>
            <p:nvPr/>
          </p:nvSpPr>
          <p:spPr bwMode="auto">
            <a:xfrm>
              <a:off x="4241" y="1868"/>
              <a:ext cx="453" cy="111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1200" b="1" i="0">
                  <a:latin typeface="Courier New" pitchFamily="49" charset="0"/>
                </a:rPr>
                <a:t>robot</a:t>
              </a:r>
              <a:endParaRPr lang="en-US" sz="1200" b="1" i="0">
                <a:latin typeface="Courier New" pitchFamily="49" charset="0"/>
              </a:endParaRPr>
            </a:p>
          </p:txBody>
        </p:sp>
        <p:sp>
          <p:nvSpPr>
            <p:cNvPr id="731259" name="AutoShape 123"/>
            <p:cNvSpPr>
              <a:spLocks noChangeArrowheads="1"/>
            </p:cNvSpPr>
            <p:nvPr/>
          </p:nvSpPr>
          <p:spPr bwMode="auto">
            <a:xfrm>
              <a:off x="4289" y="1797"/>
              <a:ext cx="79" cy="25"/>
            </a:xfrm>
            <a:prstGeom prst="parallelogram">
              <a:avLst>
                <a:gd name="adj" fmla="val 12362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260" name="Rectangle 124"/>
            <p:cNvSpPr>
              <a:spLocks noChangeArrowheads="1"/>
            </p:cNvSpPr>
            <p:nvPr/>
          </p:nvSpPr>
          <p:spPr bwMode="auto">
            <a:xfrm>
              <a:off x="4336" y="1861"/>
              <a:ext cx="24" cy="1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261" name="Freeform 125"/>
            <p:cNvSpPr>
              <a:spLocks/>
            </p:cNvSpPr>
            <p:nvPr/>
          </p:nvSpPr>
          <p:spPr bwMode="auto">
            <a:xfrm>
              <a:off x="4241" y="1822"/>
              <a:ext cx="97" cy="74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90" y="0"/>
                </a:cxn>
                <a:cxn ang="0">
                  <a:pos x="181" y="0"/>
                </a:cxn>
                <a:cxn ang="0">
                  <a:pos x="174" y="167"/>
                </a:cxn>
              </a:cxnLst>
              <a:rect l="0" t="0" r="r" b="b"/>
              <a:pathLst>
                <a:path w="181" h="170">
                  <a:moveTo>
                    <a:pt x="0" y="170"/>
                  </a:moveTo>
                  <a:lnTo>
                    <a:pt x="90" y="0"/>
                  </a:lnTo>
                  <a:lnTo>
                    <a:pt x="181" y="0"/>
                  </a:lnTo>
                  <a:lnTo>
                    <a:pt x="174" y="167"/>
                  </a:lnTo>
                </a:path>
              </a:pathLst>
            </a:cu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31262" name="Line 126"/>
            <p:cNvSpPr>
              <a:spLocks noChangeShapeType="1"/>
            </p:cNvSpPr>
            <p:nvPr/>
          </p:nvSpPr>
          <p:spPr bwMode="auto">
            <a:xfrm flipV="1">
              <a:off x="4332" y="1867"/>
              <a:ext cx="32" cy="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31263" name="Oval 127"/>
            <p:cNvSpPr>
              <a:spLocks noChangeArrowheads="1"/>
            </p:cNvSpPr>
            <p:nvPr/>
          </p:nvSpPr>
          <p:spPr bwMode="auto">
            <a:xfrm>
              <a:off x="4286" y="1969"/>
              <a:ext cx="46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264" name="Oval 128"/>
            <p:cNvSpPr>
              <a:spLocks noChangeArrowheads="1"/>
            </p:cNvSpPr>
            <p:nvPr/>
          </p:nvSpPr>
          <p:spPr bwMode="auto">
            <a:xfrm>
              <a:off x="4590" y="1969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731265" name="Group 129"/>
          <p:cNvGrpSpPr>
            <a:grpSpLocks/>
          </p:cNvGrpSpPr>
          <p:nvPr/>
        </p:nvGrpSpPr>
        <p:grpSpPr bwMode="auto">
          <a:xfrm>
            <a:off x="6443663" y="5013325"/>
            <a:ext cx="719137" cy="344488"/>
            <a:chOff x="4241" y="1797"/>
            <a:chExt cx="453" cy="217"/>
          </a:xfrm>
        </p:grpSpPr>
        <p:sp>
          <p:nvSpPr>
            <p:cNvPr id="731266" name="Freeform 130"/>
            <p:cNvSpPr>
              <a:spLocks/>
            </p:cNvSpPr>
            <p:nvPr/>
          </p:nvSpPr>
          <p:spPr bwMode="auto">
            <a:xfrm>
              <a:off x="4271" y="1797"/>
              <a:ext cx="97" cy="73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90" y="0"/>
                </a:cxn>
                <a:cxn ang="0">
                  <a:pos x="181" y="0"/>
                </a:cxn>
                <a:cxn ang="0">
                  <a:pos x="174" y="167"/>
                </a:cxn>
              </a:cxnLst>
              <a:rect l="0" t="0" r="r" b="b"/>
              <a:pathLst>
                <a:path w="181" h="170">
                  <a:moveTo>
                    <a:pt x="0" y="170"/>
                  </a:moveTo>
                  <a:lnTo>
                    <a:pt x="90" y="0"/>
                  </a:lnTo>
                  <a:lnTo>
                    <a:pt x="181" y="0"/>
                  </a:lnTo>
                  <a:lnTo>
                    <a:pt x="174" y="167"/>
                  </a:lnTo>
                </a:path>
              </a:pathLst>
            </a:cu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31267" name="AutoShape 131"/>
            <p:cNvSpPr>
              <a:spLocks noChangeArrowheads="1"/>
            </p:cNvSpPr>
            <p:nvPr/>
          </p:nvSpPr>
          <p:spPr bwMode="auto">
            <a:xfrm>
              <a:off x="4241" y="1868"/>
              <a:ext cx="453" cy="111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1200" b="1" i="0">
                  <a:latin typeface="Courier New" pitchFamily="49" charset="0"/>
                </a:rPr>
                <a:t>robot</a:t>
              </a:r>
              <a:endParaRPr lang="en-US" sz="1200" b="1" i="0">
                <a:latin typeface="Courier New" pitchFamily="49" charset="0"/>
              </a:endParaRPr>
            </a:p>
          </p:txBody>
        </p:sp>
        <p:sp>
          <p:nvSpPr>
            <p:cNvPr id="731268" name="AutoShape 132"/>
            <p:cNvSpPr>
              <a:spLocks noChangeArrowheads="1"/>
            </p:cNvSpPr>
            <p:nvPr/>
          </p:nvSpPr>
          <p:spPr bwMode="auto">
            <a:xfrm>
              <a:off x="4289" y="1797"/>
              <a:ext cx="79" cy="25"/>
            </a:xfrm>
            <a:prstGeom prst="parallelogram">
              <a:avLst>
                <a:gd name="adj" fmla="val 12362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269" name="Rectangle 133"/>
            <p:cNvSpPr>
              <a:spLocks noChangeArrowheads="1"/>
            </p:cNvSpPr>
            <p:nvPr/>
          </p:nvSpPr>
          <p:spPr bwMode="auto">
            <a:xfrm>
              <a:off x="4336" y="1861"/>
              <a:ext cx="24" cy="1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270" name="Freeform 134"/>
            <p:cNvSpPr>
              <a:spLocks/>
            </p:cNvSpPr>
            <p:nvPr/>
          </p:nvSpPr>
          <p:spPr bwMode="auto">
            <a:xfrm>
              <a:off x="4241" y="1822"/>
              <a:ext cx="97" cy="74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90" y="0"/>
                </a:cxn>
                <a:cxn ang="0">
                  <a:pos x="181" y="0"/>
                </a:cxn>
                <a:cxn ang="0">
                  <a:pos x="174" y="167"/>
                </a:cxn>
              </a:cxnLst>
              <a:rect l="0" t="0" r="r" b="b"/>
              <a:pathLst>
                <a:path w="181" h="170">
                  <a:moveTo>
                    <a:pt x="0" y="170"/>
                  </a:moveTo>
                  <a:lnTo>
                    <a:pt x="90" y="0"/>
                  </a:lnTo>
                  <a:lnTo>
                    <a:pt x="181" y="0"/>
                  </a:lnTo>
                  <a:lnTo>
                    <a:pt x="174" y="167"/>
                  </a:lnTo>
                </a:path>
              </a:pathLst>
            </a:cu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31271" name="Line 135"/>
            <p:cNvSpPr>
              <a:spLocks noChangeShapeType="1"/>
            </p:cNvSpPr>
            <p:nvPr/>
          </p:nvSpPr>
          <p:spPr bwMode="auto">
            <a:xfrm flipV="1">
              <a:off x="4332" y="1867"/>
              <a:ext cx="32" cy="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31272" name="Oval 136"/>
            <p:cNvSpPr>
              <a:spLocks noChangeArrowheads="1"/>
            </p:cNvSpPr>
            <p:nvPr/>
          </p:nvSpPr>
          <p:spPr bwMode="auto">
            <a:xfrm>
              <a:off x="4286" y="1969"/>
              <a:ext cx="46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273" name="Oval 137"/>
            <p:cNvSpPr>
              <a:spLocks noChangeArrowheads="1"/>
            </p:cNvSpPr>
            <p:nvPr/>
          </p:nvSpPr>
          <p:spPr bwMode="auto">
            <a:xfrm>
              <a:off x="4590" y="1969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731274" name="Group 138"/>
          <p:cNvGrpSpPr>
            <a:grpSpLocks/>
          </p:cNvGrpSpPr>
          <p:nvPr/>
        </p:nvGrpSpPr>
        <p:grpSpPr bwMode="auto">
          <a:xfrm>
            <a:off x="1836738" y="2852738"/>
            <a:ext cx="719137" cy="344487"/>
            <a:chOff x="4241" y="1797"/>
            <a:chExt cx="453" cy="217"/>
          </a:xfrm>
        </p:grpSpPr>
        <p:sp>
          <p:nvSpPr>
            <p:cNvPr id="731275" name="Freeform 139"/>
            <p:cNvSpPr>
              <a:spLocks/>
            </p:cNvSpPr>
            <p:nvPr/>
          </p:nvSpPr>
          <p:spPr bwMode="auto">
            <a:xfrm>
              <a:off x="4271" y="1797"/>
              <a:ext cx="97" cy="73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90" y="0"/>
                </a:cxn>
                <a:cxn ang="0">
                  <a:pos x="181" y="0"/>
                </a:cxn>
                <a:cxn ang="0">
                  <a:pos x="174" y="167"/>
                </a:cxn>
              </a:cxnLst>
              <a:rect l="0" t="0" r="r" b="b"/>
              <a:pathLst>
                <a:path w="181" h="170">
                  <a:moveTo>
                    <a:pt x="0" y="170"/>
                  </a:moveTo>
                  <a:lnTo>
                    <a:pt x="90" y="0"/>
                  </a:lnTo>
                  <a:lnTo>
                    <a:pt x="181" y="0"/>
                  </a:lnTo>
                  <a:lnTo>
                    <a:pt x="174" y="167"/>
                  </a:lnTo>
                </a:path>
              </a:pathLst>
            </a:cu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31276" name="AutoShape 140"/>
            <p:cNvSpPr>
              <a:spLocks noChangeArrowheads="1"/>
            </p:cNvSpPr>
            <p:nvPr/>
          </p:nvSpPr>
          <p:spPr bwMode="auto">
            <a:xfrm>
              <a:off x="4241" y="1868"/>
              <a:ext cx="453" cy="111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1200" b="1" i="0">
                  <a:latin typeface="Courier New" pitchFamily="49" charset="0"/>
                </a:rPr>
                <a:t>robot</a:t>
              </a:r>
              <a:endParaRPr lang="en-US" sz="1200" b="1" i="0">
                <a:latin typeface="Courier New" pitchFamily="49" charset="0"/>
              </a:endParaRPr>
            </a:p>
          </p:txBody>
        </p:sp>
        <p:sp>
          <p:nvSpPr>
            <p:cNvPr id="731277" name="AutoShape 141"/>
            <p:cNvSpPr>
              <a:spLocks noChangeArrowheads="1"/>
            </p:cNvSpPr>
            <p:nvPr/>
          </p:nvSpPr>
          <p:spPr bwMode="auto">
            <a:xfrm>
              <a:off x="4289" y="1797"/>
              <a:ext cx="79" cy="25"/>
            </a:xfrm>
            <a:prstGeom prst="parallelogram">
              <a:avLst>
                <a:gd name="adj" fmla="val 12362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278" name="Rectangle 142"/>
            <p:cNvSpPr>
              <a:spLocks noChangeArrowheads="1"/>
            </p:cNvSpPr>
            <p:nvPr/>
          </p:nvSpPr>
          <p:spPr bwMode="auto">
            <a:xfrm>
              <a:off x="4336" y="1861"/>
              <a:ext cx="24" cy="1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279" name="Freeform 143"/>
            <p:cNvSpPr>
              <a:spLocks/>
            </p:cNvSpPr>
            <p:nvPr/>
          </p:nvSpPr>
          <p:spPr bwMode="auto">
            <a:xfrm>
              <a:off x="4241" y="1822"/>
              <a:ext cx="97" cy="74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90" y="0"/>
                </a:cxn>
                <a:cxn ang="0">
                  <a:pos x="181" y="0"/>
                </a:cxn>
                <a:cxn ang="0">
                  <a:pos x="174" y="167"/>
                </a:cxn>
              </a:cxnLst>
              <a:rect l="0" t="0" r="r" b="b"/>
              <a:pathLst>
                <a:path w="181" h="170">
                  <a:moveTo>
                    <a:pt x="0" y="170"/>
                  </a:moveTo>
                  <a:lnTo>
                    <a:pt x="90" y="0"/>
                  </a:lnTo>
                  <a:lnTo>
                    <a:pt x="181" y="0"/>
                  </a:lnTo>
                  <a:lnTo>
                    <a:pt x="174" y="167"/>
                  </a:lnTo>
                </a:path>
              </a:pathLst>
            </a:cu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31280" name="Line 144"/>
            <p:cNvSpPr>
              <a:spLocks noChangeShapeType="1"/>
            </p:cNvSpPr>
            <p:nvPr/>
          </p:nvSpPr>
          <p:spPr bwMode="auto">
            <a:xfrm flipV="1">
              <a:off x="4332" y="1867"/>
              <a:ext cx="32" cy="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31281" name="Oval 145"/>
            <p:cNvSpPr>
              <a:spLocks noChangeArrowheads="1"/>
            </p:cNvSpPr>
            <p:nvPr/>
          </p:nvSpPr>
          <p:spPr bwMode="auto">
            <a:xfrm>
              <a:off x="4286" y="1969"/>
              <a:ext cx="46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282" name="Oval 146"/>
            <p:cNvSpPr>
              <a:spLocks noChangeArrowheads="1"/>
            </p:cNvSpPr>
            <p:nvPr/>
          </p:nvSpPr>
          <p:spPr bwMode="auto">
            <a:xfrm>
              <a:off x="4590" y="1969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31283" name="AutoShape 147"/>
          <p:cNvSpPr>
            <a:spLocks noChangeArrowheads="1"/>
          </p:cNvSpPr>
          <p:nvPr/>
        </p:nvSpPr>
        <p:spPr bwMode="auto">
          <a:xfrm>
            <a:off x="6610350" y="4870450"/>
            <a:ext cx="574675" cy="287338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00" b="1" i="0">
                <a:latin typeface="Courier New" pitchFamily="49" charset="0"/>
              </a:rPr>
              <a:t>cont.</a:t>
            </a:r>
            <a:endParaRPr lang="en-US" sz="1200" b="1" i="0">
              <a:latin typeface="Courier New" pitchFamily="49" charset="0"/>
            </a:endParaRPr>
          </a:p>
        </p:txBody>
      </p:sp>
      <p:grpSp>
        <p:nvGrpSpPr>
          <p:cNvPr id="731284" name="Group 148"/>
          <p:cNvGrpSpPr>
            <a:grpSpLocks/>
          </p:cNvGrpSpPr>
          <p:nvPr/>
        </p:nvGrpSpPr>
        <p:grpSpPr bwMode="auto">
          <a:xfrm>
            <a:off x="6350000" y="1916113"/>
            <a:ext cx="2182813" cy="1512887"/>
            <a:chOff x="612" y="1207"/>
            <a:chExt cx="1375" cy="953"/>
          </a:xfrm>
        </p:grpSpPr>
        <p:sp>
          <p:nvSpPr>
            <p:cNvPr id="731285" name="Rectangle 149"/>
            <p:cNvSpPr>
              <a:spLocks noChangeArrowheads="1"/>
            </p:cNvSpPr>
            <p:nvPr/>
          </p:nvSpPr>
          <p:spPr bwMode="auto">
            <a:xfrm>
              <a:off x="612" y="1253"/>
              <a:ext cx="1361" cy="9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i="0"/>
            </a:p>
          </p:txBody>
        </p:sp>
        <p:sp>
          <p:nvSpPr>
            <p:cNvPr id="731286" name="Text Box 150"/>
            <p:cNvSpPr txBox="1">
              <a:spLocks noChangeArrowheads="1"/>
            </p:cNvSpPr>
            <p:nvPr/>
          </p:nvSpPr>
          <p:spPr bwMode="auto">
            <a:xfrm>
              <a:off x="1746" y="1207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s</a:t>
              </a:r>
              <a:r>
                <a:rPr lang="en-GB" i="0" baseline="-25000"/>
                <a:t>5</a:t>
              </a:r>
              <a:endParaRPr lang="en-US" i="0" baseline="-25000"/>
            </a:p>
          </p:txBody>
        </p:sp>
      </p:grpSp>
      <p:grpSp>
        <p:nvGrpSpPr>
          <p:cNvPr id="731287" name="Group 151"/>
          <p:cNvGrpSpPr>
            <a:grpSpLocks/>
          </p:cNvGrpSpPr>
          <p:nvPr/>
        </p:nvGrpSpPr>
        <p:grpSpPr bwMode="auto">
          <a:xfrm>
            <a:off x="6351588" y="3044825"/>
            <a:ext cx="2159000" cy="455613"/>
            <a:chOff x="567" y="1888"/>
            <a:chExt cx="1360" cy="287"/>
          </a:xfrm>
        </p:grpSpPr>
        <p:sp>
          <p:nvSpPr>
            <p:cNvPr id="731288" name="AutoShape 152"/>
            <p:cNvSpPr>
              <a:spLocks noChangeArrowheads="1"/>
            </p:cNvSpPr>
            <p:nvPr/>
          </p:nvSpPr>
          <p:spPr bwMode="auto">
            <a:xfrm>
              <a:off x="659" y="1888"/>
              <a:ext cx="454" cy="114"/>
            </a:xfrm>
            <a:prstGeom prst="parallelogram">
              <a:avLst>
                <a:gd name="adj" fmla="val 99561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289" name="AutoShape 153"/>
            <p:cNvSpPr>
              <a:spLocks noChangeArrowheads="1"/>
            </p:cNvSpPr>
            <p:nvPr/>
          </p:nvSpPr>
          <p:spPr bwMode="auto">
            <a:xfrm>
              <a:off x="1382" y="1888"/>
              <a:ext cx="453" cy="114"/>
            </a:xfrm>
            <a:prstGeom prst="parallelogram">
              <a:avLst>
                <a:gd name="adj" fmla="val 99342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290" name="Rectangle 154"/>
            <p:cNvSpPr>
              <a:spLocks noChangeArrowheads="1"/>
            </p:cNvSpPr>
            <p:nvPr/>
          </p:nvSpPr>
          <p:spPr bwMode="auto">
            <a:xfrm>
              <a:off x="1043" y="1934"/>
              <a:ext cx="431" cy="2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291" name="Text Box 155"/>
            <p:cNvSpPr txBox="1">
              <a:spLocks noChangeArrowheads="1"/>
            </p:cNvSpPr>
            <p:nvPr/>
          </p:nvSpPr>
          <p:spPr bwMode="auto">
            <a:xfrm>
              <a:off x="567" y="2002"/>
              <a:ext cx="63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200" b="1" i="0">
                  <a:latin typeface="Courier New" pitchFamily="49" charset="0"/>
                </a:rPr>
                <a:t>location1</a:t>
              </a:r>
              <a:endParaRPr lang="en-US" sz="1200" b="1" i="0">
                <a:latin typeface="Courier New" pitchFamily="49" charset="0"/>
              </a:endParaRPr>
            </a:p>
          </p:txBody>
        </p:sp>
        <p:sp>
          <p:nvSpPr>
            <p:cNvPr id="731292" name="Text Box 156"/>
            <p:cNvSpPr txBox="1">
              <a:spLocks noChangeArrowheads="1"/>
            </p:cNvSpPr>
            <p:nvPr/>
          </p:nvSpPr>
          <p:spPr bwMode="auto">
            <a:xfrm>
              <a:off x="1289" y="2002"/>
              <a:ext cx="63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200" b="1" i="0">
                  <a:latin typeface="Courier New" pitchFamily="49" charset="0"/>
                </a:rPr>
                <a:t>location2</a:t>
              </a:r>
              <a:endParaRPr lang="en-US" sz="1200" b="1" i="0">
                <a:latin typeface="Courier New" pitchFamily="49" charset="0"/>
              </a:endParaRPr>
            </a:p>
          </p:txBody>
        </p:sp>
      </p:grpSp>
      <p:sp>
        <p:nvSpPr>
          <p:cNvPr id="731293" name="AutoShape 157"/>
          <p:cNvSpPr>
            <a:spLocks noChangeArrowheads="1"/>
          </p:cNvSpPr>
          <p:nvPr/>
        </p:nvSpPr>
        <p:spPr bwMode="auto">
          <a:xfrm>
            <a:off x="6421438" y="2779713"/>
            <a:ext cx="792162" cy="217487"/>
          </a:xfrm>
          <a:prstGeom prst="parallelogram">
            <a:avLst>
              <a:gd name="adj" fmla="val 9105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00" b="1" i="0">
                <a:latin typeface="Courier New" pitchFamily="49" charset="0"/>
              </a:rPr>
              <a:t>pallet</a:t>
            </a:r>
            <a:endParaRPr lang="en-US" sz="1200" b="1" i="0">
              <a:latin typeface="Courier New" pitchFamily="49" charset="0"/>
            </a:endParaRPr>
          </a:p>
        </p:txBody>
      </p:sp>
      <p:grpSp>
        <p:nvGrpSpPr>
          <p:cNvPr id="731294" name="Group 158"/>
          <p:cNvGrpSpPr>
            <a:grpSpLocks/>
          </p:cNvGrpSpPr>
          <p:nvPr/>
        </p:nvGrpSpPr>
        <p:grpSpPr bwMode="auto">
          <a:xfrm>
            <a:off x="6713538" y="1916113"/>
            <a:ext cx="788987" cy="1082675"/>
            <a:chOff x="841" y="1207"/>
            <a:chExt cx="497" cy="682"/>
          </a:xfrm>
        </p:grpSpPr>
        <p:grpSp>
          <p:nvGrpSpPr>
            <p:cNvPr id="731295" name="Group 159"/>
            <p:cNvGrpSpPr>
              <a:grpSpLocks/>
            </p:cNvGrpSpPr>
            <p:nvPr/>
          </p:nvGrpSpPr>
          <p:grpSpPr bwMode="auto">
            <a:xfrm>
              <a:off x="884" y="1298"/>
              <a:ext cx="454" cy="591"/>
              <a:chOff x="3288" y="1570"/>
              <a:chExt cx="1316" cy="1044"/>
            </a:xfrm>
          </p:grpSpPr>
          <p:sp>
            <p:nvSpPr>
              <p:cNvPr id="731296" name="AutoShape 160"/>
              <p:cNvSpPr>
                <a:spLocks noChangeArrowheads="1"/>
              </p:cNvSpPr>
              <p:nvPr/>
            </p:nvSpPr>
            <p:spPr bwMode="auto">
              <a:xfrm rot="-5400000">
                <a:off x="3900" y="1185"/>
                <a:ext cx="91" cy="104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1297" name="Line 161"/>
              <p:cNvSpPr>
                <a:spLocks noChangeShapeType="1"/>
              </p:cNvSpPr>
              <p:nvPr/>
            </p:nvSpPr>
            <p:spPr bwMode="auto">
              <a:xfrm flipV="1">
                <a:off x="3424" y="1706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1298" name="Rectangle 162"/>
              <p:cNvSpPr>
                <a:spLocks noChangeArrowheads="1"/>
              </p:cNvSpPr>
              <p:nvPr/>
            </p:nvSpPr>
            <p:spPr bwMode="auto">
              <a:xfrm>
                <a:off x="4241" y="1706"/>
                <a:ext cx="91" cy="908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1299" name="AutoShape 163"/>
              <p:cNvSpPr>
                <a:spLocks noChangeArrowheads="1"/>
              </p:cNvSpPr>
              <p:nvPr/>
            </p:nvSpPr>
            <p:spPr bwMode="auto">
              <a:xfrm flipV="1">
                <a:off x="4195" y="1570"/>
                <a:ext cx="182" cy="27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1300" name="Rectangle 164"/>
              <p:cNvSpPr>
                <a:spLocks noChangeArrowheads="1"/>
              </p:cNvSpPr>
              <p:nvPr/>
            </p:nvSpPr>
            <p:spPr bwMode="auto">
              <a:xfrm>
                <a:off x="4422" y="1616"/>
                <a:ext cx="182" cy="181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1301" name="AutoShape 165"/>
              <p:cNvSpPr>
                <a:spLocks noChangeArrowheads="1"/>
              </p:cNvSpPr>
              <p:nvPr/>
            </p:nvSpPr>
            <p:spPr bwMode="auto">
              <a:xfrm flipV="1">
                <a:off x="3288" y="1797"/>
                <a:ext cx="272" cy="4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731302" name="Text Box 166"/>
            <p:cNvSpPr txBox="1">
              <a:spLocks noChangeArrowheads="1"/>
            </p:cNvSpPr>
            <p:nvPr/>
          </p:nvSpPr>
          <p:spPr bwMode="auto">
            <a:xfrm>
              <a:off x="841" y="1207"/>
              <a:ext cx="40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200" b="1" i="0">
                  <a:latin typeface="Courier New" pitchFamily="49" charset="0"/>
                </a:rPr>
                <a:t>crane</a:t>
              </a:r>
              <a:endParaRPr lang="en-US" sz="1200" b="1" i="0">
                <a:latin typeface="Courier New" pitchFamily="49" charset="0"/>
              </a:endParaRPr>
            </a:p>
          </p:txBody>
        </p:sp>
      </p:grpSp>
      <p:grpSp>
        <p:nvGrpSpPr>
          <p:cNvPr id="731303" name="Group 167"/>
          <p:cNvGrpSpPr>
            <a:grpSpLocks/>
          </p:cNvGrpSpPr>
          <p:nvPr/>
        </p:nvGrpSpPr>
        <p:grpSpPr bwMode="auto">
          <a:xfrm>
            <a:off x="7596188" y="2852738"/>
            <a:ext cx="719137" cy="344487"/>
            <a:chOff x="4241" y="1797"/>
            <a:chExt cx="453" cy="217"/>
          </a:xfrm>
        </p:grpSpPr>
        <p:sp>
          <p:nvSpPr>
            <p:cNvPr id="731304" name="Freeform 168"/>
            <p:cNvSpPr>
              <a:spLocks/>
            </p:cNvSpPr>
            <p:nvPr/>
          </p:nvSpPr>
          <p:spPr bwMode="auto">
            <a:xfrm>
              <a:off x="4271" y="1797"/>
              <a:ext cx="97" cy="73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90" y="0"/>
                </a:cxn>
                <a:cxn ang="0">
                  <a:pos x="181" y="0"/>
                </a:cxn>
                <a:cxn ang="0">
                  <a:pos x="174" y="167"/>
                </a:cxn>
              </a:cxnLst>
              <a:rect l="0" t="0" r="r" b="b"/>
              <a:pathLst>
                <a:path w="181" h="170">
                  <a:moveTo>
                    <a:pt x="0" y="170"/>
                  </a:moveTo>
                  <a:lnTo>
                    <a:pt x="90" y="0"/>
                  </a:lnTo>
                  <a:lnTo>
                    <a:pt x="181" y="0"/>
                  </a:lnTo>
                  <a:lnTo>
                    <a:pt x="174" y="167"/>
                  </a:lnTo>
                </a:path>
              </a:pathLst>
            </a:cu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31305" name="AutoShape 169"/>
            <p:cNvSpPr>
              <a:spLocks noChangeArrowheads="1"/>
            </p:cNvSpPr>
            <p:nvPr/>
          </p:nvSpPr>
          <p:spPr bwMode="auto">
            <a:xfrm>
              <a:off x="4241" y="1868"/>
              <a:ext cx="453" cy="111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1200" b="1" i="0">
                  <a:latin typeface="Courier New" pitchFamily="49" charset="0"/>
                </a:rPr>
                <a:t>robot</a:t>
              </a:r>
              <a:endParaRPr lang="en-US" sz="1200" b="1" i="0">
                <a:latin typeface="Courier New" pitchFamily="49" charset="0"/>
              </a:endParaRPr>
            </a:p>
          </p:txBody>
        </p:sp>
        <p:sp>
          <p:nvSpPr>
            <p:cNvPr id="731306" name="AutoShape 170"/>
            <p:cNvSpPr>
              <a:spLocks noChangeArrowheads="1"/>
            </p:cNvSpPr>
            <p:nvPr/>
          </p:nvSpPr>
          <p:spPr bwMode="auto">
            <a:xfrm>
              <a:off x="4289" y="1797"/>
              <a:ext cx="79" cy="25"/>
            </a:xfrm>
            <a:prstGeom prst="parallelogram">
              <a:avLst>
                <a:gd name="adj" fmla="val 12362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307" name="Rectangle 171"/>
            <p:cNvSpPr>
              <a:spLocks noChangeArrowheads="1"/>
            </p:cNvSpPr>
            <p:nvPr/>
          </p:nvSpPr>
          <p:spPr bwMode="auto">
            <a:xfrm>
              <a:off x="4336" y="1861"/>
              <a:ext cx="24" cy="1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308" name="Freeform 172"/>
            <p:cNvSpPr>
              <a:spLocks/>
            </p:cNvSpPr>
            <p:nvPr/>
          </p:nvSpPr>
          <p:spPr bwMode="auto">
            <a:xfrm>
              <a:off x="4241" y="1822"/>
              <a:ext cx="97" cy="74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90" y="0"/>
                </a:cxn>
                <a:cxn ang="0">
                  <a:pos x="181" y="0"/>
                </a:cxn>
                <a:cxn ang="0">
                  <a:pos x="174" y="167"/>
                </a:cxn>
              </a:cxnLst>
              <a:rect l="0" t="0" r="r" b="b"/>
              <a:pathLst>
                <a:path w="181" h="170">
                  <a:moveTo>
                    <a:pt x="0" y="170"/>
                  </a:moveTo>
                  <a:lnTo>
                    <a:pt x="90" y="0"/>
                  </a:lnTo>
                  <a:lnTo>
                    <a:pt x="181" y="0"/>
                  </a:lnTo>
                  <a:lnTo>
                    <a:pt x="174" y="167"/>
                  </a:lnTo>
                </a:path>
              </a:pathLst>
            </a:cu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31309" name="Line 173"/>
            <p:cNvSpPr>
              <a:spLocks noChangeShapeType="1"/>
            </p:cNvSpPr>
            <p:nvPr/>
          </p:nvSpPr>
          <p:spPr bwMode="auto">
            <a:xfrm flipV="1">
              <a:off x="4332" y="1867"/>
              <a:ext cx="32" cy="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31310" name="Oval 174"/>
            <p:cNvSpPr>
              <a:spLocks noChangeArrowheads="1"/>
            </p:cNvSpPr>
            <p:nvPr/>
          </p:nvSpPr>
          <p:spPr bwMode="auto">
            <a:xfrm>
              <a:off x="4286" y="1969"/>
              <a:ext cx="46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1311" name="Oval 175"/>
            <p:cNvSpPr>
              <a:spLocks noChangeArrowheads="1"/>
            </p:cNvSpPr>
            <p:nvPr/>
          </p:nvSpPr>
          <p:spPr bwMode="auto">
            <a:xfrm>
              <a:off x="4590" y="1969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31312" name="AutoShape 176"/>
          <p:cNvSpPr>
            <a:spLocks noChangeArrowheads="1"/>
          </p:cNvSpPr>
          <p:nvPr/>
        </p:nvSpPr>
        <p:spPr bwMode="auto">
          <a:xfrm>
            <a:off x="7762875" y="2709863"/>
            <a:ext cx="574675" cy="287337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00" b="1" i="0">
                <a:latin typeface="Courier New" pitchFamily="49" charset="0"/>
              </a:rPr>
              <a:t>cont.</a:t>
            </a:r>
            <a:endParaRPr lang="en-US" sz="1200" b="1" i="0">
              <a:latin typeface="Courier New" pitchFamily="49" charset="0"/>
            </a:endParaRPr>
          </a:p>
        </p:txBody>
      </p:sp>
      <p:sp>
        <p:nvSpPr>
          <p:cNvPr id="731313" name="Line 177"/>
          <p:cNvSpPr>
            <a:spLocks noChangeShapeType="1"/>
          </p:cNvSpPr>
          <p:nvPr/>
        </p:nvSpPr>
        <p:spPr bwMode="auto">
          <a:xfrm>
            <a:off x="1331913" y="3429000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31314" name="Line 178"/>
          <p:cNvSpPr>
            <a:spLocks noChangeShapeType="1"/>
          </p:cNvSpPr>
          <p:nvPr/>
        </p:nvSpPr>
        <p:spPr bwMode="auto">
          <a:xfrm>
            <a:off x="7092950" y="3429000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31315" name="Line 179"/>
          <p:cNvSpPr>
            <a:spLocks noChangeShapeType="1"/>
          </p:cNvSpPr>
          <p:nvPr/>
        </p:nvSpPr>
        <p:spPr bwMode="auto">
          <a:xfrm>
            <a:off x="4211638" y="3429000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31316" name="Line 180"/>
          <p:cNvSpPr>
            <a:spLocks noChangeShapeType="1"/>
          </p:cNvSpPr>
          <p:nvPr/>
        </p:nvSpPr>
        <p:spPr bwMode="auto">
          <a:xfrm flipV="1">
            <a:off x="2051050" y="3429000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31317" name="Line 181"/>
          <p:cNvSpPr>
            <a:spLocks noChangeShapeType="1"/>
          </p:cNvSpPr>
          <p:nvPr/>
        </p:nvSpPr>
        <p:spPr bwMode="auto">
          <a:xfrm flipV="1">
            <a:off x="4932363" y="3429000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31318" name="Line 182"/>
          <p:cNvSpPr>
            <a:spLocks noChangeShapeType="1"/>
          </p:cNvSpPr>
          <p:nvPr/>
        </p:nvSpPr>
        <p:spPr bwMode="auto">
          <a:xfrm flipV="1">
            <a:off x="7812088" y="3429000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31319" name="Line 183"/>
          <p:cNvSpPr>
            <a:spLocks noChangeShapeType="1"/>
          </p:cNvSpPr>
          <p:nvPr/>
        </p:nvSpPr>
        <p:spPr bwMode="auto">
          <a:xfrm>
            <a:off x="2787650" y="23495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31320" name="Line 184"/>
          <p:cNvSpPr>
            <a:spLocks noChangeShapeType="1"/>
          </p:cNvSpPr>
          <p:nvPr/>
        </p:nvSpPr>
        <p:spPr bwMode="auto">
          <a:xfrm>
            <a:off x="2787650" y="45085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31321" name="Line 185"/>
          <p:cNvSpPr>
            <a:spLocks noChangeShapeType="1"/>
          </p:cNvSpPr>
          <p:nvPr/>
        </p:nvSpPr>
        <p:spPr bwMode="auto">
          <a:xfrm>
            <a:off x="5662613" y="45815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31322" name="Line 186"/>
          <p:cNvSpPr>
            <a:spLocks noChangeShapeType="1"/>
          </p:cNvSpPr>
          <p:nvPr/>
        </p:nvSpPr>
        <p:spPr bwMode="auto">
          <a:xfrm flipH="1">
            <a:off x="2787650" y="29972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31323" name="Line 187"/>
          <p:cNvSpPr>
            <a:spLocks noChangeShapeType="1"/>
          </p:cNvSpPr>
          <p:nvPr/>
        </p:nvSpPr>
        <p:spPr bwMode="auto">
          <a:xfrm flipH="1">
            <a:off x="5662613" y="515778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31324" name="Line 188"/>
          <p:cNvSpPr>
            <a:spLocks noChangeShapeType="1"/>
          </p:cNvSpPr>
          <p:nvPr/>
        </p:nvSpPr>
        <p:spPr bwMode="auto">
          <a:xfrm flipH="1">
            <a:off x="2787650" y="515778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31325" name="Text Box 189"/>
          <p:cNvSpPr txBox="1">
            <a:spLocks noChangeArrowheads="1"/>
          </p:cNvSpPr>
          <p:nvPr/>
        </p:nvSpPr>
        <p:spPr bwMode="auto">
          <a:xfrm>
            <a:off x="827088" y="3644900"/>
            <a:ext cx="552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 b="1" i="0">
                <a:latin typeface="Courier New" pitchFamily="49" charset="0"/>
              </a:rPr>
              <a:t>take</a:t>
            </a:r>
            <a:endParaRPr lang="en-US" sz="1200" b="1" i="0">
              <a:latin typeface="Courier New" pitchFamily="49" charset="0"/>
            </a:endParaRPr>
          </a:p>
        </p:txBody>
      </p:sp>
      <p:sp>
        <p:nvSpPr>
          <p:cNvPr id="731326" name="Text Box 190"/>
          <p:cNvSpPr txBox="1">
            <a:spLocks noChangeArrowheads="1"/>
          </p:cNvSpPr>
          <p:nvPr/>
        </p:nvSpPr>
        <p:spPr bwMode="auto">
          <a:xfrm>
            <a:off x="2024063" y="3644900"/>
            <a:ext cx="460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 b="1" i="0">
                <a:latin typeface="Courier New" pitchFamily="49" charset="0"/>
              </a:rPr>
              <a:t>put</a:t>
            </a:r>
            <a:endParaRPr lang="en-US" sz="1200" b="1" i="0">
              <a:latin typeface="Courier New" pitchFamily="49" charset="0"/>
            </a:endParaRPr>
          </a:p>
        </p:txBody>
      </p:sp>
      <p:sp>
        <p:nvSpPr>
          <p:cNvPr id="731327" name="Text Box 191"/>
          <p:cNvSpPr txBox="1">
            <a:spLocks noChangeArrowheads="1"/>
          </p:cNvSpPr>
          <p:nvPr/>
        </p:nvSpPr>
        <p:spPr bwMode="auto">
          <a:xfrm>
            <a:off x="2789238" y="1989138"/>
            <a:ext cx="6445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 b="1" i="0">
                <a:latin typeface="Courier New" pitchFamily="49" charset="0"/>
              </a:rPr>
              <a:t>move1</a:t>
            </a:r>
            <a:endParaRPr lang="en-US" sz="1200" b="1" i="0">
              <a:latin typeface="Courier New" pitchFamily="49" charset="0"/>
            </a:endParaRPr>
          </a:p>
        </p:txBody>
      </p:sp>
      <p:sp>
        <p:nvSpPr>
          <p:cNvPr id="731328" name="Text Box 192"/>
          <p:cNvSpPr txBox="1">
            <a:spLocks noChangeArrowheads="1"/>
          </p:cNvSpPr>
          <p:nvPr/>
        </p:nvSpPr>
        <p:spPr bwMode="auto">
          <a:xfrm>
            <a:off x="2789238" y="3141663"/>
            <a:ext cx="6445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 b="1" i="0">
                <a:latin typeface="Courier New" pitchFamily="49" charset="0"/>
              </a:rPr>
              <a:t>move2</a:t>
            </a:r>
            <a:endParaRPr lang="en-US" sz="1200" b="1" i="0">
              <a:latin typeface="Courier New" pitchFamily="49" charset="0"/>
            </a:endParaRPr>
          </a:p>
        </p:txBody>
      </p:sp>
      <p:sp>
        <p:nvSpPr>
          <p:cNvPr id="731329" name="Text Box 193"/>
          <p:cNvSpPr txBox="1">
            <a:spLocks noChangeArrowheads="1"/>
          </p:cNvSpPr>
          <p:nvPr/>
        </p:nvSpPr>
        <p:spPr bwMode="auto">
          <a:xfrm>
            <a:off x="2789238" y="5229225"/>
            <a:ext cx="644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 b="1" i="0">
                <a:latin typeface="Courier New" pitchFamily="49" charset="0"/>
              </a:rPr>
              <a:t>move2</a:t>
            </a:r>
            <a:endParaRPr lang="en-US" sz="1200" b="1" i="0">
              <a:latin typeface="Courier New" pitchFamily="49" charset="0"/>
            </a:endParaRPr>
          </a:p>
        </p:txBody>
      </p:sp>
      <p:sp>
        <p:nvSpPr>
          <p:cNvPr id="731330" name="Text Box 194"/>
          <p:cNvSpPr txBox="1">
            <a:spLocks noChangeArrowheads="1"/>
          </p:cNvSpPr>
          <p:nvPr/>
        </p:nvSpPr>
        <p:spPr bwMode="auto">
          <a:xfrm>
            <a:off x="2789238" y="4149725"/>
            <a:ext cx="644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 b="1" i="0">
                <a:latin typeface="Courier New" pitchFamily="49" charset="0"/>
              </a:rPr>
              <a:t>move1</a:t>
            </a:r>
            <a:endParaRPr lang="en-US" sz="1200" b="1" i="0">
              <a:latin typeface="Courier New" pitchFamily="49" charset="0"/>
            </a:endParaRPr>
          </a:p>
        </p:txBody>
      </p:sp>
      <p:sp>
        <p:nvSpPr>
          <p:cNvPr id="731331" name="Text Box 195"/>
          <p:cNvSpPr txBox="1">
            <a:spLocks noChangeArrowheads="1"/>
          </p:cNvSpPr>
          <p:nvPr/>
        </p:nvSpPr>
        <p:spPr bwMode="auto">
          <a:xfrm>
            <a:off x="3635375" y="3644900"/>
            <a:ext cx="552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 b="1" i="0">
                <a:latin typeface="Courier New" pitchFamily="49" charset="0"/>
              </a:rPr>
              <a:t>take</a:t>
            </a:r>
            <a:endParaRPr lang="en-US" sz="1200" b="1" i="0">
              <a:latin typeface="Courier New" pitchFamily="49" charset="0"/>
            </a:endParaRPr>
          </a:p>
        </p:txBody>
      </p:sp>
      <p:sp>
        <p:nvSpPr>
          <p:cNvPr id="731332" name="Text Box 196"/>
          <p:cNvSpPr txBox="1">
            <a:spLocks noChangeArrowheads="1"/>
          </p:cNvSpPr>
          <p:nvPr/>
        </p:nvSpPr>
        <p:spPr bwMode="auto">
          <a:xfrm>
            <a:off x="4932363" y="3644900"/>
            <a:ext cx="460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 b="1" i="0">
                <a:latin typeface="Courier New" pitchFamily="49" charset="0"/>
              </a:rPr>
              <a:t>put</a:t>
            </a:r>
            <a:endParaRPr lang="en-US" sz="1200" b="1" i="0">
              <a:latin typeface="Courier New" pitchFamily="49" charset="0"/>
            </a:endParaRPr>
          </a:p>
        </p:txBody>
      </p:sp>
      <p:sp>
        <p:nvSpPr>
          <p:cNvPr id="731333" name="Text Box 197"/>
          <p:cNvSpPr txBox="1">
            <a:spLocks noChangeArrowheads="1"/>
          </p:cNvSpPr>
          <p:nvPr/>
        </p:nvSpPr>
        <p:spPr bwMode="auto">
          <a:xfrm>
            <a:off x="5710238" y="4221163"/>
            <a:ext cx="5524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 b="1" i="0">
                <a:latin typeface="Courier New" pitchFamily="49" charset="0"/>
              </a:rPr>
              <a:t>load</a:t>
            </a:r>
            <a:endParaRPr lang="en-US" sz="1200" b="1" i="0">
              <a:latin typeface="Courier New" pitchFamily="49" charset="0"/>
            </a:endParaRPr>
          </a:p>
        </p:txBody>
      </p:sp>
      <p:sp>
        <p:nvSpPr>
          <p:cNvPr id="731334" name="Text Box 198"/>
          <p:cNvSpPr txBox="1">
            <a:spLocks noChangeArrowheads="1"/>
          </p:cNvSpPr>
          <p:nvPr/>
        </p:nvSpPr>
        <p:spPr bwMode="auto">
          <a:xfrm>
            <a:off x="5618163" y="5300663"/>
            <a:ext cx="736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 b="1" i="0">
                <a:latin typeface="Courier New" pitchFamily="49" charset="0"/>
              </a:rPr>
              <a:t>unload</a:t>
            </a:r>
            <a:endParaRPr lang="en-US" sz="1200" b="1" i="0">
              <a:latin typeface="Courier New" pitchFamily="49" charset="0"/>
            </a:endParaRPr>
          </a:p>
        </p:txBody>
      </p:sp>
      <p:sp>
        <p:nvSpPr>
          <p:cNvPr id="731335" name="Text Box 199"/>
          <p:cNvSpPr txBox="1">
            <a:spLocks noChangeArrowheads="1"/>
          </p:cNvSpPr>
          <p:nvPr/>
        </p:nvSpPr>
        <p:spPr bwMode="auto">
          <a:xfrm>
            <a:off x="7812088" y="3644900"/>
            <a:ext cx="644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 b="1" i="0">
                <a:latin typeface="Courier New" pitchFamily="49" charset="0"/>
              </a:rPr>
              <a:t>move2</a:t>
            </a:r>
            <a:endParaRPr lang="en-US" sz="1200" b="1" i="0">
              <a:latin typeface="Courier New" pitchFamily="49" charset="0"/>
            </a:endParaRPr>
          </a:p>
        </p:txBody>
      </p:sp>
      <p:sp>
        <p:nvSpPr>
          <p:cNvPr id="731336" name="Text Box 200"/>
          <p:cNvSpPr txBox="1">
            <a:spLocks noChangeArrowheads="1"/>
          </p:cNvSpPr>
          <p:nvPr/>
        </p:nvSpPr>
        <p:spPr bwMode="auto">
          <a:xfrm>
            <a:off x="6443663" y="3644900"/>
            <a:ext cx="644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 b="1" i="0">
                <a:latin typeface="Courier New" pitchFamily="49" charset="0"/>
              </a:rPr>
              <a:t>move1</a:t>
            </a:r>
            <a:endParaRPr lang="en-US" sz="1200" b="1" i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C8B0-D451-4557-9DED-F117940E9127}" type="slidenum">
              <a:rPr lang="en-GB"/>
              <a:pPr/>
              <a:t>70</a:t>
            </a:fld>
            <a:endParaRPr lang="en-GB"/>
          </a:p>
        </p:txBody>
      </p:sp>
      <p:sp>
        <p:nvSpPr>
          <p:cNvPr id="86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Graphplan Properties</a:t>
            </a:r>
            <a:endParaRPr lang="en-US"/>
          </a:p>
        </p:txBody>
      </p:sp>
      <p:sp>
        <p:nvSpPr>
          <p:cNvPr id="86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b="1" dirty="0"/>
              <a:t>Proposition</a:t>
            </a:r>
            <a:r>
              <a:rPr lang="en-GB" dirty="0"/>
              <a:t>: The </a:t>
            </a:r>
            <a:r>
              <a:rPr lang="en-GB" dirty="0" err="1"/>
              <a:t>Graphplan</a:t>
            </a:r>
            <a:r>
              <a:rPr lang="en-GB" dirty="0"/>
              <a:t> algorithm is sound, complete, and always terminates. 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It returns failure </a:t>
            </a:r>
            <a:r>
              <a:rPr lang="en-GB" dirty="0" err="1"/>
              <a:t>iff</a:t>
            </a:r>
            <a:r>
              <a:rPr lang="en-GB" dirty="0"/>
              <a:t> the given planning problem has no solution; 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otherwise, it returns a layered plan 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∏ that is a solution to the given planning problem.</a:t>
            </a:r>
          </a:p>
          <a:p>
            <a:pPr>
              <a:lnSpc>
                <a:spcPct val="90000"/>
              </a:lnSpc>
            </a:pP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Graphplan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orders of magnitude faster than previous techniques!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22472-DD8C-4D07-8207-D6D7A5BA3644}" type="slidenum">
              <a:rPr lang="en-GB"/>
              <a:pPr/>
              <a:t>71</a:t>
            </a:fld>
            <a:endParaRPr lang="en-GB"/>
          </a:p>
        </p:txBody>
      </p: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Propositional Representation</a:t>
            </a:r>
          </a:p>
          <a:p>
            <a:r>
              <a:rPr lang="en-GB" dirty="0"/>
              <a:t>The Planning-Graph Structure</a:t>
            </a:r>
          </a:p>
          <a:p>
            <a:r>
              <a:rPr lang="en-GB" dirty="0"/>
              <a:t>The </a:t>
            </a:r>
            <a:r>
              <a:rPr lang="en-GB" dirty="0" err="1"/>
              <a:t>Graphplan</a:t>
            </a:r>
            <a:r>
              <a:rPr lang="en-GB" dirty="0"/>
              <a:t> Algorithm</a:t>
            </a:r>
          </a:p>
          <a:p>
            <a:r>
              <a:rPr lang="en-GB" dirty="0"/>
              <a:t>Planning-Graph Heuristics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2DAB-AADF-455D-A029-F7FD4EDC8F10}" type="slidenum">
              <a:rPr lang="en-GB"/>
              <a:pPr/>
              <a:t>72</a:t>
            </a:fld>
            <a:endParaRPr lang="en-GB"/>
          </a:p>
        </p:txBody>
      </p:sp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Forward State-Space Search</a:t>
            </a:r>
            <a:endParaRPr lang="en-US"/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idea: apply standard search algorithms (breadth-first, depth-first, A*, etc.) to planning problem:</a:t>
            </a:r>
          </a:p>
          <a:p>
            <a:pPr lvl="1"/>
            <a:r>
              <a:rPr lang="en-GB"/>
              <a:t>search space is subset of state space</a:t>
            </a:r>
          </a:p>
          <a:p>
            <a:pPr lvl="1"/>
            <a:r>
              <a:rPr lang="en-GB"/>
              <a:t>nodes correspond to world states</a:t>
            </a:r>
          </a:p>
          <a:p>
            <a:pPr lvl="1"/>
            <a:r>
              <a:rPr lang="en-GB"/>
              <a:t>arcs correspond to state transitions</a:t>
            </a:r>
          </a:p>
          <a:p>
            <a:pPr lvl="1"/>
            <a:r>
              <a:rPr lang="en-GB"/>
              <a:t>path in the search space corresponds to plan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0E21-C317-4A52-AE5B-2F4963F0AA51}" type="slidenum">
              <a:rPr lang="en-GB"/>
              <a:pPr/>
              <a:t>73</a:t>
            </a:fld>
            <a:endParaRPr lang="en-GB"/>
          </a:p>
        </p:txBody>
      </p:sp>
      <p:sp>
        <p:nvSpPr>
          <p:cNvPr id="882690" name="AutoShape 2"/>
          <p:cNvSpPr>
            <a:spLocks noChangeArrowheads="1"/>
          </p:cNvSpPr>
          <p:nvPr/>
        </p:nvSpPr>
        <p:spPr bwMode="auto">
          <a:xfrm>
            <a:off x="3276600" y="4364038"/>
            <a:ext cx="2590800" cy="288925"/>
          </a:xfrm>
          <a:prstGeom prst="parallelogram">
            <a:avLst>
              <a:gd name="adj" fmla="val 224176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882691" name="Group 3"/>
          <p:cNvGrpSpPr>
            <a:grpSpLocks/>
          </p:cNvGrpSpPr>
          <p:nvPr/>
        </p:nvGrpSpPr>
        <p:grpSpPr bwMode="auto">
          <a:xfrm>
            <a:off x="611188" y="4148138"/>
            <a:ext cx="3600450" cy="769937"/>
            <a:chOff x="385" y="2613"/>
            <a:chExt cx="2268" cy="485"/>
          </a:xfrm>
        </p:grpSpPr>
        <p:sp>
          <p:nvSpPr>
            <p:cNvPr id="882692" name="AutoShape 4"/>
            <p:cNvSpPr>
              <a:spLocks noChangeArrowheads="1"/>
            </p:cNvSpPr>
            <p:nvPr/>
          </p:nvSpPr>
          <p:spPr bwMode="auto">
            <a:xfrm>
              <a:off x="385" y="2613"/>
              <a:ext cx="2268" cy="454"/>
            </a:xfrm>
            <a:prstGeom prst="parallelogram">
              <a:avLst>
                <a:gd name="adj" fmla="val 12489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i="0"/>
            </a:p>
          </p:txBody>
        </p:sp>
        <p:sp>
          <p:nvSpPr>
            <p:cNvPr id="882693" name="Text Box 5"/>
            <p:cNvSpPr txBox="1">
              <a:spLocks noChangeArrowheads="1"/>
            </p:cNvSpPr>
            <p:nvPr/>
          </p:nvSpPr>
          <p:spPr bwMode="auto">
            <a:xfrm>
              <a:off x="535" y="2867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i="0"/>
                <a:t>l1</a:t>
              </a:r>
              <a:endParaRPr lang="en-US" i="0"/>
            </a:p>
          </p:txBody>
        </p:sp>
      </p:grpSp>
      <p:grpSp>
        <p:nvGrpSpPr>
          <p:cNvPr id="882694" name="Group 6"/>
          <p:cNvGrpSpPr>
            <a:grpSpLocks/>
          </p:cNvGrpSpPr>
          <p:nvPr/>
        </p:nvGrpSpPr>
        <p:grpSpPr bwMode="auto">
          <a:xfrm>
            <a:off x="4932363" y="4149725"/>
            <a:ext cx="3600450" cy="769938"/>
            <a:chOff x="385" y="2613"/>
            <a:chExt cx="2268" cy="485"/>
          </a:xfrm>
        </p:grpSpPr>
        <p:sp>
          <p:nvSpPr>
            <p:cNvPr id="882695" name="AutoShape 7"/>
            <p:cNvSpPr>
              <a:spLocks noChangeArrowheads="1"/>
            </p:cNvSpPr>
            <p:nvPr/>
          </p:nvSpPr>
          <p:spPr bwMode="auto">
            <a:xfrm>
              <a:off x="385" y="2613"/>
              <a:ext cx="2268" cy="454"/>
            </a:xfrm>
            <a:prstGeom prst="parallelogram">
              <a:avLst>
                <a:gd name="adj" fmla="val 12489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i="0"/>
            </a:p>
          </p:txBody>
        </p:sp>
        <p:sp>
          <p:nvSpPr>
            <p:cNvPr id="882696" name="Text Box 8"/>
            <p:cNvSpPr txBox="1">
              <a:spLocks noChangeArrowheads="1"/>
            </p:cNvSpPr>
            <p:nvPr/>
          </p:nvSpPr>
          <p:spPr bwMode="auto">
            <a:xfrm>
              <a:off x="535" y="2867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i="0"/>
                <a:t>l2</a:t>
              </a:r>
              <a:endParaRPr lang="en-US" i="0"/>
            </a:p>
          </p:txBody>
        </p:sp>
      </p:grpSp>
      <p:sp>
        <p:nvSpPr>
          <p:cNvPr id="88269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DWR Example State</a:t>
            </a:r>
            <a:endParaRPr lang="en-US"/>
          </a:p>
        </p:txBody>
      </p:sp>
      <p:grpSp>
        <p:nvGrpSpPr>
          <p:cNvPr id="882698" name="Group 10"/>
          <p:cNvGrpSpPr>
            <a:grpSpLocks/>
          </p:cNvGrpSpPr>
          <p:nvPr/>
        </p:nvGrpSpPr>
        <p:grpSpPr bwMode="auto">
          <a:xfrm>
            <a:off x="2124075" y="2349500"/>
            <a:ext cx="1008063" cy="1798638"/>
            <a:chOff x="1565" y="1570"/>
            <a:chExt cx="635" cy="863"/>
          </a:xfrm>
        </p:grpSpPr>
        <p:sp>
          <p:nvSpPr>
            <p:cNvPr id="882699" name="AutoShape 11"/>
            <p:cNvSpPr>
              <a:spLocks noChangeArrowheads="1"/>
            </p:cNvSpPr>
            <p:nvPr/>
          </p:nvSpPr>
          <p:spPr bwMode="auto">
            <a:xfrm rot="-5400000">
              <a:off x="1799" y="1467"/>
              <a:ext cx="75" cy="432"/>
            </a:xfrm>
            <a:prstGeom prst="triangle">
              <a:avLst>
                <a:gd name="adj" fmla="val 50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82700" name="Line 12"/>
            <p:cNvSpPr>
              <a:spLocks noChangeShapeType="1"/>
            </p:cNvSpPr>
            <p:nvPr/>
          </p:nvSpPr>
          <p:spPr bwMode="auto">
            <a:xfrm flipV="1">
              <a:off x="1621" y="1682"/>
              <a:ext cx="0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82701" name="Rectangle 13"/>
            <p:cNvSpPr>
              <a:spLocks noChangeArrowheads="1"/>
            </p:cNvSpPr>
            <p:nvPr/>
          </p:nvSpPr>
          <p:spPr bwMode="auto">
            <a:xfrm>
              <a:off x="1960" y="1682"/>
              <a:ext cx="37" cy="751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82702" name="AutoShape 14"/>
            <p:cNvSpPr>
              <a:spLocks noChangeArrowheads="1"/>
            </p:cNvSpPr>
            <p:nvPr/>
          </p:nvSpPr>
          <p:spPr bwMode="auto">
            <a:xfrm flipV="1">
              <a:off x="1941" y="1570"/>
              <a:ext cx="75" cy="22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82703" name="Rectangle 15"/>
            <p:cNvSpPr>
              <a:spLocks noChangeArrowheads="1"/>
            </p:cNvSpPr>
            <p:nvPr/>
          </p:nvSpPr>
          <p:spPr bwMode="auto">
            <a:xfrm>
              <a:off x="2035" y="1570"/>
              <a:ext cx="165" cy="227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1600" i="0"/>
                <a:t>k1</a:t>
              </a:r>
              <a:endParaRPr lang="en-US" sz="1600" i="0"/>
            </a:p>
          </p:txBody>
        </p:sp>
        <p:sp>
          <p:nvSpPr>
            <p:cNvPr id="882704" name="AutoShape 16"/>
            <p:cNvSpPr>
              <a:spLocks noChangeArrowheads="1"/>
            </p:cNvSpPr>
            <p:nvPr/>
          </p:nvSpPr>
          <p:spPr bwMode="auto">
            <a:xfrm flipV="1">
              <a:off x="1565" y="1758"/>
              <a:ext cx="113" cy="3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82705" name="AutoShape 17" descr="Dark horizontal"/>
          <p:cNvSpPr>
            <a:spLocks noChangeArrowheads="1"/>
          </p:cNvSpPr>
          <p:nvPr/>
        </p:nvSpPr>
        <p:spPr bwMode="auto">
          <a:xfrm>
            <a:off x="2484438" y="4221163"/>
            <a:ext cx="1439862" cy="288925"/>
          </a:xfrm>
          <a:prstGeom prst="parallelogram">
            <a:avLst>
              <a:gd name="adj" fmla="val 124588"/>
            </a:avLst>
          </a:prstGeom>
          <a:pattFill prst="dkHorz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82706" name="AutoShape 18" descr="Dark horizontal"/>
          <p:cNvSpPr>
            <a:spLocks noChangeArrowheads="1"/>
          </p:cNvSpPr>
          <p:nvPr/>
        </p:nvSpPr>
        <p:spPr bwMode="auto">
          <a:xfrm>
            <a:off x="1206500" y="4219575"/>
            <a:ext cx="1439863" cy="288925"/>
          </a:xfrm>
          <a:prstGeom prst="parallelogram">
            <a:avLst>
              <a:gd name="adj" fmla="val 124588"/>
            </a:avLst>
          </a:prstGeom>
          <a:pattFill prst="dkHorz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82707" name="AutoShape 19"/>
          <p:cNvSpPr>
            <a:spLocks noChangeArrowheads="1"/>
          </p:cNvSpPr>
          <p:nvPr/>
        </p:nvSpPr>
        <p:spPr bwMode="auto">
          <a:xfrm>
            <a:off x="1403350" y="4005263"/>
            <a:ext cx="1008063" cy="433387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b="1" i="0">
                <a:latin typeface="Courier New" pitchFamily="49" charset="0"/>
              </a:rPr>
              <a:t>ca</a:t>
            </a:r>
            <a:endParaRPr lang="en-US" sz="1600" b="1" i="0">
              <a:latin typeface="Courier New" pitchFamily="49" charset="0"/>
            </a:endParaRPr>
          </a:p>
        </p:txBody>
      </p:sp>
      <p:grpSp>
        <p:nvGrpSpPr>
          <p:cNvPr id="882708" name="Group 20"/>
          <p:cNvGrpSpPr>
            <a:grpSpLocks/>
          </p:cNvGrpSpPr>
          <p:nvPr/>
        </p:nvGrpSpPr>
        <p:grpSpPr bwMode="auto">
          <a:xfrm>
            <a:off x="6443663" y="2349500"/>
            <a:ext cx="1008062" cy="1798638"/>
            <a:chOff x="1565" y="1570"/>
            <a:chExt cx="635" cy="863"/>
          </a:xfrm>
        </p:grpSpPr>
        <p:sp>
          <p:nvSpPr>
            <p:cNvPr id="882709" name="AutoShape 21"/>
            <p:cNvSpPr>
              <a:spLocks noChangeArrowheads="1"/>
            </p:cNvSpPr>
            <p:nvPr/>
          </p:nvSpPr>
          <p:spPr bwMode="auto">
            <a:xfrm rot="-5400000">
              <a:off x="1799" y="1467"/>
              <a:ext cx="75" cy="432"/>
            </a:xfrm>
            <a:prstGeom prst="triangle">
              <a:avLst>
                <a:gd name="adj" fmla="val 50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82710" name="Line 22"/>
            <p:cNvSpPr>
              <a:spLocks noChangeShapeType="1"/>
            </p:cNvSpPr>
            <p:nvPr/>
          </p:nvSpPr>
          <p:spPr bwMode="auto">
            <a:xfrm flipV="1">
              <a:off x="1621" y="1682"/>
              <a:ext cx="0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82711" name="Rectangle 23"/>
            <p:cNvSpPr>
              <a:spLocks noChangeArrowheads="1"/>
            </p:cNvSpPr>
            <p:nvPr/>
          </p:nvSpPr>
          <p:spPr bwMode="auto">
            <a:xfrm>
              <a:off x="1960" y="1682"/>
              <a:ext cx="37" cy="751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82712" name="AutoShape 24"/>
            <p:cNvSpPr>
              <a:spLocks noChangeArrowheads="1"/>
            </p:cNvSpPr>
            <p:nvPr/>
          </p:nvSpPr>
          <p:spPr bwMode="auto">
            <a:xfrm flipV="1">
              <a:off x="1941" y="1570"/>
              <a:ext cx="75" cy="22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82713" name="Rectangle 25"/>
            <p:cNvSpPr>
              <a:spLocks noChangeArrowheads="1"/>
            </p:cNvSpPr>
            <p:nvPr/>
          </p:nvSpPr>
          <p:spPr bwMode="auto">
            <a:xfrm>
              <a:off x="2035" y="1570"/>
              <a:ext cx="165" cy="227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1600" i="0"/>
                <a:t>k2</a:t>
              </a:r>
              <a:endParaRPr lang="en-US" sz="1600" i="0"/>
            </a:p>
          </p:txBody>
        </p:sp>
        <p:sp>
          <p:nvSpPr>
            <p:cNvPr id="882714" name="AutoShape 26"/>
            <p:cNvSpPr>
              <a:spLocks noChangeArrowheads="1"/>
            </p:cNvSpPr>
            <p:nvPr/>
          </p:nvSpPr>
          <p:spPr bwMode="auto">
            <a:xfrm flipV="1">
              <a:off x="1565" y="1758"/>
              <a:ext cx="113" cy="3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82715" name="AutoShape 27" descr="Dark horizontal"/>
          <p:cNvSpPr>
            <a:spLocks noChangeArrowheads="1"/>
          </p:cNvSpPr>
          <p:nvPr/>
        </p:nvSpPr>
        <p:spPr bwMode="auto">
          <a:xfrm>
            <a:off x="6805613" y="4221163"/>
            <a:ext cx="1439862" cy="288925"/>
          </a:xfrm>
          <a:prstGeom prst="parallelogram">
            <a:avLst>
              <a:gd name="adj" fmla="val 124588"/>
            </a:avLst>
          </a:prstGeom>
          <a:pattFill prst="dkHorz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i="0">
                <a:solidFill>
                  <a:srgbClr val="FF3300"/>
                </a:solidFill>
              </a:rPr>
              <a:t>q2</a:t>
            </a:r>
            <a:endParaRPr lang="en-US" b="1" i="0">
              <a:solidFill>
                <a:srgbClr val="FF3300"/>
              </a:solidFill>
            </a:endParaRPr>
          </a:p>
        </p:txBody>
      </p:sp>
      <p:sp>
        <p:nvSpPr>
          <p:cNvPr id="882716" name="AutoShape 28" descr="Dark horizontal"/>
          <p:cNvSpPr>
            <a:spLocks noChangeArrowheads="1"/>
          </p:cNvSpPr>
          <p:nvPr/>
        </p:nvSpPr>
        <p:spPr bwMode="auto">
          <a:xfrm>
            <a:off x="5527675" y="4219575"/>
            <a:ext cx="1439863" cy="288925"/>
          </a:xfrm>
          <a:prstGeom prst="parallelogram">
            <a:avLst>
              <a:gd name="adj" fmla="val 124588"/>
            </a:avLst>
          </a:prstGeom>
          <a:pattFill prst="dkHorz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i="0">
                <a:solidFill>
                  <a:srgbClr val="FF3300"/>
                </a:solidFill>
              </a:rPr>
              <a:t>p2</a:t>
            </a:r>
            <a:endParaRPr lang="en-US" b="1" i="0">
              <a:solidFill>
                <a:srgbClr val="FF3300"/>
              </a:solidFill>
            </a:endParaRPr>
          </a:p>
        </p:txBody>
      </p:sp>
      <p:sp>
        <p:nvSpPr>
          <p:cNvPr id="882717" name="AutoShape 29"/>
          <p:cNvSpPr>
            <a:spLocks noChangeArrowheads="1"/>
          </p:cNvSpPr>
          <p:nvPr/>
        </p:nvSpPr>
        <p:spPr bwMode="auto">
          <a:xfrm>
            <a:off x="1403350" y="3673475"/>
            <a:ext cx="1008063" cy="433388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b="1" i="0">
                <a:latin typeface="Courier New" pitchFamily="49" charset="0"/>
              </a:rPr>
              <a:t>cb</a:t>
            </a:r>
            <a:endParaRPr lang="en-US" sz="1600" b="1" i="0">
              <a:latin typeface="Courier New" pitchFamily="49" charset="0"/>
            </a:endParaRPr>
          </a:p>
        </p:txBody>
      </p:sp>
      <p:sp>
        <p:nvSpPr>
          <p:cNvPr id="882718" name="AutoShape 30"/>
          <p:cNvSpPr>
            <a:spLocks noChangeArrowheads="1"/>
          </p:cNvSpPr>
          <p:nvPr/>
        </p:nvSpPr>
        <p:spPr bwMode="auto">
          <a:xfrm>
            <a:off x="1403350" y="3336925"/>
            <a:ext cx="1008063" cy="433388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b="1" i="0">
                <a:latin typeface="Courier New" pitchFamily="49" charset="0"/>
              </a:rPr>
              <a:t>cc</a:t>
            </a:r>
            <a:endParaRPr lang="en-US" sz="1600" b="1" i="0">
              <a:latin typeface="Courier New" pitchFamily="49" charset="0"/>
            </a:endParaRPr>
          </a:p>
        </p:txBody>
      </p:sp>
      <p:sp>
        <p:nvSpPr>
          <p:cNvPr id="882719" name="AutoShape 31"/>
          <p:cNvSpPr>
            <a:spLocks noChangeArrowheads="1"/>
          </p:cNvSpPr>
          <p:nvPr/>
        </p:nvSpPr>
        <p:spPr bwMode="auto">
          <a:xfrm>
            <a:off x="2700338" y="4003675"/>
            <a:ext cx="1008062" cy="433388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b="1" i="0">
                <a:latin typeface="Courier New" pitchFamily="49" charset="0"/>
              </a:rPr>
              <a:t>cd</a:t>
            </a:r>
            <a:endParaRPr lang="en-US" sz="1600" b="1" i="0">
              <a:latin typeface="Courier New" pitchFamily="49" charset="0"/>
            </a:endParaRPr>
          </a:p>
        </p:txBody>
      </p:sp>
      <p:sp>
        <p:nvSpPr>
          <p:cNvPr id="882720" name="AutoShape 32"/>
          <p:cNvSpPr>
            <a:spLocks noChangeArrowheads="1"/>
          </p:cNvSpPr>
          <p:nvPr/>
        </p:nvSpPr>
        <p:spPr bwMode="auto">
          <a:xfrm>
            <a:off x="2700338" y="3671888"/>
            <a:ext cx="1008062" cy="433387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b="1" i="0">
                <a:latin typeface="Courier New" pitchFamily="49" charset="0"/>
              </a:rPr>
              <a:t>ce</a:t>
            </a:r>
            <a:endParaRPr lang="en-US" sz="1600" b="1" i="0">
              <a:latin typeface="Courier New" pitchFamily="49" charset="0"/>
            </a:endParaRPr>
          </a:p>
        </p:txBody>
      </p:sp>
      <p:sp>
        <p:nvSpPr>
          <p:cNvPr id="882721" name="AutoShape 33"/>
          <p:cNvSpPr>
            <a:spLocks noChangeArrowheads="1"/>
          </p:cNvSpPr>
          <p:nvPr/>
        </p:nvSpPr>
        <p:spPr bwMode="auto">
          <a:xfrm>
            <a:off x="2700338" y="3335338"/>
            <a:ext cx="1008062" cy="433387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b="1" i="0">
                <a:latin typeface="Courier New" pitchFamily="49" charset="0"/>
              </a:rPr>
              <a:t>cf</a:t>
            </a:r>
            <a:endParaRPr lang="en-US" sz="1600" b="1" i="0">
              <a:latin typeface="Courier New" pitchFamily="49" charset="0"/>
            </a:endParaRPr>
          </a:p>
        </p:txBody>
      </p:sp>
      <p:grpSp>
        <p:nvGrpSpPr>
          <p:cNvPr id="882746" name="Group 58"/>
          <p:cNvGrpSpPr>
            <a:grpSpLocks/>
          </p:cNvGrpSpPr>
          <p:nvPr/>
        </p:nvGrpSpPr>
        <p:grpSpPr bwMode="auto">
          <a:xfrm>
            <a:off x="1403350" y="4221163"/>
            <a:ext cx="1366838" cy="576262"/>
            <a:chOff x="3606" y="3067"/>
            <a:chExt cx="453" cy="217"/>
          </a:xfrm>
        </p:grpSpPr>
        <p:sp>
          <p:nvSpPr>
            <p:cNvPr id="882747" name="Freeform 59"/>
            <p:cNvSpPr>
              <a:spLocks/>
            </p:cNvSpPr>
            <p:nvPr/>
          </p:nvSpPr>
          <p:spPr bwMode="auto">
            <a:xfrm>
              <a:off x="3636" y="3067"/>
              <a:ext cx="97" cy="73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90" y="0"/>
                </a:cxn>
                <a:cxn ang="0">
                  <a:pos x="181" y="0"/>
                </a:cxn>
                <a:cxn ang="0">
                  <a:pos x="174" y="167"/>
                </a:cxn>
              </a:cxnLst>
              <a:rect l="0" t="0" r="r" b="b"/>
              <a:pathLst>
                <a:path w="181" h="170">
                  <a:moveTo>
                    <a:pt x="0" y="170"/>
                  </a:moveTo>
                  <a:lnTo>
                    <a:pt x="90" y="0"/>
                  </a:lnTo>
                  <a:lnTo>
                    <a:pt x="181" y="0"/>
                  </a:lnTo>
                  <a:lnTo>
                    <a:pt x="174" y="167"/>
                  </a:lnTo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82748" name="AutoShape 60"/>
            <p:cNvSpPr>
              <a:spLocks noChangeArrowheads="1"/>
            </p:cNvSpPr>
            <p:nvPr/>
          </p:nvSpPr>
          <p:spPr bwMode="auto">
            <a:xfrm>
              <a:off x="3606" y="3138"/>
              <a:ext cx="453" cy="111"/>
            </a:xfrm>
            <a:prstGeom prst="cube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1600" b="1" i="0">
                  <a:latin typeface="Courier New" pitchFamily="49" charset="0"/>
                </a:rPr>
                <a:t>r1</a:t>
              </a:r>
              <a:endParaRPr lang="en-US" sz="1600" b="1" i="0">
                <a:latin typeface="Courier New" pitchFamily="49" charset="0"/>
              </a:endParaRPr>
            </a:p>
          </p:txBody>
        </p:sp>
        <p:sp>
          <p:nvSpPr>
            <p:cNvPr id="882749" name="AutoShape 61"/>
            <p:cNvSpPr>
              <a:spLocks noChangeArrowheads="1"/>
            </p:cNvSpPr>
            <p:nvPr/>
          </p:nvSpPr>
          <p:spPr bwMode="auto">
            <a:xfrm>
              <a:off x="3654" y="3067"/>
              <a:ext cx="79" cy="25"/>
            </a:xfrm>
            <a:prstGeom prst="parallelogram">
              <a:avLst>
                <a:gd name="adj" fmla="val 12362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82750" name="Rectangle 62"/>
            <p:cNvSpPr>
              <a:spLocks noChangeArrowheads="1"/>
            </p:cNvSpPr>
            <p:nvPr/>
          </p:nvSpPr>
          <p:spPr bwMode="auto">
            <a:xfrm>
              <a:off x="3701" y="3131"/>
              <a:ext cx="24" cy="12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82751" name="Freeform 63"/>
            <p:cNvSpPr>
              <a:spLocks/>
            </p:cNvSpPr>
            <p:nvPr/>
          </p:nvSpPr>
          <p:spPr bwMode="auto">
            <a:xfrm>
              <a:off x="3606" y="3092"/>
              <a:ext cx="97" cy="74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90" y="0"/>
                </a:cxn>
                <a:cxn ang="0">
                  <a:pos x="181" y="0"/>
                </a:cxn>
                <a:cxn ang="0">
                  <a:pos x="174" y="167"/>
                </a:cxn>
              </a:cxnLst>
              <a:rect l="0" t="0" r="r" b="b"/>
              <a:pathLst>
                <a:path w="181" h="170">
                  <a:moveTo>
                    <a:pt x="0" y="170"/>
                  </a:moveTo>
                  <a:lnTo>
                    <a:pt x="90" y="0"/>
                  </a:lnTo>
                  <a:lnTo>
                    <a:pt x="181" y="0"/>
                  </a:lnTo>
                  <a:lnTo>
                    <a:pt x="174" y="167"/>
                  </a:lnTo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82752" name="Line 64"/>
            <p:cNvSpPr>
              <a:spLocks noChangeShapeType="1"/>
            </p:cNvSpPr>
            <p:nvPr/>
          </p:nvSpPr>
          <p:spPr bwMode="auto">
            <a:xfrm flipV="1">
              <a:off x="3697" y="3137"/>
              <a:ext cx="32" cy="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82753" name="Oval 65"/>
            <p:cNvSpPr>
              <a:spLocks noChangeArrowheads="1"/>
            </p:cNvSpPr>
            <p:nvPr/>
          </p:nvSpPr>
          <p:spPr bwMode="auto">
            <a:xfrm>
              <a:off x="3651" y="3239"/>
              <a:ext cx="46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82754" name="Oval 66"/>
            <p:cNvSpPr>
              <a:spLocks noChangeArrowheads="1"/>
            </p:cNvSpPr>
            <p:nvPr/>
          </p:nvSpPr>
          <p:spPr bwMode="auto">
            <a:xfrm>
              <a:off x="3955" y="3239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82756" name="Rectangle 68"/>
          <p:cNvSpPr>
            <a:spLocks noGrp="1" noChangeArrowheads="1"/>
          </p:cNvSpPr>
          <p:nvPr>
            <p:ph type="body" idx="1"/>
          </p:nvPr>
        </p:nvSpPr>
        <p:spPr>
          <a:xfrm>
            <a:off x="762000" y="5373688"/>
            <a:ext cx="8131175" cy="863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200" dirty="0"/>
              <a:t>goal: </a:t>
            </a:r>
            <a:r>
              <a:rPr lang="en-US" sz="2200" dirty="0"/>
              <a:t>(and </a:t>
            </a:r>
            <a:br>
              <a:rPr lang="en-US" sz="2200" dirty="0"/>
            </a:br>
            <a:r>
              <a:rPr lang="en-US" sz="2200" dirty="0"/>
              <a:t>(in ca p2)  (in </a:t>
            </a:r>
            <a:r>
              <a:rPr lang="en-US" sz="2200" dirty="0" err="1"/>
              <a:t>cb</a:t>
            </a:r>
            <a:r>
              <a:rPr lang="en-US" sz="2200" dirty="0"/>
              <a:t> q2) (in cc p2) (in </a:t>
            </a:r>
            <a:r>
              <a:rPr lang="en-US" sz="2200" dirty="0" err="1"/>
              <a:t>cd</a:t>
            </a:r>
            <a:r>
              <a:rPr lang="en-US" sz="2200" dirty="0"/>
              <a:t> q2) (in </a:t>
            </a:r>
            <a:r>
              <a:rPr lang="en-US" sz="2200" dirty="0" err="1"/>
              <a:t>ce</a:t>
            </a:r>
            <a:r>
              <a:rPr lang="en-US" sz="2200" dirty="0"/>
              <a:t> q2) (in </a:t>
            </a:r>
            <a:r>
              <a:rPr lang="en-US" sz="2200" dirty="0" err="1"/>
              <a:t>cf</a:t>
            </a:r>
            <a:r>
              <a:rPr lang="en-US" sz="2200" dirty="0"/>
              <a:t> q2))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FFC0-3F57-4A2D-ABB3-D2E1AE165F6B}" type="slidenum">
              <a:rPr lang="en-GB"/>
              <a:pPr/>
              <a:t>74</a:t>
            </a:fld>
            <a:endParaRPr lang="en-GB"/>
          </a:p>
        </p:txBody>
      </p:sp>
      <p:sp>
        <p:nvSpPr>
          <p:cNvPr id="88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Heuristics</a:t>
            </a:r>
            <a:endParaRPr lang="en-US"/>
          </a:p>
        </p:txBody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estimate distance to nearest goal state</a:t>
            </a:r>
          </a:p>
          <a:p>
            <a:pPr lvl="1"/>
            <a:r>
              <a:rPr lang="en-GB"/>
              <a:t>number of unachieved goals (not admissible)</a:t>
            </a:r>
          </a:p>
          <a:p>
            <a:pPr lvl="1"/>
            <a:r>
              <a:rPr lang="en-GB"/>
              <a:t>number of unachieved goals / max. number of positive effects per operator (admissible)</a:t>
            </a:r>
          </a:p>
          <a:p>
            <a:r>
              <a:rPr lang="en-GB"/>
              <a:t>example state (prev. slide):</a:t>
            </a:r>
          </a:p>
          <a:p>
            <a:pPr lvl="1"/>
            <a:r>
              <a:rPr lang="en-GB"/>
              <a:t>actual goal distance: 35 actions</a:t>
            </a:r>
          </a:p>
          <a:p>
            <a:pPr lvl="1"/>
            <a:r>
              <a:rPr lang="en-GB"/>
              <a:t>h(s) = 6</a:t>
            </a:r>
          </a:p>
          <a:p>
            <a:pPr lvl="1"/>
            <a:r>
              <a:rPr lang="en-GB"/>
              <a:t>h(s) = 6 / 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ADA4C-E87E-44FA-94A0-1C3151118F43}" type="slidenum">
              <a:rPr lang="en-GB"/>
              <a:pPr/>
              <a:t>75</a:t>
            </a:fld>
            <a:endParaRPr lang="en-GB"/>
          </a:p>
        </p:txBody>
      </p:sp>
      <p:sp>
        <p:nvSpPr>
          <p:cNvPr id="88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Finding Better Heuristics</a:t>
            </a:r>
            <a:endParaRPr lang="en-US"/>
          </a:p>
        </p:txBody>
      </p:sp>
      <p:sp>
        <p:nvSpPr>
          <p:cNvPr id="88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3322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700"/>
              <a:t>solve “relaxed” problem and use solution as heuristic</a:t>
            </a:r>
          </a:p>
          <a:p>
            <a:pPr>
              <a:lnSpc>
                <a:spcPct val="80000"/>
              </a:lnSpc>
            </a:pPr>
            <a:r>
              <a:rPr lang="en-GB" sz="2700"/>
              <a:t>planning heuristic:</a:t>
            </a:r>
          </a:p>
          <a:p>
            <a:pPr lvl="1">
              <a:lnSpc>
                <a:spcPct val="80000"/>
              </a:lnSpc>
            </a:pPr>
            <a:r>
              <a:rPr lang="en-GB" sz="2200"/>
              <a:t>planning problem: </a:t>
            </a:r>
            <a:r>
              <a:rPr lang="en-GB" sz="2200" i="1"/>
              <a:t>P</a:t>
            </a:r>
            <a:r>
              <a:rPr lang="en-GB" sz="2200"/>
              <a:t>=(</a:t>
            </a:r>
            <a:r>
              <a:rPr lang="en-GB" sz="2200" i="1"/>
              <a:t>O</a:t>
            </a:r>
            <a:r>
              <a:rPr lang="en-GB" sz="2200"/>
              <a:t>,</a:t>
            </a:r>
            <a:r>
              <a:rPr lang="en-GB" sz="2200" i="1"/>
              <a:t>s</a:t>
            </a:r>
            <a:r>
              <a:rPr lang="en-GB" sz="2200" i="1" baseline="-25000"/>
              <a:t>i</a:t>
            </a:r>
            <a:r>
              <a:rPr lang="en-GB" sz="2200"/>
              <a:t>,</a:t>
            </a:r>
            <a:r>
              <a:rPr lang="en-GB" sz="2200" i="1"/>
              <a:t>g</a:t>
            </a:r>
            <a:r>
              <a:rPr lang="en-GB" sz="2200"/>
              <a:t>) </a:t>
            </a:r>
          </a:p>
          <a:p>
            <a:pPr lvl="1">
              <a:lnSpc>
                <a:spcPct val="80000"/>
              </a:lnSpc>
            </a:pPr>
            <a:r>
              <a:rPr lang="en-GB" sz="2200"/>
              <a:t>for </a:t>
            </a:r>
            <a:r>
              <a:rPr lang="en-GB" sz="2300" i="1"/>
              <a:t>p</a:t>
            </a:r>
            <a:r>
              <a:rPr lang="en-GB" sz="2300"/>
              <a:t> </a:t>
            </a:r>
            <a:r>
              <a:rPr lang="en-GB" sz="23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 </a:t>
            </a:r>
            <a:r>
              <a:rPr lang="en-GB" sz="2300" i="1"/>
              <a:t>g</a:t>
            </a:r>
            <a:r>
              <a:rPr lang="en-GB" sz="2300"/>
              <a:t>: min-layer(</a:t>
            </a:r>
            <a:r>
              <a:rPr lang="en-GB" sz="2300" i="1"/>
              <a:t>p</a:t>
            </a:r>
            <a:r>
              <a:rPr lang="en-GB" sz="2300"/>
              <a:t>) = index of first proposition layer in planning graph that contains </a:t>
            </a:r>
            <a:r>
              <a:rPr lang="en-GB" sz="2300" i="1"/>
              <a:t>p</a:t>
            </a:r>
          </a:p>
          <a:p>
            <a:pPr lvl="1">
              <a:lnSpc>
                <a:spcPct val="80000"/>
              </a:lnSpc>
            </a:pPr>
            <a:r>
              <a:rPr lang="en-GB" sz="2300"/>
              <a:t>admissible heuristic: max(</a:t>
            </a:r>
            <a:r>
              <a:rPr lang="en-GB" sz="2300" i="1"/>
              <a:t>p</a:t>
            </a:r>
            <a:r>
              <a:rPr lang="en-GB" sz="2300"/>
              <a:t> </a:t>
            </a:r>
            <a:r>
              <a:rPr lang="en-GB" sz="23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 </a:t>
            </a:r>
            <a:r>
              <a:rPr lang="en-GB" sz="2300" i="1"/>
              <a:t>g</a:t>
            </a:r>
            <a:r>
              <a:rPr lang="en-GB" sz="2300"/>
              <a:t>): min-layer(</a:t>
            </a:r>
            <a:r>
              <a:rPr lang="en-GB" sz="2300" i="1"/>
              <a:t>p</a:t>
            </a:r>
            <a:r>
              <a:rPr lang="en-GB" sz="2300"/>
              <a:t>) </a:t>
            </a:r>
          </a:p>
          <a:p>
            <a:pPr lvl="1">
              <a:lnSpc>
                <a:spcPct val="80000"/>
              </a:lnSpc>
            </a:pPr>
            <a:r>
              <a:rPr lang="en-GB" sz="2300"/>
              <a:t>not admissible: sum(</a:t>
            </a:r>
            <a:r>
              <a:rPr lang="en-GB" sz="2300" i="1"/>
              <a:t>p</a:t>
            </a:r>
            <a:r>
              <a:rPr lang="en-GB" sz="2300"/>
              <a:t> </a:t>
            </a:r>
            <a:r>
              <a:rPr lang="en-GB" sz="23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 </a:t>
            </a:r>
            <a:r>
              <a:rPr lang="en-GB" sz="2300" i="1"/>
              <a:t>g</a:t>
            </a:r>
            <a:r>
              <a:rPr lang="en-GB" sz="2300"/>
              <a:t>): min-layer(</a:t>
            </a:r>
            <a:r>
              <a:rPr lang="en-GB" sz="2300" i="1"/>
              <a:t>p</a:t>
            </a:r>
            <a:r>
              <a:rPr lang="en-GB" sz="2300"/>
              <a:t>) </a:t>
            </a:r>
          </a:p>
          <a:p>
            <a:pPr>
              <a:lnSpc>
                <a:spcPct val="80000"/>
              </a:lnSpc>
            </a:pPr>
            <a:r>
              <a:rPr lang="en-GB" sz="2800"/>
              <a:t>no need to compute mutex relations</a:t>
            </a:r>
          </a:p>
          <a:p>
            <a:pPr>
              <a:lnSpc>
                <a:spcPct val="80000"/>
              </a:lnSpc>
            </a:pPr>
            <a:r>
              <a:rPr lang="en-GB" sz="2800"/>
              <a:t>no need to re-compute planning graph for ground backward search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1628-DB79-4314-BFFD-34AF3B6BDB5F}" type="slidenum">
              <a:rPr lang="en-GB"/>
              <a:pPr/>
              <a:t>76</a:t>
            </a:fld>
            <a:endParaRPr lang="en-GB"/>
          </a:p>
        </p:txBody>
      </p:sp>
      <p:sp>
        <p:nvSpPr>
          <p:cNvPr id="88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FF Planner (Basics)</a:t>
            </a:r>
            <a:endParaRPr lang="en-US"/>
          </a:p>
        </p:txBody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heuristic</a:t>
            </a:r>
          </a:p>
          <a:p>
            <a:pPr lvl="1"/>
            <a:r>
              <a:rPr lang="en-GB"/>
              <a:t>based on planning graph without negative effects</a:t>
            </a:r>
          </a:p>
          <a:p>
            <a:pPr lvl="1"/>
            <a:r>
              <a:rPr lang="en-GB"/>
              <a:t>backward search possible in polynomial time</a:t>
            </a:r>
          </a:p>
          <a:p>
            <a:r>
              <a:rPr lang="en-GB"/>
              <a:t>search strategy</a:t>
            </a:r>
          </a:p>
          <a:p>
            <a:pPr lvl="1"/>
            <a:r>
              <a:rPr lang="en-GB"/>
              <a:t>enforced hill-climbing: commit to first state with better f-value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EB06-7A3B-4C66-9034-0EDB12472974}" type="slidenum">
              <a:rPr lang="en-GB"/>
              <a:pPr/>
              <a:t>77</a:t>
            </a:fld>
            <a:endParaRPr lang="en-GB"/>
          </a:p>
        </p:txBody>
      </p:sp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Propositional Representation</a:t>
            </a:r>
          </a:p>
          <a:p>
            <a:r>
              <a:rPr lang="en-GB"/>
              <a:t>The Planning-Graph Structure</a:t>
            </a:r>
          </a:p>
          <a:p>
            <a:r>
              <a:rPr lang="en-GB"/>
              <a:t>The Graphplan Algorithm</a:t>
            </a:r>
          </a:p>
          <a:p>
            <a:r>
              <a:rPr lang="en-GB"/>
              <a:t>Planning-Graph Heuristics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46F1-DAB6-47AB-A48E-32C03430F4FC}" type="slidenum">
              <a:rPr lang="en-GB"/>
              <a:pPr/>
              <a:t>8</a:t>
            </a:fld>
            <a:endParaRPr lang="en-GB"/>
          </a:p>
        </p:txBody>
      </p:sp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DWR Example: Propositional States</a:t>
            </a:r>
            <a:endParaRPr lang="en-US"/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/>
              <a:t>L</a:t>
            </a:r>
            <a:r>
              <a:rPr lang="en-GB"/>
              <a:t>=</a:t>
            </a:r>
            <a:r>
              <a:rPr lang="en-GB">
                <a:solidFill>
                  <a:schemeClr val="tx2"/>
                </a:solidFill>
              </a:rPr>
              <a:t>{onpallet,onrobot,holding,at1,at2}</a:t>
            </a:r>
          </a:p>
          <a:p>
            <a:r>
              <a:rPr lang="en-GB" i="1"/>
              <a:t>S</a:t>
            </a:r>
            <a:r>
              <a:rPr lang="en-GB"/>
              <a:t>={</a:t>
            </a:r>
            <a:r>
              <a:rPr lang="en-GB" i="1"/>
              <a:t>s</a:t>
            </a:r>
            <a:r>
              <a:rPr lang="en-GB" baseline="-25000"/>
              <a:t>0</a:t>
            </a:r>
            <a:r>
              <a:rPr lang="en-GB"/>
              <a:t>,…,</a:t>
            </a:r>
            <a:r>
              <a:rPr lang="en-GB" i="1"/>
              <a:t>s</a:t>
            </a:r>
            <a:r>
              <a:rPr lang="en-GB" baseline="-25000"/>
              <a:t>5</a:t>
            </a:r>
            <a:r>
              <a:rPr lang="en-GB"/>
              <a:t>}</a:t>
            </a:r>
          </a:p>
          <a:p>
            <a:pPr lvl="1"/>
            <a:r>
              <a:rPr lang="en-GB" i="1"/>
              <a:t>s</a:t>
            </a:r>
            <a:r>
              <a:rPr lang="en-GB" baseline="-25000"/>
              <a:t>0</a:t>
            </a:r>
            <a:r>
              <a:rPr lang="en-GB"/>
              <a:t>=</a:t>
            </a:r>
            <a:r>
              <a:rPr lang="en-GB">
                <a:solidFill>
                  <a:schemeClr val="tx2"/>
                </a:solidFill>
              </a:rPr>
              <a:t>{onpallet,at2}</a:t>
            </a:r>
          </a:p>
          <a:p>
            <a:pPr lvl="1"/>
            <a:r>
              <a:rPr lang="en-GB" i="1"/>
              <a:t>s</a:t>
            </a:r>
            <a:r>
              <a:rPr lang="en-GB" baseline="-25000"/>
              <a:t>1</a:t>
            </a:r>
            <a:r>
              <a:rPr lang="en-GB"/>
              <a:t>=</a:t>
            </a:r>
            <a:r>
              <a:rPr lang="en-GB">
                <a:solidFill>
                  <a:schemeClr val="tx2"/>
                </a:solidFill>
              </a:rPr>
              <a:t>{holding,at2}</a:t>
            </a:r>
          </a:p>
          <a:p>
            <a:pPr lvl="1"/>
            <a:r>
              <a:rPr lang="en-GB" i="1"/>
              <a:t>s</a:t>
            </a:r>
            <a:r>
              <a:rPr lang="en-GB" baseline="-25000"/>
              <a:t>2</a:t>
            </a:r>
            <a:r>
              <a:rPr lang="en-GB"/>
              <a:t>=</a:t>
            </a:r>
            <a:r>
              <a:rPr lang="en-GB">
                <a:solidFill>
                  <a:schemeClr val="tx2"/>
                </a:solidFill>
              </a:rPr>
              <a:t>{onpallet,at1}</a:t>
            </a:r>
          </a:p>
          <a:p>
            <a:pPr lvl="1"/>
            <a:r>
              <a:rPr lang="en-GB" i="1"/>
              <a:t>s</a:t>
            </a:r>
            <a:r>
              <a:rPr lang="en-GB" baseline="-25000"/>
              <a:t>3</a:t>
            </a:r>
            <a:r>
              <a:rPr lang="en-GB"/>
              <a:t>=</a:t>
            </a:r>
            <a:r>
              <a:rPr lang="en-GB">
                <a:solidFill>
                  <a:schemeClr val="tx2"/>
                </a:solidFill>
              </a:rPr>
              <a:t>{holding,at1}</a:t>
            </a:r>
          </a:p>
          <a:p>
            <a:pPr lvl="1"/>
            <a:r>
              <a:rPr lang="en-GB" i="1"/>
              <a:t>s</a:t>
            </a:r>
            <a:r>
              <a:rPr lang="en-GB" baseline="-25000"/>
              <a:t>4</a:t>
            </a:r>
            <a:r>
              <a:rPr lang="en-GB"/>
              <a:t>=</a:t>
            </a:r>
            <a:r>
              <a:rPr lang="en-GB">
                <a:solidFill>
                  <a:schemeClr val="tx2"/>
                </a:solidFill>
              </a:rPr>
              <a:t>{onrobot,at1}</a:t>
            </a:r>
          </a:p>
          <a:p>
            <a:pPr lvl="1"/>
            <a:r>
              <a:rPr lang="en-GB" i="1"/>
              <a:t>s</a:t>
            </a:r>
            <a:r>
              <a:rPr lang="en-GB" baseline="-25000"/>
              <a:t>5</a:t>
            </a:r>
            <a:r>
              <a:rPr lang="en-GB"/>
              <a:t>=</a:t>
            </a:r>
            <a:r>
              <a:rPr lang="en-GB">
                <a:solidFill>
                  <a:schemeClr val="tx2"/>
                </a:solidFill>
              </a:rPr>
              <a:t>{onrobot,at2}</a:t>
            </a:r>
          </a:p>
          <a:p>
            <a:pPr lvl="1"/>
            <a:endParaRPr lang="en-GB"/>
          </a:p>
        </p:txBody>
      </p:sp>
      <p:grpSp>
        <p:nvGrpSpPr>
          <p:cNvPr id="733188" name="Group 4"/>
          <p:cNvGrpSpPr>
            <a:grpSpLocks/>
          </p:cNvGrpSpPr>
          <p:nvPr/>
        </p:nvGrpSpPr>
        <p:grpSpPr bwMode="auto">
          <a:xfrm>
            <a:off x="5989638" y="3357563"/>
            <a:ext cx="2182812" cy="1512887"/>
            <a:chOff x="612" y="1207"/>
            <a:chExt cx="1375" cy="953"/>
          </a:xfrm>
        </p:grpSpPr>
        <p:sp>
          <p:nvSpPr>
            <p:cNvPr id="733189" name="Rectangle 5"/>
            <p:cNvSpPr>
              <a:spLocks noChangeArrowheads="1"/>
            </p:cNvSpPr>
            <p:nvPr/>
          </p:nvSpPr>
          <p:spPr bwMode="auto">
            <a:xfrm>
              <a:off x="612" y="1253"/>
              <a:ext cx="1361" cy="9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i="0"/>
            </a:p>
          </p:txBody>
        </p:sp>
        <p:sp>
          <p:nvSpPr>
            <p:cNvPr id="733190" name="Text Box 6"/>
            <p:cNvSpPr txBox="1">
              <a:spLocks noChangeArrowheads="1"/>
            </p:cNvSpPr>
            <p:nvPr/>
          </p:nvSpPr>
          <p:spPr bwMode="auto">
            <a:xfrm>
              <a:off x="1746" y="1207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s</a:t>
              </a:r>
              <a:r>
                <a:rPr lang="en-GB" i="0" baseline="-25000"/>
                <a:t>0</a:t>
              </a:r>
              <a:endParaRPr lang="en-US" i="0" baseline="-25000"/>
            </a:p>
          </p:txBody>
        </p:sp>
      </p:grpSp>
      <p:grpSp>
        <p:nvGrpSpPr>
          <p:cNvPr id="733191" name="Group 7"/>
          <p:cNvGrpSpPr>
            <a:grpSpLocks/>
          </p:cNvGrpSpPr>
          <p:nvPr/>
        </p:nvGrpSpPr>
        <p:grpSpPr bwMode="auto">
          <a:xfrm>
            <a:off x="5991225" y="4486275"/>
            <a:ext cx="2159000" cy="455613"/>
            <a:chOff x="567" y="1888"/>
            <a:chExt cx="1360" cy="287"/>
          </a:xfrm>
        </p:grpSpPr>
        <p:sp>
          <p:nvSpPr>
            <p:cNvPr id="733192" name="AutoShape 8"/>
            <p:cNvSpPr>
              <a:spLocks noChangeArrowheads="1"/>
            </p:cNvSpPr>
            <p:nvPr/>
          </p:nvSpPr>
          <p:spPr bwMode="auto">
            <a:xfrm>
              <a:off x="659" y="1888"/>
              <a:ext cx="454" cy="114"/>
            </a:xfrm>
            <a:prstGeom prst="parallelogram">
              <a:avLst>
                <a:gd name="adj" fmla="val 99561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3193" name="AutoShape 9"/>
            <p:cNvSpPr>
              <a:spLocks noChangeArrowheads="1"/>
            </p:cNvSpPr>
            <p:nvPr/>
          </p:nvSpPr>
          <p:spPr bwMode="auto">
            <a:xfrm>
              <a:off x="1382" y="1888"/>
              <a:ext cx="453" cy="114"/>
            </a:xfrm>
            <a:prstGeom prst="parallelogram">
              <a:avLst>
                <a:gd name="adj" fmla="val 99342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3194" name="Rectangle 10"/>
            <p:cNvSpPr>
              <a:spLocks noChangeArrowheads="1"/>
            </p:cNvSpPr>
            <p:nvPr/>
          </p:nvSpPr>
          <p:spPr bwMode="auto">
            <a:xfrm>
              <a:off x="1043" y="1934"/>
              <a:ext cx="431" cy="2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3195" name="Text Box 11"/>
            <p:cNvSpPr txBox="1">
              <a:spLocks noChangeArrowheads="1"/>
            </p:cNvSpPr>
            <p:nvPr/>
          </p:nvSpPr>
          <p:spPr bwMode="auto">
            <a:xfrm>
              <a:off x="567" y="2002"/>
              <a:ext cx="63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200" b="1" i="0">
                  <a:latin typeface="Courier New" pitchFamily="49" charset="0"/>
                </a:rPr>
                <a:t>location1</a:t>
              </a:r>
              <a:endParaRPr lang="en-US" sz="1200" b="1" i="0">
                <a:latin typeface="Courier New" pitchFamily="49" charset="0"/>
              </a:endParaRPr>
            </a:p>
          </p:txBody>
        </p:sp>
        <p:sp>
          <p:nvSpPr>
            <p:cNvPr id="733196" name="Text Box 12"/>
            <p:cNvSpPr txBox="1">
              <a:spLocks noChangeArrowheads="1"/>
            </p:cNvSpPr>
            <p:nvPr/>
          </p:nvSpPr>
          <p:spPr bwMode="auto">
            <a:xfrm>
              <a:off x="1289" y="2002"/>
              <a:ext cx="63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200" b="1" i="0">
                  <a:latin typeface="Courier New" pitchFamily="49" charset="0"/>
                </a:rPr>
                <a:t>location2</a:t>
              </a:r>
              <a:endParaRPr lang="en-US" sz="1200" b="1" i="0">
                <a:latin typeface="Courier New" pitchFamily="49" charset="0"/>
              </a:endParaRPr>
            </a:p>
          </p:txBody>
        </p:sp>
      </p:grpSp>
      <p:sp>
        <p:nvSpPr>
          <p:cNvPr id="733197" name="AutoShape 13"/>
          <p:cNvSpPr>
            <a:spLocks noChangeArrowheads="1"/>
          </p:cNvSpPr>
          <p:nvPr/>
        </p:nvSpPr>
        <p:spPr bwMode="auto">
          <a:xfrm>
            <a:off x="6061075" y="4221163"/>
            <a:ext cx="792163" cy="217487"/>
          </a:xfrm>
          <a:prstGeom prst="parallelogram">
            <a:avLst>
              <a:gd name="adj" fmla="val 9105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00" b="1" i="0">
                <a:latin typeface="Courier New" pitchFamily="49" charset="0"/>
              </a:rPr>
              <a:t>pallet</a:t>
            </a:r>
            <a:endParaRPr lang="en-US" sz="1200" b="1" i="0">
              <a:latin typeface="Courier New" pitchFamily="49" charset="0"/>
            </a:endParaRPr>
          </a:p>
        </p:txBody>
      </p:sp>
      <p:sp>
        <p:nvSpPr>
          <p:cNvPr id="733198" name="AutoShape 14"/>
          <p:cNvSpPr>
            <a:spLocks noChangeArrowheads="1"/>
          </p:cNvSpPr>
          <p:nvPr/>
        </p:nvSpPr>
        <p:spPr bwMode="auto">
          <a:xfrm>
            <a:off x="6134100" y="4078288"/>
            <a:ext cx="574675" cy="287337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00" b="1" i="0">
                <a:latin typeface="Courier New" pitchFamily="49" charset="0"/>
              </a:rPr>
              <a:t>cont.</a:t>
            </a:r>
            <a:endParaRPr lang="en-US" sz="1200" b="1" i="0">
              <a:latin typeface="Courier New" pitchFamily="49" charset="0"/>
            </a:endParaRPr>
          </a:p>
        </p:txBody>
      </p:sp>
      <p:grpSp>
        <p:nvGrpSpPr>
          <p:cNvPr id="733199" name="Group 15"/>
          <p:cNvGrpSpPr>
            <a:grpSpLocks/>
          </p:cNvGrpSpPr>
          <p:nvPr/>
        </p:nvGrpSpPr>
        <p:grpSpPr bwMode="auto">
          <a:xfrm>
            <a:off x="6353175" y="3357563"/>
            <a:ext cx="788988" cy="1082675"/>
            <a:chOff x="841" y="1207"/>
            <a:chExt cx="497" cy="682"/>
          </a:xfrm>
        </p:grpSpPr>
        <p:grpSp>
          <p:nvGrpSpPr>
            <p:cNvPr id="733200" name="Group 16"/>
            <p:cNvGrpSpPr>
              <a:grpSpLocks/>
            </p:cNvGrpSpPr>
            <p:nvPr/>
          </p:nvGrpSpPr>
          <p:grpSpPr bwMode="auto">
            <a:xfrm>
              <a:off x="884" y="1298"/>
              <a:ext cx="454" cy="591"/>
              <a:chOff x="3288" y="1570"/>
              <a:chExt cx="1316" cy="1044"/>
            </a:xfrm>
          </p:grpSpPr>
          <p:sp>
            <p:nvSpPr>
              <p:cNvPr id="733201" name="AutoShape 17"/>
              <p:cNvSpPr>
                <a:spLocks noChangeArrowheads="1"/>
              </p:cNvSpPr>
              <p:nvPr/>
            </p:nvSpPr>
            <p:spPr bwMode="auto">
              <a:xfrm rot="-5400000">
                <a:off x="3900" y="1185"/>
                <a:ext cx="91" cy="104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3202" name="Line 18"/>
              <p:cNvSpPr>
                <a:spLocks noChangeShapeType="1"/>
              </p:cNvSpPr>
              <p:nvPr/>
            </p:nvSpPr>
            <p:spPr bwMode="auto">
              <a:xfrm flipV="1">
                <a:off x="3424" y="1706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3203" name="Rectangle 19"/>
              <p:cNvSpPr>
                <a:spLocks noChangeArrowheads="1"/>
              </p:cNvSpPr>
              <p:nvPr/>
            </p:nvSpPr>
            <p:spPr bwMode="auto">
              <a:xfrm>
                <a:off x="4241" y="1706"/>
                <a:ext cx="91" cy="908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3204" name="AutoShape 20"/>
              <p:cNvSpPr>
                <a:spLocks noChangeArrowheads="1"/>
              </p:cNvSpPr>
              <p:nvPr/>
            </p:nvSpPr>
            <p:spPr bwMode="auto">
              <a:xfrm flipV="1">
                <a:off x="4195" y="1570"/>
                <a:ext cx="182" cy="27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3205" name="Rectangle 21"/>
              <p:cNvSpPr>
                <a:spLocks noChangeArrowheads="1"/>
              </p:cNvSpPr>
              <p:nvPr/>
            </p:nvSpPr>
            <p:spPr bwMode="auto">
              <a:xfrm>
                <a:off x="4422" y="1616"/>
                <a:ext cx="182" cy="181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3206" name="AutoShape 22"/>
              <p:cNvSpPr>
                <a:spLocks noChangeArrowheads="1"/>
              </p:cNvSpPr>
              <p:nvPr/>
            </p:nvSpPr>
            <p:spPr bwMode="auto">
              <a:xfrm flipV="1">
                <a:off x="3288" y="1797"/>
                <a:ext cx="272" cy="4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733207" name="Text Box 23"/>
            <p:cNvSpPr txBox="1">
              <a:spLocks noChangeArrowheads="1"/>
            </p:cNvSpPr>
            <p:nvPr/>
          </p:nvSpPr>
          <p:spPr bwMode="auto">
            <a:xfrm>
              <a:off x="841" y="1207"/>
              <a:ext cx="40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200" b="1" i="0">
                  <a:latin typeface="Courier New" pitchFamily="49" charset="0"/>
                </a:rPr>
                <a:t>crane</a:t>
              </a:r>
              <a:endParaRPr lang="en-US" sz="1200" b="1" i="0">
                <a:latin typeface="Courier New" pitchFamily="49" charset="0"/>
              </a:endParaRPr>
            </a:p>
          </p:txBody>
        </p:sp>
      </p:grpSp>
      <p:grpSp>
        <p:nvGrpSpPr>
          <p:cNvPr id="733208" name="Group 24"/>
          <p:cNvGrpSpPr>
            <a:grpSpLocks/>
          </p:cNvGrpSpPr>
          <p:nvPr/>
        </p:nvGrpSpPr>
        <p:grpSpPr bwMode="auto">
          <a:xfrm>
            <a:off x="7237413" y="4294188"/>
            <a:ext cx="719137" cy="344487"/>
            <a:chOff x="4241" y="1797"/>
            <a:chExt cx="453" cy="217"/>
          </a:xfrm>
        </p:grpSpPr>
        <p:sp>
          <p:nvSpPr>
            <p:cNvPr id="733209" name="Freeform 25"/>
            <p:cNvSpPr>
              <a:spLocks/>
            </p:cNvSpPr>
            <p:nvPr/>
          </p:nvSpPr>
          <p:spPr bwMode="auto">
            <a:xfrm>
              <a:off x="4271" y="1797"/>
              <a:ext cx="97" cy="73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90" y="0"/>
                </a:cxn>
                <a:cxn ang="0">
                  <a:pos x="181" y="0"/>
                </a:cxn>
                <a:cxn ang="0">
                  <a:pos x="174" y="167"/>
                </a:cxn>
              </a:cxnLst>
              <a:rect l="0" t="0" r="r" b="b"/>
              <a:pathLst>
                <a:path w="181" h="170">
                  <a:moveTo>
                    <a:pt x="0" y="170"/>
                  </a:moveTo>
                  <a:lnTo>
                    <a:pt x="90" y="0"/>
                  </a:lnTo>
                  <a:lnTo>
                    <a:pt x="181" y="0"/>
                  </a:lnTo>
                  <a:lnTo>
                    <a:pt x="174" y="167"/>
                  </a:lnTo>
                </a:path>
              </a:pathLst>
            </a:cu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33210" name="AutoShape 26"/>
            <p:cNvSpPr>
              <a:spLocks noChangeArrowheads="1"/>
            </p:cNvSpPr>
            <p:nvPr/>
          </p:nvSpPr>
          <p:spPr bwMode="auto">
            <a:xfrm>
              <a:off x="4241" y="1868"/>
              <a:ext cx="453" cy="111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1200" b="1" i="0">
                  <a:latin typeface="Courier New" pitchFamily="49" charset="0"/>
                </a:rPr>
                <a:t>robot</a:t>
              </a:r>
              <a:endParaRPr lang="en-US" sz="1200" b="1" i="0">
                <a:latin typeface="Courier New" pitchFamily="49" charset="0"/>
              </a:endParaRPr>
            </a:p>
          </p:txBody>
        </p:sp>
        <p:sp>
          <p:nvSpPr>
            <p:cNvPr id="733211" name="AutoShape 27"/>
            <p:cNvSpPr>
              <a:spLocks noChangeArrowheads="1"/>
            </p:cNvSpPr>
            <p:nvPr/>
          </p:nvSpPr>
          <p:spPr bwMode="auto">
            <a:xfrm>
              <a:off x="4289" y="1797"/>
              <a:ext cx="79" cy="25"/>
            </a:xfrm>
            <a:prstGeom prst="parallelogram">
              <a:avLst>
                <a:gd name="adj" fmla="val 12362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3212" name="Rectangle 28"/>
            <p:cNvSpPr>
              <a:spLocks noChangeArrowheads="1"/>
            </p:cNvSpPr>
            <p:nvPr/>
          </p:nvSpPr>
          <p:spPr bwMode="auto">
            <a:xfrm>
              <a:off x="4336" y="1861"/>
              <a:ext cx="24" cy="1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3213" name="Freeform 29"/>
            <p:cNvSpPr>
              <a:spLocks/>
            </p:cNvSpPr>
            <p:nvPr/>
          </p:nvSpPr>
          <p:spPr bwMode="auto">
            <a:xfrm>
              <a:off x="4241" y="1822"/>
              <a:ext cx="97" cy="74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90" y="0"/>
                </a:cxn>
                <a:cxn ang="0">
                  <a:pos x="181" y="0"/>
                </a:cxn>
                <a:cxn ang="0">
                  <a:pos x="174" y="167"/>
                </a:cxn>
              </a:cxnLst>
              <a:rect l="0" t="0" r="r" b="b"/>
              <a:pathLst>
                <a:path w="181" h="170">
                  <a:moveTo>
                    <a:pt x="0" y="170"/>
                  </a:moveTo>
                  <a:lnTo>
                    <a:pt x="90" y="0"/>
                  </a:lnTo>
                  <a:lnTo>
                    <a:pt x="181" y="0"/>
                  </a:lnTo>
                  <a:lnTo>
                    <a:pt x="174" y="167"/>
                  </a:lnTo>
                </a:path>
              </a:pathLst>
            </a:cu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33214" name="Line 30"/>
            <p:cNvSpPr>
              <a:spLocks noChangeShapeType="1"/>
            </p:cNvSpPr>
            <p:nvPr/>
          </p:nvSpPr>
          <p:spPr bwMode="auto">
            <a:xfrm flipV="1">
              <a:off x="4332" y="1867"/>
              <a:ext cx="32" cy="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33215" name="Oval 31"/>
            <p:cNvSpPr>
              <a:spLocks noChangeArrowheads="1"/>
            </p:cNvSpPr>
            <p:nvPr/>
          </p:nvSpPr>
          <p:spPr bwMode="auto">
            <a:xfrm>
              <a:off x="4286" y="1969"/>
              <a:ext cx="46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3216" name="Oval 32"/>
            <p:cNvSpPr>
              <a:spLocks noChangeArrowheads="1"/>
            </p:cNvSpPr>
            <p:nvPr/>
          </p:nvSpPr>
          <p:spPr bwMode="auto">
            <a:xfrm>
              <a:off x="4590" y="1969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Graphplan Planner</a:t>
            </a:r>
          </a:p>
        </p:txBody>
      </p:sp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9372-94EA-4EDA-BB6D-7D723ECD71DB}" type="slidenum">
              <a:rPr lang="en-GB"/>
              <a:pPr/>
              <a:t>9</a:t>
            </a:fld>
            <a:endParaRPr lang="en-GB"/>
          </a:p>
        </p:txBody>
      </p:sp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DWR Example: Propositional Actions</a:t>
            </a:r>
            <a:endParaRPr lang="en-US"/>
          </a:p>
        </p:txBody>
      </p:sp>
      <p:graphicFrame>
        <p:nvGraphicFramePr>
          <p:cNvPr id="735235" name="Group 3"/>
          <p:cNvGraphicFramePr>
            <a:graphicFrameLocks noGrp="1"/>
          </p:cNvGraphicFramePr>
          <p:nvPr>
            <p:ph idx="1"/>
          </p:nvPr>
        </p:nvGraphicFramePr>
        <p:xfrm>
          <a:off x="762000" y="1905000"/>
          <a:ext cx="7694613" cy="4038602"/>
        </p:xfrm>
        <a:graphic>
          <a:graphicData uri="http://schemas.openxmlformats.org/drawingml/2006/table">
            <a:tbl>
              <a:tblPr/>
              <a:tblGrid>
                <a:gridCol w="1289050"/>
                <a:gridCol w="2135188"/>
                <a:gridCol w="2135187"/>
                <a:gridCol w="2135188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7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7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precond(</a:t>
                      </a:r>
                      <a:r>
                        <a:rPr kumimoji="0" lang="en-GB" sz="27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kumimoji="0" lang="en-GB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kumimoji="0" lang="en-US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effects</a:t>
                      </a:r>
                      <a:r>
                        <a:rPr kumimoji="0" lang="en-GB" sz="2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  <a:r>
                        <a:rPr kumimoji="0" lang="en-GB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</a:t>
                      </a:r>
                      <a:r>
                        <a:rPr kumimoji="0" lang="en-GB" sz="27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kumimoji="0" lang="en-GB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kumimoji="0" lang="en-US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effects</a:t>
                      </a:r>
                      <a:r>
                        <a:rPr kumimoji="0" lang="en-GB" sz="2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+</a:t>
                      </a:r>
                      <a:r>
                        <a:rPr kumimoji="0" lang="en-GB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</a:t>
                      </a:r>
                      <a:r>
                        <a:rPr kumimoji="0" lang="en-GB" sz="27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kumimoji="0" lang="en-GB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kumimoji="0" lang="en-US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take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{onpallet}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{onpallet}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{holding}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put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{holding}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{holding}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{onpallet}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load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{holding,at1}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{holding}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{onrobot}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unload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{onrobot,at1}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{onrobot}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{holding}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move1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{at2}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{at2}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{at1}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move2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{at1}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{at1}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{at2}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 - State-Space Search">
  <a:themeElements>
    <a:clrScheme name="2 - State-Space Search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2 - State-Space Search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 - State-Space Search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- State-Space Search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- State-Space Search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- State-Space Search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- State-Space Search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- State-Space Search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 - State-Space Search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 - State-Space Search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 - State-Space Search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 - State-Space Search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2 - State-Space Search</Template>
  <TotalTime>2832</TotalTime>
  <Words>11171</Words>
  <Application>Microsoft Office PowerPoint</Application>
  <PresentationFormat>On-screen Show (4:3)</PresentationFormat>
  <Paragraphs>1876</Paragraphs>
  <Slides>77</Slides>
  <Notes>72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5" baseType="lpstr">
      <vt:lpstr>Arial</vt:lpstr>
      <vt:lpstr>Arial Black</vt:lpstr>
      <vt:lpstr>Times New Roman</vt:lpstr>
      <vt:lpstr>Wingdings</vt:lpstr>
      <vt:lpstr>Arial Unicode MS</vt:lpstr>
      <vt:lpstr>Courier New</vt:lpstr>
      <vt:lpstr>Brush Script MT</vt:lpstr>
      <vt:lpstr>2 - State-Space Search</vt:lpstr>
      <vt:lpstr>The Graphplan Planner</vt:lpstr>
      <vt:lpstr>Literature</vt:lpstr>
      <vt:lpstr>Neoclassical Planning</vt:lpstr>
      <vt:lpstr>Overview</vt:lpstr>
      <vt:lpstr>Classical Representations</vt:lpstr>
      <vt:lpstr>Propositional Planning Domains</vt:lpstr>
      <vt:lpstr>DWR Example: State Space</vt:lpstr>
      <vt:lpstr>DWR Example: Propositional States</vt:lpstr>
      <vt:lpstr>DWR Example: Propositional Actions</vt:lpstr>
      <vt:lpstr>DWR Example: Propositional State Transitions</vt:lpstr>
      <vt:lpstr>Propositional Planning Problems</vt:lpstr>
      <vt:lpstr>DWR Example: Propositional Planning Problem</vt:lpstr>
      <vt:lpstr>Classical Plans</vt:lpstr>
      <vt:lpstr>Classical Solutions</vt:lpstr>
      <vt:lpstr>DWR Example: Plans and Solutions</vt:lpstr>
      <vt:lpstr>Reachable Successor States</vt:lpstr>
      <vt:lpstr>Relevant Actions and Regression Sets</vt:lpstr>
      <vt:lpstr>Regression Function</vt:lpstr>
      <vt:lpstr>Statement of a Propositional Planning Problem</vt:lpstr>
      <vt:lpstr>Example: Ambiguity in Statement of a Planning Problem</vt:lpstr>
      <vt:lpstr>Statement Ambiguity</vt:lpstr>
      <vt:lpstr>Properties of the Propositional Representation</vt:lpstr>
      <vt:lpstr>Grounding a STRIPS Planning Problem</vt:lpstr>
      <vt:lpstr>Translation: Propositional Representation to Ground STRIPS</vt:lpstr>
      <vt:lpstr>Translation: Ground STRIPS to Propositional Representation</vt:lpstr>
      <vt:lpstr>Overview</vt:lpstr>
      <vt:lpstr>Example: Simplified DWR Problem</vt:lpstr>
      <vt:lpstr>Simplified DWR Problem: STRIPS Actions</vt:lpstr>
      <vt:lpstr>Simplified DWR Problem: State Proposition Symbols</vt:lpstr>
      <vt:lpstr>Simplified DWR Problem: Action Symbols</vt:lpstr>
      <vt:lpstr>Solution Existence</vt:lpstr>
      <vt:lpstr>Reachability Tree</vt:lpstr>
      <vt:lpstr>DWR Example: Reachability Tree</vt:lpstr>
      <vt:lpstr>Planning Graph: Nodes</vt:lpstr>
      <vt:lpstr>Planning Graph: Arcs</vt:lpstr>
      <vt:lpstr>Planning Graph Example</vt:lpstr>
      <vt:lpstr>Reachability in the Planning Graph</vt:lpstr>
      <vt:lpstr>Independent Actions: Examples</vt:lpstr>
      <vt:lpstr>Independent Actions</vt:lpstr>
      <vt:lpstr>Pseudo Code: independent</vt:lpstr>
      <vt:lpstr>Applying Independent Actions</vt:lpstr>
      <vt:lpstr>Execution Order of Independent Actions</vt:lpstr>
      <vt:lpstr>Layered Plans</vt:lpstr>
      <vt:lpstr>Layered Solution Plan</vt:lpstr>
      <vt:lpstr>Execution Order in Layered Solution Plans</vt:lpstr>
      <vt:lpstr>Problem: Dependent Propositions: Example</vt:lpstr>
      <vt:lpstr>No-Operation Actions</vt:lpstr>
      <vt:lpstr>Mutex Propositions</vt:lpstr>
      <vt:lpstr>Pseudo Code: mutex for Propositions</vt:lpstr>
      <vt:lpstr>Mutex Actions: Example</vt:lpstr>
      <vt:lpstr>Mutex Actions</vt:lpstr>
      <vt:lpstr>Pseudo Code: mutex for Actions</vt:lpstr>
      <vt:lpstr>Decreasing Mutex Relations</vt:lpstr>
      <vt:lpstr>Removing Impossible Actions</vt:lpstr>
      <vt:lpstr>Reachability in Planning Graphs</vt:lpstr>
      <vt:lpstr>Overview</vt:lpstr>
      <vt:lpstr>The Graphplan Algorithm: Basic Idea</vt:lpstr>
      <vt:lpstr>Planning Graph Data Structure</vt:lpstr>
      <vt:lpstr>Pseudo Code: expand</vt:lpstr>
      <vt:lpstr>Planning Graph Complexity</vt:lpstr>
      <vt:lpstr>Fixed-Point Levels</vt:lpstr>
      <vt:lpstr>Searching the Planning Graph</vt:lpstr>
      <vt:lpstr>Planning Graph Search Example</vt:lpstr>
      <vt:lpstr>Planning Graph as AND/OR-Graph</vt:lpstr>
      <vt:lpstr>Repeated Sub-Goals</vt:lpstr>
      <vt:lpstr>The nogood Table</vt:lpstr>
      <vt:lpstr>Pseudo Code: extract</vt:lpstr>
      <vt:lpstr>Pseudo Code: gpSearch</vt:lpstr>
      <vt:lpstr>Pseudo Code: graphplan</vt:lpstr>
      <vt:lpstr>Graphplan Properties</vt:lpstr>
      <vt:lpstr>Overview</vt:lpstr>
      <vt:lpstr>Forward State-Space Search</vt:lpstr>
      <vt:lpstr>DWR Example State</vt:lpstr>
      <vt:lpstr>Heuristics</vt:lpstr>
      <vt:lpstr>Finding Better Heuristics</vt:lpstr>
      <vt:lpstr>The FF Planner (Basics)</vt:lpstr>
      <vt:lpstr>Overview</vt:lpstr>
    </vt:vector>
  </TitlesOfParts>
  <Company>University of Edinburgh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Graphplan Planner</dc:title>
  <dc:creator>Gerhard Wickler</dc:creator>
  <cp:lastModifiedBy>SK</cp:lastModifiedBy>
  <cp:revision>117</cp:revision>
  <cp:lastPrinted>2006-01-11T15:18:12Z</cp:lastPrinted>
  <dcterms:created xsi:type="dcterms:W3CDTF">2005-12-14T12:27:37Z</dcterms:created>
  <dcterms:modified xsi:type="dcterms:W3CDTF">2011-04-11T15:31:24Z</dcterms:modified>
</cp:coreProperties>
</file>