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16.png" ContentType="image/png"/>
  <Override PartName="/ppt/media/image2.png" ContentType="image/png"/>
  <Override PartName="/ppt/media/image15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/>
  <p:notesSz cx="6832600" cy="99187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75740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914040" y="3059640"/>
            <a:ext cx="75740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79520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795200" y="305964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914040" y="305964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3475080" y="57276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036120" y="57276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036120" y="305964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body"/>
          </p:nvPr>
        </p:nvSpPr>
        <p:spPr>
          <a:xfrm>
            <a:off x="3475080" y="305964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body"/>
          </p:nvPr>
        </p:nvSpPr>
        <p:spPr>
          <a:xfrm>
            <a:off x="914040" y="3059640"/>
            <a:ext cx="24386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subTitle"/>
          </p:nvPr>
        </p:nvSpPr>
        <p:spPr>
          <a:xfrm>
            <a:off x="914040" y="572760"/>
            <a:ext cx="7574040" cy="4761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29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757404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369612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95200" y="572760"/>
            <a:ext cx="369612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subTitle"/>
          </p:nvPr>
        </p:nvSpPr>
        <p:spPr>
          <a:xfrm>
            <a:off x="421920" y="6321600"/>
            <a:ext cx="8721720" cy="25243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29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14040" y="305964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795200" y="572760"/>
            <a:ext cx="369612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369612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9520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795200" y="305964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04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795200" y="572760"/>
            <a:ext cx="369612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914040" y="3059640"/>
            <a:ext cx="7574040" cy="227088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361800" y="0"/>
            <a:ext cx="0" cy="68580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410760" y="0"/>
            <a:ext cx="0" cy="6858000"/>
          </a:xfrm>
          <a:prstGeom prst="line">
            <a:avLst/>
          </a:prstGeom>
          <a:ln w="28440">
            <a:solidFill>
              <a:srgbClr val="ff66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460440" y="0"/>
            <a:ext cx="0" cy="6858000"/>
          </a:xfrm>
          <a:prstGeom prst="line">
            <a:avLst/>
          </a:prstGeom>
          <a:ln w="28440">
            <a:solidFill>
              <a:srgbClr val="ffa953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Line 4"/>
          <p:cNvSpPr/>
          <p:nvPr/>
        </p:nvSpPr>
        <p:spPr>
          <a:xfrm>
            <a:off x="511200" y="0"/>
            <a:ext cx="0" cy="6858000"/>
          </a:xfrm>
          <a:prstGeom prst="line">
            <a:avLst/>
          </a:prstGeom>
          <a:ln w="28440">
            <a:solidFill>
              <a:srgbClr val="ffcc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21920" y="6321600"/>
            <a:ext cx="8721720" cy="54432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Click to edit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the title text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914040" y="572760"/>
            <a:ext cx="7574040" cy="4761000"/>
          </a:xfrm>
          <a:prstGeom prst="rect">
            <a:avLst/>
          </a:prstGeom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spcBef>
                <a:spcPts val="2999"/>
              </a:spcBef>
              <a:buClr>
                <a:srgbClr val="3366cc"/>
              </a:buClr>
              <a:buSzPct val="125000"/>
              <a:buFont typeface="Cairo"/>
              <a:buChar char="+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042920" indent="-18756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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404720" indent="-171360">
              <a:spcBef>
                <a:spcPts val="2999"/>
              </a:spcBef>
              <a:buClr>
                <a:srgbClr val="000000"/>
              </a:buClr>
              <a:buFont typeface="Helvetica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4" marL="1766880" indent="-171720">
              <a:spcBef>
                <a:spcPts val="2999"/>
              </a:spcBef>
              <a:buClr>
                <a:srgbClr val="000000"/>
              </a:buClr>
              <a:buFont typeface="Helvetica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5" marL="1766880" indent="-171720">
              <a:spcBef>
                <a:spcPts val="2999"/>
              </a:spcBef>
              <a:buClr>
                <a:srgbClr val="000000"/>
              </a:buClr>
              <a:buFont typeface="Helvetica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6" marL="1766880" indent="-171720">
              <a:spcBef>
                <a:spcPts val="2999"/>
              </a:spcBef>
              <a:buClr>
                <a:srgbClr val="000000"/>
              </a:buClr>
              <a:buFont typeface="Helvetica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Line 7"/>
          <p:cNvSpPr/>
          <p:nvPr/>
        </p:nvSpPr>
        <p:spPr>
          <a:xfrm flipH="1">
            <a:off x="-1440" y="5832360"/>
            <a:ext cx="9144000" cy="0"/>
          </a:xfrm>
          <a:prstGeom prst="line">
            <a:avLst/>
          </a:prstGeom>
          <a:ln w="2844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Line 8"/>
          <p:cNvSpPr/>
          <p:nvPr/>
        </p:nvSpPr>
        <p:spPr>
          <a:xfrm flipH="1">
            <a:off x="-1440" y="5881320"/>
            <a:ext cx="9144000" cy="0"/>
          </a:xfrm>
          <a:prstGeom prst="line">
            <a:avLst/>
          </a:prstGeom>
          <a:ln w="2844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Line 9"/>
          <p:cNvSpPr/>
          <p:nvPr/>
        </p:nvSpPr>
        <p:spPr>
          <a:xfrm flipH="1">
            <a:off x="-1440" y="5930640"/>
            <a:ext cx="9144000" cy="0"/>
          </a:xfrm>
          <a:prstGeom prst="line">
            <a:avLst/>
          </a:prstGeom>
          <a:ln w="2844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Line 10"/>
          <p:cNvSpPr/>
          <p:nvPr/>
        </p:nvSpPr>
        <p:spPr>
          <a:xfrm flipH="1">
            <a:off x="-1440" y="5981400"/>
            <a:ext cx="9144000" cy="0"/>
          </a:xfrm>
          <a:prstGeom prst="line">
            <a:avLst/>
          </a:prstGeom>
          <a:ln w="2844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Line 11"/>
          <p:cNvSpPr/>
          <p:nvPr/>
        </p:nvSpPr>
        <p:spPr>
          <a:xfrm flipH="1">
            <a:off x="-1440" y="6030720"/>
            <a:ext cx="9144000" cy="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Line 12"/>
          <p:cNvSpPr/>
          <p:nvPr/>
        </p:nvSpPr>
        <p:spPr>
          <a:xfrm flipH="1">
            <a:off x="-1440" y="6081480"/>
            <a:ext cx="9144000" cy="0"/>
          </a:xfrm>
          <a:prstGeom prst="line">
            <a:avLst/>
          </a:prstGeom>
          <a:ln w="28440">
            <a:solidFill>
              <a:srgbClr val="ff66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Line 13"/>
          <p:cNvSpPr/>
          <p:nvPr/>
        </p:nvSpPr>
        <p:spPr>
          <a:xfrm flipH="1">
            <a:off x="-1440" y="6130800"/>
            <a:ext cx="9144000" cy="0"/>
          </a:xfrm>
          <a:prstGeom prst="line">
            <a:avLst/>
          </a:prstGeom>
          <a:ln w="28440">
            <a:solidFill>
              <a:srgbClr val="ffa953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Line 14"/>
          <p:cNvSpPr/>
          <p:nvPr/>
        </p:nvSpPr>
        <p:spPr>
          <a:xfrm flipH="1">
            <a:off x="-1440" y="6181560"/>
            <a:ext cx="9144000" cy="0"/>
          </a:xfrm>
          <a:prstGeom prst="line">
            <a:avLst/>
          </a:prstGeom>
          <a:ln w="28440">
            <a:solidFill>
              <a:srgbClr val="ffcc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163440" y="0"/>
            <a:ext cx="0" cy="6858000"/>
          </a:xfrm>
          <a:prstGeom prst="line">
            <a:avLst/>
          </a:prstGeom>
          <a:ln w="2844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212760" y="0"/>
            <a:ext cx="0" cy="6858000"/>
          </a:xfrm>
          <a:prstGeom prst="line">
            <a:avLst/>
          </a:prstGeom>
          <a:ln w="2844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261720" y="0"/>
            <a:ext cx="0" cy="6858000"/>
          </a:xfrm>
          <a:prstGeom prst="line">
            <a:avLst/>
          </a:prstGeom>
          <a:ln w="2844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311040" y="0"/>
            <a:ext cx="0" cy="6858000"/>
          </a:xfrm>
          <a:prstGeom prst="line">
            <a:avLst/>
          </a:prstGeom>
          <a:ln w="2844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0" y="0"/>
            <a:ext cx="9144000" cy="23004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PlaceHolder 20"/>
          <p:cNvSpPr>
            <a:spLocks noGrp="1"/>
          </p:cNvSpPr>
          <p:nvPr>
            <p:ph type="ftr"/>
          </p:nvPr>
        </p:nvSpPr>
        <p:spPr>
          <a:xfrm>
            <a:off x="0" y="-360"/>
            <a:ext cx="1827360" cy="23004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90000"/>
              </a:lnSpc>
            </a:pPr>
            <a:r>
              <a:rPr b="1" lang="cs-CZ" sz="1000" spc="-1" strike="noStrike">
                <a:solidFill>
                  <a:srgbClr val="000000"/>
                </a:solidFill>
                <a:latin typeface="Arial"/>
              </a:rPr>
              <a:t>Simply Logical</a:t>
            </a: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 – Chapter 3</a:t>
            </a:r>
            <a:r>
              <a:rPr b="0" i="1" lang="cs-CZ" sz="1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dt"/>
          </p:nvPr>
        </p:nvSpPr>
        <p:spPr>
          <a:xfrm>
            <a:off x="6673680" y="-360"/>
            <a:ext cx="2470320" cy="230040"/>
          </a:xfrm>
          <a:prstGeom prst="rect">
            <a:avLst/>
          </a:prstGeom>
        </p:spPr>
        <p:txBody>
          <a:bodyPr lIns="90000" rIns="90000" tIns="46800" bIns="46800"/>
          <a:p>
            <a:pPr algn="r">
              <a:lnSpc>
                <a:spcPct val="90000"/>
              </a:lnSpc>
            </a:pPr>
            <a:r>
              <a:rPr b="1" lang="cs-CZ" sz="1000" spc="-1" strike="noStrike">
                <a:solidFill>
                  <a:srgbClr val="202020"/>
                </a:solidFill>
                <a:latin typeface="Arial"/>
              </a:rPr>
              <a:t>© Peter Flach, 2000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223960" y="4167360"/>
            <a:ext cx="383904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:-teaches(peter,ai_techniques)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Line 2"/>
          <p:cNvSpPr/>
          <p:nvPr/>
        </p:nvSpPr>
        <p:spPr>
          <a:xfrm flipH="1" flipV="1">
            <a:off x="5900760" y="3584520"/>
            <a:ext cx="1109160" cy="61632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3"/>
          <p:cNvSpPr/>
          <p:nvPr/>
        </p:nvSpPr>
        <p:spPr>
          <a:xfrm>
            <a:off x="3112920" y="4813920"/>
            <a:ext cx="396108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:-teaches(peter,expert_systems)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Line 4"/>
          <p:cNvSpPr/>
          <p:nvPr/>
        </p:nvSpPr>
        <p:spPr>
          <a:xfrm>
            <a:off x="4651560" y="3654360"/>
            <a:ext cx="0" cy="113868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5"/>
          <p:cNvSpPr/>
          <p:nvPr/>
        </p:nvSpPr>
        <p:spPr>
          <a:xfrm>
            <a:off x="690840" y="4195800"/>
            <a:ext cx="42048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:-teaches(peter,computer_science)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Line 6"/>
          <p:cNvSpPr/>
          <p:nvPr/>
        </p:nvSpPr>
        <p:spPr>
          <a:xfrm flipV="1">
            <a:off x="2436840" y="3584160"/>
            <a:ext cx="1108800" cy="6174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7"/>
          <p:cNvSpPr/>
          <p:nvPr/>
        </p:nvSpPr>
        <p:spPr>
          <a:xfrm>
            <a:off x="3557520" y="2293920"/>
            <a:ext cx="27417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?-student_of(S,peter)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TextShape 8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SLD-tree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9"/>
          <p:cNvSpPr/>
          <p:nvPr/>
        </p:nvSpPr>
        <p:spPr>
          <a:xfrm>
            <a:off x="3058920" y="3326400"/>
            <a:ext cx="396108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:-follows(S,C),teaches(peter,C)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Line 10"/>
          <p:cNvSpPr/>
          <p:nvPr/>
        </p:nvSpPr>
        <p:spPr>
          <a:xfrm>
            <a:off x="4651200" y="2616120"/>
            <a:ext cx="0" cy="6336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1"/>
          <p:cNvSpPr/>
          <p:nvPr/>
        </p:nvSpPr>
        <p:spPr>
          <a:xfrm>
            <a:off x="3051000" y="3327480"/>
            <a:ext cx="3960720" cy="30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follows(S,C)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,teaches(peter,C)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CustomShape 12"/>
          <p:cNvSpPr/>
          <p:nvPr/>
        </p:nvSpPr>
        <p:spPr>
          <a:xfrm>
            <a:off x="3112920" y="4813200"/>
            <a:ext cx="396108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:-teaches(peter,expert_systems)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CustomShape 13"/>
          <p:cNvSpPr/>
          <p:nvPr/>
        </p:nvSpPr>
        <p:spPr>
          <a:xfrm>
            <a:off x="690840" y="4195800"/>
            <a:ext cx="4204800" cy="30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teaches(peter,computer_science)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CustomShape 14"/>
          <p:cNvSpPr/>
          <p:nvPr/>
        </p:nvSpPr>
        <p:spPr>
          <a:xfrm>
            <a:off x="5223960" y="4168800"/>
            <a:ext cx="3839040" cy="30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teaches(peter,ai_techniques)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CustomShape 15"/>
          <p:cNvSpPr/>
          <p:nvPr/>
        </p:nvSpPr>
        <p:spPr>
          <a:xfrm>
            <a:off x="3563640" y="2293920"/>
            <a:ext cx="2741760" cy="30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student_of(S,peter)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CustomShape 16"/>
          <p:cNvSpPr/>
          <p:nvPr/>
        </p:nvSpPr>
        <p:spPr>
          <a:xfrm>
            <a:off x="709920" y="306360"/>
            <a:ext cx="5424120" cy="17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student_of(X,T):-follows(X,C),teaches(T,C).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follows(paul,computer_science).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follows(paul,expert_systems).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follows(maria,ai_techniques).</a:t>
            </a:r>
            <a:br/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teaches(adrian,expert_systems).</a:t>
            </a:r>
            <a:br/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teaches(peter,ai_techniques).</a:t>
            </a:r>
            <a:br/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teaches(peter,computer_science).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CustomShape 17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p.44-5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CustomShape 18"/>
          <p:cNvSpPr/>
          <p:nvPr/>
        </p:nvSpPr>
        <p:spPr>
          <a:xfrm>
            <a:off x="6964200" y="537876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Line 19"/>
          <p:cNvSpPr/>
          <p:nvPr/>
        </p:nvSpPr>
        <p:spPr>
          <a:xfrm>
            <a:off x="7098480" y="4522680"/>
            <a:ext cx="0" cy="77472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Line 20"/>
          <p:cNvSpPr/>
          <p:nvPr/>
        </p:nvSpPr>
        <p:spPr>
          <a:xfrm>
            <a:off x="2436480" y="4522680"/>
            <a:ext cx="0" cy="77472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1"/>
          <p:cNvSpPr/>
          <p:nvPr/>
        </p:nvSpPr>
        <p:spPr>
          <a:xfrm>
            <a:off x="2301840" y="537876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Line 22"/>
          <p:cNvSpPr/>
          <p:nvPr/>
        </p:nvSpPr>
        <p:spPr>
          <a:xfrm>
            <a:off x="3621240" y="5105520"/>
            <a:ext cx="3008160" cy="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freeze">
                      <p:stCondLst>
                        <p:cond delay="indefinite"/>
                      </p:stCondLst>
                      <p:childTnLst>
                        <p:par>
                          <p:cTn id="14" fill="freeze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freeze">
                      <p:stCondLst>
                        <p:cond delay="indefinite"/>
                      </p:stCondLst>
                      <p:childTnLst>
                        <p:par>
                          <p:cTn id="19" fill="freeze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freeze">
                      <p:stCondLst>
                        <p:cond delay="indefinite"/>
                      </p:stCondLst>
                      <p:childTnLst>
                        <p:par>
                          <p:cTn id="29" fill="freeze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freeze">
                      <p:stCondLst>
                        <p:cond delay="indefinite"/>
                      </p:stCondLst>
                      <p:childTnLst>
                        <p:par>
                          <p:cTn id="39" fill="freeze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freeze">
                      <p:stCondLst>
                        <p:cond delay="indefinite"/>
                      </p:stCondLst>
                      <p:childTnLst>
                        <p:par>
                          <p:cTn id="44" fill="freeze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freeze">
                      <p:stCondLst>
                        <p:cond delay="indefinite"/>
                      </p:stCondLst>
                      <p:childTnLst>
                        <p:par>
                          <p:cTn id="49" fill="freeze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freeze">
                      <p:stCondLst>
                        <p:cond delay="indefinite"/>
                      </p:stCondLst>
                      <p:childTnLst>
                        <p:par>
                          <p:cTn id="54" fill="freeze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freeze">
                      <p:stCondLst>
                        <p:cond delay="indefinite"/>
                      </p:stCondLst>
                      <p:childTnLst>
                        <p:par>
                          <p:cTn id="59" fill="freeze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freeze">
                      <p:stCondLst>
                        <p:cond delay="indefinite"/>
                      </p:stCondLst>
                      <p:childTnLst>
                        <p:par>
                          <p:cTn id="64" fill="freeze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>
              <a:lnSpc>
                <a:spcPct val="9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ourier New"/>
              </a:rPr>
              <a:t>:-not(q)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fails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CustomShape 2"/>
          <p:cNvSpPr/>
          <p:nvPr/>
        </p:nvSpPr>
        <p:spPr>
          <a:xfrm>
            <a:off x="6831360" y="60948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?-p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7" name="CustomShape 3"/>
          <p:cNvSpPr/>
          <p:nvPr/>
        </p:nvSpPr>
        <p:spPr>
          <a:xfrm>
            <a:off x="5518080" y="155268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:-not(q),r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8" name="Line 4"/>
          <p:cNvSpPr/>
          <p:nvPr/>
        </p:nvSpPr>
        <p:spPr>
          <a:xfrm flipV="1">
            <a:off x="6448320" y="904680"/>
            <a:ext cx="468360" cy="58572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Line 5"/>
          <p:cNvSpPr/>
          <p:nvPr/>
        </p:nvSpPr>
        <p:spPr>
          <a:xfrm flipV="1">
            <a:off x="5651640" y="1923840"/>
            <a:ext cx="468000" cy="5871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CustomShape 6"/>
          <p:cNvSpPr/>
          <p:nvPr/>
        </p:nvSpPr>
        <p:spPr>
          <a:xfrm>
            <a:off x="4650480" y="2573280"/>
            <a:ext cx="18273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fail,r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1" name="Line 7"/>
          <p:cNvSpPr/>
          <p:nvPr/>
        </p:nvSpPr>
        <p:spPr>
          <a:xfrm>
            <a:off x="5065560" y="5226120"/>
            <a:ext cx="1043280" cy="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CustomShape 8"/>
          <p:cNvSpPr/>
          <p:nvPr/>
        </p:nvSpPr>
        <p:spPr>
          <a:xfrm>
            <a:off x="6541920" y="2090880"/>
            <a:ext cx="1041480" cy="202536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CustomShape 9"/>
          <p:cNvSpPr/>
          <p:nvPr/>
        </p:nvSpPr>
        <p:spPr>
          <a:xfrm>
            <a:off x="6925680" y="374508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4" name="Line 10"/>
          <p:cNvSpPr/>
          <p:nvPr/>
        </p:nvSpPr>
        <p:spPr>
          <a:xfrm flipH="1" flipV="1">
            <a:off x="6435360" y="1923840"/>
            <a:ext cx="492120" cy="5871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CustomShape 11"/>
          <p:cNvSpPr/>
          <p:nvPr/>
        </p:nvSpPr>
        <p:spPr>
          <a:xfrm>
            <a:off x="6831360" y="257328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6" name="Line 12"/>
          <p:cNvSpPr/>
          <p:nvPr/>
        </p:nvSpPr>
        <p:spPr>
          <a:xfrm>
            <a:off x="7080120" y="2905200"/>
            <a:ext cx="0" cy="7268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Line 13"/>
          <p:cNvSpPr/>
          <p:nvPr/>
        </p:nvSpPr>
        <p:spPr>
          <a:xfrm>
            <a:off x="5627520" y="2905200"/>
            <a:ext cx="0" cy="72684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CustomShape 14"/>
          <p:cNvSpPr/>
          <p:nvPr/>
        </p:nvSpPr>
        <p:spPr>
          <a:xfrm>
            <a:off x="4792680" y="371952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fail,r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9" name="Line 15"/>
          <p:cNvSpPr/>
          <p:nvPr/>
        </p:nvSpPr>
        <p:spPr>
          <a:xfrm>
            <a:off x="5627520" y="4052880"/>
            <a:ext cx="0" cy="72720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CustomShape 16"/>
          <p:cNvSpPr/>
          <p:nvPr/>
        </p:nvSpPr>
        <p:spPr>
          <a:xfrm>
            <a:off x="4932720" y="486720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:-fail,r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1" name="Line 17"/>
          <p:cNvSpPr/>
          <p:nvPr/>
        </p:nvSpPr>
        <p:spPr>
          <a:xfrm flipH="1" flipV="1">
            <a:off x="7372080" y="904680"/>
            <a:ext cx="492120" cy="5857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CustomShape 18"/>
          <p:cNvSpPr/>
          <p:nvPr/>
        </p:nvSpPr>
        <p:spPr>
          <a:xfrm>
            <a:off x="7722000" y="150192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3" name="CustomShape 19"/>
          <p:cNvSpPr/>
          <p:nvPr/>
        </p:nvSpPr>
        <p:spPr>
          <a:xfrm>
            <a:off x="7774920" y="270036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4" name="Line 20"/>
          <p:cNvSpPr/>
          <p:nvPr/>
        </p:nvSpPr>
        <p:spPr>
          <a:xfrm>
            <a:off x="8016840" y="1886040"/>
            <a:ext cx="0" cy="72684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CustomShape 21"/>
          <p:cNvSpPr/>
          <p:nvPr/>
        </p:nvSpPr>
        <p:spPr>
          <a:xfrm>
            <a:off x="1059120" y="941400"/>
            <a:ext cx="3336120" cy="19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p:-not(q),r.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p:-q.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q.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r.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not(Goal):-Goal,!,fail.</a:t>
            </a:r>
            <a:br/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not(Goal).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6" name="CustomShape 2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p.55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601" dur="indefinite" restart="never" nodeType="tmRoot">
          <p:childTnLst>
            <p:seq>
              <p:cTn id="602" nodeType="mainSeq">
                <p:childTnLst>
                  <p:par>
                    <p:cTn id="603" fill="freeze">
                      <p:stCondLst>
                        <p:cond delay="indefinite"/>
                      </p:stCondLst>
                      <p:childTnLst>
                        <p:par>
                          <p:cTn id="604" fill="freeze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freeze">
                      <p:stCondLst>
                        <p:cond delay="indefinite"/>
                      </p:stCondLst>
                      <p:childTnLst>
                        <p:par>
                          <p:cTn id="608" fill="freeze">
                            <p:stCondLst>
                              <p:cond delay="0"/>
                            </p:stCondLst>
                            <p:childTnLst>
                              <p:par>
                                <p:cTn id="60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1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freeze">
                      <p:stCondLst>
                        <p:cond delay="indefinite"/>
                      </p:stCondLst>
                      <p:childTnLst>
                        <p:par>
                          <p:cTn id="613" fill="freeze">
                            <p:stCondLst>
                              <p:cond delay="0"/>
                            </p:stCondLst>
                            <p:childTnLst>
                              <p:par>
                                <p:cTn id="61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1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freeze">
                      <p:stCondLst>
                        <p:cond delay="indefinite"/>
                      </p:stCondLst>
                      <p:childTnLst>
                        <p:par>
                          <p:cTn id="618" fill="freeze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2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freeze">
                      <p:stCondLst>
                        <p:cond delay="indefinite"/>
                      </p:stCondLst>
                      <p:childTnLst>
                        <p:par>
                          <p:cTn id="623" fill="freeze">
                            <p:stCondLst>
                              <p:cond delay="0"/>
                            </p:stCondLst>
                            <p:childTnLst>
                              <p:par>
                                <p:cTn id="62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2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freeze">
                      <p:stCondLst>
                        <p:cond delay="indefinite"/>
                      </p:stCondLst>
                      <p:childTnLst>
                        <p:par>
                          <p:cTn id="628" fill="freeze">
                            <p:stCondLst>
                              <p:cond delay="0"/>
                            </p:stCondLst>
                            <p:childTnLst>
                              <p:par>
                                <p:cTn id="62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3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freeze">
                      <p:stCondLst>
                        <p:cond delay="indefinite"/>
                      </p:stCondLst>
                      <p:childTnLst>
                        <p:par>
                          <p:cTn id="633" fill="freeze">
                            <p:stCondLst>
                              <p:cond delay="0"/>
                            </p:stCondLst>
                            <p:childTnLst>
                              <p:par>
                                <p:cTn id="63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3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freeze">
                      <p:stCondLst>
                        <p:cond delay="indefinite"/>
                      </p:stCondLst>
                      <p:childTnLst>
                        <p:par>
                          <p:cTn id="638" fill="freeze">
                            <p:stCondLst>
                              <p:cond delay="0"/>
                            </p:stCondLst>
                            <p:childTnLst>
                              <p:par>
                                <p:cTn id="63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4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freeze">
                      <p:stCondLst>
                        <p:cond delay="indefinite"/>
                      </p:stCondLst>
                      <p:childTnLst>
                        <p:par>
                          <p:cTn id="643" fill="freeze">
                            <p:stCondLst>
                              <p:cond delay="0"/>
                            </p:stCondLst>
                            <p:childTnLst>
                              <p:par>
                                <p:cTn id="64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4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Prolog’s </a:t>
            </a:r>
            <a:r>
              <a:rPr b="0" lang="cs-CZ" sz="2800" spc="-1" strike="noStrike">
                <a:solidFill>
                  <a:srgbClr val="000000"/>
                </a:solidFill>
                <a:latin typeface="Courier New"/>
              </a:rPr>
              <a:t>not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is unsound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6557040" y="457200"/>
            <a:ext cx="13701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?-bachelor(X)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9" name="Line 3"/>
          <p:cNvSpPr/>
          <p:nvPr/>
        </p:nvSpPr>
        <p:spPr>
          <a:xfrm flipV="1">
            <a:off x="6576840" y="1295280"/>
            <a:ext cx="222480" cy="2937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CustomShape 4"/>
          <p:cNvSpPr/>
          <p:nvPr/>
        </p:nvSpPr>
        <p:spPr>
          <a:xfrm>
            <a:off x="5003640" y="1566720"/>
            <a:ext cx="25588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:-married(X),!,fail,man(X)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1" name="Line 5"/>
          <p:cNvSpPr/>
          <p:nvPr/>
        </p:nvSpPr>
        <p:spPr>
          <a:xfrm>
            <a:off x="6026040" y="2946240"/>
            <a:ext cx="1030320" cy="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2" name="Line 6"/>
          <p:cNvSpPr/>
          <p:nvPr/>
        </p:nvSpPr>
        <p:spPr>
          <a:xfrm>
            <a:off x="6559560" y="1805040"/>
            <a:ext cx="0" cy="3445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CustomShape 7"/>
          <p:cNvSpPr/>
          <p:nvPr/>
        </p:nvSpPr>
        <p:spPr>
          <a:xfrm>
            <a:off x="5615640" y="2139840"/>
            <a:ext cx="18273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:-!,fail,man(fred)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4" name="Line 8"/>
          <p:cNvSpPr/>
          <p:nvPr/>
        </p:nvSpPr>
        <p:spPr>
          <a:xfrm>
            <a:off x="6559560" y="2379600"/>
            <a:ext cx="0" cy="3430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5" name="CustomShape 9"/>
          <p:cNvSpPr/>
          <p:nvPr/>
        </p:nvSpPr>
        <p:spPr>
          <a:xfrm>
            <a:off x="5684760" y="2712960"/>
            <a:ext cx="16444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:-fail,man(fred)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6" name="CustomShape 10"/>
          <p:cNvSpPr/>
          <p:nvPr/>
        </p:nvSpPr>
        <p:spPr>
          <a:xfrm>
            <a:off x="6131880" y="1055520"/>
            <a:ext cx="237600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:-not(married(X)),man(X)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7" name="Line 11"/>
          <p:cNvSpPr/>
          <p:nvPr/>
        </p:nvSpPr>
        <p:spPr>
          <a:xfrm>
            <a:off x="7226280" y="709560"/>
            <a:ext cx="0" cy="34308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8" name="CustomShape 12"/>
          <p:cNvSpPr/>
          <p:nvPr/>
        </p:nvSpPr>
        <p:spPr>
          <a:xfrm>
            <a:off x="7604280" y="1317600"/>
            <a:ext cx="879480" cy="100656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9" name="CustomShape 13"/>
          <p:cNvSpPr/>
          <p:nvPr/>
        </p:nvSpPr>
        <p:spPr>
          <a:xfrm>
            <a:off x="7575840" y="2084400"/>
            <a:ext cx="3643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0" name="Line 14"/>
          <p:cNvSpPr/>
          <p:nvPr/>
        </p:nvSpPr>
        <p:spPr>
          <a:xfrm flipH="1" flipV="1">
            <a:off x="7700760" y="1295280"/>
            <a:ext cx="245880" cy="2937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1" name="CustomShape 15"/>
          <p:cNvSpPr/>
          <p:nvPr/>
        </p:nvSpPr>
        <p:spPr>
          <a:xfrm>
            <a:off x="7593480" y="1549440"/>
            <a:ext cx="9129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:-man(X)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2" name="Line 16"/>
          <p:cNvSpPr/>
          <p:nvPr/>
        </p:nvSpPr>
        <p:spPr>
          <a:xfrm flipV="1">
            <a:off x="7711920" y="1766880"/>
            <a:ext cx="222480" cy="2937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3" name="Line 17"/>
          <p:cNvSpPr/>
          <p:nvPr/>
        </p:nvSpPr>
        <p:spPr>
          <a:xfrm flipH="1" flipV="1">
            <a:off x="8064000" y="1779480"/>
            <a:ext cx="244440" cy="2937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4" name="CustomShape 18"/>
          <p:cNvSpPr/>
          <p:nvPr/>
        </p:nvSpPr>
        <p:spPr>
          <a:xfrm>
            <a:off x="8174520" y="2084400"/>
            <a:ext cx="3643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5" name="CustomShape 19"/>
          <p:cNvSpPr/>
          <p:nvPr/>
        </p:nvSpPr>
        <p:spPr>
          <a:xfrm>
            <a:off x="2913840" y="2476440"/>
            <a:ext cx="13701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?-bachelor(X)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6" name="Line 20"/>
          <p:cNvSpPr/>
          <p:nvPr/>
        </p:nvSpPr>
        <p:spPr>
          <a:xfrm>
            <a:off x="1446120" y="5514840"/>
            <a:ext cx="403200" cy="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7" name="Line 21"/>
          <p:cNvSpPr/>
          <p:nvPr/>
        </p:nvSpPr>
        <p:spPr>
          <a:xfrm>
            <a:off x="1655640" y="4329000"/>
            <a:ext cx="0" cy="3636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CustomShape 22"/>
          <p:cNvSpPr/>
          <p:nvPr/>
        </p:nvSpPr>
        <p:spPr>
          <a:xfrm>
            <a:off x="1173600" y="4694400"/>
            <a:ext cx="9129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:-!,fail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9" name="Line 23"/>
          <p:cNvSpPr/>
          <p:nvPr/>
        </p:nvSpPr>
        <p:spPr>
          <a:xfrm>
            <a:off x="1655640" y="4923000"/>
            <a:ext cx="0" cy="36180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0" name="CustomShape 24"/>
          <p:cNvSpPr/>
          <p:nvPr/>
        </p:nvSpPr>
        <p:spPr>
          <a:xfrm>
            <a:off x="1243080" y="5286240"/>
            <a:ext cx="7300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:-fail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1" name="CustomShape 25"/>
          <p:cNvSpPr/>
          <p:nvPr/>
        </p:nvSpPr>
        <p:spPr>
          <a:xfrm>
            <a:off x="2548800" y="3030480"/>
            <a:ext cx="237600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:-man(X),not(married(X))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2" name="Line 26"/>
          <p:cNvSpPr/>
          <p:nvPr/>
        </p:nvSpPr>
        <p:spPr>
          <a:xfrm>
            <a:off x="3587760" y="2711520"/>
            <a:ext cx="0" cy="363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Line 27"/>
          <p:cNvSpPr/>
          <p:nvPr/>
        </p:nvSpPr>
        <p:spPr>
          <a:xfrm flipV="1">
            <a:off x="2498760" y="3303360"/>
            <a:ext cx="241200" cy="3063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CustomShape 28"/>
          <p:cNvSpPr/>
          <p:nvPr/>
        </p:nvSpPr>
        <p:spPr>
          <a:xfrm>
            <a:off x="1336320" y="3567240"/>
            <a:ext cx="201024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:-not(married(fred))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5" name="Line 29"/>
          <p:cNvSpPr/>
          <p:nvPr/>
        </p:nvSpPr>
        <p:spPr>
          <a:xfrm flipH="1" flipV="1">
            <a:off x="4419720" y="3284640"/>
            <a:ext cx="263520" cy="3045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CustomShape 30"/>
          <p:cNvSpPr/>
          <p:nvPr/>
        </p:nvSpPr>
        <p:spPr>
          <a:xfrm>
            <a:off x="3900600" y="354636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:-not(married(peter))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7" name="CustomShape 31"/>
          <p:cNvSpPr/>
          <p:nvPr/>
        </p:nvSpPr>
        <p:spPr>
          <a:xfrm>
            <a:off x="668520" y="4102200"/>
            <a:ext cx="21931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:-married(fred),!,fail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8" name="Line 32"/>
          <p:cNvSpPr/>
          <p:nvPr/>
        </p:nvSpPr>
        <p:spPr>
          <a:xfrm flipV="1">
            <a:off x="1762200" y="3800520"/>
            <a:ext cx="239760" cy="32544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9" name="CustomShape 33"/>
          <p:cNvSpPr/>
          <p:nvPr/>
        </p:nvSpPr>
        <p:spPr>
          <a:xfrm>
            <a:off x="2805120" y="3824280"/>
            <a:ext cx="457200" cy="57312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0" name="Line 34"/>
          <p:cNvSpPr/>
          <p:nvPr/>
        </p:nvSpPr>
        <p:spPr>
          <a:xfrm flipH="1" flipV="1">
            <a:off x="2733840" y="3800160"/>
            <a:ext cx="263520" cy="3063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1" name="CustomShape 35"/>
          <p:cNvSpPr/>
          <p:nvPr/>
        </p:nvSpPr>
        <p:spPr>
          <a:xfrm>
            <a:off x="2886480" y="4076640"/>
            <a:ext cx="3643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2" name="CustomShape 36"/>
          <p:cNvSpPr/>
          <p:nvPr/>
        </p:nvSpPr>
        <p:spPr>
          <a:xfrm>
            <a:off x="3277080" y="4083120"/>
            <a:ext cx="22845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:-married(peter),!,fail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3" name="Line 37"/>
          <p:cNvSpPr/>
          <p:nvPr/>
        </p:nvSpPr>
        <p:spPr>
          <a:xfrm flipV="1">
            <a:off x="4395960" y="3800160"/>
            <a:ext cx="239400" cy="3063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Line 38"/>
          <p:cNvSpPr/>
          <p:nvPr/>
        </p:nvSpPr>
        <p:spPr>
          <a:xfrm flipH="1" flipV="1">
            <a:off x="5367240" y="3781080"/>
            <a:ext cx="263520" cy="30636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5" name="CustomShape 39"/>
          <p:cNvSpPr/>
          <p:nvPr/>
        </p:nvSpPr>
        <p:spPr>
          <a:xfrm>
            <a:off x="5515200" y="4052880"/>
            <a:ext cx="3643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6" name="Line 40"/>
          <p:cNvSpPr/>
          <p:nvPr/>
        </p:nvSpPr>
        <p:spPr>
          <a:xfrm>
            <a:off x="3641760" y="4348080"/>
            <a:ext cx="1351080" cy="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7" name="CustomShape 41"/>
          <p:cNvSpPr/>
          <p:nvPr/>
        </p:nvSpPr>
        <p:spPr>
          <a:xfrm>
            <a:off x="1402560" y="709560"/>
            <a:ext cx="4570560" cy="102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bachelor(X):-not(married(X)),man(X).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man(fred).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man(peter).</a:t>
            </a:r>
            <a:br/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married(fred).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8" name="CustomShape 42"/>
          <p:cNvSpPr/>
          <p:nvPr/>
        </p:nvSpPr>
        <p:spPr>
          <a:xfrm>
            <a:off x="3363120" y="4883040"/>
            <a:ext cx="457056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bachelor(X):-man(X),not(married(X)).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9" name="CustomShape 43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p.56-7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647" dur="indefinite" restart="never" nodeType="tmRoot">
          <p:childTnLst>
            <p:seq>
              <p:cTn id="648" nodeType="mainSeq">
                <p:childTnLst>
                  <p:par>
                    <p:cTn id="649" fill="freeze">
                      <p:stCondLst>
                        <p:cond delay="indefinite"/>
                      </p:stCondLst>
                      <p:childTnLst>
                        <p:par>
                          <p:cTn id="650" fill="freeze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freeze">
                      <p:stCondLst>
                        <p:cond delay="indefinite"/>
                      </p:stCondLst>
                      <p:childTnLst>
                        <p:par>
                          <p:cTn id="654" fill="freeze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5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freeze">
                      <p:stCondLst>
                        <p:cond delay="indefinite"/>
                      </p:stCondLst>
                      <p:childTnLst>
                        <p:par>
                          <p:cTn id="659" fill="freeze">
                            <p:stCondLst>
                              <p:cond delay="0"/>
                            </p:stCondLst>
                            <p:childTnLst>
                              <p:par>
                                <p:cTn id="66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6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freeze">
                      <p:stCondLst>
                        <p:cond delay="indefinite"/>
                      </p:stCondLst>
                      <p:childTnLst>
                        <p:par>
                          <p:cTn id="664" fill="freeze">
                            <p:stCondLst>
                              <p:cond delay="0"/>
                            </p:stCondLst>
                            <p:childTnLst>
                              <p:par>
                                <p:cTn id="66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6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freeze">
                      <p:stCondLst>
                        <p:cond delay="indefinite"/>
                      </p:stCondLst>
                      <p:childTnLst>
                        <p:par>
                          <p:cTn id="669" fill="freeze">
                            <p:stCondLst>
                              <p:cond delay="0"/>
                            </p:stCondLst>
                            <p:childTnLst>
                              <p:par>
                                <p:cTn id="67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7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freeze">
                      <p:stCondLst>
                        <p:cond delay="indefinite"/>
                      </p:stCondLst>
                      <p:childTnLst>
                        <p:par>
                          <p:cTn id="674" fill="freeze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7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freeze">
                      <p:stCondLst>
                        <p:cond delay="indefinite"/>
                      </p:stCondLst>
                      <p:childTnLst>
                        <p:par>
                          <p:cTn id="679" fill="freeze">
                            <p:stCondLst>
                              <p:cond delay="0"/>
                            </p:stCondLst>
                            <p:childTnLst>
                              <p:par>
                                <p:cTn id="68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82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freeze">
                      <p:stCondLst>
                        <p:cond delay="indefinite"/>
                      </p:stCondLst>
                      <p:childTnLst>
                        <p:par>
                          <p:cTn id="684" fill="freeze">
                            <p:stCondLst>
                              <p:cond delay="0"/>
                            </p:stCondLst>
                            <p:childTnLst>
                              <p:par>
                                <p:cTn id="6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freeze">
                      <p:stCondLst>
                        <p:cond delay="indefinite"/>
                      </p:stCondLst>
                      <p:childTnLst>
                        <p:par>
                          <p:cTn id="688" fill="freeze">
                            <p:stCondLst>
                              <p:cond delay="0"/>
                            </p:stCondLst>
                            <p:childTnLst>
                              <p:par>
                                <p:cTn id="6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freeze">
                      <p:stCondLst>
                        <p:cond delay="indefinite"/>
                      </p:stCondLst>
                      <p:childTnLst>
                        <p:par>
                          <p:cTn id="692" fill="freeze">
                            <p:stCondLst>
                              <p:cond delay="0"/>
                            </p:stCondLst>
                            <p:childTnLst>
                              <p:par>
                                <p:cTn id="69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9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freeze">
                      <p:stCondLst>
                        <p:cond delay="indefinite"/>
                      </p:stCondLst>
                      <p:childTnLst>
                        <p:par>
                          <p:cTn id="697" fill="freeze">
                            <p:stCondLst>
                              <p:cond delay="0"/>
                            </p:stCondLst>
                            <p:childTnLst>
                              <p:par>
                                <p:cTn id="69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0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freeze">
                      <p:stCondLst>
                        <p:cond delay="indefinite"/>
                      </p:stCondLst>
                      <p:childTnLst>
                        <p:par>
                          <p:cTn id="702" fill="freeze">
                            <p:stCondLst>
                              <p:cond delay="0"/>
                            </p:stCondLst>
                            <p:childTnLst>
                              <p:par>
                                <p:cTn id="70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0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freeze">
                      <p:stCondLst>
                        <p:cond delay="indefinite"/>
                      </p:stCondLst>
                      <p:childTnLst>
                        <p:par>
                          <p:cTn id="707" fill="freeze">
                            <p:stCondLst>
                              <p:cond delay="0"/>
                            </p:stCondLst>
                            <p:childTnLst>
                              <p:par>
                                <p:cTn id="70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1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freeze">
                      <p:stCondLst>
                        <p:cond delay="indefinite"/>
                      </p:stCondLst>
                      <p:childTnLst>
                        <p:par>
                          <p:cTn id="712" fill="freeze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1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freeze">
                      <p:stCondLst>
                        <p:cond delay="indefinite"/>
                      </p:stCondLst>
                      <p:childTnLst>
                        <p:par>
                          <p:cTn id="717" fill="freeze">
                            <p:stCondLst>
                              <p:cond delay="0"/>
                            </p:stCondLst>
                            <p:childTnLst>
                              <p:par>
                                <p:cTn id="71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freeze">
                      <p:stCondLst>
                        <p:cond delay="indefinite"/>
                      </p:stCondLst>
                      <p:childTnLst>
                        <p:par>
                          <p:cTn id="722" fill="freeze">
                            <p:stCondLst>
                              <p:cond delay="0"/>
                            </p:stCondLst>
                            <p:childTnLst>
                              <p:par>
                                <p:cTn id="72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25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freeze">
                      <p:stCondLst>
                        <p:cond delay="indefinite"/>
                      </p:stCondLst>
                      <p:childTnLst>
                        <p:par>
                          <p:cTn id="727" fill="freeze">
                            <p:stCondLst>
                              <p:cond delay="0"/>
                            </p:stCondLst>
                            <p:childTnLst>
                              <p:par>
                                <p:cTn id="72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3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freeze">
                      <p:stCondLst>
                        <p:cond delay="indefinite"/>
                      </p:stCondLst>
                      <p:childTnLst>
                        <p:par>
                          <p:cTn id="732" fill="freeze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3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freeze">
                      <p:stCondLst>
                        <p:cond delay="indefinite"/>
                      </p:stCondLst>
                      <p:childTnLst>
                        <p:par>
                          <p:cTn id="737" fill="freeze">
                            <p:stCondLst>
                              <p:cond delay="0"/>
                            </p:stCondLst>
                            <p:childTnLst>
                              <p:par>
                                <p:cTn id="73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40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freeze">
                      <p:stCondLst>
                        <p:cond delay="indefinite"/>
                      </p:stCondLst>
                      <p:childTnLst>
                        <p:par>
                          <p:cTn id="742" fill="freeze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4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Line 1"/>
          <p:cNvSpPr/>
          <p:nvPr/>
        </p:nvSpPr>
        <p:spPr>
          <a:xfrm>
            <a:off x="2011320" y="3990960"/>
            <a:ext cx="0" cy="4968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1" name="CustomShape 2"/>
          <p:cNvSpPr/>
          <p:nvPr/>
        </p:nvSpPr>
        <p:spPr>
          <a:xfrm>
            <a:off x="1531080" y="4494240"/>
            <a:ext cx="10350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:-s,!,t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2" name="TextShape 3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Exercises 3.7-8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CustomShape 4"/>
          <p:cNvSpPr/>
          <p:nvPr/>
        </p:nvSpPr>
        <p:spPr>
          <a:xfrm>
            <a:off x="2395800" y="2251080"/>
            <a:ext cx="5472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?-p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4" name="CustomShape 5"/>
          <p:cNvSpPr/>
          <p:nvPr/>
        </p:nvSpPr>
        <p:spPr>
          <a:xfrm>
            <a:off x="1296720" y="2887560"/>
            <a:ext cx="152244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:-q,r,s,!,t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5" name="Line 6"/>
          <p:cNvSpPr/>
          <p:nvPr/>
        </p:nvSpPr>
        <p:spPr>
          <a:xfrm flipV="1">
            <a:off x="2151000" y="2499840"/>
            <a:ext cx="328680" cy="4064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6" name="Line 7"/>
          <p:cNvSpPr/>
          <p:nvPr/>
        </p:nvSpPr>
        <p:spPr>
          <a:xfrm>
            <a:off x="1724040" y="4780080"/>
            <a:ext cx="71424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7" name="CustomShape 8"/>
          <p:cNvSpPr/>
          <p:nvPr/>
        </p:nvSpPr>
        <p:spPr>
          <a:xfrm>
            <a:off x="3232080" y="525780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8" name="Line 9"/>
          <p:cNvSpPr/>
          <p:nvPr/>
        </p:nvSpPr>
        <p:spPr>
          <a:xfrm>
            <a:off x="3440160" y="4754520"/>
            <a:ext cx="0" cy="4968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9" name="Line 10"/>
          <p:cNvSpPr/>
          <p:nvPr/>
        </p:nvSpPr>
        <p:spPr>
          <a:xfrm>
            <a:off x="2011320" y="3200400"/>
            <a:ext cx="0" cy="4968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0" name="CustomShape 11"/>
          <p:cNvSpPr/>
          <p:nvPr/>
        </p:nvSpPr>
        <p:spPr>
          <a:xfrm>
            <a:off x="1414080" y="3678120"/>
            <a:ext cx="127872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:-r,s,!,t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1" name="Line 12"/>
          <p:cNvSpPr/>
          <p:nvPr/>
        </p:nvSpPr>
        <p:spPr>
          <a:xfrm flipH="1" flipV="1">
            <a:off x="2795760" y="2499840"/>
            <a:ext cx="328320" cy="4064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2" name="CustomShape 13"/>
          <p:cNvSpPr/>
          <p:nvPr/>
        </p:nvSpPr>
        <p:spPr>
          <a:xfrm>
            <a:off x="2912040" y="2862360"/>
            <a:ext cx="10350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:-q,r,u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3" name="Line 14"/>
          <p:cNvSpPr/>
          <p:nvPr/>
        </p:nvSpPr>
        <p:spPr>
          <a:xfrm>
            <a:off x="3416400" y="3174840"/>
            <a:ext cx="0" cy="4971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4" name="CustomShape 15"/>
          <p:cNvSpPr/>
          <p:nvPr/>
        </p:nvSpPr>
        <p:spPr>
          <a:xfrm>
            <a:off x="3029400" y="3652920"/>
            <a:ext cx="79092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:-r,u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5" name="Line 16"/>
          <p:cNvSpPr/>
          <p:nvPr/>
        </p:nvSpPr>
        <p:spPr>
          <a:xfrm>
            <a:off x="3416400" y="3965400"/>
            <a:ext cx="0" cy="5223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6" name="CustomShape 17"/>
          <p:cNvSpPr/>
          <p:nvPr/>
        </p:nvSpPr>
        <p:spPr>
          <a:xfrm>
            <a:off x="3146400" y="4468680"/>
            <a:ext cx="5472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7" name="CustomShape 18"/>
          <p:cNvSpPr/>
          <p:nvPr/>
        </p:nvSpPr>
        <p:spPr>
          <a:xfrm>
            <a:off x="6310440" y="1663560"/>
            <a:ext cx="5472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?-p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8" name="Line 19"/>
          <p:cNvSpPr/>
          <p:nvPr/>
        </p:nvSpPr>
        <p:spPr>
          <a:xfrm>
            <a:off x="5586480" y="4908600"/>
            <a:ext cx="73800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9" name="CustomShape 20"/>
          <p:cNvSpPr/>
          <p:nvPr/>
        </p:nvSpPr>
        <p:spPr>
          <a:xfrm>
            <a:off x="7194600" y="538632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0" name="Line 21"/>
          <p:cNvSpPr/>
          <p:nvPr/>
        </p:nvSpPr>
        <p:spPr>
          <a:xfrm>
            <a:off x="7377120" y="4883040"/>
            <a:ext cx="0" cy="4971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1" name="CustomShape 22"/>
          <p:cNvSpPr/>
          <p:nvPr/>
        </p:nvSpPr>
        <p:spPr>
          <a:xfrm>
            <a:off x="5109120" y="2403360"/>
            <a:ext cx="310752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:-q,r,if_s_then_t_else_u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2" name="Line 23"/>
          <p:cNvSpPr/>
          <p:nvPr/>
        </p:nvSpPr>
        <p:spPr>
          <a:xfrm>
            <a:off x="6556320" y="1951200"/>
            <a:ext cx="0" cy="4968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3" name="Line 24"/>
          <p:cNvSpPr/>
          <p:nvPr/>
        </p:nvSpPr>
        <p:spPr>
          <a:xfrm flipV="1">
            <a:off x="6135840" y="4232160"/>
            <a:ext cx="326880" cy="4082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4" name="CustomShape 25"/>
          <p:cNvSpPr/>
          <p:nvPr/>
        </p:nvSpPr>
        <p:spPr>
          <a:xfrm>
            <a:off x="5444280" y="4621320"/>
            <a:ext cx="10350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:-s,!,t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5" name="Line 26"/>
          <p:cNvSpPr/>
          <p:nvPr/>
        </p:nvSpPr>
        <p:spPr>
          <a:xfrm flipH="1" flipV="1">
            <a:off x="6780240" y="4232160"/>
            <a:ext cx="350640" cy="4082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6" name="CustomShape 27"/>
          <p:cNvSpPr/>
          <p:nvPr/>
        </p:nvSpPr>
        <p:spPr>
          <a:xfrm>
            <a:off x="7081920" y="4595760"/>
            <a:ext cx="5472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7" name="Line 28"/>
          <p:cNvSpPr/>
          <p:nvPr/>
        </p:nvSpPr>
        <p:spPr>
          <a:xfrm>
            <a:off x="6580080" y="2685960"/>
            <a:ext cx="0" cy="5238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8" name="CustomShape 29"/>
          <p:cNvSpPr/>
          <p:nvPr/>
        </p:nvSpPr>
        <p:spPr>
          <a:xfrm>
            <a:off x="5202360" y="3191040"/>
            <a:ext cx="286380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:-r,if_s_then_t_else_u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9" name="Line 30"/>
          <p:cNvSpPr/>
          <p:nvPr/>
        </p:nvSpPr>
        <p:spPr>
          <a:xfrm>
            <a:off x="6580080" y="3487680"/>
            <a:ext cx="0" cy="4986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0" name="CustomShape 31"/>
          <p:cNvSpPr/>
          <p:nvPr/>
        </p:nvSpPr>
        <p:spPr>
          <a:xfrm>
            <a:off x="5365080" y="3948120"/>
            <a:ext cx="249804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:if_s_then_t_else_u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1" name="CustomShape 32"/>
          <p:cNvSpPr/>
          <p:nvPr/>
        </p:nvSpPr>
        <p:spPr>
          <a:xfrm>
            <a:off x="1449720" y="457200"/>
            <a:ext cx="1964520" cy="140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p:-q,r,s,!,t.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p:-q,r,u.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q.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r.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u.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2" name="CustomShape 33"/>
          <p:cNvSpPr/>
          <p:nvPr/>
        </p:nvSpPr>
        <p:spPr>
          <a:xfrm>
            <a:off x="4522320" y="457200"/>
            <a:ext cx="3747600" cy="166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p:-q,r,if_s_then_t_else_u.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if_s_then_t_else_u:-s,!,t.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if_s_then_t_else_u:-u.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q.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r.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u.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3" name="CustomShape 34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p.58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4" name="CustomShape 35"/>
          <p:cNvSpPr/>
          <p:nvPr/>
        </p:nvSpPr>
        <p:spPr>
          <a:xfrm>
            <a:off x="8610480" y="6400800"/>
            <a:ext cx="457200" cy="374760"/>
          </a:xfrm>
          <a:custGeom>
            <a:avLst/>
            <a:gdLst/>
            <a:ahLst/>
            <a:rect l="0" t="0" r="r" b="b"/>
            <a:pathLst>
              <a:path w="1272" h="1043">
                <a:moveTo>
                  <a:pt x="0" y="0"/>
                </a:moveTo>
                <a:lnTo>
                  <a:pt x="1271" y="0"/>
                </a:lnTo>
                <a:lnTo>
                  <a:pt x="1271" y="1042"/>
                </a:lnTo>
                <a:lnTo>
                  <a:pt x="0" y="1042"/>
                </a:lnTo>
                <a:lnTo>
                  <a:pt x="0" y="0"/>
                </a:lnTo>
                <a:moveTo>
                  <a:pt x="0" y="0"/>
                </a:moveTo>
                <a:lnTo>
                  <a:pt x="1271" y="0"/>
                </a:lnTo>
                <a:lnTo>
                  <a:pt x="1161" y="109"/>
                </a:lnTo>
                <a:lnTo>
                  <a:pt x="109" y="109"/>
                </a:lnTo>
                <a:lnTo>
                  <a:pt x="0" y="0"/>
                </a:lnTo>
                <a:moveTo>
                  <a:pt x="1271" y="0"/>
                </a:moveTo>
                <a:lnTo>
                  <a:pt x="1271" y="1042"/>
                </a:lnTo>
                <a:lnTo>
                  <a:pt x="1161" y="932"/>
                </a:lnTo>
                <a:lnTo>
                  <a:pt x="1161" y="109"/>
                </a:lnTo>
                <a:lnTo>
                  <a:pt x="1271" y="0"/>
                </a:lnTo>
                <a:moveTo>
                  <a:pt x="1271" y="1042"/>
                </a:moveTo>
                <a:lnTo>
                  <a:pt x="0" y="1042"/>
                </a:lnTo>
                <a:lnTo>
                  <a:pt x="109" y="932"/>
                </a:lnTo>
                <a:lnTo>
                  <a:pt x="1161" y="932"/>
                </a:lnTo>
                <a:lnTo>
                  <a:pt x="1271" y="1042"/>
                </a:lnTo>
                <a:moveTo>
                  <a:pt x="0" y="1042"/>
                </a:moveTo>
                <a:lnTo>
                  <a:pt x="0" y="0"/>
                </a:lnTo>
                <a:lnTo>
                  <a:pt x="109" y="109"/>
                </a:lnTo>
                <a:lnTo>
                  <a:pt x="109" y="932"/>
                </a:lnTo>
                <a:lnTo>
                  <a:pt x="0" y="1042"/>
                </a:lnTo>
                <a:moveTo>
                  <a:pt x="329" y="214"/>
                </a:moveTo>
                <a:lnTo>
                  <a:pt x="941" y="521"/>
                </a:lnTo>
                <a:lnTo>
                  <a:pt x="329" y="827"/>
                </a:lnTo>
                <a:lnTo>
                  <a:pt x="329" y="214"/>
                </a:lnTo>
              </a:path>
            </a:pathLst>
          </a:custGeom>
          <a:solidFill>
            <a:srgbClr val="9b9b9b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46" dur="indefinite" restart="never" nodeType="tmRoot">
          <p:childTnLst>
            <p:seq>
              <p:cTn id="747" nodeType="mainSeq">
                <p:childTnLst>
                  <p:par>
                    <p:cTn id="748" fill="freeze">
                      <p:stCondLst>
                        <p:cond delay="indefinite"/>
                      </p:stCondLst>
                      <p:childTnLst>
                        <p:par>
                          <p:cTn id="749" fill="freeze">
                            <p:stCondLst>
                              <p:cond delay="0"/>
                            </p:stCondLst>
                            <p:childTnLst>
                              <p:par>
                                <p:cTn id="7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freeze">
                      <p:stCondLst>
                        <p:cond delay="indefinite"/>
                      </p:stCondLst>
                      <p:childTnLst>
                        <p:par>
                          <p:cTn id="753" fill="freeze">
                            <p:stCondLst>
                              <p:cond delay="0"/>
                            </p:stCondLst>
                            <p:childTnLst>
                              <p:par>
                                <p:cTn id="75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5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freeze">
                      <p:stCondLst>
                        <p:cond delay="indefinite"/>
                      </p:stCondLst>
                      <p:childTnLst>
                        <p:par>
                          <p:cTn id="758" fill="freeze">
                            <p:stCondLst>
                              <p:cond delay="0"/>
                            </p:stCondLst>
                            <p:childTnLst>
                              <p:par>
                                <p:cTn id="75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6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freeze">
                      <p:stCondLst>
                        <p:cond delay="indefinite"/>
                      </p:stCondLst>
                      <p:childTnLst>
                        <p:par>
                          <p:cTn id="763" fill="freeze">
                            <p:stCondLst>
                              <p:cond delay="0"/>
                            </p:stCondLst>
                            <p:childTnLst>
                              <p:par>
                                <p:cTn id="76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6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freeze">
                      <p:stCondLst>
                        <p:cond delay="indefinite"/>
                      </p:stCondLst>
                      <p:childTnLst>
                        <p:par>
                          <p:cTn id="768" fill="freeze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71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freeze">
                      <p:stCondLst>
                        <p:cond delay="indefinite"/>
                      </p:stCondLst>
                      <p:childTnLst>
                        <p:par>
                          <p:cTn id="773" fill="freeze">
                            <p:stCondLst>
                              <p:cond delay="0"/>
                            </p:stCondLst>
                            <p:childTnLst>
                              <p:par>
                                <p:cTn id="77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7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freeze">
                      <p:stCondLst>
                        <p:cond delay="indefinite"/>
                      </p:stCondLst>
                      <p:childTnLst>
                        <p:par>
                          <p:cTn id="778" fill="freeze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8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freeze">
                      <p:stCondLst>
                        <p:cond delay="indefinite"/>
                      </p:stCondLst>
                      <p:childTnLst>
                        <p:par>
                          <p:cTn id="783" fill="freeze">
                            <p:stCondLst>
                              <p:cond delay="0"/>
                            </p:stCondLst>
                            <p:childTnLst>
                              <p:par>
                                <p:cTn id="78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8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freeze">
                      <p:stCondLst>
                        <p:cond delay="indefinite"/>
                      </p:stCondLst>
                      <p:childTnLst>
                        <p:par>
                          <p:cTn id="788" fill="freeze">
                            <p:stCondLst>
                              <p:cond delay="0"/>
                            </p:stCondLst>
                            <p:childTnLst>
                              <p:par>
                                <p:cTn id="78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9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freeze">
                      <p:stCondLst>
                        <p:cond delay="indefinite"/>
                      </p:stCondLst>
                      <p:childTnLst>
                        <p:par>
                          <p:cTn id="793" fill="freeze">
                            <p:stCondLst>
                              <p:cond delay="0"/>
                            </p:stCondLst>
                            <p:childTnLst>
                              <p:par>
                                <p:cTn id="7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freeze">
                      <p:stCondLst>
                        <p:cond delay="indefinite"/>
                      </p:stCondLst>
                      <p:childTnLst>
                        <p:par>
                          <p:cTn id="797" fill="freeze">
                            <p:stCondLst>
                              <p:cond delay="0"/>
                            </p:stCondLst>
                            <p:childTnLst>
                              <p:par>
                                <p:cTn id="7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freeze">
                      <p:stCondLst>
                        <p:cond delay="indefinite"/>
                      </p:stCondLst>
                      <p:childTnLst>
                        <p:par>
                          <p:cTn id="801" fill="freeze">
                            <p:stCondLst>
                              <p:cond delay="0"/>
                            </p:stCondLst>
                            <p:childTnLst>
                              <p:par>
                                <p:cTn id="80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0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freeze">
                      <p:stCondLst>
                        <p:cond delay="indefinite"/>
                      </p:stCondLst>
                      <p:childTnLst>
                        <p:par>
                          <p:cTn id="806" fill="freeze">
                            <p:stCondLst>
                              <p:cond delay="0"/>
                            </p:stCondLst>
                            <p:childTnLst>
                              <p:par>
                                <p:cTn id="80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0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0" fill="freeze">
                      <p:stCondLst>
                        <p:cond delay="indefinite"/>
                      </p:stCondLst>
                      <p:childTnLst>
                        <p:par>
                          <p:cTn id="811" fill="freeze">
                            <p:stCondLst>
                              <p:cond delay="0"/>
                            </p:stCondLst>
                            <p:childTnLst>
                              <p:par>
                                <p:cTn id="81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1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freeze">
                      <p:stCondLst>
                        <p:cond delay="indefinite"/>
                      </p:stCondLst>
                      <p:childTnLst>
                        <p:par>
                          <p:cTn id="816" fill="freeze">
                            <p:stCondLst>
                              <p:cond delay="0"/>
                            </p:stCondLst>
                            <p:childTnLst>
                              <p:par>
                                <p:cTn id="81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1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freeze">
                      <p:stCondLst>
                        <p:cond delay="indefinite"/>
                      </p:stCondLst>
                      <p:childTnLst>
                        <p:par>
                          <p:cTn id="821" fill="freeze">
                            <p:stCondLst>
                              <p:cond delay="0"/>
                            </p:stCondLst>
                            <p:childTnLst>
                              <p:par>
                                <p:cTn id="82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freeze">
                      <p:stCondLst>
                        <p:cond delay="indefinite"/>
                      </p:stCondLst>
                      <p:childTnLst>
                        <p:par>
                          <p:cTn id="826" fill="freeze">
                            <p:stCondLst>
                              <p:cond delay="0"/>
                            </p:stCondLst>
                            <p:childTnLst>
                              <p:par>
                                <p:cTn id="82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2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freeze">
                      <p:stCondLst>
                        <p:cond delay="indefinite"/>
                      </p:stCondLst>
                      <p:childTnLst>
                        <p:par>
                          <p:cTn id="831" fill="freeze">
                            <p:stCondLst>
                              <p:cond delay="0"/>
                            </p:stCondLst>
                            <p:childTnLst>
                              <p:par>
                                <p:cTn id="83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3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freeze">
                      <p:stCondLst>
                        <p:cond delay="indefinite"/>
                      </p:stCondLst>
                      <p:childTnLst>
                        <p:par>
                          <p:cTn id="836" fill="freeze">
                            <p:stCondLst>
                              <p:cond delay="0"/>
                            </p:stCondLst>
                            <p:childTnLst>
                              <p:par>
                                <p:cTn id="8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39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CustomShape 1"/>
          <p:cNvSpPr/>
          <p:nvPr/>
        </p:nvSpPr>
        <p:spPr>
          <a:xfrm>
            <a:off x="6435360" y="457200"/>
            <a:ext cx="2398320" cy="397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?-X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Y+7-3.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X = _947+7-3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Y = _947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6" name="CustomShape 2"/>
          <p:cNvSpPr/>
          <p:nvPr/>
        </p:nvSpPr>
        <p:spPr>
          <a:xfrm>
            <a:off x="6292440" y="457200"/>
            <a:ext cx="2398320" cy="230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?-9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X+7-3.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No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7" name="CustomShape 3"/>
          <p:cNvSpPr/>
          <p:nvPr/>
        </p:nvSpPr>
        <p:spPr>
          <a:xfrm>
            <a:off x="6292440" y="457200"/>
            <a:ext cx="2398320" cy="14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?-9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5+7-3.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No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8" name="CustomShape 4"/>
          <p:cNvSpPr/>
          <p:nvPr/>
        </p:nvSpPr>
        <p:spPr>
          <a:xfrm>
            <a:off x="6292440" y="457200"/>
            <a:ext cx="239832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?-X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5+7-3.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X = 5+7-3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9" name="CustomShape 5"/>
          <p:cNvSpPr/>
          <p:nvPr/>
        </p:nvSpPr>
        <p:spPr>
          <a:xfrm>
            <a:off x="1233720" y="457200"/>
            <a:ext cx="2809800" cy="313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?-X 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is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5*3+7/2.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X = 18.5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0" name="CustomShape 6"/>
          <p:cNvSpPr/>
          <p:nvPr/>
        </p:nvSpPr>
        <p:spPr>
          <a:xfrm>
            <a:off x="1514520" y="457200"/>
            <a:ext cx="4581720" cy="230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?-9 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is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X+7-3.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Error in arithmetic expression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1" name="CustomShape 7"/>
          <p:cNvSpPr/>
          <p:nvPr/>
        </p:nvSpPr>
        <p:spPr>
          <a:xfrm>
            <a:off x="1234080" y="457200"/>
            <a:ext cx="2535480" cy="14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?-9 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is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5+7-3.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Yes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2" name="CustomShape 8"/>
          <p:cNvSpPr/>
          <p:nvPr/>
        </p:nvSpPr>
        <p:spPr>
          <a:xfrm>
            <a:off x="1234080" y="457200"/>
            <a:ext cx="253548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285480" indent="-285480">
              <a:lnSpc>
                <a:spcPct val="100000"/>
              </a:lnSpc>
              <a:spcBef>
                <a:spcPts val="2248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?-X 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is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5+7-3.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X = 9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3" name="TextShape 9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Prolog arithmetic vs.unification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4" name="CustomShape 10"/>
          <p:cNvSpPr/>
          <p:nvPr/>
        </p:nvSpPr>
        <p:spPr>
          <a:xfrm>
            <a:off x="1270080" y="3807000"/>
            <a:ext cx="3583080" cy="168264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5" name="CustomShape 11"/>
          <p:cNvSpPr/>
          <p:nvPr/>
        </p:nvSpPr>
        <p:spPr>
          <a:xfrm>
            <a:off x="3996720" y="3911760"/>
            <a:ext cx="230040" cy="29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080" rIns="46080" tIns="23760" bIns="2376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-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6" name="CustomShape 12"/>
          <p:cNvSpPr/>
          <p:nvPr/>
        </p:nvSpPr>
        <p:spPr>
          <a:xfrm>
            <a:off x="4430160" y="4510440"/>
            <a:ext cx="230040" cy="29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080" rIns="46080" tIns="23760" bIns="2376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3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7" name="CustomShape 13"/>
          <p:cNvSpPr/>
          <p:nvPr/>
        </p:nvSpPr>
        <p:spPr>
          <a:xfrm>
            <a:off x="3949920" y="5031360"/>
            <a:ext cx="230040" cy="29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080" rIns="46080" tIns="23760" bIns="2376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7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8" name="CustomShape 14"/>
          <p:cNvSpPr/>
          <p:nvPr/>
        </p:nvSpPr>
        <p:spPr>
          <a:xfrm>
            <a:off x="3540960" y="4434120"/>
            <a:ext cx="230040" cy="29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080" rIns="46080" tIns="23760" bIns="2376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+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9" name="Line 15"/>
          <p:cNvSpPr/>
          <p:nvPr/>
        </p:nvSpPr>
        <p:spPr>
          <a:xfrm flipH="1">
            <a:off x="3761640" y="4177800"/>
            <a:ext cx="349560" cy="367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0" name="Line 16"/>
          <p:cNvSpPr/>
          <p:nvPr/>
        </p:nvSpPr>
        <p:spPr>
          <a:xfrm>
            <a:off x="4179240" y="4177800"/>
            <a:ext cx="338040" cy="367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1" name="Line 17"/>
          <p:cNvSpPr/>
          <p:nvPr/>
        </p:nvSpPr>
        <p:spPr>
          <a:xfrm flipH="1">
            <a:off x="3281760" y="4700160"/>
            <a:ext cx="349560" cy="367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2" name="Line 18"/>
          <p:cNvSpPr/>
          <p:nvPr/>
        </p:nvSpPr>
        <p:spPr>
          <a:xfrm>
            <a:off x="3699000" y="4700160"/>
            <a:ext cx="337680" cy="3679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3" name="CustomShape 19"/>
          <p:cNvSpPr/>
          <p:nvPr/>
        </p:nvSpPr>
        <p:spPr>
          <a:xfrm>
            <a:off x="3082320" y="5007600"/>
            <a:ext cx="230040" cy="29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080" rIns="46080" tIns="23760" bIns="2376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5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4" name="CustomShape 20"/>
          <p:cNvSpPr/>
          <p:nvPr/>
        </p:nvSpPr>
        <p:spPr>
          <a:xfrm>
            <a:off x="1418400" y="4241880"/>
            <a:ext cx="199440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?-display(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5</a:t>
            </a:r>
            <a:r>
              <a:rPr b="1" lang="cs-CZ" sz="1400" spc="-1" strike="noStrike">
                <a:solidFill>
                  <a:srgbClr val="ff0000"/>
                </a:solidFill>
                <a:latin typeface="Courier New"/>
              </a:rPr>
              <a:t>+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7</a:t>
            </a:r>
            <a:r>
              <a:rPr b="1" lang="cs-CZ" sz="1400" spc="-1" strike="noStrike">
                <a:solidFill>
                  <a:srgbClr val="ff0000"/>
                </a:solidFill>
                <a:latin typeface="Courier New"/>
              </a:rPr>
              <a:t>-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3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).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ff0000"/>
                </a:solidFill>
                <a:latin typeface="Courier New"/>
              </a:rPr>
              <a:t>-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(</a:t>
            </a:r>
            <a:r>
              <a:rPr b="1" lang="cs-CZ" sz="1400" spc="-1" strike="noStrike">
                <a:solidFill>
                  <a:srgbClr val="ff0000"/>
                </a:solidFill>
                <a:latin typeface="Courier New"/>
              </a:rPr>
              <a:t>+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(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5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7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),</a:t>
            </a:r>
            <a:r>
              <a:rPr b="1" lang="cs-CZ" sz="1400" spc="-1" strike="noStrike">
                <a:solidFill>
                  <a:srgbClr val="3366cc"/>
                </a:solidFill>
                <a:latin typeface="Courier New"/>
              </a:rPr>
              <a:t>3</a:t>
            </a:r>
            <a:r>
              <a:rPr b="1" lang="cs-CZ" sz="1400" spc="-1" strike="noStrike">
                <a:solidFill>
                  <a:srgbClr val="202020"/>
                </a:solidFill>
                <a:latin typeface="Courier New"/>
              </a:rPr>
              <a:t>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5" name="CustomShape 21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p.60-2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840" dur="indefinite" restart="never" nodeType="tmRoot">
          <p:childTnLst>
            <p:seq>
              <p:cTn id="841" nodeType="mainSeq">
                <p:childTnLst>
                  <p:par>
                    <p:cTn id="842" fill="freeze">
                      <p:stCondLst>
                        <p:cond delay="indefinite"/>
                      </p:stCondLst>
                      <p:childTnLst>
                        <p:par>
                          <p:cTn id="843" fill="freeze">
                            <p:stCondLst>
                              <p:cond delay="0"/>
                            </p:stCondLst>
                            <p:childTnLst>
                              <p:par>
                                <p:cTn id="84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4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freeze">
                      <p:stCondLst>
                        <p:cond delay="indefinite"/>
                      </p:stCondLst>
                      <p:childTnLst>
                        <p:par>
                          <p:cTn id="848" fill="freeze">
                            <p:stCondLst>
                              <p:cond delay="0"/>
                            </p:stCondLst>
                            <p:childTnLst>
                              <p:par>
                                <p:cTn id="84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51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2" fill="freeze">
                      <p:stCondLst>
                        <p:cond delay="indefinite"/>
                      </p:stCondLst>
                      <p:childTnLst>
                        <p:par>
                          <p:cTn id="853" fill="freeze">
                            <p:stCondLst>
                              <p:cond delay="0"/>
                            </p:stCondLst>
                            <p:childTnLst>
                              <p:par>
                                <p:cTn id="85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56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freeze">
                      <p:stCondLst>
                        <p:cond delay="indefinite"/>
                      </p:stCondLst>
                      <p:childTnLst>
                        <p:par>
                          <p:cTn id="858" fill="freeze">
                            <p:stCondLst>
                              <p:cond delay="0"/>
                            </p:stCondLst>
                            <p:childTnLst>
                              <p:par>
                                <p:cTn id="85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61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freeze">
                      <p:stCondLst>
                        <p:cond delay="indefinite"/>
                      </p:stCondLst>
                      <p:childTnLst>
                        <p:par>
                          <p:cTn id="863" fill="freeze">
                            <p:stCondLst>
                              <p:cond delay="0"/>
                            </p:stCondLst>
                            <p:childTnLst>
                              <p:par>
                                <p:cTn id="86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6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freeze">
                      <p:stCondLst>
                        <p:cond delay="indefinite"/>
                      </p:stCondLst>
                      <p:childTnLst>
                        <p:par>
                          <p:cTn id="868" fill="freeze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71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freeze">
                      <p:stCondLst>
                        <p:cond delay="indefinite"/>
                      </p:stCondLst>
                      <p:childTnLst>
                        <p:par>
                          <p:cTn id="873" fill="freeze">
                            <p:stCondLst>
                              <p:cond delay="0"/>
                            </p:stCondLst>
                            <p:childTnLst>
                              <p:par>
                                <p:cTn id="87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76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freeze">
                      <p:stCondLst>
                        <p:cond delay="indefinite"/>
                      </p:stCondLst>
                      <p:childTnLst>
                        <p:par>
                          <p:cTn id="878" fill="freeze">
                            <p:stCondLst>
                              <p:cond delay="0"/>
                            </p:stCondLst>
                            <p:childTnLst>
                              <p:par>
                                <p:cTn id="87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81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2" fill="freeze">
                      <p:stCondLst>
                        <p:cond delay="indefinite"/>
                      </p:stCondLst>
                      <p:childTnLst>
                        <p:par>
                          <p:cTn id="883" fill="freeze">
                            <p:stCondLst>
                              <p:cond delay="0"/>
                            </p:stCondLst>
                            <p:childTnLst>
                              <p:par>
                                <p:cTn id="88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8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 3.9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TextShape 2"/>
          <p:cNvSpPr txBox="1"/>
          <p:nvPr/>
        </p:nvSpPr>
        <p:spPr>
          <a:xfrm>
            <a:off x="914040" y="1218960"/>
            <a:ext cx="7574040" cy="346716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lvl="1" marL="664920" indent="-287280"/>
            <a:r>
              <a:rPr b="0" lang="cs-CZ" sz="2400" spc="-1" strike="noStrike">
                <a:solidFill>
                  <a:srgbClr val="000000"/>
                </a:solidFill>
                <a:latin typeface="Courier New"/>
              </a:rPr>
              <a:t>zero(A,B,C,X):-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ourier New"/>
              </a:rPr>
              <a:t>X is (-B + sqrt(B*B - 4*A*C)) / 2*A.</a:t>
            </a: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r>
              <a:rPr b="0" lang="cs-CZ" sz="2400" spc="-1" strike="noStrike">
                <a:solidFill>
                  <a:srgbClr val="000000"/>
                </a:solidFill>
                <a:latin typeface="Courier New"/>
              </a:rPr>
              <a:t>zero(A,B,C,X):-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ourier New"/>
              </a:rPr>
              <a:t>X is (-B - sqrt(B*B - 4*A*C)) / 2*A.</a:t>
            </a: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88" name="CustomShape 3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p.62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Occur check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0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p.62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1" name="TextShape 3"/>
          <p:cNvSpPr txBox="1"/>
          <p:nvPr/>
        </p:nvSpPr>
        <p:spPr>
          <a:xfrm>
            <a:off x="914040" y="914040"/>
            <a:ext cx="7574040" cy="426708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Prolog does not check for circular bindings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/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?-X = f(X).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X = f(f(f(f(f(f(f(f(f(f(f(f(f(f(f(f(f(f(f(f(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Error: term being written is too deep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This may lead to unsound behaviour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/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strange:-X=f(X).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?-strange.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Yes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</p:txBody>
      </p:sp>
    </p:spTree>
  </p:cSld>
  <p:timing>
    <p:tnLst>
      <p:par>
        <p:cTn id="887" dur="indefinite" restart="never" nodeType="tmRoot">
          <p:childTnLst>
            <p:seq>
              <p:cTn id="888" nodeType="mainSeq">
                <p:childTnLst>
                  <p:par>
                    <p:cTn id="889" fill="freeze">
                      <p:stCondLst>
                        <p:cond delay="indefinite"/>
                      </p:stCondLst>
                      <p:childTnLst>
                        <p:par>
                          <p:cTn id="890" fill="freeze">
                            <p:stCondLst>
                              <p:cond delay="0"/>
                            </p:stCondLst>
                            <p:childTnLst>
                              <p:par>
                                <p:cTn id="8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freeze">
                      <p:stCondLst>
                        <p:cond delay="indefinite"/>
                      </p:stCondLst>
                      <p:childTnLst>
                        <p:par>
                          <p:cTn id="894" fill="freeze">
                            <p:stCondLst>
                              <p:cond delay="0"/>
                            </p:stCondLst>
                            <p:childTnLst>
                              <p:par>
                                <p:cTn id="8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46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freeze">
                      <p:stCondLst>
                        <p:cond delay="indefinite"/>
                      </p:stCondLst>
                      <p:childTnLst>
                        <p:par>
                          <p:cTn id="898" fill="freeze">
                            <p:stCondLst>
                              <p:cond delay="0"/>
                            </p:stCondLst>
                            <p:childTnLst>
                              <p:par>
                                <p:cTn id="8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142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freeze">
                      <p:stCondLst>
                        <p:cond delay="indefinite"/>
                      </p:stCondLst>
                      <p:childTnLst>
                        <p:par>
                          <p:cTn id="902" fill="freeze">
                            <p:stCondLst>
                              <p:cond delay="0"/>
                            </p:stCondLst>
                            <p:childTnLst>
                              <p:par>
                                <p:cTn id="9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178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freeze">
                      <p:stCondLst>
                        <p:cond delay="indefinite"/>
                      </p:stCondLst>
                      <p:childTnLst>
                        <p:par>
                          <p:cTn id="906" fill="freeze">
                            <p:stCondLst>
                              <p:cond delay="0"/>
                            </p:stCondLst>
                            <p:childTnLst>
                              <p:par>
                                <p:cTn id="9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>
                                            <p:txEl>
                                              <p:pRg st="196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CustomShape 1"/>
          <p:cNvSpPr/>
          <p:nvPr/>
        </p:nvSpPr>
        <p:spPr>
          <a:xfrm>
            <a:off x="1536120" y="5122800"/>
            <a:ext cx="113760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:-N is 2+1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3" name="Line 2"/>
          <p:cNvSpPr/>
          <p:nvPr/>
        </p:nvSpPr>
        <p:spPr>
          <a:xfrm>
            <a:off x="2008080" y="4911840"/>
            <a:ext cx="0" cy="2156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94" name="CustomShape 3"/>
          <p:cNvSpPr/>
          <p:nvPr/>
        </p:nvSpPr>
        <p:spPr>
          <a:xfrm>
            <a:off x="2251080" y="4892760"/>
            <a:ext cx="8632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{M1-&gt;2}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5" name="TextShape 4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 3.10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6" name="CustomShape 5"/>
          <p:cNvSpPr/>
          <p:nvPr/>
        </p:nvSpPr>
        <p:spPr>
          <a:xfrm>
            <a:off x="1060920" y="244440"/>
            <a:ext cx="196056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?-length([a,b,c],N)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7" name="CustomShape 6"/>
          <p:cNvSpPr/>
          <p:nvPr/>
        </p:nvSpPr>
        <p:spPr>
          <a:xfrm>
            <a:off x="3675600" y="703440"/>
            <a:ext cx="232632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{H-&gt;a, T-&gt;[b,c], N1-&gt;N}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8" name="CustomShape 7"/>
          <p:cNvSpPr/>
          <p:nvPr/>
        </p:nvSpPr>
        <p:spPr>
          <a:xfrm>
            <a:off x="1173960" y="1054080"/>
            <a:ext cx="196056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:-length([b,c],M1),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9" name="Line 8"/>
          <p:cNvSpPr/>
          <p:nvPr/>
        </p:nvSpPr>
        <p:spPr>
          <a:xfrm>
            <a:off x="1938240" y="522360"/>
            <a:ext cx="0" cy="5382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0" name="Line 9"/>
          <p:cNvSpPr/>
          <p:nvPr/>
        </p:nvSpPr>
        <p:spPr>
          <a:xfrm flipV="1">
            <a:off x="2273400" y="523800"/>
            <a:ext cx="2392200" cy="550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1" name="CustomShape 10"/>
          <p:cNvSpPr/>
          <p:nvPr/>
        </p:nvSpPr>
        <p:spPr>
          <a:xfrm>
            <a:off x="3243240" y="228600"/>
            <a:ext cx="305784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length([H|T],N1):-length(T,M1),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              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N1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2" name="CustomShape 11"/>
          <p:cNvSpPr/>
          <p:nvPr/>
        </p:nvSpPr>
        <p:spPr>
          <a:xfrm>
            <a:off x="1285920" y="1895400"/>
            <a:ext cx="1777680" cy="60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:-length([c],M2),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M1 is M2+1,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3" name="Line 12"/>
          <p:cNvSpPr/>
          <p:nvPr/>
        </p:nvSpPr>
        <p:spPr>
          <a:xfrm>
            <a:off x="1938240" y="1486080"/>
            <a:ext cx="0" cy="415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4" name="CustomShape 13"/>
          <p:cNvSpPr/>
          <p:nvPr/>
        </p:nvSpPr>
        <p:spPr>
          <a:xfrm>
            <a:off x="3703680" y="1512720"/>
            <a:ext cx="22348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{H-&gt;b, T-&gt;[c], N2-&gt;M1}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5" name="Line 14"/>
          <p:cNvSpPr/>
          <p:nvPr/>
        </p:nvSpPr>
        <p:spPr>
          <a:xfrm flipV="1">
            <a:off x="2301840" y="1333440"/>
            <a:ext cx="2390760" cy="550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6" name="CustomShape 15"/>
          <p:cNvSpPr/>
          <p:nvPr/>
        </p:nvSpPr>
        <p:spPr>
          <a:xfrm>
            <a:off x="3257280" y="1039680"/>
            <a:ext cx="305784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length([H|T],N2):-length(T,M2),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              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N2 is M2+1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7" name="CustomShape 16"/>
          <p:cNvSpPr/>
          <p:nvPr/>
        </p:nvSpPr>
        <p:spPr>
          <a:xfrm>
            <a:off x="1326960" y="2722680"/>
            <a:ext cx="1686240" cy="76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:-length([],M3),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M2 is M3+1,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M1 is M2+1,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8" name="Line 17"/>
          <p:cNvSpPr/>
          <p:nvPr/>
        </p:nvSpPr>
        <p:spPr>
          <a:xfrm>
            <a:off x="1951200" y="2509920"/>
            <a:ext cx="0" cy="2016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9" name="CustomShape 18"/>
          <p:cNvSpPr/>
          <p:nvPr/>
        </p:nvSpPr>
        <p:spPr>
          <a:xfrm>
            <a:off x="3689280" y="2324160"/>
            <a:ext cx="214344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{H-&gt;c, T-&gt;[], N3-&gt;M2}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0" name="Line 19"/>
          <p:cNvSpPr/>
          <p:nvPr/>
        </p:nvSpPr>
        <p:spPr>
          <a:xfrm flipV="1">
            <a:off x="2287440" y="2142720"/>
            <a:ext cx="2390760" cy="5526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1" name="CustomShape 20"/>
          <p:cNvSpPr/>
          <p:nvPr/>
        </p:nvSpPr>
        <p:spPr>
          <a:xfrm>
            <a:off x="3243240" y="1849320"/>
            <a:ext cx="305784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length([H|T],N3):-length(T,M3),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              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N3 is M3+1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2" name="CustomShape 21"/>
          <p:cNvSpPr/>
          <p:nvPr/>
        </p:nvSpPr>
        <p:spPr>
          <a:xfrm>
            <a:off x="1383120" y="3684600"/>
            <a:ext cx="1411920" cy="60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:-M2 is 0+1,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M1 is M2+1,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3" name="Line 22"/>
          <p:cNvSpPr/>
          <p:nvPr/>
        </p:nvSpPr>
        <p:spPr>
          <a:xfrm>
            <a:off x="1981080" y="3487680"/>
            <a:ext cx="0" cy="217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4" name="CustomShape 23"/>
          <p:cNvSpPr/>
          <p:nvPr/>
        </p:nvSpPr>
        <p:spPr>
          <a:xfrm>
            <a:off x="3614760" y="3333600"/>
            <a:ext cx="8632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{M3-&gt;0}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5" name="Line 24"/>
          <p:cNvSpPr/>
          <p:nvPr/>
        </p:nvSpPr>
        <p:spPr>
          <a:xfrm flipV="1">
            <a:off x="2287440" y="3154320"/>
            <a:ext cx="2390760" cy="550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6" name="CustomShape 25"/>
          <p:cNvSpPr/>
          <p:nvPr/>
        </p:nvSpPr>
        <p:spPr>
          <a:xfrm>
            <a:off x="4149720" y="2905200"/>
            <a:ext cx="13204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length([],0)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7" name="CustomShape 26"/>
          <p:cNvSpPr/>
          <p:nvPr/>
        </p:nvSpPr>
        <p:spPr>
          <a:xfrm>
            <a:off x="1425600" y="4495680"/>
            <a:ext cx="132048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:-M1 is 1+1,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 is M1+1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8" name="Line 27"/>
          <p:cNvSpPr/>
          <p:nvPr/>
        </p:nvSpPr>
        <p:spPr>
          <a:xfrm>
            <a:off x="1994040" y="4299120"/>
            <a:ext cx="0" cy="217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9" name="CustomShape 28"/>
          <p:cNvSpPr/>
          <p:nvPr/>
        </p:nvSpPr>
        <p:spPr>
          <a:xfrm>
            <a:off x="2251080" y="4265640"/>
            <a:ext cx="8632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{M2-&gt;1}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0" name="CustomShape 29"/>
          <p:cNvSpPr/>
          <p:nvPr/>
        </p:nvSpPr>
        <p:spPr>
          <a:xfrm>
            <a:off x="1871640" y="5581800"/>
            <a:ext cx="406080" cy="4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1" name="Line 30"/>
          <p:cNvSpPr/>
          <p:nvPr/>
        </p:nvSpPr>
        <p:spPr>
          <a:xfrm>
            <a:off x="2021040" y="5353200"/>
            <a:ext cx="0" cy="217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2" name="CustomShape 31"/>
          <p:cNvSpPr/>
          <p:nvPr/>
        </p:nvSpPr>
        <p:spPr>
          <a:xfrm>
            <a:off x="2266920" y="5351400"/>
            <a:ext cx="77184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11240" rIns="111240" tIns="55440" bIns="5544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{N-&gt;3}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3" name="CustomShape 32"/>
          <p:cNvSpPr/>
          <p:nvPr/>
        </p:nvSpPr>
        <p:spPr>
          <a:xfrm>
            <a:off x="4453920" y="4173480"/>
            <a:ext cx="4341960" cy="115848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  <a:effectLst>
            <a:outerShdw dist="107932" dir="2700000">
              <a:srgbClr val="3366cc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914400" indent="-9144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length([],0).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914400" indent="-914400">
              <a:lnSpc>
                <a:spcPct val="10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length([H|T],N):-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length(T,M),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N is M+1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4" name="CustomShape 33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p.63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909" dur="indefinite" restart="never" nodeType="tmRoot">
          <p:childTnLst>
            <p:seq>
              <p:cTn id="910" nodeType="mainSeq">
                <p:childTnLst>
                  <p:par>
                    <p:cTn id="911" fill="freeze">
                      <p:stCondLst>
                        <p:cond delay="indefinite"/>
                      </p:stCondLst>
                      <p:childTnLst>
                        <p:par>
                          <p:cTn id="912" fill="freeze">
                            <p:stCondLst>
                              <p:cond delay="0"/>
                            </p:stCondLst>
                            <p:childTnLst>
                              <p:par>
                                <p:cTn id="9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freeze">
                      <p:stCondLst>
                        <p:cond delay="indefinite"/>
                      </p:stCondLst>
                      <p:childTnLst>
                        <p:par>
                          <p:cTn id="916" fill="freeze">
                            <p:stCondLst>
                              <p:cond delay="0"/>
                            </p:stCondLst>
                            <p:childTnLst>
                              <p:par>
                                <p:cTn id="91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0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freeze">
                      <p:stCondLst>
                        <p:cond delay="indefinite"/>
                      </p:stCondLst>
                      <p:childTnLst>
                        <p:par>
                          <p:cTn id="922" fill="freeze">
                            <p:stCondLst>
                              <p:cond delay="0"/>
                            </p:stCondLst>
                            <p:childTnLst>
                              <p:par>
                                <p:cTn id="92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2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6" fill="freeze">
                      <p:stCondLst>
                        <p:cond delay="indefinite"/>
                      </p:stCondLst>
                      <p:childTnLst>
                        <p:par>
                          <p:cTn id="927" fill="freeze">
                            <p:stCondLst>
                              <p:cond delay="0"/>
                            </p:stCondLst>
                            <p:childTnLst>
                              <p:par>
                                <p:cTn id="928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0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1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2" fill="freeze">
                      <p:stCondLst>
                        <p:cond delay="indefinite"/>
                      </p:stCondLst>
                      <p:childTnLst>
                        <p:par>
                          <p:cTn id="933" fill="freeze">
                            <p:stCondLst>
                              <p:cond delay="0"/>
                            </p:stCondLst>
                            <p:childTnLst>
                              <p:par>
                                <p:cTn id="93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3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freeze">
                      <p:stCondLst>
                        <p:cond delay="indefinite"/>
                      </p:stCondLst>
                      <p:childTnLst>
                        <p:par>
                          <p:cTn id="938" fill="freeze">
                            <p:stCondLst>
                              <p:cond delay="0"/>
                            </p:stCondLst>
                            <p:childTnLst>
                              <p:par>
                                <p:cTn id="93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1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2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3" fill="freeze">
                      <p:stCondLst>
                        <p:cond delay="indefinite"/>
                      </p:stCondLst>
                      <p:childTnLst>
                        <p:par>
                          <p:cTn id="944" fill="freeze">
                            <p:stCondLst>
                              <p:cond delay="0"/>
                            </p:stCondLst>
                            <p:childTnLst>
                              <p:par>
                                <p:cTn id="94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4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8" fill="freeze">
                      <p:stCondLst>
                        <p:cond delay="indefinite"/>
                      </p:stCondLst>
                      <p:childTnLst>
                        <p:par>
                          <p:cTn id="949" fill="freeze">
                            <p:stCondLst>
                              <p:cond delay="0"/>
                            </p:stCondLst>
                            <p:childTnLst>
                              <p:par>
                                <p:cTn id="95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2" dur="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3" dur="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4" fill="freeze">
                      <p:stCondLst>
                        <p:cond delay="indefinite"/>
                      </p:stCondLst>
                      <p:childTnLst>
                        <p:par>
                          <p:cTn id="955" fill="freeze">
                            <p:stCondLst>
                              <p:cond delay="0"/>
                            </p:stCondLst>
                            <p:childTnLst>
                              <p:par>
                                <p:cTn id="95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5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9" fill="freeze">
                      <p:stCondLst>
                        <p:cond delay="indefinite"/>
                      </p:stCondLst>
                      <p:childTnLst>
                        <p:par>
                          <p:cTn id="960" fill="freeze">
                            <p:stCondLst>
                              <p:cond delay="0"/>
                            </p:stCondLst>
                            <p:childTnLst>
                              <p:par>
                                <p:cTn id="96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6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4" fill="freeze">
                      <p:stCondLst>
                        <p:cond delay="indefinite"/>
                      </p:stCondLst>
                      <p:childTnLst>
                        <p:par>
                          <p:cTn id="965" fill="freeze">
                            <p:stCondLst>
                              <p:cond delay="0"/>
                            </p:stCondLst>
                            <p:childTnLst>
                              <p:par>
                                <p:cTn id="96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6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freeze">
                      <p:stCondLst>
                        <p:cond delay="indefinite"/>
                      </p:stCondLst>
                      <p:childTnLst>
                        <p:par>
                          <p:cTn id="970" fill="freeze">
                            <p:stCondLst>
                              <p:cond delay="0"/>
                            </p:stCondLst>
                            <p:childTnLst>
                              <p:par>
                                <p:cTn id="97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7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4299120" y="4419720"/>
            <a:ext cx="5302080" cy="118620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  <a:effectLst>
            <a:outerShdw dist="107932" dir="2700000">
              <a:srgbClr val="3366cc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914400" indent="-914400">
              <a:lnSpc>
                <a:spcPct val="10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length_acc([],N,N).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914400" indent="-914400">
              <a:lnSpc>
                <a:spcPct val="10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length_acc([H|T],N0,N):-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N1 is N0+1,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length_acc(T,N1,N).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6" name="TextShape 2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 3.11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7" name="CustomShape 3"/>
          <p:cNvSpPr/>
          <p:nvPr/>
        </p:nvSpPr>
        <p:spPr>
          <a:xfrm>
            <a:off x="693360" y="243000"/>
            <a:ext cx="249912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?-length_acc([a,b,c],0,N)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8" name="CustomShape 4"/>
          <p:cNvSpPr/>
          <p:nvPr/>
        </p:nvSpPr>
        <p:spPr>
          <a:xfrm>
            <a:off x="3326040" y="228600"/>
            <a:ext cx="441936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length_acc([H|T],N10,N1):-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N11 is N10+1,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       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length_acc(T,N11,N1)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9" name="CustomShape 5"/>
          <p:cNvSpPr/>
          <p:nvPr/>
        </p:nvSpPr>
        <p:spPr>
          <a:xfrm>
            <a:off x="2949480" y="403200"/>
            <a:ext cx="21276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0" name="CustomShape 6"/>
          <p:cNvSpPr/>
          <p:nvPr/>
        </p:nvSpPr>
        <p:spPr>
          <a:xfrm>
            <a:off x="2954880" y="581040"/>
            <a:ext cx="18590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1" name="Line 7"/>
          <p:cNvSpPr/>
          <p:nvPr/>
        </p:nvSpPr>
        <p:spPr>
          <a:xfrm>
            <a:off x="1531800" y="514440"/>
            <a:ext cx="0" cy="514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2" name="Line 8"/>
          <p:cNvSpPr/>
          <p:nvPr/>
        </p:nvSpPr>
        <p:spPr>
          <a:xfrm flipV="1">
            <a:off x="1866960" y="501120"/>
            <a:ext cx="2290680" cy="5274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3" name="CustomShape 9"/>
          <p:cNvSpPr/>
          <p:nvPr/>
        </p:nvSpPr>
        <p:spPr>
          <a:xfrm>
            <a:off x="3052800" y="696960"/>
            <a:ext cx="304776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{H-&gt;a, T-&gt;[b,c], N10-&gt;0, N1-&gt;N}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4" name="CustomShape 10"/>
          <p:cNvSpPr/>
          <p:nvPr/>
        </p:nvSpPr>
        <p:spPr>
          <a:xfrm>
            <a:off x="707760" y="1035000"/>
            <a:ext cx="249912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N11 is 0+1,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length_acc([b,c],N11,N)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5" name="CustomShape 11"/>
          <p:cNvSpPr/>
          <p:nvPr/>
        </p:nvSpPr>
        <p:spPr>
          <a:xfrm>
            <a:off x="3338640" y="1797120"/>
            <a:ext cx="441936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length_acc([H|T],N20,N2):-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N21 is N20+1,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       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length_acc(T,N21,N2)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6" name="CustomShape 12"/>
          <p:cNvSpPr/>
          <p:nvPr/>
        </p:nvSpPr>
        <p:spPr>
          <a:xfrm>
            <a:off x="2962440" y="1973160"/>
            <a:ext cx="21240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7" name="CustomShape 13"/>
          <p:cNvSpPr/>
          <p:nvPr/>
        </p:nvSpPr>
        <p:spPr>
          <a:xfrm>
            <a:off x="2967840" y="2147760"/>
            <a:ext cx="18590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8" name="Line 14"/>
          <p:cNvSpPr/>
          <p:nvPr/>
        </p:nvSpPr>
        <p:spPr>
          <a:xfrm>
            <a:off x="1544760" y="2082960"/>
            <a:ext cx="0" cy="51408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9" name="CustomShape 15"/>
          <p:cNvSpPr/>
          <p:nvPr/>
        </p:nvSpPr>
        <p:spPr>
          <a:xfrm>
            <a:off x="719640" y="2602080"/>
            <a:ext cx="231624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N21 is 1+1,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length_acc([c],N21,N)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0" name="Line 16"/>
          <p:cNvSpPr/>
          <p:nvPr/>
        </p:nvSpPr>
        <p:spPr>
          <a:xfrm flipV="1">
            <a:off x="1881360" y="2068560"/>
            <a:ext cx="2288880" cy="5270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1" name="CustomShape 17"/>
          <p:cNvSpPr/>
          <p:nvPr/>
        </p:nvSpPr>
        <p:spPr>
          <a:xfrm>
            <a:off x="3077640" y="2281320"/>
            <a:ext cx="286488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{H-&gt;b, T-&gt;[c], N20-&gt;1, N2-&gt;N}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2" name="Line 18"/>
          <p:cNvSpPr/>
          <p:nvPr/>
        </p:nvSpPr>
        <p:spPr>
          <a:xfrm>
            <a:off x="1544760" y="1481040"/>
            <a:ext cx="0" cy="3398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3" name="CustomShape 19"/>
          <p:cNvSpPr/>
          <p:nvPr/>
        </p:nvSpPr>
        <p:spPr>
          <a:xfrm>
            <a:off x="707040" y="1811160"/>
            <a:ext cx="23162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:-length_acc([b,c],1,N)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4" name="CustomShape 20"/>
          <p:cNvSpPr/>
          <p:nvPr/>
        </p:nvSpPr>
        <p:spPr>
          <a:xfrm>
            <a:off x="1697760" y="1503360"/>
            <a:ext cx="9446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{N11-&gt;1}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5" name="Line 21"/>
          <p:cNvSpPr/>
          <p:nvPr/>
        </p:nvSpPr>
        <p:spPr>
          <a:xfrm>
            <a:off x="1558800" y="3051000"/>
            <a:ext cx="0" cy="3384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6" name="CustomShape 22"/>
          <p:cNvSpPr/>
          <p:nvPr/>
        </p:nvSpPr>
        <p:spPr>
          <a:xfrm>
            <a:off x="733680" y="3379680"/>
            <a:ext cx="213336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:-length_acc([c],2,N)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7" name="CustomShape 23"/>
          <p:cNvSpPr/>
          <p:nvPr/>
        </p:nvSpPr>
        <p:spPr>
          <a:xfrm>
            <a:off x="1724760" y="3073320"/>
            <a:ext cx="9446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{N21-&gt;2}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8" name="CustomShape 24"/>
          <p:cNvSpPr/>
          <p:nvPr/>
        </p:nvSpPr>
        <p:spPr>
          <a:xfrm>
            <a:off x="3310200" y="3379680"/>
            <a:ext cx="441936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length_acc([H|T],N30,N3):-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N31 is N30+1,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       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length_acc(T,N31,N3)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9" name="CustomShape 25"/>
          <p:cNvSpPr/>
          <p:nvPr/>
        </p:nvSpPr>
        <p:spPr>
          <a:xfrm>
            <a:off x="2933640" y="3556080"/>
            <a:ext cx="21276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0" name="CustomShape 26"/>
          <p:cNvSpPr/>
          <p:nvPr/>
        </p:nvSpPr>
        <p:spPr>
          <a:xfrm>
            <a:off x="2939040" y="3732120"/>
            <a:ext cx="18590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                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1" name="Line 27"/>
          <p:cNvSpPr/>
          <p:nvPr/>
        </p:nvSpPr>
        <p:spPr>
          <a:xfrm>
            <a:off x="1571760" y="3651120"/>
            <a:ext cx="0" cy="514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2" name="CustomShape 28"/>
          <p:cNvSpPr/>
          <p:nvPr/>
        </p:nvSpPr>
        <p:spPr>
          <a:xfrm>
            <a:off x="746640" y="4172040"/>
            <a:ext cx="222480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200" spc="-1" strike="noStrike">
                <a:solidFill>
                  <a:srgbClr val="ff0000"/>
                </a:solidFill>
                <a:latin typeface="Courier New"/>
              </a:rPr>
              <a:t>N31 is 2+1,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length_acc([],N31,N)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3" name="Line 29"/>
          <p:cNvSpPr/>
          <p:nvPr/>
        </p:nvSpPr>
        <p:spPr>
          <a:xfrm flipV="1">
            <a:off x="1854360" y="3652920"/>
            <a:ext cx="2290680" cy="5270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4" name="CustomShape 30"/>
          <p:cNvSpPr/>
          <p:nvPr/>
        </p:nvSpPr>
        <p:spPr>
          <a:xfrm>
            <a:off x="3051720" y="3863880"/>
            <a:ext cx="27734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{H-&gt;c, T-&gt;[], N30-&gt;2, N3-&gt;N}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5" name="Line 31"/>
          <p:cNvSpPr/>
          <p:nvPr/>
        </p:nvSpPr>
        <p:spPr>
          <a:xfrm>
            <a:off x="1584360" y="4618080"/>
            <a:ext cx="0" cy="3398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6" name="CustomShape 32"/>
          <p:cNvSpPr/>
          <p:nvPr/>
        </p:nvSpPr>
        <p:spPr>
          <a:xfrm>
            <a:off x="745920" y="4964040"/>
            <a:ext cx="204192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:-length_acc([],3,N)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7" name="CustomShape 33"/>
          <p:cNvSpPr/>
          <p:nvPr/>
        </p:nvSpPr>
        <p:spPr>
          <a:xfrm>
            <a:off x="1791360" y="4670280"/>
            <a:ext cx="9446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{N31-&gt;3}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8" name="CustomShape 34"/>
          <p:cNvSpPr/>
          <p:nvPr/>
        </p:nvSpPr>
        <p:spPr>
          <a:xfrm>
            <a:off x="2954880" y="4964040"/>
            <a:ext cx="185904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length_acc([],N,N)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9" name="CustomShape 35"/>
          <p:cNvSpPr/>
          <p:nvPr/>
        </p:nvSpPr>
        <p:spPr>
          <a:xfrm>
            <a:off x="1661040" y="5562720"/>
            <a:ext cx="39600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0" name="Line 36"/>
          <p:cNvSpPr/>
          <p:nvPr/>
        </p:nvSpPr>
        <p:spPr>
          <a:xfrm>
            <a:off x="1584360" y="5235480"/>
            <a:ext cx="0" cy="3272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1" name="Line 37"/>
          <p:cNvSpPr/>
          <p:nvPr/>
        </p:nvSpPr>
        <p:spPr>
          <a:xfrm flipV="1">
            <a:off x="2309760" y="5235480"/>
            <a:ext cx="1500120" cy="34632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2" name="CustomShape 38"/>
          <p:cNvSpPr/>
          <p:nvPr/>
        </p:nvSpPr>
        <p:spPr>
          <a:xfrm>
            <a:off x="1806480" y="5257800"/>
            <a:ext cx="76176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06200" rIns="106200" tIns="52560" bIns="5256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{N-&gt;3}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3" name="CustomShape 39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p.63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974" dur="indefinite" restart="never" nodeType="tmRoot">
          <p:childTnLst>
            <p:seq>
              <p:cTn id="975" nodeType="mainSeq">
                <p:childTnLst>
                  <p:par>
                    <p:cTn id="976" fill="freeze">
                      <p:stCondLst>
                        <p:cond delay="indefinite"/>
                      </p:stCondLst>
                      <p:childTnLst>
                        <p:par>
                          <p:cTn id="977" fill="freeze">
                            <p:stCondLst>
                              <p:cond delay="0"/>
                            </p:stCondLst>
                            <p:childTnLst>
                              <p:par>
                                <p:cTn id="9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0" fill="freeze">
                      <p:stCondLst>
                        <p:cond delay="indefinite"/>
                      </p:stCondLst>
                      <p:childTnLst>
                        <p:par>
                          <p:cTn id="981" fill="freeze">
                            <p:stCondLst>
                              <p:cond delay="0"/>
                            </p:stCondLst>
                            <p:childTnLst>
                              <p:par>
                                <p:cTn id="98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4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5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freeze">
                      <p:stCondLst>
                        <p:cond delay="indefinite"/>
                      </p:stCondLst>
                      <p:childTnLst>
                        <p:par>
                          <p:cTn id="987" fill="freeze">
                            <p:stCondLst>
                              <p:cond delay="0"/>
                            </p:stCondLst>
                            <p:childTnLst>
                              <p:par>
                                <p:cTn id="98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9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freeze">
                      <p:stCondLst>
                        <p:cond delay="indefinite"/>
                      </p:stCondLst>
                      <p:childTnLst>
                        <p:par>
                          <p:cTn id="992" fill="freeze">
                            <p:stCondLst>
                              <p:cond delay="0"/>
                            </p:stCondLst>
                            <p:childTnLst>
                              <p:par>
                                <p:cTn id="99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9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6" fill="freeze">
                      <p:stCondLst>
                        <p:cond delay="indefinite"/>
                      </p:stCondLst>
                      <p:childTnLst>
                        <p:par>
                          <p:cTn id="997" fill="freeze">
                            <p:stCondLst>
                              <p:cond delay="0"/>
                            </p:stCondLst>
                            <p:childTnLst>
                              <p:par>
                                <p:cTn id="998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00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1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2" fill="freeze">
                      <p:stCondLst>
                        <p:cond delay="indefinite"/>
                      </p:stCondLst>
                      <p:childTnLst>
                        <p:par>
                          <p:cTn id="1003" fill="freeze">
                            <p:stCondLst>
                              <p:cond delay="0"/>
                            </p:stCondLst>
                            <p:childTnLst>
                              <p:par>
                                <p:cTn id="100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0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freeze">
                      <p:stCondLst>
                        <p:cond delay="indefinite"/>
                      </p:stCondLst>
                      <p:childTnLst>
                        <p:par>
                          <p:cTn id="1008" fill="freeze">
                            <p:stCondLst>
                              <p:cond delay="0"/>
                            </p:stCondLst>
                            <p:childTnLst>
                              <p:par>
                                <p:cTn id="100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1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2" fill="freeze">
                      <p:stCondLst>
                        <p:cond delay="indefinite"/>
                      </p:stCondLst>
                      <p:childTnLst>
                        <p:par>
                          <p:cTn id="1013" fill="freeze">
                            <p:stCondLst>
                              <p:cond delay="0"/>
                            </p:stCondLst>
                            <p:childTnLst>
                              <p:par>
                                <p:cTn id="1014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6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7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8" fill="freeze">
                      <p:stCondLst>
                        <p:cond delay="indefinite"/>
                      </p:stCondLst>
                      <p:childTnLst>
                        <p:par>
                          <p:cTn id="1019" fill="freeze">
                            <p:stCondLst>
                              <p:cond delay="0"/>
                            </p:stCondLst>
                            <p:childTnLst>
                              <p:par>
                                <p:cTn id="102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2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freeze">
                      <p:stCondLst>
                        <p:cond delay="indefinite"/>
                      </p:stCondLst>
                      <p:childTnLst>
                        <p:par>
                          <p:cTn id="1024" fill="freeze">
                            <p:stCondLst>
                              <p:cond delay="0"/>
                            </p:stCondLst>
                            <p:childTnLst>
                              <p:par>
                                <p:cTn id="102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2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8" fill="freeze">
                      <p:stCondLst>
                        <p:cond delay="indefinite"/>
                      </p:stCondLst>
                      <p:childTnLst>
                        <p:par>
                          <p:cTn id="1029" fill="freeze">
                            <p:stCondLst>
                              <p:cond delay="0"/>
                            </p:stCondLst>
                            <p:childTnLst>
                              <p:par>
                                <p:cTn id="103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2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3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4" fill="freeze">
                      <p:stCondLst>
                        <p:cond delay="indefinite"/>
                      </p:stCondLst>
                      <p:childTnLst>
                        <p:par>
                          <p:cTn id="1035" fill="freeze">
                            <p:stCondLst>
                              <p:cond delay="0"/>
                            </p:stCondLst>
                            <p:childTnLst>
                              <p:par>
                                <p:cTn id="103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3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Difference lists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5" name="CustomShape 2"/>
          <p:cNvSpPr/>
          <p:nvPr/>
        </p:nvSpPr>
        <p:spPr>
          <a:xfrm>
            <a:off x="1700280" y="2203560"/>
            <a:ext cx="41040" cy="612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6" name="CustomShape 3"/>
          <p:cNvSpPr/>
          <p:nvPr/>
        </p:nvSpPr>
        <p:spPr>
          <a:xfrm>
            <a:off x="1757520" y="4805280"/>
            <a:ext cx="12600" cy="792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7" name="CustomShape 4"/>
          <p:cNvSpPr/>
          <p:nvPr/>
        </p:nvSpPr>
        <p:spPr>
          <a:xfrm>
            <a:off x="1135080" y="1330200"/>
            <a:ext cx="6431040" cy="322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8" name="CustomShape 5"/>
          <p:cNvSpPr/>
          <p:nvPr/>
        </p:nvSpPr>
        <p:spPr>
          <a:xfrm>
            <a:off x="1192320" y="3932280"/>
            <a:ext cx="5452920" cy="322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9" name="CustomShape 6"/>
          <p:cNvSpPr/>
          <p:nvPr/>
        </p:nvSpPr>
        <p:spPr>
          <a:xfrm>
            <a:off x="3352680" y="2668320"/>
            <a:ext cx="3264120" cy="324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0" name="CustomShape 7"/>
          <p:cNvSpPr/>
          <p:nvPr/>
        </p:nvSpPr>
        <p:spPr>
          <a:xfrm>
            <a:off x="3352680" y="2668320"/>
            <a:ext cx="1420920" cy="32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1" name="CustomShape 8"/>
          <p:cNvSpPr/>
          <p:nvPr/>
        </p:nvSpPr>
        <p:spPr>
          <a:xfrm>
            <a:off x="3352680" y="3932280"/>
            <a:ext cx="1420920" cy="322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2" name="CustomShape 9"/>
          <p:cNvSpPr/>
          <p:nvPr/>
        </p:nvSpPr>
        <p:spPr>
          <a:xfrm>
            <a:off x="1135080" y="1330200"/>
            <a:ext cx="2200320" cy="322200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3" name="CustomShape 10"/>
          <p:cNvSpPr/>
          <p:nvPr/>
        </p:nvSpPr>
        <p:spPr>
          <a:xfrm>
            <a:off x="847800" y="965520"/>
            <a:ext cx="558720" cy="370080"/>
          </a:xfrm>
          <a:custGeom>
            <a:avLst/>
            <a:gdLst/>
            <a:ahLst/>
            <a:rect l="0" t="0" r="r" b="b"/>
            <a:pathLst>
              <a:path w="777" h="419">
                <a:moveTo>
                  <a:pt x="706" y="0"/>
                </a:moveTo>
                <a:lnTo>
                  <a:pt x="722" y="25"/>
                </a:lnTo>
                <a:lnTo>
                  <a:pt x="736" y="50"/>
                </a:lnTo>
                <a:lnTo>
                  <a:pt x="748" y="76"/>
                </a:lnTo>
                <a:lnTo>
                  <a:pt x="758" y="102"/>
                </a:lnTo>
                <a:lnTo>
                  <a:pt x="765" y="128"/>
                </a:lnTo>
                <a:lnTo>
                  <a:pt x="771" y="155"/>
                </a:lnTo>
                <a:lnTo>
                  <a:pt x="775" y="182"/>
                </a:lnTo>
                <a:lnTo>
                  <a:pt x="776" y="209"/>
                </a:lnTo>
                <a:lnTo>
                  <a:pt x="775" y="236"/>
                </a:lnTo>
                <a:lnTo>
                  <a:pt x="772" y="262"/>
                </a:lnTo>
                <a:lnTo>
                  <a:pt x="767" y="289"/>
                </a:lnTo>
                <a:lnTo>
                  <a:pt x="760" y="316"/>
                </a:lnTo>
                <a:lnTo>
                  <a:pt x="751" y="342"/>
                </a:lnTo>
                <a:lnTo>
                  <a:pt x="740" y="368"/>
                </a:lnTo>
                <a:lnTo>
                  <a:pt x="727" y="393"/>
                </a:lnTo>
                <a:lnTo>
                  <a:pt x="712" y="418"/>
                </a:lnTo>
                <a:lnTo>
                  <a:pt x="0" y="213"/>
                </a:lnTo>
                <a:lnTo>
                  <a:pt x="706" y="0"/>
                </a:lnTo>
                <a:moveTo>
                  <a:pt x="706" y="0"/>
                </a:moveTo>
                <a:lnTo>
                  <a:pt x="722" y="25"/>
                </a:lnTo>
                <a:lnTo>
                  <a:pt x="736" y="50"/>
                </a:lnTo>
                <a:lnTo>
                  <a:pt x="748" y="76"/>
                </a:lnTo>
                <a:lnTo>
                  <a:pt x="758" y="102"/>
                </a:lnTo>
                <a:lnTo>
                  <a:pt x="765" y="128"/>
                </a:lnTo>
                <a:lnTo>
                  <a:pt x="771" y="155"/>
                </a:lnTo>
                <a:lnTo>
                  <a:pt x="775" y="182"/>
                </a:lnTo>
                <a:lnTo>
                  <a:pt x="776" y="209"/>
                </a:lnTo>
                <a:lnTo>
                  <a:pt x="775" y="236"/>
                </a:lnTo>
                <a:lnTo>
                  <a:pt x="772" y="262"/>
                </a:lnTo>
                <a:lnTo>
                  <a:pt x="767" y="289"/>
                </a:lnTo>
                <a:lnTo>
                  <a:pt x="760" y="316"/>
                </a:lnTo>
                <a:lnTo>
                  <a:pt x="751" y="342"/>
                </a:lnTo>
                <a:lnTo>
                  <a:pt x="740" y="368"/>
                </a:lnTo>
                <a:lnTo>
                  <a:pt x="727" y="393"/>
                </a:lnTo>
                <a:lnTo>
                  <a:pt x="712" y="418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4" name="CustomShape 11"/>
          <p:cNvSpPr/>
          <p:nvPr/>
        </p:nvSpPr>
        <p:spPr>
          <a:xfrm>
            <a:off x="7296120" y="962640"/>
            <a:ext cx="590400" cy="370080"/>
          </a:xfrm>
          <a:custGeom>
            <a:avLst/>
            <a:gdLst/>
            <a:ahLst/>
            <a:rect l="0" t="0" r="r" b="b"/>
            <a:pathLst>
              <a:path w="821" h="418">
                <a:moveTo>
                  <a:pt x="68" y="417"/>
                </a:moveTo>
                <a:lnTo>
                  <a:pt x="51" y="390"/>
                </a:lnTo>
                <a:lnTo>
                  <a:pt x="36" y="363"/>
                </a:lnTo>
                <a:lnTo>
                  <a:pt x="24" y="336"/>
                </a:lnTo>
                <a:lnTo>
                  <a:pt x="14" y="308"/>
                </a:lnTo>
                <a:lnTo>
                  <a:pt x="7" y="279"/>
                </a:lnTo>
                <a:lnTo>
                  <a:pt x="2" y="251"/>
                </a:lnTo>
                <a:lnTo>
                  <a:pt x="0" y="222"/>
                </a:lnTo>
                <a:lnTo>
                  <a:pt x="1" y="194"/>
                </a:lnTo>
                <a:lnTo>
                  <a:pt x="3" y="165"/>
                </a:lnTo>
                <a:lnTo>
                  <a:pt x="9" y="137"/>
                </a:lnTo>
                <a:lnTo>
                  <a:pt x="17" y="109"/>
                </a:lnTo>
                <a:lnTo>
                  <a:pt x="27" y="81"/>
                </a:lnTo>
                <a:lnTo>
                  <a:pt x="40" y="54"/>
                </a:lnTo>
                <a:lnTo>
                  <a:pt x="55" y="27"/>
                </a:lnTo>
                <a:lnTo>
                  <a:pt x="73" y="0"/>
                </a:lnTo>
                <a:lnTo>
                  <a:pt x="820" y="212"/>
                </a:lnTo>
                <a:lnTo>
                  <a:pt x="68" y="417"/>
                </a:lnTo>
                <a:moveTo>
                  <a:pt x="68" y="417"/>
                </a:moveTo>
                <a:lnTo>
                  <a:pt x="51" y="390"/>
                </a:lnTo>
                <a:lnTo>
                  <a:pt x="36" y="363"/>
                </a:lnTo>
                <a:lnTo>
                  <a:pt x="24" y="336"/>
                </a:lnTo>
                <a:lnTo>
                  <a:pt x="14" y="308"/>
                </a:lnTo>
                <a:lnTo>
                  <a:pt x="7" y="279"/>
                </a:lnTo>
                <a:lnTo>
                  <a:pt x="2" y="251"/>
                </a:lnTo>
                <a:lnTo>
                  <a:pt x="0" y="222"/>
                </a:lnTo>
                <a:lnTo>
                  <a:pt x="1" y="194"/>
                </a:lnTo>
                <a:lnTo>
                  <a:pt x="3" y="165"/>
                </a:lnTo>
                <a:lnTo>
                  <a:pt x="9" y="137"/>
                </a:lnTo>
                <a:lnTo>
                  <a:pt x="17" y="109"/>
                </a:lnTo>
                <a:lnTo>
                  <a:pt x="27" y="81"/>
                </a:lnTo>
                <a:lnTo>
                  <a:pt x="40" y="54"/>
                </a:lnTo>
                <a:lnTo>
                  <a:pt x="55" y="27"/>
                </a:lnTo>
                <a:lnTo>
                  <a:pt x="73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5" name="Line 12"/>
          <p:cNvSpPr/>
          <p:nvPr/>
        </p:nvSpPr>
        <p:spPr>
          <a:xfrm>
            <a:off x="1290600" y="1153800"/>
            <a:ext cx="614988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6" name="CustomShape 13"/>
          <p:cNvSpPr/>
          <p:nvPr/>
        </p:nvSpPr>
        <p:spPr>
          <a:xfrm>
            <a:off x="3063960" y="1670400"/>
            <a:ext cx="590400" cy="354240"/>
          </a:xfrm>
          <a:custGeom>
            <a:avLst/>
            <a:gdLst/>
            <a:ahLst/>
            <a:rect l="0" t="0" r="r" b="b"/>
            <a:pathLst>
              <a:path w="821" h="402">
                <a:moveTo>
                  <a:pt x="746" y="0"/>
                </a:moveTo>
                <a:lnTo>
                  <a:pt x="763" y="24"/>
                </a:lnTo>
                <a:lnTo>
                  <a:pt x="778" y="48"/>
                </a:lnTo>
                <a:lnTo>
                  <a:pt x="790" y="73"/>
                </a:lnTo>
                <a:lnTo>
                  <a:pt x="801" y="98"/>
                </a:lnTo>
                <a:lnTo>
                  <a:pt x="809" y="123"/>
                </a:lnTo>
                <a:lnTo>
                  <a:pt x="815" y="149"/>
                </a:lnTo>
                <a:lnTo>
                  <a:pt x="819" y="174"/>
                </a:lnTo>
                <a:lnTo>
                  <a:pt x="820" y="200"/>
                </a:lnTo>
                <a:lnTo>
                  <a:pt x="819" y="226"/>
                </a:lnTo>
                <a:lnTo>
                  <a:pt x="816" y="252"/>
                </a:lnTo>
                <a:lnTo>
                  <a:pt x="811" y="277"/>
                </a:lnTo>
                <a:lnTo>
                  <a:pt x="803" y="303"/>
                </a:lnTo>
                <a:lnTo>
                  <a:pt x="794" y="328"/>
                </a:lnTo>
                <a:lnTo>
                  <a:pt x="782" y="353"/>
                </a:lnTo>
                <a:lnTo>
                  <a:pt x="768" y="377"/>
                </a:lnTo>
                <a:lnTo>
                  <a:pt x="751" y="401"/>
                </a:lnTo>
                <a:lnTo>
                  <a:pt x="0" y="204"/>
                </a:lnTo>
                <a:lnTo>
                  <a:pt x="746" y="0"/>
                </a:lnTo>
                <a:moveTo>
                  <a:pt x="746" y="0"/>
                </a:moveTo>
                <a:lnTo>
                  <a:pt x="763" y="24"/>
                </a:lnTo>
                <a:lnTo>
                  <a:pt x="778" y="48"/>
                </a:lnTo>
                <a:lnTo>
                  <a:pt x="790" y="73"/>
                </a:lnTo>
                <a:lnTo>
                  <a:pt x="801" y="98"/>
                </a:lnTo>
                <a:lnTo>
                  <a:pt x="809" y="123"/>
                </a:lnTo>
                <a:lnTo>
                  <a:pt x="815" y="149"/>
                </a:lnTo>
                <a:lnTo>
                  <a:pt x="819" y="174"/>
                </a:lnTo>
                <a:lnTo>
                  <a:pt x="820" y="200"/>
                </a:lnTo>
                <a:lnTo>
                  <a:pt x="819" y="226"/>
                </a:lnTo>
                <a:lnTo>
                  <a:pt x="816" y="252"/>
                </a:lnTo>
                <a:lnTo>
                  <a:pt x="811" y="277"/>
                </a:lnTo>
                <a:lnTo>
                  <a:pt x="803" y="303"/>
                </a:lnTo>
                <a:lnTo>
                  <a:pt x="794" y="328"/>
                </a:lnTo>
                <a:lnTo>
                  <a:pt x="782" y="353"/>
                </a:lnTo>
                <a:lnTo>
                  <a:pt x="768" y="377"/>
                </a:lnTo>
                <a:lnTo>
                  <a:pt x="751" y="4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7" name="CustomShape 14"/>
          <p:cNvSpPr/>
          <p:nvPr/>
        </p:nvSpPr>
        <p:spPr>
          <a:xfrm>
            <a:off x="7238520" y="1667520"/>
            <a:ext cx="591120" cy="354240"/>
          </a:xfrm>
          <a:custGeom>
            <a:avLst/>
            <a:gdLst/>
            <a:ahLst/>
            <a:rect l="0" t="0" r="r" b="b"/>
            <a:pathLst>
              <a:path w="822" h="398">
                <a:moveTo>
                  <a:pt x="67" y="397"/>
                </a:moveTo>
                <a:lnTo>
                  <a:pt x="50" y="372"/>
                </a:lnTo>
                <a:lnTo>
                  <a:pt x="36" y="346"/>
                </a:lnTo>
                <a:lnTo>
                  <a:pt x="24" y="320"/>
                </a:lnTo>
                <a:lnTo>
                  <a:pt x="14" y="293"/>
                </a:lnTo>
                <a:lnTo>
                  <a:pt x="7" y="266"/>
                </a:lnTo>
                <a:lnTo>
                  <a:pt x="2" y="239"/>
                </a:lnTo>
                <a:lnTo>
                  <a:pt x="0" y="212"/>
                </a:lnTo>
                <a:lnTo>
                  <a:pt x="1" y="185"/>
                </a:lnTo>
                <a:lnTo>
                  <a:pt x="3" y="157"/>
                </a:lnTo>
                <a:lnTo>
                  <a:pt x="9" y="130"/>
                </a:lnTo>
                <a:lnTo>
                  <a:pt x="17" y="104"/>
                </a:lnTo>
                <a:lnTo>
                  <a:pt x="27" y="77"/>
                </a:lnTo>
                <a:lnTo>
                  <a:pt x="40" y="51"/>
                </a:lnTo>
                <a:lnTo>
                  <a:pt x="55" y="25"/>
                </a:lnTo>
                <a:lnTo>
                  <a:pt x="72" y="0"/>
                </a:lnTo>
                <a:lnTo>
                  <a:pt x="821" y="202"/>
                </a:lnTo>
                <a:lnTo>
                  <a:pt x="67" y="397"/>
                </a:lnTo>
                <a:moveTo>
                  <a:pt x="67" y="397"/>
                </a:moveTo>
                <a:lnTo>
                  <a:pt x="50" y="372"/>
                </a:lnTo>
                <a:lnTo>
                  <a:pt x="36" y="346"/>
                </a:lnTo>
                <a:lnTo>
                  <a:pt x="24" y="320"/>
                </a:lnTo>
                <a:lnTo>
                  <a:pt x="14" y="293"/>
                </a:lnTo>
                <a:lnTo>
                  <a:pt x="7" y="266"/>
                </a:lnTo>
                <a:lnTo>
                  <a:pt x="2" y="239"/>
                </a:lnTo>
                <a:lnTo>
                  <a:pt x="0" y="212"/>
                </a:lnTo>
                <a:lnTo>
                  <a:pt x="1" y="185"/>
                </a:lnTo>
                <a:lnTo>
                  <a:pt x="3" y="157"/>
                </a:lnTo>
                <a:lnTo>
                  <a:pt x="9" y="130"/>
                </a:lnTo>
                <a:lnTo>
                  <a:pt x="17" y="104"/>
                </a:lnTo>
                <a:lnTo>
                  <a:pt x="27" y="77"/>
                </a:lnTo>
                <a:lnTo>
                  <a:pt x="40" y="51"/>
                </a:lnTo>
                <a:lnTo>
                  <a:pt x="55" y="25"/>
                </a:lnTo>
                <a:lnTo>
                  <a:pt x="72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8" name="Line 15"/>
          <p:cNvSpPr/>
          <p:nvPr/>
        </p:nvSpPr>
        <p:spPr>
          <a:xfrm>
            <a:off x="3508200" y="1860480"/>
            <a:ext cx="390384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9" name="CustomShape 16"/>
          <p:cNvSpPr/>
          <p:nvPr/>
        </p:nvSpPr>
        <p:spPr>
          <a:xfrm>
            <a:off x="1899000" y="914400"/>
            <a:ext cx="7149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XPlus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0" name="CustomShape 17"/>
          <p:cNvSpPr/>
          <p:nvPr/>
        </p:nvSpPr>
        <p:spPr>
          <a:xfrm>
            <a:off x="4894920" y="1879560"/>
            <a:ext cx="8215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XMinus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1" name="CustomShape 18"/>
          <p:cNvSpPr/>
          <p:nvPr/>
        </p:nvSpPr>
        <p:spPr>
          <a:xfrm>
            <a:off x="3062520" y="2300400"/>
            <a:ext cx="561600" cy="376920"/>
          </a:xfrm>
          <a:custGeom>
            <a:avLst/>
            <a:gdLst/>
            <a:ahLst/>
            <a:rect l="0" t="0" r="r" b="b"/>
            <a:pathLst>
              <a:path w="781" h="432">
                <a:moveTo>
                  <a:pt x="708" y="0"/>
                </a:moveTo>
                <a:lnTo>
                  <a:pt x="724" y="26"/>
                </a:lnTo>
                <a:lnTo>
                  <a:pt x="739" y="52"/>
                </a:lnTo>
                <a:lnTo>
                  <a:pt x="751" y="78"/>
                </a:lnTo>
                <a:lnTo>
                  <a:pt x="761" y="105"/>
                </a:lnTo>
                <a:lnTo>
                  <a:pt x="769" y="132"/>
                </a:lnTo>
                <a:lnTo>
                  <a:pt x="775" y="160"/>
                </a:lnTo>
                <a:lnTo>
                  <a:pt x="778" y="187"/>
                </a:lnTo>
                <a:lnTo>
                  <a:pt x="780" y="215"/>
                </a:lnTo>
                <a:lnTo>
                  <a:pt x="779" y="243"/>
                </a:lnTo>
                <a:lnTo>
                  <a:pt x="776" y="271"/>
                </a:lnTo>
                <a:lnTo>
                  <a:pt x="771" y="298"/>
                </a:lnTo>
                <a:lnTo>
                  <a:pt x="764" y="325"/>
                </a:lnTo>
                <a:lnTo>
                  <a:pt x="755" y="352"/>
                </a:lnTo>
                <a:lnTo>
                  <a:pt x="743" y="379"/>
                </a:lnTo>
                <a:lnTo>
                  <a:pt x="730" y="405"/>
                </a:lnTo>
                <a:lnTo>
                  <a:pt x="714" y="431"/>
                </a:lnTo>
                <a:lnTo>
                  <a:pt x="0" y="220"/>
                </a:lnTo>
                <a:lnTo>
                  <a:pt x="708" y="0"/>
                </a:lnTo>
                <a:moveTo>
                  <a:pt x="708" y="0"/>
                </a:moveTo>
                <a:lnTo>
                  <a:pt x="724" y="26"/>
                </a:lnTo>
                <a:lnTo>
                  <a:pt x="739" y="52"/>
                </a:lnTo>
                <a:lnTo>
                  <a:pt x="751" y="78"/>
                </a:lnTo>
                <a:lnTo>
                  <a:pt x="761" y="105"/>
                </a:lnTo>
                <a:lnTo>
                  <a:pt x="769" y="132"/>
                </a:lnTo>
                <a:lnTo>
                  <a:pt x="775" y="160"/>
                </a:lnTo>
                <a:lnTo>
                  <a:pt x="778" y="187"/>
                </a:lnTo>
                <a:lnTo>
                  <a:pt x="780" y="215"/>
                </a:lnTo>
                <a:lnTo>
                  <a:pt x="779" y="243"/>
                </a:lnTo>
                <a:lnTo>
                  <a:pt x="776" y="271"/>
                </a:lnTo>
                <a:lnTo>
                  <a:pt x="771" y="298"/>
                </a:lnTo>
                <a:lnTo>
                  <a:pt x="764" y="325"/>
                </a:lnTo>
                <a:lnTo>
                  <a:pt x="755" y="352"/>
                </a:lnTo>
                <a:lnTo>
                  <a:pt x="743" y="379"/>
                </a:lnTo>
                <a:lnTo>
                  <a:pt x="730" y="405"/>
                </a:lnTo>
                <a:lnTo>
                  <a:pt x="714" y="431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2" name="CustomShape 19"/>
          <p:cNvSpPr/>
          <p:nvPr/>
        </p:nvSpPr>
        <p:spPr>
          <a:xfrm>
            <a:off x="6321240" y="2297520"/>
            <a:ext cx="555120" cy="376920"/>
          </a:xfrm>
          <a:custGeom>
            <a:avLst/>
            <a:gdLst/>
            <a:ahLst/>
            <a:rect l="0" t="0" r="r" b="b"/>
            <a:pathLst>
              <a:path w="772" h="429">
                <a:moveTo>
                  <a:pt x="65" y="428"/>
                </a:moveTo>
                <a:lnTo>
                  <a:pt x="49" y="402"/>
                </a:lnTo>
                <a:lnTo>
                  <a:pt x="36" y="376"/>
                </a:lnTo>
                <a:lnTo>
                  <a:pt x="25" y="350"/>
                </a:lnTo>
                <a:lnTo>
                  <a:pt x="16" y="323"/>
                </a:lnTo>
                <a:lnTo>
                  <a:pt x="9" y="296"/>
                </a:lnTo>
                <a:lnTo>
                  <a:pt x="4" y="269"/>
                </a:lnTo>
                <a:lnTo>
                  <a:pt x="1" y="241"/>
                </a:lnTo>
                <a:lnTo>
                  <a:pt x="0" y="214"/>
                </a:lnTo>
                <a:lnTo>
                  <a:pt x="1" y="186"/>
                </a:lnTo>
                <a:lnTo>
                  <a:pt x="5" y="159"/>
                </a:lnTo>
                <a:lnTo>
                  <a:pt x="11" y="131"/>
                </a:lnTo>
                <a:lnTo>
                  <a:pt x="18" y="104"/>
                </a:lnTo>
                <a:lnTo>
                  <a:pt x="28" y="78"/>
                </a:lnTo>
                <a:lnTo>
                  <a:pt x="40" y="51"/>
                </a:lnTo>
                <a:lnTo>
                  <a:pt x="54" y="26"/>
                </a:lnTo>
                <a:lnTo>
                  <a:pt x="70" y="0"/>
                </a:lnTo>
                <a:lnTo>
                  <a:pt x="771" y="218"/>
                </a:lnTo>
                <a:lnTo>
                  <a:pt x="65" y="428"/>
                </a:lnTo>
                <a:moveTo>
                  <a:pt x="65" y="428"/>
                </a:moveTo>
                <a:lnTo>
                  <a:pt x="49" y="402"/>
                </a:lnTo>
                <a:lnTo>
                  <a:pt x="36" y="376"/>
                </a:lnTo>
                <a:lnTo>
                  <a:pt x="25" y="350"/>
                </a:lnTo>
                <a:lnTo>
                  <a:pt x="16" y="323"/>
                </a:lnTo>
                <a:lnTo>
                  <a:pt x="9" y="296"/>
                </a:lnTo>
                <a:lnTo>
                  <a:pt x="4" y="269"/>
                </a:lnTo>
                <a:lnTo>
                  <a:pt x="1" y="241"/>
                </a:lnTo>
                <a:lnTo>
                  <a:pt x="0" y="214"/>
                </a:lnTo>
                <a:lnTo>
                  <a:pt x="1" y="186"/>
                </a:lnTo>
                <a:lnTo>
                  <a:pt x="5" y="159"/>
                </a:lnTo>
                <a:lnTo>
                  <a:pt x="11" y="131"/>
                </a:lnTo>
                <a:lnTo>
                  <a:pt x="18" y="104"/>
                </a:lnTo>
                <a:lnTo>
                  <a:pt x="28" y="78"/>
                </a:lnTo>
                <a:lnTo>
                  <a:pt x="40" y="51"/>
                </a:lnTo>
                <a:lnTo>
                  <a:pt x="54" y="26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3" name="Line 20"/>
          <p:cNvSpPr/>
          <p:nvPr/>
        </p:nvSpPr>
        <p:spPr>
          <a:xfrm>
            <a:off x="3508200" y="2492280"/>
            <a:ext cx="29545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4" name="CustomShape 21"/>
          <p:cNvSpPr/>
          <p:nvPr/>
        </p:nvSpPr>
        <p:spPr>
          <a:xfrm>
            <a:off x="4530960" y="4273920"/>
            <a:ext cx="590400" cy="354240"/>
          </a:xfrm>
          <a:custGeom>
            <a:avLst/>
            <a:gdLst/>
            <a:ahLst/>
            <a:rect l="0" t="0" r="r" b="b"/>
            <a:pathLst>
              <a:path w="821" h="402">
                <a:moveTo>
                  <a:pt x="746" y="0"/>
                </a:moveTo>
                <a:lnTo>
                  <a:pt x="763" y="24"/>
                </a:lnTo>
                <a:lnTo>
                  <a:pt x="778" y="48"/>
                </a:lnTo>
                <a:lnTo>
                  <a:pt x="790" y="73"/>
                </a:lnTo>
                <a:lnTo>
                  <a:pt x="801" y="98"/>
                </a:lnTo>
                <a:lnTo>
                  <a:pt x="809" y="123"/>
                </a:lnTo>
                <a:lnTo>
                  <a:pt x="815" y="149"/>
                </a:lnTo>
                <a:lnTo>
                  <a:pt x="819" y="174"/>
                </a:lnTo>
                <a:lnTo>
                  <a:pt x="820" y="200"/>
                </a:lnTo>
                <a:lnTo>
                  <a:pt x="819" y="226"/>
                </a:lnTo>
                <a:lnTo>
                  <a:pt x="816" y="252"/>
                </a:lnTo>
                <a:lnTo>
                  <a:pt x="811" y="277"/>
                </a:lnTo>
                <a:lnTo>
                  <a:pt x="803" y="303"/>
                </a:lnTo>
                <a:lnTo>
                  <a:pt x="794" y="328"/>
                </a:lnTo>
                <a:lnTo>
                  <a:pt x="782" y="353"/>
                </a:lnTo>
                <a:lnTo>
                  <a:pt x="768" y="377"/>
                </a:lnTo>
                <a:lnTo>
                  <a:pt x="751" y="401"/>
                </a:lnTo>
                <a:lnTo>
                  <a:pt x="0" y="204"/>
                </a:lnTo>
                <a:lnTo>
                  <a:pt x="746" y="0"/>
                </a:lnTo>
                <a:moveTo>
                  <a:pt x="746" y="0"/>
                </a:moveTo>
                <a:lnTo>
                  <a:pt x="763" y="24"/>
                </a:lnTo>
                <a:lnTo>
                  <a:pt x="778" y="48"/>
                </a:lnTo>
                <a:lnTo>
                  <a:pt x="790" y="73"/>
                </a:lnTo>
                <a:lnTo>
                  <a:pt x="801" y="98"/>
                </a:lnTo>
                <a:lnTo>
                  <a:pt x="809" y="123"/>
                </a:lnTo>
                <a:lnTo>
                  <a:pt x="815" y="149"/>
                </a:lnTo>
                <a:lnTo>
                  <a:pt x="819" y="174"/>
                </a:lnTo>
                <a:lnTo>
                  <a:pt x="820" y="200"/>
                </a:lnTo>
                <a:lnTo>
                  <a:pt x="819" y="226"/>
                </a:lnTo>
                <a:lnTo>
                  <a:pt x="816" y="252"/>
                </a:lnTo>
                <a:lnTo>
                  <a:pt x="811" y="277"/>
                </a:lnTo>
                <a:lnTo>
                  <a:pt x="803" y="303"/>
                </a:lnTo>
                <a:lnTo>
                  <a:pt x="794" y="328"/>
                </a:lnTo>
                <a:lnTo>
                  <a:pt x="782" y="353"/>
                </a:lnTo>
                <a:lnTo>
                  <a:pt x="768" y="377"/>
                </a:lnTo>
                <a:lnTo>
                  <a:pt x="751" y="4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5" name="CustomShape 22"/>
          <p:cNvSpPr/>
          <p:nvPr/>
        </p:nvSpPr>
        <p:spPr>
          <a:xfrm>
            <a:off x="6376680" y="4271040"/>
            <a:ext cx="583920" cy="354240"/>
          </a:xfrm>
          <a:custGeom>
            <a:avLst/>
            <a:gdLst/>
            <a:ahLst/>
            <a:rect l="0" t="0" r="r" b="b"/>
            <a:pathLst>
              <a:path w="812" h="400">
                <a:moveTo>
                  <a:pt x="67" y="399"/>
                </a:moveTo>
                <a:lnTo>
                  <a:pt x="50" y="373"/>
                </a:lnTo>
                <a:lnTo>
                  <a:pt x="36" y="347"/>
                </a:lnTo>
                <a:lnTo>
                  <a:pt x="24" y="321"/>
                </a:lnTo>
                <a:lnTo>
                  <a:pt x="14" y="294"/>
                </a:lnTo>
                <a:lnTo>
                  <a:pt x="7" y="267"/>
                </a:lnTo>
                <a:lnTo>
                  <a:pt x="2" y="240"/>
                </a:lnTo>
                <a:lnTo>
                  <a:pt x="0" y="213"/>
                </a:lnTo>
                <a:lnTo>
                  <a:pt x="1" y="185"/>
                </a:lnTo>
                <a:lnTo>
                  <a:pt x="3" y="158"/>
                </a:lnTo>
                <a:lnTo>
                  <a:pt x="9" y="131"/>
                </a:lnTo>
                <a:lnTo>
                  <a:pt x="17" y="104"/>
                </a:lnTo>
                <a:lnTo>
                  <a:pt x="27" y="77"/>
                </a:lnTo>
                <a:lnTo>
                  <a:pt x="40" y="51"/>
                </a:lnTo>
                <a:lnTo>
                  <a:pt x="55" y="25"/>
                </a:lnTo>
                <a:lnTo>
                  <a:pt x="72" y="0"/>
                </a:lnTo>
                <a:lnTo>
                  <a:pt x="811" y="203"/>
                </a:lnTo>
                <a:lnTo>
                  <a:pt x="67" y="399"/>
                </a:lnTo>
                <a:moveTo>
                  <a:pt x="67" y="399"/>
                </a:moveTo>
                <a:lnTo>
                  <a:pt x="50" y="373"/>
                </a:lnTo>
                <a:lnTo>
                  <a:pt x="36" y="347"/>
                </a:lnTo>
                <a:lnTo>
                  <a:pt x="24" y="321"/>
                </a:lnTo>
                <a:lnTo>
                  <a:pt x="14" y="294"/>
                </a:lnTo>
                <a:lnTo>
                  <a:pt x="7" y="267"/>
                </a:lnTo>
                <a:lnTo>
                  <a:pt x="2" y="240"/>
                </a:lnTo>
                <a:lnTo>
                  <a:pt x="0" y="213"/>
                </a:lnTo>
                <a:lnTo>
                  <a:pt x="1" y="185"/>
                </a:lnTo>
                <a:lnTo>
                  <a:pt x="3" y="158"/>
                </a:lnTo>
                <a:lnTo>
                  <a:pt x="9" y="131"/>
                </a:lnTo>
                <a:lnTo>
                  <a:pt x="17" y="104"/>
                </a:lnTo>
                <a:lnTo>
                  <a:pt x="27" y="77"/>
                </a:lnTo>
                <a:lnTo>
                  <a:pt x="40" y="51"/>
                </a:lnTo>
                <a:lnTo>
                  <a:pt x="55" y="25"/>
                </a:lnTo>
                <a:lnTo>
                  <a:pt x="72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6" name="Line 23"/>
          <p:cNvSpPr/>
          <p:nvPr/>
        </p:nvSpPr>
        <p:spPr>
          <a:xfrm>
            <a:off x="4973760" y="4462200"/>
            <a:ext cx="157140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7" name="CustomShape 24"/>
          <p:cNvSpPr/>
          <p:nvPr/>
        </p:nvSpPr>
        <p:spPr>
          <a:xfrm>
            <a:off x="4921920" y="2251080"/>
            <a:ext cx="7149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YPlus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8" name="CustomShape 25"/>
          <p:cNvSpPr/>
          <p:nvPr/>
        </p:nvSpPr>
        <p:spPr>
          <a:xfrm>
            <a:off x="5296320" y="4537080"/>
            <a:ext cx="8215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YMinus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9" name="CustomShape 26"/>
          <p:cNvSpPr/>
          <p:nvPr/>
        </p:nvSpPr>
        <p:spPr>
          <a:xfrm>
            <a:off x="1192320" y="3932280"/>
            <a:ext cx="2171520" cy="322200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0" name="CustomShape 27"/>
          <p:cNvSpPr/>
          <p:nvPr/>
        </p:nvSpPr>
        <p:spPr>
          <a:xfrm>
            <a:off x="872640" y="3564000"/>
            <a:ext cx="594000" cy="376920"/>
          </a:xfrm>
          <a:custGeom>
            <a:avLst/>
            <a:gdLst/>
            <a:ahLst/>
            <a:rect l="0" t="0" r="r" b="b"/>
            <a:pathLst>
              <a:path w="826" h="432">
                <a:moveTo>
                  <a:pt x="749" y="0"/>
                </a:moveTo>
                <a:lnTo>
                  <a:pt x="766" y="26"/>
                </a:lnTo>
                <a:lnTo>
                  <a:pt x="781" y="52"/>
                </a:lnTo>
                <a:lnTo>
                  <a:pt x="794" y="78"/>
                </a:lnTo>
                <a:lnTo>
                  <a:pt x="805" y="105"/>
                </a:lnTo>
                <a:lnTo>
                  <a:pt x="813" y="132"/>
                </a:lnTo>
                <a:lnTo>
                  <a:pt x="820" y="160"/>
                </a:lnTo>
                <a:lnTo>
                  <a:pt x="823" y="188"/>
                </a:lnTo>
                <a:lnTo>
                  <a:pt x="825" y="215"/>
                </a:lnTo>
                <a:lnTo>
                  <a:pt x="824" y="243"/>
                </a:lnTo>
                <a:lnTo>
                  <a:pt x="821" y="271"/>
                </a:lnTo>
                <a:lnTo>
                  <a:pt x="816" y="298"/>
                </a:lnTo>
                <a:lnTo>
                  <a:pt x="808" y="325"/>
                </a:lnTo>
                <a:lnTo>
                  <a:pt x="798" y="353"/>
                </a:lnTo>
                <a:lnTo>
                  <a:pt x="786" y="379"/>
                </a:lnTo>
                <a:lnTo>
                  <a:pt x="772" y="405"/>
                </a:lnTo>
                <a:lnTo>
                  <a:pt x="755" y="431"/>
                </a:lnTo>
                <a:lnTo>
                  <a:pt x="0" y="220"/>
                </a:lnTo>
                <a:lnTo>
                  <a:pt x="749" y="0"/>
                </a:lnTo>
                <a:moveTo>
                  <a:pt x="749" y="0"/>
                </a:moveTo>
                <a:lnTo>
                  <a:pt x="766" y="26"/>
                </a:lnTo>
                <a:lnTo>
                  <a:pt x="781" y="52"/>
                </a:lnTo>
                <a:lnTo>
                  <a:pt x="794" y="78"/>
                </a:lnTo>
                <a:lnTo>
                  <a:pt x="805" y="105"/>
                </a:lnTo>
                <a:lnTo>
                  <a:pt x="813" y="132"/>
                </a:lnTo>
                <a:lnTo>
                  <a:pt x="820" y="160"/>
                </a:lnTo>
                <a:lnTo>
                  <a:pt x="823" y="188"/>
                </a:lnTo>
                <a:lnTo>
                  <a:pt x="825" y="215"/>
                </a:lnTo>
                <a:lnTo>
                  <a:pt x="824" y="243"/>
                </a:lnTo>
                <a:lnTo>
                  <a:pt x="821" y="271"/>
                </a:lnTo>
                <a:lnTo>
                  <a:pt x="816" y="298"/>
                </a:lnTo>
                <a:lnTo>
                  <a:pt x="808" y="325"/>
                </a:lnTo>
                <a:lnTo>
                  <a:pt x="798" y="353"/>
                </a:lnTo>
                <a:lnTo>
                  <a:pt x="786" y="379"/>
                </a:lnTo>
                <a:lnTo>
                  <a:pt x="772" y="405"/>
                </a:lnTo>
                <a:lnTo>
                  <a:pt x="755" y="431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1" name="CustomShape 28"/>
          <p:cNvSpPr/>
          <p:nvPr/>
        </p:nvSpPr>
        <p:spPr>
          <a:xfrm>
            <a:off x="6348240" y="3561120"/>
            <a:ext cx="584640" cy="376920"/>
          </a:xfrm>
          <a:custGeom>
            <a:avLst/>
            <a:gdLst/>
            <a:ahLst/>
            <a:rect l="0" t="0" r="r" b="b"/>
            <a:pathLst>
              <a:path w="813" h="429">
                <a:moveTo>
                  <a:pt x="68" y="428"/>
                </a:moveTo>
                <a:lnTo>
                  <a:pt x="52" y="402"/>
                </a:lnTo>
                <a:lnTo>
                  <a:pt x="38" y="376"/>
                </a:lnTo>
                <a:lnTo>
                  <a:pt x="26" y="350"/>
                </a:lnTo>
                <a:lnTo>
                  <a:pt x="17" y="323"/>
                </a:lnTo>
                <a:lnTo>
                  <a:pt x="9" y="296"/>
                </a:lnTo>
                <a:lnTo>
                  <a:pt x="4" y="269"/>
                </a:lnTo>
                <a:lnTo>
                  <a:pt x="1" y="241"/>
                </a:lnTo>
                <a:lnTo>
                  <a:pt x="0" y="214"/>
                </a:lnTo>
                <a:lnTo>
                  <a:pt x="1" y="186"/>
                </a:lnTo>
                <a:lnTo>
                  <a:pt x="5" y="159"/>
                </a:lnTo>
                <a:lnTo>
                  <a:pt x="11" y="131"/>
                </a:lnTo>
                <a:lnTo>
                  <a:pt x="19" y="104"/>
                </a:lnTo>
                <a:lnTo>
                  <a:pt x="30" y="78"/>
                </a:lnTo>
                <a:lnTo>
                  <a:pt x="42" y="51"/>
                </a:lnTo>
                <a:lnTo>
                  <a:pt x="57" y="25"/>
                </a:lnTo>
                <a:lnTo>
                  <a:pt x="74" y="0"/>
                </a:lnTo>
                <a:lnTo>
                  <a:pt x="812" y="218"/>
                </a:lnTo>
                <a:lnTo>
                  <a:pt x="68" y="428"/>
                </a:lnTo>
                <a:moveTo>
                  <a:pt x="68" y="428"/>
                </a:moveTo>
                <a:lnTo>
                  <a:pt x="52" y="402"/>
                </a:lnTo>
                <a:lnTo>
                  <a:pt x="38" y="376"/>
                </a:lnTo>
                <a:lnTo>
                  <a:pt x="26" y="350"/>
                </a:lnTo>
                <a:lnTo>
                  <a:pt x="17" y="323"/>
                </a:lnTo>
                <a:lnTo>
                  <a:pt x="9" y="296"/>
                </a:lnTo>
                <a:lnTo>
                  <a:pt x="4" y="269"/>
                </a:lnTo>
                <a:lnTo>
                  <a:pt x="1" y="241"/>
                </a:lnTo>
                <a:lnTo>
                  <a:pt x="0" y="214"/>
                </a:lnTo>
                <a:lnTo>
                  <a:pt x="1" y="186"/>
                </a:lnTo>
                <a:lnTo>
                  <a:pt x="5" y="159"/>
                </a:lnTo>
                <a:lnTo>
                  <a:pt x="11" y="131"/>
                </a:lnTo>
                <a:lnTo>
                  <a:pt x="19" y="104"/>
                </a:lnTo>
                <a:lnTo>
                  <a:pt x="30" y="78"/>
                </a:lnTo>
                <a:lnTo>
                  <a:pt x="42" y="51"/>
                </a:lnTo>
                <a:lnTo>
                  <a:pt x="57" y="25"/>
                </a:lnTo>
                <a:lnTo>
                  <a:pt x="74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2" name="Line 29"/>
          <p:cNvSpPr/>
          <p:nvPr/>
        </p:nvSpPr>
        <p:spPr>
          <a:xfrm>
            <a:off x="1317600" y="3757320"/>
            <a:ext cx="51991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3" name="CustomShape 30"/>
          <p:cNvSpPr/>
          <p:nvPr/>
        </p:nvSpPr>
        <p:spPr>
          <a:xfrm>
            <a:off x="1958040" y="3514680"/>
            <a:ext cx="7149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XPlus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4" name="CustomShape 31"/>
          <p:cNvSpPr/>
          <p:nvPr/>
        </p:nvSpPr>
        <p:spPr>
          <a:xfrm>
            <a:off x="4471200" y="3011040"/>
            <a:ext cx="591120" cy="349920"/>
          </a:xfrm>
          <a:custGeom>
            <a:avLst/>
            <a:gdLst/>
            <a:ahLst/>
            <a:rect l="0" t="0" r="r" b="b"/>
            <a:pathLst>
              <a:path w="822" h="395">
                <a:moveTo>
                  <a:pt x="749" y="0"/>
                </a:moveTo>
                <a:lnTo>
                  <a:pt x="767" y="25"/>
                </a:lnTo>
                <a:lnTo>
                  <a:pt x="782" y="51"/>
                </a:lnTo>
                <a:lnTo>
                  <a:pt x="795" y="77"/>
                </a:lnTo>
                <a:lnTo>
                  <a:pt x="805" y="103"/>
                </a:lnTo>
                <a:lnTo>
                  <a:pt x="813" y="130"/>
                </a:lnTo>
                <a:lnTo>
                  <a:pt x="818" y="156"/>
                </a:lnTo>
                <a:lnTo>
                  <a:pt x="821" y="183"/>
                </a:lnTo>
                <a:lnTo>
                  <a:pt x="821" y="210"/>
                </a:lnTo>
                <a:lnTo>
                  <a:pt x="818" y="237"/>
                </a:lnTo>
                <a:lnTo>
                  <a:pt x="814" y="264"/>
                </a:lnTo>
                <a:lnTo>
                  <a:pt x="806" y="291"/>
                </a:lnTo>
                <a:lnTo>
                  <a:pt x="796" y="317"/>
                </a:lnTo>
                <a:lnTo>
                  <a:pt x="784" y="343"/>
                </a:lnTo>
                <a:lnTo>
                  <a:pt x="769" y="369"/>
                </a:lnTo>
                <a:lnTo>
                  <a:pt x="752" y="394"/>
                </a:lnTo>
                <a:lnTo>
                  <a:pt x="0" y="199"/>
                </a:lnTo>
                <a:lnTo>
                  <a:pt x="749" y="0"/>
                </a:lnTo>
                <a:moveTo>
                  <a:pt x="749" y="0"/>
                </a:moveTo>
                <a:lnTo>
                  <a:pt x="767" y="25"/>
                </a:lnTo>
                <a:lnTo>
                  <a:pt x="782" y="51"/>
                </a:lnTo>
                <a:lnTo>
                  <a:pt x="795" y="77"/>
                </a:lnTo>
                <a:lnTo>
                  <a:pt x="805" y="103"/>
                </a:lnTo>
                <a:lnTo>
                  <a:pt x="813" y="130"/>
                </a:lnTo>
                <a:lnTo>
                  <a:pt x="818" y="156"/>
                </a:lnTo>
                <a:lnTo>
                  <a:pt x="821" y="183"/>
                </a:lnTo>
                <a:lnTo>
                  <a:pt x="821" y="210"/>
                </a:lnTo>
                <a:lnTo>
                  <a:pt x="818" y="237"/>
                </a:lnTo>
                <a:lnTo>
                  <a:pt x="814" y="264"/>
                </a:lnTo>
                <a:lnTo>
                  <a:pt x="806" y="291"/>
                </a:lnTo>
                <a:lnTo>
                  <a:pt x="796" y="317"/>
                </a:lnTo>
                <a:lnTo>
                  <a:pt x="784" y="343"/>
                </a:lnTo>
                <a:lnTo>
                  <a:pt x="769" y="369"/>
                </a:lnTo>
                <a:lnTo>
                  <a:pt x="752" y="394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5" name="CustomShape 32"/>
          <p:cNvSpPr/>
          <p:nvPr/>
        </p:nvSpPr>
        <p:spPr>
          <a:xfrm>
            <a:off x="6347880" y="3003480"/>
            <a:ext cx="559440" cy="356760"/>
          </a:xfrm>
          <a:custGeom>
            <a:avLst/>
            <a:gdLst/>
            <a:ahLst/>
            <a:rect l="0" t="0" r="r" b="b"/>
            <a:pathLst>
              <a:path w="778" h="399">
                <a:moveTo>
                  <a:pt x="64" y="398"/>
                </a:moveTo>
                <a:lnTo>
                  <a:pt x="48" y="373"/>
                </a:lnTo>
                <a:lnTo>
                  <a:pt x="34" y="347"/>
                </a:lnTo>
                <a:lnTo>
                  <a:pt x="23" y="321"/>
                </a:lnTo>
                <a:lnTo>
                  <a:pt x="14" y="294"/>
                </a:lnTo>
                <a:lnTo>
                  <a:pt x="7" y="267"/>
                </a:lnTo>
                <a:lnTo>
                  <a:pt x="2" y="240"/>
                </a:lnTo>
                <a:lnTo>
                  <a:pt x="0" y="213"/>
                </a:lnTo>
                <a:lnTo>
                  <a:pt x="0" y="185"/>
                </a:lnTo>
                <a:lnTo>
                  <a:pt x="3" y="158"/>
                </a:lnTo>
                <a:lnTo>
                  <a:pt x="8" y="131"/>
                </a:lnTo>
                <a:lnTo>
                  <a:pt x="15" y="104"/>
                </a:lnTo>
                <a:lnTo>
                  <a:pt x="25" y="77"/>
                </a:lnTo>
                <a:lnTo>
                  <a:pt x="36" y="51"/>
                </a:lnTo>
                <a:lnTo>
                  <a:pt x="50" y="25"/>
                </a:lnTo>
                <a:lnTo>
                  <a:pt x="67" y="0"/>
                </a:lnTo>
                <a:lnTo>
                  <a:pt x="777" y="201"/>
                </a:lnTo>
                <a:lnTo>
                  <a:pt x="64" y="398"/>
                </a:lnTo>
                <a:moveTo>
                  <a:pt x="64" y="398"/>
                </a:moveTo>
                <a:lnTo>
                  <a:pt x="48" y="373"/>
                </a:lnTo>
                <a:lnTo>
                  <a:pt x="34" y="347"/>
                </a:lnTo>
                <a:lnTo>
                  <a:pt x="23" y="321"/>
                </a:lnTo>
                <a:lnTo>
                  <a:pt x="14" y="294"/>
                </a:lnTo>
                <a:lnTo>
                  <a:pt x="7" y="267"/>
                </a:lnTo>
                <a:lnTo>
                  <a:pt x="2" y="240"/>
                </a:lnTo>
                <a:lnTo>
                  <a:pt x="0" y="213"/>
                </a:lnTo>
                <a:lnTo>
                  <a:pt x="0" y="185"/>
                </a:lnTo>
                <a:lnTo>
                  <a:pt x="3" y="158"/>
                </a:lnTo>
                <a:lnTo>
                  <a:pt x="8" y="131"/>
                </a:lnTo>
                <a:lnTo>
                  <a:pt x="15" y="104"/>
                </a:lnTo>
                <a:lnTo>
                  <a:pt x="25" y="77"/>
                </a:lnTo>
                <a:lnTo>
                  <a:pt x="36" y="51"/>
                </a:lnTo>
                <a:lnTo>
                  <a:pt x="50" y="25"/>
                </a:lnTo>
                <a:lnTo>
                  <a:pt x="67" y="0"/>
                </a:lnTo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6" name="Line 33"/>
          <p:cNvSpPr/>
          <p:nvPr/>
        </p:nvSpPr>
        <p:spPr>
          <a:xfrm>
            <a:off x="4946760" y="3197160"/>
            <a:ext cx="154296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7" name="CustomShape 34"/>
          <p:cNvSpPr/>
          <p:nvPr/>
        </p:nvSpPr>
        <p:spPr>
          <a:xfrm>
            <a:off x="5267880" y="3273120"/>
            <a:ext cx="8215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400" spc="-1" strike="noStrike">
                <a:solidFill>
                  <a:srgbClr val="000000"/>
                </a:solidFill>
                <a:latin typeface="Courier New"/>
              </a:rPr>
              <a:t>YMinus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8" name="CustomShape 35"/>
          <p:cNvSpPr/>
          <p:nvPr/>
        </p:nvSpPr>
        <p:spPr>
          <a:xfrm>
            <a:off x="771480" y="473040"/>
            <a:ext cx="798480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append_dl(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XPlus-XMinus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YPlus-YMinus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XPlus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-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YMinus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):-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XMinus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=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YPlus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9" name="CustomShape 36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p.65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0" name="CustomShape 37"/>
          <p:cNvSpPr/>
          <p:nvPr/>
        </p:nvSpPr>
        <p:spPr>
          <a:xfrm>
            <a:off x="767160" y="4876920"/>
            <a:ext cx="444888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?-append_dl(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[a,b|X]-X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[c,d|Y]-Y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,Z).</a:t>
            </a:r>
            <a:br/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X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 = 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[c,d|Y]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 Z = [</a:t>
            </a: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a,b</a:t>
            </a: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c,d|Y]-Y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Second-order predicates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2" name="CustomShape 2"/>
          <p:cNvSpPr/>
          <p:nvPr/>
        </p:nvSpPr>
        <p:spPr>
          <a:xfrm>
            <a:off x="750960" y="617400"/>
            <a:ext cx="2787480" cy="156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parent(john,peter).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parent(john,paul).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parent(john,mary).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parent(mick,davy).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parent(mick,dee).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parent(mick,dozy).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3" name="CustomShape 3"/>
          <p:cNvSpPr/>
          <p:nvPr/>
        </p:nvSpPr>
        <p:spPr>
          <a:xfrm>
            <a:off x="673920" y="2662200"/>
            <a:ext cx="5256360" cy="299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bagof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(C,parent(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,C),L).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 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 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john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L = [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peter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paul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mary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];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 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=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 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mick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L = [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davy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dee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dozy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bagof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(C,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P^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parent(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,C),L).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 = [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peter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paul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mary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davy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dee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dozy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4" name="CustomShape 4"/>
          <p:cNvSpPr/>
          <p:nvPr/>
        </p:nvSpPr>
        <p:spPr>
          <a:xfrm>
            <a:off x="3705120" y="3119400"/>
            <a:ext cx="4849920" cy="7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5" name="CustomShape 5"/>
          <p:cNvSpPr/>
          <p:nvPr/>
        </p:nvSpPr>
        <p:spPr>
          <a:xfrm>
            <a:off x="3695040" y="444600"/>
            <a:ext cx="5256360" cy="203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findall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(C,parent(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john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,C),L).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 = [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peter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paul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mary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?-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findall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(C,parent(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,C),L).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123"/>
              </a:spcBef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  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L = [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peter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paul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mary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davy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dee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dozy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6" name="CustomShape 6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p.67-8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7" name="CustomShape 7"/>
          <p:cNvSpPr/>
          <p:nvPr/>
        </p:nvSpPr>
        <p:spPr>
          <a:xfrm>
            <a:off x="8610480" y="6400800"/>
            <a:ext cx="457200" cy="374760"/>
          </a:xfrm>
          <a:custGeom>
            <a:avLst/>
            <a:gdLst/>
            <a:ahLst/>
            <a:rect l="0" t="0" r="r" b="b"/>
            <a:pathLst>
              <a:path w="1272" h="1043">
                <a:moveTo>
                  <a:pt x="0" y="0"/>
                </a:moveTo>
                <a:lnTo>
                  <a:pt x="1271" y="0"/>
                </a:lnTo>
                <a:lnTo>
                  <a:pt x="1271" y="1042"/>
                </a:lnTo>
                <a:lnTo>
                  <a:pt x="0" y="1042"/>
                </a:lnTo>
                <a:lnTo>
                  <a:pt x="0" y="0"/>
                </a:lnTo>
                <a:moveTo>
                  <a:pt x="0" y="0"/>
                </a:moveTo>
                <a:lnTo>
                  <a:pt x="1271" y="0"/>
                </a:lnTo>
                <a:lnTo>
                  <a:pt x="1161" y="109"/>
                </a:lnTo>
                <a:lnTo>
                  <a:pt x="109" y="109"/>
                </a:lnTo>
                <a:lnTo>
                  <a:pt x="0" y="0"/>
                </a:lnTo>
                <a:moveTo>
                  <a:pt x="1271" y="0"/>
                </a:moveTo>
                <a:lnTo>
                  <a:pt x="1271" y="1042"/>
                </a:lnTo>
                <a:lnTo>
                  <a:pt x="1161" y="932"/>
                </a:lnTo>
                <a:lnTo>
                  <a:pt x="1161" y="109"/>
                </a:lnTo>
                <a:lnTo>
                  <a:pt x="1271" y="0"/>
                </a:lnTo>
                <a:moveTo>
                  <a:pt x="1271" y="1042"/>
                </a:moveTo>
                <a:lnTo>
                  <a:pt x="0" y="1042"/>
                </a:lnTo>
                <a:lnTo>
                  <a:pt x="109" y="932"/>
                </a:lnTo>
                <a:lnTo>
                  <a:pt x="1161" y="932"/>
                </a:lnTo>
                <a:lnTo>
                  <a:pt x="1271" y="1042"/>
                </a:lnTo>
                <a:moveTo>
                  <a:pt x="0" y="1042"/>
                </a:moveTo>
                <a:lnTo>
                  <a:pt x="0" y="0"/>
                </a:lnTo>
                <a:lnTo>
                  <a:pt x="109" y="109"/>
                </a:lnTo>
                <a:lnTo>
                  <a:pt x="109" y="932"/>
                </a:lnTo>
                <a:lnTo>
                  <a:pt x="0" y="1042"/>
                </a:lnTo>
                <a:moveTo>
                  <a:pt x="329" y="214"/>
                </a:moveTo>
                <a:lnTo>
                  <a:pt x="941" y="521"/>
                </a:lnTo>
                <a:lnTo>
                  <a:pt x="329" y="827"/>
                </a:lnTo>
                <a:lnTo>
                  <a:pt x="329" y="214"/>
                </a:lnTo>
              </a:path>
            </a:pathLst>
          </a:custGeom>
          <a:solidFill>
            <a:srgbClr val="9b9b9b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039" dur="indefinite" restart="never" nodeType="tmRoot">
          <p:childTnLst>
            <p:seq>
              <p:cTn id="1040" nodeType="mainSeq">
                <p:childTnLst>
                  <p:par>
                    <p:cTn id="1041" fill="freeze">
                      <p:stCondLst>
                        <p:cond delay="indefinite"/>
                      </p:stCondLst>
                      <p:childTnLst>
                        <p:par>
                          <p:cTn id="1042" fill="freeze">
                            <p:stCondLst>
                              <p:cond delay="0"/>
                            </p:stCondLst>
                            <p:childTnLst>
                              <p:par>
                                <p:cTn id="10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5" fill="freeze">
                      <p:stCondLst>
                        <p:cond delay="indefinite"/>
                      </p:stCondLst>
                      <p:childTnLst>
                        <p:par>
                          <p:cTn id="1046" fill="freeze">
                            <p:stCondLst>
                              <p:cond delay="0"/>
                            </p:stCondLst>
                            <p:childTnLst>
                              <p:par>
                                <p:cTn id="10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>
                                            <p:txEl>
                                              <p:pRg st="31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9" fill="freeze">
                      <p:stCondLst>
                        <p:cond delay="indefinite"/>
                      </p:stCondLst>
                      <p:childTnLst>
                        <p:par>
                          <p:cTn id="1050" fill="freeze">
                            <p:stCondLst>
                              <p:cond delay="0"/>
                            </p:stCondLst>
                            <p:childTnLst>
                              <p:par>
                                <p:cTn id="10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>
                                            <p:txEl>
                                              <p:pRg st="56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freeze">
                      <p:stCondLst>
                        <p:cond delay="indefinite"/>
                      </p:stCondLst>
                      <p:childTnLst>
                        <p:par>
                          <p:cTn id="1054" fill="freeze">
                            <p:stCondLst>
                              <p:cond delay="0"/>
                            </p:stCondLst>
                            <p:childTnLst>
                              <p:par>
                                <p:cTn id="10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>
                                            <p:txEl>
                                              <p:pRg st="84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7" fill="freeze">
                      <p:stCondLst>
                        <p:cond delay="indefinite"/>
                      </p:stCondLst>
                      <p:childTnLst>
                        <p:par>
                          <p:cTn id="1058" fill="freeze">
                            <p:stCondLst>
                              <p:cond delay="0"/>
                            </p:stCondLst>
                            <p:childTnLst>
                              <p:par>
                                <p:cTn id="10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1" fill="freeze">
                      <p:stCondLst>
                        <p:cond delay="indefinite"/>
                      </p:stCondLst>
                      <p:childTnLst>
                        <p:par>
                          <p:cTn id="1062" fill="freeze">
                            <p:stCondLst>
                              <p:cond delay="0"/>
                            </p:stCondLst>
                            <p:childTnLst>
                              <p:par>
                                <p:cTn id="10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2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freeze">
                      <p:stCondLst>
                        <p:cond delay="indefinite"/>
                      </p:stCondLst>
                      <p:childTnLst>
                        <p:par>
                          <p:cTn id="1066" fill="freeze">
                            <p:stCondLst>
                              <p:cond delay="0"/>
                            </p:stCondLst>
                            <p:childTnLst>
                              <p:par>
                                <p:cTn id="10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6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9" fill="freeze">
                      <p:stCondLst>
                        <p:cond delay="indefinite"/>
                      </p:stCondLst>
                      <p:childTnLst>
                        <p:par>
                          <p:cTn id="1070" fill="freeze">
                            <p:stCondLst>
                              <p:cond delay="0"/>
                            </p:stCondLst>
                            <p:childTnLst>
                              <p:par>
                                <p:cTn id="10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96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3" fill="freeze">
                      <p:stCondLst>
                        <p:cond delay="indefinite"/>
                      </p:stCondLst>
                      <p:childTnLst>
                        <p:par>
                          <p:cTn id="1074" fill="freeze">
                            <p:stCondLst>
                              <p:cond delay="0"/>
                            </p:stCondLst>
                            <p:childTnLst>
                              <p:par>
                                <p:cTn id="10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>
                                            <p:txEl>
                                              <p:pRg st="124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freeze">
                      <p:stCondLst>
                        <p:cond delay="indefinite"/>
                      </p:stCondLst>
                      <p:childTnLst>
                        <p:par>
                          <p:cTn id="1078" fill="freeze">
                            <p:stCondLst>
                              <p:cond delay="0"/>
                            </p:stCondLst>
                            <p:childTnLst>
                              <p:par>
                                <p:cTn id="10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81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Infinite SLD-trees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386360" y="592200"/>
            <a:ext cx="4707720" cy="61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brother_of(X,Y):-brother_of(Y,X).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brother_of(paul,peter).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4837680" y="4419720"/>
            <a:ext cx="4227480" cy="102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950"/>
              </a:spcBef>
              <a:spcAft>
                <a:spcPts val="950"/>
              </a:spcAft>
            </a:pP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brother_of(paul,peter).</a:t>
            </a:r>
            <a:br/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brother_of(peter,adrian).</a:t>
            </a:r>
            <a:br/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brother_of(X,Y):-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	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brother_of(X,Z),</a:t>
            </a:r>
            <a:br/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	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brother_of(Z,Y).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303200" y="2428920"/>
            <a:ext cx="201024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?-brother_of(paul,B)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946080" y="311940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Line 6"/>
          <p:cNvSpPr/>
          <p:nvPr/>
        </p:nvSpPr>
        <p:spPr>
          <a:xfrm flipV="1">
            <a:off x="1190520" y="2665080"/>
            <a:ext cx="414360" cy="47772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7"/>
          <p:cNvSpPr/>
          <p:nvPr/>
        </p:nvSpPr>
        <p:spPr>
          <a:xfrm>
            <a:off x="1536840" y="3117960"/>
            <a:ext cx="34732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:-brother_of(paul,Z),brother_of(Z,B)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Line 8"/>
          <p:cNvSpPr/>
          <p:nvPr/>
        </p:nvSpPr>
        <p:spPr>
          <a:xfrm flipH="1" flipV="1">
            <a:off x="2565360" y="2665080"/>
            <a:ext cx="439920" cy="4777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9"/>
          <p:cNvSpPr/>
          <p:nvPr/>
        </p:nvSpPr>
        <p:spPr>
          <a:xfrm>
            <a:off x="2864880" y="3807000"/>
            <a:ext cx="511920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:-brother_of(paul,Z1),brother_of(Z1,Z),brother_of(Z,B)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Line 10"/>
          <p:cNvSpPr/>
          <p:nvPr/>
        </p:nvSpPr>
        <p:spPr>
          <a:xfrm flipH="1" flipV="1">
            <a:off x="3197160" y="3333240"/>
            <a:ext cx="439920" cy="4986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11"/>
          <p:cNvSpPr/>
          <p:nvPr/>
        </p:nvSpPr>
        <p:spPr>
          <a:xfrm flipV="1">
            <a:off x="1822320" y="3333240"/>
            <a:ext cx="398520" cy="4986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12"/>
          <p:cNvSpPr/>
          <p:nvPr/>
        </p:nvSpPr>
        <p:spPr>
          <a:xfrm>
            <a:off x="706320" y="380700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:-brother_of(peter,B)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CustomShape 13"/>
          <p:cNvSpPr/>
          <p:nvPr/>
        </p:nvSpPr>
        <p:spPr>
          <a:xfrm>
            <a:off x="457200" y="449100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Line 14"/>
          <p:cNvSpPr/>
          <p:nvPr/>
        </p:nvSpPr>
        <p:spPr>
          <a:xfrm flipV="1">
            <a:off x="698400" y="4022640"/>
            <a:ext cx="416160" cy="4968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5"/>
          <p:cNvSpPr/>
          <p:nvPr/>
        </p:nvSpPr>
        <p:spPr>
          <a:xfrm>
            <a:off x="1010160" y="4475160"/>
            <a:ext cx="356472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:-brother_of(peter,Z),brother_of(Z,B)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Line 16"/>
          <p:cNvSpPr/>
          <p:nvPr/>
        </p:nvSpPr>
        <p:spPr>
          <a:xfrm flipH="1" flipV="1">
            <a:off x="2091960" y="4022640"/>
            <a:ext cx="438120" cy="4968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7"/>
          <p:cNvSpPr/>
          <p:nvPr/>
        </p:nvSpPr>
        <p:spPr>
          <a:xfrm>
            <a:off x="2421000" y="4705200"/>
            <a:ext cx="272880" cy="41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CustomShape 18"/>
          <p:cNvSpPr/>
          <p:nvPr/>
        </p:nvSpPr>
        <p:spPr>
          <a:xfrm>
            <a:off x="2421000" y="4838760"/>
            <a:ext cx="272880" cy="41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CustomShape 19"/>
          <p:cNvSpPr/>
          <p:nvPr/>
        </p:nvSpPr>
        <p:spPr>
          <a:xfrm>
            <a:off x="2421000" y="4991040"/>
            <a:ext cx="2728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CustomShape 20"/>
          <p:cNvSpPr/>
          <p:nvPr/>
        </p:nvSpPr>
        <p:spPr>
          <a:xfrm>
            <a:off x="4300560" y="4016520"/>
            <a:ext cx="272880" cy="41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CustomShape 21"/>
          <p:cNvSpPr/>
          <p:nvPr/>
        </p:nvSpPr>
        <p:spPr>
          <a:xfrm>
            <a:off x="4300560" y="4168800"/>
            <a:ext cx="272880" cy="41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CustomShape 22"/>
          <p:cNvSpPr/>
          <p:nvPr/>
        </p:nvSpPr>
        <p:spPr>
          <a:xfrm>
            <a:off x="4300560" y="4303800"/>
            <a:ext cx="2728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CustomShape 23"/>
          <p:cNvSpPr/>
          <p:nvPr/>
        </p:nvSpPr>
        <p:spPr>
          <a:xfrm>
            <a:off x="6324480" y="2395440"/>
            <a:ext cx="272880" cy="41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CustomShape 24"/>
          <p:cNvSpPr/>
          <p:nvPr/>
        </p:nvSpPr>
        <p:spPr>
          <a:xfrm>
            <a:off x="6324480" y="2577960"/>
            <a:ext cx="265320" cy="38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1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1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CustomShape 25"/>
          <p:cNvSpPr/>
          <p:nvPr/>
        </p:nvSpPr>
        <p:spPr>
          <a:xfrm>
            <a:off x="6324480" y="2731680"/>
            <a:ext cx="265320" cy="23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1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4" name="Line 26"/>
          <p:cNvSpPr/>
          <p:nvPr/>
        </p:nvSpPr>
        <p:spPr>
          <a:xfrm flipV="1">
            <a:off x="6451560" y="2018880"/>
            <a:ext cx="327240" cy="3445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Line 27"/>
          <p:cNvSpPr/>
          <p:nvPr/>
        </p:nvSpPr>
        <p:spPr>
          <a:xfrm>
            <a:off x="6819840" y="1611360"/>
            <a:ext cx="0" cy="23004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8"/>
          <p:cNvSpPr/>
          <p:nvPr/>
        </p:nvSpPr>
        <p:spPr>
          <a:xfrm>
            <a:off x="5797440" y="182232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:-brother_of(B,peter)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CustomShape 29"/>
          <p:cNvSpPr/>
          <p:nvPr/>
        </p:nvSpPr>
        <p:spPr>
          <a:xfrm>
            <a:off x="7042320" y="243360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8" name="Line 30"/>
          <p:cNvSpPr/>
          <p:nvPr/>
        </p:nvSpPr>
        <p:spPr>
          <a:xfrm flipH="1" flipV="1">
            <a:off x="6878520" y="2018880"/>
            <a:ext cx="316080" cy="34452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31"/>
          <p:cNvSpPr/>
          <p:nvPr/>
        </p:nvSpPr>
        <p:spPr>
          <a:xfrm>
            <a:off x="6442200" y="46512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?-brother_of(peter,B)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CustomShape 32"/>
          <p:cNvSpPr/>
          <p:nvPr/>
        </p:nvSpPr>
        <p:spPr>
          <a:xfrm>
            <a:off x="5797440" y="138276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:-brother_of(peter,B)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Line 33"/>
          <p:cNvSpPr/>
          <p:nvPr/>
        </p:nvSpPr>
        <p:spPr>
          <a:xfrm flipV="1">
            <a:off x="6819840" y="1082160"/>
            <a:ext cx="309600" cy="38268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Line 34"/>
          <p:cNvSpPr/>
          <p:nvPr/>
        </p:nvSpPr>
        <p:spPr>
          <a:xfrm>
            <a:off x="7391520" y="693720"/>
            <a:ext cx="0" cy="2491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35"/>
          <p:cNvSpPr/>
          <p:nvPr/>
        </p:nvSpPr>
        <p:spPr>
          <a:xfrm>
            <a:off x="6424560" y="885960"/>
            <a:ext cx="21016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200" spc="-1" strike="noStrike">
                <a:solidFill>
                  <a:srgbClr val="000000"/>
                </a:solidFill>
                <a:latin typeface="Courier New"/>
              </a:rPr>
              <a:t>:-brother_of(B,peter)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CustomShape 36"/>
          <p:cNvSpPr/>
          <p:nvPr/>
        </p:nvSpPr>
        <p:spPr>
          <a:xfrm>
            <a:off x="8085240" y="137952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Line 37"/>
          <p:cNvSpPr/>
          <p:nvPr/>
        </p:nvSpPr>
        <p:spPr>
          <a:xfrm flipH="1" flipV="1">
            <a:off x="7756560" y="1082160"/>
            <a:ext cx="333360" cy="38268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38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p.45-6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68" dur="indefinite" restart="never" nodeType="tmRoot">
          <p:childTnLst>
            <p:seq>
              <p:cTn id="69" nodeType="mainSeq">
                <p:childTnLst>
                  <p:par>
                    <p:cTn id="70" fill="freeze">
                      <p:stCondLst>
                        <p:cond delay="indefinite"/>
                      </p:stCondLst>
                      <p:childTnLst>
                        <p:par>
                          <p:cTn id="71" fill="freeze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freeze">
                      <p:stCondLst>
                        <p:cond delay="indefinite"/>
                      </p:stCondLst>
                      <p:childTnLst>
                        <p:par>
                          <p:cTn id="75" fill="freeze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freeze">
                      <p:stCondLst>
                        <p:cond delay="indefinite"/>
                      </p:stCondLst>
                      <p:childTnLst>
                        <p:par>
                          <p:cTn id="80" fill="freeze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freeze">
                      <p:stCondLst>
                        <p:cond delay="indefinite"/>
                      </p:stCondLst>
                      <p:childTnLst>
                        <p:par>
                          <p:cTn id="85" fill="freeze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freeze">
                      <p:stCondLst>
                        <p:cond delay="indefinite"/>
                      </p:stCondLst>
                      <p:childTnLst>
                        <p:par>
                          <p:cTn id="90" fill="freeze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freeze">
                      <p:stCondLst>
                        <p:cond delay="indefinite"/>
                      </p:stCondLst>
                      <p:childTnLst>
                        <p:par>
                          <p:cTn id="95" fill="freeze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freeze">
                      <p:stCondLst>
                        <p:cond delay="indefinite"/>
                      </p:stCondLst>
                      <p:childTnLst>
                        <p:par>
                          <p:cTn id="100" fill="freeze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freeze">
                      <p:stCondLst>
                        <p:cond delay="indefinite"/>
                      </p:stCondLst>
                      <p:childTnLst>
                        <p:par>
                          <p:cTn id="105" fill="freeze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freeze">
                      <p:stCondLst>
                        <p:cond delay="indefinite"/>
                      </p:stCondLst>
                      <p:childTnLst>
                        <p:par>
                          <p:cTn id="1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freeze">
                      <p:stCondLst>
                        <p:cond delay="indefinite"/>
                      </p:stCondLst>
                      <p:childTnLst>
                        <p:par>
                          <p:cTn id="114" fill="freeze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freeze">
                      <p:stCondLst>
                        <p:cond delay="indefinite"/>
                      </p:stCondLst>
                      <p:childTnLst>
                        <p:par>
                          <p:cTn id="119" fill="freeze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2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freeze">
                      <p:stCondLst>
                        <p:cond delay="indefinite"/>
                      </p:stCondLst>
                      <p:childTnLst>
                        <p:par>
                          <p:cTn id="124" fill="freeze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2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freeze">
                      <p:stCondLst>
                        <p:cond delay="indefinite"/>
                      </p:stCondLst>
                      <p:childTnLst>
                        <p:par>
                          <p:cTn id="129" fill="freeze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freeze">
                      <p:stCondLst>
                        <p:cond delay="indefinite"/>
                      </p:stCondLst>
                      <p:childTnLst>
                        <p:par>
                          <p:cTn id="134" fill="freeze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freeze">
                      <p:stCondLst>
                        <p:cond delay="indefinite"/>
                      </p:stCondLst>
                      <p:childTnLst>
                        <p:par>
                          <p:cTn id="139" fill="freeze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4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freeze">
                      <p:stCondLst>
                        <p:cond delay="indefinite"/>
                      </p:stCondLst>
                      <p:childTnLst>
                        <p:par>
                          <p:cTn id="144" fill="freeze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4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freeze">
                      <p:stCondLst>
                        <p:cond delay="indefinite"/>
                      </p:stCondLst>
                      <p:childTnLst>
                        <p:par>
                          <p:cTn id="149" fill="freeze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5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Prolog meta-interpreters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>
          <a:xfrm>
            <a:off x="784440" y="533520"/>
            <a:ext cx="4616280" cy="206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prove(true):-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prove((A,B)):-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prove(A),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prove(B).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prove(A):-</a:t>
            </a:r>
            <a:br/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/* not A=true, not A=(X,Y) */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clause(A,B),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prove(B).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0" name="CustomShape 3"/>
          <p:cNvSpPr/>
          <p:nvPr/>
        </p:nvSpPr>
        <p:spPr>
          <a:xfrm>
            <a:off x="4156200" y="3057480"/>
            <a:ext cx="4616280" cy="230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prove_r(true):-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prove_r((A,B)):-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</a:t>
            </a: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,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clause(A,C),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conj_append(C,B,D),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prove_r(D).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90000"/>
              </a:lnSpc>
            </a:pPr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prove_r(A):-</a:t>
            </a:r>
            <a:br/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/* not A=true, not A=(X,Y) */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clause(A,B),</a:t>
            </a:r>
            <a:br/>
            <a:r>
              <a:rPr b="1" lang="cs-CZ" sz="1800" spc="-1" strike="noStrike">
                <a:solidFill>
                  <a:srgbClr val="202020"/>
                </a:solidFill>
                <a:latin typeface="Courier New"/>
              </a:rPr>
              <a:t>prove_r(B).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1" name="CustomShape 4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p.70-2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082" dur="indefinite" restart="never" nodeType="tmRoot">
          <p:childTnLst>
            <p:seq>
              <p:cTn id="1083" nodeType="mainSeq">
                <p:childTnLst>
                  <p:par>
                    <p:cTn id="1084" fill="freeze">
                      <p:stCondLst>
                        <p:cond delay="indefinite"/>
                      </p:stCondLst>
                      <p:childTnLst>
                        <p:par>
                          <p:cTn id="1085" fill="freeze">
                            <p:stCondLst>
                              <p:cond delay="0"/>
                            </p:stCondLst>
                            <p:childTnLst>
                              <p:par>
                                <p:cTn id="10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8" fill="freeze">
                      <p:stCondLst>
                        <p:cond delay="indefinite"/>
                      </p:stCondLst>
                      <p:childTnLst>
                        <p:par>
                          <p:cTn id="1089" fill="freeze">
                            <p:stCondLst>
                              <p:cond delay="0"/>
                            </p:stCondLst>
                            <p:childTnLst>
                              <p:par>
                                <p:cTn id="10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>
                                            <p:txEl>
                                              <p:pRg st="1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2" fill="freeze">
                      <p:stCondLst>
                        <p:cond delay="indefinite"/>
                      </p:stCondLst>
                      <p:childTnLst>
                        <p:par>
                          <p:cTn id="1093" fill="freeze">
                            <p:stCondLst>
                              <p:cond delay="0"/>
                            </p:stCondLst>
                            <p:childTnLst>
                              <p:par>
                                <p:cTn id="10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>
                                            <p:txEl>
                                              <p:pRg st="82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Meta-level vs. object-level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3" name="CustomShape 2"/>
          <p:cNvSpPr/>
          <p:nvPr/>
        </p:nvSpPr>
        <p:spPr>
          <a:xfrm>
            <a:off x="5072400" y="1813680"/>
            <a:ext cx="1821960" cy="175284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4" name="CustomShape 3"/>
          <p:cNvSpPr/>
          <p:nvPr/>
        </p:nvSpPr>
        <p:spPr>
          <a:xfrm>
            <a:off x="2852640" y="3646080"/>
            <a:ext cx="160632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p(X):-q(X).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5" name="CustomShape 4"/>
          <p:cNvSpPr/>
          <p:nvPr/>
        </p:nvSpPr>
        <p:spPr>
          <a:xfrm>
            <a:off x="2859840" y="3875760"/>
            <a:ext cx="82908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q(a).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6" name="CustomShape 5"/>
          <p:cNvSpPr/>
          <p:nvPr/>
        </p:nvSpPr>
        <p:spPr>
          <a:xfrm>
            <a:off x="2500920" y="2247120"/>
            <a:ext cx="251316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clause(p(X),q(X)).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7" name="CustomShape 6"/>
          <p:cNvSpPr/>
          <p:nvPr/>
        </p:nvSpPr>
        <p:spPr>
          <a:xfrm>
            <a:off x="2496600" y="2452680"/>
            <a:ext cx="251316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clause(q(a),true).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8" name="CustomShape 7"/>
          <p:cNvSpPr/>
          <p:nvPr/>
        </p:nvSpPr>
        <p:spPr>
          <a:xfrm>
            <a:off x="5565600" y="3646080"/>
            <a:ext cx="108828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?-p(X).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9" name="CustomShape 8"/>
          <p:cNvSpPr/>
          <p:nvPr/>
        </p:nvSpPr>
        <p:spPr>
          <a:xfrm>
            <a:off x="5572080" y="3875760"/>
            <a:ext cx="57024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X=a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0" name="CustomShape 9"/>
          <p:cNvSpPr/>
          <p:nvPr/>
        </p:nvSpPr>
        <p:spPr>
          <a:xfrm>
            <a:off x="5139360" y="2247120"/>
            <a:ext cx="199512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?-prove(p(X)).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1" name="CustomShape 10"/>
          <p:cNvSpPr/>
          <p:nvPr/>
        </p:nvSpPr>
        <p:spPr>
          <a:xfrm>
            <a:off x="5129280" y="2452680"/>
            <a:ext cx="57024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Courier New"/>
              </a:rPr>
              <a:t>X=a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2" name="CustomShape 11"/>
          <p:cNvSpPr/>
          <p:nvPr/>
        </p:nvSpPr>
        <p:spPr>
          <a:xfrm>
            <a:off x="5428440" y="3255840"/>
            <a:ext cx="1156680" cy="3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700" spc="-1" strike="noStrike">
                <a:solidFill>
                  <a:srgbClr val="000000"/>
                </a:solidFill>
                <a:latin typeface="Arial"/>
              </a:rPr>
              <a:t>unification</a:t>
            </a:r>
            <a:endParaRPr b="0" lang="cs-CZ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3" name="CustomShape 12"/>
          <p:cNvSpPr/>
          <p:nvPr/>
        </p:nvSpPr>
        <p:spPr>
          <a:xfrm>
            <a:off x="1303920" y="2237400"/>
            <a:ext cx="97236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META-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4" name="CustomShape 13"/>
          <p:cNvSpPr/>
          <p:nvPr/>
        </p:nvSpPr>
        <p:spPr>
          <a:xfrm>
            <a:off x="1323360" y="2513160"/>
            <a:ext cx="9723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5" name="CustomShape 14"/>
          <p:cNvSpPr/>
          <p:nvPr/>
        </p:nvSpPr>
        <p:spPr>
          <a:xfrm>
            <a:off x="1070640" y="3546000"/>
            <a:ext cx="127116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OBJECT-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6" name="CustomShape 15"/>
          <p:cNvSpPr/>
          <p:nvPr/>
        </p:nvSpPr>
        <p:spPr>
          <a:xfrm>
            <a:off x="1347120" y="3821400"/>
            <a:ext cx="9723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7" name="CustomShape 16"/>
          <p:cNvSpPr/>
          <p:nvPr/>
        </p:nvSpPr>
        <p:spPr>
          <a:xfrm>
            <a:off x="2903760" y="1319760"/>
            <a:ext cx="18363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KNOWLEDGE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8" name="CustomShape 17"/>
          <p:cNvSpPr/>
          <p:nvPr/>
        </p:nvSpPr>
        <p:spPr>
          <a:xfrm>
            <a:off x="5580720" y="1273320"/>
            <a:ext cx="17085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REASONING</a:t>
            </a:r>
            <a:endParaRPr b="0" lang="cs-CZ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9" name="Line 18"/>
          <p:cNvSpPr/>
          <p:nvPr/>
        </p:nvSpPr>
        <p:spPr>
          <a:xfrm>
            <a:off x="1175400" y="3146040"/>
            <a:ext cx="6748920" cy="0"/>
          </a:xfrm>
          <a:prstGeom prst="line">
            <a:avLst/>
          </a:prstGeom>
          <a:ln w="507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0" name="Line 19"/>
          <p:cNvSpPr/>
          <p:nvPr/>
        </p:nvSpPr>
        <p:spPr>
          <a:xfrm>
            <a:off x="5053320" y="1219320"/>
            <a:ext cx="0" cy="3309480"/>
          </a:xfrm>
          <a:prstGeom prst="line">
            <a:avLst/>
          </a:prstGeom>
          <a:ln w="507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1" name="CustomShape 20"/>
          <p:cNvSpPr/>
          <p:nvPr/>
        </p:nvSpPr>
        <p:spPr>
          <a:xfrm>
            <a:off x="2334600" y="1839240"/>
            <a:ext cx="5589720" cy="2689560"/>
          </a:xfrm>
          <a:prstGeom prst="rect">
            <a:avLst/>
          </a:prstGeom>
          <a:noFill/>
          <a:ln w="507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2" name="CustomShape 21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p.71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Logic programming methodology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4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p.74-6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5" name="TextShape 3"/>
          <p:cNvSpPr txBox="1"/>
          <p:nvPr/>
        </p:nvSpPr>
        <p:spPr>
          <a:xfrm>
            <a:off x="685440" y="572760"/>
            <a:ext cx="8381880" cy="4761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declarative specification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partition(L,N,Littles,Bigs) &lt;- Littles contains numbers 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                               in L smaller than N, 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                               Bigs contains the rest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Identify </a:t>
            </a:r>
            <a:r>
              <a:rPr b="0" lang="cs-CZ" sz="2400" spc="-1" strike="noStrike">
                <a:solidFill>
                  <a:srgbClr val="990099"/>
                </a:solidFill>
                <a:latin typeface="Arial"/>
              </a:rPr>
              <a:t>recursion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and ‘</a:t>
            </a:r>
            <a:r>
              <a:rPr b="0" lang="cs-CZ" sz="2400" spc="-1" strike="noStrike">
                <a:solidFill>
                  <a:srgbClr val="3366cc"/>
                </a:solidFill>
                <a:latin typeface="Arial"/>
              </a:rPr>
              <a:t>output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’ arguments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skeleton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,N,[],[]).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,N,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?Littles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?Bigs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/* do something with 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Head </a:t>
            </a:r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*/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,N,Littles,Bigs).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/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</p:txBody>
      </p:sp>
    </p:spTree>
  </p:cSld>
  <p:timing>
    <p:tnLst>
      <p:par>
        <p:cTn id="1096" dur="indefinite" restart="never" nodeType="tmRoot">
          <p:childTnLst>
            <p:seq>
              <p:cTn id="1097" nodeType="mainSeq">
                <p:childTnLst>
                  <p:par>
                    <p:cTn id="1098" fill="freeze">
                      <p:stCondLst>
                        <p:cond delay="indefinite"/>
                      </p:stCondLst>
                      <p:childTnLst>
                        <p:par>
                          <p:cTn id="1099" fill="freeze">
                            <p:stCondLst>
                              <p:cond delay="0"/>
                            </p:stCondLst>
                            <p:childTnLst>
                              <p:par>
                                <p:cTn id="1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freeze">
                      <p:stCondLst>
                        <p:cond delay="indefinite"/>
                      </p:stCondLst>
                      <p:childTnLst>
                        <p:par>
                          <p:cTn id="1103" fill="freeze">
                            <p:stCondLst>
                              <p:cond delay="0"/>
                            </p:stCondLst>
                            <p:childTnLst>
                              <p:par>
                                <p:cTn id="1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3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6" fill="freeze">
                      <p:stCondLst>
                        <p:cond delay="indefinite"/>
                      </p:stCondLst>
                      <p:childTnLst>
                        <p:par>
                          <p:cTn id="1107" fill="freeze">
                            <p:stCondLst>
                              <p:cond delay="0"/>
                            </p:stCondLst>
                            <p:childTnLst>
                              <p:par>
                                <p:cTn id="11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9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0" fill="freeze">
                      <p:stCondLst>
                        <p:cond delay="indefinite"/>
                      </p:stCondLst>
                      <p:childTnLst>
                        <p:par>
                          <p:cTn id="1111" fill="freeze">
                            <p:stCondLst>
                              <p:cond delay="0"/>
                            </p:stCondLst>
                            <p:childTnLst>
                              <p:par>
                                <p:cTn id="11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15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freeze">
                      <p:stCondLst>
                        <p:cond delay="indefinite"/>
                      </p:stCondLst>
                      <p:childTnLst>
                        <p:par>
                          <p:cTn id="1115" fill="freeze">
                            <p:stCondLst>
                              <p:cond delay="0"/>
                            </p:stCondLst>
                            <p:childTnLst>
                              <p:par>
                                <p:cTn id="1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8" fill="freeze">
                      <p:stCondLst>
                        <p:cond delay="indefinite"/>
                      </p:stCondLst>
                      <p:childTnLst>
                        <p:par>
                          <p:cTn id="1119" fill="freeze">
                            <p:stCondLst>
                              <p:cond delay="0"/>
                            </p:stCondLst>
                            <p:childTnLst>
                              <p:par>
                                <p:cTn id="1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5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2" fill="freeze">
                      <p:stCondLst>
                        <p:cond delay="indefinite"/>
                      </p:stCondLst>
                      <p:childTnLst>
                        <p:par>
                          <p:cTn id="1123" fill="freeze">
                            <p:stCondLst>
                              <p:cond delay="0"/>
                            </p:stCondLst>
                            <p:childTnLst>
                              <p:par>
                                <p:cTn id="11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71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6" fill="freeze">
                      <p:stCondLst>
                        <p:cond delay="indefinite"/>
                      </p:stCondLst>
                      <p:childTnLst>
                        <p:par>
                          <p:cTn id="1127" fill="freeze">
                            <p:stCondLst>
                              <p:cond delay="0"/>
                            </p:stCondLst>
                            <p:childTnLst>
                              <p:par>
                                <p:cTn id="11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94" end="3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Methodology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7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p.74-6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8" name="TextShape 3"/>
          <p:cNvSpPr txBox="1"/>
          <p:nvPr/>
        </p:nvSpPr>
        <p:spPr>
          <a:xfrm>
            <a:off x="914040" y="572760"/>
            <a:ext cx="7574040" cy="4761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Complete bodies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,N,[],[]).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?Littles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?Bigs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600" spc="-1" strike="noStrike">
                <a:solidFill>
                  <a:srgbClr val="ff0000"/>
                </a:solidFill>
                <a:latin typeface="Courier New"/>
              </a:rPr>
              <a:t>Head &lt; N,</a:t>
            </a:r>
            <a:br/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,N,Littles,Bigs),</a:t>
            </a:r>
            <a:br/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?Littles = [Head|Littles],?Bigs = Bigs.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?Littles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?Bigs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600" spc="-1" strike="noStrike">
                <a:solidFill>
                  <a:srgbClr val="ff0000"/>
                </a:solidFill>
                <a:latin typeface="Courier New"/>
              </a:rPr>
              <a:t>Head &gt;= N,</a:t>
            </a:r>
            <a:br/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,N,Littles,Bigs),</a:t>
            </a:r>
            <a:br/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?Littles = Littles,?Bigs = [Head_x0008_|Bigs].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lnSpc>
                <a:spcPct val="90000"/>
              </a:lnSpc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Fill in ‘</a:t>
            </a:r>
            <a:r>
              <a:rPr b="0" lang="cs-CZ" sz="2400" spc="-1" strike="noStrike">
                <a:solidFill>
                  <a:srgbClr val="3366cc"/>
                </a:solidFill>
                <a:latin typeface="Arial"/>
              </a:rPr>
              <a:t>output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’ arguments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,N,[],[]).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[Head|Littles]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Bigs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600" spc="-1" strike="noStrike">
                <a:solidFill>
                  <a:srgbClr val="ff0000"/>
                </a:solidFill>
                <a:latin typeface="Courier New"/>
              </a:rPr>
              <a:t>Head &lt; N,</a:t>
            </a:r>
            <a:br/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,N,Littles,Bigs).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Littles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600" spc="-1" strike="noStrike">
                <a:solidFill>
                  <a:srgbClr val="3366cc"/>
                </a:solidFill>
                <a:latin typeface="Courier New"/>
              </a:rPr>
              <a:t>[Head|Bigs]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600" spc="-1" strike="noStrike">
                <a:solidFill>
                  <a:srgbClr val="ff0000"/>
                </a:solidFill>
                <a:latin typeface="Courier New"/>
              </a:rPr>
              <a:t>Head &gt;= N,</a:t>
            </a:r>
            <a:br/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partition(</a:t>
            </a:r>
            <a:r>
              <a:rPr b="0" lang="cs-CZ" sz="16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600" spc="-1" strike="noStrike">
                <a:solidFill>
                  <a:srgbClr val="000000"/>
                </a:solidFill>
                <a:latin typeface="Courier New"/>
              </a:rPr>
              <a:t>,N,Littles,Bigs).</a:t>
            </a:r>
            <a:endParaRPr b="0" lang="cs-CZ" sz="1600" spc="-1" strike="noStrike">
              <a:solidFill>
                <a:srgbClr val="000000"/>
              </a:solidFill>
              <a:latin typeface="Courier New"/>
            </a:endParaRPr>
          </a:p>
        </p:txBody>
      </p:sp>
    </p:spTree>
  </p:cSld>
  <p:timing>
    <p:tnLst>
      <p:par>
        <p:cTn id="1130" dur="indefinite" restart="never" nodeType="tmRoot">
          <p:childTnLst>
            <p:seq>
              <p:cTn id="1131" nodeType="mainSeq">
                <p:childTnLst>
                  <p:par>
                    <p:cTn id="1132" fill="freeze">
                      <p:stCondLst>
                        <p:cond delay="indefinite"/>
                      </p:stCondLst>
                      <p:childTnLst>
                        <p:par>
                          <p:cTn id="1133" fill="freeze">
                            <p:stCondLst>
                              <p:cond delay="0"/>
                            </p:stCondLst>
                            <p:childTnLst>
                              <p:par>
                                <p:cTn id="11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6" fill="freeze">
                      <p:stCondLst>
                        <p:cond delay="indefinite"/>
                      </p:stCondLst>
                      <p:childTnLst>
                        <p:par>
                          <p:cTn id="1137" fill="freeze">
                            <p:stCondLst>
                              <p:cond delay="0"/>
                            </p:stCondLst>
                            <p:childTnLst>
                              <p:par>
                                <p:cTn id="1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16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0" fill="freeze">
                      <p:stCondLst>
                        <p:cond delay="indefinite"/>
                      </p:stCondLst>
                      <p:childTnLst>
                        <p:par>
                          <p:cTn id="1141" fill="freeze">
                            <p:stCondLst>
                              <p:cond delay="0"/>
                            </p:stCondLst>
                            <p:childTnLst>
                              <p:par>
                                <p:cTn id="1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39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4" fill="freeze">
                      <p:stCondLst>
                        <p:cond delay="indefinite"/>
                      </p:stCondLst>
                      <p:childTnLst>
                        <p:par>
                          <p:cTn id="1145" fill="freeze">
                            <p:stCondLst>
                              <p:cond delay="0"/>
                            </p:stCondLst>
                            <p:childTnLst>
                              <p:par>
                                <p:cTn id="11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163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8" fill="freeze">
                      <p:stCondLst>
                        <p:cond delay="indefinite"/>
                      </p:stCondLst>
                      <p:childTnLst>
                        <p:par>
                          <p:cTn id="1149" fill="freeze">
                            <p:stCondLst>
                              <p:cond delay="0"/>
                            </p:stCondLst>
                            <p:childTnLst>
                              <p:par>
                                <p:cTn id="1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289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2" fill="freeze">
                      <p:stCondLst>
                        <p:cond delay="indefinite"/>
                      </p:stCondLst>
                      <p:childTnLst>
                        <p:par>
                          <p:cTn id="1153" fill="freeze">
                            <p:stCondLst>
                              <p:cond delay="0"/>
                            </p:stCondLst>
                            <p:childTnLst>
                              <p:par>
                                <p:cTn id="11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316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6" fill="freeze">
                      <p:stCondLst>
                        <p:cond delay="indefinite"/>
                      </p:stCondLst>
                      <p:childTnLst>
                        <p:par>
                          <p:cTn id="1157" fill="freeze">
                            <p:stCondLst>
                              <p:cond delay="0"/>
                            </p:stCondLst>
                            <p:childTnLst>
                              <p:par>
                                <p:cTn id="11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339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0" fill="freeze">
                      <p:stCondLst>
                        <p:cond delay="indefinite"/>
                      </p:stCondLst>
                      <p:childTnLst>
                        <p:par>
                          <p:cTn id="1161" fill="freeze">
                            <p:stCondLst>
                              <p:cond delay="0"/>
                            </p:stCondLst>
                            <p:childTnLst>
                              <p:par>
                                <p:cTn id="11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>
                                            <p:txEl>
                                              <p:pRg st="42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Writing a sort predicate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p.76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1" name="TextShape 3"/>
          <p:cNvSpPr txBox="1"/>
          <p:nvPr/>
        </p:nvSpPr>
        <p:spPr>
          <a:xfrm>
            <a:off x="685440" y="572760"/>
            <a:ext cx="8381880" cy="4761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declarative specification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sort(L,S) &lt;- S is a sorted permutation of list L 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skeleton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,[]).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?Sorted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/* do something with 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Head </a:t>
            </a:r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*/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,Sorted).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lnSpc>
                <a:spcPct val="90000"/>
              </a:lnSpc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Complete body (auxiliary predicate needed)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,[]).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WholeSorted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sort(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,Sorted),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Head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,Sorted,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WholeSorted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</p:txBody>
      </p:sp>
    </p:spTree>
  </p:cSld>
  <p:timing>
    <p:tnLst>
      <p:par>
        <p:cTn id="1164" dur="indefinite" restart="never" nodeType="tmRoot">
          <p:childTnLst>
            <p:seq>
              <p:cTn id="1165" nodeType="mainSeq">
                <p:childTnLst>
                  <p:par>
                    <p:cTn id="1166" fill="freeze">
                      <p:stCondLst>
                        <p:cond delay="indefinite"/>
                      </p:stCondLst>
                      <p:childTnLst>
                        <p:par>
                          <p:cTn id="1167" fill="freeze">
                            <p:stCondLst>
                              <p:cond delay="0"/>
                            </p:stCondLst>
                            <p:childTnLst>
                              <p:par>
                                <p:cTn id="11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0" fill="freeze">
                      <p:stCondLst>
                        <p:cond delay="indefinite"/>
                      </p:stCondLst>
                      <p:childTnLst>
                        <p:par>
                          <p:cTn id="1171" fill="freeze">
                            <p:stCondLst>
                              <p:cond delay="0"/>
                            </p:stCondLst>
                            <p:childTnLst>
                              <p:par>
                                <p:cTn id="11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38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4" fill="freeze">
                      <p:stCondLst>
                        <p:cond delay="indefinite"/>
                      </p:stCondLst>
                      <p:childTnLst>
                        <p:par>
                          <p:cTn id="1175" fill="freeze">
                            <p:stCondLst>
                              <p:cond delay="0"/>
                            </p:stCondLst>
                            <p:childTnLst>
                              <p:par>
                                <p:cTn id="1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9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8" fill="freeze">
                      <p:stCondLst>
                        <p:cond delay="indefinite"/>
                      </p:stCondLst>
                      <p:childTnLst>
                        <p:par>
                          <p:cTn id="1179" fill="freeze">
                            <p:stCondLst>
                              <p:cond delay="0"/>
                            </p:stCondLst>
                            <p:childTnLst>
                              <p:par>
                                <p:cTn id="1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111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2" fill="freeze">
                      <p:stCondLst>
                        <p:cond delay="indefinite"/>
                      </p:stCondLst>
                      <p:childTnLst>
                        <p:par>
                          <p:cTn id="1183" fill="freeze">
                            <p:stCondLst>
                              <p:cond delay="0"/>
                            </p:stCondLst>
                            <p:childTnLst>
                              <p:par>
                                <p:cTn id="1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12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6" fill="freeze">
                      <p:stCondLst>
                        <p:cond delay="indefinite"/>
                      </p:stCondLst>
                      <p:childTnLst>
                        <p:par>
                          <p:cTn id="1187" fill="freeze">
                            <p:stCondLst>
                              <p:cond delay="0"/>
                            </p:stCondLst>
                            <p:childTnLst>
                              <p:par>
                                <p:cTn id="11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20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0" fill="freeze">
                      <p:stCondLst>
                        <p:cond delay="indefinite"/>
                      </p:stCondLst>
                      <p:childTnLst>
                        <p:par>
                          <p:cTn id="1191" fill="freeze">
                            <p:stCondLst>
                              <p:cond delay="0"/>
                            </p:stCondLst>
                            <p:childTnLst>
                              <p:par>
                                <p:cTn id="11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244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4" fill="freeze">
                      <p:stCondLst>
                        <p:cond delay="indefinite"/>
                      </p:stCondLst>
                      <p:childTnLst>
                        <p:par>
                          <p:cTn id="1195" fill="freeze">
                            <p:stCondLst>
                              <p:cond delay="0"/>
                            </p:stCondLst>
                            <p:childTnLst>
                              <p:par>
                                <p:cTn id="11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257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Writing an insert predicate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3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p.77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4" name="TextShape 3"/>
          <p:cNvSpPr txBox="1"/>
          <p:nvPr/>
        </p:nvSpPr>
        <p:spPr>
          <a:xfrm>
            <a:off x="685440" y="1257120"/>
            <a:ext cx="8381880" cy="33908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declarative specification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insert(X,In,Out) &lt;- In is a sorted list, Out is In  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%                     with X inserted in the proper place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Write down skeleton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24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/* do something with 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Head </a:t>
            </a:r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*/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,Inserted).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</p:txBody>
      </p:sp>
    </p:spTree>
  </p:cSld>
  <p:timing>
    <p:tnLst>
      <p:par>
        <p:cTn id="1198" dur="indefinite" restart="never" nodeType="tmRoot">
          <p:childTnLst>
            <p:seq>
              <p:cTn id="1199" nodeType="mainSeq">
                <p:childTnLst>
                  <p:par>
                    <p:cTn id="1200" fill="freeze">
                      <p:stCondLst>
                        <p:cond delay="indefinite"/>
                      </p:stCondLst>
                      <p:childTnLst>
                        <p:par>
                          <p:cTn id="1201" fill="freeze">
                            <p:stCondLst>
                              <p:cond delay="0"/>
                            </p:stCondLst>
                            <p:childTnLst>
                              <p:par>
                                <p:cTn id="1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4" fill="freeze">
                      <p:stCondLst>
                        <p:cond delay="indefinite"/>
                      </p:stCondLst>
                      <p:childTnLst>
                        <p:par>
                          <p:cTn id="1205" fill="freeze">
                            <p:stCondLst>
                              <p:cond delay="0"/>
                            </p:stCondLst>
                            <p:childTnLst>
                              <p:par>
                                <p:cTn id="12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3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8" fill="freeze">
                      <p:stCondLst>
                        <p:cond delay="indefinite"/>
                      </p:stCondLst>
                      <p:childTnLst>
                        <p:par>
                          <p:cTn id="1209" fill="freeze">
                            <p:stCondLst>
                              <p:cond delay="0"/>
                            </p:stCondLst>
                            <p:childTnLst>
                              <p:par>
                                <p:cTn id="12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9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2" fill="freeze">
                      <p:stCondLst>
                        <p:cond delay="indefinite"/>
                      </p:stCondLst>
                      <p:childTnLst>
                        <p:par>
                          <p:cTn id="1213" fill="freeze">
                            <p:stCondLst>
                              <p:cond delay="0"/>
                            </p:stCondLst>
                            <p:childTnLst>
                              <p:par>
                                <p:cTn id="1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151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6" fill="freeze">
                      <p:stCondLst>
                        <p:cond delay="indefinite"/>
                      </p:stCondLst>
                      <p:childTnLst>
                        <p:par>
                          <p:cTn id="1217" fill="freeze">
                            <p:stCondLst>
                              <p:cond delay="0"/>
                            </p:stCondLst>
                            <p:childTnLst>
                              <p:par>
                                <p:cTn id="12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17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0" fill="freeze">
                      <p:stCondLst>
                        <p:cond delay="indefinite"/>
                      </p:stCondLst>
                      <p:childTnLst>
                        <p:par>
                          <p:cTn id="1221" fill="freeze">
                            <p:stCondLst>
                              <p:cond delay="0"/>
                            </p:stCondLst>
                            <p:childTnLst>
                              <p:par>
                                <p:cTn id="12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>
                                            <p:txEl>
                                              <p:pRg st="196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Writing an insert predicate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6" name="CustomShape 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p.77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7" name="TextShape 3"/>
          <p:cNvSpPr txBox="1"/>
          <p:nvPr/>
        </p:nvSpPr>
        <p:spPr>
          <a:xfrm>
            <a:off x="914040" y="572760"/>
            <a:ext cx="7574040" cy="4761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187200" indent="-187200">
              <a:lnSpc>
                <a:spcPct val="90000"/>
              </a:lnSpc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Complete bodies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=[X].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X &gt; Head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,Inserted),</a:t>
            </a:r>
            <a:br/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 = [Head|Inserted].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X =&lt; Head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br/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?Inserted = [X,Head|Tail].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marL="187200" indent="-187200">
              <a:lnSpc>
                <a:spcPct val="90000"/>
              </a:lnSpc>
              <a:spcBef>
                <a:spcPts val="2999"/>
              </a:spcBef>
              <a:buClr>
                <a:srgbClr val="000000"/>
              </a:buClr>
              <a:buFont typeface="Zapf Dingbats" charset="2"/>
              <a:buChar char="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Fill in ‘</a:t>
            </a:r>
            <a:r>
              <a:rPr b="0" lang="cs-CZ" sz="2400" spc="-1" strike="noStrike">
                <a:solidFill>
                  <a:srgbClr val="3366cc"/>
                </a:solidFill>
                <a:latin typeface="Arial"/>
              </a:rPr>
              <a:t>output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’ arguments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,[X]).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[X,Head|Tail]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X =&lt; Head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[Head|Tail]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r>
              <a:rPr b="0" lang="cs-CZ" sz="1800" spc="-1" strike="noStrike">
                <a:solidFill>
                  <a:srgbClr val="3366cc"/>
                </a:solidFill>
                <a:latin typeface="Courier New"/>
              </a:rPr>
              <a:t>[Head|Inserted]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):-</a:t>
            </a:r>
            <a:br/>
            <a:r>
              <a:rPr b="0" lang="cs-CZ" sz="1800" spc="-1" strike="noStrike">
                <a:solidFill>
                  <a:srgbClr val="ff0000"/>
                </a:solidFill>
                <a:latin typeface="Courier New"/>
              </a:rPr>
              <a:t>X &gt; Head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insert(X,</a:t>
            </a:r>
            <a:r>
              <a:rPr b="0" lang="cs-CZ" sz="1800" spc="-1" strike="noStrike">
                <a:solidFill>
                  <a:srgbClr val="990099"/>
                </a:solidFill>
                <a:latin typeface="Courier New"/>
              </a:rPr>
              <a:t>Tail</a:t>
            </a:r>
            <a:r>
              <a:rPr b="0" lang="cs-CZ" sz="1800" spc="-1" strike="noStrike">
                <a:solidFill>
                  <a:srgbClr val="000000"/>
                </a:solidFill>
                <a:latin typeface="Courier New"/>
              </a:rPr>
              <a:t>,Inserted).</a:t>
            </a: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  <a:p>
            <a:pPr lvl="1" marL="664920" indent="-287280"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48" name="CustomShape 4"/>
          <p:cNvSpPr/>
          <p:nvPr/>
        </p:nvSpPr>
        <p:spPr>
          <a:xfrm>
            <a:off x="8610480" y="6407280"/>
            <a:ext cx="457200" cy="374400"/>
          </a:xfrm>
          <a:custGeom>
            <a:avLst/>
            <a:gdLst/>
            <a:ahLst/>
            <a:rect l="0" t="0" r="r" b="b"/>
            <a:pathLst>
              <a:path w="1272" h="1042">
                <a:moveTo>
                  <a:pt x="0" y="0"/>
                </a:moveTo>
                <a:lnTo>
                  <a:pt x="1271" y="0"/>
                </a:lnTo>
                <a:lnTo>
                  <a:pt x="1271" y="1041"/>
                </a:lnTo>
                <a:lnTo>
                  <a:pt x="0" y="1041"/>
                </a:lnTo>
                <a:lnTo>
                  <a:pt x="0" y="0"/>
                </a:lnTo>
                <a:moveTo>
                  <a:pt x="0" y="0"/>
                </a:moveTo>
                <a:lnTo>
                  <a:pt x="1271" y="0"/>
                </a:lnTo>
                <a:lnTo>
                  <a:pt x="1161" y="109"/>
                </a:lnTo>
                <a:lnTo>
                  <a:pt x="109" y="109"/>
                </a:lnTo>
                <a:lnTo>
                  <a:pt x="0" y="0"/>
                </a:lnTo>
                <a:moveTo>
                  <a:pt x="1271" y="0"/>
                </a:moveTo>
                <a:lnTo>
                  <a:pt x="1271" y="1041"/>
                </a:lnTo>
                <a:lnTo>
                  <a:pt x="1161" y="931"/>
                </a:lnTo>
                <a:lnTo>
                  <a:pt x="1161" y="109"/>
                </a:lnTo>
                <a:lnTo>
                  <a:pt x="1271" y="0"/>
                </a:lnTo>
                <a:moveTo>
                  <a:pt x="1271" y="1041"/>
                </a:moveTo>
                <a:lnTo>
                  <a:pt x="0" y="1041"/>
                </a:lnTo>
                <a:lnTo>
                  <a:pt x="109" y="931"/>
                </a:lnTo>
                <a:lnTo>
                  <a:pt x="1161" y="931"/>
                </a:lnTo>
                <a:lnTo>
                  <a:pt x="1271" y="1041"/>
                </a:lnTo>
                <a:moveTo>
                  <a:pt x="0" y="1041"/>
                </a:moveTo>
                <a:lnTo>
                  <a:pt x="0" y="0"/>
                </a:lnTo>
                <a:lnTo>
                  <a:pt x="109" y="109"/>
                </a:lnTo>
                <a:lnTo>
                  <a:pt x="109" y="931"/>
                </a:lnTo>
                <a:lnTo>
                  <a:pt x="0" y="1041"/>
                </a:lnTo>
                <a:moveTo>
                  <a:pt x="329" y="214"/>
                </a:moveTo>
                <a:lnTo>
                  <a:pt x="941" y="520"/>
                </a:lnTo>
                <a:lnTo>
                  <a:pt x="329" y="826"/>
                </a:lnTo>
                <a:lnTo>
                  <a:pt x="329" y="214"/>
                </a:lnTo>
              </a:path>
            </a:pathLst>
          </a:custGeom>
          <a:solidFill>
            <a:srgbClr val="9b9b9b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224" dur="indefinite" restart="never" nodeType="tmRoot">
          <p:childTnLst>
            <p:seq>
              <p:cTn id="1225" nodeType="mainSeq">
                <p:childTnLst>
                  <p:par>
                    <p:cTn id="1226" fill="freeze">
                      <p:stCondLst>
                        <p:cond delay="indefinite"/>
                      </p:stCondLst>
                      <p:childTnLst>
                        <p:par>
                          <p:cTn id="1227" fill="freeze">
                            <p:stCondLst>
                              <p:cond delay="0"/>
                            </p:stCondLst>
                            <p:childTnLst>
                              <p:par>
                                <p:cTn id="12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0" fill="freeze">
                      <p:stCondLst>
                        <p:cond delay="indefinite"/>
                      </p:stCondLst>
                      <p:childTnLst>
                        <p:par>
                          <p:cTn id="1231" fill="freeze">
                            <p:stCondLst>
                              <p:cond delay="0"/>
                            </p:stCondLst>
                            <p:childTnLst>
                              <p:par>
                                <p:cTn id="1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16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4" fill="freeze">
                      <p:stCondLst>
                        <p:cond delay="indefinite"/>
                      </p:stCondLst>
                      <p:childTnLst>
                        <p:par>
                          <p:cTn id="1235" fill="freeze">
                            <p:stCondLst>
                              <p:cond delay="0"/>
                            </p:stCondLst>
                            <p:childTnLst>
                              <p:par>
                                <p:cTn id="12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5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8" fill="freeze">
                      <p:stCondLst>
                        <p:cond delay="indefinite"/>
                      </p:stCondLst>
                      <p:childTnLst>
                        <p:par>
                          <p:cTn id="1239" fill="freeze">
                            <p:stCondLst>
                              <p:cond delay="0"/>
                            </p:stCondLst>
                            <p:childTnLst>
                              <p:par>
                                <p:cTn id="1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153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2" fill="freeze">
                      <p:stCondLst>
                        <p:cond delay="indefinite"/>
                      </p:stCondLst>
                      <p:childTnLst>
                        <p:par>
                          <p:cTn id="1243" fill="freeze">
                            <p:stCondLst>
                              <p:cond delay="0"/>
                            </p:stCondLst>
                            <p:childTnLst>
                              <p:par>
                                <p:cTn id="12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22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6" fill="freeze">
                      <p:stCondLst>
                        <p:cond delay="indefinite"/>
                      </p:stCondLst>
                      <p:childTnLst>
                        <p:par>
                          <p:cTn id="1247" fill="freeze">
                            <p:stCondLst>
                              <p:cond delay="0"/>
                            </p:stCondLst>
                            <p:childTnLst>
                              <p:par>
                                <p:cTn id="12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252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0" fill="freeze">
                      <p:stCondLst>
                        <p:cond delay="indefinite"/>
                      </p:stCondLst>
                      <p:childTnLst>
                        <p:par>
                          <p:cTn id="1251" fill="freeze">
                            <p:stCondLst>
                              <p:cond delay="0"/>
                            </p:stCondLst>
                            <p:childTnLst>
                              <p:par>
                                <p:cTn id="12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270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4" fill="freeze">
                      <p:stCondLst>
                        <p:cond delay="indefinite"/>
                      </p:stCondLst>
                      <p:childTnLst>
                        <p:par>
                          <p:cTn id="1255" fill="freeze">
                            <p:stCondLst>
                              <p:cond delay="0"/>
                            </p:stCondLst>
                            <p:childTnLst>
                              <p:par>
                                <p:cTn id="12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st="319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8" fill="freeze">
                      <p:stCondLst>
                        <p:cond delay="indefinite"/>
                      </p:stCondLst>
                      <p:childTnLst>
                        <p:par>
                          <p:cTn id="1259" fill="freeze">
                            <p:stCondLst>
                              <p:cond delay="0"/>
                            </p:stCondLst>
                            <p:childTnLst>
                              <p:par>
                                <p:cTn id="126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62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 3.2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805400" y="180504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?-list(L)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Line 3"/>
          <p:cNvSpPr/>
          <p:nvPr/>
        </p:nvSpPr>
        <p:spPr>
          <a:xfrm flipH="1" flipV="1">
            <a:off x="2792160" y="212544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4"/>
          <p:cNvSpPr/>
          <p:nvPr/>
        </p:nvSpPr>
        <p:spPr>
          <a:xfrm>
            <a:off x="2703600" y="259560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Line 5"/>
          <p:cNvSpPr/>
          <p:nvPr/>
        </p:nvSpPr>
        <p:spPr>
          <a:xfrm flipH="1" flipV="1">
            <a:off x="3704760" y="294120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6"/>
          <p:cNvSpPr/>
          <p:nvPr/>
        </p:nvSpPr>
        <p:spPr>
          <a:xfrm>
            <a:off x="3592440" y="341136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:-list(T2)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3" name="Line 7"/>
          <p:cNvSpPr/>
          <p:nvPr/>
        </p:nvSpPr>
        <p:spPr>
          <a:xfrm flipH="1" flipV="1">
            <a:off x="4619160" y="3782520"/>
            <a:ext cx="39708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8"/>
          <p:cNvSpPr/>
          <p:nvPr/>
        </p:nvSpPr>
        <p:spPr>
          <a:xfrm>
            <a:off x="4529160" y="425304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:-list(T3)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CustomShape 9"/>
          <p:cNvSpPr/>
          <p:nvPr/>
        </p:nvSpPr>
        <p:spPr>
          <a:xfrm>
            <a:off x="5000400" y="455760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CustomShape 10"/>
          <p:cNvSpPr/>
          <p:nvPr/>
        </p:nvSpPr>
        <p:spPr>
          <a:xfrm>
            <a:off x="5000400" y="478800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CustomShape 11"/>
          <p:cNvSpPr/>
          <p:nvPr/>
        </p:nvSpPr>
        <p:spPr>
          <a:xfrm>
            <a:off x="5000400" y="5016600"/>
            <a:ext cx="3186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CustomShape 12"/>
          <p:cNvSpPr/>
          <p:nvPr/>
        </p:nvSpPr>
        <p:spPr>
          <a:xfrm>
            <a:off x="4441680" y="609480"/>
            <a:ext cx="4780080" cy="74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379080" indent="-379080">
              <a:lnSpc>
                <a:spcPct val="90000"/>
              </a:lnSpc>
            </a:pPr>
            <a:r>
              <a:rPr b="1" lang="cs-CZ" sz="2400" spc="-1" strike="noStrike">
                <a:solidFill>
                  <a:srgbClr val="3366cc"/>
                </a:solidFill>
                <a:latin typeface="Courier New"/>
              </a:rPr>
              <a:t>list([]).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  <a:p>
            <a:pPr marL="379080" indent="-379080">
              <a:lnSpc>
                <a:spcPct val="90000"/>
              </a:lnSpc>
            </a:pPr>
            <a:r>
              <a:rPr b="1" lang="cs-CZ" sz="2400" spc="-1" strike="noStrike">
                <a:solidFill>
                  <a:srgbClr val="ff0000"/>
                </a:solidFill>
                <a:latin typeface="Courier New"/>
              </a:rPr>
              <a:t>list([H|T]):-list(T).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Line 13"/>
          <p:cNvSpPr/>
          <p:nvPr/>
        </p:nvSpPr>
        <p:spPr>
          <a:xfrm flipV="1">
            <a:off x="1679400" y="2125440"/>
            <a:ext cx="37476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14"/>
          <p:cNvSpPr/>
          <p:nvPr/>
        </p:nvSpPr>
        <p:spPr>
          <a:xfrm>
            <a:off x="1502640" y="262080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CustomShape 15"/>
          <p:cNvSpPr/>
          <p:nvPr/>
        </p:nvSpPr>
        <p:spPr>
          <a:xfrm>
            <a:off x="1244160" y="3029040"/>
            <a:ext cx="10044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Line 16"/>
          <p:cNvSpPr/>
          <p:nvPr/>
        </p:nvSpPr>
        <p:spPr>
          <a:xfrm flipV="1">
            <a:off x="2593800" y="2941200"/>
            <a:ext cx="37476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17"/>
          <p:cNvSpPr/>
          <p:nvPr/>
        </p:nvSpPr>
        <p:spPr>
          <a:xfrm>
            <a:off x="2415600" y="34369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CustomShape 18"/>
          <p:cNvSpPr/>
          <p:nvPr/>
        </p:nvSpPr>
        <p:spPr>
          <a:xfrm>
            <a:off x="2086920" y="3870360"/>
            <a:ext cx="11415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[A]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Line 19"/>
          <p:cNvSpPr/>
          <p:nvPr/>
        </p:nvSpPr>
        <p:spPr>
          <a:xfrm flipV="1">
            <a:off x="3506760" y="3782520"/>
            <a:ext cx="37476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0"/>
          <p:cNvSpPr/>
          <p:nvPr/>
        </p:nvSpPr>
        <p:spPr>
          <a:xfrm>
            <a:off x="3328200" y="42782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CustomShape 21"/>
          <p:cNvSpPr/>
          <p:nvPr/>
        </p:nvSpPr>
        <p:spPr>
          <a:xfrm>
            <a:off x="2929320" y="471168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[A,B]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CustomShape 2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p.47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CustomShape 23"/>
          <p:cNvSpPr/>
          <p:nvPr/>
        </p:nvSpPr>
        <p:spPr>
          <a:xfrm>
            <a:off x="5447520" y="1752480"/>
            <a:ext cx="2768400" cy="173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marL="379080" indent="-379080">
              <a:lnSpc>
                <a:spcPct val="9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ourier New"/>
              </a:rPr>
              <a:t>?-list(L).</a:t>
            </a:r>
            <a:br/>
            <a:r>
              <a:rPr b="1" lang="cs-CZ" sz="2400" spc="-1" strike="noStrike">
                <a:solidFill>
                  <a:srgbClr val="000000"/>
                </a:solidFill>
                <a:latin typeface="Courier New"/>
              </a:rPr>
              <a:t>L = [];</a:t>
            </a:r>
            <a:br/>
            <a:r>
              <a:rPr b="1" lang="cs-CZ" sz="2400" spc="-1" strike="noStrike">
                <a:solidFill>
                  <a:srgbClr val="000000"/>
                </a:solidFill>
                <a:latin typeface="Courier New"/>
              </a:rPr>
              <a:t>L = [A];</a:t>
            </a:r>
            <a:br/>
            <a:r>
              <a:rPr b="1" lang="cs-CZ" sz="2400" spc="-1" strike="noStrike">
                <a:solidFill>
                  <a:srgbClr val="000000"/>
                </a:solidFill>
                <a:latin typeface="Courier New"/>
              </a:rPr>
              <a:t>L = [A,B];</a:t>
            </a:r>
            <a:br/>
            <a:r>
              <a:rPr b="1" lang="cs-CZ" sz="2400" spc="-1" strike="noStrike">
                <a:solidFill>
                  <a:srgbClr val="000000"/>
                </a:solidFill>
                <a:latin typeface="Courier New"/>
              </a:rPr>
              <a:t>…</a:t>
            </a:r>
            <a:endParaRPr b="0" lang="cs-CZ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53" dur="indefinite" restart="never" nodeType="tmRoot">
          <p:childTnLst>
            <p:seq>
              <p:cTn id="154" nodeType="mainSeq">
                <p:childTnLst>
                  <p:par>
                    <p:cTn id="155" fill="freeze">
                      <p:stCondLst>
                        <p:cond delay="indefinite"/>
                      </p:stCondLst>
                      <p:childTnLst>
                        <p:par>
                          <p:cTn id="156" fill="freeze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freeze">
                      <p:stCondLst>
                        <p:cond delay="indefinite"/>
                      </p:stCondLst>
                      <p:childTnLst>
                        <p:par>
                          <p:cTn id="161" fill="freeze">
                            <p:stCondLst>
                              <p:cond delay="0"/>
                            </p:stCondLst>
                            <p:childTnLst>
                              <p:par>
                                <p:cTn id="1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freeze">
                      <p:stCondLst>
                        <p:cond delay="indefinite"/>
                      </p:stCondLst>
                      <p:childTnLst>
                        <p:par>
                          <p:cTn id="165" fill="freeze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6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freeze">
                      <p:stCondLst>
                        <p:cond delay="indefinite"/>
                      </p:stCondLst>
                      <p:childTnLst>
                        <p:par>
                          <p:cTn id="170" fill="freeze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7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freeze">
                      <p:stCondLst>
                        <p:cond delay="indefinite"/>
                      </p:stCondLst>
                      <p:childTnLst>
                        <p:par>
                          <p:cTn id="175" fill="freeze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7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freeze">
                      <p:stCondLst>
                        <p:cond delay="indefinite"/>
                      </p:stCondLst>
                      <p:childTnLst>
                        <p:par>
                          <p:cTn id="180" fill="freeze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freeze">
                      <p:stCondLst>
                        <p:cond delay="indefinite"/>
                      </p:stCondLst>
                      <p:childTnLst>
                        <p:par>
                          <p:cTn id="185" fill="freeze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freeze">
                      <p:stCondLst>
                        <p:cond delay="indefinite"/>
                      </p:stCondLst>
                      <p:childTnLst>
                        <p:par>
                          <p:cTn id="190" fill="freeze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9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freeze">
                      <p:stCondLst>
                        <p:cond delay="indefinite"/>
                      </p:stCondLst>
                      <p:childTnLst>
                        <p:par>
                          <p:cTn id="195" fill="freeze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9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Depth-first search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727280" y="60948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?-plist(L)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6324480" y="304920"/>
            <a:ext cx="2667240" cy="11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3366cc"/>
                </a:solidFill>
                <a:latin typeface="Courier New"/>
              </a:rPr>
              <a:t>plist([]).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plist([H|T]):-</a:t>
            </a:r>
            <a:br/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	</a:t>
            </a:r>
            <a:r>
              <a:rPr b="1" lang="cs-CZ" sz="1600" spc="-1" strike="noStrike">
                <a:solidFill>
                  <a:srgbClr val="ff0000"/>
                </a:solidFill>
                <a:latin typeface="Courier New"/>
              </a:rPr>
              <a:t>p(H),plist(T).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p(1).</a:t>
            </a: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	</a:t>
            </a: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	</a:t>
            </a:r>
            <a:r>
              <a:rPr b="1" lang="cs-CZ" sz="1600" spc="-1" strike="noStrike">
                <a:solidFill>
                  <a:srgbClr val="00cc99"/>
                </a:solidFill>
                <a:latin typeface="Courier New"/>
              </a:rPr>
              <a:t>p(2).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Line 4"/>
          <p:cNvSpPr/>
          <p:nvPr/>
        </p:nvSpPr>
        <p:spPr>
          <a:xfrm flipV="1">
            <a:off x="1679400" y="929880"/>
            <a:ext cx="37476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5"/>
          <p:cNvSpPr/>
          <p:nvPr/>
        </p:nvSpPr>
        <p:spPr>
          <a:xfrm>
            <a:off x="1502640" y="142560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CustomShape 6"/>
          <p:cNvSpPr/>
          <p:nvPr/>
        </p:nvSpPr>
        <p:spPr>
          <a:xfrm>
            <a:off x="1244160" y="1833480"/>
            <a:ext cx="10044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p.47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CustomShape 8"/>
          <p:cNvSpPr/>
          <p:nvPr/>
        </p:nvSpPr>
        <p:spPr>
          <a:xfrm>
            <a:off x="8610480" y="6407280"/>
            <a:ext cx="457200" cy="374400"/>
          </a:xfrm>
          <a:custGeom>
            <a:avLst/>
            <a:gdLst/>
            <a:ahLst/>
            <a:rect l="0" t="0" r="r" b="b"/>
            <a:pathLst>
              <a:path w="1272" h="1042">
                <a:moveTo>
                  <a:pt x="0" y="0"/>
                </a:moveTo>
                <a:lnTo>
                  <a:pt x="1271" y="0"/>
                </a:lnTo>
                <a:lnTo>
                  <a:pt x="1271" y="1041"/>
                </a:lnTo>
                <a:lnTo>
                  <a:pt x="0" y="1041"/>
                </a:lnTo>
                <a:lnTo>
                  <a:pt x="0" y="0"/>
                </a:lnTo>
                <a:moveTo>
                  <a:pt x="0" y="0"/>
                </a:moveTo>
                <a:lnTo>
                  <a:pt x="1271" y="0"/>
                </a:lnTo>
                <a:lnTo>
                  <a:pt x="1161" y="109"/>
                </a:lnTo>
                <a:lnTo>
                  <a:pt x="109" y="109"/>
                </a:lnTo>
                <a:lnTo>
                  <a:pt x="0" y="0"/>
                </a:lnTo>
                <a:moveTo>
                  <a:pt x="1271" y="0"/>
                </a:moveTo>
                <a:lnTo>
                  <a:pt x="1271" y="1041"/>
                </a:lnTo>
                <a:lnTo>
                  <a:pt x="1161" y="931"/>
                </a:lnTo>
                <a:lnTo>
                  <a:pt x="1161" y="109"/>
                </a:lnTo>
                <a:lnTo>
                  <a:pt x="1271" y="0"/>
                </a:lnTo>
                <a:moveTo>
                  <a:pt x="1271" y="1041"/>
                </a:moveTo>
                <a:lnTo>
                  <a:pt x="0" y="1041"/>
                </a:lnTo>
                <a:lnTo>
                  <a:pt x="109" y="931"/>
                </a:lnTo>
                <a:lnTo>
                  <a:pt x="1161" y="931"/>
                </a:lnTo>
                <a:lnTo>
                  <a:pt x="1271" y="1041"/>
                </a:lnTo>
                <a:moveTo>
                  <a:pt x="0" y="1041"/>
                </a:moveTo>
                <a:lnTo>
                  <a:pt x="0" y="0"/>
                </a:lnTo>
                <a:lnTo>
                  <a:pt x="109" y="109"/>
                </a:lnTo>
                <a:lnTo>
                  <a:pt x="109" y="931"/>
                </a:lnTo>
                <a:lnTo>
                  <a:pt x="0" y="1041"/>
                </a:lnTo>
                <a:moveTo>
                  <a:pt x="329" y="214"/>
                </a:moveTo>
                <a:lnTo>
                  <a:pt x="941" y="520"/>
                </a:lnTo>
                <a:lnTo>
                  <a:pt x="329" y="826"/>
                </a:lnTo>
                <a:lnTo>
                  <a:pt x="329" y="214"/>
                </a:lnTo>
              </a:path>
            </a:pathLst>
          </a:custGeom>
          <a:solidFill>
            <a:srgbClr val="9b9b9b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Line 9"/>
          <p:cNvSpPr/>
          <p:nvPr/>
        </p:nvSpPr>
        <p:spPr>
          <a:xfrm flipH="1" flipV="1">
            <a:off x="3030120" y="91404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0"/>
          <p:cNvSpPr/>
          <p:nvPr/>
        </p:nvSpPr>
        <p:spPr>
          <a:xfrm>
            <a:off x="2661480" y="1415880"/>
            <a:ext cx="25131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:-p(H1),plist(T1)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" name="Line 11"/>
          <p:cNvSpPr/>
          <p:nvPr/>
        </p:nvSpPr>
        <p:spPr>
          <a:xfrm flipV="1">
            <a:off x="2463480" y="1767960"/>
            <a:ext cx="374400" cy="4842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2"/>
          <p:cNvSpPr/>
          <p:nvPr/>
        </p:nvSpPr>
        <p:spPr>
          <a:xfrm>
            <a:off x="1344240" y="220968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2" name="Line 13"/>
          <p:cNvSpPr/>
          <p:nvPr/>
        </p:nvSpPr>
        <p:spPr>
          <a:xfrm flipV="1">
            <a:off x="1114200" y="2556000"/>
            <a:ext cx="374760" cy="4838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4"/>
          <p:cNvSpPr/>
          <p:nvPr/>
        </p:nvSpPr>
        <p:spPr>
          <a:xfrm>
            <a:off x="936000" y="305100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CustomShape 15"/>
          <p:cNvSpPr/>
          <p:nvPr/>
        </p:nvSpPr>
        <p:spPr>
          <a:xfrm>
            <a:off x="607320" y="3484440"/>
            <a:ext cx="11415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[1]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Line 16"/>
          <p:cNvSpPr/>
          <p:nvPr/>
        </p:nvSpPr>
        <p:spPr>
          <a:xfrm flipH="1" flipV="1">
            <a:off x="2626920" y="2558520"/>
            <a:ext cx="39816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7"/>
          <p:cNvSpPr/>
          <p:nvPr/>
        </p:nvSpPr>
        <p:spPr>
          <a:xfrm>
            <a:off x="1681920" y="3060720"/>
            <a:ext cx="25131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:-p(H1),plist(T1)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7" name="Line 18"/>
          <p:cNvSpPr/>
          <p:nvPr/>
        </p:nvSpPr>
        <p:spPr>
          <a:xfrm flipV="1">
            <a:off x="2263680" y="3412800"/>
            <a:ext cx="374760" cy="4842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9"/>
          <p:cNvSpPr/>
          <p:nvPr/>
        </p:nvSpPr>
        <p:spPr>
          <a:xfrm>
            <a:off x="1144080" y="385452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9" name="Line 20"/>
          <p:cNvSpPr/>
          <p:nvPr/>
        </p:nvSpPr>
        <p:spPr>
          <a:xfrm flipV="1">
            <a:off x="1284120" y="4191120"/>
            <a:ext cx="374760" cy="4838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1"/>
          <p:cNvSpPr/>
          <p:nvPr/>
        </p:nvSpPr>
        <p:spPr>
          <a:xfrm>
            <a:off x="1105920" y="46861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CustomShape 22"/>
          <p:cNvSpPr/>
          <p:nvPr/>
        </p:nvSpPr>
        <p:spPr>
          <a:xfrm>
            <a:off x="776520" y="511956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[1,1]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CustomShape 23"/>
          <p:cNvSpPr/>
          <p:nvPr/>
        </p:nvSpPr>
        <p:spPr>
          <a:xfrm>
            <a:off x="2271240" y="472428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CustomShape 24"/>
          <p:cNvSpPr/>
          <p:nvPr/>
        </p:nvSpPr>
        <p:spPr>
          <a:xfrm>
            <a:off x="2271240" y="495468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4" name="CustomShape 25"/>
          <p:cNvSpPr/>
          <p:nvPr/>
        </p:nvSpPr>
        <p:spPr>
          <a:xfrm>
            <a:off x="2271240" y="5183280"/>
            <a:ext cx="3186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Line 26"/>
          <p:cNvSpPr/>
          <p:nvPr/>
        </p:nvSpPr>
        <p:spPr>
          <a:xfrm flipH="1" flipV="1">
            <a:off x="2042640" y="419076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27"/>
          <p:cNvSpPr/>
          <p:nvPr/>
        </p:nvSpPr>
        <p:spPr>
          <a:xfrm>
            <a:off x="5019480" y="217656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Line 28"/>
          <p:cNvSpPr/>
          <p:nvPr/>
        </p:nvSpPr>
        <p:spPr>
          <a:xfrm flipH="1" flipV="1">
            <a:off x="4978080" y="1752120"/>
            <a:ext cx="398520" cy="4842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29"/>
          <p:cNvSpPr/>
          <p:nvPr/>
        </p:nvSpPr>
        <p:spPr>
          <a:xfrm>
            <a:off x="3328200" y="382104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Line 30"/>
          <p:cNvSpPr/>
          <p:nvPr/>
        </p:nvSpPr>
        <p:spPr>
          <a:xfrm flipH="1" flipV="1">
            <a:off x="3287880" y="3397320"/>
            <a:ext cx="398160" cy="4838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Line 31"/>
          <p:cNvSpPr/>
          <p:nvPr/>
        </p:nvSpPr>
        <p:spPr>
          <a:xfrm flipV="1">
            <a:off x="3449520" y="4191120"/>
            <a:ext cx="374760" cy="4838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32"/>
          <p:cNvSpPr/>
          <p:nvPr/>
        </p:nvSpPr>
        <p:spPr>
          <a:xfrm>
            <a:off x="3271320" y="46861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CustomShape 33"/>
          <p:cNvSpPr/>
          <p:nvPr/>
        </p:nvSpPr>
        <p:spPr>
          <a:xfrm>
            <a:off x="2941920" y="511956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[1,2]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CustomShape 34"/>
          <p:cNvSpPr/>
          <p:nvPr/>
        </p:nvSpPr>
        <p:spPr>
          <a:xfrm>
            <a:off x="4481280" y="472428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CustomShape 35"/>
          <p:cNvSpPr/>
          <p:nvPr/>
        </p:nvSpPr>
        <p:spPr>
          <a:xfrm>
            <a:off x="4481280" y="495468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CustomShape 36"/>
          <p:cNvSpPr/>
          <p:nvPr/>
        </p:nvSpPr>
        <p:spPr>
          <a:xfrm>
            <a:off x="4481280" y="5183280"/>
            <a:ext cx="3186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Line 37"/>
          <p:cNvSpPr/>
          <p:nvPr/>
        </p:nvSpPr>
        <p:spPr>
          <a:xfrm flipH="1" flipV="1">
            <a:off x="4252680" y="419076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Line 38"/>
          <p:cNvSpPr/>
          <p:nvPr/>
        </p:nvSpPr>
        <p:spPr>
          <a:xfrm flipV="1">
            <a:off x="5090760" y="2557080"/>
            <a:ext cx="37440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39"/>
          <p:cNvSpPr/>
          <p:nvPr/>
        </p:nvSpPr>
        <p:spPr>
          <a:xfrm>
            <a:off x="4912200" y="305280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CustomShape 40"/>
          <p:cNvSpPr/>
          <p:nvPr/>
        </p:nvSpPr>
        <p:spPr>
          <a:xfrm>
            <a:off x="4583880" y="3486240"/>
            <a:ext cx="11415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[2]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0" name="Line 41"/>
          <p:cNvSpPr/>
          <p:nvPr/>
        </p:nvSpPr>
        <p:spPr>
          <a:xfrm flipH="1" flipV="1">
            <a:off x="6603480" y="2560680"/>
            <a:ext cx="398520" cy="48384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42"/>
          <p:cNvSpPr/>
          <p:nvPr/>
        </p:nvSpPr>
        <p:spPr>
          <a:xfrm>
            <a:off x="5658840" y="3062160"/>
            <a:ext cx="25131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:-p(H1),plist(T1)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2" name="CustomShape 43"/>
          <p:cNvSpPr/>
          <p:nvPr/>
        </p:nvSpPr>
        <p:spPr>
          <a:xfrm>
            <a:off x="7305480" y="382248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Line 44"/>
          <p:cNvSpPr/>
          <p:nvPr/>
        </p:nvSpPr>
        <p:spPr>
          <a:xfrm flipH="1" flipV="1">
            <a:off x="7264080" y="3398760"/>
            <a:ext cx="398520" cy="4838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Line 45"/>
          <p:cNvSpPr/>
          <p:nvPr/>
        </p:nvSpPr>
        <p:spPr>
          <a:xfrm flipV="1">
            <a:off x="6240240" y="3414240"/>
            <a:ext cx="374400" cy="4842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46"/>
          <p:cNvSpPr/>
          <p:nvPr/>
        </p:nvSpPr>
        <p:spPr>
          <a:xfrm>
            <a:off x="5121000" y="3855960"/>
            <a:ext cx="16902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:-plist(T1)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Line 47"/>
          <p:cNvSpPr/>
          <p:nvPr/>
        </p:nvSpPr>
        <p:spPr>
          <a:xfrm flipV="1">
            <a:off x="5260680" y="4192200"/>
            <a:ext cx="37440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48"/>
          <p:cNvSpPr/>
          <p:nvPr/>
        </p:nvSpPr>
        <p:spPr>
          <a:xfrm>
            <a:off x="5082120" y="46879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8" name="CustomShape 49"/>
          <p:cNvSpPr/>
          <p:nvPr/>
        </p:nvSpPr>
        <p:spPr>
          <a:xfrm>
            <a:off x="4753080" y="512136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[2,1]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9" name="Line 50"/>
          <p:cNvSpPr/>
          <p:nvPr/>
        </p:nvSpPr>
        <p:spPr>
          <a:xfrm flipV="1">
            <a:off x="7426080" y="4192200"/>
            <a:ext cx="374760" cy="4842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51"/>
          <p:cNvSpPr/>
          <p:nvPr/>
        </p:nvSpPr>
        <p:spPr>
          <a:xfrm>
            <a:off x="7247880" y="46879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1" name="CustomShape 52"/>
          <p:cNvSpPr/>
          <p:nvPr/>
        </p:nvSpPr>
        <p:spPr>
          <a:xfrm>
            <a:off x="6918480" y="5121360"/>
            <a:ext cx="141588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L = [2,2]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2" name="CustomShape 53"/>
          <p:cNvSpPr/>
          <p:nvPr/>
        </p:nvSpPr>
        <p:spPr>
          <a:xfrm>
            <a:off x="6248160" y="472572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" name="CustomShape 54"/>
          <p:cNvSpPr/>
          <p:nvPr/>
        </p:nvSpPr>
        <p:spPr>
          <a:xfrm>
            <a:off x="6248160" y="495612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4" name="CustomShape 55"/>
          <p:cNvSpPr/>
          <p:nvPr/>
        </p:nvSpPr>
        <p:spPr>
          <a:xfrm>
            <a:off x="6248160" y="5184720"/>
            <a:ext cx="3186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Line 56"/>
          <p:cNvSpPr/>
          <p:nvPr/>
        </p:nvSpPr>
        <p:spPr>
          <a:xfrm flipH="1" flipV="1">
            <a:off x="6019560" y="419220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57"/>
          <p:cNvSpPr/>
          <p:nvPr/>
        </p:nvSpPr>
        <p:spPr>
          <a:xfrm>
            <a:off x="8457840" y="472572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7" name="CustomShape 58"/>
          <p:cNvSpPr/>
          <p:nvPr/>
        </p:nvSpPr>
        <p:spPr>
          <a:xfrm>
            <a:off x="8457840" y="4956120"/>
            <a:ext cx="318600" cy="58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8" name="CustomShape 59"/>
          <p:cNvSpPr/>
          <p:nvPr/>
        </p:nvSpPr>
        <p:spPr>
          <a:xfrm>
            <a:off x="8457840" y="5184720"/>
            <a:ext cx="3186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•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9" name="Line 60"/>
          <p:cNvSpPr/>
          <p:nvPr/>
        </p:nvSpPr>
        <p:spPr>
          <a:xfrm flipH="1" flipV="1">
            <a:off x="8229240" y="4192200"/>
            <a:ext cx="398520" cy="4842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61"/>
          <p:cNvSpPr/>
          <p:nvPr/>
        </p:nvSpPr>
        <p:spPr>
          <a:xfrm>
            <a:off x="7086600" y="1619280"/>
            <a:ext cx="1905120" cy="11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/>
          <a:p>
            <a:pPr marL="284040" indent="-284040"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?-plist(L).</a:t>
            </a:r>
            <a:br/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L=[];</a:t>
            </a:r>
            <a:br/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L=[1];</a:t>
            </a:r>
            <a:br/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L=[1,1];</a:t>
            </a:r>
            <a:br/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…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99" dur="indefinite" restart="never" nodeType="tmRoot">
          <p:childTnLst>
            <p:seq>
              <p:cTn id="200" nodeType="mainSeq">
                <p:childTnLst>
                  <p:par>
                    <p:cTn id="201" fill="freeze">
                      <p:stCondLst>
                        <p:cond delay="indefinite"/>
                      </p:stCondLst>
                      <p:childTnLst>
                        <p:par>
                          <p:cTn id="202" fill="freeze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0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freeze">
                      <p:stCondLst>
                        <p:cond delay="indefinite"/>
                      </p:stCondLst>
                      <p:childTnLst>
                        <p:par>
                          <p:cTn id="207" fill="freeze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freeze">
                      <p:stCondLst>
                        <p:cond delay="indefinite"/>
                      </p:stCondLst>
                      <p:childTnLst>
                        <p:par>
                          <p:cTn id="211" fill="freeze">
                            <p:stCondLst>
                              <p:cond delay="0"/>
                            </p:stCondLst>
                            <p:childTnLst>
                              <p:par>
                                <p:cTn id="21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1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freeze">
                      <p:stCondLst>
                        <p:cond delay="indefinite"/>
                      </p:stCondLst>
                      <p:childTnLst>
                        <p:par>
                          <p:cTn id="216" fill="freeze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1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freeze">
                      <p:stCondLst>
                        <p:cond delay="indefinite"/>
                      </p:stCondLst>
                      <p:childTnLst>
                        <p:par>
                          <p:cTn id="221" fill="freeze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2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freeze">
                      <p:stCondLst>
                        <p:cond delay="indefinite"/>
                      </p:stCondLst>
                      <p:childTnLst>
                        <p:par>
                          <p:cTn id="226" fill="freeze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2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freeze">
                      <p:stCondLst>
                        <p:cond delay="indefinite"/>
                      </p:stCondLst>
                      <p:childTnLst>
                        <p:par>
                          <p:cTn id="231" fill="freeze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3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freeze">
                      <p:stCondLst>
                        <p:cond delay="indefinite"/>
                      </p:stCondLst>
                      <p:childTnLst>
                        <p:par>
                          <p:cTn id="236" fill="freeze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3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freeze">
                      <p:stCondLst>
                        <p:cond delay="indefinite"/>
                      </p:stCondLst>
                      <p:childTnLst>
                        <p:par>
                          <p:cTn id="241" fill="freeze">
                            <p:stCondLst>
                              <p:cond delay="0"/>
                            </p:stCondLst>
                            <p:childTnLst>
                              <p:par>
                                <p:cTn id="24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4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freeze">
                      <p:stCondLst>
                        <p:cond delay="indefinite"/>
                      </p:stCondLst>
                      <p:childTnLst>
                        <p:par>
                          <p:cTn id="246" fill="freeze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4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freeze">
                      <p:stCondLst>
                        <p:cond delay="indefinite"/>
                      </p:stCondLst>
                      <p:childTnLst>
                        <p:par>
                          <p:cTn id="251" fill="freeze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freeze">
                      <p:stCondLst>
                        <p:cond delay="indefinite"/>
                      </p:stCondLst>
                      <p:childTnLst>
                        <p:par>
                          <p:cTn id="256" fill="freeze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Pruning by means of cut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2739960" y="3290760"/>
            <a:ext cx="2060640" cy="79704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3"/>
          <p:cNvSpPr/>
          <p:nvPr/>
        </p:nvSpPr>
        <p:spPr>
          <a:xfrm>
            <a:off x="1371600" y="302580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?-parent(john,C)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2784240" y="371808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:-mother(john,C)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" name="Line 5"/>
          <p:cNvSpPr/>
          <p:nvPr/>
        </p:nvSpPr>
        <p:spPr>
          <a:xfrm flipH="1" flipV="1">
            <a:off x="2822400" y="3327120"/>
            <a:ext cx="355680" cy="40644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Line 6"/>
          <p:cNvSpPr/>
          <p:nvPr/>
        </p:nvSpPr>
        <p:spPr>
          <a:xfrm flipV="1">
            <a:off x="1577880" y="3327120"/>
            <a:ext cx="333360" cy="40644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7"/>
          <p:cNvSpPr/>
          <p:nvPr/>
        </p:nvSpPr>
        <p:spPr>
          <a:xfrm>
            <a:off x="533160" y="3718080"/>
            <a:ext cx="22388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:-father(john,C)</a:t>
            </a: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,!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8" name="Line 8"/>
          <p:cNvSpPr/>
          <p:nvPr/>
        </p:nvSpPr>
        <p:spPr>
          <a:xfrm>
            <a:off x="3059280" y="4003560"/>
            <a:ext cx="1238040" cy="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9"/>
          <p:cNvSpPr/>
          <p:nvPr/>
        </p:nvSpPr>
        <p:spPr>
          <a:xfrm>
            <a:off x="1371600" y="517680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0" name="Line 10"/>
          <p:cNvSpPr/>
          <p:nvPr/>
        </p:nvSpPr>
        <p:spPr>
          <a:xfrm>
            <a:off x="1558800" y="4737240"/>
            <a:ext cx="0" cy="41112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Line 11"/>
          <p:cNvSpPr/>
          <p:nvPr/>
        </p:nvSpPr>
        <p:spPr>
          <a:xfrm>
            <a:off x="1558800" y="4003560"/>
            <a:ext cx="0" cy="41112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2"/>
          <p:cNvSpPr/>
          <p:nvPr/>
        </p:nvSpPr>
        <p:spPr>
          <a:xfrm>
            <a:off x="1304640" y="4452840"/>
            <a:ext cx="52452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3" name="CustomShape 13"/>
          <p:cNvSpPr/>
          <p:nvPr/>
        </p:nvSpPr>
        <p:spPr>
          <a:xfrm>
            <a:off x="830160" y="762120"/>
            <a:ext cx="361044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parent(X,Y):-father(X,Y).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parent(X,Y):-mother(X,Y).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father(john,paul).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mother(mary,paul).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4" name="CustomShape 14"/>
          <p:cNvSpPr/>
          <p:nvPr/>
        </p:nvSpPr>
        <p:spPr>
          <a:xfrm>
            <a:off x="5722920" y="65880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?-parent(john,C)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CustomShape 15"/>
          <p:cNvSpPr/>
          <p:nvPr/>
        </p:nvSpPr>
        <p:spPr>
          <a:xfrm>
            <a:off x="6753240" y="135252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:-mother(john,C)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6" name="Line 16"/>
          <p:cNvSpPr/>
          <p:nvPr/>
        </p:nvSpPr>
        <p:spPr>
          <a:xfrm flipH="1" flipV="1">
            <a:off x="6978600" y="942480"/>
            <a:ext cx="355680" cy="4287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Line 17"/>
          <p:cNvSpPr/>
          <p:nvPr/>
        </p:nvSpPr>
        <p:spPr>
          <a:xfrm flipV="1">
            <a:off x="5735520" y="942480"/>
            <a:ext cx="331920" cy="4287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18"/>
          <p:cNvSpPr/>
          <p:nvPr/>
        </p:nvSpPr>
        <p:spPr>
          <a:xfrm>
            <a:off x="4735440" y="135252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:-father(john,C)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9" name="Line 19"/>
          <p:cNvSpPr/>
          <p:nvPr/>
        </p:nvSpPr>
        <p:spPr>
          <a:xfrm>
            <a:off x="7047000" y="1616040"/>
            <a:ext cx="1238040" cy="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20"/>
          <p:cNvSpPr/>
          <p:nvPr/>
        </p:nvSpPr>
        <p:spPr>
          <a:xfrm>
            <a:off x="5554800" y="2035080"/>
            <a:ext cx="425160" cy="30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6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1" name="Line 21"/>
          <p:cNvSpPr/>
          <p:nvPr/>
        </p:nvSpPr>
        <p:spPr>
          <a:xfrm>
            <a:off x="5716440" y="1616040"/>
            <a:ext cx="0" cy="41112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22"/>
          <p:cNvSpPr/>
          <p:nvPr/>
        </p:nvSpPr>
        <p:spPr>
          <a:xfrm>
            <a:off x="5071320" y="3687840"/>
            <a:ext cx="38847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parent(X,Y):-father(X,Y)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,!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parent(X,Y):-mother(X,Y).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father(john,paul).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mother(mary,paul).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3" name="CustomShape 23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p.48-9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60" dur="indefinite" restart="never" nodeType="tmRoot">
          <p:childTnLst>
            <p:seq>
              <p:cTn id="261" nodeType="mainSeq">
                <p:childTnLst>
                  <p:par>
                    <p:cTn id="262" fill="freeze">
                      <p:stCondLst>
                        <p:cond delay="indefinite"/>
                      </p:stCondLst>
                      <p:childTnLst>
                        <p:par>
                          <p:cTn id="263" fill="freeze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freeze">
                      <p:stCondLst>
                        <p:cond delay="indefinite"/>
                      </p:stCondLst>
                      <p:childTnLst>
                        <p:par>
                          <p:cTn id="267" fill="freeze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7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freeze">
                      <p:stCondLst>
                        <p:cond delay="indefinite"/>
                      </p:stCondLst>
                      <p:childTnLst>
                        <p:par>
                          <p:cTn id="272" fill="freeze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7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freeze">
                      <p:stCondLst>
                        <p:cond delay="indefinite"/>
                      </p:stCondLst>
                      <p:childTnLst>
                        <p:par>
                          <p:cTn id="277" fill="freeze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8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freeze">
                      <p:stCondLst>
                        <p:cond delay="indefinite"/>
                      </p:stCondLst>
                      <p:childTnLst>
                        <p:par>
                          <p:cTn id="282" fill="freeze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8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freeze">
                      <p:stCondLst>
                        <p:cond delay="indefinite"/>
                      </p:stCondLst>
                      <p:childTnLst>
                        <p:par>
                          <p:cTn id="287" fill="freeze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freeze">
                      <p:stCondLst>
                        <p:cond delay="indefinite"/>
                      </p:stCondLst>
                      <p:childTnLst>
                        <p:par>
                          <p:cTn id="291" fill="freeze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freeze">
                      <p:stCondLst>
                        <p:cond delay="indefinite"/>
                      </p:stCondLst>
                      <p:childTnLst>
                        <p:par>
                          <p:cTn id="296" fill="freeze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9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freeze">
                      <p:stCondLst>
                        <p:cond delay="indefinite"/>
                      </p:stCondLst>
                      <p:childTnLst>
                        <p:par>
                          <p:cTn id="301" fill="freeze">
                            <p:stCondLst>
                              <p:cond delay="0"/>
                            </p:stCondLst>
                            <p:childTnLst>
                              <p:par>
                                <p:cTn id="30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0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freeze">
                      <p:stCondLst>
                        <p:cond delay="indefinite"/>
                      </p:stCondLst>
                      <p:childTnLst>
                        <p:par>
                          <p:cTn id="306" fill="freeze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0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freeze">
                      <p:stCondLst>
                        <p:cond delay="indefinite"/>
                      </p:stCondLst>
                      <p:childTnLst>
                        <p:par>
                          <p:cTn id="311" fill="freeze">
                            <p:stCondLst>
                              <p:cond delay="0"/>
                            </p:stCondLst>
                            <p:childTnLst>
                              <p:par>
                                <p:cTn id="31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1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freeze">
                      <p:stCondLst>
                        <p:cond delay="indefinite"/>
                      </p:stCondLst>
                      <p:childTnLst>
                        <p:par>
                          <p:cTn id="316" fill="freeze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freeze">
                      <p:stCondLst>
                        <p:cond delay="indefinite"/>
                      </p:stCondLst>
                      <p:childTnLst>
                        <p:par>
                          <p:cTn id="321" fill="freeze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The effect of cut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217200" y="47484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?-p(X,Y)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7106040" y="134136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:-r(X,Y)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7" name="Line 4"/>
          <p:cNvSpPr/>
          <p:nvPr/>
        </p:nvSpPr>
        <p:spPr>
          <a:xfrm flipH="1" flipV="1">
            <a:off x="7297200" y="795240"/>
            <a:ext cx="420840" cy="5349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Line 5"/>
          <p:cNvSpPr/>
          <p:nvPr/>
        </p:nvSpPr>
        <p:spPr>
          <a:xfrm flipV="1">
            <a:off x="5788080" y="795240"/>
            <a:ext cx="396720" cy="5349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6"/>
          <p:cNvSpPr/>
          <p:nvPr/>
        </p:nvSpPr>
        <p:spPr>
          <a:xfrm>
            <a:off x="5186880" y="134136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:-q(X,Y)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0" name="Line 7"/>
          <p:cNvSpPr/>
          <p:nvPr/>
        </p:nvSpPr>
        <p:spPr>
          <a:xfrm>
            <a:off x="5764320" y="1700280"/>
            <a:ext cx="0" cy="5223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8"/>
          <p:cNvSpPr/>
          <p:nvPr/>
        </p:nvSpPr>
        <p:spPr>
          <a:xfrm>
            <a:off x="4856760" y="2284560"/>
            <a:ext cx="19645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:-s(X),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t(Y)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2" name="CustomShape 9"/>
          <p:cNvSpPr/>
          <p:nvPr/>
        </p:nvSpPr>
        <p:spPr>
          <a:xfrm>
            <a:off x="7543080" y="228456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3" name="Line 10"/>
          <p:cNvSpPr/>
          <p:nvPr/>
        </p:nvSpPr>
        <p:spPr>
          <a:xfrm>
            <a:off x="7731000" y="1700280"/>
            <a:ext cx="0" cy="522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Line 11"/>
          <p:cNvSpPr/>
          <p:nvPr/>
        </p:nvSpPr>
        <p:spPr>
          <a:xfrm flipV="1">
            <a:off x="4757760" y="2681280"/>
            <a:ext cx="420840" cy="53496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2"/>
          <p:cNvSpPr/>
          <p:nvPr/>
        </p:nvSpPr>
        <p:spPr>
          <a:xfrm>
            <a:off x="4226400" y="322740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t(Y)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6" name="CustomShape 13"/>
          <p:cNvSpPr/>
          <p:nvPr/>
        </p:nvSpPr>
        <p:spPr>
          <a:xfrm>
            <a:off x="4366800" y="4222800"/>
            <a:ext cx="10044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:-t(Y)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7" name="Line 14"/>
          <p:cNvSpPr/>
          <p:nvPr/>
        </p:nvSpPr>
        <p:spPr>
          <a:xfrm>
            <a:off x="4803840" y="3637080"/>
            <a:ext cx="0" cy="49824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Line 15"/>
          <p:cNvSpPr/>
          <p:nvPr/>
        </p:nvSpPr>
        <p:spPr>
          <a:xfrm flipV="1">
            <a:off x="4265640" y="4568760"/>
            <a:ext cx="422280" cy="534960"/>
          </a:xfrm>
          <a:prstGeom prst="line">
            <a:avLst/>
          </a:prstGeom>
          <a:ln w="2556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6"/>
          <p:cNvSpPr/>
          <p:nvPr/>
        </p:nvSpPr>
        <p:spPr>
          <a:xfrm>
            <a:off x="4134600" y="51656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0" name="Line 17"/>
          <p:cNvSpPr/>
          <p:nvPr/>
        </p:nvSpPr>
        <p:spPr>
          <a:xfrm flipH="1" flipV="1">
            <a:off x="4955760" y="4568760"/>
            <a:ext cx="444600" cy="534960"/>
          </a:xfrm>
          <a:prstGeom prst="line">
            <a:avLst/>
          </a:prstGeom>
          <a:ln w="2556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18"/>
          <p:cNvSpPr/>
          <p:nvPr/>
        </p:nvSpPr>
        <p:spPr>
          <a:xfrm>
            <a:off x="5234760" y="51656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2" name="CustomShape 19"/>
          <p:cNvSpPr/>
          <p:nvPr/>
        </p:nvSpPr>
        <p:spPr>
          <a:xfrm>
            <a:off x="5951520" y="2617920"/>
            <a:ext cx="1627200" cy="294480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Line 20"/>
          <p:cNvSpPr/>
          <p:nvPr/>
        </p:nvSpPr>
        <p:spPr>
          <a:xfrm flipH="1" flipV="1">
            <a:off x="6291360" y="2681280"/>
            <a:ext cx="420480" cy="53496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21"/>
          <p:cNvSpPr/>
          <p:nvPr/>
        </p:nvSpPr>
        <p:spPr>
          <a:xfrm>
            <a:off x="6145560" y="3227400"/>
            <a:ext cx="12787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t(Y)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5" name="CustomShape 22"/>
          <p:cNvSpPr/>
          <p:nvPr/>
        </p:nvSpPr>
        <p:spPr>
          <a:xfrm>
            <a:off x="6287400" y="4222800"/>
            <a:ext cx="100440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:-t(Y)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6" name="Line 23"/>
          <p:cNvSpPr/>
          <p:nvPr/>
        </p:nvSpPr>
        <p:spPr>
          <a:xfrm>
            <a:off x="6724800" y="3637080"/>
            <a:ext cx="0" cy="49824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Line 24"/>
          <p:cNvSpPr/>
          <p:nvPr/>
        </p:nvSpPr>
        <p:spPr>
          <a:xfrm flipV="1">
            <a:off x="6184800" y="4568760"/>
            <a:ext cx="422280" cy="534960"/>
          </a:xfrm>
          <a:prstGeom prst="line">
            <a:avLst/>
          </a:prstGeom>
          <a:ln w="2556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25"/>
          <p:cNvSpPr/>
          <p:nvPr/>
        </p:nvSpPr>
        <p:spPr>
          <a:xfrm>
            <a:off x="6030360" y="51656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9" name="Line 26"/>
          <p:cNvSpPr/>
          <p:nvPr/>
        </p:nvSpPr>
        <p:spPr>
          <a:xfrm flipH="1" flipV="1">
            <a:off x="6875280" y="4568760"/>
            <a:ext cx="446040" cy="534960"/>
          </a:xfrm>
          <a:prstGeom prst="line">
            <a:avLst/>
          </a:prstGeom>
          <a:ln w="25560">
            <a:solidFill>
              <a:srgbClr val="00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27"/>
          <p:cNvSpPr/>
          <p:nvPr/>
        </p:nvSpPr>
        <p:spPr>
          <a:xfrm>
            <a:off x="7155720" y="51656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1" name="CustomShape 28"/>
          <p:cNvSpPr/>
          <p:nvPr/>
        </p:nvSpPr>
        <p:spPr>
          <a:xfrm>
            <a:off x="1288800" y="652320"/>
            <a:ext cx="2924640" cy="304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p(X,Y):-q(X,Y).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p(X,Y):-r(X,Y).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q(X,Y):-s(X),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t(Y).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r(c,d).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s(a).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s(b).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ff"/>
                </a:solidFill>
                <a:latin typeface="Courier New"/>
              </a:rPr>
              <a:t>t(a).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ccff"/>
                </a:solidFill>
                <a:latin typeface="Courier New"/>
              </a:rPr>
              <a:t>t(b).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2" name="CustomShape 29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p.50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25" dur="indefinite" restart="never" nodeType="tmRoot">
          <p:childTnLst>
            <p:seq>
              <p:cTn id="326" nodeType="mainSeq">
                <p:childTnLst>
                  <p:par>
                    <p:cTn id="327" fill="freeze">
                      <p:stCondLst>
                        <p:cond delay="indefinite"/>
                      </p:stCondLst>
                      <p:childTnLst>
                        <p:par>
                          <p:cTn id="328" fill="freeze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freeze">
                      <p:stCondLst>
                        <p:cond delay="indefinite"/>
                      </p:stCondLst>
                      <p:childTnLst>
                        <p:par>
                          <p:cTn id="3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3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freeze">
                      <p:stCondLst>
                        <p:cond delay="indefinite"/>
                      </p:stCondLst>
                      <p:childTnLst>
                        <p:par>
                          <p:cTn id="337" fill="freeze">
                            <p:stCondLst>
                              <p:cond delay="0"/>
                            </p:stCondLst>
                            <p:childTnLst>
                              <p:par>
                                <p:cTn id="33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4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freeze">
                      <p:stCondLst>
                        <p:cond delay="indefinite"/>
                      </p:stCondLst>
                      <p:childTnLst>
                        <p:par>
                          <p:cTn id="342" fill="freeze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4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freeze">
                      <p:stCondLst>
                        <p:cond delay="indefinite"/>
                      </p:stCondLst>
                      <p:childTnLst>
                        <p:par>
                          <p:cTn id="347" fill="freeze">
                            <p:stCondLst>
                              <p:cond delay="0"/>
                            </p:stCondLst>
                            <p:childTnLst>
                              <p:par>
                                <p:cTn id="34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5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freeze">
                      <p:stCondLst>
                        <p:cond delay="indefinite"/>
                      </p:stCondLst>
                      <p:childTnLst>
                        <p:par>
                          <p:cTn id="352" fill="freeze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freeze">
                      <p:stCondLst>
                        <p:cond delay="indefinite"/>
                      </p:stCondLst>
                      <p:childTnLst>
                        <p:par>
                          <p:cTn id="357" fill="freeze">
                            <p:stCondLst>
                              <p:cond delay="0"/>
                            </p:stCondLst>
                            <p:childTnLst>
                              <p:par>
                                <p:cTn id="35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6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freeze">
                      <p:stCondLst>
                        <p:cond delay="indefinite"/>
                      </p:stCondLst>
                      <p:childTnLst>
                        <p:par>
                          <p:cTn id="362" fill="freeze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6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freeze">
                      <p:stCondLst>
                        <p:cond delay="indefinite"/>
                      </p:stCondLst>
                      <p:childTnLst>
                        <p:par>
                          <p:cTn id="367" fill="freeze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7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freeze">
                      <p:stCondLst>
                        <p:cond delay="indefinite"/>
                      </p:stCondLst>
                      <p:childTnLst>
                        <p:par>
                          <p:cTn id="372" fill="freeze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7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freeze">
                      <p:stCondLst>
                        <p:cond delay="indefinite"/>
                      </p:stCondLst>
                      <p:childTnLst>
                        <p:par>
                          <p:cTn id="377" fill="freeze">
                            <p:stCondLst>
                              <p:cond delay="0"/>
                            </p:stCondLst>
                            <p:childTnLst>
                              <p:par>
                                <p:cTn id="37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8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Pruning away success branches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1525320" y="305100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?-parent(john,C)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5" name="Line 3"/>
          <p:cNvSpPr/>
          <p:nvPr/>
        </p:nvSpPr>
        <p:spPr>
          <a:xfrm flipV="1">
            <a:off x="1803240" y="3304800"/>
            <a:ext cx="333360" cy="4287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4"/>
          <p:cNvSpPr/>
          <p:nvPr/>
        </p:nvSpPr>
        <p:spPr>
          <a:xfrm>
            <a:off x="533160" y="3746520"/>
            <a:ext cx="22388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:-father(john,C)</a:t>
            </a: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,!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7" name="Line 5"/>
          <p:cNvSpPr/>
          <p:nvPr/>
        </p:nvSpPr>
        <p:spPr>
          <a:xfrm>
            <a:off x="1297080" y="4805280"/>
            <a:ext cx="0" cy="41112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6"/>
          <p:cNvSpPr/>
          <p:nvPr/>
        </p:nvSpPr>
        <p:spPr>
          <a:xfrm>
            <a:off x="1098360" y="5234040"/>
            <a:ext cx="4100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9" name="CustomShape 7"/>
          <p:cNvSpPr/>
          <p:nvPr/>
        </p:nvSpPr>
        <p:spPr>
          <a:xfrm>
            <a:off x="1009440" y="4500720"/>
            <a:ext cx="52452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0" name="Line 8"/>
          <p:cNvSpPr/>
          <p:nvPr/>
        </p:nvSpPr>
        <p:spPr>
          <a:xfrm flipV="1">
            <a:off x="1279440" y="4038120"/>
            <a:ext cx="333360" cy="42876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9"/>
          <p:cNvSpPr/>
          <p:nvPr/>
        </p:nvSpPr>
        <p:spPr>
          <a:xfrm>
            <a:off x="1859040" y="4010040"/>
            <a:ext cx="752400" cy="151272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10"/>
          <p:cNvSpPr/>
          <p:nvPr/>
        </p:nvSpPr>
        <p:spPr>
          <a:xfrm>
            <a:off x="2833560" y="3297240"/>
            <a:ext cx="1890720" cy="81900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11"/>
          <p:cNvSpPr/>
          <p:nvPr/>
        </p:nvSpPr>
        <p:spPr>
          <a:xfrm>
            <a:off x="2784240" y="374652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:-mother(john,C)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4" name="Line 12"/>
          <p:cNvSpPr/>
          <p:nvPr/>
        </p:nvSpPr>
        <p:spPr>
          <a:xfrm flipH="1" flipV="1">
            <a:off x="3046320" y="3304800"/>
            <a:ext cx="357120" cy="4287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Line 13"/>
          <p:cNvSpPr/>
          <p:nvPr/>
        </p:nvSpPr>
        <p:spPr>
          <a:xfrm>
            <a:off x="3097080" y="4030560"/>
            <a:ext cx="1219320" cy="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Line 14"/>
          <p:cNvSpPr/>
          <p:nvPr/>
        </p:nvSpPr>
        <p:spPr>
          <a:xfrm>
            <a:off x="2309760" y="4805280"/>
            <a:ext cx="0" cy="41112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15"/>
          <p:cNvSpPr/>
          <p:nvPr/>
        </p:nvSpPr>
        <p:spPr>
          <a:xfrm>
            <a:off x="2109600" y="5234040"/>
            <a:ext cx="4100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8" name="CustomShape 16"/>
          <p:cNvSpPr/>
          <p:nvPr/>
        </p:nvSpPr>
        <p:spPr>
          <a:xfrm>
            <a:off x="2020680" y="4500720"/>
            <a:ext cx="52452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9" name="Line 17"/>
          <p:cNvSpPr/>
          <p:nvPr/>
        </p:nvSpPr>
        <p:spPr>
          <a:xfrm flipH="1" flipV="1">
            <a:off x="1941120" y="4038120"/>
            <a:ext cx="338040" cy="42876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18"/>
          <p:cNvSpPr/>
          <p:nvPr/>
        </p:nvSpPr>
        <p:spPr>
          <a:xfrm>
            <a:off x="5572080" y="53352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?-parent(P,paul)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1" name="Line 19"/>
          <p:cNvSpPr/>
          <p:nvPr/>
        </p:nvSpPr>
        <p:spPr>
          <a:xfrm flipV="1">
            <a:off x="5848200" y="785520"/>
            <a:ext cx="335160" cy="40788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20"/>
          <p:cNvSpPr/>
          <p:nvPr/>
        </p:nvSpPr>
        <p:spPr>
          <a:xfrm>
            <a:off x="4572000" y="1227240"/>
            <a:ext cx="22388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:-father(P,paul)</a:t>
            </a: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,!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3" name="Line 21"/>
          <p:cNvSpPr/>
          <p:nvPr/>
        </p:nvSpPr>
        <p:spPr>
          <a:xfrm>
            <a:off x="5829480" y="1511280"/>
            <a:ext cx="0" cy="390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22"/>
          <p:cNvSpPr/>
          <p:nvPr/>
        </p:nvSpPr>
        <p:spPr>
          <a:xfrm>
            <a:off x="5573520" y="1962000"/>
            <a:ext cx="52452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5" name="CustomShape 23"/>
          <p:cNvSpPr/>
          <p:nvPr/>
        </p:nvSpPr>
        <p:spPr>
          <a:xfrm>
            <a:off x="5626080" y="2674800"/>
            <a:ext cx="4100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6" name="Line 24"/>
          <p:cNvSpPr/>
          <p:nvPr/>
        </p:nvSpPr>
        <p:spPr>
          <a:xfrm>
            <a:off x="5829480" y="2246400"/>
            <a:ext cx="0" cy="41112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25"/>
          <p:cNvSpPr/>
          <p:nvPr/>
        </p:nvSpPr>
        <p:spPr>
          <a:xfrm>
            <a:off x="6935760" y="798480"/>
            <a:ext cx="1979640" cy="1531800"/>
          </a:xfrm>
          <a:prstGeom prst="rect">
            <a:avLst/>
          </a:prstGeom>
          <a:blipFill>
            <a:blip r:embed="rId3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CustomShape 26"/>
          <p:cNvSpPr/>
          <p:nvPr/>
        </p:nvSpPr>
        <p:spPr>
          <a:xfrm>
            <a:off x="6905520" y="1227240"/>
            <a:ext cx="20102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:-mother(P,paul)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9" name="Line 27"/>
          <p:cNvSpPr/>
          <p:nvPr/>
        </p:nvSpPr>
        <p:spPr>
          <a:xfrm flipH="1" flipV="1">
            <a:off x="7092720" y="785520"/>
            <a:ext cx="355320" cy="40788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28"/>
          <p:cNvSpPr/>
          <p:nvPr/>
        </p:nvSpPr>
        <p:spPr>
          <a:xfrm>
            <a:off x="7335720" y="1962000"/>
            <a:ext cx="410040" cy="29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5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1" name="Line 29"/>
          <p:cNvSpPr/>
          <p:nvPr/>
        </p:nvSpPr>
        <p:spPr>
          <a:xfrm>
            <a:off x="7461360" y="1511280"/>
            <a:ext cx="0" cy="390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30"/>
          <p:cNvSpPr/>
          <p:nvPr/>
        </p:nvSpPr>
        <p:spPr>
          <a:xfrm>
            <a:off x="781920" y="1027080"/>
            <a:ext cx="388476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parent(X,Y):-father(X,Y)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,!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parent(X,Y):-mother(X,Y).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father(john,paul).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mother(mary,paul).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3" name="CustomShape 31"/>
          <p:cNvSpPr/>
          <p:nvPr/>
        </p:nvSpPr>
        <p:spPr>
          <a:xfrm>
            <a:off x="4926960" y="3475080"/>
            <a:ext cx="3884760" cy="166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parent(X,Y):-father(X,Y)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,!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parent(X,Y):-mother(X,Y).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father(john,paul).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father(john,peter).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mother(mary,paul).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mother(mary,peter).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4" name="CustomShape 32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p.50-1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81" dur="indefinite" restart="never" nodeType="tmRoot">
          <p:childTnLst>
            <p:seq>
              <p:cTn id="382" nodeType="mainSeq">
                <p:childTnLst>
                  <p:par>
                    <p:cTn id="383" fill="freeze">
                      <p:stCondLst>
                        <p:cond delay="indefinite"/>
                      </p:stCondLst>
                      <p:childTnLst>
                        <p:par>
                          <p:cTn id="384" fill="freeze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freeze">
                      <p:stCondLst>
                        <p:cond delay="indefinite"/>
                      </p:stCondLst>
                      <p:childTnLst>
                        <p:par>
                          <p:cTn id="388" fill="freeze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9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freeze">
                      <p:stCondLst>
                        <p:cond delay="indefinite"/>
                      </p:stCondLst>
                      <p:childTnLst>
                        <p:par>
                          <p:cTn id="393" fill="freeze">
                            <p:stCondLst>
                              <p:cond delay="0"/>
                            </p:stCondLst>
                            <p:childTnLst>
                              <p:par>
                                <p:cTn id="39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9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freeze">
                      <p:stCondLst>
                        <p:cond delay="indefinite"/>
                      </p:stCondLst>
                      <p:childTnLst>
                        <p:par>
                          <p:cTn id="398" fill="freeze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0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freeze">
                      <p:stCondLst>
                        <p:cond delay="indefinite"/>
                      </p:stCondLst>
                      <p:childTnLst>
                        <p:par>
                          <p:cTn id="403" fill="freeze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freeze">
                      <p:stCondLst>
                        <p:cond delay="indefinite"/>
                      </p:stCondLst>
                      <p:childTnLst>
                        <p:par>
                          <p:cTn id="408" fill="freeze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freeze">
                      <p:stCondLst>
                        <p:cond delay="indefinite"/>
                      </p:stCondLst>
                      <p:childTnLst>
                        <p:par>
                          <p:cTn id="412" fill="freeze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freeze">
                      <p:stCondLst>
                        <p:cond delay="indefinite"/>
                      </p:stCondLst>
                      <p:childTnLst>
                        <p:par>
                          <p:cTn id="416" fill="freeze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1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freeze">
                      <p:stCondLst>
                        <p:cond delay="indefinite"/>
                      </p:stCondLst>
                      <p:childTnLst>
                        <p:par>
                          <p:cTn id="421" fill="freeze">
                            <p:stCondLst>
                              <p:cond delay="0"/>
                            </p:stCondLst>
                            <p:childTnLst>
                              <p:par>
                                <p:cTn id="42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2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freeze">
                      <p:stCondLst>
                        <p:cond delay="indefinite"/>
                      </p:stCondLst>
                      <p:childTnLst>
                        <p:par>
                          <p:cTn id="426" fill="freeze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2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freeze">
                      <p:stCondLst>
                        <p:cond delay="indefinite"/>
                      </p:stCondLst>
                      <p:childTnLst>
                        <p:par>
                          <p:cTn id="431" fill="freeze">
                            <p:stCondLst>
                              <p:cond delay="0"/>
                            </p:stCondLst>
                            <p:childTnLst>
                              <p:par>
                                <p:cTn id="43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4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/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Exercise 3.3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6006600" y="457200"/>
            <a:ext cx="146160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?-likes(A,B)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7" name="Line 3"/>
          <p:cNvSpPr/>
          <p:nvPr/>
        </p:nvSpPr>
        <p:spPr>
          <a:xfrm flipH="1" flipV="1">
            <a:off x="6873480" y="695160"/>
            <a:ext cx="298440" cy="3621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CustomShape 4"/>
          <p:cNvSpPr/>
          <p:nvPr/>
        </p:nvSpPr>
        <p:spPr>
          <a:xfrm>
            <a:off x="6566040" y="1011240"/>
            <a:ext cx="19951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:-student_of(B,A)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9" name="Line 5"/>
          <p:cNvSpPr/>
          <p:nvPr/>
        </p:nvSpPr>
        <p:spPr>
          <a:xfrm flipV="1">
            <a:off x="6041880" y="695160"/>
            <a:ext cx="274680" cy="3621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6"/>
          <p:cNvSpPr/>
          <p:nvPr/>
        </p:nvSpPr>
        <p:spPr>
          <a:xfrm>
            <a:off x="5027040" y="1011240"/>
            <a:ext cx="15681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:-friendly(B)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1" name="CustomShape 7"/>
          <p:cNvSpPr/>
          <p:nvPr/>
        </p:nvSpPr>
        <p:spPr>
          <a:xfrm>
            <a:off x="5714640" y="166212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2" name="Line 8"/>
          <p:cNvSpPr/>
          <p:nvPr/>
        </p:nvSpPr>
        <p:spPr>
          <a:xfrm>
            <a:off x="5918040" y="1262160"/>
            <a:ext cx="0" cy="4014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9"/>
          <p:cNvSpPr/>
          <p:nvPr/>
        </p:nvSpPr>
        <p:spPr>
          <a:xfrm>
            <a:off x="5497920" y="187164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4" name="Line 10"/>
          <p:cNvSpPr/>
          <p:nvPr/>
        </p:nvSpPr>
        <p:spPr>
          <a:xfrm flipV="1">
            <a:off x="6858000" y="1306440"/>
            <a:ext cx="276120" cy="363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CustomShape 11"/>
          <p:cNvSpPr/>
          <p:nvPr/>
        </p:nvSpPr>
        <p:spPr>
          <a:xfrm>
            <a:off x="6700320" y="166212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6" name="CustomShape 12"/>
          <p:cNvSpPr/>
          <p:nvPr/>
        </p:nvSpPr>
        <p:spPr>
          <a:xfrm>
            <a:off x="6559920" y="187164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7" name="Line 13"/>
          <p:cNvSpPr/>
          <p:nvPr/>
        </p:nvSpPr>
        <p:spPr>
          <a:xfrm flipH="1" flipV="1">
            <a:off x="7689600" y="1306440"/>
            <a:ext cx="298440" cy="363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14"/>
          <p:cNvSpPr/>
          <p:nvPr/>
        </p:nvSpPr>
        <p:spPr>
          <a:xfrm>
            <a:off x="7902000" y="166212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9" name="CustomShape 15"/>
          <p:cNvSpPr/>
          <p:nvPr/>
        </p:nvSpPr>
        <p:spPr>
          <a:xfrm>
            <a:off x="7790400" y="187164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B=paul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0" name="CustomShape 16"/>
          <p:cNvSpPr/>
          <p:nvPr/>
        </p:nvSpPr>
        <p:spPr>
          <a:xfrm>
            <a:off x="5903280" y="3211560"/>
            <a:ext cx="146160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?-likes(A,B)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1" name="Line 17"/>
          <p:cNvSpPr/>
          <p:nvPr/>
        </p:nvSpPr>
        <p:spPr>
          <a:xfrm flipH="1" flipV="1">
            <a:off x="6787800" y="3468600"/>
            <a:ext cx="298440" cy="36216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18"/>
          <p:cNvSpPr/>
          <p:nvPr/>
        </p:nvSpPr>
        <p:spPr>
          <a:xfrm>
            <a:off x="6557760" y="3765600"/>
            <a:ext cx="220860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:-student_of(B,A)</a:t>
            </a:r>
            <a:r>
              <a:rPr b="1" lang="cs-CZ" sz="1400" spc="-1" strike="noStrike">
                <a:solidFill>
                  <a:srgbClr val="990099"/>
                </a:solidFill>
                <a:latin typeface="Courier New"/>
              </a:rPr>
              <a:t>,!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3" name="Line 19"/>
          <p:cNvSpPr/>
          <p:nvPr/>
        </p:nvSpPr>
        <p:spPr>
          <a:xfrm flipV="1">
            <a:off x="5975280" y="3468600"/>
            <a:ext cx="274680" cy="3621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20"/>
          <p:cNvSpPr/>
          <p:nvPr/>
        </p:nvSpPr>
        <p:spPr>
          <a:xfrm>
            <a:off x="4950720" y="3784680"/>
            <a:ext cx="15681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:-friendly(B)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5" name="CustomShape 21"/>
          <p:cNvSpPr/>
          <p:nvPr/>
        </p:nvSpPr>
        <p:spPr>
          <a:xfrm>
            <a:off x="5633640" y="445464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6" name="Line 22"/>
          <p:cNvSpPr/>
          <p:nvPr/>
        </p:nvSpPr>
        <p:spPr>
          <a:xfrm>
            <a:off x="5834160" y="4035600"/>
            <a:ext cx="0" cy="4014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23"/>
          <p:cNvSpPr/>
          <p:nvPr/>
        </p:nvSpPr>
        <p:spPr>
          <a:xfrm>
            <a:off x="5333040" y="464508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8" name="CustomShape 24"/>
          <p:cNvSpPr/>
          <p:nvPr/>
        </p:nvSpPr>
        <p:spPr>
          <a:xfrm>
            <a:off x="6687720" y="504684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9" name="CustomShape 25"/>
          <p:cNvSpPr/>
          <p:nvPr/>
        </p:nvSpPr>
        <p:spPr>
          <a:xfrm>
            <a:off x="6476040" y="521820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0" name="Line 26"/>
          <p:cNvSpPr/>
          <p:nvPr/>
        </p:nvSpPr>
        <p:spPr>
          <a:xfrm>
            <a:off x="6870600" y="4646520"/>
            <a:ext cx="0" cy="3826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Line 27"/>
          <p:cNvSpPr/>
          <p:nvPr/>
        </p:nvSpPr>
        <p:spPr>
          <a:xfrm flipV="1">
            <a:off x="6870600" y="4041720"/>
            <a:ext cx="274680" cy="363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CustomShape 28"/>
          <p:cNvSpPr/>
          <p:nvPr/>
        </p:nvSpPr>
        <p:spPr>
          <a:xfrm>
            <a:off x="6660360" y="4378320"/>
            <a:ext cx="50148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3" name="CustomShape 29"/>
          <p:cNvSpPr/>
          <p:nvPr/>
        </p:nvSpPr>
        <p:spPr>
          <a:xfrm>
            <a:off x="7620120" y="4035600"/>
            <a:ext cx="914400" cy="1603080"/>
          </a:xfrm>
          <a:prstGeom prst="rect">
            <a:avLst/>
          </a:prstGeom>
          <a:blipFill>
            <a:blip r:embed="rId1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Line 30"/>
          <p:cNvSpPr/>
          <p:nvPr/>
        </p:nvSpPr>
        <p:spPr>
          <a:xfrm flipH="1" flipV="1">
            <a:off x="7702200" y="4041720"/>
            <a:ext cx="298440" cy="3636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31"/>
          <p:cNvSpPr/>
          <p:nvPr/>
        </p:nvSpPr>
        <p:spPr>
          <a:xfrm>
            <a:off x="7835400" y="504684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6" name="CustomShape 32"/>
          <p:cNvSpPr/>
          <p:nvPr/>
        </p:nvSpPr>
        <p:spPr>
          <a:xfrm>
            <a:off x="7637760" y="521820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B=paul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7" name="CustomShape 33"/>
          <p:cNvSpPr/>
          <p:nvPr/>
        </p:nvSpPr>
        <p:spPr>
          <a:xfrm>
            <a:off x="7790760" y="4378320"/>
            <a:ext cx="50148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990099"/>
                </a:solidFill>
                <a:latin typeface="Courier New"/>
              </a:rPr>
              <a:t>:-!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8" name="Line 34"/>
          <p:cNvSpPr/>
          <p:nvPr/>
        </p:nvSpPr>
        <p:spPr>
          <a:xfrm>
            <a:off x="8012160" y="4646520"/>
            <a:ext cx="0" cy="3826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CustomShape 35"/>
          <p:cNvSpPr/>
          <p:nvPr/>
        </p:nvSpPr>
        <p:spPr>
          <a:xfrm>
            <a:off x="951480" y="700200"/>
            <a:ext cx="4021920" cy="13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likes(peter,Y):-friendly(Y).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likes(T,S):-student_of(S,T).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student_of(maria,peter).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student_of(paul,peter).</a:t>
            </a:r>
            <a:br/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friendly(maria).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0" name="CustomShape 36"/>
          <p:cNvSpPr/>
          <p:nvPr/>
        </p:nvSpPr>
        <p:spPr>
          <a:xfrm>
            <a:off x="1450440" y="3191040"/>
            <a:ext cx="146160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?-likes(A,B)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1" name="CustomShape 37"/>
          <p:cNvSpPr/>
          <p:nvPr/>
        </p:nvSpPr>
        <p:spPr>
          <a:xfrm>
            <a:off x="1342440" y="506556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2" name="Line 38"/>
          <p:cNvSpPr/>
          <p:nvPr/>
        </p:nvSpPr>
        <p:spPr>
          <a:xfrm>
            <a:off x="1544760" y="4665600"/>
            <a:ext cx="0" cy="40176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39"/>
          <p:cNvSpPr/>
          <p:nvPr/>
        </p:nvSpPr>
        <p:spPr>
          <a:xfrm>
            <a:off x="1065600" y="527544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4" name="CustomShape 40"/>
          <p:cNvSpPr/>
          <p:nvPr/>
        </p:nvSpPr>
        <p:spPr>
          <a:xfrm>
            <a:off x="2228760" y="3441600"/>
            <a:ext cx="2038320" cy="1587600"/>
          </a:xfrm>
          <a:prstGeom prst="rect">
            <a:avLst/>
          </a:prstGeom>
          <a:blipFill>
            <a:blip r:embed="rId2"/>
            <a:tile/>
          </a:blip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Line 41"/>
          <p:cNvSpPr/>
          <p:nvPr/>
        </p:nvSpPr>
        <p:spPr>
          <a:xfrm flipH="1" flipV="1">
            <a:off x="2498400" y="3448080"/>
            <a:ext cx="298440" cy="36360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CustomShape 42"/>
          <p:cNvSpPr/>
          <p:nvPr/>
        </p:nvSpPr>
        <p:spPr>
          <a:xfrm>
            <a:off x="2210040" y="3765600"/>
            <a:ext cx="19951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:-student_of(B,A)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7" name="Line 43"/>
          <p:cNvSpPr/>
          <p:nvPr/>
        </p:nvSpPr>
        <p:spPr>
          <a:xfrm flipV="1">
            <a:off x="2519280" y="4059000"/>
            <a:ext cx="274680" cy="3632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Line 44"/>
          <p:cNvSpPr/>
          <p:nvPr/>
        </p:nvSpPr>
        <p:spPr>
          <a:xfrm flipH="1" flipV="1">
            <a:off x="3349440" y="4059000"/>
            <a:ext cx="298440" cy="3632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CustomShape 45"/>
          <p:cNvSpPr/>
          <p:nvPr/>
        </p:nvSpPr>
        <p:spPr>
          <a:xfrm>
            <a:off x="2349000" y="441468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0" name="CustomShape 46"/>
          <p:cNvSpPr/>
          <p:nvPr/>
        </p:nvSpPr>
        <p:spPr>
          <a:xfrm>
            <a:off x="3504600" y="4414680"/>
            <a:ext cx="39492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1" name="CustomShape 47"/>
          <p:cNvSpPr/>
          <p:nvPr/>
        </p:nvSpPr>
        <p:spPr>
          <a:xfrm>
            <a:off x="2226240" y="460692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B=maria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2" name="CustomShape 48"/>
          <p:cNvSpPr/>
          <p:nvPr/>
        </p:nvSpPr>
        <p:spPr>
          <a:xfrm>
            <a:off x="3370680" y="4606920"/>
            <a:ext cx="928080" cy="4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A=peter</a:t>
            </a:r>
            <a:br/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B=paul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3" name="CustomShape 49"/>
          <p:cNvSpPr/>
          <p:nvPr/>
        </p:nvSpPr>
        <p:spPr>
          <a:xfrm>
            <a:off x="642240" y="4414680"/>
            <a:ext cx="156816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:-friendly(B)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Line 50"/>
          <p:cNvSpPr/>
          <p:nvPr/>
        </p:nvSpPr>
        <p:spPr>
          <a:xfrm>
            <a:off x="1527120" y="4014720"/>
            <a:ext cx="0" cy="3826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Line 51"/>
          <p:cNvSpPr/>
          <p:nvPr/>
        </p:nvSpPr>
        <p:spPr>
          <a:xfrm flipV="1">
            <a:off x="1566720" y="3448080"/>
            <a:ext cx="274680" cy="36360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CustomShape 52"/>
          <p:cNvSpPr/>
          <p:nvPr/>
        </p:nvSpPr>
        <p:spPr>
          <a:xfrm>
            <a:off x="506880" y="3765600"/>
            <a:ext cx="1782000" cy="2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:-</a:t>
            </a:r>
            <a:r>
              <a:rPr b="1" lang="cs-CZ" sz="14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400" spc="-1" strike="noStrike">
                <a:solidFill>
                  <a:srgbClr val="000000"/>
                </a:solidFill>
                <a:latin typeface="Courier New"/>
              </a:rPr>
              <a:t>friendly(B)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7" name="CustomShape 53"/>
          <p:cNvSpPr/>
          <p:nvPr/>
        </p:nvSpPr>
        <p:spPr>
          <a:xfrm>
            <a:off x="514080" y="2687760"/>
            <a:ext cx="42962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likes(peter,Y):-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friendly(Y).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8" name="CustomShape 54"/>
          <p:cNvSpPr/>
          <p:nvPr/>
        </p:nvSpPr>
        <p:spPr>
          <a:xfrm>
            <a:off x="4857480" y="2687760"/>
            <a:ext cx="42962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likes(T,S):-student_of(S,T)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,!</a:t>
            </a:r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9" name="CustomShape 55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p.52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435" dur="indefinite" restart="never" nodeType="tmRoot">
          <p:childTnLst>
            <p:seq>
              <p:cTn id="436" nodeType="mainSeq">
                <p:childTnLst>
                  <p:par>
                    <p:cTn id="437" fill="freeze">
                      <p:stCondLst>
                        <p:cond delay="indefinite"/>
                      </p:stCondLst>
                      <p:childTnLst>
                        <p:par>
                          <p:cTn id="438" fill="freeze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freeze">
                      <p:stCondLst>
                        <p:cond delay="indefinite"/>
                      </p:stCondLst>
                      <p:childTnLst>
                        <p:par>
                          <p:cTn id="442" fill="freeze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4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freeze">
                      <p:stCondLst>
                        <p:cond delay="indefinite"/>
                      </p:stCondLst>
                      <p:childTnLst>
                        <p:par>
                          <p:cTn id="447" fill="freeze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5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freeze">
                      <p:stCondLst>
                        <p:cond delay="indefinite"/>
                      </p:stCondLst>
                      <p:childTnLst>
                        <p:par>
                          <p:cTn id="452" fill="freeze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5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freeze">
                      <p:stCondLst>
                        <p:cond delay="indefinite"/>
                      </p:stCondLst>
                      <p:childTnLst>
                        <p:par>
                          <p:cTn id="457" fill="freeze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6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freeze">
                      <p:stCondLst>
                        <p:cond delay="indefinite"/>
                      </p:stCondLst>
                      <p:childTnLst>
                        <p:par>
                          <p:cTn id="462" fill="freeze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6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freeze">
                      <p:stCondLst>
                        <p:cond delay="indefinite"/>
                      </p:stCondLst>
                      <p:childTnLst>
                        <p:par>
                          <p:cTn id="467" fill="freeze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freeze">
                      <p:stCondLst>
                        <p:cond delay="indefinite"/>
                      </p:stCondLst>
                      <p:childTnLst>
                        <p:par>
                          <p:cTn id="471" fill="freeze">
                            <p:stCondLst>
                              <p:cond delay="0"/>
                            </p:stCondLst>
                            <p:childTnLst>
                              <p:par>
                                <p:cTn id="4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freeze">
                      <p:stCondLst>
                        <p:cond delay="indefinite"/>
                      </p:stCondLst>
                      <p:childTnLst>
                        <p:par>
                          <p:cTn id="475" fill="freeze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7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freeze">
                      <p:stCondLst>
                        <p:cond delay="indefinite"/>
                      </p:stCondLst>
                      <p:childTnLst>
                        <p:par>
                          <p:cTn id="480" fill="freeze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8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freeze">
                      <p:stCondLst>
                        <p:cond delay="indefinite"/>
                      </p:stCondLst>
                      <p:childTnLst>
                        <p:par>
                          <p:cTn id="485" fill="freeze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8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freeze">
                      <p:stCondLst>
                        <p:cond delay="indefinite"/>
                      </p:stCondLst>
                      <p:childTnLst>
                        <p:par>
                          <p:cTn id="490" fill="freeze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9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freeze">
                      <p:stCondLst>
                        <p:cond delay="indefinite"/>
                      </p:stCondLst>
                      <p:childTnLst>
                        <p:par>
                          <p:cTn id="495" fill="freeze">
                            <p:stCondLst>
                              <p:cond delay="0"/>
                            </p:stCondLst>
                            <p:childTnLst>
                              <p:par>
                                <p:cTn id="4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freeze">
                      <p:stCondLst>
                        <p:cond delay="indefinite"/>
                      </p:stCondLst>
                      <p:childTnLst>
                        <p:par>
                          <p:cTn id="499" fill="freeze">
                            <p:stCondLst>
                              <p:cond delay="0"/>
                            </p:stCondLst>
                            <p:childTnLst>
                              <p:par>
                                <p:cTn id="5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freeze">
                      <p:stCondLst>
                        <p:cond delay="indefinite"/>
                      </p:stCondLst>
                      <p:childTnLst>
                        <p:par>
                          <p:cTn id="503" fill="freeze">
                            <p:stCondLst>
                              <p:cond delay="0"/>
                            </p:stCondLst>
                            <p:childTnLst>
                              <p:par>
                                <p:cTn id="50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0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freeze">
                      <p:stCondLst>
                        <p:cond delay="indefinite"/>
                      </p:stCondLst>
                      <p:childTnLst>
                        <p:par>
                          <p:cTn id="508" fill="freeze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1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freeze">
                      <p:stCondLst>
                        <p:cond delay="indefinite"/>
                      </p:stCondLst>
                      <p:childTnLst>
                        <p:par>
                          <p:cTn id="513" fill="freeze">
                            <p:stCondLst>
                              <p:cond delay="0"/>
                            </p:stCondLst>
                            <p:childTnLst>
                              <p:par>
                                <p:cTn id="51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1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freeze">
                      <p:stCondLst>
                        <p:cond delay="indefinite"/>
                      </p:stCondLst>
                      <p:childTnLst>
                        <p:par>
                          <p:cTn id="518" fill="freeze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2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freeze">
                      <p:stCondLst>
                        <p:cond delay="indefinite"/>
                      </p:stCondLst>
                      <p:childTnLst>
                        <p:par>
                          <p:cTn id="523" fill="freeze">
                            <p:stCondLst>
                              <p:cond delay="0"/>
                            </p:stCondLst>
                            <p:childTnLst>
                              <p:par>
                                <p:cTn id="52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26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freeze">
                      <p:stCondLst>
                        <p:cond delay="indefinite"/>
                      </p:stCondLst>
                      <p:childTnLst>
                        <p:par>
                          <p:cTn id="528" fill="freeze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3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421920" y="6321600"/>
            <a:ext cx="8721720" cy="5443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90000" rIns="90000" tIns="46800" bIns="46800" anchor="ctr"/>
          <a:p>
            <a:pPr>
              <a:lnSpc>
                <a:spcPct val="9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ourier New"/>
              </a:rPr>
              <a:t>not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vs. cut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6155280" y="49068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?-p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2" name="CustomShape 3"/>
          <p:cNvSpPr/>
          <p:nvPr/>
        </p:nvSpPr>
        <p:spPr>
          <a:xfrm>
            <a:off x="6599160" y="1459080"/>
            <a:ext cx="15530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:-not(q),s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3" name="Line 4"/>
          <p:cNvSpPr/>
          <p:nvPr/>
        </p:nvSpPr>
        <p:spPr>
          <a:xfrm flipH="1" flipV="1">
            <a:off x="6697440" y="811080"/>
            <a:ext cx="492120" cy="58608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Line 5"/>
          <p:cNvSpPr/>
          <p:nvPr/>
        </p:nvSpPr>
        <p:spPr>
          <a:xfrm flipV="1">
            <a:off x="5772240" y="811080"/>
            <a:ext cx="468360" cy="58608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CustomShape 6"/>
          <p:cNvSpPr/>
          <p:nvPr/>
        </p:nvSpPr>
        <p:spPr>
          <a:xfrm>
            <a:off x="5335200" y="1459080"/>
            <a:ext cx="86724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:-q,r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6" name="Line 7"/>
          <p:cNvSpPr/>
          <p:nvPr/>
        </p:nvSpPr>
        <p:spPr>
          <a:xfrm>
            <a:off x="5467320" y="1792440"/>
            <a:ext cx="64440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Line 8"/>
          <p:cNvSpPr/>
          <p:nvPr/>
        </p:nvSpPr>
        <p:spPr>
          <a:xfrm flipV="1">
            <a:off x="6568920" y="1830240"/>
            <a:ext cx="468360" cy="5860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8" name="CustomShape 9"/>
          <p:cNvSpPr/>
          <p:nvPr/>
        </p:nvSpPr>
        <p:spPr>
          <a:xfrm>
            <a:off x="5598360" y="2448000"/>
            <a:ext cx="1827360" cy="3355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fail,s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9" name="Line 10"/>
          <p:cNvSpPr/>
          <p:nvPr/>
        </p:nvSpPr>
        <p:spPr>
          <a:xfrm>
            <a:off x="5772240" y="2786040"/>
            <a:ext cx="15811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Line 11"/>
          <p:cNvSpPr/>
          <p:nvPr/>
        </p:nvSpPr>
        <p:spPr>
          <a:xfrm flipH="1" flipV="1">
            <a:off x="7353000" y="1830240"/>
            <a:ext cx="492120" cy="586080"/>
          </a:xfrm>
          <a:prstGeom prst="line">
            <a:avLst/>
          </a:prstGeom>
          <a:ln w="25560">
            <a:solidFill>
              <a:srgbClr val="9900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CustomShape 12"/>
          <p:cNvSpPr/>
          <p:nvPr/>
        </p:nvSpPr>
        <p:spPr>
          <a:xfrm>
            <a:off x="7702920" y="245412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:-s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2" name="CustomShape 13"/>
          <p:cNvSpPr/>
          <p:nvPr/>
        </p:nvSpPr>
        <p:spPr>
          <a:xfrm>
            <a:off x="7774920" y="362592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3" name="Line 14"/>
          <p:cNvSpPr/>
          <p:nvPr/>
        </p:nvSpPr>
        <p:spPr>
          <a:xfrm>
            <a:off x="7997760" y="2811600"/>
            <a:ext cx="0" cy="72684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4" name="CustomShape 15"/>
          <p:cNvSpPr/>
          <p:nvPr/>
        </p:nvSpPr>
        <p:spPr>
          <a:xfrm>
            <a:off x="2541960" y="289548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?-p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5" name="Line 16"/>
          <p:cNvSpPr/>
          <p:nvPr/>
        </p:nvSpPr>
        <p:spPr>
          <a:xfrm flipV="1">
            <a:off x="2063880" y="3190680"/>
            <a:ext cx="468360" cy="585720"/>
          </a:xfrm>
          <a:prstGeom prst="line">
            <a:avLst/>
          </a:prstGeom>
          <a:ln w="25560">
            <a:solidFill>
              <a:srgbClr val="3366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6" name="CustomShape 17"/>
          <p:cNvSpPr/>
          <p:nvPr/>
        </p:nvSpPr>
        <p:spPr>
          <a:xfrm>
            <a:off x="1369080" y="3863880"/>
            <a:ext cx="11415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:-q,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r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7" name="Line 18"/>
          <p:cNvSpPr/>
          <p:nvPr/>
        </p:nvSpPr>
        <p:spPr>
          <a:xfrm>
            <a:off x="1643040" y="4197240"/>
            <a:ext cx="64296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Line 19"/>
          <p:cNvSpPr/>
          <p:nvPr/>
        </p:nvSpPr>
        <p:spPr>
          <a:xfrm flipH="1" flipV="1">
            <a:off x="2989080" y="3190680"/>
            <a:ext cx="492120" cy="585720"/>
          </a:xfrm>
          <a:prstGeom prst="line">
            <a:avLst/>
          </a:prstGeom>
          <a:ln w="255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CustomShape 20"/>
          <p:cNvSpPr/>
          <p:nvPr/>
        </p:nvSpPr>
        <p:spPr>
          <a:xfrm>
            <a:off x="3197880" y="3914640"/>
            <a:ext cx="59292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:-s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0" name="CustomShape 21"/>
          <p:cNvSpPr/>
          <p:nvPr/>
        </p:nvSpPr>
        <p:spPr>
          <a:xfrm>
            <a:off x="3276000" y="5138640"/>
            <a:ext cx="455760" cy="33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ourier New"/>
              </a:rPr>
              <a:t>[]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1" name="Line 22"/>
          <p:cNvSpPr/>
          <p:nvPr/>
        </p:nvSpPr>
        <p:spPr>
          <a:xfrm>
            <a:off x="3492360" y="4324320"/>
            <a:ext cx="0" cy="727200"/>
          </a:xfrm>
          <a:prstGeom prst="line">
            <a:avLst/>
          </a:prstGeom>
          <a:ln w="25560">
            <a:solidFill>
              <a:srgbClr val="00cc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CustomShape 23"/>
          <p:cNvSpPr/>
          <p:nvPr/>
        </p:nvSpPr>
        <p:spPr>
          <a:xfrm>
            <a:off x="1364040" y="795240"/>
            <a:ext cx="3336120" cy="167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p:-q,r.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p:-not(q),s.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not(Goal):-Goal,!,fail.</a:t>
            </a:r>
            <a:br/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not(Goal).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3" name="CustomShape 24"/>
          <p:cNvSpPr/>
          <p:nvPr/>
        </p:nvSpPr>
        <p:spPr>
          <a:xfrm>
            <a:off x="4645440" y="3809880"/>
            <a:ext cx="1415880" cy="87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6000"/>
              </a:lnSpc>
              <a:spcBef>
                <a:spcPts val="1074"/>
              </a:spcBef>
              <a:spcAft>
                <a:spcPts val="1074"/>
              </a:spcAft>
            </a:pP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p:-q,</a:t>
            </a:r>
            <a:r>
              <a:rPr b="1" lang="cs-CZ" sz="1800" spc="-1" strike="noStrike">
                <a:solidFill>
                  <a:srgbClr val="990099"/>
                </a:solidFill>
                <a:latin typeface="Courier New"/>
              </a:rPr>
              <a:t>!,</a:t>
            </a:r>
            <a:r>
              <a:rPr b="1" lang="cs-CZ" sz="1800" spc="-1" strike="noStrike">
                <a:solidFill>
                  <a:srgbClr val="3366cc"/>
                </a:solidFill>
                <a:latin typeface="Courier New"/>
              </a:rPr>
              <a:t>r.</a:t>
            </a:r>
            <a:br/>
            <a:r>
              <a:rPr b="1" lang="cs-CZ" sz="1800" spc="-1" strike="noStrike">
                <a:solidFill>
                  <a:srgbClr val="ff0000"/>
                </a:solidFill>
                <a:latin typeface="Courier New"/>
              </a:rPr>
              <a:t>p:-s.</a:t>
            </a:r>
            <a:br/>
            <a:r>
              <a:rPr b="1" lang="cs-CZ" sz="1800" spc="-1" strike="noStrike">
                <a:solidFill>
                  <a:srgbClr val="00cc99"/>
                </a:solidFill>
                <a:latin typeface="Courier New"/>
              </a:rPr>
              <a:t>s.</a:t>
            </a:r>
            <a:endParaRPr b="0" lang="cs-CZ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4" name="CustomShape 25"/>
          <p:cNvSpPr/>
          <p:nvPr/>
        </p:nvSpPr>
        <p:spPr>
          <a:xfrm>
            <a:off x="1671480" y="3240"/>
            <a:ext cx="690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>
              <a:lnSpc>
                <a:spcPct val="90000"/>
              </a:lnSpc>
            </a:pPr>
            <a:r>
              <a:rPr b="0" lang="cs-CZ" sz="1000" spc="-1" strike="noStrike">
                <a:solidFill>
                  <a:srgbClr val="000000"/>
                </a:solidFill>
                <a:latin typeface="Arial"/>
              </a:rPr>
              <a:t>p.54</a:t>
            </a:r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532" dur="indefinite" restart="never" nodeType="tmRoot">
          <p:childTnLst>
            <p:seq>
              <p:cTn id="533" nodeType="mainSeq">
                <p:childTnLst>
                  <p:par>
                    <p:cTn id="534" fill="freeze">
                      <p:stCondLst>
                        <p:cond delay="indefinite"/>
                      </p:stCondLst>
                      <p:childTnLst>
                        <p:par>
                          <p:cTn id="535" fill="freeze">
                            <p:stCondLst>
                              <p:cond delay="0"/>
                            </p:stCondLst>
                            <p:childTnLst>
                              <p:par>
                                <p:cTn id="5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freeze">
                      <p:stCondLst>
                        <p:cond delay="indefinite"/>
                      </p:stCondLst>
                      <p:childTnLst>
                        <p:par>
                          <p:cTn id="539" fill="freeze">
                            <p:stCondLst>
                              <p:cond delay="0"/>
                            </p:stCondLst>
                            <p:childTnLst>
                              <p:par>
                                <p:cTn id="54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4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freeze">
                      <p:stCondLst>
                        <p:cond delay="indefinite"/>
                      </p:stCondLst>
                      <p:childTnLst>
                        <p:par>
                          <p:cTn id="544" fill="freeze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47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freeze">
                      <p:stCondLst>
                        <p:cond delay="indefinite"/>
                      </p:stCondLst>
                      <p:childTnLst>
                        <p:par>
                          <p:cTn id="549" fill="freeze">
                            <p:stCondLst>
                              <p:cond delay="0"/>
                            </p:stCondLst>
                            <p:childTnLst>
                              <p:par>
                                <p:cTn id="55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52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freeze">
                      <p:stCondLst>
                        <p:cond delay="indefinite"/>
                      </p:stCondLst>
                      <p:childTnLst>
                        <p:par>
                          <p:cTn id="554" fill="freeze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5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freeze">
                      <p:stCondLst>
                        <p:cond delay="indefinite"/>
                      </p:stCondLst>
                      <p:childTnLst>
                        <p:par>
                          <p:cTn id="559" fill="freeze">
                            <p:stCondLst>
                              <p:cond delay="0"/>
                            </p:stCondLst>
                            <p:childTnLst>
                              <p:par>
                                <p:cTn id="5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freeze">
                      <p:stCondLst>
                        <p:cond delay="indefinite"/>
                      </p:stCondLst>
                      <p:childTnLst>
                        <p:par>
                          <p:cTn id="563" fill="freeze">
                            <p:stCondLst>
                              <p:cond delay="0"/>
                            </p:stCondLst>
                            <p:childTnLst>
                              <p:par>
                                <p:cTn id="5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freeze">
                      <p:stCondLst>
                        <p:cond delay="indefinite"/>
                      </p:stCondLst>
                      <p:childTnLst>
                        <p:par>
                          <p:cTn id="567" fill="freeze">
                            <p:stCondLst>
                              <p:cond delay="0"/>
                            </p:stCondLst>
                            <p:childTnLst>
                              <p:par>
                                <p:cTn id="56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7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freeze">
                      <p:stCondLst>
                        <p:cond delay="indefinite"/>
                      </p:stCondLst>
                      <p:childTnLst>
                        <p:par>
                          <p:cTn id="572" fill="freeze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7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freeze">
                      <p:stCondLst>
                        <p:cond delay="indefinite"/>
                      </p:stCondLst>
                      <p:childTnLst>
                        <p:par>
                          <p:cTn id="577" fill="freeze">
                            <p:stCondLst>
                              <p:cond delay="0"/>
                            </p:stCondLst>
                            <p:childTnLst>
                              <p:par>
                                <p:cTn id="57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8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freeze">
                      <p:stCondLst>
                        <p:cond delay="indefinite"/>
                      </p:stCondLst>
                      <p:childTnLst>
                        <p:par>
                          <p:cTn id="582" fill="freeze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8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freeze">
                      <p:stCondLst>
                        <p:cond delay="indefinite"/>
                      </p:stCondLst>
                      <p:childTnLst>
                        <p:par>
                          <p:cTn id="587" fill="freeze">
                            <p:stCondLst>
                              <p:cond delay="0"/>
                            </p:stCondLst>
                            <p:childTnLst>
                              <p:par>
                                <p:cTn id="58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90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freeze">
                      <p:stCondLst>
                        <p:cond delay="indefinite"/>
                      </p:stCondLst>
                      <p:childTnLst>
                        <p:par>
                          <p:cTn id="592" fill="freeze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9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freeze">
                      <p:stCondLst>
                        <p:cond delay="indefinite"/>
                      </p:stCondLst>
                      <p:childTnLst>
                        <p:par>
                          <p:cTn id="597" fill="freeze">
                            <p:stCondLst>
                              <p:cond delay="0"/>
                            </p:stCondLst>
                            <p:childTnLst>
                              <p:par>
                                <p:cTn id="59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00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Application>LibreOffice/5.4.7.2$Linux_X86_64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2000-10-10T16:32:14Z</dcterms:created>
  <dc:creator>Peter Flach</dc:creator>
  <dc:description/>
  <dc:language>cs-CZ</dc:language>
  <cp:lastModifiedBy>Peter Flach</cp:lastModifiedBy>
  <dcterms:modified xsi:type="dcterms:W3CDTF">2000-10-23T19:12:39Z</dcterms:modified>
  <cp:revision>33</cp:revision>
  <dc:subject/>
  <dc:title>SLD-tree</dc:title>
</cp:coreProperties>
</file>