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6"/>
  </p:notesMasterIdLst>
  <p:sldIdLst>
    <p:sldId id="279" r:id="rId3"/>
    <p:sldId id="257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56" r:id="rId15"/>
    <p:sldId id="271" r:id="rId16"/>
    <p:sldId id="272" r:id="rId17"/>
    <p:sldId id="263" r:id="rId18"/>
    <p:sldId id="258" r:id="rId19"/>
    <p:sldId id="273" r:id="rId20"/>
    <p:sldId id="274" r:id="rId21"/>
    <p:sldId id="275" r:id="rId22"/>
    <p:sldId id="276" r:id="rId23"/>
    <p:sldId id="277" r:id="rId24"/>
    <p:sldId id="278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1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8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A730DC-DB21-40E2-AF33-B6207690370B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072B64-7E33-4AE1-8203-F741687E3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02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1859BE6-A988-4C9A-99BF-103DCE137F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643CBE58-50E8-4B3D-8A8C-747F29B142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434EC74-0476-4A8F-9105-812A8F1034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505EA8C-A933-4549-8D1D-979CA193E8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3F857E4-C39B-4A2E-979F-E4DF2F4EF5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0374B58-19D6-4826-B9E8-CA0D63622B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7F951A62-D4D1-4D02-8A57-543612E01D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C08F43B2-EDE2-4B1B-9217-1778022664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F843EC83-8183-40DC-A952-A16E3BF17B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B58C5DC-14FE-406F-B0CA-B1AA9CDC7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19D122B-7FFD-42EB-8CC5-BBD970D4BA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07DDBC32-49FE-4AD1-ABC0-53B9746EE2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C7EC3FFA-1804-4643-BC38-0A43A7B0D8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F2B5D28-68B7-4064-8210-56D7371EF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1520346-DA8A-4DB2-9C2B-7935BFDF02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21E12019-10DF-46A4-B33A-747A01563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5BC84FEF-70EF-4C91-B0CF-F326FF13D4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127A55B-CB7C-445A-BFDD-C4568B615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169990D-0B27-4664-9AE3-47EA08613F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393CAF3-D109-4D91-9948-4FE1E00E7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76BFE52-4E0E-431D-A795-D693620F42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B100D70B-1B7F-46E8-9F30-B9ACBC9EBE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724400"/>
            <a:ext cx="5029200" cy="44196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245" y="1122016"/>
            <a:ext cx="9143511" cy="2387470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245" y="3601925"/>
            <a:ext cx="9143511" cy="1655929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4EF471D-00A5-475B-9B16-026E62B1502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D592DB31-488E-4744-858C-53DA52B1992C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175301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8892254D-061C-4F59-B81A-1BC0F6710C7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287BB50E-7470-4E19-A34F-EEADAD452537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3471188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5983" y="573758"/>
            <a:ext cx="2906017" cy="6292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4030" y="573758"/>
            <a:ext cx="8534594" cy="62922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FFA1196A-8FD6-4DE7-B66A-6E44BBE812F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A5C4C3B5-6E4A-4C48-9D13-944A97E981E8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2082809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563E3-3692-4FDB-BB02-ABF1425162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E990FC-B893-4226-ADC8-7D7B0138B8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6834F0-2C42-412E-BF52-A9E3BA9D4B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D58608-82A9-4A5C-8542-5DC71754CC6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1583313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FF251F-A648-442C-B1AC-23E2FF52C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66331-E5C8-487E-9E06-3288E5754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4687A9-A4A6-42DC-B688-59362A1E46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05310-E472-4CCD-ADA1-FDFC9C3BB35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4230120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E664-7A66-413D-A32C-9856530CD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12793-380D-48F6-B42C-395461AC8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F88883-49D3-4E17-83BF-B298658109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DA458B-50AA-40D9-B857-3DBF0A9772A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2112870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4E3F7-920A-4BF9-8F82-8FE732791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7941EE-D86F-4AE0-BB08-8D6EEDF47F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573088"/>
            <a:ext cx="4946651" cy="47609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E0710-5299-4320-B710-435CD1CB3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9051" y="573088"/>
            <a:ext cx="4948767" cy="47609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FB9E2-0153-4C86-AA6D-05B7A2F0E5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D11A82-2538-4F8E-BC6A-FAEABF16677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2254248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EA77-3445-431A-B49C-B93A9975A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117B26-E6CB-40F1-A966-F49602113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31326-420A-47D3-A71E-4DAC5225A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DE850-F556-4ABF-A05F-00649A53D1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98317B-4D2C-4EE2-8903-BD57419516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CC12264-3374-4E6B-AF86-DE0C49C180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FE3CE941-F187-4641-A272-CC83CA28BDF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39733457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10913-1132-4E56-8DAA-9E833D02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AABAD3-1157-432C-97F5-B67AD18FF7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07141-8B9F-4F93-96F9-B8A62A324D6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2846037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742BD1D-162C-4C75-9FA2-9A47707DDA9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915793-393F-45B8-9AC8-6167775C1EF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13910112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8FA64-8964-4D68-98F8-F455D557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18B79-B53B-4104-9808-A8B38C37D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2B4E69-7991-4644-83BD-979DEAC69B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A2473-C8C2-421A-9E73-0F0E6B46F2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1E9CB8-754D-4096-8E40-21CC49F39EF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52519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54EF46ED-05DD-4414-9156-2275442C58F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3548AFDE-5238-4EED-A2F7-04D85597871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3296872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79F7B-5535-40B8-A2D4-B1FE003F6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E60C65-92BF-4FBB-ACF3-B0270A00B6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285ABE-0A52-42B0-93ED-6BC1C9DF41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0D6897-B62D-4F41-A467-C50D344D59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40D0F7-B3EB-423D-94EC-98C379F620A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3634242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D7771-9BF2-427F-8BB1-F75D732C1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0AD10-903D-4E70-85C3-050AD25D5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A747F5-EF36-4964-B3C5-F71367A67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3E8E1-653C-4A5A-8D8A-DAB06942753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2304730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81BA0-6540-48BE-B66A-B5D610C52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85818" y="573088"/>
            <a:ext cx="2906183" cy="6292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74D79F-80D9-4CAE-96B1-D0689CE6DE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3033" y="573088"/>
            <a:ext cx="8519584" cy="62928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1E256E-6F08-44E0-9A99-EE24535AF0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93DBA-991C-40B8-879A-9CE585A8F82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4042116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406" y="1710118"/>
            <a:ext cx="10515526" cy="2852851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406" y="4590062"/>
            <a:ext cx="10515526" cy="1499740"/>
          </a:xfrm>
        </p:spPr>
        <p:txBody>
          <a:bodyPr/>
          <a:lstStyle>
            <a:lvl1pPr marL="0" indent="0">
              <a:buNone/>
              <a:defRPr sz="2410"/>
            </a:lvl1pPr>
            <a:lvl2pPr marL="459029" indent="0">
              <a:buNone/>
              <a:defRPr sz="2008"/>
            </a:lvl2pPr>
            <a:lvl3pPr marL="918058" indent="0">
              <a:buNone/>
              <a:defRPr sz="1807"/>
            </a:lvl3pPr>
            <a:lvl4pPr marL="1377086" indent="0">
              <a:buNone/>
              <a:defRPr sz="1606"/>
            </a:lvl4pPr>
            <a:lvl5pPr marL="1836115" indent="0">
              <a:buNone/>
              <a:defRPr sz="1606"/>
            </a:lvl5pPr>
            <a:lvl6pPr marL="2295144" indent="0">
              <a:buNone/>
              <a:defRPr sz="1606"/>
            </a:lvl6pPr>
            <a:lvl7pPr marL="2754173" indent="0">
              <a:buNone/>
              <a:defRPr sz="1606"/>
            </a:lvl7pPr>
            <a:lvl8pPr marL="3213202" indent="0">
              <a:buNone/>
              <a:defRPr sz="1606"/>
            </a:lvl8pPr>
            <a:lvl9pPr marL="3672230" indent="0">
              <a:buNone/>
              <a:defRPr sz="1606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31989370-BA4A-41B7-A8AB-833433425A7E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5" name="Rectangle 25">
            <a:extLst>
              <a:ext uri="{FF2B5EF4-FFF2-40B4-BE49-F238E27FC236}">
                <a16:creationId xmlns:a16="http://schemas.microsoft.com/office/drawing/2014/main" id="{2121D18B-6866-4434-A8C4-A5DE9C9C784D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1056534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786" y="573759"/>
            <a:ext cx="4955256" cy="4760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2401" y="573759"/>
            <a:ext cx="4955257" cy="4760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0478BA10-D585-46EA-B319-CC55441DAE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1FCF74FA-7B8F-435E-B4A6-7E1272888116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349734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213" y="364974"/>
            <a:ext cx="10515526" cy="132601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213" y="1681430"/>
            <a:ext cx="5158229" cy="823979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213" y="2505409"/>
            <a:ext cx="5158229" cy="368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3091" y="1681430"/>
            <a:ext cx="5181648" cy="823979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3091" y="2505409"/>
            <a:ext cx="5181648" cy="368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44F40394-89BA-4F30-B616-E0BD2D1C6E2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8" name="Rectangle 25">
            <a:extLst>
              <a:ext uri="{FF2B5EF4-FFF2-40B4-BE49-F238E27FC236}">
                <a16:creationId xmlns:a16="http://schemas.microsoft.com/office/drawing/2014/main" id="{1E890193-8BC0-4BD5-A34E-C4EB7E9048CF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2349315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Rectangle 24">
            <a:extLst>
              <a:ext uri="{FF2B5EF4-FFF2-40B4-BE49-F238E27FC236}">
                <a16:creationId xmlns:a16="http://schemas.microsoft.com/office/drawing/2014/main" id="{F1ECC4D9-F7EC-4305-9401-9A796BE6E67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4" name="Rectangle 25">
            <a:extLst>
              <a:ext uri="{FF2B5EF4-FFF2-40B4-BE49-F238E27FC236}">
                <a16:creationId xmlns:a16="http://schemas.microsoft.com/office/drawing/2014/main" id="{0908CE1E-03A3-436F-9B60-9E3FE7CBD131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87198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>
            <a:extLst>
              <a:ext uri="{FF2B5EF4-FFF2-40B4-BE49-F238E27FC236}">
                <a16:creationId xmlns:a16="http://schemas.microsoft.com/office/drawing/2014/main" id="{C779B35A-A039-4FD8-80B2-FBD54E44F81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3" name="Rectangle 25">
            <a:extLst>
              <a:ext uri="{FF2B5EF4-FFF2-40B4-BE49-F238E27FC236}">
                <a16:creationId xmlns:a16="http://schemas.microsoft.com/office/drawing/2014/main" id="{AE1750FD-A9BB-4979-A77A-A4BD5BFEBA5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17832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213" y="457413"/>
            <a:ext cx="3932589" cy="1600147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601" y="988139"/>
            <a:ext cx="6171138" cy="4872160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213" y="2057560"/>
            <a:ext cx="3932589" cy="3810708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AD68A363-EB6C-4CBA-896D-017D0C92D91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14D4D049-1B32-4761-B143-20A015B83AE3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2475565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213" y="457413"/>
            <a:ext cx="3932589" cy="1600147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601" y="988139"/>
            <a:ext cx="6171138" cy="4872160"/>
          </a:xfrm>
        </p:spPr>
        <p:txBody>
          <a:bodyPr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pPr lvl="0"/>
            <a:endParaRPr lang="en-D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213" y="2057560"/>
            <a:ext cx="3932589" cy="3810708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24">
            <a:extLst>
              <a:ext uri="{FF2B5EF4-FFF2-40B4-BE49-F238E27FC236}">
                <a16:creationId xmlns:a16="http://schemas.microsoft.com/office/drawing/2014/main" id="{2ACD65F8-DCEE-4FFD-ACE1-C259A96A9B7C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6" name="Rectangle 25">
            <a:extLst>
              <a:ext uri="{FF2B5EF4-FFF2-40B4-BE49-F238E27FC236}">
                <a16:creationId xmlns:a16="http://schemas.microsoft.com/office/drawing/2014/main" id="{818E20BD-E2D6-4019-ADDC-54D6F37A7DE2}"/>
              </a:ext>
            </a:extLst>
          </p:cNvPr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2386630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04A8CB7-A18F-452E-AA31-E31C6AED1D46}"/>
              </a:ext>
            </a:extLst>
          </p:cNvPr>
          <p:cNvGrpSpPr>
            <a:grpSpLocks/>
          </p:cNvGrpSpPr>
          <p:nvPr/>
        </p:nvGrpSpPr>
        <p:grpSpPr bwMode="auto">
          <a:xfrm>
            <a:off x="482060" y="1"/>
            <a:ext cx="199069" cy="6858000"/>
            <a:chOff x="273" y="0"/>
            <a:chExt cx="106" cy="4320"/>
          </a:xfrm>
        </p:grpSpPr>
        <p:sp>
          <p:nvSpPr>
            <p:cNvPr id="1046" name="Line 3">
              <a:extLst>
                <a:ext uri="{FF2B5EF4-FFF2-40B4-BE49-F238E27FC236}">
                  <a16:creationId xmlns:a16="http://schemas.microsoft.com/office/drawing/2014/main" id="{6F03DD48-1E30-4A33-9CAB-F9E58DE654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" y="0"/>
              <a:ext cx="0" cy="432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7" name="Line 4">
              <a:extLst>
                <a:ext uri="{FF2B5EF4-FFF2-40B4-BE49-F238E27FC236}">
                  <a16:creationId xmlns:a16="http://schemas.microsoft.com/office/drawing/2014/main" id="{A4CACC0B-616F-415F-AF8B-D3CD69BCD9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" y="0"/>
              <a:ext cx="0" cy="43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8" name="Line 5">
              <a:extLst>
                <a:ext uri="{FF2B5EF4-FFF2-40B4-BE49-F238E27FC236}">
                  <a16:creationId xmlns:a16="http://schemas.microsoft.com/office/drawing/2014/main" id="{76A100BB-3229-47D4-8999-3DBF364EAD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0"/>
              <a:ext cx="0" cy="4320"/>
            </a:xfrm>
            <a:prstGeom prst="line">
              <a:avLst/>
            </a:prstGeom>
            <a:noFill/>
            <a:ln w="28575">
              <a:solidFill>
                <a:srgbClr val="FFA95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9" name="Line 6">
              <a:extLst>
                <a:ext uri="{FF2B5EF4-FFF2-40B4-BE49-F238E27FC236}">
                  <a16:creationId xmlns:a16="http://schemas.microsoft.com/office/drawing/2014/main" id="{9C196B85-21A6-400B-92AE-C622CC9CAB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" y="0"/>
              <a:ext cx="0" cy="432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</p:grpSp>
      <p:sp>
        <p:nvSpPr>
          <p:cNvPr id="25607" name="Rectangle 7">
            <a:extLst>
              <a:ext uri="{FF2B5EF4-FFF2-40B4-BE49-F238E27FC236}">
                <a16:creationId xmlns:a16="http://schemas.microsoft.com/office/drawing/2014/main" id="{9B8C94BC-0C70-48FD-B7B8-E730CEB097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4030" y="6320899"/>
            <a:ext cx="11627971" cy="545070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5B5B5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DE" altLang="en-DE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91EC099B-9193-4813-9304-AF72DC57DC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787" y="573759"/>
            <a:ext cx="10097872" cy="4760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69" tIns="44441" rIns="90469" bIns="44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DE"/>
              <a:t>Body Text</a:t>
            </a:r>
          </a:p>
          <a:p>
            <a:pPr lvl="1"/>
            <a:r>
              <a:rPr lang="en-US" altLang="en-DE"/>
              <a:t>Second Level</a:t>
            </a:r>
          </a:p>
          <a:p>
            <a:pPr lvl="2"/>
            <a:r>
              <a:rPr lang="en-US" altLang="en-DE"/>
              <a:t>Third Level</a:t>
            </a:r>
          </a:p>
          <a:p>
            <a:pPr lvl="3"/>
            <a:r>
              <a:rPr lang="en-US" altLang="en-DE"/>
              <a:t>Fourth Level</a:t>
            </a:r>
          </a:p>
          <a:p>
            <a:pPr lvl="4"/>
            <a:r>
              <a:rPr lang="en-US" altLang="en-DE"/>
              <a:t>Fifth Level</a:t>
            </a:r>
          </a:p>
        </p:txBody>
      </p:sp>
      <p:grpSp>
        <p:nvGrpSpPr>
          <p:cNvPr id="1029" name="Group 9">
            <a:extLst>
              <a:ext uri="{FF2B5EF4-FFF2-40B4-BE49-F238E27FC236}">
                <a16:creationId xmlns:a16="http://schemas.microsoft.com/office/drawing/2014/main" id="{DA9C242E-DF40-4AF0-95DC-84B05DDCFD62}"/>
              </a:ext>
            </a:extLst>
          </p:cNvPr>
          <p:cNvGrpSpPr>
            <a:grpSpLocks/>
          </p:cNvGrpSpPr>
          <p:nvPr/>
        </p:nvGrpSpPr>
        <p:grpSpPr bwMode="auto">
          <a:xfrm>
            <a:off x="-1952" y="5831611"/>
            <a:ext cx="12192000" cy="350630"/>
            <a:chOff x="-1" y="3489"/>
            <a:chExt cx="5760" cy="220"/>
          </a:xfrm>
        </p:grpSpPr>
        <p:sp>
          <p:nvSpPr>
            <p:cNvPr id="1038" name="Line 10">
              <a:extLst>
                <a:ext uri="{FF2B5EF4-FFF2-40B4-BE49-F238E27FC236}">
                  <a16:creationId xmlns:a16="http://schemas.microsoft.com/office/drawing/2014/main" id="{8C9293F6-F1A9-4763-8CA8-4294569A4DA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609"/>
              <a:ext cx="0" cy="576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39" name="Line 11">
              <a:extLst>
                <a:ext uri="{FF2B5EF4-FFF2-40B4-BE49-F238E27FC236}">
                  <a16:creationId xmlns:a16="http://schemas.microsoft.com/office/drawing/2014/main" id="{1F3794D4-C2D8-4C7B-9C81-3DD488E666D3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640"/>
              <a:ext cx="0" cy="5760"/>
            </a:xfrm>
            <a:prstGeom prst="line">
              <a:avLst/>
            </a:prstGeom>
            <a:noFill/>
            <a:ln w="28575">
              <a:solidFill>
                <a:srgbClr val="33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0" name="Line 12">
              <a:extLst>
                <a:ext uri="{FF2B5EF4-FFF2-40B4-BE49-F238E27FC236}">
                  <a16:creationId xmlns:a16="http://schemas.microsoft.com/office/drawing/2014/main" id="{AF631468-4B6B-43F3-8715-F1A6005B206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671"/>
              <a:ext cx="0" cy="5760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1" name="Line 13">
              <a:extLst>
                <a:ext uri="{FF2B5EF4-FFF2-40B4-BE49-F238E27FC236}">
                  <a16:creationId xmlns:a16="http://schemas.microsoft.com/office/drawing/2014/main" id="{B6B93304-A2DC-4883-8764-FF8EC8E3331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03"/>
              <a:ext cx="0" cy="5760"/>
            </a:xfrm>
            <a:prstGeom prst="line">
              <a:avLst/>
            </a:prstGeom>
            <a:noFill/>
            <a:ln w="28575">
              <a:solidFill>
                <a:srgbClr val="00CC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2" name="Line 14">
              <a:extLst>
                <a:ext uri="{FF2B5EF4-FFF2-40B4-BE49-F238E27FC236}">
                  <a16:creationId xmlns:a16="http://schemas.microsoft.com/office/drawing/2014/main" id="{948E71C9-0396-46CB-A00D-89C4AD90D739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34"/>
              <a:ext cx="0" cy="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3" name="Line 15">
              <a:extLst>
                <a:ext uri="{FF2B5EF4-FFF2-40B4-BE49-F238E27FC236}">
                  <a16:creationId xmlns:a16="http://schemas.microsoft.com/office/drawing/2014/main" id="{A9C5F0FA-9E0A-4B0F-9461-E2E6B83221E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66"/>
              <a:ext cx="0" cy="576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4" name="Line 16">
              <a:extLst>
                <a:ext uri="{FF2B5EF4-FFF2-40B4-BE49-F238E27FC236}">
                  <a16:creationId xmlns:a16="http://schemas.microsoft.com/office/drawing/2014/main" id="{6F5D56FA-ABEA-4B62-88F1-BAB3045678C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97"/>
              <a:ext cx="0" cy="5760"/>
            </a:xfrm>
            <a:prstGeom prst="line">
              <a:avLst/>
            </a:prstGeom>
            <a:noFill/>
            <a:ln w="28575">
              <a:solidFill>
                <a:srgbClr val="FFA95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45" name="Line 17">
              <a:extLst>
                <a:ext uri="{FF2B5EF4-FFF2-40B4-BE49-F238E27FC236}">
                  <a16:creationId xmlns:a16="http://schemas.microsoft.com/office/drawing/2014/main" id="{5F0EFA6C-178C-4250-A2F9-BB680AE029F5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829"/>
              <a:ext cx="0" cy="576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</p:grpSp>
      <p:grpSp>
        <p:nvGrpSpPr>
          <p:cNvPr id="1030" name="Group 18">
            <a:extLst>
              <a:ext uri="{FF2B5EF4-FFF2-40B4-BE49-F238E27FC236}">
                <a16:creationId xmlns:a16="http://schemas.microsoft.com/office/drawing/2014/main" id="{0366805D-75E6-467A-BF19-E77C09FF09A0}"/>
              </a:ext>
            </a:extLst>
          </p:cNvPr>
          <p:cNvGrpSpPr>
            <a:grpSpLocks/>
          </p:cNvGrpSpPr>
          <p:nvPr/>
        </p:nvGrpSpPr>
        <p:grpSpPr bwMode="auto">
          <a:xfrm>
            <a:off x="218586" y="1"/>
            <a:ext cx="197118" cy="6858000"/>
            <a:chOff x="133" y="0"/>
            <a:chExt cx="105" cy="4320"/>
          </a:xfrm>
        </p:grpSpPr>
        <p:sp>
          <p:nvSpPr>
            <p:cNvPr id="1034" name="Line 19">
              <a:extLst>
                <a:ext uri="{FF2B5EF4-FFF2-40B4-BE49-F238E27FC236}">
                  <a16:creationId xmlns:a16="http://schemas.microsoft.com/office/drawing/2014/main" id="{CC8C1ED7-BB9D-4824-9EE8-3ADC5851F7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" y="0"/>
              <a:ext cx="0" cy="432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35" name="Line 20">
              <a:extLst>
                <a:ext uri="{FF2B5EF4-FFF2-40B4-BE49-F238E27FC236}">
                  <a16:creationId xmlns:a16="http://schemas.microsoft.com/office/drawing/2014/main" id="{2568B37C-BEAC-4D7B-B044-4115E68E8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" y="0"/>
              <a:ext cx="0" cy="432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36" name="Line 21">
              <a:extLst>
                <a:ext uri="{FF2B5EF4-FFF2-40B4-BE49-F238E27FC236}">
                  <a16:creationId xmlns:a16="http://schemas.microsoft.com/office/drawing/2014/main" id="{9D12D2B2-2D58-4B7F-A525-2D9C9014D3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" y="0"/>
              <a:ext cx="0" cy="432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  <p:sp>
          <p:nvSpPr>
            <p:cNvPr id="1037" name="Line 22">
              <a:extLst>
                <a:ext uri="{FF2B5EF4-FFF2-40B4-BE49-F238E27FC236}">
                  <a16:creationId xmlns:a16="http://schemas.microsoft.com/office/drawing/2014/main" id="{747FC36E-B21C-47B4-9287-CF06323B46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7"/>
            </a:p>
          </p:txBody>
        </p:sp>
      </p:grpSp>
      <p:sp>
        <p:nvSpPr>
          <p:cNvPr id="25623" name="Rectangle 23">
            <a:extLst>
              <a:ext uri="{FF2B5EF4-FFF2-40B4-BE49-F238E27FC236}">
                <a16:creationId xmlns:a16="http://schemas.microsoft.com/office/drawing/2014/main" id="{A359C4C7-BCCE-442C-A344-2783566C0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0"/>
            <a:ext cx="12192000" cy="229503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5B5B5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783" tIns="45892" rIns="91783" bIns="45892" anchor="ctr"/>
          <a:lstStyle>
            <a:lvl1pPr defTabSz="762000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1pPr>
            <a:lvl2pPr defTabSz="762000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2pPr>
            <a:lvl3pPr defTabSz="762000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3pPr>
            <a:lvl4pPr defTabSz="762000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4pPr>
            <a:lvl5pPr defTabSz="762000"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5pPr>
            <a:lvl6pPr marL="4572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6pPr>
            <a:lvl7pPr marL="9144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7pPr>
            <a:lvl8pPr marL="1371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8pPr>
            <a:lvl9pPr marL="18288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Helvetica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defRPr/>
            </a:pPr>
            <a:endParaRPr lang="en-DE" altLang="en-DE" sz="2811"/>
          </a:p>
        </p:txBody>
      </p:sp>
      <p:sp>
        <p:nvSpPr>
          <p:cNvPr id="25624" name="Rectangle 24">
            <a:extLst>
              <a:ext uri="{FF2B5EF4-FFF2-40B4-BE49-F238E27FC236}">
                <a16:creationId xmlns:a16="http://schemas.microsoft.com/office/drawing/2014/main" id="{BDF2A4FF-EE56-4764-A19B-3B9641F8331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437620" cy="2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defRPr sz="1004" b="1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25625" name="Rectangle 25">
            <a:extLst>
              <a:ext uri="{FF2B5EF4-FFF2-40B4-BE49-F238E27FC236}">
                <a16:creationId xmlns:a16="http://schemas.microsoft.com/office/drawing/2014/main" id="{EB2FB44C-5899-4684-9E82-EE6118199D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97603" y="0"/>
            <a:ext cx="3294397" cy="229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defRPr sz="1004" b="1">
                <a:latin typeface="+mn-lt"/>
              </a:defRPr>
            </a:lvl1pPr>
          </a:lstStyle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25339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56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sldNum="0" hdr="0"/>
  <p:txStyles>
    <p:titleStyle>
      <a:lvl1pPr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2pPr>
      <a:lvl3pPr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3pPr>
      <a:lvl4pPr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4pPr>
      <a:lvl5pPr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5pPr>
      <a:lvl6pPr marL="459029"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6pPr>
      <a:lvl7pPr marL="918058"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7pPr>
      <a:lvl8pPr marL="1377086"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8pPr>
      <a:lvl9pPr marL="1836115" algn="l" defTabSz="76504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11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Helvetica" panose="020B0604020202020204" pitchFamily="34" charset="0"/>
        </a:defRPr>
      </a:lvl9pPr>
    </p:titleStyle>
    <p:bodyStyle>
      <a:lvl1pPr marL="188074" indent="-188074" algn="l" defTabSz="765048" rtl="0" eaLnBrk="0" fontAlgn="base" hangingPunct="0">
        <a:spcBef>
          <a:spcPct val="100000"/>
        </a:spcBef>
        <a:spcAft>
          <a:spcPct val="0"/>
        </a:spcAft>
        <a:buFont typeface="Zapf Dingbats" charset="2"/>
        <a:buChar char="+"/>
        <a:defRPr sz="2410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667824" indent="-288487" algn="l" defTabSz="765048" rtl="0" eaLnBrk="0" fontAlgn="base" hangingPunct="0">
        <a:spcBef>
          <a:spcPct val="50000"/>
        </a:spcBef>
        <a:spcAft>
          <a:spcPct val="0"/>
        </a:spcAft>
        <a:buClr>
          <a:schemeClr val="accent1"/>
        </a:buClr>
        <a:buSzPct val="125000"/>
        <a:buFont typeface="Cairo" charset="0"/>
        <a:defRPr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ourier" charset="0"/>
          <a:ea typeface="+mn-ea"/>
          <a:cs typeface="+mn-cs"/>
        </a:defRPr>
      </a:lvl2pPr>
      <a:lvl3pPr marL="1047160" indent="-188074" algn="l" defTabSz="765048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100000"/>
        <a:buFont typeface="Zapf Dingbats" charset="2"/>
        <a:buChar char="3"/>
        <a:defRPr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3pPr>
      <a:lvl4pPr marL="1410558" indent="-172136" algn="l" defTabSz="765048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defRPr sz="1606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4pPr>
      <a:lvl5pPr marL="1773956" indent="-172136" algn="l" defTabSz="765048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defRPr sz="1406" kern="1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8" name="Group 28">
            <a:extLst>
              <a:ext uri="{FF2B5EF4-FFF2-40B4-BE49-F238E27FC236}">
                <a16:creationId xmlns:a16="http://schemas.microsoft.com/office/drawing/2014/main" id="{9BCBFDDA-54A8-4F43-9AD3-FD402FA95467}"/>
              </a:ext>
            </a:extLst>
          </p:cNvPr>
          <p:cNvGrpSpPr>
            <a:grpSpLocks/>
          </p:cNvGrpSpPr>
          <p:nvPr/>
        </p:nvGrpSpPr>
        <p:grpSpPr bwMode="auto">
          <a:xfrm>
            <a:off x="482601" y="0"/>
            <a:ext cx="198967" cy="6858000"/>
            <a:chOff x="273" y="0"/>
            <a:chExt cx="106" cy="4320"/>
          </a:xfrm>
        </p:grpSpPr>
        <p:sp>
          <p:nvSpPr>
            <p:cNvPr id="10242" name="Line 2">
              <a:extLst>
                <a:ext uri="{FF2B5EF4-FFF2-40B4-BE49-F238E27FC236}">
                  <a16:creationId xmlns:a16="http://schemas.microsoft.com/office/drawing/2014/main" id="{DDBD37C4-226F-4FBE-B97D-A5DEBF41F3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" y="0"/>
              <a:ext cx="0" cy="432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43" name="Line 3">
              <a:extLst>
                <a:ext uri="{FF2B5EF4-FFF2-40B4-BE49-F238E27FC236}">
                  <a16:creationId xmlns:a16="http://schemas.microsoft.com/office/drawing/2014/main" id="{9AF8BC50-A62A-400A-9184-63944236C7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8" y="0"/>
              <a:ext cx="0" cy="432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44" name="Line 4">
              <a:extLst>
                <a:ext uri="{FF2B5EF4-FFF2-40B4-BE49-F238E27FC236}">
                  <a16:creationId xmlns:a16="http://schemas.microsoft.com/office/drawing/2014/main" id="{543A5C97-59BB-47A2-8D18-F03E3EF649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3" y="0"/>
              <a:ext cx="0" cy="4320"/>
            </a:xfrm>
            <a:prstGeom prst="line">
              <a:avLst/>
            </a:prstGeom>
            <a:noFill/>
            <a:ln w="28575">
              <a:solidFill>
                <a:srgbClr val="FFA95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45" name="Line 5">
              <a:extLst>
                <a:ext uri="{FF2B5EF4-FFF2-40B4-BE49-F238E27FC236}">
                  <a16:creationId xmlns:a16="http://schemas.microsoft.com/office/drawing/2014/main" id="{BEF9CECF-2D41-42BF-954F-072891BA2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" y="0"/>
              <a:ext cx="0" cy="4320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10246" name="Rectangle 6">
            <a:extLst>
              <a:ext uri="{FF2B5EF4-FFF2-40B4-BE49-F238E27FC236}">
                <a16:creationId xmlns:a16="http://schemas.microsoft.com/office/drawing/2014/main" id="{65F4C74F-760E-45F3-9EBF-112D3CF6EA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63034" y="6321426"/>
            <a:ext cx="11628967" cy="544513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5B5B5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AFAD8B6B-047B-4890-B316-678EE092B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1" y="573088"/>
            <a:ext cx="10098617" cy="4760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Body Text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grpSp>
        <p:nvGrpSpPr>
          <p:cNvPr id="10266" name="Group 26">
            <a:extLst>
              <a:ext uri="{FF2B5EF4-FFF2-40B4-BE49-F238E27FC236}">
                <a16:creationId xmlns:a16="http://schemas.microsoft.com/office/drawing/2014/main" id="{D6988DB8-D6BB-4B33-8B9A-19F3C787CAF9}"/>
              </a:ext>
            </a:extLst>
          </p:cNvPr>
          <p:cNvGrpSpPr>
            <a:grpSpLocks/>
          </p:cNvGrpSpPr>
          <p:nvPr/>
        </p:nvGrpSpPr>
        <p:grpSpPr bwMode="auto">
          <a:xfrm>
            <a:off x="-2117" y="5832475"/>
            <a:ext cx="12192001" cy="349250"/>
            <a:chOff x="-1" y="3489"/>
            <a:chExt cx="5760" cy="220"/>
          </a:xfrm>
        </p:grpSpPr>
        <p:sp>
          <p:nvSpPr>
            <p:cNvPr id="10249" name="Line 9">
              <a:extLst>
                <a:ext uri="{FF2B5EF4-FFF2-40B4-BE49-F238E27FC236}">
                  <a16:creationId xmlns:a16="http://schemas.microsoft.com/office/drawing/2014/main" id="{6399D499-FF73-463C-A9B9-6887E6625B38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609"/>
              <a:ext cx="0" cy="5760"/>
            </a:xfrm>
            <a:prstGeom prst="line">
              <a:avLst/>
            </a:prstGeom>
            <a:noFill/>
            <a:ln w="28575">
              <a:solidFill>
                <a:srgbClr val="9900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0" name="Line 10">
              <a:extLst>
                <a:ext uri="{FF2B5EF4-FFF2-40B4-BE49-F238E27FC236}">
                  <a16:creationId xmlns:a16="http://schemas.microsoft.com/office/drawing/2014/main" id="{D5A81841-3246-4D5E-BC68-6AB7D171BFE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640"/>
              <a:ext cx="0" cy="5760"/>
            </a:xfrm>
            <a:prstGeom prst="line">
              <a:avLst/>
            </a:prstGeom>
            <a:noFill/>
            <a:ln w="28575">
              <a:solidFill>
                <a:srgbClr val="3366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1" name="Line 11">
              <a:extLst>
                <a:ext uri="{FF2B5EF4-FFF2-40B4-BE49-F238E27FC236}">
                  <a16:creationId xmlns:a16="http://schemas.microsoft.com/office/drawing/2014/main" id="{A09FBA3E-C609-432E-ADE8-BBD247609DC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671"/>
              <a:ext cx="0" cy="5760"/>
            </a:xfrm>
            <a:prstGeom prst="line">
              <a:avLst/>
            </a:prstGeom>
            <a:noFill/>
            <a:ln w="28575">
              <a:solidFill>
                <a:srgbClr val="00CC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2" name="Line 12">
              <a:extLst>
                <a:ext uri="{FF2B5EF4-FFF2-40B4-BE49-F238E27FC236}">
                  <a16:creationId xmlns:a16="http://schemas.microsoft.com/office/drawing/2014/main" id="{3B5D0887-F9E9-497D-BE0F-EBE8D7C5F11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03"/>
              <a:ext cx="0" cy="5760"/>
            </a:xfrm>
            <a:prstGeom prst="line">
              <a:avLst/>
            </a:prstGeom>
            <a:noFill/>
            <a:ln w="28575">
              <a:solidFill>
                <a:srgbClr val="00CC99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3" name="Line 13">
              <a:extLst>
                <a:ext uri="{FF2B5EF4-FFF2-40B4-BE49-F238E27FC236}">
                  <a16:creationId xmlns:a16="http://schemas.microsoft.com/office/drawing/2014/main" id="{5D285A4F-90F5-4449-A05B-940A9E2C3A2C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34"/>
              <a:ext cx="0" cy="576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4" name="Line 14">
              <a:extLst>
                <a:ext uri="{FF2B5EF4-FFF2-40B4-BE49-F238E27FC236}">
                  <a16:creationId xmlns:a16="http://schemas.microsoft.com/office/drawing/2014/main" id="{7AA8E618-0CDB-4695-BE49-6A38EFD8468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66"/>
              <a:ext cx="0" cy="576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5" name="Line 15">
              <a:extLst>
                <a:ext uri="{FF2B5EF4-FFF2-40B4-BE49-F238E27FC236}">
                  <a16:creationId xmlns:a16="http://schemas.microsoft.com/office/drawing/2014/main" id="{8E88AC9C-BE0D-41B6-88FF-7EFD81AAA54A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797"/>
              <a:ext cx="0" cy="5760"/>
            </a:xfrm>
            <a:prstGeom prst="line">
              <a:avLst/>
            </a:prstGeom>
            <a:noFill/>
            <a:ln w="28575">
              <a:solidFill>
                <a:srgbClr val="FFA95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6" name="Line 16">
              <a:extLst>
                <a:ext uri="{FF2B5EF4-FFF2-40B4-BE49-F238E27FC236}">
                  <a16:creationId xmlns:a16="http://schemas.microsoft.com/office/drawing/2014/main" id="{A959A1CC-602E-4A0E-871D-6C09D523CCE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2879" y="829"/>
              <a:ext cx="0" cy="576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grpSp>
        <p:nvGrpSpPr>
          <p:cNvPr id="10267" name="Group 27">
            <a:extLst>
              <a:ext uri="{FF2B5EF4-FFF2-40B4-BE49-F238E27FC236}">
                <a16:creationId xmlns:a16="http://schemas.microsoft.com/office/drawing/2014/main" id="{322888D3-6FB1-47B1-8C57-C8F64D2A3D5C}"/>
              </a:ext>
            </a:extLst>
          </p:cNvPr>
          <p:cNvGrpSpPr>
            <a:grpSpLocks/>
          </p:cNvGrpSpPr>
          <p:nvPr/>
        </p:nvGrpSpPr>
        <p:grpSpPr bwMode="auto">
          <a:xfrm>
            <a:off x="218018" y="0"/>
            <a:ext cx="196849" cy="6858000"/>
            <a:chOff x="133" y="0"/>
            <a:chExt cx="105" cy="4320"/>
          </a:xfrm>
        </p:grpSpPr>
        <p:sp>
          <p:nvSpPr>
            <p:cNvPr id="10257" name="Line 17">
              <a:extLst>
                <a:ext uri="{FF2B5EF4-FFF2-40B4-BE49-F238E27FC236}">
                  <a16:creationId xmlns:a16="http://schemas.microsoft.com/office/drawing/2014/main" id="{6403A710-3C94-4BF5-85F8-23CF1FF3C1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3" y="0"/>
              <a:ext cx="0" cy="432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8" name="Line 18">
              <a:extLst>
                <a:ext uri="{FF2B5EF4-FFF2-40B4-BE49-F238E27FC236}">
                  <a16:creationId xmlns:a16="http://schemas.microsoft.com/office/drawing/2014/main" id="{6CC8D257-F70D-4617-A3BC-EE2355776A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8" y="0"/>
              <a:ext cx="0" cy="4320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59" name="Line 19">
              <a:extLst>
                <a:ext uri="{FF2B5EF4-FFF2-40B4-BE49-F238E27FC236}">
                  <a16:creationId xmlns:a16="http://schemas.microsoft.com/office/drawing/2014/main" id="{7410D2CB-D7E6-4F9E-AE2C-E7B9140913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3" y="0"/>
              <a:ext cx="0" cy="432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60" name="Line 20">
              <a:extLst>
                <a:ext uri="{FF2B5EF4-FFF2-40B4-BE49-F238E27FC236}">
                  <a16:creationId xmlns:a16="http://schemas.microsoft.com/office/drawing/2014/main" id="{C6A109F4-9D0B-47D2-BF71-4F86176576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8" y="0"/>
              <a:ext cx="0" cy="432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</p:grpSp>
      <p:sp>
        <p:nvSpPr>
          <p:cNvPr id="10261" name="Rectangle 21">
            <a:extLst>
              <a:ext uri="{FF2B5EF4-FFF2-40B4-BE49-F238E27FC236}">
                <a16:creationId xmlns:a16="http://schemas.microsoft.com/office/drawing/2014/main" id="{AF6E6037-3992-4DC5-9613-E638939E7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0188"/>
          </a:xfrm>
          <a:prstGeom prst="rect">
            <a:avLst/>
          </a:prstGeom>
          <a:solidFill>
            <a:srgbClr val="B2B2B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50800">
                <a:solidFill>
                  <a:srgbClr val="5B5B5B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defTabSz="762000"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defTabSz="762000"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defTabSz="762000"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defTabSz="762000"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defTabSz="762000"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4572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9144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13716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1828800" defTabSz="7620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endParaRPr lang="en-US" altLang="en-US" sz="2800" b="0"/>
          </a:p>
        </p:txBody>
      </p:sp>
      <p:sp>
        <p:nvSpPr>
          <p:cNvPr id="10263" name="Rectangle 23">
            <a:extLst>
              <a:ext uri="{FF2B5EF4-FFF2-40B4-BE49-F238E27FC236}">
                <a16:creationId xmlns:a16="http://schemas.microsoft.com/office/drawing/2014/main" id="{D9B4BE8C-E3D2-4E83-966D-4CDB8314A31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" y="0"/>
            <a:ext cx="2436284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10262" name="Rectangle 22">
            <a:extLst>
              <a:ext uri="{FF2B5EF4-FFF2-40B4-BE49-F238E27FC236}">
                <a16:creationId xmlns:a16="http://schemas.microsoft.com/office/drawing/2014/main" id="{8D304A63-10EF-4761-9CE2-7A462FF418E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898467" y="0"/>
            <a:ext cx="3293533" cy="23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r>
              <a:rPr lang="en-US" altLang="en-US"/>
              <a:t>© Peter Flach 2000</a:t>
            </a:r>
          </a:p>
        </p:txBody>
      </p:sp>
    </p:spTree>
    <p:extLst>
      <p:ext uri="{BB962C8B-B14F-4D97-AF65-F5344CB8AC3E}">
        <p14:creationId xmlns:p14="http://schemas.microsoft.com/office/powerpoint/2010/main" val="54051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/>
  <p:txStyles>
    <p:titleStyle>
      <a:lvl1pPr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2pPr>
      <a:lvl3pPr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3pPr>
      <a:lvl4pPr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4pPr>
      <a:lvl5pPr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5pPr>
      <a:lvl6pPr marL="457200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6pPr>
      <a:lvl7pPr marL="914400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7pPr>
      <a:lvl8pPr marL="1371600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8pPr>
      <a:lvl9pPr marL="1828800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Helvetica" panose="020B0604020202020204" pitchFamily="34" charset="0"/>
        </a:defRPr>
      </a:lvl9pPr>
    </p:titleStyle>
    <p:bodyStyle>
      <a:lvl1pPr marL="187325" indent="-187325" algn="l" defTabSz="762000" rtl="0" eaLnBrk="0" fontAlgn="base" hangingPunct="0">
        <a:spcBef>
          <a:spcPct val="100000"/>
        </a:spcBef>
        <a:spcAft>
          <a:spcPct val="0"/>
        </a:spcAft>
        <a:buFont typeface="Zapf Dingbats" charset="2"/>
        <a:buChar char="+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62000" rtl="0" eaLnBrk="0" fontAlgn="base" hangingPunct="0">
        <a:spcBef>
          <a:spcPct val="100000"/>
        </a:spcBef>
        <a:spcAft>
          <a:spcPct val="0"/>
        </a:spcAft>
        <a:buClr>
          <a:schemeClr val="accent1"/>
        </a:buClr>
        <a:buSzPct val="125000"/>
        <a:buFont typeface="Cairo" charset="0"/>
        <a:defRPr kern="1200">
          <a:solidFill>
            <a:schemeClr val="tx1"/>
          </a:solidFill>
          <a:latin typeface="Courier" charset="0"/>
          <a:ea typeface="+mn-ea"/>
          <a:cs typeface="+mn-cs"/>
        </a:defRPr>
      </a:lvl2pPr>
      <a:lvl3pPr marL="755650" indent="-187325" algn="l" defTabSz="762000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100000"/>
        <a:buFont typeface="Zapf Dingbats" charset="2"/>
        <a:buChar char="3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20775" indent="-171450" algn="l" defTabSz="762000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2725" indent="-171450" algn="l" defTabSz="762000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SzPct val="10000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71F3E-132F-4BF7-8CE8-6716BCFE40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 to Prolog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697EA0-1C13-4763-AE70-EECB388B3D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Slides compiled from first two lectures of</a:t>
            </a:r>
            <a:br>
              <a:rPr lang="en-US" dirty="0"/>
            </a:br>
            <a:r>
              <a:rPr lang="en-US" dirty="0"/>
              <a:t>Peter </a:t>
            </a:r>
            <a:r>
              <a:rPr lang="en-US" dirty="0" err="1"/>
              <a:t>Flach’s</a:t>
            </a:r>
            <a:r>
              <a:rPr lang="en-US" dirty="0"/>
              <a:t> Simply Logical course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7D73A-C2BA-41A4-A9A5-6B56126641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Simply Logical</a:t>
            </a:r>
            <a:r>
              <a:rPr lang="en-US" altLang="en-DE" b="0"/>
              <a:t> – Chapter 2</a:t>
            </a:r>
            <a:r>
              <a:rPr lang="en-US" altLang="en-DE" b="0" i="1"/>
              <a:t> </a:t>
            </a:r>
            <a:endParaRPr lang="en-US" altLang="en-DE" sz="1205" b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3A6A4-1408-4DB1-A914-BD3782EC3CA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© Peter Flach, 2000</a:t>
            </a:r>
          </a:p>
        </p:txBody>
      </p:sp>
    </p:spTree>
    <p:extLst>
      <p:ext uri="{BB962C8B-B14F-4D97-AF65-F5344CB8AC3E}">
        <p14:creationId xmlns:p14="http://schemas.microsoft.com/office/powerpoint/2010/main" val="72158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6881E5AB-A007-4AB0-879B-1902751BDA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25" name="Date Placeholder 4">
            <a:extLst>
              <a:ext uri="{FF2B5EF4-FFF2-40B4-BE49-F238E27FC236}">
                <a16:creationId xmlns:a16="http://schemas.microsoft.com/office/drawing/2014/main" id="{BADB8A5D-4435-45C6-BB8C-403C8667C287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5384" name="Rectangle 24">
            <a:extLst>
              <a:ext uri="{FF2B5EF4-FFF2-40B4-BE49-F238E27FC236}">
                <a16:creationId xmlns:a16="http://schemas.microsoft.com/office/drawing/2014/main" id="{4C102F32-0914-476B-B8E0-1B3691968C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Relational resolution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5871162B-8269-4CB2-8A31-3156D56E1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867" y="994514"/>
            <a:ext cx="2166129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:-likes(peter,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N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)</a:t>
            </a:r>
          </a:p>
        </p:txBody>
      </p:sp>
      <p:sp>
        <p:nvSpPr>
          <p:cNvPr id="15366" name="Rectangle 5">
            <a:extLst>
              <a:ext uri="{FF2B5EF4-FFF2-40B4-BE49-F238E27FC236}">
                <a16:creationId xmlns:a16="http://schemas.microsoft.com/office/drawing/2014/main" id="{D034895C-D300-4136-9049-03062C7B5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2832" y="994514"/>
            <a:ext cx="4520587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likes(peter,S):-student_of(S,peter)</a:t>
            </a:r>
          </a:p>
        </p:txBody>
      </p:sp>
      <p:sp>
        <p:nvSpPr>
          <p:cNvPr id="15367" name="Rectangle 6">
            <a:extLst>
              <a:ext uri="{FF2B5EF4-FFF2-40B4-BE49-F238E27FC236}">
                <a16:creationId xmlns:a16="http://schemas.microsoft.com/office/drawing/2014/main" id="{0C656503-AF24-4329-B393-83C7E7A11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8414" y="1810525"/>
            <a:ext cx="5388019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student_of(S,T):-follows(S,C),teaches(T,C)</a:t>
            </a:r>
          </a:p>
        </p:txBody>
      </p:sp>
      <p:sp>
        <p:nvSpPr>
          <p:cNvPr id="15368" name="Rectangle 7">
            <a:extLst>
              <a:ext uri="{FF2B5EF4-FFF2-40B4-BE49-F238E27FC236}">
                <a16:creationId xmlns:a16="http://schemas.microsoft.com/office/drawing/2014/main" id="{47749482-0CD2-4DA9-B1D2-D5E0D90C3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343" y="2677537"/>
            <a:ext cx="3653155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follows(maria,ai_techniques)</a:t>
            </a:r>
          </a:p>
        </p:txBody>
      </p:sp>
      <p:sp>
        <p:nvSpPr>
          <p:cNvPr id="15369" name="Rectangle 8">
            <a:extLst>
              <a:ext uri="{FF2B5EF4-FFF2-40B4-BE49-F238E27FC236}">
                <a16:creationId xmlns:a16="http://schemas.microsoft.com/office/drawing/2014/main" id="{14FD63B5-2F41-4871-906E-F261C7B35E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3343" y="3517455"/>
            <a:ext cx="3653155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teaches(peter,ai_techniques)</a:t>
            </a:r>
          </a:p>
        </p:txBody>
      </p:sp>
      <p:sp>
        <p:nvSpPr>
          <p:cNvPr id="15370" name="Rectangle 9">
            <a:extLst>
              <a:ext uri="{FF2B5EF4-FFF2-40B4-BE49-F238E27FC236}">
                <a16:creationId xmlns:a16="http://schemas.microsoft.com/office/drawing/2014/main" id="{21A0383D-3377-4B10-81C9-1BD89DF70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867" y="1785025"/>
            <a:ext cx="2785723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:-student_of(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N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,peter)</a:t>
            </a:r>
          </a:p>
        </p:txBody>
      </p:sp>
      <p:sp>
        <p:nvSpPr>
          <p:cNvPr id="15371" name="Rectangle 10">
            <a:extLst>
              <a:ext uri="{FF2B5EF4-FFF2-40B4-BE49-F238E27FC236}">
                <a16:creationId xmlns:a16="http://schemas.microsoft.com/office/drawing/2014/main" id="{EB742B11-E4BA-465F-8F94-0EB6321FB6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867" y="2677537"/>
            <a:ext cx="4024912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:-follows(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N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,C),teaches(peter,C)</a:t>
            </a:r>
          </a:p>
        </p:txBody>
      </p:sp>
      <p:sp>
        <p:nvSpPr>
          <p:cNvPr id="15372" name="Rectangle 11">
            <a:extLst>
              <a:ext uri="{FF2B5EF4-FFF2-40B4-BE49-F238E27FC236}">
                <a16:creationId xmlns:a16="http://schemas.microsoft.com/office/drawing/2014/main" id="{47662F4A-5490-40C0-92DF-7277D0A50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5867" y="3517455"/>
            <a:ext cx="3900993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:-teaches(peter,ai_techniques)</a:t>
            </a:r>
          </a:p>
        </p:txBody>
      </p:sp>
      <p:sp>
        <p:nvSpPr>
          <p:cNvPr id="15373" name="Rectangle 12">
            <a:extLst>
              <a:ext uri="{FF2B5EF4-FFF2-40B4-BE49-F238E27FC236}">
                <a16:creationId xmlns:a16="http://schemas.microsoft.com/office/drawing/2014/main" id="{AD5DB391-7088-49A9-B28E-B261C143A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3383" y="4460968"/>
            <a:ext cx="431264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[]</a:t>
            </a:r>
          </a:p>
        </p:txBody>
      </p:sp>
      <p:sp>
        <p:nvSpPr>
          <p:cNvPr id="15374" name="Line 13">
            <a:extLst>
              <a:ext uri="{FF2B5EF4-FFF2-40B4-BE49-F238E27FC236}">
                <a16:creationId xmlns:a16="http://schemas.microsoft.com/office/drawing/2014/main" id="{7BFD90FD-0DDB-47B9-A85E-83219D0AB7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4228" y="1255892"/>
            <a:ext cx="0" cy="52275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75" name="Line 14">
            <a:extLst>
              <a:ext uri="{FF2B5EF4-FFF2-40B4-BE49-F238E27FC236}">
                <a16:creationId xmlns:a16="http://schemas.microsoft.com/office/drawing/2014/main" id="{8CED2631-2B09-42AA-A40E-20D8AB678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4228" y="2122904"/>
            <a:ext cx="0" cy="52275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76" name="Line 15">
            <a:extLst>
              <a:ext uri="{FF2B5EF4-FFF2-40B4-BE49-F238E27FC236}">
                <a16:creationId xmlns:a16="http://schemas.microsoft.com/office/drawing/2014/main" id="{1D5C9A7A-8F86-4394-9113-9E6AF9D4EA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4228" y="2989917"/>
            <a:ext cx="0" cy="521164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77" name="Line 16">
            <a:extLst>
              <a:ext uri="{FF2B5EF4-FFF2-40B4-BE49-F238E27FC236}">
                <a16:creationId xmlns:a16="http://schemas.microsoft.com/office/drawing/2014/main" id="{C2579BEC-DD9C-4DEF-A4DA-B537C3CBC2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4228" y="3855335"/>
            <a:ext cx="0" cy="52275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78" name="Line 17">
            <a:extLst>
              <a:ext uri="{FF2B5EF4-FFF2-40B4-BE49-F238E27FC236}">
                <a16:creationId xmlns:a16="http://schemas.microsoft.com/office/drawing/2014/main" id="{9A7D3C3C-4EA2-476D-AC46-00D7A0F613A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731" y="1255892"/>
            <a:ext cx="3734207" cy="510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79" name="Line 18">
            <a:extLst>
              <a:ext uri="{FF2B5EF4-FFF2-40B4-BE49-F238E27FC236}">
                <a16:creationId xmlns:a16="http://schemas.microsoft.com/office/drawing/2014/main" id="{515780A4-F8FF-4DBB-8BDF-D17262F2957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3731" y="2148405"/>
            <a:ext cx="3708706" cy="5100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80" name="Line 19">
            <a:extLst>
              <a:ext uri="{FF2B5EF4-FFF2-40B4-BE49-F238E27FC236}">
                <a16:creationId xmlns:a16="http://schemas.microsoft.com/office/drawing/2014/main" id="{A3CFA13F-9148-4C37-B924-85FEC1E636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78231" y="2989916"/>
            <a:ext cx="3708706" cy="508414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81" name="Line 20">
            <a:extLst>
              <a:ext uri="{FF2B5EF4-FFF2-40B4-BE49-F238E27FC236}">
                <a16:creationId xmlns:a16="http://schemas.microsoft.com/office/drawing/2014/main" id="{53E1A48E-AED5-412A-B2A5-DB174E89E1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452730" y="3880835"/>
            <a:ext cx="3708706" cy="53550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5382" name="Rectangle 21">
            <a:extLst>
              <a:ext uri="{FF2B5EF4-FFF2-40B4-BE49-F238E27FC236}">
                <a16:creationId xmlns:a16="http://schemas.microsoft.com/office/drawing/2014/main" id="{ADF91EC5-8241-4B64-A26F-D24300643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830" y="1377019"/>
            <a:ext cx="926940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{</a:t>
            </a: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S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-&gt;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N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  <p:sp>
        <p:nvSpPr>
          <p:cNvPr id="15383" name="Rectangle 22">
            <a:extLst>
              <a:ext uri="{FF2B5EF4-FFF2-40B4-BE49-F238E27FC236}">
                <a16:creationId xmlns:a16="http://schemas.microsoft.com/office/drawing/2014/main" id="{BBC67BF8-BBF4-4A48-A5B0-1FC59D53D2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5330" y="2269532"/>
            <a:ext cx="2042210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{</a:t>
            </a: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S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-&gt;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N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T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-&gt;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peter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  <p:sp>
        <p:nvSpPr>
          <p:cNvPr id="2" name="Rectangle 23">
            <a:extLst>
              <a:ext uri="{FF2B5EF4-FFF2-40B4-BE49-F238E27FC236}">
                <a16:creationId xmlns:a16="http://schemas.microsoft.com/office/drawing/2014/main" id="{31343987-C57D-44F1-8EEC-4E410F69B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831" y="3136543"/>
            <a:ext cx="3529237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 dirty="0">
                <a:solidFill>
                  <a:srgbClr val="000000"/>
                </a:solidFill>
                <a:latin typeface="Courier" charset="0"/>
              </a:rPr>
              <a:t>{</a:t>
            </a:r>
            <a:r>
              <a:rPr lang="en-US" altLang="en-DE" sz="1606" b="1" dirty="0">
                <a:solidFill>
                  <a:srgbClr val="00CC99"/>
                </a:solidFill>
                <a:latin typeface="Courier" charset="0"/>
              </a:rPr>
              <a:t>N-&gt;</a:t>
            </a:r>
            <a:r>
              <a:rPr lang="en-US" altLang="en-DE" sz="1606" b="1" dirty="0" err="1">
                <a:solidFill>
                  <a:srgbClr val="00CC99"/>
                </a:solidFill>
                <a:latin typeface="Courier" charset="0"/>
              </a:rPr>
              <a:t>maria</a:t>
            </a:r>
            <a:r>
              <a:rPr lang="en-US" altLang="en-DE" sz="1606" b="1" dirty="0" err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1606" b="1" dirty="0" err="1">
                <a:solidFill>
                  <a:srgbClr val="FF0000"/>
                </a:solidFill>
                <a:latin typeface="Courier" charset="0"/>
              </a:rPr>
              <a:t>C</a:t>
            </a:r>
            <a:r>
              <a:rPr lang="en-US" altLang="en-DE" sz="1606" b="1" dirty="0">
                <a:solidFill>
                  <a:srgbClr val="000000"/>
                </a:solidFill>
                <a:latin typeface="Courier" charset="0"/>
              </a:rPr>
              <a:t>-&gt;</a:t>
            </a:r>
            <a:r>
              <a:rPr lang="en-US" altLang="en-DE" sz="1606" b="1" dirty="0" err="1">
                <a:solidFill>
                  <a:srgbClr val="3366CC"/>
                </a:solidFill>
                <a:latin typeface="Courier" charset="0"/>
              </a:rPr>
              <a:t>ai_techniques</a:t>
            </a:r>
            <a:r>
              <a:rPr lang="en-US" altLang="en-DE" sz="1606" b="1" dirty="0">
                <a:solidFill>
                  <a:srgbClr val="000000"/>
                </a:solidFill>
                <a:latin typeface="Courier" charset="0"/>
              </a:rPr>
              <a:t>}</a:t>
            </a:r>
          </a:p>
        </p:txBody>
      </p:sp>
      <p:sp>
        <p:nvSpPr>
          <p:cNvPr id="15385" name="Rectangle 25">
            <a:extLst>
              <a:ext uri="{FF2B5EF4-FFF2-40B4-BE49-F238E27FC236}">
                <a16:creationId xmlns:a16="http://schemas.microsoft.com/office/drawing/2014/main" id="{907F4C8E-1E87-4E8F-B8D6-8ACA71E73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p.29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4C889F0-E97E-48DC-8875-DC55F9C0AA71}"/>
              </a:ext>
            </a:extLst>
          </p:cNvPr>
          <p:cNvSpPr/>
          <p:nvPr/>
        </p:nvSpPr>
        <p:spPr>
          <a:xfrm>
            <a:off x="2539617" y="5111649"/>
            <a:ext cx="3960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DE" b="1" dirty="0">
                <a:solidFill>
                  <a:srgbClr val="00CC99"/>
                </a:solidFill>
                <a:latin typeface="Courier" charset="0"/>
              </a:rPr>
              <a:t>N-&gt;</a:t>
            </a:r>
            <a:r>
              <a:rPr lang="en-US" altLang="en-DE" b="1" dirty="0" err="1">
                <a:solidFill>
                  <a:srgbClr val="00CC99"/>
                </a:solidFill>
                <a:latin typeface="Courier" charset="0"/>
              </a:rPr>
              <a:t>maria</a:t>
            </a:r>
            <a:r>
              <a:rPr lang="en-US" altLang="en-DE" b="1" dirty="0">
                <a:solidFill>
                  <a:srgbClr val="00CC99"/>
                </a:solidFill>
                <a:latin typeface="Courier" charset="0"/>
              </a:rPr>
              <a:t> </a:t>
            </a:r>
            <a:r>
              <a:rPr lang="en-US" altLang="en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altLang="en-DE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answer substitution</a:t>
            </a:r>
            <a:r>
              <a:rPr lang="en-US" altLang="en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3">
            <a:extLst>
              <a:ext uri="{FF2B5EF4-FFF2-40B4-BE49-F238E27FC236}">
                <a16:creationId xmlns:a16="http://schemas.microsoft.com/office/drawing/2014/main" id="{9D7F1BFC-62E6-4FE9-9647-84592FDDF8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15" name="Date Placeholder 4">
            <a:extLst>
              <a:ext uri="{FF2B5EF4-FFF2-40B4-BE49-F238E27FC236}">
                <a16:creationId xmlns:a16="http://schemas.microsoft.com/office/drawing/2014/main" id="{E59FCB1F-F95D-497E-85EF-CC533BCDCB07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6398" name="Rectangle 14">
            <a:extLst>
              <a:ext uri="{FF2B5EF4-FFF2-40B4-BE49-F238E27FC236}">
                <a16:creationId xmlns:a16="http://schemas.microsoft.com/office/drawing/2014/main" id="{B20C9B01-9A92-493E-95E3-6D3F2693E6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Full clausal logic: syntax</a:t>
            </a:r>
          </a:p>
        </p:txBody>
      </p:sp>
      <p:sp>
        <p:nvSpPr>
          <p:cNvPr id="16389" name="Rectangle 3">
            <a:extLst>
              <a:ext uri="{FF2B5EF4-FFF2-40B4-BE49-F238E27FC236}">
                <a16:creationId xmlns:a16="http://schemas.microsoft.com/office/drawing/2014/main" id="{BB41DBE8-09E4-4455-BD5F-DB992061A1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7053" y="2026048"/>
            <a:ext cx="5410550" cy="4624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 b="1" dirty="0">
                <a:solidFill>
                  <a:srgbClr val="000000"/>
                </a:solidFill>
                <a:latin typeface="Courier" charset="0"/>
              </a:rPr>
              <a:t>loves(</a:t>
            </a:r>
            <a:r>
              <a:rPr lang="en-US" altLang="en-DE" sz="2410" b="1" dirty="0" err="1">
                <a:solidFill>
                  <a:srgbClr val="3366CC"/>
                </a:solidFill>
                <a:latin typeface="Courier" charset="0"/>
              </a:rPr>
              <a:t>X</a:t>
            </a:r>
            <a:r>
              <a:rPr lang="en-US" altLang="en-DE" sz="2410" b="1" dirty="0" err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2410" b="1" dirty="0" err="1">
                <a:solidFill>
                  <a:srgbClr val="FF0000"/>
                </a:solidFill>
                <a:latin typeface="Courier" charset="0"/>
              </a:rPr>
              <a:t>person_loved_by</a:t>
            </a:r>
            <a:r>
              <a:rPr lang="en-US" altLang="en-DE" sz="2410" b="1" dirty="0">
                <a:solidFill>
                  <a:srgbClr val="FF0000"/>
                </a:solidFill>
                <a:latin typeface="Courier" charset="0"/>
              </a:rPr>
              <a:t>(</a:t>
            </a:r>
            <a:r>
              <a:rPr lang="en-US" altLang="en-DE" sz="2410" b="1" dirty="0">
                <a:solidFill>
                  <a:srgbClr val="3366CC"/>
                </a:solidFill>
                <a:latin typeface="Courier" charset="0"/>
              </a:rPr>
              <a:t>X</a:t>
            </a:r>
            <a:r>
              <a:rPr lang="en-US" altLang="en-DE" sz="2410" b="1" dirty="0">
                <a:solidFill>
                  <a:srgbClr val="FF0000"/>
                </a:solidFill>
                <a:latin typeface="Courier" charset="0"/>
              </a:rPr>
              <a:t>)</a:t>
            </a:r>
            <a:r>
              <a:rPr lang="en-US" altLang="en-DE" sz="2410" b="1" dirty="0">
                <a:solidFill>
                  <a:srgbClr val="000000"/>
                </a:solidFill>
                <a:latin typeface="Courier" charset="0"/>
              </a:rPr>
              <a:t>).</a:t>
            </a:r>
          </a:p>
        </p:txBody>
      </p:sp>
      <p:sp>
        <p:nvSpPr>
          <p:cNvPr id="16390" name="Rectangle 4">
            <a:extLst>
              <a:ext uri="{FF2B5EF4-FFF2-40B4-BE49-F238E27FC236}">
                <a16:creationId xmlns:a16="http://schemas.microsoft.com/office/drawing/2014/main" id="{9333BC2A-B870-4A36-839C-14D35A542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8416" y="674167"/>
            <a:ext cx="6104727" cy="1202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 dirty="0">
                <a:solidFill>
                  <a:srgbClr val="000000"/>
                </a:solidFill>
                <a:latin typeface="Avant Garde" charset="0"/>
              </a:rPr>
              <a:t>“</a:t>
            </a:r>
            <a:r>
              <a:rPr lang="en-US" altLang="en-DE" sz="2410" dirty="0">
                <a:solidFill>
                  <a:srgbClr val="3366CC"/>
                </a:solidFill>
                <a:latin typeface="Avant Garde" charset="0"/>
              </a:rPr>
              <a:t>Everybody</a:t>
            </a:r>
            <a:r>
              <a:rPr lang="en-US" altLang="en-DE" sz="2410" dirty="0">
                <a:solidFill>
                  <a:srgbClr val="000000"/>
                </a:solidFill>
                <a:latin typeface="Avant Garde" charset="0"/>
              </a:rPr>
              <a:t> loves </a:t>
            </a:r>
            <a:r>
              <a:rPr lang="en-US" altLang="en-DE" sz="2410" dirty="0">
                <a:solidFill>
                  <a:srgbClr val="FF0000"/>
                </a:solidFill>
                <a:latin typeface="Avant Garde" charset="0"/>
              </a:rPr>
              <a:t>somebody</a:t>
            </a:r>
            <a:r>
              <a:rPr lang="en-US" altLang="en-DE" sz="2410" dirty="0">
                <a:solidFill>
                  <a:srgbClr val="000000"/>
                </a:solidFill>
                <a:latin typeface="Avant Garde" charset="0"/>
              </a:rPr>
              <a:t>.”</a:t>
            </a:r>
          </a:p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 i="1" dirty="0">
                <a:solidFill>
                  <a:srgbClr val="000000"/>
                </a:solidFill>
                <a:latin typeface="Avant Garde" charset="0"/>
              </a:rPr>
              <a:t>Skolemization</a:t>
            </a:r>
            <a:r>
              <a:rPr lang="en-US" altLang="en-DE" sz="2410" dirty="0">
                <a:solidFill>
                  <a:srgbClr val="000000"/>
                </a:solidFill>
                <a:latin typeface="Avant Garde" charset="0"/>
              </a:rPr>
              <a:t> to avoid an existential quantifier </a:t>
            </a:r>
          </a:p>
        </p:txBody>
      </p:sp>
      <p:sp>
        <p:nvSpPr>
          <p:cNvPr id="2" name="Line 5">
            <a:extLst>
              <a:ext uri="{FF2B5EF4-FFF2-40B4-BE49-F238E27FC236}">
                <a16:creationId xmlns:a16="http://schemas.microsoft.com/office/drawing/2014/main" id="{08684F4F-308E-4770-86B0-7B2DB6F567E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030896" y="2429272"/>
            <a:ext cx="0" cy="53550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3" name="Line 6">
            <a:extLst>
              <a:ext uri="{FF2B5EF4-FFF2-40B4-BE49-F238E27FC236}">
                <a16:creationId xmlns:a16="http://schemas.microsoft.com/office/drawing/2014/main" id="{3F67AA1F-701F-463E-A9A9-8C1D5100AD0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42721" y="2429272"/>
            <a:ext cx="0" cy="535507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46B07FE-A8B5-44ED-9B2A-9DCFACC7D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549" y="3039687"/>
            <a:ext cx="650521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term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7EB4111B-4092-48D5-A2A3-61F9330BFE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0965" y="3039687"/>
            <a:ext cx="890891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functor</a:t>
            </a:r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CD8715BA-4873-4ED9-93FC-CAC8115F7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121558" y="3347284"/>
            <a:ext cx="2267938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BD1447AA-6851-4406-999D-750EAB95345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31231" y="3423786"/>
            <a:ext cx="0" cy="380912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347FDD4B-4FB1-4051-AE11-49DE15C534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8874" y="3803103"/>
            <a:ext cx="1518017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complex term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02B108A1-5A9D-409F-99FC-690E454034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4918" y="4301591"/>
            <a:ext cx="4644506" cy="9895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202020"/>
                </a:solidFill>
                <a:latin typeface="Courier" charset="0"/>
              </a:rPr>
              <a:t>loves(peter,person_loved_by(peter)).</a:t>
            </a:r>
          </a:p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202020"/>
                </a:solidFill>
                <a:latin typeface="Courier" charset="0"/>
              </a:rPr>
              <a:t>loves(anna,person_loved_by(anna)).</a:t>
            </a:r>
          </a:p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202020"/>
                </a:solidFill>
                <a:latin typeface="Courier" charset="0"/>
              </a:rPr>
              <a:t>loves(paul,person_loved_by(paul)).</a:t>
            </a:r>
          </a:p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202020"/>
                </a:solidFill>
                <a:latin typeface="Courier" charset="0"/>
              </a:rPr>
              <a:t>…</a:t>
            </a:r>
          </a:p>
        </p:txBody>
      </p:sp>
      <p:sp>
        <p:nvSpPr>
          <p:cNvPr id="16399" name="Rectangle 15">
            <a:extLst>
              <a:ext uri="{FF2B5EF4-FFF2-40B4-BE49-F238E27FC236}">
                <a16:creationId xmlns:a16="http://schemas.microsoft.com/office/drawing/2014/main" id="{4F1CFBF2-70A5-485A-82CD-35FECA03A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p.30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945F3D3-6F80-4065-91A5-97492F4B87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EB1C7289-0B38-4A46-9F2C-72A3CD2E52A1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358F1E5C-55A5-4FCA-8101-9D1CD25B59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Full clausal logic: semantics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E55CA506-0981-4890-8E2E-A9B9B22388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48246" y="612009"/>
            <a:ext cx="8643025" cy="4975756"/>
          </a:xfrm>
        </p:spPr>
        <p:txBody>
          <a:bodyPr/>
          <a:lstStyle/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 dirty="0" err="1">
                <a:solidFill>
                  <a:schemeClr val="hlink"/>
                </a:solidFill>
              </a:rPr>
              <a:t>Herbrand</a:t>
            </a:r>
            <a:r>
              <a:rPr lang="en-US" altLang="en-DE" b="1" i="1" dirty="0">
                <a:solidFill>
                  <a:schemeClr val="hlink"/>
                </a:solidFill>
              </a:rPr>
              <a:t> universe</a:t>
            </a:r>
            <a:r>
              <a:rPr lang="en-US" altLang="en-DE" dirty="0"/>
              <a:t>: set of ground terms</a:t>
            </a:r>
          </a:p>
          <a:p>
            <a:pPr lvl="1" indent="-87662">
              <a:spcBef>
                <a:spcPct val="40000"/>
              </a:spcBef>
              <a:defRPr/>
            </a:pPr>
            <a:r>
              <a:rPr lang="en-US" altLang="en-DE" sz="1606" dirty="0"/>
              <a:t>{0,s(0),s(s(0)),s(s(s(0))),…}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 dirty="0" err="1">
                <a:solidFill>
                  <a:schemeClr val="hlink"/>
                </a:solidFill>
              </a:rPr>
              <a:t>Herbrand</a:t>
            </a:r>
            <a:r>
              <a:rPr lang="en-US" altLang="en-DE" b="1" i="1" dirty="0">
                <a:solidFill>
                  <a:schemeClr val="hlink"/>
                </a:solidFill>
              </a:rPr>
              <a:t> base</a:t>
            </a:r>
            <a:r>
              <a:rPr lang="en-US" altLang="en-DE" dirty="0"/>
              <a:t>: set of ground atoms</a:t>
            </a:r>
          </a:p>
          <a:p>
            <a:pPr lvl="1" indent="-87662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altLang="en-DE" sz="1606" dirty="0"/>
              <a:t>{plus(0,0,0), plus(s(0),0,0), …,</a:t>
            </a:r>
            <a:br>
              <a:rPr lang="en-US" altLang="en-DE" sz="1606" dirty="0"/>
            </a:br>
            <a:r>
              <a:rPr lang="en-US" altLang="en-DE" sz="1606" dirty="0"/>
              <a:t>plus(0,s(0),0), plus(s(0),s(0),0), …,</a:t>
            </a:r>
            <a:br>
              <a:rPr lang="en-US" altLang="en-DE" sz="1606" dirty="0"/>
            </a:br>
            <a:r>
              <a:rPr lang="en-US" altLang="en-DE" sz="1606" dirty="0"/>
              <a:t>…,</a:t>
            </a:r>
            <a:br>
              <a:rPr lang="en-US" altLang="en-DE" sz="1606" dirty="0"/>
            </a:br>
            <a:r>
              <a:rPr lang="en-US" altLang="en-DE" sz="1606" dirty="0"/>
              <a:t>plus(s(0),s(s(0)),s(s(s(0)))), …}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 dirty="0" err="1">
                <a:solidFill>
                  <a:schemeClr val="hlink"/>
                </a:solidFill>
              </a:rPr>
              <a:t>Herbrand</a:t>
            </a:r>
            <a:r>
              <a:rPr lang="en-US" altLang="en-DE" b="1" i="1" dirty="0">
                <a:solidFill>
                  <a:schemeClr val="hlink"/>
                </a:solidFill>
              </a:rPr>
              <a:t> interpretation</a:t>
            </a:r>
            <a:r>
              <a:rPr lang="en-US" altLang="en-DE" dirty="0"/>
              <a:t>: set of </a:t>
            </a:r>
            <a:r>
              <a:rPr lang="en-US" altLang="en-DE" b="1" dirty="0">
                <a:solidFill>
                  <a:schemeClr val="accent1"/>
                </a:solidFill>
              </a:rPr>
              <a:t>true</a:t>
            </a:r>
            <a:r>
              <a:rPr lang="en-US" altLang="en-DE" dirty="0"/>
              <a:t> ground atoms</a:t>
            </a:r>
          </a:p>
          <a:p>
            <a:pPr lvl="1" indent="-87662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altLang="en-DE" sz="1606" dirty="0"/>
              <a:t>{</a:t>
            </a:r>
            <a:r>
              <a:rPr lang="en-US" altLang="en-DE" sz="1606" dirty="0">
                <a:solidFill>
                  <a:schemeClr val="accent1"/>
                </a:solidFill>
              </a:rPr>
              <a:t>plus(0,0,0)</a:t>
            </a:r>
            <a:r>
              <a:rPr lang="en-US" altLang="en-DE" sz="1606" dirty="0"/>
              <a:t>, </a:t>
            </a:r>
            <a:r>
              <a:rPr lang="en-US" altLang="en-DE" sz="1606" dirty="0">
                <a:solidFill>
                  <a:schemeClr val="accent1"/>
                </a:solidFill>
              </a:rPr>
              <a:t>plus(s(0),0,s(0))</a:t>
            </a:r>
            <a:r>
              <a:rPr lang="en-US" altLang="en-DE" sz="1606" dirty="0"/>
              <a:t>, </a:t>
            </a:r>
            <a:r>
              <a:rPr lang="en-US" altLang="en-DE" sz="1606" dirty="0">
                <a:solidFill>
                  <a:schemeClr val="accent1"/>
                </a:solidFill>
              </a:rPr>
              <a:t>plus(0,s(0),s(0))</a:t>
            </a:r>
            <a:r>
              <a:rPr lang="en-US" altLang="en-DE" sz="1606" dirty="0"/>
              <a:t>} 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dirty="0"/>
              <a:t>Some clause sets have only infinite models</a:t>
            </a:r>
            <a:endParaRPr lang="en-US" altLang="en-DE" sz="1807" b="1" dirty="0">
              <a:latin typeface="Courier" charset="0"/>
            </a:endParaRPr>
          </a:p>
          <a:p>
            <a:pPr lvl="1" indent="-87662">
              <a:spcBef>
                <a:spcPct val="40000"/>
              </a:spcBef>
              <a:defRPr/>
            </a:pPr>
            <a:r>
              <a:rPr lang="en-US" altLang="en-DE" sz="1606" dirty="0">
                <a:solidFill>
                  <a:schemeClr val="bg2"/>
                </a:solidFill>
              </a:rPr>
              <a:t>plus(0,X,X).</a:t>
            </a:r>
          </a:p>
          <a:p>
            <a:pPr lvl="1" indent="-87662">
              <a:defRPr/>
            </a:pPr>
            <a:r>
              <a:rPr lang="en-US" altLang="en-DE" sz="1606" dirty="0">
                <a:solidFill>
                  <a:schemeClr val="bg2"/>
                </a:solidFill>
              </a:rPr>
              <a:t>plus(s(X),Y,s(Z)):-</a:t>
            </a:r>
            <a:r>
              <a:rPr lang="en-US" altLang="en-DE" sz="1606" dirty="0">
                <a:solidFill>
                  <a:schemeClr val="accent1"/>
                </a:solidFill>
              </a:rPr>
              <a:t>plus(X,Y,Z)</a:t>
            </a:r>
            <a:r>
              <a:rPr lang="en-US" altLang="en-DE" sz="1606" dirty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49E8022F-6B18-40A7-B259-5F5818F32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p.31-3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ooter Placeholder 3">
            <a:extLst>
              <a:ext uri="{FF2B5EF4-FFF2-40B4-BE49-F238E27FC236}">
                <a16:creationId xmlns:a16="http://schemas.microsoft.com/office/drawing/2014/main" id="{ADFB3A6A-83F8-4324-9A34-D38AC096F8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52" name="Date Placeholder 4">
            <a:extLst>
              <a:ext uri="{FF2B5EF4-FFF2-40B4-BE49-F238E27FC236}">
                <a16:creationId xmlns:a16="http://schemas.microsoft.com/office/drawing/2014/main" id="{36F5DB22-0B34-4F0A-BA35-7ACB2F12F344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© Peter Flach 2000</a:t>
            </a:r>
          </a:p>
        </p:txBody>
      </p:sp>
      <p:sp>
        <p:nvSpPr>
          <p:cNvPr id="4153" name="Rectangle 57">
            <a:extLst>
              <a:ext uri="{FF2B5EF4-FFF2-40B4-BE49-F238E27FC236}">
                <a16:creationId xmlns:a16="http://schemas.microsoft.com/office/drawing/2014/main" id="{8EF8C5B5-4152-4A31-81D1-A7CD6FBC9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London Underground example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5A92D0BA-D689-4B27-BB73-63E0F19429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000">
                <a:latin typeface="Helvetica" panose="020B0604020202020204" pitchFamily="34" charset="0"/>
              </a:rPr>
              <a:t>p.4</a:t>
            </a:r>
          </a:p>
        </p:txBody>
      </p:sp>
      <p:grpSp>
        <p:nvGrpSpPr>
          <p:cNvPr id="4162" name="Group 66">
            <a:extLst>
              <a:ext uri="{FF2B5EF4-FFF2-40B4-BE49-F238E27FC236}">
                <a16:creationId xmlns:a16="http://schemas.microsoft.com/office/drawing/2014/main" id="{C0327A9E-F3A6-41A7-9E3A-BCA547A2E27D}"/>
              </a:ext>
            </a:extLst>
          </p:cNvPr>
          <p:cNvGrpSpPr>
            <a:grpSpLocks/>
          </p:cNvGrpSpPr>
          <p:nvPr/>
        </p:nvGrpSpPr>
        <p:grpSpPr bwMode="auto">
          <a:xfrm>
            <a:off x="2547938" y="806451"/>
            <a:ext cx="6534150" cy="4545013"/>
            <a:chOff x="645" y="508"/>
            <a:chExt cx="4116" cy="2863"/>
          </a:xfrm>
        </p:grpSpPr>
        <p:sp>
          <p:nvSpPr>
            <p:cNvPr id="4100" name="Rectangle 4">
              <a:extLst>
                <a:ext uri="{FF2B5EF4-FFF2-40B4-BE49-F238E27FC236}">
                  <a16:creationId xmlns:a16="http://schemas.microsoft.com/office/drawing/2014/main" id="{EB2CA5AB-03C1-474F-AF7F-F2EB37795B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" y="3218"/>
              <a:ext cx="1330" cy="1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000">
                  <a:latin typeface="Helvetica" panose="020B0604020202020204" pitchFamily="34" charset="0"/>
                </a:rPr>
                <a:t>LRT Registered User No. 94/1954</a:t>
              </a:r>
            </a:p>
          </p:txBody>
        </p:sp>
        <p:grpSp>
          <p:nvGrpSpPr>
            <p:cNvPr id="4159" name="Group 63">
              <a:extLst>
                <a:ext uri="{FF2B5EF4-FFF2-40B4-BE49-F238E27FC236}">
                  <a16:creationId xmlns:a16="http://schemas.microsoft.com/office/drawing/2014/main" id="{1F5C068B-D0E7-4FA8-9282-7599036312B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58" y="679"/>
              <a:ext cx="1815" cy="1549"/>
              <a:chOff x="1758" y="679"/>
              <a:chExt cx="1815" cy="1549"/>
            </a:xfrm>
          </p:grpSpPr>
          <p:sp>
            <p:nvSpPr>
              <p:cNvPr id="4101" name="Line 5">
                <a:extLst>
                  <a:ext uri="{FF2B5EF4-FFF2-40B4-BE49-F238E27FC236}">
                    <a16:creationId xmlns:a16="http://schemas.microsoft.com/office/drawing/2014/main" id="{967BA110-425B-4F29-9EC8-874B4A5EF8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58" y="1145"/>
                <a:ext cx="996" cy="1083"/>
              </a:xfrm>
              <a:prstGeom prst="line">
                <a:avLst/>
              </a:prstGeom>
              <a:noFill/>
              <a:ln w="101600">
                <a:solidFill>
                  <a:srgbClr val="9B9B9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Line 6">
                <a:extLst>
                  <a:ext uri="{FF2B5EF4-FFF2-40B4-BE49-F238E27FC236}">
                    <a16:creationId xmlns:a16="http://schemas.microsoft.com/office/drawing/2014/main" id="{751FC3AA-E52A-4EFE-A92D-2FB984A426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32" y="2220"/>
                <a:ext cx="841" cy="0"/>
              </a:xfrm>
              <a:prstGeom prst="line">
                <a:avLst/>
              </a:prstGeom>
              <a:noFill/>
              <a:ln w="101600">
                <a:solidFill>
                  <a:srgbClr val="9B9B9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3" name="Line 7">
                <a:extLst>
                  <a:ext uri="{FF2B5EF4-FFF2-40B4-BE49-F238E27FC236}">
                    <a16:creationId xmlns:a16="http://schemas.microsoft.com/office/drawing/2014/main" id="{999291DB-9FA6-4D02-80EB-2014B4AED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58" y="679"/>
                <a:ext cx="0" cy="490"/>
              </a:xfrm>
              <a:prstGeom prst="line">
                <a:avLst/>
              </a:prstGeom>
              <a:noFill/>
              <a:ln w="101600">
                <a:solidFill>
                  <a:srgbClr val="9B9B9B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05" name="Line 9">
              <a:extLst>
                <a:ext uri="{FF2B5EF4-FFF2-40B4-BE49-F238E27FC236}">
                  <a16:creationId xmlns:a16="http://schemas.microsoft.com/office/drawing/2014/main" id="{3B7C3E89-A463-416C-8524-9265B4B1E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626" y="1144"/>
              <a:ext cx="2714" cy="0"/>
            </a:xfrm>
            <a:prstGeom prst="line">
              <a:avLst/>
            </a:prstGeom>
            <a:noFill/>
            <a:ln w="1016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Line 10">
              <a:extLst>
                <a:ext uri="{FF2B5EF4-FFF2-40B4-BE49-F238E27FC236}">
                  <a16:creationId xmlns:a16="http://schemas.microsoft.com/office/drawing/2014/main" id="{8F19A57F-A96A-4F04-AB36-45E0C162FE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1" y="711"/>
              <a:ext cx="0" cy="1799"/>
            </a:xfrm>
            <a:prstGeom prst="line">
              <a:avLst/>
            </a:prstGeom>
            <a:noFill/>
            <a:ln w="1016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57" name="Group 61">
              <a:extLst>
                <a:ext uri="{FF2B5EF4-FFF2-40B4-BE49-F238E27FC236}">
                  <a16:creationId xmlns:a16="http://schemas.microsoft.com/office/drawing/2014/main" id="{C164A2AF-30DA-483D-AA52-2DEB7CE11D6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34" y="741"/>
              <a:ext cx="642" cy="1769"/>
              <a:chOff x="2334" y="741"/>
              <a:chExt cx="642" cy="1769"/>
            </a:xfrm>
          </p:grpSpPr>
          <p:sp>
            <p:nvSpPr>
              <p:cNvPr id="4107" name="Line 11">
                <a:extLst>
                  <a:ext uri="{FF2B5EF4-FFF2-40B4-BE49-F238E27FC236}">
                    <a16:creationId xmlns:a16="http://schemas.microsoft.com/office/drawing/2014/main" id="{07EE3F0F-1734-494E-8E3C-BEC3C3C605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334" y="741"/>
                <a:ext cx="642" cy="651"/>
              </a:xfrm>
              <a:prstGeom prst="line">
                <a:avLst/>
              </a:prstGeom>
              <a:noFill/>
              <a:ln w="1016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8" name="Line 12">
                <a:extLst>
                  <a:ext uri="{FF2B5EF4-FFF2-40B4-BE49-F238E27FC236}">
                    <a16:creationId xmlns:a16="http://schemas.microsoft.com/office/drawing/2014/main" id="{91EE8437-45BC-4DB7-A681-DF28DA9773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356" y="1362"/>
                <a:ext cx="0" cy="1148"/>
              </a:xfrm>
              <a:prstGeom prst="line">
                <a:avLst/>
              </a:prstGeom>
              <a:noFill/>
              <a:ln w="101600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60" name="Group 64">
              <a:extLst>
                <a:ext uri="{FF2B5EF4-FFF2-40B4-BE49-F238E27FC236}">
                  <a16:creationId xmlns:a16="http://schemas.microsoft.com/office/drawing/2014/main" id="{6ABC8E5E-0B1B-4961-BBC4-96727689AE6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55" y="679"/>
              <a:ext cx="1210" cy="1790"/>
              <a:chOff x="2555" y="679"/>
              <a:chExt cx="1210" cy="1790"/>
            </a:xfrm>
          </p:grpSpPr>
          <p:sp>
            <p:nvSpPr>
              <p:cNvPr id="4110" name="Line 14">
                <a:extLst>
                  <a:ext uri="{FF2B5EF4-FFF2-40B4-BE49-F238E27FC236}">
                    <a16:creationId xmlns:a16="http://schemas.microsoft.com/office/drawing/2014/main" id="{80E50E1F-2048-4D93-BAE9-85D92F3ED2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5" y="1145"/>
                <a:ext cx="1210" cy="1324"/>
              </a:xfrm>
              <a:prstGeom prst="line">
                <a:avLst/>
              </a:prstGeom>
              <a:noFill/>
              <a:ln w="101600">
                <a:solidFill>
                  <a:srgbClr val="7144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1" name="Line 15">
                <a:extLst>
                  <a:ext uri="{FF2B5EF4-FFF2-40B4-BE49-F238E27FC236}">
                    <a16:creationId xmlns:a16="http://schemas.microsoft.com/office/drawing/2014/main" id="{D612DBFB-58BF-4090-BCD8-08A22CCA34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555" y="679"/>
                <a:ext cx="0" cy="490"/>
              </a:xfrm>
              <a:prstGeom prst="line">
                <a:avLst/>
              </a:prstGeom>
              <a:noFill/>
              <a:ln w="101600">
                <a:solidFill>
                  <a:srgbClr val="7144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158" name="Group 62">
              <a:extLst>
                <a:ext uri="{FF2B5EF4-FFF2-40B4-BE49-F238E27FC236}">
                  <a16:creationId xmlns:a16="http://schemas.microsoft.com/office/drawing/2014/main" id="{878C1AF9-7999-4801-BBCA-6CC1A43D6F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96" y="1442"/>
              <a:ext cx="2676" cy="706"/>
              <a:chOff x="1596" y="1442"/>
              <a:chExt cx="2676" cy="706"/>
            </a:xfrm>
          </p:grpSpPr>
          <p:sp>
            <p:nvSpPr>
              <p:cNvPr id="4113" name="Line 17">
                <a:extLst>
                  <a:ext uri="{FF2B5EF4-FFF2-40B4-BE49-F238E27FC236}">
                    <a16:creationId xmlns:a16="http://schemas.microsoft.com/office/drawing/2014/main" id="{1A491035-B86D-4D53-A215-C03F25CD95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58" y="1795"/>
                <a:ext cx="1984" cy="0"/>
              </a:xfrm>
              <a:prstGeom prst="line">
                <a:avLst/>
              </a:prstGeom>
              <a:noFill/>
              <a:ln w="1016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4" name="Line 18">
                <a:extLst>
                  <a:ext uri="{FF2B5EF4-FFF2-40B4-BE49-F238E27FC236}">
                    <a16:creationId xmlns:a16="http://schemas.microsoft.com/office/drawing/2014/main" id="{3A07A147-6A7C-41AC-B273-3691ABACD1F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96" y="1787"/>
                <a:ext cx="376" cy="361"/>
              </a:xfrm>
              <a:prstGeom prst="line">
                <a:avLst/>
              </a:prstGeom>
              <a:noFill/>
              <a:ln w="1016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5" name="Line 19">
                <a:extLst>
                  <a:ext uri="{FF2B5EF4-FFF2-40B4-BE49-F238E27FC236}">
                    <a16:creationId xmlns:a16="http://schemas.microsoft.com/office/drawing/2014/main" id="{7E3ABDB5-EC06-4725-930F-9C6EF6F638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96" y="1442"/>
                <a:ext cx="376" cy="361"/>
              </a:xfrm>
              <a:prstGeom prst="line">
                <a:avLst/>
              </a:prstGeom>
              <a:noFill/>
              <a:ln w="101600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7" name="Oval 21">
              <a:extLst>
                <a:ext uri="{FF2B5EF4-FFF2-40B4-BE49-F238E27FC236}">
                  <a16:creationId xmlns:a16="http://schemas.microsoft.com/office/drawing/2014/main" id="{43B20DA6-F2B6-4FA8-B7E2-798BA6AABA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9" y="1080"/>
              <a:ext cx="104" cy="1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Oval 22">
              <a:extLst>
                <a:ext uri="{FF2B5EF4-FFF2-40B4-BE49-F238E27FC236}">
                  <a16:creationId xmlns:a16="http://schemas.microsoft.com/office/drawing/2014/main" id="{8D395B96-725F-4084-AC0F-909B5AE8BC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99" y="1080"/>
              <a:ext cx="104" cy="11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Oval 23">
              <a:extLst>
                <a:ext uri="{FF2B5EF4-FFF2-40B4-BE49-F238E27FC236}">
                  <a16:creationId xmlns:a16="http://schemas.microsoft.com/office/drawing/2014/main" id="{4BDBBE2C-BD58-4AC0-9F4E-8F65D29FB5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080"/>
              <a:ext cx="103" cy="1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Oval 24">
              <a:extLst>
                <a:ext uri="{FF2B5EF4-FFF2-40B4-BE49-F238E27FC236}">
                  <a16:creationId xmlns:a16="http://schemas.microsoft.com/office/drawing/2014/main" id="{E781F23A-42E7-4646-95CE-33775F24B1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6" y="1080"/>
              <a:ext cx="103" cy="11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Oval 25">
              <a:extLst>
                <a:ext uri="{FF2B5EF4-FFF2-40B4-BE49-F238E27FC236}">
                  <a16:creationId xmlns:a16="http://schemas.microsoft.com/office/drawing/2014/main" id="{8E4C1CA0-2B0E-4BB9-ACF9-4A42539F5B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1080"/>
              <a:ext cx="104" cy="1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Oval 26">
              <a:extLst>
                <a:ext uri="{FF2B5EF4-FFF2-40B4-BE49-F238E27FC236}">
                  <a16:creationId xmlns:a16="http://schemas.microsoft.com/office/drawing/2014/main" id="{7EA2D847-2EFB-4E50-BD5E-25EAED164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1080"/>
              <a:ext cx="104" cy="11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Oval 27">
              <a:extLst>
                <a:ext uri="{FF2B5EF4-FFF2-40B4-BE49-F238E27FC236}">
                  <a16:creationId xmlns:a16="http://schemas.microsoft.com/office/drawing/2014/main" id="{60F7ED66-B34D-42AE-BEB9-92AD369C4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31"/>
              <a:ext cx="104" cy="1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1D5EBFC8-C0B2-483E-92F1-4994D6D297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4" y="1731"/>
              <a:ext cx="104" cy="112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9A0C9FEC-9EA9-4DAF-A2B9-AE57ACAF48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2156"/>
              <a:ext cx="104" cy="1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Oval 30">
              <a:extLst>
                <a:ext uri="{FF2B5EF4-FFF2-40B4-BE49-F238E27FC236}">
                  <a16:creationId xmlns:a16="http://schemas.microsoft.com/office/drawing/2014/main" id="{71FFB374-A4A3-4E7E-B462-130DB29CF3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2156"/>
              <a:ext cx="104" cy="113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Oval 31">
              <a:extLst>
                <a:ext uri="{FF2B5EF4-FFF2-40B4-BE49-F238E27FC236}">
                  <a16:creationId xmlns:a16="http://schemas.microsoft.com/office/drawing/2014/main" id="{E356DB96-9EF5-466C-80B3-A30CCC604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1731"/>
              <a:ext cx="104" cy="1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Oval 32">
              <a:extLst>
                <a:ext uri="{FF2B5EF4-FFF2-40B4-BE49-F238E27FC236}">
                  <a16:creationId xmlns:a16="http://schemas.microsoft.com/office/drawing/2014/main" id="{04FA4808-D9D1-4FFE-96C9-3D5195841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9" y="1731"/>
              <a:ext cx="104" cy="112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Oval 33">
              <a:extLst>
                <a:ext uri="{FF2B5EF4-FFF2-40B4-BE49-F238E27FC236}">
                  <a16:creationId xmlns:a16="http://schemas.microsoft.com/office/drawing/2014/main" id="{C53E9B8C-0F67-4EE1-B9AF-7E689BF0C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" y="1731"/>
              <a:ext cx="103" cy="11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0800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Oval 34">
              <a:extLst>
                <a:ext uri="{FF2B5EF4-FFF2-40B4-BE49-F238E27FC236}">
                  <a16:creationId xmlns:a16="http://schemas.microsoft.com/office/drawing/2014/main" id="{DDA94E58-6171-4CD2-8CE5-74E02AFDF0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1" y="1731"/>
              <a:ext cx="103" cy="112"/>
            </a:xfrm>
            <a:prstGeom prst="ellipse">
              <a:avLst/>
            </a:prstGeom>
            <a:noFill/>
            <a:ln w="508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35">
              <a:extLst>
                <a:ext uri="{FF2B5EF4-FFF2-40B4-BE49-F238E27FC236}">
                  <a16:creationId xmlns:a16="http://schemas.microsoft.com/office/drawing/2014/main" id="{7A30D37A-1712-480F-8EB4-0B70F04C7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0" y="1224"/>
              <a:ext cx="37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Bond</a:t>
              </a:r>
            </a:p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Street</a:t>
              </a:r>
            </a:p>
          </p:txBody>
        </p:sp>
        <p:sp>
          <p:nvSpPr>
            <p:cNvPr id="4133" name="Rectangle 37">
              <a:extLst>
                <a:ext uri="{FF2B5EF4-FFF2-40B4-BE49-F238E27FC236}">
                  <a16:creationId xmlns:a16="http://schemas.microsoft.com/office/drawing/2014/main" id="{6E983E19-BD53-4818-8A4F-8EBA2E245D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" y="1848"/>
              <a:ext cx="384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Green</a:t>
              </a:r>
            </a:p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Park</a:t>
              </a:r>
            </a:p>
          </p:txBody>
        </p:sp>
        <p:sp>
          <p:nvSpPr>
            <p:cNvPr id="4135" name="Rectangle 39">
              <a:extLst>
                <a:ext uri="{FF2B5EF4-FFF2-40B4-BE49-F238E27FC236}">
                  <a16:creationId xmlns:a16="http://schemas.microsoft.com/office/drawing/2014/main" id="{6D63D982-5959-429B-9E5B-308EF17C9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56" y="821"/>
              <a:ext cx="40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Oxford</a:t>
              </a:r>
            </a:p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Circus</a:t>
              </a:r>
            </a:p>
          </p:txBody>
        </p:sp>
        <p:sp>
          <p:nvSpPr>
            <p:cNvPr id="4137" name="Rectangle 41">
              <a:extLst>
                <a:ext uri="{FF2B5EF4-FFF2-40B4-BE49-F238E27FC236}">
                  <a16:creationId xmlns:a16="http://schemas.microsoft.com/office/drawing/2014/main" id="{244C1F89-8EFD-474B-80E4-591437685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5" y="1848"/>
              <a:ext cx="51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Piccadilly</a:t>
              </a:r>
            </a:p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Circus</a:t>
              </a:r>
            </a:p>
          </p:txBody>
        </p:sp>
        <p:sp>
          <p:nvSpPr>
            <p:cNvPr id="4139" name="Rectangle 43">
              <a:extLst>
                <a:ext uri="{FF2B5EF4-FFF2-40B4-BE49-F238E27FC236}">
                  <a16:creationId xmlns:a16="http://schemas.microsoft.com/office/drawing/2014/main" id="{B3C3C487-50BC-45C1-9705-1EB3D6C17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68" y="2259"/>
              <a:ext cx="45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Charing</a:t>
              </a:r>
            </a:p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Cross</a:t>
              </a:r>
            </a:p>
          </p:txBody>
        </p:sp>
        <p:sp>
          <p:nvSpPr>
            <p:cNvPr id="4141" name="Rectangle 45">
              <a:extLst>
                <a:ext uri="{FF2B5EF4-FFF2-40B4-BE49-F238E27FC236}">
                  <a16:creationId xmlns:a16="http://schemas.microsoft.com/office/drawing/2014/main" id="{CC364FF5-159C-4B47-927A-5ECB70EEB1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" y="1833"/>
              <a:ext cx="50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Leicester</a:t>
              </a:r>
            </a:p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Square</a:t>
              </a:r>
            </a:p>
          </p:txBody>
        </p:sp>
        <p:sp>
          <p:nvSpPr>
            <p:cNvPr id="4143" name="Rectangle 47">
              <a:extLst>
                <a:ext uri="{FF2B5EF4-FFF2-40B4-BE49-F238E27FC236}">
                  <a16:creationId xmlns:a16="http://schemas.microsoft.com/office/drawing/2014/main" id="{6826A482-BAC7-4155-9618-178D94E3A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22" y="1224"/>
              <a:ext cx="60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Tottenham</a:t>
              </a:r>
            </a:p>
            <a:p>
              <a:pPr algn="r"/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Court Road</a:t>
              </a:r>
            </a:p>
          </p:txBody>
        </p:sp>
        <p:sp>
          <p:nvSpPr>
            <p:cNvPr id="4145" name="Rectangle 49">
              <a:extLst>
                <a:ext uri="{FF2B5EF4-FFF2-40B4-BE49-F238E27FC236}">
                  <a16:creationId xmlns:a16="http://schemas.microsoft.com/office/drawing/2014/main" id="{47B05E5A-459F-4080-AE37-9678B5529A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9" y="508"/>
              <a:ext cx="5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JUBILEE</a:t>
              </a:r>
            </a:p>
          </p:txBody>
        </p:sp>
        <p:sp>
          <p:nvSpPr>
            <p:cNvPr id="4146" name="Rectangle 50">
              <a:extLst>
                <a:ext uri="{FF2B5EF4-FFF2-40B4-BE49-F238E27FC236}">
                  <a16:creationId xmlns:a16="http://schemas.microsoft.com/office/drawing/2014/main" id="{E9BDADBE-4931-4ADB-8225-40996AE8B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96" y="508"/>
              <a:ext cx="6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BAKERLOO</a:t>
              </a:r>
            </a:p>
          </p:txBody>
        </p:sp>
        <p:sp>
          <p:nvSpPr>
            <p:cNvPr id="4147" name="Rectangle 51">
              <a:extLst>
                <a:ext uri="{FF2B5EF4-FFF2-40B4-BE49-F238E27FC236}">
                  <a16:creationId xmlns:a16="http://schemas.microsoft.com/office/drawing/2014/main" id="{67CD1D3D-86F5-4D89-8CC1-7B4C348588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2" y="508"/>
              <a:ext cx="66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NORTHERN</a:t>
              </a:r>
            </a:p>
          </p:txBody>
        </p:sp>
        <p:sp>
          <p:nvSpPr>
            <p:cNvPr id="4148" name="Rectangle 52">
              <a:extLst>
                <a:ext uri="{FF2B5EF4-FFF2-40B4-BE49-F238E27FC236}">
                  <a16:creationId xmlns:a16="http://schemas.microsoft.com/office/drawing/2014/main" id="{CF03A054-295C-4D9B-B8DD-BF3AC0820F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" y="934"/>
              <a:ext cx="566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CENTRAL</a:t>
              </a:r>
            </a:p>
          </p:txBody>
        </p:sp>
        <p:sp>
          <p:nvSpPr>
            <p:cNvPr id="4149" name="Rectangle 53">
              <a:extLst>
                <a:ext uri="{FF2B5EF4-FFF2-40B4-BE49-F238E27FC236}">
                  <a16:creationId xmlns:a16="http://schemas.microsoft.com/office/drawing/2014/main" id="{B05AD115-6081-4A8F-A8CA-AA178EA670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9" y="1729"/>
              <a:ext cx="6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PICCADILLY</a:t>
              </a:r>
            </a:p>
          </p:txBody>
        </p:sp>
        <p:sp>
          <p:nvSpPr>
            <p:cNvPr id="4150" name="Rectangle 54">
              <a:extLst>
                <a:ext uri="{FF2B5EF4-FFF2-40B4-BE49-F238E27FC236}">
                  <a16:creationId xmlns:a16="http://schemas.microsoft.com/office/drawing/2014/main" id="{4E6EC4EC-8A7B-484D-BBF1-3C1C7BBC1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2596"/>
              <a:ext cx="5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200">
                  <a:solidFill>
                    <a:srgbClr val="000000"/>
                  </a:solidFill>
                  <a:latin typeface="Helvetica" panose="020B0604020202020204" pitchFamily="34" charset="0"/>
                </a:rPr>
                <a:t>VICTORIA</a:t>
              </a:r>
            </a:p>
          </p:txBody>
        </p:sp>
        <p:sp>
          <p:nvSpPr>
            <p:cNvPr id="4151" name="Oval 55">
              <a:extLst>
                <a:ext uri="{FF2B5EF4-FFF2-40B4-BE49-F238E27FC236}">
                  <a16:creationId xmlns:a16="http://schemas.microsoft.com/office/drawing/2014/main" id="{7D6100BE-FD1D-4E6A-AB9F-2374CAD5DD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8" y="2814"/>
              <a:ext cx="457" cy="498"/>
            </a:xfrm>
            <a:prstGeom prst="ellipse">
              <a:avLst/>
            </a:prstGeom>
            <a:noFill/>
            <a:ln w="1016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56">
              <a:extLst>
                <a:ext uri="{FF2B5EF4-FFF2-40B4-BE49-F238E27FC236}">
                  <a16:creationId xmlns:a16="http://schemas.microsoft.com/office/drawing/2014/main" id="{C0E6F188-6BC2-4314-9281-F655CE996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" y="2981"/>
              <a:ext cx="706" cy="15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46037" tIns="46037" rIns="46037" bIns="46037" anchor="b" anchorCtr="1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r>
                <a:rPr lang="en-US" altLang="en-US" sz="1000">
                  <a:solidFill>
                    <a:schemeClr val="bg1"/>
                  </a:solidFill>
                  <a:latin typeface="Helvetica" panose="020B0604020202020204" pitchFamily="34" charset="0"/>
                </a:rPr>
                <a:t>UNDERGROUND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F407BF1-73C6-4090-A50C-E4603ED786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F9E1250-A74F-4A35-A44F-BCB6671E646E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© Peter Flach 2000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719A668-EA8C-49E4-A715-9CB4F6CBC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000">
                <a:latin typeface="Helvetica" panose="020B0604020202020204" pitchFamily="34" charset="0"/>
              </a:rPr>
              <a:t>p.3</a:t>
            </a:r>
          </a:p>
        </p:txBody>
      </p:sp>
      <p:sp>
        <p:nvSpPr>
          <p:cNvPr id="11327" name="Rectangle 63">
            <a:extLst>
              <a:ext uri="{FF2B5EF4-FFF2-40B4-BE49-F238E27FC236}">
                <a16:creationId xmlns:a16="http://schemas.microsoft.com/office/drawing/2014/main" id="{07D4FC1F-A1B2-4E1D-A116-DA26E6879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London Underground in Prolog (1)</a:t>
            </a:r>
          </a:p>
        </p:txBody>
      </p:sp>
      <p:sp>
        <p:nvSpPr>
          <p:cNvPr id="11328" name="Rectangle 64">
            <a:extLst>
              <a:ext uri="{FF2B5EF4-FFF2-40B4-BE49-F238E27FC236}">
                <a16:creationId xmlns:a16="http://schemas.microsoft.com/office/drawing/2014/main" id="{C61620BF-4512-4916-A426-BC6794652D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93908" y="1066800"/>
            <a:ext cx="9074092" cy="4267200"/>
          </a:xfrm>
        </p:spPr>
        <p:txBody>
          <a:bodyPr/>
          <a:lstStyle/>
          <a:p>
            <a:pPr lvl="1"/>
            <a:r>
              <a:rPr lang="en-US" altLang="en-US" dirty="0"/>
              <a:t>  connected(</a:t>
            </a:r>
            <a:r>
              <a:rPr lang="en-US" altLang="en-US" dirty="0" err="1"/>
              <a:t>bond_street,oxford_circus,central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oxford_circus,tottenham_court_road,central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bond_street,green_park,jubilee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green_park,charing_cross,jubilee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green_park,piccadilly_circus,piccadilly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piccadilly_circus,leicester_square,piccadilly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green_park,oxford_circus,victoria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oxford_circus,piccadilly_circus,bakerloo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piccadilly_circus,charing_cross,bakerloo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tottenham_court_road,leicester_square,northern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connected(</a:t>
            </a:r>
            <a:r>
              <a:rPr lang="en-US" altLang="en-US" dirty="0" err="1"/>
              <a:t>leicester_square,charing_cross,northern</a:t>
            </a:r>
            <a:r>
              <a:rPr lang="en-US" altLang="en-US" dirty="0"/>
              <a:t>).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A84D505-46E0-4E46-A652-A7BFFBC8D9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A7EA672-2BD3-4F2A-95DC-37347AD6C17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© Peter Flach 2000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A63FF6FB-585A-47C5-8F69-85DFC0774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000">
                <a:latin typeface="Helvetica" panose="020B0604020202020204" pitchFamily="34" charset="0"/>
              </a:rPr>
              <a:t>p.3-4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9C66BC6-420C-4291-B5E3-3681CEAF53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London Underground in Prolog (2)</a:t>
            </a: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5C1F8DB4-DBA6-43B6-A4EF-65A3A69103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Two stations are nearby if they are on the same line with at most one other station in between: </a:t>
            </a:r>
          </a:p>
          <a:p>
            <a:pPr lvl="1"/>
            <a:r>
              <a:rPr lang="en-US" altLang="en-US" dirty="0"/>
              <a:t>  nearby(</a:t>
            </a:r>
            <a:r>
              <a:rPr lang="en-US" altLang="en-US" dirty="0" err="1"/>
              <a:t>bond_street,oxford_circus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nearby(</a:t>
            </a:r>
            <a:r>
              <a:rPr lang="en-US" altLang="en-US" dirty="0" err="1"/>
              <a:t>oxford_circus,tottenham_court_road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nearby(</a:t>
            </a:r>
            <a:r>
              <a:rPr lang="en-US" altLang="en-US" dirty="0" err="1"/>
              <a:t>bond_street,tottenham_court_road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nearby(</a:t>
            </a:r>
            <a:r>
              <a:rPr lang="en-US" altLang="en-US" dirty="0" err="1"/>
              <a:t>bond_street,green_park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nearby(</a:t>
            </a:r>
            <a:r>
              <a:rPr lang="en-US" altLang="en-US" dirty="0" err="1"/>
              <a:t>green_park,charing_cross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nearby(</a:t>
            </a:r>
            <a:r>
              <a:rPr lang="en-US" altLang="en-US" dirty="0" err="1"/>
              <a:t>bond_street,charing_cross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nearby(</a:t>
            </a:r>
            <a:r>
              <a:rPr lang="en-US" altLang="en-US" dirty="0" err="1"/>
              <a:t>green_park,piccadilly_circus</a:t>
            </a:r>
            <a:r>
              <a:rPr lang="en-US" altLang="en-US" dirty="0"/>
              <a:t>).</a:t>
            </a:r>
            <a:br>
              <a:rPr lang="en-US" altLang="en-US" dirty="0"/>
            </a:br>
            <a:r>
              <a:rPr lang="en-US" altLang="en-US" dirty="0"/>
              <a:t>…</a:t>
            </a:r>
          </a:p>
          <a:p>
            <a:pPr marL="0" indent="0">
              <a:buNone/>
            </a:pPr>
            <a:r>
              <a:rPr lang="en-US" altLang="en-US" dirty="0"/>
              <a:t>or better</a:t>
            </a:r>
          </a:p>
          <a:p>
            <a:pPr lvl="1"/>
            <a:r>
              <a:rPr lang="en-US" altLang="en-US" dirty="0"/>
              <a:t>  nearby(X,Y):-connected(X,Y,L).</a:t>
            </a:r>
            <a:br>
              <a:rPr lang="en-US" altLang="en-US" dirty="0"/>
            </a:br>
            <a:r>
              <a:rPr lang="en-US" altLang="en-US" dirty="0"/>
              <a:t>nearby(X,Y):-connected(X,Z,L),connected(Z,Y,L).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DBC0C4F-D78A-426A-96CA-DA29D4D110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en-US"/>
              <a:t>Simply Logical</a:t>
            </a:r>
            <a:r>
              <a:rPr lang="en-US" altLang="en-US" b="0"/>
              <a:t> – Chapter 1</a:t>
            </a:r>
            <a:r>
              <a:rPr lang="en-US" altLang="en-US" b="0" i="1"/>
              <a:t> </a:t>
            </a:r>
            <a:endParaRPr lang="en-US" altLang="en-US" sz="1200" b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36218A3-32F6-45BE-9E63-CE5F9978681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altLang="en-US"/>
              <a:t>© Peter Flach 2000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A6EF140F-0151-4C8C-A939-A119F4299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 sz="1000">
                <a:latin typeface="Helvetica" panose="020B0604020202020204" pitchFamily="34" charset="0"/>
              </a:rPr>
              <a:t>p.5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4D7E273-1C16-4C8A-B4E1-C7549BC812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Exercise 1.1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4E7B1338-F92E-4AF8-A7B1-4DA73D9215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573088"/>
            <a:ext cx="8229600" cy="4760912"/>
          </a:xfrm>
        </p:spPr>
        <p:txBody>
          <a:bodyPr/>
          <a:lstStyle/>
          <a:p>
            <a:pPr>
              <a:buFont typeface="Zapf Dingbats" charset="2"/>
              <a:buNone/>
            </a:pPr>
            <a:r>
              <a:rPr lang="en-US" altLang="en-US" dirty="0"/>
              <a:t>Compare</a:t>
            </a:r>
          </a:p>
          <a:p>
            <a:pPr lvl="1"/>
            <a:r>
              <a:rPr lang="en-US" altLang="en-US" dirty="0"/>
              <a:t>  nearby(X,Y):-connected(X,Y,L).</a:t>
            </a:r>
            <a:br>
              <a:rPr lang="en-US" altLang="en-US" dirty="0"/>
            </a:br>
            <a:r>
              <a:rPr lang="en-US" altLang="en-US" dirty="0"/>
              <a:t>nearby(X,Y):-connected(X,Z,L),connected(Z,Y,L).</a:t>
            </a:r>
          </a:p>
          <a:p>
            <a:pPr>
              <a:buFont typeface="Zapf Dingbats" charset="2"/>
              <a:buNone/>
            </a:pPr>
            <a:r>
              <a:rPr lang="en-US" altLang="en-US" dirty="0"/>
              <a:t>with</a:t>
            </a:r>
          </a:p>
          <a:p>
            <a:pPr lvl="1"/>
            <a:r>
              <a:rPr lang="en-US" altLang="en-US" dirty="0"/>
              <a:t>  </a:t>
            </a:r>
            <a:r>
              <a:rPr lang="en-US" altLang="en-US" dirty="0" err="1"/>
              <a:t>not_too_far</a:t>
            </a:r>
            <a:r>
              <a:rPr lang="en-US" altLang="en-US" dirty="0"/>
              <a:t>(X,Y):-connected(X,Y,L).</a:t>
            </a:r>
            <a:br>
              <a:rPr lang="en-US" altLang="en-US" dirty="0"/>
            </a:br>
            <a:r>
              <a:rPr lang="en-US" altLang="en-US" dirty="0" err="1"/>
              <a:t>not_too_far</a:t>
            </a:r>
            <a:r>
              <a:rPr lang="en-US" altLang="en-US" dirty="0"/>
              <a:t>(X,Y):-connected(X,Z,L1),connected(Z,Y,L2).</a:t>
            </a:r>
          </a:p>
          <a:p>
            <a:pPr>
              <a:buFont typeface="Zapf Dingbats" charset="2"/>
              <a:buNone/>
            </a:pPr>
            <a:r>
              <a:rPr lang="en-US" altLang="en-US" dirty="0"/>
              <a:t>This can be rewritten with don’t cares: </a:t>
            </a:r>
          </a:p>
          <a:p>
            <a:pPr lvl="1"/>
            <a:r>
              <a:rPr lang="en-US" altLang="en-US" dirty="0"/>
              <a:t>  </a:t>
            </a:r>
            <a:r>
              <a:rPr lang="en-US" altLang="en-US" dirty="0" err="1"/>
              <a:t>not_too_far</a:t>
            </a:r>
            <a:r>
              <a:rPr lang="en-US" altLang="en-US" dirty="0"/>
              <a:t>(X,Y):-connected(X,Y,_).</a:t>
            </a:r>
            <a:br>
              <a:rPr lang="en-US" altLang="en-US" dirty="0"/>
            </a:br>
            <a:r>
              <a:rPr lang="en-US" altLang="en-US" dirty="0" err="1"/>
              <a:t>not_too_far</a:t>
            </a:r>
            <a:r>
              <a:rPr lang="en-US" altLang="en-US" dirty="0"/>
              <a:t>(X,Y):-connected(X,Z,_),connected(Z,Y,_).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ooter Placeholder 3">
            <a:extLst>
              <a:ext uri="{FF2B5EF4-FFF2-40B4-BE49-F238E27FC236}">
                <a16:creationId xmlns:a16="http://schemas.microsoft.com/office/drawing/2014/main" id="{CA3D52CE-EC4A-41F9-92F8-28F2C2A246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38" name="Date Placeholder 4">
            <a:extLst>
              <a:ext uri="{FF2B5EF4-FFF2-40B4-BE49-F238E27FC236}">
                <a16:creationId xmlns:a16="http://schemas.microsoft.com/office/drawing/2014/main" id="{88229F26-5CE3-4C8B-B53B-48CAEC8B360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grpSp>
        <p:nvGrpSpPr>
          <p:cNvPr id="6194" name="Group 50">
            <a:extLst>
              <a:ext uri="{FF2B5EF4-FFF2-40B4-BE49-F238E27FC236}">
                <a16:creationId xmlns:a16="http://schemas.microsoft.com/office/drawing/2014/main" id="{3947073A-5197-4C30-AA22-F1A6D67AF94E}"/>
              </a:ext>
            </a:extLst>
          </p:cNvPr>
          <p:cNvGrpSpPr>
            <a:grpSpLocks/>
          </p:cNvGrpSpPr>
          <p:nvPr/>
        </p:nvGrpSpPr>
        <p:grpSpPr bwMode="auto">
          <a:xfrm>
            <a:off x="7108826" y="838201"/>
            <a:ext cx="892175" cy="754063"/>
            <a:chOff x="3801" y="858"/>
            <a:chExt cx="562" cy="475"/>
          </a:xfrm>
        </p:grpSpPr>
        <p:sp>
          <p:nvSpPr>
            <p:cNvPr id="6181" name="Rectangle 37">
              <a:extLst>
                <a:ext uri="{FF2B5EF4-FFF2-40B4-BE49-F238E27FC236}">
                  <a16:creationId xmlns:a16="http://schemas.microsoft.com/office/drawing/2014/main" id="{EE33F667-5E59-4172-BF32-B14F04EC7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858"/>
              <a:ext cx="562" cy="2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990099"/>
                  </a:solidFill>
                  <a:latin typeface="Helvetica" panose="020B0604020202020204" pitchFamily="34" charset="0"/>
                </a:rPr>
                <a:t>clause</a:t>
              </a:r>
            </a:p>
          </p:txBody>
        </p:sp>
        <p:sp>
          <p:nvSpPr>
            <p:cNvPr id="6186" name="Line 42">
              <a:extLst>
                <a:ext uri="{FF2B5EF4-FFF2-40B4-BE49-F238E27FC236}">
                  <a16:creationId xmlns:a16="http://schemas.microsoft.com/office/drawing/2014/main" id="{FE4240C1-A878-4747-8718-0FA71085FF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75" y="1060"/>
              <a:ext cx="0" cy="273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6198" name="Group 54">
            <a:extLst>
              <a:ext uri="{FF2B5EF4-FFF2-40B4-BE49-F238E27FC236}">
                <a16:creationId xmlns:a16="http://schemas.microsoft.com/office/drawing/2014/main" id="{59D835BC-48FA-4FA5-A2B2-24FF50984594}"/>
              </a:ext>
            </a:extLst>
          </p:cNvPr>
          <p:cNvGrpSpPr>
            <a:grpSpLocks/>
          </p:cNvGrpSpPr>
          <p:nvPr/>
        </p:nvGrpSpPr>
        <p:grpSpPr bwMode="auto">
          <a:xfrm>
            <a:off x="8709026" y="3276600"/>
            <a:ext cx="587375" cy="1176338"/>
            <a:chOff x="4951" y="2449"/>
            <a:chExt cx="370" cy="741"/>
          </a:xfrm>
        </p:grpSpPr>
        <p:sp>
          <p:nvSpPr>
            <p:cNvPr id="6183" name="Rectangle 39">
              <a:extLst>
                <a:ext uri="{FF2B5EF4-FFF2-40B4-BE49-F238E27FC236}">
                  <a16:creationId xmlns:a16="http://schemas.microsoft.com/office/drawing/2014/main" id="{F6D61CD6-18B5-4051-BFE6-E7C3CDE432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1" y="2978"/>
              <a:ext cx="370" cy="2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990099"/>
                  </a:solidFill>
                  <a:latin typeface="Helvetica" panose="020B0604020202020204" pitchFamily="34" charset="0"/>
                </a:rPr>
                <a:t>fact</a:t>
              </a:r>
            </a:p>
          </p:txBody>
        </p:sp>
        <p:sp>
          <p:nvSpPr>
            <p:cNvPr id="6188" name="Line 44">
              <a:extLst>
                <a:ext uri="{FF2B5EF4-FFF2-40B4-BE49-F238E27FC236}">
                  <a16:creationId xmlns:a16="http://schemas.microsoft.com/office/drawing/2014/main" id="{09BDF0BC-7FEA-46BB-9C68-5D98DBCFD2A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37" y="2449"/>
              <a:ext cx="0" cy="482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6195" name="Group 51">
            <a:extLst>
              <a:ext uri="{FF2B5EF4-FFF2-40B4-BE49-F238E27FC236}">
                <a16:creationId xmlns:a16="http://schemas.microsoft.com/office/drawing/2014/main" id="{2EEDB556-A4C4-49BF-9FFB-B8BA66D655EA}"/>
              </a:ext>
            </a:extLst>
          </p:cNvPr>
          <p:cNvGrpSpPr>
            <a:grpSpLocks/>
          </p:cNvGrpSpPr>
          <p:nvPr/>
        </p:nvGrpSpPr>
        <p:grpSpPr bwMode="auto">
          <a:xfrm>
            <a:off x="3370264" y="4205288"/>
            <a:ext cx="1539875" cy="869950"/>
            <a:chOff x="1588" y="2883"/>
            <a:chExt cx="970" cy="548"/>
          </a:xfrm>
        </p:grpSpPr>
        <p:sp>
          <p:nvSpPr>
            <p:cNvPr id="6189" name="Line 45">
              <a:extLst>
                <a:ext uri="{FF2B5EF4-FFF2-40B4-BE49-F238E27FC236}">
                  <a16:creationId xmlns:a16="http://schemas.microsoft.com/office/drawing/2014/main" id="{04F247E1-EE9F-42CE-A728-BD749341BB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39" y="2883"/>
              <a:ext cx="0" cy="289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190" name="Rectangle 46">
              <a:extLst>
                <a:ext uri="{FF2B5EF4-FFF2-40B4-BE49-F238E27FC236}">
                  <a16:creationId xmlns:a16="http://schemas.microsoft.com/office/drawing/2014/main" id="{A399BFEB-359D-4CE9-87C3-62A2366C2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88" y="3219"/>
              <a:ext cx="970" cy="2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990099"/>
                  </a:solidFill>
                  <a:latin typeface="Helvetica" panose="020B0604020202020204" pitchFamily="34" charset="0"/>
                </a:rPr>
                <a:t>empty query</a:t>
              </a:r>
            </a:p>
          </p:txBody>
        </p:sp>
      </p:grpSp>
      <p:grpSp>
        <p:nvGrpSpPr>
          <p:cNvPr id="6196" name="Group 52">
            <a:extLst>
              <a:ext uri="{FF2B5EF4-FFF2-40B4-BE49-F238E27FC236}">
                <a16:creationId xmlns:a16="http://schemas.microsoft.com/office/drawing/2014/main" id="{9385C951-D213-410C-A4DC-C569E8A43798}"/>
              </a:ext>
            </a:extLst>
          </p:cNvPr>
          <p:cNvGrpSpPr>
            <a:grpSpLocks/>
          </p:cNvGrpSpPr>
          <p:nvPr/>
        </p:nvGrpSpPr>
        <p:grpSpPr bwMode="auto">
          <a:xfrm>
            <a:off x="4419601" y="3810000"/>
            <a:ext cx="2339975" cy="617538"/>
            <a:chOff x="2872" y="2642"/>
            <a:chExt cx="1474" cy="1585"/>
          </a:xfrm>
        </p:grpSpPr>
        <p:sp>
          <p:nvSpPr>
            <p:cNvPr id="6191" name="Rectangle 47">
              <a:extLst>
                <a:ext uri="{FF2B5EF4-FFF2-40B4-BE49-F238E27FC236}">
                  <a16:creationId xmlns:a16="http://schemas.microsoft.com/office/drawing/2014/main" id="{A4E9B3CF-94DB-4510-A38A-5B9123FC7F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2" y="3363"/>
              <a:ext cx="1474" cy="864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990099"/>
                  </a:solidFill>
                  <a:latin typeface="Helvetica" panose="020B0604020202020204" pitchFamily="34" charset="0"/>
                </a:rPr>
                <a:t>answer substitution</a:t>
              </a:r>
            </a:p>
          </p:txBody>
        </p:sp>
        <p:sp>
          <p:nvSpPr>
            <p:cNvPr id="6192" name="Line 48">
              <a:extLst>
                <a:ext uri="{FF2B5EF4-FFF2-40B4-BE49-F238E27FC236}">
                  <a16:creationId xmlns:a16="http://schemas.microsoft.com/office/drawing/2014/main" id="{204AF90A-D5A2-4D8F-80BE-841EB1A7F4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11" y="2642"/>
              <a:ext cx="0" cy="674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6200" name="Group 56">
            <a:extLst>
              <a:ext uri="{FF2B5EF4-FFF2-40B4-BE49-F238E27FC236}">
                <a16:creationId xmlns:a16="http://schemas.microsoft.com/office/drawing/2014/main" id="{B3C6AA52-198C-4CC9-83C5-940B3077A766}"/>
              </a:ext>
            </a:extLst>
          </p:cNvPr>
          <p:cNvGrpSpPr>
            <a:grpSpLocks/>
          </p:cNvGrpSpPr>
          <p:nvPr/>
        </p:nvGrpSpPr>
        <p:grpSpPr bwMode="auto">
          <a:xfrm>
            <a:off x="6400801" y="2362200"/>
            <a:ext cx="1489075" cy="2698750"/>
            <a:chOff x="3072" y="1488"/>
            <a:chExt cx="938" cy="1700"/>
          </a:xfrm>
        </p:grpSpPr>
        <p:sp>
          <p:nvSpPr>
            <p:cNvPr id="6184" name="Rectangle 40">
              <a:extLst>
                <a:ext uri="{FF2B5EF4-FFF2-40B4-BE49-F238E27FC236}">
                  <a16:creationId xmlns:a16="http://schemas.microsoft.com/office/drawing/2014/main" id="{35F45541-B901-4E79-AC94-8E3450E99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2976"/>
              <a:ext cx="938" cy="2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990099"/>
                  </a:solidFill>
                  <a:latin typeface="Helvetica" panose="020B0604020202020204" pitchFamily="34" charset="0"/>
                </a:rPr>
                <a:t>substitution</a:t>
              </a:r>
            </a:p>
          </p:txBody>
        </p:sp>
        <p:sp>
          <p:nvSpPr>
            <p:cNvPr id="6187" name="Line 43">
              <a:extLst>
                <a:ext uri="{FF2B5EF4-FFF2-40B4-BE49-F238E27FC236}">
                  <a16:creationId xmlns:a16="http://schemas.microsoft.com/office/drawing/2014/main" id="{5814F64D-D627-4809-8C6B-884F9FB2EC9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78" y="2350"/>
              <a:ext cx="0" cy="578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199" name="Line 55">
              <a:extLst>
                <a:ext uri="{FF2B5EF4-FFF2-40B4-BE49-F238E27FC236}">
                  <a16:creationId xmlns:a16="http://schemas.microsoft.com/office/drawing/2014/main" id="{7B76A88B-D2D4-4B75-8363-4633DE6B2D5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74" y="1488"/>
              <a:ext cx="0" cy="1440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6202" name="Group 58">
            <a:extLst>
              <a:ext uri="{FF2B5EF4-FFF2-40B4-BE49-F238E27FC236}">
                <a16:creationId xmlns:a16="http://schemas.microsoft.com/office/drawing/2014/main" id="{FBFC64D1-5A31-4B6E-8A16-60F2E41265E4}"/>
              </a:ext>
            </a:extLst>
          </p:cNvPr>
          <p:cNvGrpSpPr>
            <a:grpSpLocks/>
          </p:cNvGrpSpPr>
          <p:nvPr/>
        </p:nvGrpSpPr>
        <p:grpSpPr bwMode="auto">
          <a:xfrm>
            <a:off x="3429001" y="533400"/>
            <a:ext cx="803275" cy="1981200"/>
            <a:chOff x="1200" y="336"/>
            <a:chExt cx="506" cy="1248"/>
          </a:xfrm>
        </p:grpSpPr>
        <p:sp>
          <p:nvSpPr>
            <p:cNvPr id="6182" name="Rectangle 38">
              <a:extLst>
                <a:ext uri="{FF2B5EF4-FFF2-40B4-BE49-F238E27FC236}">
                  <a16:creationId xmlns:a16="http://schemas.microsoft.com/office/drawing/2014/main" id="{AD5F6244-B4BF-41B2-98CA-4D78F9122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336"/>
              <a:ext cx="506" cy="2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990099"/>
                  </a:solidFill>
                  <a:latin typeface="Helvetica" panose="020B0604020202020204" pitchFamily="34" charset="0"/>
                </a:rPr>
                <a:t>query</a:t>
              </a:r>
            </a:p>
          </p:txBody>
        </p:sp>
        <p:sp>
          <p:nvSpPr>
            <p:cNvPr id="6185" name="Line 41">
              <a:extLst>
                <a:ext uri="{FF2B5EF4-FFF2-40B4-BE49-F238E27FC236}">
                  <a16:creationId xmlns:a16="http://schemas.microsoft.com/office/drawing/2014/main" id="{EB6605FB-315D-48F0-8AC9-8A0BB880CB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47" y="538"/>
              <a:ext cx="0" cy="273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201" name="Line 57">
              <a:extLst>
                <a:ext uri="{FF2B5EF4-FFF2-40B4-BE49-F238E27FC236}">
                  <a16:creationId xmlns:a16="http://schemas.microsoft.com/office/drawing/2014/main" id="{F5596202-8257-4CD1-8026-21DB03E4FE4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543"/>
              <a:ext cx="0" cy="1041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6158" name="Rectangle 14">
            <a:extLst>
              <a:ext uri="{FF2B5EF4-FFF2-40B4-BE49-F238E27FC236}">
                <a16:creationId xmlns:a16="http://schemas.microsoft.com/office/drawing/2014/main" id="{EA845912-EC0C-465A-A4E3-5775C0FBD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8" y="1371601"/>
            <a:ext cx="3619580" cy="28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FF0000"/>
                </a:solidFill>
                <a:latin typeface="Courier" charset="0"/>
              </a:rPr>
              <a:t>?-nearby(tottenham_court_road,</a:t>
            </a:r>
            <a:r>
              <a:rPr lang="en-US" altLang="en-US" sz="1400" b="1">
                <a:solidFill>
                  <a:srgbClr val="00CC99"/>
                </a:solidFill>
                <a:latin typeface="Courier" charset="0"/>
              </a:rPr>
              <a:t>W</a:t>
            </a:r>
            <a:r>
              <a:rPr lang="en-US" altLang="en-US" sz="1400" b="1">
                <a:solidFill>
                  <a:srgbClr val="FF0000"/>
                </a:solidFill>
                <a:latin typeface="Courier" charset="0"/>
              </a:rPr>
              <a:t>)</a:t>
            </a:r>
          </a:p>
        </p:txBody>
      </p:sp>
      <p:sp>
        <p:nvSpPr>
          <p:cNvPr id="6159" name="Rectangle 15">
            <a:extLst>
              <a:ext uri="{FF2B5EF4-FFF2-40B4-BE49-F238E27FC236}">
                <a16:creationId xmlns:a16="http://schemas.microsoft.com/office/drawing/2014/main" id="{AE0BC8DC-C7A7-4E91-B72F-FAF73554B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16" y="1660526"/>
            <a:ext cx="3941784" cy="289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3366CC"/>
                </a:solidFill>
                <a:latin typeface="Courier" charset="0"/>
              </a:rPr>
              <a:t>nearby(X1,Y1):-connected(X1,Y1,L1) </a:t>
            </a:r>
          </a:p>
        </p:txBody>
      </p:sp>
      <p:sp>
        <p:nvSpPr>
          <p:cNvPr id="6166" name="Rectangle 22">
            <a:extLst>
              <a:ext uri="{FF2B5EF4-FFF2-40B4-BE49-F238E27FC236}">
                <a16:creationId xmlns:a16="http://schemas.microsoft.com/office/drawing/2014/main" id="{0843E495-F653-4E47-B941-7F9BD629E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Helvetica" panose="020B0604020202020204" pitchFamily="34" charset="0"/>
              </a:rPr>
              <a:t>Fig.1.2, p.7</a:t>
            </a:r>
          </a:p>
        </p:txBody>
      </p:sp>
      <p:sp>
        <p:nvSpPr>
          <p:cNvPr id="6167" name="Rectangle 23">
            <a:extLst>
              <a:ext uri="{FF2B5EF4-FFF2-40B4-BE49-F238E27FC236}">
                <a16:creationId xmlns:a16="http://schemas.microsoft.com/office/drawing/2014/main" id="{0CF3EB94-B2D1-4DF0-B905-5F2A711D9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Proof tree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228A2AED-6F3D-4F12-936F-8B0D535E0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2819401"/>
            <a:ext cx="3598862" cy="48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>
                <a:solidFill>
                  <a:srgbClr val="3366CC"/>
                </a:solidFill>
                <a:latin typeface="Courier" charset="0"/>
              </a:rPr>
              <a:t>connected(tottenham_court_road,</a:t>
            </a:r>
            <a:br>
              <a:rPr lang="en-US" altLang="en-US" sz="1400" b="1">
                <a:solidFill>
                  <a:srgbClr val="3366CC"/>
                </a:solidFill>
                <a:latin typeface="Courier" charset="0"/>
              </a:rPr>
            </a:br>
            <a:r>
              <a:rPr lang="en-US" altLang="en-US" sz="1400" b="1">
                <a:solidFill>
                  <a:srgbClr val="3366CC"/>
                </a:solidFill>
                <a:latin typeface="Courier" charset="0"/>
              </a:rPr>
              <a:t>leicester_square,northern)</a:t>
            </a:r>
          </a:p>
        </p:txBody>
      </p:sp>
      <p:grpSp>
        <p:nvGrpSpPr>
          <p:cNvPr id="6180" name="Group 36">
            <a:extLst>
              <a:ext uri="{FF2B5EF4-FFF2-40B4-BE49-F238E27FC236}">
                <a16:creationId xmlns:a16="http://schemas.microsoft.com/office/drawing/2014/main" id="{96D8F11B-3EBB-4568-8366-357C836730DB}"/>
              </a:ext>
            </a:extLst>
          </p:cNvPr>
          <p:cNvGrpSpPr>
            <a:grpSpLocks/>
          </p:cNvGrpSpPr>
          <p:nvPr/>
        </p:nvGrpSpPr>
        <p:grpSpPr bwMode="auto">
          <a:xfrm>
            <a:off x="3898901" y="2832101"/>
            <a:ext cx="4048125" cy="1366838"/>
            <a:chOff x="1296" y="1448"/>
            <a:chExt cx="2550" cy="861"/>
          </a:xfrm>
        </p:grpSpPr>
        <p:sp>
          <p:nvSpPr>
            <p:cNvPr id="6155" name="Line 11">
              <a:extLst>
                <a:ext uri="{FF2B5EF4-FFF2-40B4-BE49-F238E27FC236}">
                  <a16:creationId xmlns:a16="http://schemas.microsoft.com/office/drawing/2014/main" id="{1DA7A054-3FDD-4F74-AC6A-84457F50AA5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27" y="1739"/>
              <a:ext cx="1633" cy="3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152" name="Rectangle 8">
              <a:extLst>
                <a:ext uri="{FF2B5EF4-FFF2-40B4-BE49-F238E27FC236}">
                  <a16:creationId xmlns:a16="http://schemas.microsoft.com/office/drawing/2014/main" id="{B9B22453-76B6-4EEB-8723-71F5639942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2127"/>
              <a:ext cx="250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[]</a:t>
              </a:r>
            </a:p>
          </p:txBody>
        </p:sp>
        <p:sp>
          <p:nvSpPr>
            <p:cNvPr id="6153" name="Line 9">
              <a:extLst>
                <a:ext uri="{FF2B5EF4-FFF2-40B4-BE49-F238E27FC236}">
                  <a16:creationId xmlns:a16="http://schemas.microsoft.com/office/drawing/2014/main" id="{B7D29C54-D8B7-49B7-8EB0-6368366C68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4" y="1448"/>
              <a:ext cx="0" cy="66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151" name="Rectangle 7">
              <a:extLst>
                <a:ext uri="{FF2B5EF4-FFF2-40B4-BE49-F238E27FC236}">
                  <a16:creationId xmlns:a16="http://schemas.microsoft.com/office/drawing/2014/main" id="{5480AABB-6D0C-48DA-AB64-8304196CF7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" y="1835"/>
              <a:ext cx="24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400" b="1">
                  <a:solidFill>
                    <a:srgbClr val="00CC99"/>
                  </a:solidFill>
                  <a:latin typeface="Courier" charset="0"/>
                </a:rPr>
                <a:t>W-&gt;leicester_square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L1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northern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</p:grpSp>
      <p:grpSp>
        <p:nvGrpSpPr>
          <p:cNvPr id="6169" name="Group 25">
            <a:extLst>
              <a:ext uri="{FF2B5EF4-FFF2-40B4-BE49-F238E27FC236}">
                <a16:creationId xmlns:a16="http://schemas.microsoft.com/office/drawing/2014/main" id="{5F9E9DA4-274A-4E8D-BB6D-9BACBFA6AF56}"/>
              </a:ext>
            </a:extLst>
          </p:cNvPr>
          <p:cNvGrpSpPr>
            <a:grpSpLocks/>
          </p:cNvGrpSpPr>
          <p:nvPr/>
        </p:nvGrpSpPr>
        <p:grpSpPr bwMode="auto">
          <a:xfrm>
            <a:off x="2789238" y="1676401"/>
            <a:ext cx="4943474" cy="1187451"/>
            <a:chOff x="597" y="672"/>
            <a:chExt cx="3114" cy="748"/>
          </a:xfrm>
        </p:grpSpPr>
        <p:sp>
          <p:nvSpPr>
            <p:cNvPr id="6148" name="Rectangle 4">
              <a:extLst>
                <a:ext uri="{FF2B5EF4-FFF2-40B4-BE49-F238E27FC236}">
                  <a16:creationId xmlns:a16="http://schemas.microsoft.com/office/drawing/2014/main" id="{1247D71B-6140-44B3-BB4C-93EEBB752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" y="1238"/>
              <a:ext cx="2686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?-connected(tottenham_court_road,</a:t>
              </a:r>
              <a:r>
                <a:rPr lang="en-US" altLang="en-US" sz="14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,L1)</a:t>
              </a:r>
            </a:p>
          </p:txBody>
        </p:sp>
        <p:sp>
          <p:nvSpPr>
            <p:cNvPr id="6162" name="Line 18">
              <a:extLst>
                <a:ext uri="{FF2B5EF4-FFF2-40B4-BE49-F238E27FC236}">
                  <a16:creationId xmlns:a16="http://schemas.microsoft.com/office/drawing/2014/main" id="{43A3A695-868B-4411-9322-C9E06498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54" y="672"/>
              <a:ext cx="0" cy="52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163" name="Line 19">
              <a:extLst>
                <a:ext uri="{FF2B5EF4-FFF2-40B4-BE49-F238E27FC236}">
                  <a16:creationId xmlns:a16="http://schemas.microsoft.com/office/drawing/2014/main" id="{47AC7ACE-F982-48DC-A737-275C068ED2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27" y="831"/>
              <a:ext cx="1633" cy="36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6161" name="Rectangle 17">
              <a:extLst>
                <a:ext uri="{FF2B5EF4-FFF2-40B4-BE49-F238E27FC236}">
                  <a16:creationId xmlns:a16="http://schemas.microsoft.com/office/drawing/2014/main" id="{16B1E9C1-41C6-493D-A901-823C13AFAD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3" y="926"/>
              <a:ext cx="234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X1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tottenham_court_road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Y1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4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4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9" grpId="0" autoUpdateAnimBg="0"/>
      <p:bldP spid="6150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A9A94338-6949-47EF-98FA-A11DF33311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4994A1FF-8B32-4FB5-95A3-5BB258D393A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sp>
        <p:nvSpPr>
          <p:cNvPr id="7215" name="Rectangle 47">
            <a:extLst>
              <a:ext uri="{FF2B5EF4-FFF2-40B4-BE49-F238E27FC236}">
                <a16:creationId xmlns:a16="http://schemas.microsoft.com/office/drawing/2014/main" id="{0DF23E76-6E20-4AED-A85F-A05F2D7C19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Helvetica" panose="020B0604020202020204" pitchFamily="34" charset="0"/>
              </a:rPr>
              <a:t>p.8</a:t>
            </a:r>
          </a:p>
        </p:txBody>
      </p:sp>
      <p:sp>
        <p:nvSpPr>
          <p:cNvPr id="7216" name="Rectangle 48">
            <a:extLst>
              <a:ext uri="{FF2B5EF4-FFF2-40B4-BE49-F238E27FC236}">
                <a16:creationId xmlns:a16="http://schemas.microsoft.com/office/drawing/2014/main" id="{BBBC5611-34BF-48CB-864D-2180823E8B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Recursion (1)</a:t>
            </a:r>
          </a:p>
        </p:txBody>
      </p:sp>
      <p:sp>
        <p:nvSpPr>
          <p:cNvPr id="7223" name="Rectangle 55">
            <a:extLst>
              <a:ext uri="{FF2B5EF4-FFF2-40B4-BE49-F238E27FC236}">
                <a16:creationId xmlns:a16="http://schemas.microsoft.com/office/drawing/2014/main" id="{A58103C8-1DB4-432F-BDA9-AE1FB7AC7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954088"/>
            <a:ext cx="8077200" cy="4760912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en-US"/>
              <a:t>A station is reachable from another if they are on the same line, or with one, two, … changes: </a:t>
            </a:r>
          </a:p>
          <a:p>
            <a:pPr lvl="1"/>
            <a:r>
              <a:rPr lang="en-US" altLang="en-US"/>
              <a:t>reachable(X,Y):-connected(X,Y,L).</a:t>
            </a:r>
            <a:br>
              <a:rPr lang="en-US" altLang="en-US"/>
            </a:br>
            <a:r>
              <a:rPr lang="en-US" altLang="en-US"/>
              <a:t>reachable(X,Y):-connected(X,Z,L1),connected(Z,Y,L2).</a:t>
            </a:r>
            <a:br>
              <a:rPr lang="en-US" altLang="en-US"/>
            </a:br>
            <a:r>
              <a:rPr lang="en-US" altLang="en-US"/>
              <a:t>reachable(X,Y):-connected(X,Z1,L1),connected(Z1,Z2,L2),</a:t>
            </a:r>
            <a:br>
              <a:rPr lang="en-US" altLang="en-US"/>
            </a:br>
            <a:r>
              <a:rPr lang="en-US" altLang="en-US"/>
              <a:t>                connected(Z2,Y,L3).</a:t>
            </a:r>
            <a:br>
              <a:rPr lang="en-US" altLang="en-US"/>
            </a:br>
            <a:r>
              <a:rPr lang="en-US" altLang="en-US"/>
              <a:t>…</a:t>
            </a:r>
          </a:p>
          <a:p>
            <a:pPr marL="0" indent="0">
              <a:buNone/>
            </a:pPr>
            <a:r>
              <a:rPr lang="en-US" altLang="en-US"/>
              <a:t>or better</a:t>
            </a:r>
          </a:p>
          <a:p>
            <a:pPr lvl="1"/>
            <a:r>
              <a:rPr lang="en-US" altLang="en-US"/>
              <a:t>reachable(X,Y):-connected(X,Y,L).</a:t>
            </a:r>
            <a:br>
              <a:rPr lang="en-US" altLang="en-US"/>
            </a:br>
            <a:r>
              <a:rPr lang="en-US" altLang="en-US"/>
              <a:t>reachable(X,Y):-connected(X,Z,L),reachable(Z,Y).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3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Footer Placeholder 3">
            <a:extLst>
              <a:ext uri="{FF2B5EF4-FFF2-40B4-BE49-F238E27FC236}">
                <a16:creationId xmlns:a16="http://schemas.microsoft.com/office/drawing/2014/main" id="{F97304DC-7C65-4503-94ED-F17B1FD738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42" name="Date Placeholder 4">
            <a:extLst>
              <a:ext uri="{FF2B5EF4-FFF2-40B4-BE49-F238E27FC236}">
                <a16:creationId xmlns:a16="http://schemas.microsoft.com/office/drawing/2014/main" id="{F840025D-98CA-4371-9801-EC3EB3E9166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sp>
        <p:nvSpPr>
          <p:cNvPr id="15362" name="Rectangle 1026">
            <a:extLst>
              <a:ext uri="{FF2B5EF4-FFF2-40B4-BE49-F238E27FC236}">
                <a16:creationId xmlns:a16="http://schemas.microsoft.com/office/drawing/2014/main" id="{3D037FA3-7A56-48E7-9B10-7932979BC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295275"/>
            <a:ext cx="2600070" cy="2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FF0000"/>
                </a:solidFill>
                <a:latin typeface="Courier" charset="0"/>
              </a:rPr>
              <a:t>:-reachable(bond_street,</a:t>
            </a:r>
            <a:r>
              <a:rPr lang="en-US" altLang="en-US" sz="1200" b="1">
                <a:solidFill>
                  <a:srgbClr val="00CC99"/>
                </a:solidFill>
                <a:latin typeface="Courier" charset="0"/>
              </a:rPr>
              <a:t>W</a:t>
            </a:r>
            <a:r>
              <a:rPr lang="en-US" altLang="en-US" sz="1200" b="1">
                <a:solidFill>
                  <a:srgbClr val="FF0000"/>
                </a:solidFill>
                <a:latin typeface="Courier" charset="0"/>
              </a:rPr>
              <a:t>)</a:t>
            </a:r>
          </a:p>
        </p:txBody>
      </p:sp>
      <p:sp>
        <p:nvSpPr>
          <p:cNvPr id="15363" name="Rectangle 1027">
            <a:extLst>
              <a:ext uri="{FF2B5EF4-FFF2-40B4-BE49-F238E27FC236}">
                <a16:creationId xmlns:a16="http://schemas.microsoft.com/office/drawing/2014/main" id="{0B75E8B2-3C36-4351-94A6-C0C881B08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295275"/>
            <a:ext cx="3715760" cy="42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reachable(X1,Y1):-connected(X1,Z1,L1),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                  reachable(Z1,Y1)</a:t>
            </a:r>
          </a:p>
        </p:txBody>
      </p:sp>
      <p:sp>
        <p:nvSpPr>
          <p:cNvPr id="15364" name="Rectangle 1028">
            <a:extLst>
              <a:ext uri="{FF2B5EF4-FFF2-40B4-BE49-F238E27FC236}">
                <a16:creationId xmlns:a16="http://schemas.microsoft.com/office/drawing/2014/main" id="{FDE03151-73B3-475A-95D5-212509301F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1778" y="1046164"/>
            <a:ext cx="2228173" cy="592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connected(bond_street,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oxford_circus,</a:t>
            </a:r>
            <a:br>
              <a:rPr lang="en-US" altLang="en-US" sz="1200" b="1">
                <a:solidFill>
                  <a:srgbClr val="3366CC"/>
                </a:solidFill>
                <a:latin typeface="Courier" charset="0"/>
              </a:rPr>
            </a:b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central)</a:t>
            </a:r>
          </a:p>
        </p:txBody>
      </p:sp>
      <p:grpSp>
        <p:nvGrpSpPr>
          <p:cNvPr id="15365" name="Group 1029">
            <a:extLst>
              <a:ext uri="{FF2B5EF4-FFF2-40B4-BE49-F238E27FC236}">
                <a16:creationId xmlns:a16="http://schemas.microsoft.com/office/drawing/2014/main" id="{39DD0323-B899-4E8E-ABB0-F31B39B6C078}"/>
              </a:ext>
            </a:extLst>
          </p:cNvPr>
          <p:cNvGrpSpPr>
            <a:grpSpLocks/>
          </p:cNvGrpSpPr>
          <p:nvPr/>
        </p:nvGrpSpPr>
        <p:grpSpPr bwMode="auto">
          <a:xfrm>
            <a:off x="2819401" y="533400"/>
            <a:ext cx="5308601" cy="968376"/>
            <a:chOff x="1079" y="371"/>
            <a:chExt cx="3344" cy="610"/>
          </a:xfrm>
        </p:grpSpPr>
        <p:sp>
          <p:nvSpPr>
            <p:cNvPr id="15366" name="Rectangle 1030">
              <a:extLst>
                <a:ext uri="{FF2B5EF4-FFF2-40B4-BE49-F238E27FC236}">
                  <a16:creationId xmlns:a16="http://schemas.microsoft.com/office/drawing/2014/main" id="{8F1F9E18-655B-4793-A417-61C0CE2D8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463"/>
              <a:ext cx="152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X1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bond_street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Y1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  <p:sp>
          <p:nvSpPr>
            <p:cNvPr id="15367" name="Rectangle 1031">
              <a:extLst>
                <a:ext uri="{FF2B5EF4-FFF2-40B4-BE49-F238E27FC236}">
                  <a16:creationId xmlns:a16="http://schemas.microsoft.com/office/drawing/2014/main" id="{DE816522-4125-436C-BFE0-2D2166830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712"/>
              <a:ext cx="1931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:-connected(bond_street,Z1,L1),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  reachable(Z1,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)</a:t>
              </a:r>
            </a:p>
          </p:txBody>
        </p:sp>
        <p:sp>
          <p:nvSpPr>
            <p:cNvPr id="15368" name="Line 1032">
              <a:extLst>
                <a:ext uri="{FF2B5EF4-FFF2-40B4-BE49-F238E27FC236}">
                  <a16:creationId xmlns:a16="http://schemas.microsoft.com/office/drawing/2014/main" id="{6CA5F3D4-CB24-4E32-A3B0-0856F50D2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371"/>
              <a:ext cx="0" cy="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69" name="Line 1033">
              <a:extLst>
                <a:ext uri="{FF2B5EF4-FFF2-40B4-BE49-F238E27FC236}">
                  <a16:creationId xmlns:a16="http://schemas.microsoft.com/office/drawing/2014/main" id="{1612E507-E677-4219-A8B1-B191E50B2D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3" y="371"/>
              <a:ext cx="1444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15370" name="Group 1034">
            <a:extLst>
              <a:ext uri="{FF2B5EF4-FFF2-40B4-BE49-F238E27FC236}">
                <a16:creationId xmlns:a16="http://schemas.microsoft.com/office/drawing/2014/main" id="{24869726-6ECC-45F6-A0C5-AFB6B732E81A}"/>
              </a:ext>
            </a:extLst>
          </p:cNvPr>
          <p:cNvGrpSpPr>
            <a:grpSpLocks/>
          </p:cNvGrpSpPr>
          <p:nvPr/>
        </p:nvGrpSpPr>
        <p:grpSpPr bwMode="auto">
          <a:xfrm>
            <a:off x="2819401" y="1524000"/>
            <a:ext cx="6051551" cy="774700"/>
            <a:chOff x="1079" y="1035"/>
            <a:chExt cx="3812" cy="488"/>
          </a:xfrm>
        </p:grpSpPr>
        <p:sp>
          <p:nvSpPr>
            <p:cNvPr id="15371" name="Rectangle 1035">
              <a:extLst>
                <a:ext uri="{FF2B5EF4-FFF2-40B4-BE49-F238E27FC236}">
                  <a16:creationId xmlns:a16="http://schemas.microsoft.com/office/drawing/2014/main" id="{C08C26C6-A2BE-42D4-9BB0-EDA5E34E09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128"/>
              <a:ext cx="1989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Z1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oxford_circus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L1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central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  <p:sp>
          <p:nvSpPr>
            <p:cNvPr id="15372" name="Line 1036">
              <a:extLst>
                <a:ext uri="{FF2B5EF4-FFF2-40B4-BE49-F238E27FC236}">
                  <a16:creationId xmlns:a16="http://schemas.microsoft.com/office/drawing/2014/main" id="{28672112-93BF-4F0C-8A5E-D7493227ED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1035"/>
              <a:ext cx="0" cy="3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73" name="Line 1037">
              <a:extLst>
                <a:ext uri="{FF2B5EF4-FFF2-40B4-BE49-F238E27FC236}">
                  <a16:creationId xmlns:a16="http://schemas.microsoft.com/office/drawing/2014/main" id="{6D1B2946-4A25-450B-9114-3F621811A2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3" y="1035"/>
              <a:ext cx="1444" cy="3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74" name="Rectangle 1038">
              <a:extLst>
                <a:ext uri="{FF2B5EF4-FFF2-40B4-BE49-F238E27FC236}">
                  <a16:creationId xmlns:a16="http://schemas.microsoft.com/office/drawing/2014/main" id="{1EE14895-D412-46F8-BB00-E64A1AF571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1359"/>
              <a:ext cx="1755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:-reachable(oxford_circus,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)</a:t>
              </a:r>
            </a:p>
          </p:txBody>
        </p:sp>
      </p:grpSp>
      <p:sp>
        <p:nvSpPr>
          <p:cNvPr id="15375" name="Rectangle 1039">
            <a:extLst>
              <a:ext uri="{FF2B5EF4-FFF2-40B4-BE49-F238E27FC236}">
                <a16:creationId xmlns:a16="http://schemas.microsoft.com/office/drawing/2014/main" id="{62510BF3-F3FE-4F4C-9A1F-6D6A734EC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2038350"/>
            <a:ext cx="3715760" cy="426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reachable(X2,Y2):-connected(X2,Z2,L2),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                  reachable(Z2,Y2)</a:t>
            </a:r>
          </a:p>
        </p:txBody>
      </p:sp>
      <p:sp>
        <p:nvSpPr>
          <p:cNvPr id="15376" name="Rectangle 1040">
            <a:extLst>
              <a:ext uri="{FF2B5EF4-FFF2-40B4-BE49-F238E27FC236}">
                <a16:creationId xmlns:a16="http://schemas.microsoft.com/office/drawing/2014/main" id="{11C4902B-A056-4885-A394-DFEB3DDF05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7905" y="2814639"/>
            <a:ext cx="2414121" cy="592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connected(oxford_circus,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tottenham_court_road,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central)</a:t>
            </a:r>
          </a:p>
        </p:txBody>
      </p:sp>
      <p:grpSp>
        <p:nvGrpSpPr>
          <p:cNvPr id="15377" name="Group 1041">
            <a:extLst>
              <a:ext uri="{FF2B5EF4-FFF2-40B4-BE49-F238E27FC236}">
                <a16:creationId xmlns:a16="http://schemas.microsoft.com/office/drawing/2014/main" id="{D7987676-1BDB-49C3-B506-E5249B33E76D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286001"/>
            <a:ext cx="5494338" cy="985838"/>
            <a:chOff x="1079" y="1534"/>
            <a:chExt cx="3461" cy="621"/>
          </a:xfrm>
        </p:grpSpPr>
        <p:sp>
          <p:nvSpPr>
            <p:cNvPr id="15378" name="Rectangle 1042">
              <a:extLst>
                <a:ext uri="{FF2B5EF4-FFF2-40B4-BE49-F238E27FC236}">
                  <a16:creationId xmlns:a16="http://schemas.microsoft.com/office/drawing/2014/main" id="{1A3524B6-995A-4DE4-AD39-B4AA192995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1636"/>
              <a:ext cx="163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X2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oxford_circus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Y2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  <p:sp>
          <p:nvSpPr>
            <p:cNvPr id="15379" name="Rectangle 1043">
              <a:extLst>
                <a:ext uri="{FF2B5EF4-FFF2-40B4-BE49-F238E27FC236}">
                  <a16:creationId xmlns:a16="http://schemas.microsoft.com/office/drawing/2014/main" id="{69A953EE-EC5D-49D6-990E-9F1022C1B0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1886"/>
              <a:ext cx="2048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:-connected(oxford_circus,Z2,L2),</a:t>
              </a:r>
            </a:p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  reachable(Z2,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)</a:t>
              </a:r>
            </a:p>
          </p:txBody>
        </p:sp>
        <p:sp>
          <p:nvSpPr>
            <p:cNvPr id="15380" name="Line 1044">
              <a:extLst>
                <a:ext uri="{FF2B5EF4-FFF2-40B4-BE49-F238E27FC236}">
                  <a16:creationId xmlns:a16="http://schemas.microsoft.com/office/drawing/2014/main" id="{B302919C-8BD7-46A9-97D2-CDD3D64988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1534"/>
              <a:ext cx="0" cy="32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81" name="Line 1045">
              <a:extLst>
                <a:ext uri="{FF2B5EF4-FFF2-40B4-BE49-F238E27FC236}">
                  <a16:creationId xmlns:a16="http://schemas.microsoft.com/office/drawing/2014/main" id="{9367E30C-BEB8-45EA-BB10-90F9BE0A22F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3" y="1534"/>
              <a:ext cx="1444" cy="33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15382" name="Group 1046">
            <a:extLst>
              <a:ext uri="{FF2B5EF4-FFF2-40B4-BE49-F238E27FC236}">
                <a16:creationId xmlns:a16="http://schemas.microsoft.com/office/drawing/2014/main" id="{12187CF5-2A2A-4D3D-982F-29EC1DE9AAF4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3276600"/>
            <a:ext cx="6702426" cy="774700"/>
            <a:chOff x="1079" y="2199"/>
            <a:chExt cx="4222" cy="488"/>
          </a:xfrm>
        </p:grpSpPr>
        <p:sp>
          <p:nvSpPr>
            <p:cNvPr id="15383" name="Rectangle 1047">
              <a:extLst>
                <a:ext uri="{FF2B5EF4-FFF2-40B4-BE49-F238E27FC236}">
                  <a16:creationId xmlns:a16="http://schemas.microsoft.com/office/drawing/2014/main" id="{74CAEAA5-251D-4889-AB63-367A2118B6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2301"/>
              <a:ext cx="2399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Z2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tottenham_court_road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L2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central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  <p:sp>
          <p:nvSpPr>
            <p:cNvPr id="15384" name="Line 1048">
              <a:extLst>
                <a:ext uri="{FF2B5EF4-FFF2-40B4-BE49-F238E27FC236}">
                  <a16:creationId xmlns:a16="http://schemas.microsoft.com/office/drawing/2014/main" id="{3D8DE161-B936-4368-B639-EED6B3A096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2199"/>
              <a:ext cx="0" cy="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85" name="Line 1049">
              <a:extLst>
                <a:ext uri="{FF2B5EF4-FFF2-40B4-BE49-F238E27FC236}">
                  <a16:creationId xmlns:a16="http://schemas.microsoft.com/office/drawing/2014/main" id="{92658503-A7D4-4E4E-8BF5-A968E16E4D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3" y="2199"/>
              <a:ext cx="1444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86" name="Rectangle 1050">
              <a:extLst>
                <a:ext uri="{FF2B5EF4-FFF2-40B4-BE49-F238E27FC236}">
                  <a16:creationId xmlns:a16="http://schemas.microsoft.com/office/drawing/2014/main" id="{52FE12FD-BF8A-4661-BAB7-881042CEB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2523"/>
              <a:ext cx="2165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:-reachable(tottenham_court_road,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)</a:t>
              </a:r>
            </a:p>
          </p:txBody>
        </p:sp>
      </p:grpSp>
      <p:sp>
        <p:nvSpPr>
          <p:cNvPr id="15387" name="Rectangle 1051">
            <a:extLst>
              <a:ext uri="{FF2B5EF4-FFF2-40B4-BE49-F238E27FC236}">
                <a16:creationId xmlns:a16="http://schemas.microsoft.com/office/drawing/2014/main" id="{32425F75-9D05-4F6C-A2ED-017E0B45C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138" y="3790950"/>
            <a:ext cx="3622786" cy="260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reachable(X3,Y3):-connected(X3,Y3,L3)</a:t>
            </a:r>
          </a:p>
        </p:txBody>
      </p:sp>
      <p:sp>
        <p:nvSpPr>
          <p:cNvPr id="15388" name="Rectangle 1052">
            <a:extLst>
              <a:ext uri="{FF2B5EF4-FFF2-40B4-BE49-F238E27FC236}">
                <a16:creationId xmlns:a16="http://schemas.microsoft.com/office/drawing/2014/main" id="{7AFFFCF2-6887-41C0-810D-AA3911E86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2448" y="4567239"/>
            <a:ext cx="3064941" cy="592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connected(tottenham_court_road,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leicester_square,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>
                <a:solidFill>
                  <a:srgbClr val="3366CC"/>
                </a:solidFill>
                <a:latin typeface="Courier" charset="0"/>
              </a:rPr>
              <a:t>northern)</a:t>
            </a:r>
          </a:p>
        </p:txBody>
      </p:sp>
      <p:grpSp>
        <p:nvGrpSpPr>
          <p:cNvPr id="15389" name="Group 1053">
            <a:extLst>
              <a:ext uri="{FF2B5EF4-FFF2-40B4-BE49-F238E27FC236}">
                <a16:creationId xmlns:a16="http://schemas.microsoft.com/office/drawing/2014/main" id="{5E96CD7B-C163-4FB3-AC98-8A34B766F4EC}"/>
              </a:ext>
            </a:extLst>
          </p:cNvPr>
          <p:cNvGrpSpPr>
            <a:grpSpLocks/>
          </p:cNvGrpSpPr>
          <p:nvPr/>
        </p:nvGrpSpPr>
        <p:grpSpPr bwMode="auto">
          <a:xfrm>
            <a:off x="2819401" y="4038601"/>
            <a:ext cx="6145213" cy="817563"/>
            <a:chOff x="1079" y="2698"/>
            <a:chExt cx="3871" cy="515"/>
          </a:xfrm>
        </p:grpSpPr>
        <p:sp>
          <p:nvSpPr>
            <p:cNvPr id="15390" name="Rectangle 1054">
              <a:extLst>
                <a:ext uri="{FF2B5EF4-FFF2-40B4-BE49-F238E27FC236}">
                  <a16:creationId xmlns:a16="http://schemas.microsoft.com/office/drawing/2014/main" id="{9CCCDF69-62C3-45AE-8714-5C54C91B7D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2800"/>
              <a:ext cx="204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X3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tottenham_court_road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Y3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  <p:sp>
          <p:nvSpPr>
            <p:cNvPr id="15391" name="Rectangle 1055">
              <a:extLst>
                <a:ext uri="{FF2B5EF4-FFF2-40B4-BE49-F238E27FC236}">
                  <a16:creationId xmlns:a16="http://schemas.microsoft.com/office/drawing/2014/main" id="{509EB49E-F143-4EFB-B77A-4234706167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9" y="3049"/>
              <a:ext cx="2341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:-connected(tottenham_court_road,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,L3)</a:t>
              </a:r>
            </a:p>
          </p:txBody>
        </p:sp>
        <p:sp>
          <p:nvSpPr>
            <p:cNvPr id="15392" name="Line 1056">
              <a:extLst>
                <a:ext uri="{FF2B5EF4-FFF2-40B4-BE49-F238E27FC236}">
                  <a16:creationId xmlns:a16="http://schemas.microsoft.com/office/drawing/2014/main" id="{B94D6055-38E4-40FE-9680-AF5EBC2079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2698"/>
              <a:ext cx="0" cy="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93" name="Line 1057">
              <a:extLst>
                <a:ext uri="{FF2B5EF4-FFF2-40B4-BE49-F238E27FC236}">
                  <a16:creationId xmlns:a16="http://schemas.microsoft.com/office/drawing/2014/main" id="{9292D83A-0AA4-4602-BB64-DE2664E596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3" y="2698"/>
              <a:ext cx="1444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grpSp>
        <p:nvGrpSpPr>
          <p:cNvPr id="15394" name="Group 1058">
            <a:extLst>
              <a:ext uri="{FF2B5EF4-FFF2-40B4-BE49-F238E27FC236}">
                <a16:creationId xmlns:a16="http://schemas.microsoft.com/office/drawing/2014/main" id="{FAE1419B-98EE-40F6-A3B5-958054D581C3}"/>
              </a:ext>
            </a:extLst>
          </p:cNvPr>
          <p:cNvGrpSpPr>
            <a:grpSpLocks/>
          </p:cNvGrpSpPr>
          <p:nvPr/>
        </p:nvGrpSpPr>
        <p:grpSpPr bwMode="auto">
          <a:xfrm>
            <a:off x="4138613" y="4876801"/>
            <a:ext cx="5011738" cy="860425"/>
            <a:chOff x="1910" y="3280"/>
            <a:chExt cx="3157" cy="542"/>
          </a:xfrm>
        </p:grpSpPr>
        <p:sp>
          <p:nvSpPr>
            <p:cNvPr id="15395" name="Rectangle 1059">
              <a:extLst>
                <a:ext uri="{FF2B5EF4-FFF2-40B4-BE49-F238E27FC236}">
                  <a16:creationId xmlns:a16="http://schemas.microsoft.com/office/drawing/2014/main" id="{D65E8C3A-AA0F-4D55-B7CB-CE83CEB20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02" y="3381"/>
              <a:ext cx="2165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{</a:t>
              </a:r>
              <a:r>
                <a:rPr lang="en-US" altLang="en-US" sz="1200" b="1">
                  <a:solidFill>
                    <a:srgbClr val="00CC99"/>
                  </a:solidFill>
                  <a:latin typeface="Courier" charset="0"/>
                </a:rPr>
                <a:t>W-&gt;leicester_square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, </a:t>
              </a: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L3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-&gt;</a:t>
              </a:r>
              <a:r>
                <a:rPr lang="en-US" altLang="en-US" sz="1200" b="1">
                  <a:solidFill>
                    <a:srgbClr val="3366CC"/>
                  </a:solidFill>
                  <a:latin typeface="Courier" charset="0"/>
                </a:rPr>
                <a:t>northern</a:t>
              </a:r>
              <a:r>
                <a:rPr lang="en-US" altLang="en-US" sz="1200" b="1">
                  <a:solidFill>
                    <a:srgbClr val="000000"/>
                  </a:solidFill>
                  <a:latin typeface="Courier" charset="0"/>
                </a:rPr>
                <a:t>}</a:t>
              </a:r>
            </a:p>
          </p:txBody>
        </p:sp>
        <p:sp>
          <p:nvSpPr>
            <p:cNvPr id="15396" name="Line 1060">
              <a:extLst>
                <a:ext uri="{FF2B5EF4-FFF2-40B4-BE49-F238E27FC236}">
                  <a16:creationId xmlns:a16="http://schemas.microsoft.com/office/drawing/2014/main" id="{DA821186-25AF-4373-9036-A2D28D2FC0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4" y="3280"/>
              <a:ext cx="0" cy="32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97" name="Line 1061">
              <a:extLst>
                <a:ext uri="{FF2B5EF4-FFF2-40B4-BE49-F238E27FC236}">
                  <a16:creationId xmlns:a16="http://schemas.microsoft.com/office/drawing/2014/main" id="{AC3B3E72-385C-4EBA-BABB-49CCEC6795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43" y="3280"/>
              <a:ext cx="1444" cy="33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5398" name="Rectangle 1062">
              <a:extLst>
                <a:ext uri="{FF2B5EF4-FFF2-40B4-BE49-F238E27FC236}">
                  <a16:creationId xmlns:a16="http://schemas.microsoft.com/office/drawing/2014/main" id="{6ED7927A-2239-47E0-9BF3-C1D9A156FF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10" y="3658"/>
              <a:ext cx="232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200" b="1">
                  <a:solidFill>
                    <a:srgbClr val="FF0000"/>
                  </a:solidFill>
                  <a:latin typeface="Courier" charset="0"/>
                </a:rPr>
                <a:t>[]</a:t>
              </a:r>
            </a:p>
          </p:txBody>
        </p:sp>
      </p:grpSp>
      <p:sp>
        <p:nvSpPr>
          <p:cNvPr id="15399" name="Rectangle 1063">
            <a:extLst>
              <a:ext uri="{FF2B5EF4-FFF2-40B4-BE49-F238E27FC236}">
                <a16:creationId xmlns:a16="http://schemas.microsoft.com/office/drawing/2014/main" id="{4B131297-A79A-49F3-A7A4-66D4F3C24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Helvetica" panose="020B0604020202020204" pitchFamily="34" charset="0"/>
              </a:rPr>
              <a:t>Fig. 1.3, p.9</a:t>
            </a:r>
          </a:p>
        </p:txBody>
      </p:sp>
      <p:sp>
        <p:nvSpPr>
          <p:cNvPr id="15400" name="Rectangle 1064">
            <a:extLst>
              <a:ext uri="{FF2B5EF4-FFF2-40B4-BE49-F238E27FC236}">
                <a16:creationId xmlns:a16="http://schemas.microsoft.com/office/drawing/2014/main" id="{D9C6CD88-7910-4523-B272-E05DCB2885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Recursion (2)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autoUpdateAnimBg="0"/>
      <p:bldP spid="15364" grpId="0" autoUpdateAnimBg="0"/>
      <p:bldP spid="15375" grpId="0" autoUpdateAnimBg="0"/>
      <p:bldP spid="15376" grpId="0" autoUpdateAnimBg="0"/>
      <p:bldP spid="15387" grpId="0" autoUpdateAnimBg="0"/>
      <p:bldP spid="1538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oter Placeholder 3">
            <a:extLst>
              <a:ext uri="{FF2B5EF4-FFF2-40B4-BE49-F238E27FC236}">
                <a16:creationId xmlns:a16="http://schemas.microsoft.com/office/drawing/2014/main" id="{1C155408-2A62-4DBF-88BA-CD7983FC6A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25" name="Date Placeholder 4">
            <a:extLst>
              <a:ext uri="{FF2B5EF4-FFF2-40B4-BE49-F238E27FC236}">
                <a16:creationId xmlns:a16="http://schemas.microsoft.com/office/drawing/2014/main" id="{84817EC0-329D-44DF-9CF7-957D4DC2676C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5140" name="Rectangle 20">
            <a:extLst>
              <a:ext uri="{FF2B5EF4-FFF2-40B4-BE49-F238E27FC236}">
                <a16:creationId xmlns:a16="http://schemas.microsoft.com/office/drawing/2014/main" id="{B4810C52-FA04-4208-AAD8-F814A33061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Propositional clausal logic: syntax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BA8C0EE-7A11-4B05-8F2C-99B68A9792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6636" y="3953874"/>
            <a:ext cx="5410550" cy="4624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 b="1">
                <a:solidFill>
                  <a:srgbClr val="3366CC"/>
                </a:solidFill>
                <a:latin typeface="Courier" charset="0"/>
              </a:rPr>
              <a:t>married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;</a:t>
            </a:r>
            <a:r>
              <a:rPr lang="en-US" altLang="en-DE" sz="2410" b="1">
                <a:solidFill>
                  <a:srgbClr val="3366CC"/>
                </a:solidFill>
                <a:latin typeface="Courier" charset="0"/>
              </a:rPr>
              <a:t>bachelor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:-</a:t>
            </a:r>
            <a:r>
              <a:rPr lang="en-US" altLang="en-DE" sz="2410" b="1">
                <a:solidFill>
                  <a:srgbClr val="FF0000"/>
                </a:solidFill>
                <a:latin typeface="Courier" charset="0"/>
              </a:rPr>
              <a:t>man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2410" b="1">
                <a:solidFill>
                  <a:srgbClr val="FF0000"/>
                </a:solidFill>
                <a:latin typeface="Courier" charset="0"/>
              </a:rPr>
              <a:t>adult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.</a:t>
            </a:r>
          </a:p>
        </p:txBody>
      </p:sp>
      <p:sp>
        <p:nvSpPr>
          <p:cNvPr id="4102" name="Rectangle 4">
            <a:extLst>
              <a:ext uri="{FF2B5EF4-FFF2-40B4-BE49-F238E27FC236}">
                <a16:creationId xmlns:a16="http://schemas.microsoft.com/office/drawing/2014/main" id="{2F6B6C5E-F376-4B4F-8EB0-AD41FEF03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9645" y="1063022"/>
            <a:ext cx="6944634" cy="40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“Somebody is </a:t>
            </a:r>
            <a:r>
              <a:rPr lang="en-US" altLang="en-DE" sz="2008">
                <a:solidFill>
                  <a:srgbClr val="3366CC"/>
                </a:solidFill>
                <a:latin typeface="Avant Garde" charset="0"/>
              </a:rPr>
              <a:t>married</a:t>
            </a: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 </a:t>
            </a:r>
            <a:r>
              <a:rPr lang="en-US" altLang="en-DE" sz="2008" b="1">
                <a:solidFill>
                  <a:srgbClr val="000000"/>
                </a:solidFill>
                <a:latin typeface="Avant Garde" charset="0"/>
              </a:rPr>
              <a:t>or</a:t>
            </a: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 a </a:t>
            </a:r>
            <a:r>
              <a:rPr lang="en-US" altLang="en-DE" sz="2008">
                <a:solidFill>
                  <a:srgbClr val="3366CC"/>
                </a:solidFill>
                <a:latin typeface="Avant Garde" charset="0"/>
              </a:rPr>
              <a:t>bachelor </a:t>
            </a:r>
            <a:r>
              <a:rPr lang="en-US" altLang="en-DE" sz="2008" b="1">
                <a:solidFill>
                  <a:srgbClr val="000000"/>
                </a:solidFill>
                <a:latin typeface="Avant Garde" charset="0"/>
              </a:rPr>
              <a:t>if</a:t>
            </a: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 he is a </a:t>
            </a:r>
            <a:r>
              <a:rPr lang="en-US" altLang="en-DE" sz="2008">
                <a:solidFill>
                  <a:srgbClr val="FF0000"/>
                </a:solidFill>
                <a:latin typeface="Avant Garde" charset="0"/>
              </a:rPr>
              <a:t>man</a:t>
            </a: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 </a:t>
            </a:r>
            <a:r>
              <a:rPr lang="en-US" altLang="en-DE" sz="2008" b="1">
                <a:solidFill>
                  <a:srgbClr val="000000"/>
                </a:solidFill>
                <a:latin typeface="Avant Garde" charset="0"/>
              </a:rPr>
              <a:t>and</a:t>
            </a: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 an </a:t>
            </a:r>
            <a:r>
              <a:rPr lang="en-US" altLang="en-DE" sz="2008">
                <a:solidFill>
                  <a:srgbClr val="FF0000"/>
                </a:solidFill>
                <a:latin typeface="Avant Garde" charset="0"/>
              </a:rPr>
              <a:t>adult</a:t>
            </a:r>
            <a:r>
              <a:rPr lang="en-US" altLang="en-DE" sz="2008">
                <a:solidFill>
                  <a:srgbClr val="000000"/>
                </a:solidFill>
                <a:latin typeface="Avant Garde" charset="0"/>
              </a:rPr>
              <a:t>.”</a:t>
            </a:r>
          </a:p>
        </p:txBody>
      </p:sp>
      <p:grpSp>
        <p:nvGrpSpPr>
          <p:cNvPr id="5144" name="Group 24">
            <a:extLst>
              <a:ext uri="{FF2B5EF4-FFF2-40B4-BE49-F238E27FC236}">
                <a16:creationId xmlns:a16="http://schemas.microsoft.com/office/drawing/2014/main" id="{769AFCEA-F0A5-42E9-B3CD-FC44F0722B80}"/>
              </a:ext>
            </a:extLst>
          </p:cNvPr>
          <p:cNvGrpSpPr>
            <a:grpSpLocks/>
          </p:cNvGrpSpPr>
          <p:nvPr/>
        </p:nvGrpSpPr>
        <p:grpSpPr bwMode="auto">
          <a:xfrm>
            <a:off x="1609537" y="4049501"/>
            <a:ext cx="2542066" cy="591289"/>
            <a:chOff x="278" y="1515"/>
            <a:chExt cx="1595" cy="371"/>
          </a:xfrm>
        </p:grpSpPr>
        <p:sp>
          <p:nvSpPr>
            <p:cNvPr id="5125" name="Rectangle 5">
              <a:extLst>
                <a:ext uri="{FF2B5EF4-FFF2-40B4-BE49-F238E27FC236}">
                  <a16:creationId xmlns:a16="http://schemas.microsoft.com/office/drawing/2014/main" id="{7497822D-0267-459C-8809-419009B49B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8" y="1515"/>
              <a:ext cx="1529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826" tIns="44617" rIns="90826" bIns="44617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defTabSz="76504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DE" sz="1807" b="1" dirty="0">
                  <a:solidFill>
                    <a:srgbClr val="99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vant Garde" charset="0"/>
                </a:rPr>
                <a:t>Same clause in </a:t>
              </a:r>
              <a:br>
                <a:rPr lang="en-US" altLang="en-DE" sz="1807" b="1" dirty="0">
                  <a:solidFill>
                    <a:srgbClr val="99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vant Garde" charset="0"/>
                </a:rPr>
              </a:br>
              <a:r>
                <a:rPr lang="en-US" altLang="en-DE" sz="1807" b="1" dirty="0">
                  <a:solidFill>
                    <a:srgbClr val="99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vant Garde" charset="0"/>
                </a:rPr>
                <a:t>Prolog style</a:t>
              </a:r>
            </a:p>
          </p:txBody>
        </p:sp>
        <p:sp>
          <p:nvSpPr>
            <p:cNvPr id="5126" name="Line 6">
              <a:extLst>
                <a:ext uri="{FF2B5EF4-FFF2-40B4-BE49-F238E27FC236}">
                  <a16:creationId xmlns:a16="http://schemas.microsoft.com/office/drawing/2014/main" id="{FBECA5C8-6058-43E3-A637-644BC2CC14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61" y="1612"/>
              <a:ext cx="512" cy="0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</p:grpSp>
      <p:sp>
        <p:nvSpPr>
          <p:cNvPr id="5127" name="Rectangle 7">
            <a:extLst>
              <a:ext uri="{FF2B5EF4-FFF2-40B4-BE49-F238E27FC236}">
                <a16:creationId xmlns:a16="http://schemas.microsoft.com/office/drawing/2014/main" id="{C88DFFF5-14E3-49F7-B91D-10BCC985FF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35592" y="1832048"/>
            <a:ext cx="4485886" cy="92437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9B9B9B"/>
            </a:outerShdw>
          </a:effec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1807" b="1" dirty="0">
                <a:solidFill>
                  <a:srgbClr val="3366CC"/>
                </a:solidFill>
                <a:latin typeface="Courier" charset="0"/>
              </a:rPr>
              <a:t>married</a:t>
            </a:r>
            <a:r>
              <a:rPr lang="en-US" altLang="en-DE" sz="1807" b="1" dirty="0">
                <a:solidFill>
                  <a:srgbClr val="000000"/>
                </a:solidFill>
                <a:latin typeface="Symbol" panose="05050102010706020507" pitchFamily="18" charset="2"/>
              </a:rPr>
              <a:t></a:t>
            </a:r>
            <a:r>
              <a:rPr lang="en-US" altLang="en-DE" sz="1807" b="1" dirty="0">
                <a:solidFill>
                  <a:srgbClr val="3366CC"/>
                </a:solidFill>
                <a:latin typeface="Courier" charset="0"/>
              </a:rPr>
              <a:t>bachelor</a:t>
            </a:r>
            <a:r>
              <a:rPr lang="en-US" altLang="en-DE" sz="1807" b="1" dirty="0">
                <a:solidFill>
                  <a:srgbClr val="000000"/>
                </a:solidFill>
                <a:latin typeface="Symbol" panose="05050102010706020507" pitchFamily="18" charset="2"/>
              </a:rPr>
              <a:t>&lt;-</a:t>
            </a:r>
            <a:r>
              <a:rPr lang="en-US" altLang="en-DE" sz="1807" b="1" dirty="0">
                <a:solidFill>
                  <a:srgbClr val="FF0000"/>
                </a:solidFill>
                <a:latin typeface="Courier" charset="0"/>
              </a:rPr>
              <a:t>man</a:t>
            </a:r>
            <a:r>
              <a:rPr lang="en-US" altLang="en-DE" sz="1807" b="1" dirty="0">
                <a:solidFill>
                  <a:srgbClr val="000000"/>
                </a:solidFill>
                <a:latin typeface="Symbol" panose="05050102010706020507" pitchFamily="18" charset="2"/>
              </a:rPr>
              <a:t>&amp; </a:t>
            </a:r>
            <a:r>
              <a:rPr lang="en-US" altLang="en-DE" sz="1807" b="1" dirty="0">
                <a:solidFill>
                  <a:srgbClr val="FF0000"/>
                </a:solidFill>
                <a:latin typeface="Courier" charset="0"/>
              </a:rPr>
              <a:t>adult</a:t>
            </a:r>
            <a:endParaRPr lang="en-US" altLang="en-DE" sz="1807" b="1" dirty="0">
              <a:solidFill>
                <a:srgbClr val="3366CC"/>
              </a:solidFill>
              <a:latin typeface="Courier" charset="0"/>
            </a:endParaRPr>
          </a:p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1807" b="1" dirty="0">
                <a:solidFill>
                  <a:srgbClr val="3366CC"/>
                </a:solidFill>
                <a:latin typeface="Courier" charset="0"/>
              </a:rPr>
              <a:t>married</a:t>
            </a:r>
            <a:r>
              <a:rPr lang="en-US" altLang="en-DE" sz="1807" b="1" dirty="0">
                <a:solidFill>
                  <a:srgbClr val="000000"/>
                </a:solidFill>
                <a:latin typeface="Symbol" panose="05050102010706020507" pitchFamily="18" charset="2"/>
              </a:rPr>
              <a:t></a:t>
            </a:r>
            <a:r>
              <a:rPr lang="en-US" altLang="en-DE" sz="1807" b="1" dirty="0">
                <a:solidFill>
                  <a:srgbClr val="3366CC"/>
                </a:solidFill>
                <a:latin typeface="Courier" charset="0"/>
              </a:rPr>
              <a:t>bachelor</a:t>
            </a:r>
            <a:r>
              <a:rPr lang="en-US" altLang="en-DE" sz="1807" b="1" dirty="0">
                <a:solidFill>
                  <a:srgbClr val="000000"/>
                </a:solidFill>
                <a:latin typeface="Symbol" panose="05050102010706020507" pitchFamily="18" charset="2"/>
              </a:rPr>
              <a:t></a:t>
            </a:r>
            <a:r>
              <a:rPr lang="en-US" altLang="en-DE" sz="1807" b="1" dirty="0">
                <a:solidFill>
                  <a:srgbClr val="FF0000"/>
                </a:solidFill>
                <a:latin typeface="Courier" charset="0"/>
              </a:rPr>
              <a:t>man</a:t>
            </a:r>
            <a:r>
              <a:rPr lang="en-US" altLang="en-DE" sz="1807" b="1" dirty="0">
                <a:solidFill>
                  <a:srgbClr val="000000"/>
                </a:solidFill>
                <a:latin typeface="Symbol" panose="05050102010706020507" pitchFamily="18" charset="2"/>
              </a:rPr>
              <a:t></a:t>
            </a:r>
            <a:r>
              <a:rPr lang="en-US" altLang="en-DE" sz="1807" b="1" dirty="0">
                <a:solidFill>
                  <a:srgbClr val="FF0000"/>
                </a:solidFill>
                <a:latin typeface="Courier" charset="0"/>
              </a:rPr>
              <a:t>adult</a:t>
            </a:r>
          </a:p>
        </p:txBody>
      </p:sp>
      <p:grpSp>
        <p:nvGrpSpPr>
          <p:cNvPr id="5143" name="Group 23">
            <a:extLst>
              <a:ext uri="{FF2B5EF4-FFF2-40B4-BE49-F238E27FC236}">
                <a16:creationId xmlns:a16="http://schemas.microsoft.com/office/drawing/2014/main" id="{3DA5A884-12F3-411A-84FA-C34A120EB306}"/>
              </a:ext>
            </a:extLst>
          </p:cNvPr>
          <p:cNvGrpSpPr>
            <a:grpSpLocks/>
          </p:cNvGrpSpPr>
          <p:nvPr/>
        </p:nvGrpSpPr>
        <p:grpSpPr bwMode="auto">
          <a:xfrm>
            <a:off x="5235368" y="3207989"/>
            <a:ext cx="3428203" cy="600851"/>
            <a:chOff x="2553" y="987"/>
            <a:chExt cx="2152" cy="377"/>
          </a:xfrm>
        </p:grpSpPr>
        <p:sp>
          <p:nvSpPr>
            <p:cNvPr id="5128" name="Rectangle 8">
              <a:extLst>
                <a:ext uri="{FF2B5EF4-FFF2-40B4-BE49-F238E27FC236}">
                  <a16:creationId xmlns:a16="http://schemas.microsoft.com/office/drawing/2014/main" id="{F9F09FB7-70DB-4C6F-A1C7-D9C060CC3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987"/>
              <a:ext cx="491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defTabSz="76504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DE" sz="1807" b="1">
                  <a:solidFill>
                    <a:srgbClr val="99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vant Garde" charset="0"/>
                </a:rPr>
                <a:t>atoms</a:t>
              </a:r>
            </a:p>
          </p:txBody>
        </p:sp>
        <p:sp>
          <p:nvSpPr>
            <p:cNvPr id="5129" name="Line 9">
              <a:extLst>
                <a:ext uri="{FF2B5EF4-FFF2-40B4-BE49-F238E27FC236}">
                  <a16:creationId xmlns:a16="http://schemas.microsoft.com/office/drawing/2014/main" id="{AD9CAE76-DA69-40D9-B617-3A0664DA434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53" y="1140"/>
              <a:ext cx="912" cy="224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0" name="Line 10">
              <a:extLst>
                <a:ext uri="{FF2B5EF4-FFF2-40B4-BE49-F238E27FC236}">
                  <a16:creationId xmlns:a16="http://schemas.microsoft.com/office/drawing/2014/main" id="{AEC609A5-A92E-4D8C-A7B9-FF257D686C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17" y="1188"/>
              <a:ext cx="192" cy="17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1" name="Line 11">
              <a:extLst>
                <a:ext uri="{FF2B5EF4-FFF2-40B4-BE49-F238E27FC236}">
                  <a16:creationId xmlns:a16="http://schemas.microsoft.com/office/drawing/2014/main" id="{269046A7-8234-4C85-A68C-A75800E0FE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7" y="1188"/>
              <a:ext cx="272" cy="176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2" name="Line 12">
              <a:extLst>
                <a:ext uri="{FF2B5EF4-FFF2-40B4-BE49-F238E27FC236}">
                  <a16:creationId xmlns:a16="http://schemas.microsoft.com/office/drawing/2014/main" id="{524F7232-4F28-4474-A1E8-B479CC14EA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01" y="1140"/>
              <a:ext cx="704" cy="224"/>
            </a:xfrm>
            <a:prstGeom prst="line">
              <a:avLst/>
            </a:prstGeom>
            <a:noFill/>
            <a:ln w="25400">
              <a:solidFill>
                <a:schemeClr val="hlink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hlink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</p:grpSp>
      <p:grpSp>
        <p:nvGrpSpPr>
          <p:cNvPr id="5145" name="Group 25">
            <a:extLst>
              <a:ext uri="{FF2B5EF4-FFF2-40B4-BE49-F238E27FC236}">
                <a16:creationId xmlns:a16="http://schemas.microsoft.com/office/drawing/2014/main" id="{23519BA0-5EB0-4D58-8881-FAA6677D7F45}"/>
              </a:ext>
            </a:extLst>
          </p:cNvPr>
          <p:cNvGrpSpPr>
            <a:grpSpLocks/>
          </p:cNvGrpSpPr>
          <p:nvPr/>
        </p:nvGrpSpPr>
        <p:grpSpPr bwMode="auto">
          <a:xfrm>
            <a:off x="4456013" y="4663102"/>
            <a:ext cx="2741287" cy="798470"/>
            <a:chOff x="2064" y="1900"/>
            <a:chExt cx="1721" cy="502"/>
          </a:xfrm>
        </p:grpSpPr>
        <p:sp>
          <p:nvSpPr>
            <p:cNvPr id="4112" name="Line 13">
              <a:extLst>
                <a:ext uri="{FF2B5EF4-FFF2-40B4-BE49-F238E27FC236}">
                  <a16:creationId xmlns:a16="http://schemas.microsoft.com/office/drawing/2014/main" id="{398BD2B9-A506-4E32-B7F5-EEE3FFDCF0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89" y="1900"/>
              <a:ext cx="1696" cy="0"/>
            </a:xfrm>
            <a:prstGeom prst="line">
              <a:avLst/>
            </a:prstGeom>
            <a:noFill/>
            <a:ln w="508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5" name="Line 15">
              <a:extLst>
                <a:ext uri="{FF2B5EF4-FFF2-40B4-BE49-F238E27FC236}">
                  <a16:creationId xmlns:a16="http://schemas.microsoft.com/office/drawing/2014/main" id="{69A4EAC1-D305-4663-9446-CB7F6D9CD8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41" y="1948"/>
              <a:ext cx="0" cy="239"/>
            </a:xfrm>
            <a:prstGeom prst="line">
              <a:avLst/>
            </a:prstGeom>
            <a:noFill/>
            <a:ln w="25400">
              <a:solidFill>
                <a:schemeClr val="accent1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7" name="Rectangle 17">
              <a:extLst>
                <a:ext uri="{FF2B5EF4-FFF2-40B4-BE49-F238E27FC236}">
                  <a16:creationId xmlns:a16="http://schemas.microsoft.com/office/drawing/2014/main" id="{E20F2587-3F08-456E-A767-38CE4A7A1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2187"/>
              <a:ext cx="1482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defTabSz="76504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DE" sz="1807" b="1">
                  <a:solidFill>
                    <a:srgbClr val="3366CC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vant Garde" charset="0"/>
                </a:rPr>
                <a:t>head = positive literals</a:t>
              </a:r>
            </a:p>
          </p:txBody>
        </p:sp>
      </p:grpSp>
      <p:grpSp>
        <p:nvGrpSpPr>
          <p:cNvPr id="5146" name="Group 26">
            <a:extLst>
              <a:ext uri="{FF2B5EF4-FFF2-40B4-BE49-F238E27FC236}">
                <a16:creationId xmlns:a16="http://schemas.microsoft.com/office/drawing/2014/main" id="{DEFE3841-0550-45D5-849A-38365892C3A8}"/>
              </a:ext>
            </a:extLst>
          </p:cNvPr>
          <p:cNvGrpSpPr>
            <a:grpSpLocks/>
          </p:cNvGrpSpPr>
          <p:nvPr/>
        </p:nvGrpSpPr>
        <p:grpSpPr bwMode="auto">
          <a:xfrm>
            <a:off x="7590963" y="4663102"/>
            <a:ext cx="2424126" cy="798470"/>
            <a:chOff x="4032" y="1900"/>
            <a:chExt cx="1521" cy="502"/>
          </a:xfrm>
        </p:grpSpPr>
        <p:sp>
          <p:nvSpPr>
            <p:cNvPr id="4109" name="Line 14">
              <a:extLst>
                <a:ext uri="{FF2B5EF4-FFF2-40B4-BE49-F238E27FC236}">
                  <a16:creationId xmlns:a16="http://schemas.microsoft.com/office/drawing/2014/main" id="{C6662336-EFDD-4D81-96C3-10DBF4AC7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57" y="1900"/>
              <a:ext cx="976" cy="0"/>
            </a:xfrm>
            <a:prstGeom prst="line">
              <a:avLst/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6" name="Line 16">
              <a:extLst>
                <a:ext uri="{FF2B5EF4-FFF2-40B4-BE49-F238E27FC236}">
                  <a16:creationId xmlns:a16="http://schemas.microsoft.com/office/drawing/2014/main" id="{4C656CCC-156D-4F22-BFED-010CF1D2189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73" y="1948"/>
              <a:ext cx="0" cy="239"/>
            </a:xfrm>
            <a:prstGeom prst="line">
              <a:avLst/>
            </a:prstGeom>
            <a:noFill/>
            <a:ln w="25400">
              <a:solidFill>
                <a:schemeClr val="bg2"/>
              </a:solidFill>
              <a:round/>
              <a:headEnd/>
              <a:tailEnd type="triangle" w="med" len="med"/>
            </a:ln>
            <a:effectLst>
              <a:prstShdw prst="shdw17" dist="17961" dir="2700000">
                <a:schemeClr val="bg2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endParaRPr lang="en-DE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5138" name="Rectangle 18">
              <a:extLst>
                <a:ext uri="{FF2B5EF4-FFF2-40B4-BE49-F238E27FC236}">
                  <a16:creationId xmlns:a16="http://schemas.microsoft.com/office/drawing/2014/main" id="{9A319F89-6BB7-44A3-895C-566583D9B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87"/>
              <a:ext cx="1521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defTabSz="76504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en-DE" sz="1807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Avant Garde" charset="0"/>
                </a:rPr>
                <a:t>body = negative literals</a:t>
              </a:r>
            </a:p>
          </p:txBody>
        </p:sp>
      </p:grpSp>
      <p:sp>
        <p:nvSpPr>
          <p:cNvPr id="4108" name="Rectangle 21">
            <a:extLst>
              <a:ext uri="{FF2B5EF4-FFF2-40B4-BE49-F238E27FC236}">
                <a16:creationId xmlns:a16="http://schemas.microsoft.com/office/drawing/2014/main" id="{0277A4AA-B05A-49BC-9C10-DA53613D3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p.18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68A5330-5586-4DE8-BD3D-AFD89C2F0CA2}"/>
              </a:ext>
            </a:extLst>
          </p:cNvPr>
          <p:cNvSpPr txBox="1"/>
          <p:nvPr/>
        </p:nvSpPr>
        <p:spPr>
          <a:xfrm>
            <a:off x="1359645" y="420170"/>
            <a:ext cx="845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“Clausal logic”: all formulas are clauses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animBg="1" autoUpdateAnimBg="0"/>
      <p:bldP spid="5127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D99EA066-7745-4A00-A672-1F6FA35237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408C6EAB-BB3D-46C4-98F0-EC208401C27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grpSp>
        <p:nvGrpSpPr>
          <p:cNvPr id="8226" name="Group 34">
            <a:extLst>
              <a:ext uri="{FF2B5EF4-FFF2-40B4-BE49-F238E27FC236}">
                <a16:creationId xmlns:a16="http://schemas.microsoft.com/office/drawing/2014/main" id="{F0AA8FFF-F6DB-4E11-8764-EAE231829A05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971801"/>
            <a:ext cx="4267200" cy="2376488"/>
            <a:chOff x="1720" y="1889"/>
            <a:chExt cx="2688" cy="1497"/>
          </a:xfrm>
        </p:grpSpPr>
        <p:sp>
          <p:nvSpPr>
            <p:cNvPr id="8196" name="Rectangle 4">
              <a:extLst>
                <a:ext uri="{FF2B5EF4-FFF2-40B4-BE49-F238E27FC236}">
                  <a16:creationId xmlns:a16="http://schemas.microsoft.com/office/drawing/2014/main" id="{BACB14EA-56AB-41FE-B3EA-76519EDA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9" y="1889"/>
              <a:ext cx="45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route</a:t>
              </a:r>
            </a:p>
          </p:txBody>
        </p:sp>
        <p:sp>
          <p:nvSpPr>
            <p:cNvPr id="8197" name="Rectangle 5">
              <a:extLst>
                <a:ext uri="{FF2B5EF4-FFF2-40B4-BE49-F238E27FC236}">
                  <a16:creationId xmlns:a16="http://schemas.microsoft.com/office/drawing/2014/main" id="{D23DE1A9-7065-4A27-A722-9DA1084C6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0" y="2547"/>
              <a:ext cx="146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tottenham_court_road</a:t>
              </a:r>
            </a:p>
          </p:txBody>
        </p:sp>
        <p:sp>
          <p:nvSpPr>
            <p:cNvPr id="8198" name="Rectangle 6">
              <a:extLst>
                <a:ext uri="{FF2B5EF4-FFF2-40B4-BE49-F238E27FC236}">
                  <a16:creationId xmlns:a16="http://schemas.microsoft.com/office/drawing/2014/main" id="{3C2130A8-8266-42B3-A031-CD1B99DE0E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3204"/>
              <a:ext cx="119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leicester_square</a:t>
              </a:r>
            </a:p>
          </p:txBody>
        </p:sp>
        <p:sp>
          <p:nvSpPr>
            <p:cNvPr id="8199" name="Rectangle 7">
              <a:extLst>
                <a:ext uri="{FF2B5EF4-FFF2-40B4-BE49-F238E27FC236}">
                  <a16:creationId xmlns:a16="http://schemas.microsoft.com/office/drawing/2014/main" id="{AEDB3D26-FEF2-4693-8492-8117535972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3" y="2547"/>
              <a:ext cx="45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route</a:t>
              </a:r>
            </a:p>
          </p:txBody>
        </p:sp>
        <p:sp>
          <p:nvSpPr>
            <p:cNvPr id="8200" name="Rectangle 8">
              <a:extLst>
                <a:ext uri="{FF2B5EF4-FFF2-40B4-BE49-F238E27FC236}">
                  <a16:creationId xmlns:a16="http://schemas.microsoft.com/office/drawing/2014/main" id="{4A11F62B-56B5-4BA2-B6A3-6B59D3804E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9" y="3204"/>
              <a:ext cx="589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noroute</a:t>
              </a:r>
            </a:p>
          </p:txBody>
        </p:sp>
        <p:sp>
          <p:nvSpPr>
            <p:cNvPr id="8201" name="Line 9">
              <a:extLst>
                <a:ext uri="{FF2B5EF4-FFF2-40B4-BE49-F238E27FC236}">
                  <a16:creationId xmlns:a16="http://schemas.microsoft.com/office/drawing/2014/main" id="{D36E8815-799D-402D-8E00-100A3311F5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" y="2075"/>
              <a:ext cx="434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202" name="Line 10">
              <a:extLst>
                <a:ext uri="{FF2B5EF4-FFF2-40B4-BE49-F238E27FC236}">
                  <a16:creationId xmlns:a16="http://schemas.microsoft.com/office/drawing/2014/main" id="{E13A81B6-DFEE-48EB-9F00-5ED7468842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4" y="2075"/>
              <a:ext cx="440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203" name="Line 11">
              <a:extLst>
                <a:ext uri="{FF2B5EF4-FFF2-40B4-BE49-F238E27FC236}">
                  <a16:creationId xmlns:a16="http://schemas.microsoft.com/office/drawing/2014/main" id="{68F7B28F-F3E6-44BA-B523-0CBBDD3BA9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9" y="2734"/>
              <a:ext cx="434" cy="4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204" name="Line 12">
              <a:extLst>
                <a:ext uri="{FF2B5EF4-FFF2-40B4-BE49-F238E27FC236}">
                  <a16:creationId xmlns:a16="http://schemas.microsoft.com/office/drawing/2014/main" id="{307D1CF3-FFC3-49C6-92C8-5954DF767B5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8" y="2734"/>
              <a:ext cx="440" cy="4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8221" name="Rectangle 29">
            <a:extLst>
              <a:ext uri="{FF2B5EF4-FFF2-40B4-BE49-F238E27FC236}">
                <a16:creationId xmlns:a16="http://schemas.microsoft.com/office/drawing/2014/main" id="{8813E4DA-6557-450F-838F-964031239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Helvetica" panose="020B0604020202020204" pitchFamily="34" charset="0"/>
              </a:rPr>
              <a:t>p.12</a:t>
            </a:r>
          </a:p>
        </p:txBody>
      </p:sp>
      <p:sp>
        <p:nvSpPr>
          <p:cNvPr id="8222" name="Rectangle 30">
            <a:extLst>
              <a:ext uri="{FF2B5EF4-FFF2-40B4-BE49-F238E27FC236}">
                <a16:creationId xmlns:a16="http://schemas.microsoft.com/office/drawing/2014/main" id="{F531BA52-5879-47AA-B68E-E51CECD51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Structured terms</a:t>
            </a:r>
          </a:p>
        </p:txBody>
      </p:sp>
      <p:sp>
        <p:nvSpPr>
          <p:cNvPr id="8225" name="Text Box 33">
            <a:extLst>
              <a:ext uri="{FF2B5EF4-FFF2-40B4-BE49-F238E27FC236}">
                <a16:creationId xmlns:a16="http://schemas.microsoft.com/office/drawing/2014/main" id="{717D5402-10B1-4B2D-AA4A-1AA58BE26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28638"/>
            <a:ext cx="8077200" cy="213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reachable(X,Y,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noroute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):-connected(X,Y,L).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reachable(X,Y,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route(</a:t>
            </a:r>
            <a:r>
              <a:rPr lang="en-US" altLang="en-US" sz="1800" b="1">
                <a:solidFill>
                  <a:srgbClr val="3366CC"/>
                </a:solidFill>
                <a:latin typeface="Courier" charset="0"/>
              </a:rPr>
              <a:t>Z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,R)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):-connected(X,</a:t>
            </a:r>
            <a:r>
              <a:rPr lang="en-US" altLang="en-US" sz="1800" b="1">
                <a:solidFill>
                  <a:srgbClr val="3366CC"/>
                </a:solidFill>
                <a:latin typeface="Courier" charset="0"/>
              </a:rPr>
              <a:t>Z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,L),</a:t>
            </a:r>
            <a:br>
              <a:rPr lang="en-US" altLang="en-US" sz="18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                           reachable(</a:t>
            </a:r>
            <a:r>
              <a:rPr lang="en-US" altLang="en-US" sz="1800" b="1">
                <a:solidFill>
                  <a:srgbClr val="3366CC"/>
                </a:solidFill>
                <a:latin typeface="Courier" charset="0"/>
              </a:rPr>
              <a:t>Z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,Y,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R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202020"/>
              </a:solidFill>
              <a:latin typeface="Courier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?-reachable(oxford_circus,charing_cross,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</a:t>
            </a: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).</a:t>
            </a:r>
            <a:br>
              <a:rPr lang="en-US" altLang="en-US" sz="16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 = route(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tottenham_court_road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,route(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leicester_square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,noroute))</a:t>
            </a: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;</a:t>
            </a:r>
            <a:br>
              <a:rPr lang="en-US" altLang="en-US" sz="16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 = route(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piccadilly_circus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,noroute)</a:t>
            </a: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;</a:t>
            </a:r>
            <a:br>
              <a:rPr lang="en-US" altLang="en-US" sz="16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 = route(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picadilly_circus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,route(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leicester_square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,noroute))</a:t>
            </a:r>
            <a:endParaRPr lang="en-US" altLang="en-US" sz="1800">
              <a:solidFill>
                <a:srgbClr val="202020"/>
              </a:solidFill>
              <a:latin typeface="Courier" charset="0"/>
            </a:endParaRPr>
          </a:p>
        </p:txBody>
      </p:sp>
      <p:grpSp>
        <p:nvGrpSpPr>
          <p:cNvPr id="8230" name="Group 38">
            <a:extLst>
              <a:ext uri="{FF2B5EF4-FFF2-40B4-BE49-F238E27FC236}">
                <a16:creationId xmlns:a16="http://schemas.microsoft.com/office/drawing/2014/main" id="{5632C274-4D7D-4621-B78A-041DC084B19F}"/>
              </a:ext>
            </a:extLst>
          </p:cNvPr>
          <p:cNvGrpSpPr>
            <a:grpSpLocks/>
          </p:cNvGrpSpPr>
          <p:nvPr/>
        </p:nvGrpSpPr>
        <p:grpSpPr bwMode="auto">
          <a:xfrm>
            <a:off x="5638801" y="3124200"/>
            <a:ext cx="3470275" cy="990600"/>
            <a:chOff x="2592" y="1968"/>
            <a:chExt cx="2186" cy="624"/>
          </a:xfrm>
        </p:grpSpPr>
        <p:sp>
          <p:nvSpPr>
            <p:cNvPr id="8227" name="Text Box 35">
              <a:extLst>
                <a:ext uri="{FF2B5EF4-FFF2-40B4-BE49-F238E27FC236}">
                  <a16:creationId xmlns:a16="http://schemas.microsoft.com/office/drawing/2014/main" id="{20623E5F-3D91-4002-9D23-E26BC6A25C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6" y="2155"/>
              <a:ext cx="612" cy="214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FF0000"/>
                  </a:solidFill>
                  <a:latin typeface="Helvetica" panose="020B0604020202020204" pitchFamily="34" charset="0"/>
                </a:rPr>
                <a:t>functor</a:t>
              </a:r>
            </a:p>
          </p:txBody>
        </p:sp>
        <p:sp>
          <p:nvSpPr>
            <p:cNvPr id="8228" name="Line 36">
              <a:extLst>
                <a:ext uri="{FF2B5EF4-FFF2-40B4-BE49-F238E27FC236}">
                  <a16:creationId xmlns:a16="http://schemas.microsoft.com/office/drawing/2014/main" id="{6C795BD7-A0CA-4C4A-A0FC-873737837C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92" y="1968"/>
              <a:ext cx="1488" cy="24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8229" name="Line 37">
              <a:extLst>
                <a:ext uri="{FF2B5EF4-FFF2-40B4-BE49-F238E27FC236}">
                  <a16:creationId xmlns:a16="http://schemas.microsoft.com/office/drawing/2014/main" id="{0384FC72-FDAD-4F5D-A3F9-C2FF8B3803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68" y="2304"/>
              <a:ext cx="912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4FFA3735-C737-41BC-8CA2-9541A8221D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786C87D2-739D-4E0F-B76A-07F6A2EB959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grpSp>
        <p:nvGrpSpPr>
          <p:cNvPr id="17410" name="Group 2">
            <a:extLst>
              <a:ext uri="{FF2B5EF4-FFF2-40B4-BE49-F238E27FC236}">
                <a16:creationId xmlns:a16="http://schemas.microsoft.com/office/drawing/2014/main" id="{5B02FB82-B085-4C3C-8905-2177BB8180D4}"/>
              </a:ext>
            </a:extLst>
          </p:cNvPr>
          <p:cNvGrpSpPr>
            <a:grpSpLocks/>
          </p:cNvGrpSpPr>
          <p:nvPr/>
        </p:nvGrpSpPr>
        <p:grpSpPr bwMode="auto">
          <a:xfrm>
            <a:off x="3505201" y="2971801"/>
            <a:ext cx="3994151" cy="2376488"/>
            <a:chOff x="1720" y="1889"/>
            <a:chExt cx="2516" cy="1497"/>
          </a:xfrm>
        </p:grpSpPr>
        <p:sp>
          <p:nvSpPr>
            <p:cNvPr id="17411" name="Rectangle 3">
              <a:extLst>
                <a:ext uri="{FF2B5EF4-FFF2-40B4-BE49-F238E27FC236}">
                  <a16:creationId xmlns:a16="http://schemas.microsoft.com/office/drawing/2014/main" id="{1AEAB0F0-630A-42AB-864C-EC7A7F1CDF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2" y="1889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.</a:t>
              </a:r>
            </a:p>
          </p:txBody>
        </p:sp>
        <p:sp>
          <p:nvSpPr>
            <p:cNvPr id="17412" name="Rectangle 4">
              <a:extLst>
                <a:ext uri="{FF2B5EF4-FFF2-40B4-BE49-F238E27FC236}">
                  <a16:creationId xmlns:a16="http://schemas.microsoft.com/office/drawing/2014/main" id="{8C813616-2B34-42B1-9670-CBE6471785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0" y="2547"/>
              <a:ext cx="146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tottenham_court_road</a:t>
              </a:r>
            </a:p>
          </p:txBody>
        </p:sp>
        <p:sp>
          <p:nvSpPr>
            <p:cNvPr id="17413" name="Rectangle 5">
              <a:extLst>
                <a:ext uri="{FF2B5EF4-FFF2-40B4-BE49-F238E27FC236}">
                  <a16:creationId xmlns:a16="http://schemas.microsoft.com/office/drawing/2014/main" id="{B2521B8C-2FCC-4098-8D4F-BDF968239B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9" y="3204"/>
              <a:ext cx="1198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leicester_square</a:t>
              </a:r>
            </a:p>
          </p:txBody>
        </p:sp>
        <p:sp>
          <p:nvSpPr>
            <p:cNvPr id="17414" name="Rectangle 6">
              <a:extLst>
                <a:ext uri="{FF2B5EF4-FFF2-40B4-BE49-F238E27FC236}">
                  <a16:creationId xmlns:a16="http://schemas.microsoft.com/office/drawing/2014/main" id="{8BA1152A-00D4-419D-8494-891A5B060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2547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.</a:t>
              </a:r>
            </a:p>
          </p:txBody>
        </p:sp>
        <p:sp>
          <p:nvSpPr>
            <p:cNvPr id="17415" name="Rectangle 7">
              <a:extLst>
                <a:ext uri="{FF2B5EF4-FFF2-40B4-BE49-F238E27FC236}">
                  <a16:creationId xmlns:a16="http://schemas.microsoft.com/office/drawing/2014/main" id="{87FC9A20-7019-4F81-B429-99899F4F41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86" y="3204"/>
              <a:ext cx="250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[]</a:t>
              </a:r>
            </a:p>
          </p:txBody>
        </p:sp>
        <p:sp>
          <p:nvSpPr>
            <p:cNvPr id="17416" name="Line 8">
              <a:extLst>
                <a:ext uri="{FF2B5EF4-FFF2-40B4-BE49-F238E27FC236}">
                  <a16:creationId xmlns:a16="http://schemas.microsoft.com/office/drawing/2014/main" id="{CE98AB89-E611-4B91-A6CA-6C915FE1AC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55" y="2075"/>
              <a:ext cx="434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7417" name="Line 9">
              <a:extLst>
                <a:ext uri="{FF2B5EF4-FFF2-40B4-BE49-F238E27FC236}">
                  <a16:creationId xmlns:a16="http://schemas.microsoft.com/office/drawing/2014/main" id="{36F8CE3B-62CD-483C-8988-FBBA9DC4468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34" y="2075"/>
              <a:ext cx="440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7418" name="Line 10">
              <a:extLst>
                <a:ext uri="{FF2B5EF4-FFF2-40B4-BE49-F238E27FC236}">
                  <a16:creationId xmlns:a16="http://schemas.microsoft.com/office/drawing/2014/main" id="{081454E8-E0A2-47BB-90F8-532AC8E40C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9" y="2734"/>
              <a:ext cx="434" cy="4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7419" name="Line 11">
              <a:extLst>
                <a:ext uri="{FF2B5EF4-FFF2-40B4-BE49-F238E27FC236}">
                  <a16:creationId xmlns:a16="http://schemas.microsoft.com/office/drawing/2014/main" id="{FF1ED5B9-B3A5-4CBB-8709-60290E1D8F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8" y="2734"/>
              <a:ext cx="440" cy="471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047BC0E1-64BD-4F93-9C51-B66931B4DD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Helvetica" panose="020B0604020202020204" pitchFamily="34" charset="0"/>
              </a:rPr>
              <a:t>p.13-4</a:t>
            </a:r>
          </a:p>
        </p:txBody>
      </p:sp>
      <p:sp>
        <p:nvSpPr>
          <p:cNvPr id="17421" name="Rectangle 13">
            <a:extLst>
              <a:ext uri="{FF2B5EF4-FFF2-40B4-BE49-F238E27FC236}">
                <a16:creationId xmlns:a16="http://schemas.microsoft.com/office/drawing/2014/main" id="{C67D95DF-DA26-47BB-B865-49C6529AFC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Lists</a:t>
            </a:r>
          </a:p>
        </p:txBody>
      </p:sp>
      <p:sp>
        <p:nvSpPr>
          <p:cNvPr id="17422" name="Text Box 14">
            <a:extLst>
              <a:ext uri="{FF2B5EF4-FFF2-40B4-BE49-F238E27FC236}">
                <a16:creationId xmlns:a16="http://schemas.microsoft.com/office/drawing/2014/main" id="{441DC89F-1608-4DD5-A82C-BAFC9519F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28638"/>
            <a:ext cx="8077200" cy="2138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reachable(X,Y,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[]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):-connected(X,Y,L).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reachable(X,Y,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[</a:t>
            </a:r>
            <a:r>
              <a:rPr lang="en-US" altLang="en-US" sz="1800" b="1">
                <a:solidFill>
                  <a:srgbClr val="3366CC"/>
                </a:solidFill>
                <a:latin typeface="Courier" charset="0"/>
              </a:rPr>
              <a:t>Z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|R]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):-connected(X,</a:t>
            </a:r>
            <a:r>
              <a:rPr lang="en-US" altLang="en-US" sz="1800" b="1">
                <a:solidFill>
                  <a:srgbClr val="3366CC"/>
                </a:solidFill>
                <a:latin typeface="Courier" charset="0"/>
              </a:rPr>
              <a:t>Z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,L),</a:t>
            </a:r>
            <a:br>
              <a:rPr lang="en-US" altLang="en-US" sz="18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                      reachable(</a:t>
            </a:r>
            <a:r>
              <a:rPr lang="en-US" altLang="en-US" sz="1800" b="1">
                <a:solidFill>
                  <a:srgbClr val="3366CC"/>
                </a:solidFill>
                <a:latin typeface="Courier" charset="0"/>
              </a:rPr>
              <a:t>Z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,Y,</a:t>
            </a:r>
            <a:r>
              <a:rPr lang="en-US" altLang="en-US" sz="1800" b="1">
                <a:solidFill>
                  <a:srgbClr val="FF0000"/>
                </a:solidFill>
                <a:latin typeface="Courier" charset="0"/>
              </a:rPr>
              <a:t>R</a:t>
            </a:r>
            <a:r>
              <a:rPr lang="en-US" altLang="en-US" sz="1800">
                <a:solidFill>
                  <a:srgbClr val="202020"/>
                </a:solidFill>
                <a:latin typeface="Courier" charset="0"/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600">
              <a:solidFill>
                <a:srgbClr val="202020"/>
              </a:solidFill>
              <a:latin typeface="Courier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?-reachable(oxford_circus,charing_cross,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</a:t>
            </a: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).</a:t>
            </a:r>
            <a:br>
              <a:rPr lang="en-US" altLang="en-US" sz="16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 = [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tottenham_court_road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leicester_square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]</a:t>
            </a: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;</a:t>
            </a:r>
            <a:br>
              <a:rPr lang="en-US" altLang="en-US" sz="16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 = [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piccadilly_circus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]</a:t>
            </a:r>
            <a:r>
              <a:rPr lang="en-US" altLang="en-US" sz="1600">
                <a:solidFill>
                  <a:srgbClr val="202020"/>
                </a:solidFill>
                <a:latin typeface="Courier" charset="0"/>
              </a:rPr>
              <a:t>;</a:t>
            </a:r>
            <a:br>
              <a:rPr lang="en-US" altLang="en-US" sz="1600">
                <a:solidFill>
                  <a:srgbClr val="202020"/>
                </a:solidFill>
                <a:latin typeface="Courier" charset="0"/>
              </a:rPr>
            </a:b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R = [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picadilly_circus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,</a:t>
            </a:r>
            <a:r>
              <a:rPr lang="en-US" altLang="en-US" sz="1600" b="1">
                <a:solidFill>
                  <a:srgbClr val="3366CC"/>
                </a:solidFill>
                <a:latin typeface="Courier" charset="0"/>
              </a:rPr>
              <a:t>leicester_square</a:t>
            </a:r>
            <a:r>
              <a:rPr lang="en-US" altLang="en-US" sz="1600" b="1">
                <a:solidFill>
                  <a:srgbClr val="FF0000"/>
                </a:solidFill>
                <a:latin typeface="Courier" charset="0"/>
              </a:rPr>
              <a:t>]</a:t>
            </a:r>
            <a:endParaRPr lang="en-US" altLang="en-US" sz="1800">
              <a:solidFill>
                <a:srgbClr val="202020"/>
              </a:solidFill>
              <a:latin typeface="Courier" charset="0"/>
            </a:endParaRPr>
          </a:p>
        </p:txBody>
      </p:sp>
      <p:grpSp>
        <p:nvGrpSpPr>
          <p:cNvPr id="17423" name="Group 15">
            <a:extLst>
              <a:ext uri="{FF2B5EF4-FFF2-40B4-BE49-F238E27FC236}">
                <a16:creationId xmlns:a16="http://schemas.microsoft.com/office/drawing/2014/main" id="{23E65598-8703-4920-927F-914815E44705}"/>
              </a:ext>
            </a:extLst>
          </p:cNvPr>
          <p:cNvGrpSpPr>
            <a:grpSpLocks/>
          </p:cNvGrpSpPr>
          <p:nvPr/>
        </p:nvGrpSpPr>
        <p:grpSpPr bwMode="auto">
          <a:xfrm>
            <a:off x="5638801" y="3124200"/>
            <a:ext cx="3863975" cy="990600"/>
            <a:chOff x="2592" y="1968"/>
            <a:chExt cx="2434" cy="624"/>
          </a:xfrm>
        </p:grpSpPr>
        <p:sp>
          <p:nvSpPr>
            <p:cNvPr id="17424" name="Text Box 16">
              <a:extLst>
                <a:ext uri="{FF2B5EF4-FFF2-40B4-BE49-F238E27FC236}">
                  <a16:creationId xmlns:a16="http://schemas.microsoft.com/office/drawing/2014/main" id="{1FBB6D6A-D673-47A7-8AA4-99879E869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66" y="2155"/>
              <a:ext cx="860" cy="214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800" b="1">
                  <a:solidFill>
                    <a:srgbClr val="FF0000"/>
                  </a:solidFill>
                  <a:latin typeface="Helvetica" panose="020B0604020202020204" pitchFamily="34" charset="0"/>
                </a:rPr>
                <a:t>list functor</a:t>
              </a:r>
            </a:p>
          </p:txBody>
        </p:sp>
        <p:sp>
          <p:nvSpPr>
            <p:cNvPr id="17425" name="Line 17">
              <a:extLst>
                <a:ext uri="{FF2B5EF4-FFF2-40B4-BE49-F238E27FC236}">
                  <a16:creationId xmlns:a16="http://schemas.microsoft.com/office/drawing/2014/main" id="{93D368AA-6225-4956-92F7-6EC9E728D4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592" y="1968"/>
              <a:ext cx="1488" cy="24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7426" name="Line 18">
              <a:extLst>
                <a:ext uri="{FF2B5EF4-FFF2-40B4-BE49-F238E27FC236}">
                  <a16:creationId xmlns:a16="http://schemas.microsoft.com/office/drawing/2014/main" id="{A4A6225E-BA59-4421-B8E1-F468B56FB1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68" y="2304"/>
              <a:ext cx="912" cy="288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 type="triangle" w="med" len="med"/>
            </a:ln>
            <a:effectLst>
              <a:outerShdw dist="17961" dir="2700000" algn="ctr" rotWithShape="0">
                <a:srgbClr val="969696"/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3">
            <a:extLst>
              <a:ext uri="{FF2B5EF4-FFF2-40B4-BE49-F238E27FC236}">
                <a16:creationId xmlns:a16="http://schemas.microsoft.com/office/drawing/2014/main" id="{6F9F4EC1-6A28-41EB-BCF8-B8AB63EF6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20" name="Date Placeholder 4">
            <a:extLst>
              <a:ext uri="{FF2B5EF4-FFF2-40B4-BE49-F238E27FC236}">
                <a16:creationId xmlns:a16="http://schemas.microsoft.com/office/drawing/2014/main" id="{77087299-58BF-4978-A9DA-1D6C519A712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grpSp>
        <p:nvGrpSpPr>
          <p:cNvPr id="16412" name="Group 28">
            <a:extLst>
              <a:ext uri="{FF2B5EF4-FFF2-40B4-BE49-F238E27FC236}">
                <a16:creationId xmlns:a16="http://schemas.microsoft.com/office/drawing/2014/main" id="{0C95D731-C30A-4693-B261-9287224A0FF0}"/>
              </a:ext>
            </a:extLst>
          </p:cNvPr>
          <p:cNvGrpSpPr>
            <a:grpSpLocks/>
          </p:cNvGrpSpPr>
          <p:nvPr/>
        </p:nvGrpSpPr>
        <p:grpSpPr bwMode="auto">
          <a:xfrm>
            <a:off x="2644775" y="1116013"/>
            <a:ext cx="3911600" cy="3387724"/>
            <a:chOff x="625" y="863"/>
            <a:chExt cx="2464" cy="2134"/>
          </a:xfrm>
        </p:grpSpPr>
        <p:sp>
          <p:nvSpPr>
            <p:cNvPr id="16396" name="Rectangle 12">
              <a:extLst>
                <a:ext uri="{FF2B5EF4-FFF2-40B4-BE49-F238E27FC236}">
                  <a16:creationId xmlns:a16="http://schemas.microsoft.com/office/drawing/2014/main" id="{99103CE0-0C34-4B15-AFB6-DB9B5873B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71" y="863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.</a:t>
              </a:r>
            </a:p>
          </p:txBody>
        </p:sp>
        <p:sp>
          <p:nvSpPr>
            <p:cNvPr id="16397" name="Rectangle 13">
              <a:extLst>
                <a:ext uri="{FF2B5EF4-FFF2-40B4-BE49-F238E27FC236}">
                  <a16:creationId xmlns:a16="http://schemas.microsoft.com/office/drawing/2014/main" id="{79B81880-58E0-4CB5-948F-7E91B897E3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" y="1521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a</a:t>
              </a:r>
            </a:p>
          </p:txBody>
        </p:sp>
        <p:sp>
          <p:nvSpPr>
            <p:cNvPr id="16398" name="Rectangle 14">
              <a:extLst>
                <a:ext uri="{FF2B5EF4-FFF2-40B4-BE49-F238E27FC236}">
                  <a16:creationId xmlns:a16="http://schemas.microsoft.com/office/drawing/2014/main" id="{AB1A14C3-C942-4AEC-9F5F-179068BA2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9" y="2179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b</a:t>
              </a:r>
            </a:p>
          </p:txBody>
        </p:sp>
        <p:sp>
          <p:nvSpPr>
            <p:cNvPr id="16399" name="Rectangle 15">
              <a:extLst>
                <a:ext uri="{FF2B5EF4-FFF2-40B4-BE49-F238E27FC236}">
                  <a16:creationId xmlns:a16="http://schemas.microsoft.com/office/drawing/2014/main" id="{8F7D754E-D863-4B7B-AC87-F0D785DE7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1521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.</a:t>
              </a:r>
            </a:p>
          </p:txBody>
        </p:sp>
        <p:sp>
          <p:nvSpPr>
            <p:cNvPr id="16400" name="Line 16">
              <a:extLst>
                <a:ext uri="{FF2B5EF4-FFF2-40B4-BE49-F238E27FC236}">
                  <a16:creationId xmlns:a16="http://schemas.microsoft.com/office/drawing/2014/main" id="{F9DBEF5C-FD7D-4684-BE0E-03DB76CC33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4" y="1049"/>
              <a:ext cx="434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401" name="Line 17">
              <a:extLst>
                <a:ext uri="{FF2B5EF4-FFF2-40B4-BE49-F238E27FC236}">
                  <a16:creationId xmlns:a16="http://schemas.microsoft.com/office/drawing/2014/main" id="{CF6F7549-C33F-4553-BFCB-12D09CED1C6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73" y="1049"/>
              <a:ext cx="441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402" name="Line 18">
              <a:extLst>
                <a:ext uri="{FF2B5EF4-FFF2-40B4-BE49-F238E27FC236}">
                  <a16:creationId xmlns:a16="http://schemas.microsoft.com/office/drawing/2014/main" id="{EB399E95-486A-460F-87FD-4A5C37C63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99" y="1707"/>
              <a:ext cx="433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403" name="Line 19">
              <a:extLst>
                <a:ext uri="{FF2B5EF4-FFF2-40B4-BE49-F238E27FC236}">
                  <a16:creationId xmlns:a16="http://schemas.microsoft.com/office/drawing/2014/main" id="{969082E8-9D21-4A83-A036-B66C78E096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377" y="1707"/>
              <a:ext cx="441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404" name="Rectangle 20">
              <a:extLst>
                <a:ext uri="{FF2B5EF4-FFF2-40B4-BE49-F238E27FC236}">
                  <a16:creationId xmlns:a16="http://schemas.microsoft.com/office/drawing/2014/main" id="{1DF1F493-CECB-4262-8396-04C118D0B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2" y="2147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.</a:t>
              </a:r>
            </a:p>
          </p:txBody>
        </p:sp>
        <p:sp>
          <p:nvSpPr>
            <p:cNvPr id="16405" name="Rectangle 21">
              <a:extLst>
                <a:ext uri="{FF2B5EF4-FFF2-40B4-BE49-F238E27FC236}">
                  <a16:creationId xmlns:a16="http://schemas.microsoft.com/office/drawing/2014/main" id="{2836587E-910B-4062-BA1A-D90F5060A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9" y="2815"/>
              <a:ext cx="250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FF0000"/>
                  </a:solidFill>
                  <a:latin typeface="Courier" charset="0"/>
                </a:rPr>
                <a:t>[]</a:t>
              </a:r>
            </a:p>
          </p:txBody>
        </p:sp>
        <p:sp>
          <p:nvSpPr>
            <p:cNvPr id="16406" name="Line 22">
              <a:extLst>
                <a:ext uri="{FF2B5EF4-FFF2-40B4-BE49-F238E27FC236}">
                  <a16:creationId xmlns:a16="http://schemas.microsoft.com/office/drawing/2014/main" id="{2D466F40-74D2-42E4-9C4D-AC9567A062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74" y="2333"/>
              <a:ext cx="434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407" name="Line 23">
              <a:extLst>
                <a:ext uri="{FF2B5EF4-FFF2-40B4-BE49-F238E27FC236}">
                  <a16:creationId xmlns:a16="http://schemas.microsoft.com/office/drawing/2014/main" id="{C066C31F-F3AF-44AC-997D-4371FEB1B4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53" y="2333"/>
              <a:ext cx="440" cy="47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b="1">
                <a:solidFill>
                  <a:srgbClr val="202020"/>
                </a:solidFill>
                <a:latin typeface="Helvetica" panose="020B0604020202020204" pitchFamily="34" charset="0"/>
              </a:endParaRPr>
            </a:p>
          </p:txBody>
        </p:sp>
        <p:sp>
          <p:nvSpPr>
            <p:cNvPr id="16408" name="Rectangle 24">
              <a:extLst>
                <a:ext uri="{FF2B5EF4-FFF2-40B4-BE49-F238E27FC236}">
                  <a16:creationId xmlns:a16="http://schemas.microsoft.com/office/drawing/2014/main" id="{927CF9A7-B4F7-48B8-8F57-2EA8129919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1" y="2805"/>
              <a:ext cx="183" cy="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1pPr>
              <a:lvl2pPr marL="571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7145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286000" defTabSz="762000"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7432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32004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6576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4114800" defTabSz="7620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1400" b="1">
                  <a:solidFill>
                    <a:srgbClr val="3366CC"/>
                  </a:solidFill>
                  <a:latin typeface="Courier" charset="0"/>
                </a:rPr>
                <a:t>c</a:t>
              </a:r>
            </a:p>
          </p:txBody>
        </p:sp>
      </p:grpSp>
      <p:sp>
        <p:nvSpPr>
          <p:cNvPr id="16410" name="Rectangle 26">
            <a:extLst>
              <a:ext uri="{FF2B5EF4-FFF2-40B4-BE49-F238E27FC236}">
                <a16:creationId xmlns:a16="http://schemas.microsoft.com/office/drawing/2014/main" id="{81CD11BF-EE4E-488B-9BFC-429C4A4EE5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3" y="1"/>
            <a:ext cx="342900" cy="227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1000">
                <a:solidFill>
                  <a:srgbClr val="000000"/>
                </a:solidFill>
                <a:latin typeface="Helvetica" panose="020B0604020202020204" pitchFamily="34" charset="0"/>
              </a:rPr>
              <a:t>p.14</a:t>
            </a:r>
          </a:p>
        </p:txBody>
      </p:sp>
      <p:sp>
        <p:nvSpPr>
          <p:cNvPr id="16414" name="Rectangle 30">
            <a:extLst>
              <a:ext uri="{FF2B5EF4-FFF2-40B4-BE49-F238E27FC236}">
                <a16:creationId xmlns:a16="http://schemas.microsoft.com/office/drawing/2014/main" id="{8C651A05-B9AA-44E2-875F-D85D99380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Lists (2)</a:t>
            </a:r>
          </a:p>
        </p:txBody>
      </p:sp>
      <p:sp>
        <p:nvSpPr>
          <p:cNvPr id="16415" name="Rectangle 31">
            <a:extLst>
              <a:ext uri="{FF2B5EF4-FFF2-40B4-BE49-F238E27FC236}">
                <a16:creationId xmlns:a16="http://schemas.microsoft.com/office/drawing/2014/main" id="{9078118B-400B-4D72-BCE6-9622EB3DC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162800" y="573088"/>
            <a:ext cx="3124200" cy="4837112"/>
          </a:xfrm>
        </p:spPr>
        <p:txBody>
          <a:bodyPr/>
          <a:lstStyle/>
          <a:p>
            <a:pPr marL="0" indent="0">
              <a:buNone/>
            </a:pPr>
            <a:r>
              <a:rPr lang="en-US" altLang="en-US"/>
              <a:t>This list can be written in many ways: 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.(</a:t>
            </a:r>
            <a:r>
              <a:rPr lang="en-US" altLang="en-US" b="1">
                <a:solidFill>
                  <a:schemeClr val="accent1"/>
                </a:solidFill>
              </a:rPr>
              <a:t>a</a:t>
            </a:r>
            <a:r>
              <a:rPr lang="en-US" altLang="en-US" b="1">
                <a:solidFill>
                  <a:schemeClr val="bg2"/>
                </a:solidFill>
              </a:rPr>
              <a:t>,.(</a:t>
            </a:r>
            <a:r>
              <a:rPr lang="en-US" altLang="en-US" b="1">
                <a:solidFill>
                  <a:schemeClr val="accent1"/>
                </a:solidFill>
              </a:rPr>
              <a:t>b</a:t>
            </a:r>
            <a:r>
              <a:rPr lang="en-US" altLang="en-US" b="1">
                <a:solidFill>
                  <a:schemeClr val="bg2"/>
                </a:solidFill>
              </a:rPr>
              <a:t>,.(</a:t>
            </a:r>
            <a:r>
              <a:rPr lang="en-US" altLang="en-US" b="1">
                <a:solidFill>
                  <a:schemeClr val="accent1"/>
                </a:solidFill>
              </a:rPr>
              <a:t>c</a:t>
            </a:r>
            <a:r>
              <a:rPr lang="en-US" altLang="en-US" b="1">
                <a:solidFill>
                  <a:schemeClr val="bg2"/>
                </a:solidFill>
              </a:rPr>
              <a:t>,[])))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[</a:t>
            </a:r>
            <a:r>
              <a:rPr lang="en-US" altLang="en-US" b="1">
                <a:solidFill>
                  <a:schemeClr val="accent1"/>
                </a:solidFill>
              </a:rPr>
              <a:t>a</a:t>
            </a:r>
            <a:r>
              <a:rPr lang="en-US" altLang="en-US" b="1">
                <a:solidFill>
                  <a:schemeClr val="bg2"/>
                </a:solidFill>
              </a:rPr>
              <a:t>|[</a:t>
            </a:r>
            <a:r>
              <a:rPr lang="en-US" altLang="en-US" b="1">
                <a:solidFill>
                  <a:schemeClr val="accent1"/>
                </a:solidFill>
              </a:rPr>
              <a:t>b</a:t>
            </a:r>
            <a:r>
              <a:rPr lang="en-US" altLang="en-US" b="1">
                <a:solidFill>
                  <a:schemeClr val="bg2"/>
                </a:solidFill>
              </a:rPr>
              <a:t>|[</a:t>
            </a:r>
            <a:r>
              <a:rPr lang="en-US" altLang="en-US" b="1">
                <a:solidFill>
                  <a:schemeClr val="accent1"/>
                </a:solidFill>
              </a:rPr>
              <a:t>c</a:t>
            </a:r>
            <a:r>
              <a:rPr lang="en-US" altLang="en-US" b="1">
                <a:solidFill>
                  <a:schemeClr val="bg2"/>
                </a:solidFill>
              </a:rPr>
              <a:t>|[]]]]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[</a:t>
            </a:r>
            <a:r>
              <a:rPr lang="en-US" altLang="en-US" b="1">
                <a:solidFill>
                  <a:schemeClr val="accent1"/>
                </a:solidFill>
              </a:rPr>
              <a:t>a</a:t>
            </a:r>
            <a:r>
              <a:rPr lang="en-US" altLang="en-US" b="1">
                <a:solidFill>
                  <a:schemeClr val="bg2"/>
                </a:solidFill>
              </a:rPr>
              <a:t>|[</a:t>
            </a:r>
            <a:r>
              <a:rPr lang="en-US" altLang="en-US" b="1">
                <a:solidFill>
                  <a:schemeClr val="accent1"/>
                </a:solidFill>
              </a:rPr>
              <a:t>b</a:t>
            </a:r>
            <a:r>
              <a:rPr lang="en-US" altLang="en-US" b="1">
                <a:solidFill>
                  <a:schemeClr val="bg2"/>
                </a:solidFill>
              </a:rPr>
              <a:t>|[</a:t>
            </a:r>
            <a:r>
              <a:rPr lang="en-US" altLang="en-US" b="1">
                <a:solidFill>
                  <a:schemeClr val="accent1"/>
                </a:solidFill>
              </a:rPr>
              <a:t>c</a:t>
            </a:r>
            <a:r>
              <a:rPr lang="en-US" altLang="en-US" b="1">
                <a:solidFill>
                  <a:schemeClr val="bg2"/>
                </a:solidFill>
              </a:rPr>
              <a:t>]]]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[</a:t>
            </a:r>
            <a:r>
              <a:rPr lang="en-US" altLang="en-US" b="1">
                <a:solidFill>
                  <a:schemeClr val="accent1"/>
                </a:solidFill>
              </a:rPr>
              <a:t>a</a:t>
            </a:r>
            <a:r>
              <a:rPr lang="en-US" altLang="en-US" b="1">
                <a:solidFill>
                  <a:schemeClr val="bg2"/>
                </a:solidFill>
              </a:rPr>
              <a:t>|[</a:t>
            </a:r>
            <a:r>
              <a:rPr lang="en-US" altLang="en-US" b="1">
                <a:solidFill>
                  <a:schemeClr val="accent1"/>
                </a:solidFill>
              </a:rPr>
              <a:t>b</a:t>
            </a:r>
            <a:r>
              <a:rPr lang="en-US" altLang="en-US" b="1">
                <a:solidFill>
                  <a:schemeClr val="bg2"/>
                </a:solidFill>
              </a:rPr>
              <a:t>,</a:t>
            </a:r>
            <a:r>
              <a:rPr lang="en-US" altLang="en-US" b="1">
                <a:solidFill>
                  <a:schemeClr val="accent1"/>
                </a:solidFill>
              </a:rPr>
              <a:t>c</a:t>
            </a:r>
            <a:r>
              <a:rPr lang="en-US" altLang="en-US" b="1">
                <a:solidFill>
                  <a:schemeClr val="bg2"/>
                </a:solidFill>
              </a:rPr>
              <a:t>]]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[</a:t>
            </a:r>
            <a:r>
              <a:rPr lang="en-US" altLang="en-US" b="1">
                <a:solidFill>
                  <a:schemeClr val="accent1"/>
                </a:solidFill>
              </a:rPr>
              <a:t>a</a:t>
            </a:r>
            <a:r>
              <a:rPr lang="en-US" altLang="en-US" b="1">
                <a:solidFill>
                  <a:schemeClr val="bg2"/>
                </a:solidFill>
              </a:rPr>
              <a:t>,</a:t>
            </a:r>
            <a:r>
              <a:rPr lang="en-US" altLang="en-US" b="1">
                <a:solidFill>
                  <a:schemeClr val="accent1"/>
                </a:solidFill>
              </a:rPr>
              <a:t>b</a:t>
            </a:r>
            <a:r>
              <a:rPr lang="en-US" altLang="en-US" b="1">
                <a:solidFill>
                  <a:schemeClr val="bg2"/>
                </a:solidFill>
              </a:rPr>
              <a:t>,</a:t>
            </a:r>
            <a:r>
              <a:rPr lang="en-US" altLang="en-US" b="1">
                <a:solidFill>
                  <a:schemeClr val="accent1"/>
                </a:solidFill>
              </a:rPr>
              <a:t>c</a:t>
            </a:r>
            <a:r>
              <a:rPr lang="en-US" altLang="en-US" b="1">
                <a:solidFill>
                  <a:schemeClr val="bg2"/>
                </a:solidFill>
              </a:rPr>
              <a:t>]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[</a:t>
            </a:r>
            <a:r>
              <a:rPr lang="en-US" altLang="en-US" b="1">
                <a:solidFill>
                  <a:schemeClr val="accent1"/>
                </a:solidFill>
              </a:rPr>
              <a:t>a</a:t>
            </a:r>
            <a:r>
              <a:rPr lang="en-US" altLang="en-US" b="1">
                <a:solidFill>
                  <a:schemeClr val="bg2"/>
                </a:solidFill>
              </a:rPr>
              <a:t>,</a:t>
            </a:r>
            <a:r>
              <a:rPr lang="en-US" altLang="en-US" b="1">
                <a:solidFill>
                  <a:schemeClr val="accent1"/>
                </a:solidFill>
              </a:rPr>
              <a:t>b</a:t>
            </a:r>
            <a:r>
              <a:rPr lang="en-US" altLang="en-US" b="1">
                <a:solidFill>
                  <a:schemeClr val="bg2"/>
                </a:solidFill>
              </a:rPr>
              <a:t>|[</a:t>
            </a:r>
            <a:r>
              <a:rPr lang="en-US" altLang="en-US">
                <a:solidFill>
                  <a:schemeClr val="accent1"/>
                </a:solidFill>
              </a:rPr>
              <a:t>c</a:t>
            </a:r>
            <a:r>
              <a:rPr lang="en-US" altLang="en-US" b="1">
                <a:solidFill>
                  <a:schemeClr val="bg2"/>
                </a:solidFill>
              </a:rPr>
              <a:t>]]</a:t>
            </a:r>
          </a:p>
          <a:p>
            <a:pPr lvl="1"/>
            <a:r>
              <a:rPr lang="en-US" altLang="en-US" b="1">
                <a:solidFill>
                  <a:schemeClr val="bg2"/>
                </a:solidFill>
              </a:rPr>
              <a:t>…</a:t>
            </a:r>
            <a:endParaRPr lang="en-US" altLang="en-US" b="1">
              <a:solidFill>
                <a:schemeClr val="accent1"/>
              </a:solidFill>
            </a:endParaRPr>
          </a:p>
          <a:p>
            <a:pPr lvl="1"/>
            <a:endParaRPr lang="en-US" altLang="en-US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6E65BF-B0BA-4CD8-BEF5-78DFA0C0F80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000000"/>
                </a:solidFill>
                <a:latin typeface="Helvetica" panose="020B0604020202020204" pitchFamily="34" charset="0"/>
              </a:rPr>
              <a:t>Simply Logical</a:t>
            </a:r>
            <a:r>
              <a:rPr lang="en-US" altLang="en-US">
                <a:solidFill>
                  <a:srgbClr val="000000"/>
                </a:solidFill>
                <a:latin typeface="Helvetica" panose="020B0604020202020204" pitchFamily="34" charset="0"/>
              </a:rPr>
              <a:t> – Chapter 1</a:t>
            </a:r>
            <a:r>
              <a:rPr lang="en-US" altLang="en-US" i="1">
                <a:solidFill>
                  <a:srgbClr val="000000"/>
                </a:solidFill>
                <a:latin typeface="Helvetica" panose="020B0604020202020204" pitchFamily="34" charset="0"/>
              </a:rPr>
              <a:t> </a:t>
            </a:r>
            <a:endParaRPr lang="en-US" altLang="en-US" sz="1200">
              <a:solidFill>
                <a:srgbClr val="000000"/>
              </a:solidFill>
              <a:latin typeface="Helvetica" panose="020B060402020202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9D5BC9-D6AA-4AEC-BC46-A473B0E648F2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b="1">
                <a:solidFill>
                  <a:srgbClr val="202020"/>
                </a:solidFill>
                <a:latin typeface="Helvetica" panose="020B0604020202020204" pitchFamily="34" charset="0"/>
              </a:rPr>
              <a:t>© Peter Flach 2000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8BF04F2D-FB34-44C5-8A7D-25AD35038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Summary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5444D74-189C-4893-9AC8-92D5237B6A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496888"/>
            <a:ext cx="7924800" cy="4760912"/>
          </a:xfrm>
        </p:spPr>
        <p:txBody>
          <a:bodyPr/>
          <a:lstStyle/>
          <a:p>
            <a:r>
              <a:rPr lang="en-US" altLang="en-US"/>
              <a:t>Prolog has very simple syntax</a:t>
            </a:r>
          </a:p>
          <a:p>
            <a:pPr lvl="2"/>
            <a:r>
              <a:rPr lang="en-US" altLang="en-US"/>
              <a:t>constants, variables, and structured terms refer to objects</a:t>
            </a:r>
          </a:p>
          <a:p>
            <a:pPr lvl="3"/>
            <a:r>
              <a:rPr lang="en-US" altLang="en-US"/>
              <a:t>variables start with uppercase character</a:t>
            </a:r>
          </a:p>
          <a:p>
            <a:pPr lvl="3"/>
            <a:r>
              <a:rPr lang="en-US" altLang="en-US"/>
              <a:t>functors are never evaluated, but are used for naming</a:t>
            </a:r>
          </a:p>
          <a:p>
            <a:pPr lvl="2"/>
            <a:r>
              <a:rPr lang="en-US" altLang="en-US"/>
              <a:t>predicates express relations between objects</a:t>
            </a:r>
          </a:p>
          <a:p>
            <a:pPr lvl="2"/>
            <a:r>
              <a:rPr lang="en-US" altLang="en-US"/>
              <a:t>clauses express true statements</a:t>
            </a:r>
          </a:p>
          <a:p>
            <a:pPr lvl="3"/>
            <a:r>
              <a:rPr lang="en-US" altLang="en-US"/>
              <a:t>each clause independent of other clauses</a:t>
            </a:r>
          </a:p>
          <a:p>
            <a:r>
              <a:rPr lang="en-US" altLang="en-US"/>
              <a:t>Queries are answered by matching with head of clause</a:t>
            </a:r>
          </a:p>
          <a:p>
            <a:pPr lvl="2"/>
            <a:r>
              <a:rPr lang="en-US" altLang="en-US"/>
              <a:t>there may be more than one matching clause</a:t>
            </a:r>
          </a:p>
          <a:p>
            <a:pPr lvl="3"/>
            <a:r>
              <a:rPr lang="en-US" altLang="en-US"/>
              <a:t>query answering is search process</a:t>
            </a:r>
          </a:p>
          <a:p>
            <a:pPr lvl="2"/>
            <a:r>
              <a:rPr lang="en-US" altLang="en-US"/>
              <a:t>query may have 0, 1, or several answers</a:t>
            </a:r>
          </a:p>
          <a:p>
            <a:pPr lvl="2"/>
            <a:r>
              <a:rPr lang="en-US" altLang="en-US"/>
              <a:t>no pre-determined input/output pattern (usually)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3ED82D77-04D4-421A-BA72-7289A8AAC7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17DA658-7F0C-44AE-B1C3-C4B05EA97BDB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25308E91-57EB-4BF5-84DB-28103D94BA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Propositional clausal logic: semantics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4644119-773F-4788-89D4-98D2692FB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6502" y="538508"/>
            <a:ext cx="8643025" cy="4452998"/>
          </a:xfrm>
        </p:spPr>
        <p:txBody>
          <a:bodyPr/>
          <a:lstStyle/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 dirty="0" err="1">
                <a:solidFill>
                  <a:schemeClr val="hlink"/>
                </a:solidFill>
              </a:rPr>
              <a:t>Herbrand</a:t>
            </a:r>
            <a:r>
              <a:rPr lang="en-US" altLang="en-DE" b="1" i="1" dirty="0">
                <a:solidFill>
                  <a:schemeClr val="hlink"/>
                </a:solidFill>
              </a:rPr>
              <a:t> base</a:t>
            </a:r>
            <a:r>
              <a:rPr lang="en-US" altLang="en-DE" dirty="0"/>
              <a:t>: set of atoms</a:t>
            </a:r>
          </a:p>
          <a:p>
            <a:pPr marL="868649" lvl="1">
              <a:lnSpc>
                <a:spcPct val="90000"/>
              </a:lnSpc>
              <a:defRPr/>
            </a:pPr>
            <a:r>
              <a:rPr lang="en-US" altLang="en-DE" dirty="0"/>
              <a:t>{</a:t>
            </a:r>
            <a:r>
              <a:rPr lang="en-US" altLang="en-DE" dirty="0" err="1"/>
              <a:t>married,bachelor,man,adult</a:t>
            </a:r>
            <a:r>
              <a:rPr lang="en-US" altLang="en-DE" dirty="0"/>
              <a:t>}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 dirty="0" err="1">
                <a:solidFill>
                  <a:schemeClr val="hlink"/>
                </a:solidFill>
              </a:rPr>
              <a:t>Herbrand</a:t>
            </a:r>
            <a:r>
              <a:rPr lang="en-US" altLang="en-DE" b="1" i="1" dirty="0">
                <a:solidFill>
                  <a:schemeClr val="hlink"/>
                </a:solidFill>
              </a:rPr>
              <a:t> interpretation</a:t>
            </a:r>
            <a:r>
              <a:rPr lang="en-US" altLang="en-DE" dirty="0"/>
              <a:t>: set of </a:t>
            </a:r>
            <a:r>
              <a:rPr lang="en-US" altLang="en-DE" b="1" dirty="0">
                <a:solidFill>
                  <a:schemeClr val="accent1"/>
                </a:solidFill>
              </a:rPr>
              <a:t>true</a:t>
            </a:r>
            <a:r>
              <a:rPr lang="en-US" altLang="en-DE" dirty="0"/>
              <a:t> atoms</a:t>
            </a:r>
          </a:p>
          <a:p>
            <a:pPr marL="868649" lvl="1">
              <a:lnSpc>
                <a:spcPct val="90000"/>
              </a:lnSpc>
              <a:defRPr/>
            </a:pPr>
            <a:r>
              <a:rPr lang="en-US" altLang="en-DE" dirty="0"/>
              <a:t>{</a:t>
            </a:r>
            <a:r>
              <a:rPr lang="en-US" altLang="en-DE" dirty="0" err="1">
                <a:solidFill>
                  <a:schemeClr val="accent1"/>
                </a:solidFill>
              </a:rPr>
              <a:t>married</a:t>
            </a:r>
            <a:r>
              <a:rPr lang="en-US" altLang="en-DE" dirty="0" err="1"/>
              <a:t>,</a:t>
            </a:r>
            <a:r>
              <a:rPr lang="en-US" altLang="en-DE" dirty="0" err="1">
                <a:solidFill>
                  <a:schemeClr val="accent1"/>
                </a:solidFill>
              </a:rPr>
              <a:t>man</a:t>
            </a:r>
            <a:r>
              <a:rPr lang="en-US" altLang="en-DE" dirty="0" err="1"/>
              <a:t>,</a:t>
            </a:r>
            <a:r>
              <a:rPr lang="en-US" altLang="en-DE" dirty="0" err="1">
                <a:solidFill>
                  <a:schemeClr val="accent1"/>
                </a:solidFill>
              </a:rPr>
              <a:t>adult</a:t>
            </a:r>
            <a:r>
              <a:rPr lang="en-US" altLang="en-DE" dirty="0"/>
              <a:t>}</a:t>
            </a:r>
          </a:p>
          <a:p>
            <a:pPr marL="868649" lvl="1">
              <a:lnSpc>
                <a:spcPct val="90000"/>
              </a:lnSpc>
              <a:defRPr/>
            </a:pPr>
            <a:r>
              <a:rPr lang="en-US" altLang="en-DE" dirty="0"/>
              <a:t>So H.I. provides a </a:t>
            </a:r>
            <a:r>
              <a:rPr lang="en-US" altLang="en-DE" i="1" dirty="0"/>
              <a:t>valuation </a:t>
            </a:r>
            <a:r>
              <a:rPr lang="en-US" altLang="en-DE" dirty="0"/>
              <a:t>on atoms (c.f. 1</a:t>
            </a:r>
            <a:r>
              <a:rPr lang="en-US" altLang="en-DE" baseline="30000" dirty="0"/>
              <a:t>st</a:t>
            </a:r>
            <a:r>
              <a:rPr lang="en-US" altLang="en-DE" dirty="0"/>
              <a:t> lecture)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dirty="0"/>
              <a:t>A clause is </a:t>
            </a:r>
            <a:r>
              <a:rPr lang="en-US" altLang="en-DE" b="1" dirty="0">
                <a:solidFill>
                  <a:schemeClr val="bg2"/>
                </a:solidFill>
              </a:rPr>
              <a:t>false</a:t>
            </a:r>
            <a:r>
              <a:rPr lang="en-US" altLang="en-DE" b="1" dirty="0">
                <a:solidFill>
                  <a:schemeClr val="accent1"/>
                </a:solidFill>
              </a:rPr>
              <a:t> </a:t>
            </a:r>
            <a:r>
              <a:rPr lang="en-US" altLang="en-DE" dirty="0"/>
              <a:t>in an interpretation if all body-literals are </a:t>
            </a:r>
            <a:r>
              <a:rPr lang="en-US" altLang="en-DE" b="1" dirty="0">
                <a:solidFill>
                  <a:schemeClr val="accent1"/>
                </a:solidFill>
              </a:rPr>
              <a:t>true </a:t>
            </a:r>
            <a:r>
              <a:rPr lang="en-US" altLang="en-DE" dirty="0"/>
              <a:t>and all head-literals are </a:t>
            </a:r>
            <a:r>
              <a:rPr lang="en-US" altLang="en-DE" b="1" dirty="0">
                <a:solidFill>
                  <a:schemeClr val="bg2"/>
                </a:solidFill>
              </a:rPr>
              <a:t>false</a:t>
            </a:r>
            <a:r>
              <a:rPr lang="en-US" altLang="en-DE" dirty="0"/>
              <a:t>…</a:t>
            </a:r>
          </a:p>
          <a:p>
            <a:pPr marL="868649" lvl="1">
              <a:lnSpc>
                <a:spcPct val="90000"/>
              </a:lnSpc>
              <a:defRPr/>
            </a:pPr>
            <a:r>
              <a:rPr lang="en-US" altLang="en-DE" dirty="0">
                <a:solidFill>
                  <a:schemeClr val="bg2"/>
                </a:solidFill>
              </a:rPr>
              <a:t>bachelor</a:t>
            </a:r>
            <a:r>
              <a:rPr lang="en-US" altLang="en-DE" dirty="0"/>
              <a:t>:-</a:t>
            </a:r>
            <a:r>
              <a:rPr lang="en-US" altLang="en-DE" dirty="0" err="1">
                <a:solidFill>
                  <a:schemeClr val="accent1"/>
                </a:solidFill>
              </a:rPr>
              <a:t>man</a:t>
            </a:r>
            <a:r>
              <a:rPr lang="en-US" altLang="en-DE" dirty="0" err="1"/>
              <a:t>,</a:t>
            </a:r>
            <a:r>
              <a:rPr lang="en-US" altLang="en-DE" dirty="0" err="1">
                <a:solidFill>
                  <a:schemeClr val="accent1"/>
                </a:solidFill>
              </a:rPr>
              <a:t>adult</a:t>
            </a:r>
            <a:r>
              <a:rPr lang="en-US" altLang="en-DE" dirty="0"/>
              <a:t>.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dirty="0"/>
              <a:t>…and </a:t>
            </a:r>
            <a:r>
              <a:rPr lang="en-US" altLang="en-DE" b="1" dirty="0">
                <a:solidFill>
                  <a:schemeClr val="accent1"/>
                </a:solidFill>
              </a:rPr>
              <a:t>true</a:t>
            </a:r>
            <a:r>
              <a:rPr lang="en-US" altLang="en-DE" b="1" dirty="0">
                <a:solidFill>
                  <a:schemeClr val="bg2"/>
                </a:solidFill>
              </a:rPr>
              <a:t> </a:t>
            </a:r>
            <a:r>
              <a:rPr lang="en-US" altLang="en-DE" dirty="0"/>
              <a:t>otherwise: the interpretation is a </a:t>
            </a:r>
            <a:r>
              <a:rPr lang="en-US" altLang="en-DE" b="1" i="1" dirty="0">
                <a:solidFill>
                  <a:schemeClr val="hlink"/>
                </a:solidFill>
              </a:rPr>
              <a:t>model </a:t>
            </a:r>
            <a:r>
              <a:rPr lang="en-US" altLang="en-DE" dirty="0"/>
              <a:t>of the clause. </a:t>
            </a:r>
          </a:p>
          <a:p>
            <a:pPr marL="868649" lvl="1">
              <a:lnSpc>
                <a:spcPct val="90000"/>
              </a:lnSpc>
              <a:defRPr/>
            </a:pPr>
            <a:r>
              <a:rPr lang="en-US" altLang="en-DE" dirty="0"/>
              <a:t>:-</a:t>
            </a:r>
            <a:r>
              <a:rPr lang="en-US" altLang="en-DE" dirty="0" err="1">
                <a:solidFill>
                  <a:schemeClr val="accent1"/>
                </a:solidFill>
              </a:rPr>
              <a:t>married</a:t>
            </a:r>
            <a:r>
              <a:rPr lang="en-US" altLang="en-DE" dirty="0" err="1"/>
              <a:t>,</a:t>
            </a:r>
            <a:r>
              <a:rPr lang="en-US" altLang="en-DE" dirty="0" err="1">
                <a:solidFill>
                  <a:schemeClr val="bg2"/>
                </a:solidFill>
              </a:rPr>
              <a:t>bachelor</a:t>
            </a:r>
            <a:r>
              <a:rPr lang="en-US" altLang="en-DE" dirty="0"/>
              <a:t>. 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AE123DAB-4541-4140-83F5-82F7AFF33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p.19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87B2D2A4-139D-4C07-BB9B-6E63DB2E92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D3FFC10D-B344-45B3-9BCD-234E4CF0750F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0A51E6F7-63BF-455B-AE27-DA0A4B7883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Exercise 2.2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3DF7347-F701-4C51-B4F5-C518359B96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65370" y="683729"/>
            <a:ext cx="8260520" cy="5128758"/>
          </a:xfrm>
        </p:spPr>
        <p:txBody>
          <a:bodyPr/>
          <a:lstStyle/>
          <a:p>
            <a:pPr marL="0" indent="0">
              <a:defRPr/>
            </a:pPr>
            <a:r>
              <a:rPr lang="en-US" altLang="en-DE" sz="2008"/>
              <a:t>A clause </a:t>
            </a:r>
            <a:r>
              <a:rPr lang="en-US" altLang="en-DE" sz="2008" b="1" i="1"/>
              <a:t>C</a:t>
            </a:r>
            <a:r>
              <a:rPr lang="en-US" altLang="en-DE" sz="2008"/>
              <a:t> is a </a:t>
            </a:r>
            <a:r>
              <a:rPr lang="en-US" altLang="en-DE" sz="2008" b="1" i="1">
                <a:solidFill>
                  <a:schemeClr val="hlink"/>
                </a:solidFill>
              </a:rPr>
              <a:t>logical consequence</a:t>
            </a:r>
            <a:r>
              <a:rPr lang="en-US" altLang="en-DE" sz="2008"/>
              <a:t> of a program (set of clauses) </a:t>
            </a:r>
            <a:r>
              <a:rPr lang="en-US" altLang="en-DE" sz="2008" b="1" i="1"/>
              <a:t>P</a:t>
            </a:r>
            <a:r>
              <a:rPr lang="en-US" altLang="en-DE" sz="2008"/>
              <a:t> iff every model of </a:t>
            </a:r>
            <a:r>
              <a:rPr lang="en-US" altLang="en-DE" sz="2008" b="1" i="1"/>
              <a:t>P</a:t>
            </a:r>
            <a:r>
              <a:rPr lang="en-US" altLang="en-DE" sz="2008"/>
              <a:t> is a model of </a:t>
            </a:r>
            <a:r>
              <a:rPr lang="en-US" altLang="en-DE" sz="2008" b="1" i="1"/>
              <a:t>C</a:t>
            </a:r>
            <a:r>
              <a:rPr lang="en-US" altLang="en-DE" sz="2008"/>
              <a:t>. </a:t>
            </a:r>
          </a:p>
          <a:p>
            <a:pPr marL="0" indent="0">
              <a:defRPr/>
            </a:pPr>
            <a:r>
              <a:rPr lang="en-US" altLang="en-DE" sz="2008"/>
              <a:t>Let </a:t>
            </a:r>
            <a:r>
              <a:rPr lang="en-US" altLang="en-DE" sz="2008" b="1" i="1"/>
              <a:t>P</a:t>
            </a:r>
            <a:r>
              <a:rPr lang="en-US" altLang="en-DE" sz="2008"/>
              <a:t> be</a:t>
            </a:r>
          </a:p>
          <a:p>
            <a:pPr lvl="1">
              <a:defRPr/>
            </a:pPr>
            <a:r>
              <a:rPr lang="en-US" altLang="en-DE" sz="1606"/>
              <a:t>married;</a:t>
            </a:r>
            <a:r>
              <a:rPr lang="en-US" altLang="en-DE" sz="1606">
                <a:solidFill>
                  <a:schemeClr val="bg2"/>
                </a:solidFill>
              </a:rPr>
              <a:t>bachelor</a:t>
            </a:r>
            <a:r>
              <a:rPr lang="en-US" altLang="en-DE" sz="1606"/>
              <a:t>:-</a:t>
            </a:r>
            <a:r>
              <a:rPr lang="en-US" altLang="en-DE" sz="1606">
                <a:solidFill>
                  <a:schemeClr val="accent1"/>
                </a:solidFill>
              </a:rPr>
              <a:t>man</a:t>
            </a:r>
            <a:r>
              <a:rPr lang="en-US" altLang="en-DE" sz="1606"/>
              <a:t>,adult.</a:t>
            </a:r>
          </a:p>
          <a:p>
            <a:pPr lvl="1">
              <a:defRPr/>
            </a:pPr>
            <a:r>
              <a:rPr lang="en-US" altLang="en-DE" sz="1606">
                <a:solidFill>
                  <a:schemeClr val="accent1"/>
                </a:solidFill>
              </a:rPr>
              <a:t>man</a:t>
            </a:r>
            <a:r>
              <a:rPr lang="en-US" altLang="en-DE" sz="1606"/>
              <a:t>.</a:t>
            </a:r>
          </a:p>
          <a:p>
            <a:pPr lvl="1">
              <a:defRPr/>
            </a:pPr>
            <a:r>
              <a:rPr lang="en-US" altLang="en-DE" sz="1606"/>
              <a:t>:-</a:t>
            </a:r>
            <a:r>
              <a:rPr lang="en-US" altLang="en-DE" sz="1606">
                <a:solidFill>
                  <a:schemeClr val="bg2"/>
                </a:solidFill>
              </a:rPr>
              <a:t>bachelor</a:t>
            </a:r>
            <a:r>
              <a:rPr lang="en-US" altLang="en-DE" sz="1606"/>
              <a:t>.</a:t>
            </a:r>
          </a:p>
          <a:p>
            <a:pPr marL="0" indent="0">
              <a:defRPr/>
            </a:pPr>
            <a:r>
              <a:rPr lang="en-US" altLang="en-DE" sz="2008" b="1">
                <a:latin typeface="Courier" charset="0"/>
              </a:rPr>
              <a:t>married:-adult</a:t>
            </a:r>
            <a:r>
              <a:rPr lang="en-US" altLang="en-DE" sz="2008"/>
              <a:t> is a logical consequence of </a:t>
            </a:r>
            <a:r>
              <a:rPr lang="en-US" altLang="en-DE" sz="2008" b="1" i="1"/>
              <a:t>P</a:t>
            </a:r>
            <a:r>
              <a:rPr lang="en-US" altLang="en-DE" sz="2008"/>
              <a:t>; </a:t>
            </a:r>
          </a:p>
          <a:p>
            <a:pPr marL="0" indent="0">
              <a:defRPr/>
            </a:pPr>
            <a:r>
              <a:rPr lang="en-US" altLang="en-DE" sz="2008" b="1">
                <a:latin typeface="Courier" charset="0"/>
              </a:rPr>
              <a:t>married:-</a:t>
            </a:r>
            <a:r>
              <a:rPr lang="en-US" altLang="en-DE" sz="2008" b="1">
                <a:solidFill>
                  <a:schemeClr val="bg2"/>
                </a:solidFill>
                <a:latin typeface="Courier" charset="0"/>
              </a:rPr>
              <a:t>bachelor </a:t>
            </a:r>
            <a:r>
              <a:rPr lang="en-US" altLang="en-DE" sz="2008"/>
              <a:t>is a logical consequence of </a:t>
            </a:r>
            <a:r>
              <a:rPr lang="en-US" altLang="en-DE" sz="2008" b="1" i="1"/>
              <a:t>P</a:t>
            </a:r>
            <a:r>
              <a:rPr lang="en-US" altLang="en-DE" sz="2008"/>
              <a:t>; </a:t>
            </a:r>
          </a:p>
          <a:p>
            <a:pPr marL="0" indent="0">
              <a:defRPr/>
            </a:pPr>
            <a:r>
              <a:rPr lang="en-US" altLang="en-DE" sz="2008" b="1">
                <a:solidFill>
                  <a:schemeClr val="bg2"/>
                </a:solidFill>
                <a:latin typeface="Courier" charset="0"/>
              </a:rPr>
              <a:t>bachelor</a:t>
            </a:r>
            <a:r>
              <a:rPr lang="en-US" altLang="en-DE" sz="2008" b="1">
                <a:latin typeface="Courier" charset="0"/>
              </a:rPr>
              <a:t>:-</a:t>
            </a:r>
            <a:r>
              <a:rPr lang="en-US" altLang="en-DE" sz="2008" b="1">
                <a:solidFill>
                  <a:schemeClr val="accent1"/>
                </a:solidFill>
                <a:latin typeface="Courier" charset="0"/>
              </a:rPr>
              <a:t>man </a:t>
            </a:r>
            <a:r>
              <a:rPr lang="en-US" altLang="en-DE" sz="2008"/>
              <a:t>is not a logical consequence of </a:t>
            </a:r>
            <a:r>
              <a:rPr lang="en-US" altLang="en-DE" sz="2008" b="1" i="1"/>
              <a:t>P</a:t>
            </a:r>
            <a:r>
              <a:rPr lang="en-US" altLang="en-DE" sz="2008"/>
              <a:t>; </a:t>
            </a:r>
          </a:p>
          <a:p>
            <a:pPr marL="0" indent="0">
              <a:defRPr/>
            </a:pPr>
            <a:r>
              <a:rPr lang="en-US" altLang="en-DE" sz="2008" b="1">
                <a:solidFill>
                  <a:schemeClr val="bg2"/>
                </a:solidFill>
                <a:latin typeface="Courier" charset="0"/>
              </a:rPr>
              <a:t>bachelor</a:t>
            </a:r>
            <a:r>
              <a:rPr lang="en-US" altLang="en-DE" sz="2008" b="1">
                <a:latin typeface="Courier" charset="0"/>
              </a:rPr>
              <a:t>:-</a:t>
            </a:r>
            <a:r>
              <a:rPr lang="en-US" altLang="en-DE" sz="2008" b="1">
                <a:solidFill>
                  <a:schemeClr val="bg2"/>
                </a:solidFill>
                <a:latin typeface="Courier" charset="0"/>
              </a:rPr>
              <a:t>bachelor </a:t>
            </a:r>
            <a:r>
              <a:rPr lang="en-US" altLang="en-DE" sz="2008"/>
              <a:t>is a logical consequence of </a:t>
            </a:r>
            <a:r>
              <a:rPr lang="en-US" altLang="en-DE" sz="2008" b="1" i="1"/>
              <a:t>P</a:t>
            </a:r>
            <a:r>
              <a:rPr lang="en-US" altLang="en-DE" sz="2008"/>
              <a:t>.</a:t>
            </a:r>
          </a:p>
        </p:txBody>
      </p:sp>
      <p:sp>
        <p:nvSpPr>
          <p:cNvPr id="7174" name="Rectangle 6">
            <a:extLst>
              <a:ext uri="{FF2B5EF4-FFF2-40B4-BE49-F238E27FC236}">
                <a16:creationId xmlns:a16="http://schemas.microsoft.com/office/drawing/2014/main" id="{896128EE-88CC-42E2-84D6-8556F15C8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p.20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3">
            <a:extLst>
              <a:ext uri="{FF2B5EF4-FFF2-40B4-BE49-F238E27FC236}">
                <a16:creationId xmlns:a16="http://schemas.microsoft.com/office/drawing/2014/main" id="{B39C9BDD-82BB-4DEA-A390-1E3E817346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28" name="Date Placeholder 4">
            <a:extLst>
              <a:ext uri="{FF2B5EF4-FFF2-40B4-BE49-F238E27FC236}">
                <a16:creationId xmlns:a16="http://schemas.microsoft.com/office/drawing/2014/main" id="{929CC9EA-0262-4855-A536-8EFCD8D6C008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9248" name="Rectangle 32">
            <a:extLst>
              <a:ext uri="{FF2B5EF4-FFF2-40B4-BE49-F238E27FC236}">
                <a16:creationId xmlns:a16="http://schemas.microsoft.com/office/drawing/2014/main" id="{9AE881CF-C30A-40C9-93F4-8E5763FE40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Propositional resolution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16E1CE5-D400-404F-8DE6-4C85FA19A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0367" y="3452110"/>
            <a:ext cx="3777074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square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:-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rectangle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equal_sides</a:t>
            </a: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8CB020D-C374-4811-87B3-BFEA43968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1639" y="3452110"/>
            <a:ext cx="4768426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rectangle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:-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parallelogram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right_angles</a:t>
            </a: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44DD3DDA-6C55-4490-9A0B-815C3F1C4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7217" y="822387"/>
            <a:ext cx="2785723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has_wife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:-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man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married</a:t>
            </a:r>
          </a:p>
        </p:txBody>
      </p:sp>
      <p:sp>
        <p:nvSpPr>
          <p:cNvPr id="9234" name="Rectangle 18">
            <a:extLst>
              <a:ext uri="{FF2B5EF4-FFF2-40B4-BE49-F238E27FC236}">
                <a16:creationId xmlns:a16="http://schemas.microsoft.com/office/drawing/2014/main" id="{B44DCA33-8FB4-44D7-80FE-F71C86227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3395" y="822387"/>
            <a:ext cx="3529237" cy="31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606" b="1">
                <a:solidFill>
                  <a:srgbClr val="00CC99"/>
                </a:solidFill>
                <a:latin typeface="Courier" charset="0"/>
              </a:rPr>
              <a:t>married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;</a:t>
            </a:r>
            <a:r>
              <a:rPr lang="en-US" altLang="en-DE" sz="1606" b="1">
                <a:solidFill>
                  <a:srgbClr val="3366CC"/>
                </a:solidFill>
                <a:latin typeface="Courier" charset="0"/>
              </a:rPr>
              <a:t>bachelor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:-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man</a:t>
            </a:r>
            <a:r>
              <a:rPr lang="en-US" altLang="en-DE" sz="1606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1606" b="1">
                <a:solidFill>
                  <a:srgbClr val="FF0000"/>
                </a:solidFill>
                <a:latin typeface="Courier" charset="0"/>
              </a:rPr>
              <a:t>adult</a:t>
            </a:r>
          </a:p>
        </p:txBody>
      </p:sp>
      <p:grpSp>
        <p:nvGrpSpPr>
          <p:cNvPr id="9250" name="Group 34">
            <a:extLst>
              <a:ext uri="{FF2B5EF4-FFF2-40B4-BE49-F238E27FC236}">
                <a16:creationId xmlns:a16="http://schemas.microsoft.com/office/drawing/2014/main" id="{B6B61C68-BB68-42A8-A1CD-3692AED23899}"/>
              </a:ext>
            </a:extLst>
          </p:cNvPr>
          <p:cNvGrpSpPr>
            <a:grpSpLocks/>
          </p:cNvGrpSpPr>
          <p:nvPr/>
        </p:nvGrpSpPr>
        <p:grpSpPr bwMode="auto">
          <a:xfrm>
            <a:off x="4195429" y="1123610"/>
            <a:ext cx="3144511" cy="0"/>
            <a:chOff x="1931" y="705"/>
            <a:chExt cx="1974" cy="0"/>
          </a:xfrm>
        </p:grpSpPr>
        <p:sp>
          <p:nvSpPr>
            <p:cNvPr id="8219" name="Line 20">
              <a:extLst>
                <a:ext uri="{FF2B5EF4-FFF2-40B4-BE49-F238E27FC236}">
                  <a16:creationId xmlns:a16="http://schemas.microsoft.com/office/drawing/2014/main" id="{3FFEC910-226C-4EA5-9EC8-5FE0AC7DAF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31" y="705"/>
              <a:ext cx="58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20" name="Line 21">
              <a:extLst>
                <a:ext uri="{FF2B5EF4-FFF2-40B4-BE49-F238E27FC236}">
                  <a16:creationId xmlns:a16="http://schemas.microsoft.com/office/drawing/2014/main" id="{9E323FB8-A7EF-4B2A-836D-CE081B9F73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43" y="705"/>
              <a:ext cx="562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</p:grpSp>
      <p:sp>
        <p:nvSpPr>
          <p:cNvPr id="8202" name="Rectangle 33">
            <a:extLst>
              <a:ext uri="{FF2B5EF4-FFF2-40B4-BE49-F238E27FC236}">
                <a16:creationId xmlns:a16="http://schemas.microsoft.com/office/drawing/2014/main" id="{476DA7F2-DBB2-43BF-A141-794D2C788D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p.22</a:t>
            </a:r>
          </a:p>
        </p:txBody>
      </p:sp>
      <p:grpSp>
        <p:nvGrpSpPr>
          <p:cNvPr id="9266" name="Group 50">
            <a:extLst>
              <a:ext uri="{FF2B5EF4-FFF2-40B4-BE49-F238E27FC236}">
                <a16:creationId xmlns:a16="http://schemas.microsoft.com/office/drawing/2014/main" id="{B0AB3E28-B3E5-4D5D-B7A3-2437275F4D1A}"/>
              </a:ext>
            </a:extLst>
          </p:cNvPr>
          <p:cNvGrpSpPr>
            <a:grpSpLocks/>
          </p:cNvGrpSpPr>
          <p:nvPr/>
        </p:nvGrpSpPr>
        <p:grpSpPr bwMode="auto">
          <a:xfrm>
            <a:off x="3030381" y="1147516"/>
            <a:ext cx="6271492" cy="1341956"/>
            <a:chOff x="1200" y="720"/>
            <a:chExt cx="3936" cy="842"/>
          </a:xfrm>
        </p:grpSpPr>
        <p:sp>
          <p:nvSpPr>
            <p:cNvPr id="8213" name="Rectangle 19">
              <a:extLst>
                <a:ext uri="{FF2B5EF4-FFF2-40B4-BE49-F238E27FC236}">
                  <a16:creationId xmlns:a16="http://schemas.microsoft.com/office/drawing/2014/main" id="{A0B64E59-16AA-4EB2-9CFA-F40C833ECD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80" y="1361"/>
              <a:ext cx="2293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>
              <a:lvl1pPr defTabSz="762000">
                <a:spcBef>
                  <a:spcPct val="100000"/>
                </a:spcBef>
                <a:buFont typeface="Zapf Dingbats" charset="2"/>
                <a:buChar char="+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571500" indent="-287338" defTabSz="762000">
                <a:spcBef>
                  <a:spcPct val="50000"/>
                </a:spcBef>
                <a:buClr>
                  <a:schemeClr val="accent1"/>
                </a:buClr>
                <a:buSzPct val="125000"/>
                <a:buFont typeface="Cairo" charset="0"/>
                <a:defRPr>
                  <a:solidFill>
                    <a:schemeClr val="tx1"/>
                  </a:solidFill>
                  <a:latin typeface="Courier" charset="0"/>
                </a:defRPr>
              </a:lvl2pPr>
              <a:lvl3pPr marL="1143000" indent="-187325" defTabSz="762000">
                <a:spcBef>
                  <a:spcPct val="50000"/>
                </a:spcBef>
                <a:buClr>
                  <a:schemeClr val="tx1"/>
                </a:buClr>
                <a:buSzPct val="100000"/>
                <a:buFont typeface="Zapf Dingbats" charset="2"/>
                <a:buChar char="3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714500" indent="-171450" defTabSz="762000">
                <a:spcBef>
                  <a:spcPct val="50000"/>
                </a:spcBef>
                <a:buClr>
                  <a:schemeClr val="tx1"/>
                </a:buClr>
                <a:buSzPct val="100000"/>
                <a:buChar char="•"/>
                <a:defRPr sz="16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286000" indent="-171450" defTabSz="762000">
                <a:spcBef>
                  <a:spcPct val="50000"/>
                </a:spcBef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7432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32004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6576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41148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defTabSz="76504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DE" sz="1606" b="1">
                  <a:solidFill>
                    <a:srgbClr val="3366CC"/>
                  </a:solidFill>
                  <a:latin typeface="Courier" charset="0"/>
                </a:rPr>
                <a:t>has_wife</a:t>
              </a:r>
              <a:r>
                <a:rPr lang="en-US" altLang="en-DE" sz="1606" b="1">
                  <a:solidFill>
                    <a:srgbClr val="000000"/>
                  </a:solidFill>
                  <a:latin typeface="Courier" charset="0"/>
                </a:rPr>
                <a:t>;</a:t>
              </a:r>
              <a:r>
                <a:rPr lang="en-US" altLang="en-DE" sz="1606" b="1">
                  <a:solidFill>
                    <a:srgbClr val="3366CC"/>
                  </a:solidFill>
                  <a:latin typeface="Courier" charset="0"/>
                </a:rPr>
                <a:t>bachelor</a:t>
              </a:r>
              <a:r>
                <a:rPr lang="en-US" altLang="en-DE" sz="1606" b="1">
                  <a:solidFill>
                    <a:srgbClr val="000000"/>
                  </a:solidFill>
                  <a:latin typeface="Courier" charset="0"/>
                </a:rPr>
                <a:t>:-</a:t>
              </a:r>
              <a:r>
                <a:rPr lang="en-US" altLang="en-DE" sz="1606" b="1">
                  <a:solidFill>
                    <a:srgbClr val="FF0000"/>
                  </a:solidFill>
                  <a:latin typeface="Courier" charset="0"/>
                </a:rPr>
                <a:t>man</a:t>
              </a:r>
              <a:r>
                <a:rPr lang="en-US" altLang="en-DE" sz="1606" b="1">
                  <a:solidFill>
                    <a:srgbClr val="000000"/>
                  </a:solidFill>
                  <a:latin typeface="Courier" charset="0"/>
                </a:rPr>
                <a:t>,</a:t>
              </a:r>
              <a:r>
                <a:rPr lang="en-US" altLang="en-DE" sz="1606" b="1">
                  <a:solidFill>
                    <a:srgbClr val="FF0000"/>
                  </a:solidFill>
                  <a:latin typeface="Courier" charset="0"/>
                </a:rPr>
                <a:t>adult</a:t>
              </a:r>
            </a:p>
          </p:txBody>
        </p:sp>
        <p:sp>
          <p:nvSpPr>
            <p:cNvPr id="8214" name="Line 37">
              <a:extLst>
                <a:ext uri="{FF2B5EF4-FFF2-40B4-BE49-F238E27FC236}">
                  <a16:creationId xmlns:a16="http://schemas.microsoft.com/office/drawing/2014/main" id="{CC0101C4-AD4D-42F5-9D76-B3F13CB225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720"/>
              <a:ext cx="1104" cy="6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5" name="Line 38">
              <a:extLst>
                <a:ext uri="{FF2B5EF4-FFF2-40B4-BE49-F238E27FC236}">
                  <a16:creationId xmlns:a16="http://schemas.microsoft.com/office/drawing/2014/main" id="{F9929B02-8CDE-4D43-9869-66B7E8BB84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720"/>
              <a:ext cx="1776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6" name="Line 40">
              <a:extLst>
                <a:ext uri="{FF2B5EF4-FFF2-40B4-BE49-F238E27FC236}">
                  <a16:creationId xmlns:a16="http://schemas.microsoft.com/office/drawing/2014/main" id="{C0C1734C-DFCD-4559-85FE-C5CC1EB746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120" y="720"/>
              <a:ext cx="1104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7" name="Line 41">
              <a:extLst>
                <a:ext uri="{FF2B5EF4-FFF2-40B4-BE49-F238E27FC236}">
                  <a16:creationId xmlns:a16="http://schemas.microsoft.com/office/drawing/2014/main" id="{EEC6AE0B-DA8B-4989-B2DF-BEDC7B4D71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648" y="720"/>
              <a:ext cx="1104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8" name="Line 42">
              <a:extLst>
                <a:ext uri="{FF2B5EF4-FFF2-40B4-BE49-F238E27FC236}">
                  <a16:creationId xmlns:a16="http://schemas.microsoft.com/office/drawing/2014/main" id="{31D74F69-7AE3-472E-BC90-163E066A94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32" y="720"/>
              <a:ext cx="1104" cy="63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</p:grpSp>
      <p:grpSp>
        <p:nvGrpSpPr>
          <p:cNvPr id="9267" name="Group 51">
            <a:extLst>
              <a:ext uri="{FF2B5EF4-FFF2-40B4-BE49-F238E27FC236}">
                <a16:creationId xmlns:a16="http://schemas.microsoft.com/office/drawing/2014/main" id="{D21E41FC-CD45-43E3-85A2-BF69ACC9A0E6}"/>
              </a:ext>
            </a:extLst>
          </p:cNvPr>
          <p:cNvGrpSpPr>
            <a:grpSpLocks/>
          </p:cNvGrpSpPr>
          <p:nvPr/>
        </p:nvGrpSpPr>
        <p:grpSpPr bwMode="auto">
          <a:xfrm>
            <a:off x="2494873" y="3746959"/>
            <a:ext cx="7189505" cy="1310080"/>
            <a:chOff x="864" y="2352"/>
            <a:chExt cx="4512" cy="822"/>
          </a:xfrm>
        </p:grpSpPr>
        <p:sp>
          <p:nvSpPr>
            <p:cNvPr id="8208" name="Rectangle 5">
              <a:extLst>
                <a:ext uri="{FF2B5EF4-FFF2-40B4-BE49-F238E27FC236}">
                  <a16:creationId xmlns:a16="http://schemas.microsoft.com/office/drawing/2014/main" id="{D1ADA2E0-E802-4B6C-BE00-5CEB0380E8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1" y="2973"/>
              <a:ext cx="3692" cy="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>
              <a:lvl1pPr defTabSz="762000">
                <a:spcBef>
                  <a:spcPct val="100000"/>
                </a:spcBef>
                <a:buFont typeface="Zapf Dingbats" charset="2"/>
                <a:buChar char="+"/>
                <a:defRPr sz="2400">
                  <a:solidFill>
                    <a:schemeClr val="tx1"/>
                  </a:solidFill>
                  <a:latin typeface="Helvetica" panose="020B0604020202020204" pitchFamily="34" charset="0"/>
                </a:defRPr>
              </a:lvl1pPr>
              <a:lvl2pPr marL="571500" indent="-287338" defTabSz="762000">
                <a:spcBef>
                  <a:spcPct val="50000"/>
                </a:spcBef>
                <a:buClr>
                  <a:schemeClr val="accent1"/>
                </a:buClr>
                <a:buSzPct val="125000"/>
                <a:buFont typeface="Cairo" charset="0"/>
                <a:defRPr>
                  <a:solidFill>
                    <a:schemeClr val="tx1"/>
                  </a:solidFill>
                  <a:latin typeface="Courier" charset="0"/>
                </a:defRPr>
              </a:lvl2pPr>
              <a:lvl3pPr marL="1143000" indent="-187325" defTabSz="762000">
                <a:spcBef>
                  <a:spcPct val="50000"/>
                </a:spcBef>
                <a:buClr>
                  <a:schemeClr val="tx1"/>
                </a:buClr>
                <a:buSzPct val="100000"/>
                <a:buFont typeface="Zapf Dingbats" charset="2"/>
                <a:buChar char="3"/>
                <a:defRPr>
                  <a:solidFill>
                    <a:schemeClr val="tx1"/>
                  </a:solidFill>
                  <a:latin typeface="Helvetica" panose="020B0604020202020204" pitchFamily="34" charset="0"/>
                </a:defRPr>
              </a:lvl3pPr>
              <a:lvl4pPr marL="1714500" indent="-171450" defTabSz="762000">
                <a:spcBef>
                  <a:spcPct val="50000"/>
                </a:spcBef>
                <a:buClr>
                  <a:schemeClr val="tx1"/>
                </a:buClr>
                <a:buSzPct val="100000"/>
                <a:buChar char="•"/>
                <a:defRPr sz="1600">
                  <a:solidFill>
                    <a:schemeClr val="tx1"/>
                  </a:solidFill>
                  <a:latin typeface="Helvetica" panose="020B0604020202020204" pitchFamily="34" charset="0"/>
                </a:defRPr>
              </a:lvl4pPr>
              <a:lvl5pPr marL="2286000" indent="-171450" defTabSz="762000">
                <a:spcBef>
                  <a:spcPct val="50000"/>
                </a:spcBef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5pPr>
              <a:lvl6pPr marL="27432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6pPr>
              <a:lvl7pPr marL="32004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7pPr>
              <a:lvl8pPr marL="36576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8pPr>
              <a:lvl9pPr marL="4114800" indent="-171450" defTabSz="762000" eaLnBrk="0" fontAlgn="base" hangingPunct="0">
                <a:spcBef>
                  <a:spcPct val="50000"/>
                </a:spcBef>
                <a:spcAft>
                  <a:spcPct val="0"/>
                </a:spcAft>
                <a:buClr>
                  <a:schemeClr val="tx1"/>
                </a:buClr>
                <a:buSzPct val="100000"/>
                <a:buChar char="•"/>
                <a:defRPr sz="1400">
                  <a:solidFill>
                    <a:schemeClr val="tx1"/>
                  </a:solidFill>
                  <a:latin typeface="Helvetica" panose="020B0604020202020204" pitchFamily="34" charset="0"/>
                </a:defRPr>
              </a:lvl9pPr>
            </a:lstStyle>
            <a:p>
              <a:pPr defTabSz="765048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None/>
              </a:pPr>
              <a:r>
                <a:rPr lang="en-US" altLang="en-DE" sz="1606" b="1">
                  <a:solidFill>
                    <a:srgbClr val="3366CC"/>
                  </a:solidFill>
                  <a:latin typeface="Courier" charset="0"/>
                </a:rPr>
                <a:t>square</a:t>
              </a:r>
              <a:r>
                <a:rPr lang="en-US" altLang="en-DE" sz="1606" b="1">
                  <a:solidFill>
                    <a:srgbClr val="000000"/>
                  </a:solidFill>
                  <a:latin typeface="Courier" charset="0"/>
                </a:rPr>
                <a:t>:-</a:t>
              </a:r>
              <a:r>
                <a:rPr lang="en-US" altLang="en-DE" sz="1606" b="1">
                  <a:solidFill>
                    <a:srgbClr val="FF0000"/>
                  </a:solidFill>
                  <a:latin typeface="Courier" charset="0"/>
                </a:rPr>
                <a:t>parallelogram</a:t>
              </a:r>
              <a:r>
                <a:rPr lang="en-US" altLang="en-DE" sz="1606" b="1">
                  <a:solidFill>
                    <a:srgbClr val="000000"/>
                  </a:solidFill>
                  <a:latin typeface="Courier" charset="0"/>
                </a:rPr>
                <a:t>,</a:t>
              </a:r>
              <a:r>
                <a:rPr lang="en-US" altLang="en-DE" sz="1606" b="1">
                  <a:solidFill>
                    <a:srgbClr val="FF0000"/>
                  </a:solidFill>
                  <a:latin typeface="Courier" charset="0"/>
                </a:rPr>
                <a:t>right_angles</a:t>
              </a:r>
              <a:r>
                <a:rPr lang="en-US" altLang="en-DE" sz="1606" b="1">
                  <a:solidFill>
                    <a:srgbClr val="000000"/>
                  </a:solidFill>
                  <a:latin typeface="Courier" charset="0"/>
                </a:rPr>
                <a:t>,</a:t>
              </a:r>
              <a:r>
                <a:rPr lang="en-US" altLang="en-DE" sz="1606" b="1">
                  <a:solidFill>
                    <a:srgbClr val="FF0000"/>
                  </a:solidFill>
                  <a:latin typeface="Courier" charset="0"/>
                </a:rPr>
                <a:t>equal_sides</a:t>
              </a:r>
            </a:p>
          </p:txBody>
        </p:sp>
        <p:sp>
          <p:nvSpPr>
            <p:cNvPr id="8209" name="Line 44">
              <a:extLst>
                <a:ext uri="{FF2B5EF4-FFF2-40B4-BE49-F238E27FC236}">
                  <a16:creationId xmlns:a16="http://schemas.microsoft.com/office/drawing/2014/main" id="{93872B85-7B0C-4824-B341-C265F218C7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352"/>
              <a:ext cx="624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0" name="Line 45">
              <a:extLst>
                <a:ext uri="{FF2B5EF4-FFF2-40B4-BE49-F238E27FC236}">
                  <a16:creationId xmlns:a16="http://schemas.microsoft.com/office/drawing/2014/main" id="{E0B20EFD-7677-4834-A3B0-6E16DDD42C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00" y="2352"/>
              <a:ext cx="1920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1" name="Line 47">
              <a:extLst>
                <a:ext uri="{FF2B5EF4-FFF2-40B4-BE49-F238E27FC236}">
                  <a16:creationId xmlns:a16="http://schemas.microsoft.com/office/drawing/2014/main" id="{72FF92BE-1D47-4638-B725-E5721CBF0CD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08" y="2352"/>
              <a:ext cx="196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12" name="Line 49">
              <a:extLst>
                <a:ext uri="{FF2B5EF4-FFF2-40B4-BE49-F238E27FC236}">
                  <a16:creationId xmlns:a16="http://schemas.microsoft.com/office/drawing/2014/main" id="{311E4C00-7750-49D7-A20A-D8E77914B2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0" y="2352"/>
              <a:ext cx="1968" cy="6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826" tIns="44617" rIns="90826" bIns="44617">
              <a:spAutoFit/>
            </a:bodyPr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</p:grpSp>
      <p:grpSp>
        <p:nvGrpSpPr>
          <p:cNvPr id="9251" name="Group 35">
            <a:extLst>
              <a:ext uri="{FF2B5EF4-FFF2-40B4-BE49-F238E27FC236}">
                <a16:creationId xmlns:a16="http://schemas.microsoft.com/office/drawing/2014/main" id="{12638749-016C-40B1-9159-3D88E604E502}"/>
              </a:ext>
            </a:extLst>
          </p:cNvPr>
          <p:cNvGrpSpPr>
            <a:grpSpLocks/>
          </p:cNvGrpSpPr>
          <p:nvPr/>
        </p:nvGrpSpPr>
        <p:grpSpPr bwMode="auto">
          <a:xfrm>
            <a:off x="3079788" y="3769271"/>
            <a:ext cx="3950960" cy="0"/>
            <a:chOff x="1231" y="2366"/>
            <a:chExt cx="2480" cy="0"/>
          </a:xfrm>
        </p:grpSpPr>
        <p:sp>
          <p:nvSpPr>
            <p:cNvPr id="8206" name="Line 4">
              <a:extLst>
                <a:ext uri="{FF2B5EF4-FFF2-40B4-BE49-F238E27FC236}">
                  <a16:creationId xmlns:a16="http://schemas.microsoft.com/office/drawing/2014/main" id="{C34039E1-69DD-4611-9809-0D4C937203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31" y="2366"/>
              <a:ext cx="65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  <p:sp>
          <p:nvSpPr>
            <p:cNvPr id="8207" name="Line 8">
              <a:extLst>
                <a:ext uri="{FF2B5EF4-FFF2-40B4-BE49-F238E27FC236}">
                  <a16:creationId xmlns:a16="http://schemas.microsoft.com/office/drawing/2014/main" id="{C3EC6E63-5158-4C8E-B7D3-1BFF478B22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5" y="2366"/>
              <a:ext cx="656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8058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807">
                <a:solidFill>
                  <a:srgbClr val="202020"/>
                </a:solidFill>
                <a:latin typeface="Avant Garde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 build="p" autoUpdateAnimBg="0"/>
      <p:bldP spid="9223" grpId="0" build="p" autoUpdateAnimBg="0"/>
      <p:bldP spid="9233" grpId="0" build="p" autoUpdateAnimBg="0"/>
      <p:bldP spid="9234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98E31648-75DA-4678-9638-F3C10767F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5D572ECF-437A-4B1F-9C27-5908FF7CEB0C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06047B6C-AAE1-47A4-A3F3-28FBF5576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Propositional clausal logic: meta-theory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3D8E42F-3C0E-45C5-8DE5-55C6E690D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54250" y="1206486"/>
            <a:ext cx="8337021" cy="5205259"/>
          </a:xfrm>
        </p:spPr>
        <p:txBody>
          <a:bodyPr/>
          <a:lstStyle/>
          <a:p>
            <a:pPr marL="388899" indent="-388899">
              <a:defRPr/>
            </a:pPr>
            <a:r>
              <a:rPr lang="en-US" altLang="en-DE"/>
              <a:t>Propositional resolution is </a:t>
            </a:r>
          </a:p>
          <a:p>
            <a:pPr marL="1257548" lvl="2" indent="-197637">
              <a:defRPr/>
            </a:pPr>
            <a:r>
              <a:rPr lang="en-US" altLang="en-DE" b="1" i="1">
                <a:solidFill>
                  <a:schemeClr val="accent1"/>
                </a:solidFill>
              </a:rPr>
              <a:t>sound</a:t>
            </a:r>
            <a:r>
              <a:rPr lang="en-US" altLang="en-DE"/>
              <a:t>: it derives only logical consequences.  </a:t>
            </a:r>
          </a:p>
          <a:p>
            <a:pPr marL="1257548" lvl="2" indent="-197637">
              <a:defRPr/>
            </a:pPr>
            <a:r>
              <a:rPr lang="en-US" altLang="en-DE" b="1" i="1">
                <a:solidFill>
                  <a:schemeClr val="bg2"/>
                </a:solidFill>
              </a:rPr>
              <a:t>incomplete</a:t>
            </a:r>
            <a:r>
              <a:rPr lang="en-US" altLang="en-DE"/>
              <a:t>: it cannot derive arbitrary tautologies like </a:t>
            </a:r>
            <a:r>
              <a:rPr lang="en-US" altLang="en-DE">
                <a:latin typeface="Courier" charset="0"/>
              </a:rPr>
              <a:t>a:-a</a:t>
            </a:r>
            <a:r>
              <a:rPr lang="en-US" altLang="en-DE"/>
              <a:t>…</a:t>
            </a:r>
          </a:p>
          <a:p>
            <a:pPr marL="1257548" lvl="2" indent="-197637">
              <a:defRPr/>
            </a:pPr>
            <a:r>
              <a:rPr lang="en-US" altLang="en-DE"/>
              <a:t>…but </a:t>
            </a:r>
            <a:r>
              <a:rPr lang="en-US" altLang="en-DE" b="1" i="1">
                <a:solidFill>
                  <a:schemeClr val="accent1"/>
                </a:solidFill>
              </a:rPr>
              <a:t>refutation-complete</a:t>
            </a:r>
            <a:r>
              <a:rPr lang="en-US" altLang="en-DE"/>
              <a:t>: it derives the empty clause from any inconsistent set of clauses. </a:t>
            </a:r>
          </a:p>
          <a:p>
            <a:pPr marL="388899" indent="-388899">
              <a:defRPr/>
            </a:pPr>
            <a:r>
              <a:rPr lang="en-US" altLang="en-DE" b="1" i="1">
                <a:solidFill>
                  <a:schemeClr val="hlink"/>
                </a:solidFill>
              </a:rPr>
              <a:t>Proof by refutation</a:t>
            </a:r>
            <a:r>
              <a:rPr lang="en-US" altLang="en-DE"/>
              <a:t>: add the negation of the assumed logical consequence to the program, and prove inconsistency by deriving the empty clause. </a:t>
            </a: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E9C81934-93EF-489D-87C2-93DD87157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p.23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3">
            <a:extLst>
              <a:ext uri="{FF2B5EF4-FFF2-40B4-BE49-F238E27FC236}">
                <a16:creationId xmlns:a16="http://schemas.microsoft.com/office/drawing/2014/main" id="{C0E1146C-6FA0-4EAC-A5DE-7366BED4C4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19" name="Date Placeholder 4">
            <a:extLst>
              <a:ext uri="{FF2B5EF4-FFF2-40B4-BE49-F238E27FC236}">
                <a16:creationId xmlns:a16="http://schemas.microsoft.com/office/drawing/2014/main" id="{9684B87A-9A34-49DD-BEDD-9AF64D387CC2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2306" name="Rectangle 18">
            <a:extLst>
              <a:ext uri="{FF2B5EF4-FFF2-40B4-BE49-F238E27FC236}">
                <a16:creationId xmlns:a16="http://schemas.microsoft.com/office/drawing/2014/main" id="{495674AE-D4FB-4FE3-B062-42E490846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Relational clausal logic: syntax</a:t>
            </a:r>
          </a:p>
        </p:txBody>
      </p:sp>
      <p:sp>
        <p:nvSpPr>
          <p:cNvPr id="12293" name="Rectangle 3">
            <a:extLst>
              <a:ext uri="{FF2B5EF4-FFF2-40B4-BE49-F238E27FC236}">
                <a16:creationId xmlns:a16="http://schemas.microsoft.com/office/drawing/2014/main" id="{D55F0E35-2DF5-4C44-891A-11028C38E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1329" y="2856040"/>
            <a:ext cx="6904014" cy="46244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hlink"/>
            </a:outerShdw>
          </a:effec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likes(</a:t>
            </a:r>
            <a:r>
              <a:rPr lang="en-US" altLang="en-DE" sz="2410" b="1">
                <a:solidFill>
                  <a:srgbClr val="3366CC"/>
                </a:solidFill>
                <a:latin typeface="Courier" charset="0"/>
              </a:rPr>
              <a:t>peter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2410" b="1">
                <a:solidFill>
                  <a:srgbClr val="FF0000"/>
                </a:solidFill>
                <a:latin typeface="Courier" charset="0"/>
              </a:rPr>
              <a:t>S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):-student_of(</a:t>
            </a:r>
            <a:r>
              <a:rPr lang="en-US" altLang="en-DE" sz="2410" b="1">
                <a:solidFill>
                  <a:srgbClr val="FF0000"/>
                </a:solidFill>
                <a:latin typeface="Courier" charset="0"/>
              </a:rPr>
              <a:t>S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,</a:t>
            </a:r>
            <a:r>
              <a:rPr lang="en-US" altLang="en-DE" sz="2410" b="1">
                <a:solidFill>
                  <a:srgbClr val="3366CC"/>
                </a:solidFill>
                <a:latin typeface="Courier" charset="0"/>
              </a:rPr>
              <a:t>peter</a:t>
            </a:r>
            <a:r>
              <a:rPr lang="en-US" altLang="en-DE" sz="2410" b="1">
                <a:solidFill>
                  <a:srgbClr val="000000"/>
                </a:solidFill>
                <a:latin typeface="Courier" charset="0"/>
              </a:rPr>
              <a:t>).</a:t>
            </a:r>
          </a:p>
        </p:txBody>
      </p:sp>
      <p:sp>
        <p:nvSpPr>
          <p:cNvPr id="12294" name="Rectangle 4">
            <a:extLst>
              <a:ext uri="{FF2B5EF4-FFF2-40B4-BE49-F238E27FC236}">
                <a16:creationId xmlns:a16="http://schemas.microsoft.com/office/drawing/2014/main" id="{7048140E-102C-4867-AB35-7BA83DC83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2694" y="949889"/>
            <a:ext cx="5349717" cy="462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>
                <a:solidFill>
                  <a:srgbClr val="000000"/>
                </a:solidFill>
                <a:latin typeface="Avant Garde" charset="0"/>
              </a:rPr>
              <a:t>“</a:t>
            </a:r>
            <a:r>
              <a:rPr lang="en-US" altLang="en-DE" sz="2410">
                <a:solidFill>
                  <a:srgbClr val="3366CC"/>
                </a:solidFill>
                <a:latin typeface="Avant Garde" charset="0"/>
              </a:rPr>
              <a:t>Peter</a:t>
            </a:r>
            <a:r>
              <a:rPr lang="en-US" altLang="en-DE" sz="2410">
                <a:solidFill>
                  <a:srgbClr val="000000"/>
                </a:solidFill>
                <a:latin typeface="Avant Garde" charset="0"/>
              </a:rPr>
              <a:t> likes </a:t>
            </a:r>
            <a:r>
              <a:rPr lang="en-US" altLang="en-DE" sz="2410">
                <a:solidFill>
                  <a:srgbClr val="FF0000"/>
                </a:solidFill>
                <a:latin typeface="Avant Garde" charset="0"/>
              </a:rPr>
              <a:t>anybody</a:t>
            </a:r>
            <a:r>
              <a:rPr lang="en-US" altLang="en-DE" sz="2410">
                <a:solidFill>
                  <a:srgbClr val="000000"/>
                </a:solidFill>
                <a:latin typeface="Avant Garde" charset="0"/>
              </a:rPr>
              <a:t> </a:t>
            </a:r>
            <a:r>
              <a:rPr lang="en-US" altLang="en-DE" sz="2410">
                <a:solidFill>
                  <a:srgbClr val="FF0000"/>
                </a:solidFill>
                <a:latin typeface="Avant Garde" charset="0"/>
              </a:rPr>
              <a:t>who </a:t>
            </a:r>
            <a:r>
              <a:rPr lang="en-US" altLang="en-DE" sz="2410">
                <a:solidFill>
                  <a:srgbClr val="000000"/>
                </a:solidFill>
                <a:latin typeface="Avant Garde" charset="0"/>
              </a:rPr>
              <a:t>is </a:t>
            </a:r>
            <a:r>
              <a:rPr lang="en-US" altLang="en-DE" sz="2410">
                <a:solidFill>
                  <a:srgbClr val="3366CC"/>
                </a:solidFill>
                <a:latin typeface="Avant Garde" charset="0"/>
              </a:rPr>
              <a:t>his </a:t>
            </a:r>
            <a:r>
              <a:rPr lang="en-US" altLang="en-DE" sz="2410">
                <a:solidFill>
                  <a:srgbClr val="000000"/>
                </a:solidFill>
                <a:latin typeface="Avant Garde" charset="0"/>
              </a:rPr>
              <a:t>student.” </a:t>
            </a: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47563893-5733-4EB6-BAE5-B6BE2456A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77" y="2951666"/>
            <a:ext cx="788537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clause</a:t>
            </a:r>
          </a:p>
        </p:txBody>
      </p:sp>
      <p:sp>
        <p:nvSpPr>
          <p:cNvPr id="3" name="Line 6">
            <a:extLst>
              <a:ext uri="{FF2B5EF4-FFF2-40B4-BE49-F238E27FC236}">
                <a16:creationId xmlns:a16="http://schemas.microsoft.com/office/drawing/2014/main" id="{89F50CED-7532-4E34-85B8-3874C6AF7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0285" y="3106262"/>
            <a:ext cx="816011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A92AC198-FC03-46A1-B926-3B8CD81BE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148" y="2110155"/>
            <a:ext cx="782486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 dirty="0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atoms</a:t>
            </a:r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65D159D5-92AC-4103-8A26-F81E1F2EEA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32566" y="2354002"/>
            <a:ext cx="1451926" cy="35700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44EF388A-CB60-4E15-AC6F-0C84FEAED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7438753" y="2354002"/>
            <a:ext cx="1122015" cy="35700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1113BD69-A717-4852-9CB3-1B5F70126F1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2069" y="3259264"/>
            <a:ext cx="0" cy="53391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 type="triangle" w="med" len="med"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2648F324-5F91-457C-B4A2-B15853245B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25485" y="3259264"/>
            <a:ext cx="0" cy="533913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 type="triangle" w="med" len="med"/>
          </a:ln>
          <a:effectLst>
            <a:prstShdw prst="shdw17" dist="17961" dir="2700000">
              <a:schemeClr val="bg2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D780C7A7-03DE-4DB8-81D6-B5E1A12E8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6213" y="3868086"/>
            <a:ext cx="1016871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3366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constant</a:t>
            </a:r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62B4E850-C5AC-40A0-9668-3EE993B14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3232" y="3868086"/>
            <a:ext cx="958935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variable</a:t>
            </a:r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7C8C478C-5AB7-4553-B687-624605C2D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09808" y="4175682"/>
            <a:ext cx="2267937" cy="0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A8453E14-9EED-46D0-AF07-8A55129DBC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21075" y="4252183"/>
            <a:ext cx="0" cy="382505"/>
          </a:xfrm>
          <a:prstGeom prst="line">
            <a:avLst/>
          </a:prstGeom>
          <a:noFill/>
          <a:ln w="25400">
            <a:solidFill>
              <a:schemeClr val="hlink"/>
            </a:solidFill>
            <a:round/>
            <a:headEnd/>
            <a:tailEnd type="triangle" w="med" len="med"/>
          </a:ln>
          <a:effectLst>
            <a:prstShdw prst="shdw17" dist="17961" dir="2700000">
              <a:schemeClr val="hlink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defTabSz="91805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DE" sz="1807">
              <a:solidFill>
                <a:srgbClr val="202020"/>
              </a:solidFill>
              <a:latin typeface="Avant Garde" charset="0"/>
            </a:endParaRPr>
          </a:p>
        </p:txBody>
      </p:sp>
      <p:sp>
        <p:nvSpPr>
          <p:cNvPr id="12305" name="Rectangle 17">
            <a:extLst>
              <a:ext uri="{FF2B5EF4-FFF2-40B4-BE49-F238E27FC236}">
                <a16:creationId xmlns:a16="http://schemas.microsoft.com/office/drawing/2014/main" id="{7B810193-164D-4102-BD36-E344B93A5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4226" y="4633096"/>
            <a:ext cx="743862" cy="341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71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7145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286000" defTabSz="7620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7432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32004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657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41148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 sz="1807" b="1">
                <a:solidFill>
                  <a:srgbClr val="99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vant Garde" charset="0"/>
              </a:rPr>
              <a:t>terms</a:t>
            </a:r>
          </a:p>
        </p:txBody>
      </p:sp>
      <p:sp>
        <p:nvSpPr>
          <p:cNvPr id="12307" name="Rectangle 19">
            <a:extLst>
              <a:ext uri="{FF2B5EF4-FFF2-40B4-BE49-F238E27FC236}">
                <a16:creationId xmlns:a16="http://schemas.microsoft.com/office/drawing/2014/main" id="{68EC2408-A3C5-476E-A5F2-E5CEC349E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p.25</a:t>
            </a:r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DCA63CD9-5BE7-49C4-A302-C75EC19A1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34" y="4956210"/>
            <a:ext cx="10194115" cy="460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>
            <a:spAutoFit/>
          </a:bodyPr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spcAft>
                <a:spcPct val="0"/>
              </a:spcAft>
              <a:buNone/>
            </a:pPr>
            <a:r>
              <a:rPr lang="en-US" altLang="en-DE" sz="2410" dirty="0">
                <a:solidFill>
                  <a:srgbClr val="000000"/>
                </a:solidFill>
                <a:latin typeface="Avant Garde" charset="0"/>
              </a:rPr>
              <a:t>No quantifiers. All variables in a clause are assumed to be quantified universally.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F0C1345-8B3D-41C5-9AA0-2D6417729B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CB3809A1-EEF7-4A06-B533-BF4F31399B99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FADAC9DF-D6CE-4F7C-A6FE-8775F97AAB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Substitutions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A9C84F9-3666-45BE-AEDC-50F836037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5244" y="765011"/>
            <a:ext cx="8490023" cy="4664971"/>
          </a:xfrm>
        </p:spPr>
        <p:txBody>
          <a:bodyPr/>
          <a:lstStyle/>
          <a:p>
            <a:pPr marL="388899" indent="-388899">
              <a:defRPr/>
            </a:pPr>
            <a:r>
              <a:rPr lang="en-US" altLang="en-DE" dirty="0"/>
              <a:t>A </a:t>
            </a:r>
            <a:r>
              <a:rPr lang="en-US" altLang="en-DE" b="1" i="1" dirty="0">
                <a:solidFill>
                  <a:schemeClr val="hlink"/>
                </a:solidFill>
              </a:rPr>
              <a:t>substitution</a:t>
            </a:r>
            <a:r>
              <a:rPr lang="en-US" altLang="en-DE" dirty="0"/>
              <a:t> maps variables to terms: </a:t>
            </a:r>
          </a:p>
          <a:p>
            <a:pPr marL="868649" lvl="1">
              <a:defRPr/>
            </a:pPr>
            <a:r>
              <a:rPr lang="en-US" altLang="en-DE" sz="1606" dirty="0"/>
              <a:t>{</a:t>
            </a:r>
            <a:r>
              <a:rPr lang="en-US" altLang="en-DE" sz="1606" dirty="0">
                <a:solidFill>
                  <a:schemeClr val="bg2"/>
                </a:solidFill>
              </a:rPr>
              <a:t>S</a:t>
            </a:r>
            <a:r>
              <a:rPr lang="en-US" altLang="en-DE" sz="1606" dirty="0"/>
              <a:t>-&gt;</a:t>
            </a:r>
            <a:r>
              <a:rPr lang="en-US" altLang="en-DE" sz="1606" dirty="0" err="1">
                <a:solidFill>
                  <a:schemeClr val="bg2"/>
                </a:solidFill>
              </a:rPr>
              <a:t>maria</a:t>
            </a:r>
            <a:r>
              <a:rPr lang="en-US" altLang="en-DE" sz="1606" dirty="0"/>
              <a:t>}</a:t>
            </a:r>
          </a:p>
          <a:p>
            <a:pPr marL="388899" indent="-388899">
              <a:defRPr/>
            </a:pPr>
            <a:r>
              <a:rPr lang="en-US" altLang="en-DE" dirty="0"/>
              <a:t>A substitution can be </a:t>
            </a:r>
            <a:r>
              <a:rPr lang="en-US" altLang="en-DE" b="1" i="1" dirty="0">
                <a:solidFill>
                  <a:schemeClr val="hlink"/>
                </a:solidFill>
              </a:rPr>
              <a:t>applied </a:t>
            </a:r>
            <a:r>
              <a:rPr lang="en-US" altLang="en-DE" dirty="0"/>
              <a:t>to a clause: </a:t>
            </a:r>
          </a:p>
          <a:p>
            <a:pPr marL="868649" lvl="1">
              <a:defRPr/>
            </a:pPr>
            <a:r>
              <a:rPr lang="en-US" altLang="en-DE" sz="1606" dirty="0"/>
              <a:t>likes(</a:t>
            </a:r>
            <a:r>
              <a:rPr lang="en-US" altLang="en-DE" sz="1606" dirty="0" err="1">
                <a:solidFill>
                  <a:schemeClr val="accent1"/>
                </a:solidFill>
              </a:rPr>
              <a:t>peter</a:t>
            </a:r>
            <a:r>
              <a:rPr lang="en-US" altLang="en-DE" sz="1606" dirty="0" err="1"/>
              <a:t>,</a:t>
            </a:r>
            <a:r>
              <a:rPr lang="en-US" altLang="en-DE" sz="1606" dirty="0" err="1">
                <a:solidFill>
                  <a:schemeClr val="bg2"/>
                </a:solidFill>
              </a:rPr>
              <a:t>maria</a:t>
            </a:r>
            <a:r>
              <a:rPr lang="en-US" altLang="en-DE" sz="1606" dirty="0"/>
              <a:t>):-</a:t>
            </a:r>
            <a:r>
              <a:rPr lang="en-US" altLang="en-DE" sz="1606" dirty="0" err="1"/>
              <a:t>student_of</a:t>
            </a:r>
            <a:r>
              <a:rPr lang="en-US" altLang="en-DE" sz="1606" dirty="0"/>
              <a:t>(</a:t>
            </a:r>
            <a:r>
              <a:rPr lang="en-US" altLang="en-DE" sz="1606" dirty="0" err="1">
                <a:solidFill>
                  <a:schemeClr val="bg2"/>
                </a:solidFill>
              </a:rPr>
              <a:t>maria</a:t>
            </a:r>
            <a:r>
              <a:rPr lang="en-US" altLang="en-DE" sz="1606" dirty="0" err="1"/>
              <a:t>,</a:t>
            </a:r>
            <a:r>
              <a:rPr lang="en-US" altLang="en-DE" sz="1606" dirty="0" err="1">
                <a:solidFill>
                  <a:schemeClr val="accent1"/>
                </a:solidFill>
              </a:rPr>
              <a:t>peter</a:t>
            </a:r>
            <a:r>
              <a:rPr lang="en-US" altLang="en-DE" sz="1606" dirty="0"/>
              <a:t>).</a:t>
            </a:r>
          </a:p>
          <a:p>
            <a:pPr marL="388899" indent="-388899">
              <a:defRPr/>
            </a:pPr>
            <a:r>
              <a:rPr lang="en-US" altLang="en-DE" dirty="0"/>
              <a:t>The resulting clause is said to be an </a:t>
            </a:r>
            <a:r>
              <a:rPr lang="en-US" altLang="en-DE" b="1" i="1" dirty="0">
                <a:solidFill>
                  <a:schemeClr val="hlink"/>
                </a:solidFill>
              </a:rPr>
              <a:t>instance </a:t>
            </a:r>
            <a:r>
              <a:rPr lang="en-US" altLang="en-DE" dirty="0"/>
              <a:t>of the original clause, and a </a:t>
            </a:r>
            <a:r>
              <a:rPr lang="en-US" altLang="en-DE" b="1" i="1" dirty="0">
                <a:solidFill>
                  <a:schemeClr val="hlink"/>
                </a:solidFill>
              </a:rPr>
              <a:t>ground instance </a:t>
            </a:r>
            <a:r>
              <a:rPr lang="en-US" altLang="en-DE" dirty="0"/>
              <a:t>if it does not contain variables. </a:t>
            </a:r>
          </a:p>
          <a:p>
            <a:pPr marL="388899" indent="-388899">
              <a:defRPr/>
            </a:pPr>
            <a:r>
              <a:rPr lang="en-US" altLang="en-DE" dirty="0"/>
              <a:t>Each instance of a clause is among its logical consequences. </a:t>
            </a:r>
          </a:p>
        </p:txBody>
      </p:sp>
      <p:sp>
        <p:nvSpPr>
          <p:cNvPr id="13318" name="Rectangle 6">
            <a:extLst>
              <a:ext uri="{FF2B5EF4-FFF2-40B4-BE49-F238E27FC236}">
                <a16:creationId xmlns:a16="http://schemas.microsoft.com/office/drawing/2014/main" id="{6BC2AAEE-A2F7-4AEA-B234-ABC79288C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p.26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4ACCF74-74FF-4B9A-97D4-E39A38EE8A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000000"/>
                </a:solidFill>
                <a:latin typeface="Helvetica"/>
              </a:rPr>
              <a:t>Simply Logical</a:t>
            </a:r>
            <a:r>
              <a:rPr lang="en-US" altLang="en-DE" b="0">
                <a:solidFill>
                  <a:srgbClr val="000000"/>
                </a:solidFill>
                <a:latin typeface="Helvetica"/>
              </a:rPr>
              <a:t> – Chapter 2</a:t>
            </a:r>
            <a:r>
              <a:rPr lang="en-US" altLang="en-DE" b="0" i="1">
                <a:solidFill>
                  <a:srgbClr val="000000"/>
                </a:solidFill>
                <a:latin typeface="Helvetica"/>
              </a:rPr>
              <a:t> </a:t>
            </a:r>
            <a:endParaRPr lang="en-US" altLang="en-DE" sz="1205" b="0">
              <a:solidFill>
                <a:srgbClr val="000000"/>
              </a:solidFill>
              <a:latin typeface="Helvetica"/>
            </a:endParaRP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67712A2-3DE8-47E1-9AC3-6669DE0D25FA}"/>
              </a:ext>
            </a:extLst>
          </p:cNvPr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 defTabSz="918058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DE">
                <a:solidFill>
                  <a:srgbClr val="202020"/>
                </a:solidFill>
                <a:latin typeface="Helvetica"/>
              </a:rPr>
              <a:t>© Peter Flach, 2000</a:t>
            </a: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76904E4B-533B-41F6-9FC5-2EE89189E9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en-DE"/>
              <a:t>Relational clausal logic: semantics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6EFBD67-316A-4606-9104-5687986D6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9366" y="530727"/>
            <a:ext cx="9114781" cy="5205259"/>
          </a:xfrm>
        </p:spPr>
        <p:txBody>
          <a:bodyPr/>
          <a:lstStyle/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>
                <a:solidFill>
                  <a:schemeClr val="hlink"/>
                </a:solidFill>
              </a:rPr>
              <a:t>Herbrand universe</a:t>
            </a:r>
            <a:r>
              <a:rPr lang="en-US" altLang="en-DE"/>
              <a:t>: set of ground terms (i.e. constants)</a:t>
            </a:r>
          </a:p>
          <a:p>
            <a:pPr marL="674199" lvl="1" indent="-94038">
              <a:spcBef>
                <a:spcPct val="40000"/>
              </a:spcBef>
              <a:defRPr/>
            </a:pPr>
            <a:r>
              <a:rPr lang="en-US" altLang="en-DE" sz="1606"/>
              <a:t>{peter,maria}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>
                <a:solidFill>
                  <a:schemeClr val="hlink"/>
                </a:solidFill>
              </a:rPr>
              <a:t>Herbrand base</a:t>
            </a:r>
            <a:r>
              <a:rPr lang="en-US" altLang="en-DE"/>
              <a:t>: set of ground atoms</a:t>
            </a:r>
          </a:p>
          <a:p>
            <a:pPr marL="674199" lvl="1" indent="-94038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altLang="en-DE" sz="1606"/>
              <a:t>{likes(peter,peter),likes(peter,maria),likes(maria,peter), likes(maria,maria),student_of(peter,peter),student_of(peter,maria), student_of(maria,peter),student_of(maria,maria)}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 b="1" i="1">
                <a:solidFill>
                  <a:schemeClr val="hlink"/>
                </a:solidFill>
              </a:rPr>
              <a:t>Herbrand interpretation</a:t>
            </a:r>
            <a:r>
              <a:rPr lang="en-US" altLang="en-DE"/>
              <a:t>: set of </a:t>
            </a:r>
            <a:r>
              <a:rPr lang="en-US" altLang="en-DE" b="1">
                <a:solidFill>
                  <a:schemeClr val="accent1"/>
                </a:solidFill>
              </a:rPr>
              <a:t>true</a:t>
            </a:r>
            <a:r>
              <a:rPr lang="en-US" altLang="en-DE"/>
              <a:t> ground atoms</a:t>
            </a:r>
          </a:p>
          <a:p>
            <a:pPr marL="674199" lvl="1" indent="-94038">
              <a:lnSpc>
                <a:spcPct val="90000"/>
              </a:lnSpc>
              <a:spcBef>
                <a:spcPct val="40000"/>
              </a:spcBef>
              <a:defRPr/>
            </a:pPr>
            <a:r>
              <a:rPr lang="en-US" altLang="en-DE" sz="1606"/>
              <a:t>{</a:t>
            </a:r>
            <a:r>
              <a:rPr lang="en-US" altLang="en-DE" sz="1606">
                <a:solidFill>
                  <a:schemeClr val="accent1"/>
                </a:solidFill>
              </a:rPr>
              <a:t>likes(peter,maria)</a:t>
            </a:r>
            <a:r>
              <a:rPr lang="en-US" altLang="en-DE" sz="1606"/>
              <a:t>,</a:t>
            </a:r>
            <a:r>
              <a:rPr lang="en-US" altLang="en-DE" sz="1606">
                <a:solidFill>
                  <a:schemeClr val="accent1"/>
                </a:solidFill>
              </a:rPr>
              <a:t>student_of(maria,peter)</a:t>
            </a:r>
            <a:r>
              <a:rPr lang="en-US" altLang="en-DE" sz="1606"/>
              <a:t>}</a:t>
            </a:r>
          </a:p>
          <a:p>
            <a:pPr marL="388899" indent="-388899">
              <a:lnSpc>
                <a:spcPct val="90000"/>
              </a:lnSpc>
              <a:defRPr/>
            </a:pPr>
            <a:r>
              <a:rPr lang="en-US" altLang="en-DE"/>
              <a:t>An interpretation is a </a:t>
            </a:r>
            <a:r>
              <a:rPr lang="en-US" altLang="en-DE" b="1">
                <a:solidFill>
                  <a:schemeClr val="accent1"/>
                </a:solidFill>
              </a:rPr>
              <a:t>model </a:t>
            </a:r>
            <a:r>
              <a:rPr lang="en-US" altLang="en-DE"/>
              <a:t>for a clause if it makes all of its ground instances </a:t>
            </a:r>
            <a:r>
              <a:rPr lang="en-US" altLang="en-DE" b="1">
                <a:solidFill>
                  <a:schemeClr val="accent1"/>
                </a:solidFill>
              </a:rPr>
              <a:t>true</a:t>
            </a:r>
          </a:p>
          <a:p>
            <a:pPr marL="674199" lvl="1" indent="-94038">
              <a:spcBef>
                <a:spcPct val="40000"/>
              </a:spcBef>
              <a:defRPr/>
            </a:pPr>
            <a:r>
              <a:rPr lang="en-US" altLang="en-DE" sz="1606">
                <a:solidFill>
                  <a:schemeClr val="accent1"/>
                </a:solidFill>
              </a:rPr>
              <a:t>likes(peter,maria)</a:t>
            </a:r>
            <a:r>
              <a:rPr lang="en-US" altLang="en-DE" sz="1606"/>
              <a:t>:-</a:t>
            </a:r>
            <a:r>
              <a:rPr lang="en-US" altLang="en-DE" sz="1606">
                <a:solidFill>
                  <a:schemeClr val="accent1"/>
                </a:solidFill>
              </a:rPr>
              <a:t>student_of(maria,peter)</a:t>
            </a:r>
            <a:r>
              <a:rPr lang="en-US" altLang="en-DE" sz="1606"/>
              <a:t>.</a:t>
            </a:r>
          </a:p>
          <a:p>
            <a:pPr marL="674199" lvl="1" indent="-94038">
              <a:spcBef>
                <a:spcPct val="40000"/>
              </a:spcBef>
              <a:defRPr/>
            </a:pPr>
            <a:r>
              <a:rPr lang="en-US" altLang="en-DE" sz="1606">
                <a:solidFill>
                  <a:schemeClr val="bg2"/>
                </a:solidFill>
              </a:rPr>
              <a:t>likes(peter,peter)</a:t>
            </a:r>
            <a:r>
              <a:rPr lang="en-US" altLang="en-DE" sz="1606"/>
              <a:t>:-</a:t>
            </a:r>
            <a:r>
              <a:rPr lang="en-US" altLang="en-DE" sz="1606">
                <a:solidFill>
                  <a:schemeClr val="bg2"/>
                </a:solidFill>
              </a:rPr>
              <a:t>student_of(peter,peter)</a:t>
            </a:r>
            <a:r>
              <a:rPr lang="en-US" altLang="en-DE" sz="1606"/>
              <a:t>.</a:t>
            </a:r>
            <a:endParaRPr lang="en-US" altLang="en-DE" sz="1406"/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EB8A2923-079A-41D6-8491-14CDD57F6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6096" y="3188"/>
            <a:ext cx="693290" cy="226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826" tIns="44617" rIns="90826" bIns="44617"/>
          <a:lstStyle>
            <a:lvl1pPr defTabSz="762000">
              <a:spcBef>
                <a:spcPct val="100000"/>
              </a:spcBef>
              <a:buFont typeface="Zapf Dingbats" charset="2"/>
              <a:buChar char="+"/>
              <a:defRPr sz="2400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571500" indent="-287338" defTabSz="762000">
              <a:spcBef>
                <a:spcPct val="50000"/>
              </a:spcBef>
              <a:buClr>
                <a:schemeClr val="accent1"/>
              </a:buClr>
              <a:buSzPct val="125000"/>
              <a:buFont typeface="Cairo" charset="0"/>
              <a:defRPr>
                <a:solidFill>
                  <a:schemeClr val="tx1"/>
                </a:solidFill>
                <a:latin typeface="Courier" charset="0"/>
              </a:defRPr>
            </a:lvl2pPr>
            <a:lvl3pPr marL="1143000" indent="-187325" defTabSz="762000">
              <a:spcBef>
                <a:spcPct val="50000"/>
              </a:spcBef>
              <a:buClr>
                <a:schemeClr val="tx1"/>
              </a:buClr>
              <a:buSzPct val="100000"/>
              <a:buFont typeface="Zapf Dingbats" charset="2"/>
              <a:buChar char="3"/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7145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600"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286000" indent="-171450" defTabSz="762000">
              <a:spcBef>
                <a:spcPct val="50000"/>
              </a:spcBef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7432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32004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6576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4114800" indent="-171450" defTabSz="762000" eaLnBrk="0" fontAlgn="base" hangingPunct="0">
              <a:spcBef>
                <a:spcPct val="50000"/>
              </a:spcBef>
              <a:spcAft>
                <a:spcPct val="0"/>
              </a:spcAft>
              <a:buClr>
                <a:schemeClr val="tx1"/>
              </a:buClr>
              <a:buSzPct val="100000"/>
              <a:buChar char="•"/>
              <a:defRPr sz="1400"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defTabSz="765048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DE" sz="1004">
                <a:solidFill>
                  <a:srgbClr val="000000"/>
                </a:solidFill>
              </a:rPr>
              <a:t>p.26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Lchapter3">
  <a:themeElements>
    <a:clrScheme name="">
      <a:dk1>
        <a:srgbClr val="000000"/>
      </a:dk1>
      <a:lt1>
        <a:srgbClr val="FFFFFF"/>
      </a:lt1>
      <a:dk2>
        <a:srgbClr val="00CC99"/>
      </a:dk2>
      <a:lt2>
        <a:srgbClr val="FF0000"/>
      </a:lt2>
      <a:accent1>
        <a:srgbClr val="3366CC"/>
      </a:accent1>
      <a:accent2>
        <a:srgbClr val="00CCFF"/>
      </a:accent2>
      <a:accent3>
        <a:srgbClr val="FFFFFF"/>
      </a:accent3>
      <a:accent4>
        <a:srgbClr val="000000"/>
      </a:accent4>
      <a:accent5>
        <a:srgbClr val="ADB8E2"/>
      </a:accent5>
      <a:accent6>
        <a:srgbClr val="00B9E7"/>
      </a:accent6>
      <a:hlink>
        <a:srgbClr val="990099"/>
      </a:hlink>
      <a:folHlink>
        <a:srgbClr val="FFCC00"/>
      </a:folHlink>
    </a:clrScheme>
    <a:fontScheme name="SLchapter3.pp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202020"/>
            </a:solidFill>
            <a:effectLst/>
            <a:latin typeface="Avant Gar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202020"/>
            </a:solidFill>
            <a:effectLst/>
            <a:latin typeface="Avant Garde" charset="0"/>
          </a:defRPr>
        </a:defPPr>
      </a:lstStyle>
    </a:lnDef>
  </a:objectDefaults>
  <a:extraClrSchemeLst>
    <a:extraClrScheme>
      <a:clrScheme name="SLchapter3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3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chapter3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3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3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3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3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chapter1">
  <a:themeElements>
    <a:clrScheme name="">
      <a:dk1>
        <a:srgbClr val="000000"/>
      </a:dk1>
      <a:lt1>
        <a:srgbClr val="FFFFFF"/>
      </a:lt1>
      <a:dk2>
        <a:srgbClr val="00CC99"/>
      </a:dk2>
      <a:lt2>
        <a:srgbClr val="FF0000"/>
      </a:lt2>
      <a:accent1>
        <a:srgbClr val="3366CC"/>
      </a:accent1>
      <a:accent2>
        <a:srgbClr val="00CCFF"/>
      </a:accent2>
      <a:accent3>
        <a:srgbClr val="FFFFFF"/>
      </a:accent3>
      <a:accent4>
        <a:srgbClr val="000000"/>
      </a:accent4>
      <a:accent5>
        <a:srgbClr val="ADB8E2"/>
      </a:accent5>
      <a:accent6>
        <a:srgbClr val="00B9E7"/>
      </a:accent6>
      <a:hlink>
        <a:srgbClr val="990099"/>
      </a:hlink>
      <a:folHlink>
        <a:srgbClr val="FFCC00"/>
      </a:folHlink>
    </a:clrScheme>
    <a:fontScheme name="SLchapter1.pp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rgbClr val="202020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0" smtClean="0">
            <a:ln>
              <a:noFill/>
            </a:ln>
            <a:solidFill>
              <a:srgbClr val="202020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SLchapter1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1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chapter1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1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1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1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chapter1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1911</Words>
  <Application>Microsoft Office PowerPoint</Application>
  <PresentationFormat>Widescreen</PresentationFormat>
  <Paragraphs>309</Paragraphs>
  <Slides>23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4" baseType="lpstr">
      <vt:lpstr>Arial</vt:lpstr>
      <vt:lpstr>Avant Garde</vt:lpstr>
      <vt:lpstr>Cairo</vt:lpstr>
      <vt:lpstr>Calibri</vt:lpstr>
      <vt:lpstr>Courier</vt:lpstr>
      <vt:lpstr>Helvetica</vt:lpstr>
      <vt:lpstr>Symbol</vt:lpstr>
      <vt:lpstr>Times New Roman</vt:lpstr>
      <vt:lpstr>Zapf Dingbats</vt:lpstr>
      <vt:lpstr>SLchapter3</vt:lpstr>
      <vt:lpstr>SLchapter1</vt:lpstr>
      <vt:lpstr>Intro to Prolog</vt:lpstr>
      <vt:lpstr>Propositional clausal logic: syntax</vt:lpstr>
      <vt:lpstr>Propositional clausal logic: semantics</vt:lpstr>
      <vt:lpstr>Exercise 2.2</vt:lpstr>
      <vt:lpstr>Propositional resolution</vt:lpstr>
      <vt:lpstr>Propositional clausal logic: meta-theory</vt:lpstr>
      <vt:lpstr>Relational clausal logic: syntax</vt:lpstr>
      <vt:lpstr>Substitutions</vt:lpstr>
      <vt:lpstr>Relational clausal logic: semantics</vt:lpstr>
      <vt:lpstr>Relational resolution</vt:lpstr>
      <vt:lpstr>Full clausal logic: syntax</vt:lpstr>
      <vt:lpstr>Full clausal logic: semantics</vt:lpstr>
      <vt:lpstr>London Underground example</vt:lpstr>
      <vt:lpstr>London Underground in Prolog (1)</vt:lpstr>
      <vt:lpstr>London Underground in Prolog (2)</vt:lpstr>
      <vt:lpstr>Exercise 1.1</vt:lpstr>
      <vt:lpstr>Proof tree</vt:lpstr>
      <vt:lpstr>Recursion (1)</vt:lpstr>
      <vt:lpstr>Recursion (2)</vt:lpstr>
      <vt:lpstr>Structured terms</vt:lpstr>
      <vt:lpstr>Lists</vt:lpstr>
      <vt:lpstr>Lists (2)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Propositional clausal logic: syntax</dc:title>
  <dc:creator>Filip Železný</dc:creator>
  <cp:lastModifiedBy>Filip Železný</cp:lastModifiedBy>
  <cp:revision>8</cp:revision>
  <dcterms:created xsi:type="dcterms:W3CDTF">2018-10-12T10:02:36Z</dcterms:created>
  <dcterms:modified xsi:type="dcterms:W3CDTF">2018-10-15T07:55:41Z</dcterms:modified>
</cp:coreProperties>
</file>