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68" r:id="rId6"/>
    <p:sldId id="269" r:id="rId7"/>
    <p:sldId id="281" r:id="rId8"/>
    <p:sldId id="282" r:id="rId9"/>
    <p:sldId id="283" r:id="rId10"/>
    <p:sldId id="274" r:id="rId11"/>
    <p:sldId id="275" r:id="rId12"/>
    <p:sldId id="276" r:id="rId13"/>
    <p:sldId id="277" r:id="rId14"/>
    <p:sldId id="278" r:id="rId15"/>
    <p:sldId id="279" r:id="rId16"/>
    <p:sldId id="284" r:id="rId17"/>
    <p:sldId id="285" r:id="rId18"/>
    <p:sldId id="286" r:id="rId19"/>
    <p:sldId id="287" r:id="rId20"/>
    <p:sldId id="261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9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2_python_in_acti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2. 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cs-CZ"/>
            </a:br>
            <a:r>
              <a:rPr lang="cs-CZ"/>
              <a:t>2016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Standardní vstup / výstup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Standardní vstup je místo, kde program očekává vstupní data (instanci problémů).</a:t>
            </a:r>
          </a:p>
          <a:p>
            <a:endParaRPr lang="cs-CZ" dirty="0"/>
          </a:p>
          <a:p>
            <a:r>
              <a:rPr lang="cs-CZ" dirty="0"/>
              <a:t>Standardní výstup je místo, kam program tiskne výstupy (řešení problému).</a:t>
            </a:r>
          </a:p>
          <a:p>
            <a:endParaRPr lang="cs-CZ" dirty="0"/>
          </a:p>
          <a:p>
            <a:r>
              <a:rPr lang="cs-CZ" dirty="0"/>
              <a:t>Jsou jimi: Vstup z klávesnice, senzorů, souborů, funkcí a dalších systémů.</a:t>
            </a:r>
          </a:p>
          <a:p>
            <a:endParaRPr lang="cs-CZ" dirty="0"/>
          </a:p>
          <a:p>
            <a:r>
              <a:rPr lang="cs-CZ" dirty="0"/>
              <a:t>Otázka: Jaké jsou výstupy?</a:t>
            </a:r>
          </a:p>
        </p:txBody>
      </p:sp>
    </p:spTree>
    <p:extLst>
      <p:ext uri="{BB962C8B-B14F-4D97-AF65-F5344CB8AC3E}">
        <p14:creationId xmlns:p14="http://schemas.microsoft.com/office/powerpoint/2010/main" val="264983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načíst vstup?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Existuje velké množství způsobů. Například:</a:t>
            </a:r>
            <a:br>
              <a:rPr lang="cs-CZ" dirty="0"/>
            </a:br>
            <a:r>
              <a:rPr lang="en-US" dirty="0"/>
              <a:t>name = </a:t>
            </a:r>
            <a:r>
              <a:rPr lang="en-US" dirty="0" err="1"/>
              <a:t>raw_input</a:t>
            </a:r>
            <a:r>
              <a:rPr lang="en-US" dirty="0"/>
              <a:t>("</a:t>
            </a:r>
            <a:r>
              <a:rPr lang="cs-CZ" dirty="0" err="1"/>
              <a:t>Napiste</a:t>
            </a:r>
            <a:r>
              <a:rPr lang="cs-CZ" dirty="0"/>
              <a:t> </a:t>
            </a:r>
            <a:r>
              <a:rPr lang="cs-CZ" dirty="0" err="1"/>
              <a:t>vase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en-US" dirty="0"/>
              <a:t>: ") </a:t>
            </a:r>
            <a:r>
              <a:rPr lang="cs-CZ" dirty="0"/>
              <a:t>– funkce </a:t>
            </a:r>
            <a:r>
              <a:rPr lang="cs-CZ" dirty="0" err="1"/>
              <a:t>raw_input</a:t>
            </a:r>
            <a:r>
              <a:rPr lang="cs-CZ" dirty="0"/>
              <a:t> (Python 2.7)</a:t>
            </a:r>
            <a:br>
              <a:rPr lang="cs-CZ" dirty="0"/>
            </a:br>
            <a:endParaRPr lang="cs-CZ" dirty="0"/>
          </a:p>
          <a:p>
            <a:r>
              <a:rPr lang="en-US" dirty="0"/>
              <a:t>name = input("</a:t>
            </a:r>
            <a:r>
              <a:rPr lang="cs-CZ" dirty="0" err="1"/>
              <a:t>Napiste</a:t>
            </a:r>
            <a:r>
              <a:rPr lang="cs-CZ" dirty="0"/>
              <a:t> </a:t>
            </a:r>
            <a:r>
              <a:rPr lang="cs-CZ" dirty="0" err="1"/>
              <a:t>vase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en-US" dirty="0"/>
              <a:t>: ") </a:t>
            </a:r>
            <a:r>
              <a:rPr lang="cs-CZ" dirty="0"/>
              <a:t>– funkce input (Python 3.x)</a:t>
            </a:r>
          </a:p>
          <a:p>
            <a:endParaRPr lang="cs-CZ" dirty="0"/>
          </a:p>
          <a:p>
            <a:r>
              <a:rPr lang="cs-CZ" dirty="0"/>
              <a:t>Předání pomocí </a:t>
            </a:r>
            <a:r>
              <a:rPr lang="cs-CZ" dirty="0" err="1"/>
              <a:t>pipe</a:t>
            </a:r>
            <a:r>
              <a:rPr lang="cs-CZ" dirty="0"/>
              <a:t> – puštění z </a:t>
            </a:r>
            <a:r>
              <a:rPr lang="cs-CZ" dirty="0" err="1"/>
              <a:t>cmd</a:t>
            </a:r>
            <a:r>
              <a:rPr lang="cs-CZ" dirty="0"/>
              <a:t> / </a:t>
            </a:r>
            <a:r>
              <a:rPr lang="cs-CZ" dirty="0" err="1"/>
              <a:t>shell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OS Windows: </a:t>
            </a:r>
            <a:r>
              <a:rPr lang="en-US" dirty="0"/>
              <a:t>	</a:t>
            </a:r>
            <a:r>
              <a:rPr lang="cs-CZ" dirty="0"/>
              <a:t>type vstup.txt </a:t>
            </a:r>
            <a:r>
              <a:rPr lang="en-US" dirty="0"/>
              <a:t>| print.py</a:t>
            </a:r>
            <a:br>
              <a:rPr lang="en-US" dirty="0"/>
            </a:br>
            <a:r>
              <a:rPr lang="en-US" dirty="0"/>
              <a:t>OS Linux: 		cat vstup.txt |print.py</a:t>
            </a:r>
            <a:br>
              <a:rPr lang="cs-CZ" dirty="0"/>
            </a:br>
            <a:r>
              <a:rPr lang="cs-CZ" dirty="0"/>
              <a:t>Vstup je v souboru vstup.txt, print.py musí obsahovat blog kódu, který tento předaný vstup zpracuje.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i="1" dirty="0"/>
              <a:t>  	</a:t>
            </a:r>
            <a:r>
              <a:rPr lang="cs-CZ" sz="2000" i="1" dirty="0"/>
              <a:t>data = </a:t>
            </a:r>
            <a:r>
              <a:rPr lang="cs-CZ" sz="2000" i="1" dirty="0" err="1"/>
              <a:t>sys.stdin.readlines</a:t>
            </a:r>
            <a:r>
              <a:rPr lang="cs-CZ" sz="2000" i="1" dirty="0"/>
              <a:t>() </a:t>
            </a:r>
            <a:r>
              <a:rPr lang="en-US" sz="2000" i="1" dirty="0"/>
              <a:t>#</a:t>
            </a:r>
            <a:r>
              <a:rPr lang="en-US" sz="2000" i="1" dirty="0" err="1"/>
              <a:t>Ot</a:t>
            </a:r>
            <a:r>
              <a:rPr lang="cs-CZ" sz="2000" i="1" dirty="0" err="1"/>
              <a:t>ázka</a:t>
            </a:r>
            <a:r>
              <a:rPr lang="cs-CZ" sz="2000" i="1" dirty="0"/>
              <a:t> – co znamená </a:t>
            </a:r>
            <a:r>
              <a:rPr lang="cs-CZ" sz="2000" i="1" dirty="0" err="1"/>
              <a:t>sys</a:t>
            </a:r>
            <a:r>
              <a:rPr lang="cs-CZ" sz="2000" i="1" dirty="0"/>
              <a:t>?</a:t>
            </a:r>
            <a:endParaRPr lang="en-US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1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jsem?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si algoritmus, který načte ze standardního vstupu (klávesnice) svoje jméno.</a:t>
            </a:r>
          </a:p>
          <a:p>
            <a:endParaRPr lang="cs-CZ" dirty="0"/>
          </a:p>
          <a:p>
            <a:r>
              <a:rPr lang="cs-CZ" dirty="0"/>
              <a:t>Toto jméno vytiskne na standardní výstup (konzole/obrazovka)</a:t>
            </a:r>
          </a:p>
        </p:txBody>
      </p:sp>
    </p:spTree>
    <p:extLst>
      <p:ext uri="{BB962C8B-B14F-4D97-AF65-F5344CB8AC3E}">
        <p14:creationId xmlns:p14="http://schemas.microsoft.com/office/powerpoint/2010/main" val="1498750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jsem - řešení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277250"/>
              </p:ext>
            </p:extLst>
          </p:nvPr>
        </p:nvGraphicFramePr>
        <p:xfrm>
          <a:off x="3851920" y="3068960"/>
          <a:ext cx="977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Objekt prostředí balíčkovače" showAsIcon="1" r:id="rId3" imgW="978120" imgH="685800" progId="Package">
                  <p:embed/>
                </p:oleObj>
              </mc:Choice>
              <mc:Fallback>
                <p:oleObj name="Objekt prostředí balíčkovače" showAsIcon="1" r:id="rId3" imgW="97812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3068960"/>
                        <a:ext cx="9779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49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jsem - vysvětlení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#!/</a:t>
            </a:r>
            <a:r>
              <a:rPr lang="cs-CZ" dirty="0" err="1"/>
              <a:t>usr</a:t>
            </a:r>
            <a:r>
              <a:rPr lang="cs-CZ" dirty="0"/>
              <a:t>/bin/</a:t>
            </a:r>
            <a:r>
              <a:rPr lang="cs-CZ" dirty="0" err="1"/>
              <a:t>env</a:t>
            </a:r>
            <a:r>
              <a:rPr lang="cs-CZ" dirty="0"/>
              <a:t> python </a:t>
            </a:r>
          </a:p>
          <a:p>
            <a:pPr lvl="1"/>
            <a:r>
              <a:rPr lang="cs-CZ" dirty="0"/>
              <a:t>Umístění s pythonem - doporučený zápis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err="1"/>
              <a:t>whoAmI</a:t>
            </a:r>
            <a:r>
              <a:rPr lang="cs-CZ" dirty="0"/>
              <a:t> = input("Kdo jsem? ")</a:t>
            </a:r>
          </a:p>
          <a:p>
            <a:pPr lvl="1"/>
            <a:r>
              <a:rPr lang="cs-CZ" dirty="0"/>
              <a:t>Načtení vstupu a přiřazení do </a:t>
            </a:r>
            <a:r>
              <a:rPr lang="cs-CZ" dirty="0" err="1"/>
              <a:t>proměné</a:t>
            </a:r>
            <a:r>
              <a:rPr lang="cs-CZ" dirty="0"/>
              <a:t> </a:t>
            </a:r>
            <a:r>
              <a:rPr lang="cs-CZ" dirty="0" err="1"/>
              <a:t>whoAmI</a:t>
            </a:r>
            <a:r>
              <a:rPr lang="cs-CZ" dirty="0"/>
              <a:t> – na obrazovku vytiskne text Kdo jsem?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err="1"/>
              <a:t>print</a:t>
            </a:r>
            <a:r>
              <a:rPr lang="cs-CZ" dirty="0"/>
              <a:t>("Jsem: " +</a:t>
            </a:r>
            <a:r>
              <a:rPr lang="cs-CZ" dirty="0" err="1"/>
              <a:t>whoAmI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Vytisknutí  informace a zřetězení vstupu.</a:t>
            </a:r>
          </a:p>
          <a:p>
            <a:pPr marL="914400" lvl="2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86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Třídy, struktury, moduly-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Třídy a struktury poskytují operace, které může uživatel použít.</a:t>
            </a:r>
          </a:p>
          <a:p>
            <a:endParaRPr lang="cs-CZ" dirty="0"/>
          </a:p>
          <a:p>
            <a:r>
              <a:rPr lang="cs-CZ" dirty="0"/>
              <a:t>Klíčové slovo import </a:t>
            </a:r>
            <a:r>
              <a:rPr lang="cs-CZ" dirty="0" err="1"/>
              <a:t>SomeClass</a:t>
            </a:r>
            <a:endParaRPr lang="cs-CZ" dirty="0"/>
          </a:p>
          <a:p>
            <a:endParaRPr lang="cs-CZ" dirty="0"/>
          </a:p>
          <a:p>
            <a:r>
              <a:rPr lang="cs-CZ" dirty="0"/>
              <a:t>Volání funkce z importované třídy: </a:t>
            </a:r>
            <a:r>
              <a:rPr lang="cs-CZ" dirty="0" err="1"/>
              <a:t>SomeClass.someFunction</a:t>
            </a:r>
            <a:r>
              <a:rPr lang="cs-CZ" dirty="0"/>
              <a:t>()</a:t>
            </a:r>
          </a:p>
          <a:p>
            <a:endParaRPr lang="cs-CZ" dirty="0"/>
          </a:p>
          <a:p>
            <a:r>
              <a:rPr lang="cs-CZ" dirty="0"/>
              <a:t>Co je to funkce uvidíte na příštím cvičení.</a:t>
            </a:r>
          </a:p>
        </p:txBody>
      </p:sp>
    </p:spTree>
    <p:extLst>
      <p:ext uri="{BB962C8B-B14F-4D97-AF65-F5344CB8AC3E}">
        <p14:creationId xmlns:p14="http://schemas.microsoft.com/office/powerpoint/2010/main" val="3125184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se soubory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Soubory můžeme, číst, vytvářet, přepisovat a mazat. Python poskytuje vestavěné funkce. Stačí mít </a:t>
            </a:r>
            <a:r>
              <a:rPr lang="cs-CZ" dirty="0" err="1"/>
              <a:t>naimportovaný</a:t>
            </a:r>
            <a:r>
              <a:rPr lang="cs-CZ" dirty="0"/>
              <a:t> základní modul </a:t>
            </a:r>
            <a:r>
              <a:rPr lang="cs-CZ" dirty="0" err="1"/>
              <a:t>sys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Se soubory se obvykle pracuje jako se </a:t>
            </a:r>
            <a:r>
              <a:rPr lang="cs-CZ" dirty="0" err="1"/>
              <a:t>streamem</a:t>
            </a:r>
            <a:r>
              <a:rPr lang="cs-CZ" dirty="0"/>
              <a:t> a ten je vždy potřeba zavírat – proto to za nás Python umí dělat automaticky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Předtím, než se začne se souborem pracovat tak je potřeba mu říci v jakém režimu chceme soubor používat.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63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se soubory - ukázka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with </a:t>
            </a:r>
            <a:r>
              <a:rPr lang="en-US" dirty="0"/>
              <a:t>open(’example.txt’, </a:t>
            </a:r>
            <a:r>
              <a:rPr lang="en-US" b="1" dirty="0"/>
              <a:t>'</a:t>
            </a:r>
            <a:r>
              <a:rPr lang="en-US" b="1" dirty="0" err="1"/>
              <a:t>wt</a:t>
            </a:r>
            <a:r>
              <a:rPr lang="en-US" b="1" dirty="0"/>
              <a:t>'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dirty="0" err="1"/>
              <a:t>outputFile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outputFile.write</a:t>
            </a:r>
            <a:r>
              <a:rPr lang="en-US" dirty="0"/>
              <a:t>(</a:t>
            </a:r>
            <a:r>
              <a:rPr lang="en-US" dirty="0" err="1"/>
              <a:t>textTofile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/>
              <a:t>with </a:t>
            </a:r>
            <a:r>
              <a:rPr lang="en-US" dirty="0"/>
              <a:t>open(’example.txt’, </a:t>
            </a:r>
            <a:r>
              <a:rPr lang="en-US" b="1" dirty="0"/>
              <a:t>‘r'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dirty="0" err="1"/>
              <a:t>inputFile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data = </a:t>
            </a:r>
            <a:r>
              <a:rPr lang="en-US" dirty="0" err="1"/>
              <a:t>inputFile</a:t>
            </a:r>
            <a:r>
              <a:rPr lang="cs-CZ" dirty="0"/>
              <a:t>.</a:t>
            </a:r>
            <a:r>
              <a:rPr lang="cs-CZ" dirty="0" err="1"/>
              <a:t>readlines</a:t>
            </a:r>
            <a:r>
              <a:rPr lang="cs-CZ" dirty="0"/>
              <a:t>()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cs-CZ" dirty="0" err="1"/>
              <a:t>ůležité</a:t>
            </a:r>
            <a:r>
              <a:rPr lang="cs-CZ" dirty="0"/>
              <a:t> postřehy:</a:t>
            </a:r>
          </a:p>
          <a:p>
            <a:pPr lvl="1"/>
            <a:r>
              <a:rPr lang="cs-CZ" dirty="0"/>
              <a:t>w-&gt;</a:t>
            </a:r>
            <a:r>
              <a:rPr lang="cs-CZ" dirty="0" err="1"/>
              <a:t>Write</a:t>
            </a:r>
            <a:endParaRPr lang="cs-CZ" dirty="0"/>
          </a:p>
          <a:p>
            <a:pPr lvl="1"/>
            <a:r>
              <a:rPr lang="cs-CZ" dirty="0"/>
              <a:t>r-&gt;</a:t>
            </a:r>
            <a:r>
              <a:rPr lang="cs-CZ" dirty="0" err="1"/>
              <a:t>Read</a:t>
            </a:r>
            <a:endParaRPr lang="cs-CZ" dirty="0"/>
          </a:p>
          <a:p>
            <a:pPr lvl="1"/>
            <a:r>
              <a:rPr lang="cs-CZ" dirty="0"/>
              <a:t>t-&gt;text mode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přijímá na vstupu 0-X parametrů a na výstupu poskytuje 0-X hodnot. Algoritmus se dělí do funkčních bloků z nichž každý poskytuje určitou část a do hromady tvoří funkční celek – to usnadňuje vývoj a ladění programu. </a:t>
            </a:r>
          </a:p>
          <a:p>
            <a:r>
              <a:rPr lang="cs-CZ" dirty="0"/>
              <a:t>Funkce má vždy definovanou svojí hlavičky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def</a:t>
            </a:r>
            <a:r>
              <a:rPr lang="cs-CZ" dirty="0"/>
              <a:t> </a:t>
            </a:r>
            <a:r>
              <a:rPr lang="cs-CZ" dirty="0" err="1"/>
              <a:t>functionname</a:t>
            </a:r>
            <a:r>
              <a:rPr lang="cs-CZ" dirty="0"/>
              <a:t>( </a:t>
            </a:r>
            <a:r>
              <a:rPr lang="cs-CZ" dirty="0" err="1"/>
              <a:t>parameters</a:t>
            </a:r>
            <a:r>
              <a:rPr lang="cs-CZ" dirty="0"/>
              <a:t> ): 	"</a:t>
            </a:r>
            <a:r>
              <a:rPr lang="cs-CZ" dirty="0" err="1"/>
              <a:t>function_docstring</a:t>
            </a:r>
            <a:r>
              <a:rPr lang="cs-CZ" dirty="0"/>
              <a:t>" 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/>
              <a:t>function_suite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	return [</a:t>
            </a:r>
            <a:r>
              <a:rPr lang="cs-CZ" dirty="0" err="1"/>
              <a:t>expression</a:t>
            </a:r>
            <a:r>
              <a:rPr lang="cs-CZ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58275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ukázka – kdo jsem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848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err="1"/>
              <a:t>def</a:t>
            </a:r>
            <a:r>
              <a:rPr lang="cs-CZ" sz="2000" dirty="0"/>
              <a:t> </a:t>
            </a:r>
            <a:r>
              <a:rPr lang="cs-CZ" sz="2000" dirty="0" err="1"/>
              <a:t>printNameAndAge</a:t>
            </a:r>
            <a:r>
              <a:rPr lang="cs-CZ" sz="2000" dirty="0"/>
              <a:t>(</a:t>
            </a:r>
            <a:r>
              <a:rPr lang="cs-CZ" sz="2000" dirty="0" err="1"/>
              <a:t>name</a:t>
            </a:r>
            <a:r>
              <a:rPr lang="cs-CZ" sz="2000" dirty="0"/>
              <a:t>):</a:t>
            </a:r>
            <a:br>
              <a:rPr lang="cs-CZ" sz="2000" dirty="0"/>
            </a:br>
            <a:r>
              <a:rPr lang="cs-CZ" sz="2000" dirty="0"/>
              <a:t>	</a:t>
            </a:r>
            <a:r>
              <a:rPr lang="cs-CZ" sz="2000" dirty="0" err="1"/>
              <a:t>age</a:t>
            </a:r>
            <a:r>
              <a:rPr lang="cs-CZ" sz="2000" dirty="0"/>
              <a:t> = input(</a:t>
            </a:r>
            <a:r>
              <a:rPr lang="cs-CZ" sz="2000" b="1" dirty="0"/>
              <a:t>"</a:t>
            </a:r>
            <a:r>
              <a:rPr lang="cs-CZ" sz="2000" b="1" dirty="0" err="1"/>
              <a:t>How</a:t>
            </a:r>
            <a:r>
              <a:rPr lang="cs-CZ" sz="2000" b="1" dirty="0"/>
              <a:t> </a:t>
            </a:r>
            <a:r>
              <a:rPr lang="cs-CZ" sz="2000" b="1" dirty="0" err="1"/>
              <a:t>old</a:t>
            </a:r>
            <a:r>
              <a:rPr lang="cs-CZ" sz="2000" b="1" dirty="0"/>
              <a:t> are </a:t>
            </a:r>
            <a:r>
              <a:rPr lang="cs-CZ" sz="2000" b="1" dirty="0" err="1"/>
              <a:t>you</a:t>
            </a:r>
            <a:r>
              <a:rPr lang="cs-CZ" sz="2000" b="1" dirty="0"/>
              <a:t>? "</a:t>
            </a:r>
            <a:r>
              <a:rPr lang="cs-CZ" sz="2000" dirty="0"/>
              <a:t>)</a:t>
            </a:r>
            <a:br>
              <a:rPr lang="en-US" sz="2000" dirty="0"/>
            </a:br>
            <a:r>
              <a:rPr lang="cs-CZ" sz="2000" dirty="0"/>
              <a:t>	</a:t>
            </a:r>
            <a:r>
              <a:rPr lang="en-US" sz="2000" dirty="0"/>
              <a:t>print(</a:t>
            </a:r>
            <a:r>
              <a:rPr lang="cs-CZ" sz="2000" b="1" dirty="0"/>
              <a:t>"I </a:t>
            </a:r>
            <a:r>
              <a:rPr lang="cs-CZ" sz="2000" b="1" dirty="0" err="1"/>
              <a:t>am</a:t>
            </a:r>
            <a:r>
              <a:rPr lang="en-US" sz="2000" b="1" dirty="0"/>
              <a:t>: "</a:t>
            </a:r>
            <a:r>
              <a:rPr lang="en-US" sz="2000" dirty="0"/>
              <a:t>+</a:t>
            </a:r>
            <a:r>
              <a:rPr lang="cs-CZ" sz="2000" dirty="0" err="1"/>
              <a:t>name</a:t>
            </a:r>
            <a:r>
              <a:rPr lang="cs-CZ" sz="2000" dirty="0"/>
              <a:t>+</a:t>
            </a:r>
            <a:r>
              <a:rPr lang="cs-CZ" sz="2000" b="1" dirty="0"/>
              <a:t>"I </a:t>
            </a:r>
            <a:r>
              <a:rPr lang="cs-CZ" sz="2000" b="1" dirty="0" err="1"/>
              <a:t>am</a:t>
            </a:r>
            <a:r>
              <a:rPr lang="cs-CZ" sz="2000" b="1" dirty="0"/>
              <a:t>:</a:t>
            </a:r>
            <a:r>
              <a:rPr lang="en-US" sz="2000" b="1" dirty="0"/>
              <a:t>"</a:t>
            </a:r>
            <a:r>
              <a:rPr lang="cs-CZ" sz="2000" b="1" i="1" dirty="0"/>
              <a:t>+</a:t>
            </a:r>
            <a:r>
              <a:rPr lang="cs-CZ" sz="2000" dirty="0" err="1"/>
              <a:t>str</a:t>
            </a:r>
            <a:r>
              <a:rPr lang="cs-CZ" sz="2000" dirty="0"/>
              <a:t>(</a:t>
            </a:r>
            <a:r>
              <a:rPr lang="cs-CZ" sz="2000" dirty="0" err="1"/>
              <a:t>age</a:t>
            </a:r>
            <a:r>
              <a:rPr lang="cs-CZ" sz="2000" dirty="0"/>
              <a:t>)+</a:t>
            </a:r>
            <a:r>
              <a:rPr lang="cs-CZ" sz="2000" b="1" dirty="0"/>
              <a:t> " </a:t>
            </a:r>
            <a:r>
              <a:rPr lang="cs-CZ" sz="2000" b="1" dirty="0" err="1"/>
              <a:t>years</a:t>
            </a:r>
            <a:r>
              <a:rPr lang="cs-CZ" sz="2000" b="1" dirty="0"/>
              <a:t> </a:t>
            </a:r>
            <a:r>
              <a:rPr lang="cs-CZ" sz="2000" b="1" dirty="0" err="1"/>
              <a:t>old</a:t>
            </a:r>
            <a:r>
              <a:rPr lang="cs-CZ" sz="2000" b="1" dirty="0"/>
              <a:t>"</a:t>
            </a:r>
            <a:r>
              <a:rPr lang="en-US" sz="2000" dirty="0"/>
              <a:t>)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err="1"/>
              <a:t>nameAndAge</a:t>
            </a:r>
            <a:r>
              <a:rPr lang="cs-CZ" sz="2000" dirty="0"/>
              <a:t> = </a:t>
            </a:r>
            <a:r>
              <a:rPr lang="cs-CZ" sz="2000" dirty="0" err="1"/>
              <a:t>name</a:t>
            </a:r>
            <a:r>
              <a:rPr lang="cs-CZ" sz="2000" dirty="0"/>
              <a:t> + </a:t>
            </a:r>
            <a:r>
              <a:rPr lang="cs-CZ" sz="2000" dirty="0" err="1"/>
              <a:t>str</a:t>
            </a:r>
            <a:r>
              <a:rPr lang="cs-CZ" sz="2000" dirty="0"/>
              <a:t>(</a:t>
            </a:r>
            <a:r>
              <a:rPr lang="cs-CZ" sz="2000" dirty="0" err="1"/>
              <a:t>age</a:t>
            </a:r>
            <a:r>
              <a:rPr lang="cs-CZ" sz="2000" dirty="0"/>
              <a:t>)</a:t>
            </a:r>
            <a:br>
              <a:rPr lang="cs-CZ" sz="2000" dirty="0"/>
            </a:br>
            <a:r>
              <a:rPr lang="cs-CZ" sz="2000" dirty="0"/>
              <a:t>	return </a:t>
            </a:r>
            <a:r>
              <a:rPr lang="cs-CZ" sz="2000" dirty="0" err="1"/>
              <a:t>nameAndAge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 err="1"/>
              <a:t>result</a:t>
            </a:r>
            <a:r>
              <a:rPr lang="cs-CZ" sz="1800" dirty="0"/>
              <a:t> = </a:t>
            </a:r>
            <a:r>
              <a:rPr lang="cs-CZ" sz="1800" dirty="0" err="1"/>
              <a:t>printNameAndAge</a:t>
            </a:r>
            <a:r>
              <a:rPr lang="cs-CZ" sz="1800" dirty="0"/>
              <a:t>(</a:t>
            </a:r>
            <a:r>
              <a:rPr lang="en-US" sz="1800" dirty="0"/>
              <a:t>’John’</a:t>
            </a:r>
            <a:r>
              <a:rPr lang="cs-CZ" sz="1800" dirty="0"/>
              <a:t>)</a:t>
            </a:r>
            <a:br>
              <a:rPr lang="cs-CZ" sz="1800" dirty="0"/>
            </a:br>
            <a:r>
              <a:rPr lang="cs-CZ" sz="1800" dirty="0" err="1"/>
              <a:t>print</a:t>
            </a:r>
            <a:r>
              <a:rPr lang="cs-CZ" sz="1800" dirty="0"/>
              <a:t>(</a:t>
            </a:r>
            <a:r>
              <a:rPr lang="en-US" sz="1800" dirty="0"/>
              <a:t>’Returned from function:’</a:t>
            </a:r>
            <a:r>
              <a:rPr lang="cs-CZ" sz="1800" dirty="0"/>
              <a:t>+</a:t>
            </a:r>
            <a:r>
              <a:rPr lang="cs-CZ" sz="1800" dirty="0" err="1"/>
              <a:t>result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dirty="0" err="1"/>
              <a:t>result</a:t>
            </a:r>
            <a:r>
              <a:rPr lang="cs-CZ" sz="1800" dirty="0"/>
              <a:t> = </a:t>
            </a:r>
            <a:r>
              <a:rPr lang="cs-CZ" sz="1800" dirty="0" err="1"/>
              <a:t>printNameAndAge</a:t>
            </a:r>
            <a:r>
              <a:rPr lang="cs-CZ" sz="1800" dirty="0"/>
              <a:t>(</a:t>
            </a:r>
            <a:r>
              <a:rPr lang="en-US" sz="1800" dirty="0"/>
              <a:t>’</a:t>
            </a:r>
            <a:r>
              <a:rPr lang="en-US" sz="1800" dirty="0" err="1"/>
              <a:t>Jaina</a:t>
            </a:r>
            <a:r>
              <a:rPr lang="en-US" sz="1800" dirty="0"/>
              <a:t>’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dirty="0" err="1"/>
              <a:t>print</a:t>
            </a:r>
            <a:r>
              <a:rPr lang="cs-CZ" sz="1800" dirty="0"/>
              <a:t>(</a:t>
            </a:r>
            <a:r>
              <a:rPr lang="en-US" sz="1800" dirty="0"/>
              <a:t>’Returned from function:’</a:t>
            </a:r>
            <a:r>
              <a:rPr lang="cs-CZ" sz="1800" dirty="0"/>
              <a:t>+</a:t>
            </a:r>
            <a:r>
              <a:rPr lang="cs-CZ" sz="1800" dirty="0" err="1"/>
              <a:t>result</a:t>
            </a:r>
            <a:r>
              <a:rPr lang="cs-CZ" sz="1800"/>
              <a:t>)</a:t>
            </a:r>
            <a:br>
              <a:rPr lang="cs-CZ" sz="1800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Důležité: </a:t>
            </a:r>
            <a:r>
              <a:rPr lang="cs-CZ" dirty="0"/>
              <a:t>V Pythonu jsou funkční bloky odděleny mezerami či tabulátory.</a:t>
            </a:r>
          </a:p>
        </p:txBody>
      </p:sp>
    </p:spTree>
    <p:extLst>
      <p:ext uri="{BB962C8B-B14F-4D97-AF65-F5344CB8AC3E}">
        <p14:creationId xmlns:p14="http://schemas.microsoft.com/office/powerpoint/2010/main" val="27663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Algoritmus je posloupnost kroků, které jsou potřeba k vyřešení problému. </a:t>
            </a:r>
          </a:p>
          <a:p>
            <a:endParaRPr lang="cs-CZ" dirty="0"/>
          </a:p>
          <a:p>
            <a:r>
              <a:rPr lang="cs-CZ" dirty="0"/>
              <a:t>Algoritmus na vstupu přijímá instanci problému a na výstupu dává řešení zadané instance.</a:t>
            </a:r>
          </a:p>
          <a:p>
            <a:endParaRPr lang="cs-CZ" dirty="0"/>
          </a:p>
          <a:p>
            <a:r>
              <a:rPr lang="cs-CZ" dirty="0"/>
              <a:t>U algoritmu ověřujeme správnost a konečnost.</a:t>
            </a:r>
          </a:p>
          <a:p>
            <a:endParaRPr lang="cs-CZ" dirty="0"/>
          </a:p>
          <a:p>
            <a:r>
              <a:rPr lang="cs-CZ" dirty="0"/>
              <a:t>Nekonečný algoritmus by neměl smysl  - nezískali bychom řešení instance problémů.</a:t>
            </a:r>
          </a:p>
        </p:txBody>
      </p:sp>
    </p:spTree>
    <p:extLst>
      <p:ext uri="{BB962C8B-B14F-4D97-AF65-F5344CB8AC3E}">
        <p14:creationId xmlns:p14="http://schemas.microsoft.com/office/powerpoint/2010/main" val="176650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domácí úloha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Zadání úlohy je zde: </a:t>
            </a:r>
            <a:r>
              <a:rPr lang="cs-CZ" dirty="0">
                <a:hlinkClick r:id="rId2"/>
              </a:rPr>
              <a:t>https://cw.fel.cvut.cz/wiki/courses/b6b36zal/zadani/2_python_in_action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Vypracujte ji a nahrajte do odevzdávacího systému. </a:t>
            </a:r>
          </a:p>
          <a:p>
            <a:endParaRPr lang="cs-CZ" dirty="0"/>
          </a:p>
          <a:p>
            <a:r>
              <a:rPr lang="cs-CZ" dirty="0"/>
              <a:t>Systém vám poskytne zpětnou vazbu a bodově ji ohodnotí.</a:t>
            </a:r>
          </a:p>
          <a:p>
            <a:endParaRPr lang="cs-CZ" dirty="0"/>
          </a:p>
          <a:p>
            <a:r>
              <a:rPr lang="cs-CZ" dirty="0" err="1"/>
              <a:t>Pozn</a:t>
            </a:r>
            <a:r>
              <a:rPr lang="cs-CZ" dirty="0"/>
              <a:t>: Otestuje, že správně spojujete čísla a texty.</a:t>
            </a:r>
          </a:p>
        </p:txBody>
      </p:sp>
    </p:spTree>
    <p:extLst>
      <p:ext uri="{BB962C8B-B14F-4D97-AF65-F5344CB8AC3E}">
        <p14:creationId xmlns:p14="http://schemas.microsoft.com/office/powerpoint/2010/main" val="326241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02624" cy="731167"/>
          </a:xfrm>
        </p:spPr>
        <p:txBody>
          <a:bodyPr/>
          <a:lstStyle/>
          <a:p>
            <a:r>
              <a:rPr lang="cs-CZ" sz="2800" dirty="0"/>
              <a:t>Končíme otázky?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041" y="1412776"/>
            <a:ext cx="4128690" cy="413529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83568" y="5886626"/>
            <a:ext cx="5616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Obrázek převzat z:  http://shankhdhar143.blogspot.cz/</a:t>
            </a:r>
          </a:p>
        </p:txBody>
      </p:sp>
    </p:spTree>
    <p:extLst>
      <p:ext uri="{BB962C8B-B14F-4D97-AF65-F5344CB8AC3E}">
        <p14:creationId xmlns:p14="http://schemas.microsoft.com/office/powerpoint/2010/main" val="349958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algoritmus správný?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funkce </a:t>
            </a:r>
            <a:r>
              <a:rPr lang="cs-CZ" i="1" dirty="0" err="1"/>
              <a:t>isSkolniDen</a:t>
            </a:r>
            <a:r>
              <a:rPr lang="cs-CZ" i="1" dirty="0"/>
              <a:t>(den)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kdyz</a:t>
            </a:r>
            <a:r>
              <a:rPr lang="cs-CZ" i="1" dirty="0"/>
              <a:t>(den == 'sobota' || den == '</a:t>
            </a:r>
            <a:r>
              <a:rPr lang="cs-CZ" i="1" dirty="0" err="1"/>
              <a:t>nedele</a:t>
            </a:r>
            <a:r>
              <a:rPr lang="cs-CZ" i="1" dirty="0"/>
              <a:t>')</a:t>
            </a:r>
          </a:p>
          <a:p>
            <a:pPr marL="0" indent="0">
              <a:buNone/>
            </a:pPr>
            <a:r>
              <a:rPr lang="cs-CZ" i="1" dirty="0"/>
              <a:t>		NE</a:t>
            </a:r>
          </a:p>
          <a:p>
            <a:pPr marL="0" indent="0">
              <a:buNone/>
            </a:pPr>
            <a:r>
              <a:rPr lang="cs-CZ" i="1" dirty="0"/>
              <a:t>	jinak</a:t>
            </a:r>
          </a:p>
          <a:p>
            <a:pPr marL="0" indent="0">
              <a:buNone/>
            </a:pPr>
            <a:r>
              <a:rPr lang="cs-CZ" i="1" dirty="0"/>
              <a:t>		ANO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53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- rozuzlení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funkce </a:t>
            </a:r>
            <a:r>
              <a:rPr lang="cs-CZ" i="1" dirty="0" err="1"/>
              <a:t>isSkolniDen</a:t>
            </a:r>
            <a:r>
              <a:rPr lang="cs-CZ" i="1" dirty="0"/>
              <a:t>(den)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kdyz</a:t>
            </a:r>
            <a:r>
              <a:rPr lang="cs-CZ" i="1" dirty="0"/>
              <a:t>(den == 'sobota' || den == '</a:t>
            </a:r>
            <a:r>
              <a:rPr lang="cs-CZ" i="1" dirty="0" err="1"/>
              <a:t>nedele</a:t>
            </a:r>
            <a:r>
              <a:rPr lang="cs-CZ" i="1" dirty="0"/>
              <a:t>')</a:t>
            </a:r>
          </a:p>
          <a:p>
            <a:pPr marL="0" indent="0">
              <a:buNone/>
            </a:pPr>
            <a:r>
              <a:rPr lang="cs-CZ" i="1" dirty="0"/>
              <a:t>		NE</a:t>
            </a:r>
          </a:p>
          <a:p>
            <a:pPr marL="0" indent="0">
              <a:buNone/>
            </a:pPr>
            <a:r>
              <a:rPr lang="cs-CZ" i="1" dirty="0"/>
              <a:t>	jinak</a:t>
            </a:r>
          </a:p>
          <a:p>
            <a:pPr marL="0" indent="0">
              <a:buNone/>
            </a:pPr>
            <a:r>
              <a:rPr lang="cs-CZ" i="1" dirty="0"/>
              <a:t>		ANO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dirty="0"/>
              <a:t>ANO</a:t>
            </a:r>
            <a:r>
              <a:rPr lang="cs-CZ" dirty="0"/>
              <a:t>, pokud má funkce vrátit den kdy obvykle chodíme do školy.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NE</a:t>
            </a:r>
            <a:r>
              <a:rPr lang="cs-CZ" dirty="0"/>
              <a:t>, pokud má funkce vrátit zdali musím dnes do školy – šel snad někdo z vás 1. září do školy?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47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Software jsou logicky spolupracující funkční bloky, které slouží k vykonání požadované funkcionality.</a:t>
            </a:r>
          </a:p>
          <a:p>
            <a:endParaRPr lang="cs-CZ" dirty="0"/>
          </a:p>
          <a:p>
            <a:r>
              <a:rPr lang="cs-CZ" dirty="0"/>
              <a:t>Obvykle rozdělen do tříd a balíčků. Balíček je kontejner pro několik tříd či balíčků, které jsou zodpovědné za jednu část funkcionality SW.</a:t>
            </a:r>
          </a:p>
          <a:p>
            <a:endParaRPr lang="cs-CZ" dirty="0"/>
          </a:p>
          <a:p>
            <a:r>
              <a:rPr lang="cs-CZ" dirty="0"/>
              <a:t>Balíčky by měli být dobře pojmenovány. Obvykle se doporučují malá písmena –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convetions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Třídy jsou součástí balíčků a implementují nebo definují funkcionalitu, kterou poskytují.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02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Software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Rychlá ukázka – jednotlivých vrstev</a:t>
            </a:r>
          </a:p>
        </p:txBody>
      </p:sp>
      <p:pic>
        <p:nvPicPr>
          <p:cNvPr id="4" name="Picture 2" descr="D:\Skola\Fel_CVUT\uceni\2015\images\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760640" cy="363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6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si musí v paměti uchovávat informace (mezi výpočty a pod).</a:t>
            </a:r>
          </a:p>
          <a:p>
            <a:r>
              <a:rPr lang="cs-CZ" dirty="0"/>
              <a:t>Programátor potřebuje k těmto datům přístup a musí s nimi operovat.</a:t>
            </a:r>
          </a:p>
          <a:p>
            <a:r>
              <a:rPr lang="cs-CZ" dirty="0"/>
              <a:t>Programátor proto ukládá tyto data to proměnných, s kterými pak pracuje</a:t>
            </a:r>
          </a:p>
          <a:p>
            <a:endParaRPr lang="cs-CZ" dirty="0"/>
          </a:p>
          <a:p>
            <a:r>
              <a:rPr lang="cs-CZ" dirty="0"/>
              <a:t>Jaké by mohli být operace s proměnnými? </a:t>
            </a:r>
          </a:p>
        </p:txBody>
      </p:sp>
    </p:spTree>
    <p:extLst>
      <p:ext uri="{BB962C8B-B14F-4D97-AF65-F5344CB8AC3E}">
        <p14:creationId xmlns:p14="http://schemas.microsoft.com/office/powerpoint/2010/main" val="18163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 1 -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Definice proměnné – alokace v paměti</a:t>
            </a:r>
          </a:p>
          <a:p>
            <a:endParaRPr lang="cs-CZ" dirty="0"/>
          </a:p>
          <a:p>
            <a:r>
              <a:rPr lang="cs-CZ" dirty="0"/>
              <a:t>Přiřazení (úprava či vložení dat)</a:t>
            </a:r>
          </a:p>
          <a:p>
            <a:endParaRPr lang="cs-CZ" dirty="0"/>
          </a:p>
          <a:p>
            <a:r>
              <a:rPr lang="cs-CZ" dirty="0"/>
              <a:t>Získání hodnoty, adresy v paměti, typu </a:t>
            </a:r>
            <a:r>
              <a:rPr lang="cs-CZ" dirty="0" err="1"/>
              <a:t>apod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Přetypování</a:t>
            </a:r>
          </a:p>
          <a:p>
            <a:endParaRPr lang="cs-CZ" dirty="0"/>
          </a:p>
          <a:p>
            <a:r>
              <a:rPr lang="cs-CZ" dirty="0"/>
              <a:t>Smazání</a:t>
            </a:r>
          </a:p>
          <a:p>
            <a:endParaRPr lang="cs-CZ" dirty="0"/>
          </a:p>
          <a:p>
            <a:r>
              <a:rPr lang="cs-CZ" dirty="0"/>
              <a:t>Odstranění s paměti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35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 1 – práce s nimi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Nejprve je potřeba proměnou vytvořit a nastavit ji počáteční hodnotu. V Pythonu velice jednoduché:</a:t>
            </a:r>
            <a:br>
              <a:rPr lang="en-US" dirty="0"/>
            </a:br>
            <a:r>
              <a:rPr lang="en-US" dirty="0"/>
              <a:t>	</a:t>
            </a:r>
            <a:r>
              <a:rPr lang="cs-CZ" i="1" dirty="0" err="1"/>
              <a:t>name</a:t>
            </a:r>
            <a:r>
              <a:rPr lang="cs-CZ" i="1" dirty="0"/>
              <a:t> = </a:t>
            </a:r>
            <a:r>
              <a:rPr lang="en-US" i="1" dirty="0"/>
              <a:t>’Karel </a:t>
            </a:r>
            <a:r>
              <a:rPr lang="en-US" i="1" dirty="0" err="1"/>
              <a:t>Gott</a:t>
            </a:r>
            <a:r>
              <a:rPr lang="en-US" i="1" dirty="0"/>
              <a:t>’</a:t>
            </a:r>
          </a:p>
          <a:p>
            <a:r>
              <a:rPr lang="cs-CZ" dirty="0"/>
              <a:t>Nyní lze s proměnou pracovat. Například vytisknout její obsah: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/>
              <a:t>print</a:t>
            </a:r>
            <a:r>
              <a:rPr lang="cs-CZ" dirty="0"/>
              <a:t>(</a:t>
            </a:r>
            <a:r>
              <a:rPr lang="cs-CZ" dirty="0" err="1"/>
              <a:t>name</a:t>
            </a:r>
            <a:r>
              <a:rPr lang="cs-CZ" dirty="0"/>
              <a:t>) </a:t>
            </a:r>
            <a:r>
              <a:rPr lang="en-US" dirty="0"/>
              <a:t># </a:t>
            </a:r>
            <a:r>
              <a:rPr lang="en-US" dirty="0" err="1"/>
              <a:t>vytiskne</a:t>
            </a:r>
            <a:r>
              <a:rPr lang="en-US" dirty="0"/>
              <a:t> Karel </a:t>
            </a:r>
            <a:r>
              <a:rPr lang="en-US" dirty="0" err="1"/>
              <a:t>Gott</a:t>
            </a:r>
            <a:endParaRPr lang="cs-CZ" dirty="0"/>
          </a:p>
          <a:p>
            <a:r>
              <a:rPr lang="en-US" dirty="0"/>
              <a:t>M</a:t>
            </a:r>
            <a:r>
              <a:rPr lang="cs-CZ" dirty="0" err="1"/>
              <a:t>ůžeme</a:t>
            </a:r>
            <a:r>
              <a:rPr lang="cs-CZ" dirty="0"/>
              <a:t> ji </a:t>
            </a:r>
            <a:r>
              <a:rPr lang="en-US" dirty="0"/>
              <a:t>p</a:t>
            </a:r>
            <a:r>
              <a:rPr lang="cs-CZ" dirty="0" err="1"/>
              <a:t>řiřadit</a:t>
            </a:r>
            <a:r>
              <a:rPr lang="cs-CZ" dirty="0"/>
              <a:t> i jinou hodnotu: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 err="1"/>
              <a:t>name</a:t>
            </a:r>
            <a:r>
              <a:rPr lang="cs-CZ" dirty="0"/>
              <a:t> = </a:t>
            </a:r>
            <a:r>
              <a:rPr lang="en-US" dirty="0"/>
              <a:t>’</a:t>
            </a:r>
            <a:r>
              <a:rPr lang="en-US" dirty="0" err="1"/>
              <a:t>Mistr</a:t>
            </a:r>
            <a:r>
              <a:rPr lang="en-US" dirty="0"/>
              <a:t> </a:t>
            </a:r>
            <a:r>
              <a:rPr lang="en-US" dirty="0" err="1"/>
              <a:t>Gott</a:t>
            </a:r>
            <a:r>
              <a:rPr lang="en-US" dirty="0"/>
              <a:t>’</a:t>
            </a:r>
            <a:endParaRPr lang="cs-CZ" dirty="0"/>
          </a:p>
          <a:p>
            <a:r>
              <a:rPr lang="en-US" dirty="0"/>
              <a:t>A </a:t>
            </a:r>
            <a:r>
              <a:rPr lang="en-US" dirty="0" err="1"/>
              <a:t>vytisknout</a:t>
            </a:r>
            <a:r>
              <a:rPr lang="en-US" dirty="0"/>
              <a:t> </a:t>
            </a:r>
            <a:r>
              <a:rPr lang="en-US" dirty="0" err="1"/>
              <a:t>novou</a:t>
            </a:r>
            <a:r>
              <a:rPr lang="en-US" dirty="0"/>
              <a:t> </a:t>
            </a:r>
            <a:r>
              <a:rPr lang="en-US" dirty="0" err="1"/>
              <a:t>hodnotu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print</a:t>
            </a:r>
            <a:r>
              <a:rPr lang="cs-CZ" dirty="0"/>
              <a:t>(</a:t>
            </a:r>
            <a:r>
              <a:rPr lang="cs-CZ" dirty="0" err="1"/>
              <a:t>name</a:t>
            </a:r>
            <a:r>
              <a:rPr lang="cs-CZ" dirty="0"/>
              <a:t>) </a:t>
            </a:r>
            <a:r>
              <a:rPr lang="en-US" dirty="0"/>
              <a:t>#</a:t>
            </a:r>
            <a:r>
              <a:rPr lang="en-US" dirty="0" err="1"/>
              <a:t>vytiskne</a:t>
            </a:r>
            <a:r>
              <a:rPr lang="en-US" dirty="0"/>
              <a:t> </a:t>
            </a:r>
            <a:r>
              <a:rPr lang="en-US" dirty="0" err="1"/>
              <a:t>mistr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11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3708</TotalTime>
  <Words>617</Words>
  <Application>Microsoft Office PowerPoint</Application>
  <PresentationFormat>On-screen Show (4:3)</PresentationFormat>
  <Paragraphs>134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Courier New</vt:lpstr>
      <vt:lpstr>Palatino Linotype</vt:lpstr>
      <vt:lpstr>Wingdings</vt:lpstr>
      <vt:lpstr>Exekutivní</vt:lpstr>
      <vt:lpstr>Objekt prostředí balíčkovače</vt:lpstr>
      <vt:lpstr>ZAL – 2. cvičení</vt:lpstr>
      <vt:lpstr>Algoritmus</vt:lpstr>
      <vt:lpstr>Ukázka</vt:lpstr>
      <vt:lpstr>Ukázka - rozuzlení</vt:lpstr>
      <vt:lpstr>Software</vt:lpstr>
      <vt:lpstr>Software - pokračování</vt:lpstr>
      <vt:lpstr>Proměnné 1</vt:lpstr>
      <vt:lpstr>Proměnné 1 - operace</vt:lpstr>
      <vt:lpstr>Proměnné 1 – práce s nimi</vt:lpstr>
      <vt:lpstr>Standardní vstup / výstup</vt:lpstr>
      <vt:lpstr>Jak načíst vstup?</vt:lpstr>
      <vt:lpstr>Kdo jsem?</vt:lpstr>
      <vt:lpstr>Kdo jsem - řešení</vt:lpstr>
      <vt:lpstr>Kdo jsem - vysvětlení</vt:lpstr>
      <vt:lpstr>Třídy, struktury, moduly- základ</vt:lpstr>
      <vt:lpstr>Práce se soubory - úvod</vt:lpstr>
      <vt:lpstr>Práce se soubory - ukázka</vt:lpstr>
      <vt:lpstr> Funkce</vt:lpstr>
      <vt:lpstr>Funkce ukázka – kdo jsem</vt:lpstr>
      <vt:lpstr>2. domácí úloha</vt:lpstr>
      <vt:lpstr>Končíme 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2. cvičení</dc:title>
  <dc:creator>Tom</dc:creator>
  <cp:lastModifiedBy>Martin Tomasek</cp:lastModifiedBy>
  <cp:revision>34</cp:revision>
  <dcterms:created xsi:type="dcterms:W3CDTF">2015-09-18T21:27:11Z</dcterms:created>
  <dcterms:modified xsi:type="dcterms:W3CDTF">2016-09-28T18:02:45Z</dcterms:modified>
</cp:coreProperties>
</file>