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75" r:id="rId2"/>
    <p:sldId id="376" r:id="rId3"/>
    <p:sldId id="367" r:id="rId4"/>
    <p:sldId id="368" r:id="rId5"/>
    <p:sldId id="371" r:id="rId6"/>
    <p:sldId id="372" r:id="rId7"/>
    <p:sldId id="373" r:id="rId8"/>
    <p:sldId id="374" r:id="rId9"/>
    <p:sldId id="379" r:id="rId10"/>
    <p:sldId id="377" r:id="rId11"/>
    <p:sldId id="380" r:id="rId12"/>
    <p:sldId id="381" r:id="rId13"/>
    <p:sldId id="403" r:id="rId14"/>
    <p:sldId id="384" r:id="rId15"/>
    <p:sldId id="383" r:id="rId16"/>
    <p:sldId id="369" r:id="rId17"/>
    <p:sldId id="388" r:id="rId18"/>
    <p:sldId id="386" r:id="rId19"/>
    <p:sldId id="395" r:id="rId20"/>
    <p:sldId id="385" r:id="rId21"/>
    <p:sldId id="393" r:id="rId22"/>
    <p:sldId id="394" r:id="rId23"/>
    <p:sldId id="396" r:id="rId24"/>
    <p:sldId id="399" r:id="rId25"/>
    <p:sldId id="389" r:id="rId26"/>
    <p:sldId id="387" r:id="rId27"/>
    <p:sldId id="404" r:id="rId28"/>
    <p:sldId id="405" r:id="rId29"/>
    <p:sldId id="401" r:id="rId30"/>
    <p:sldId id="402" r:id="rId31"/>
    <p:sldId id="406" r:id="rId32"/>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a:srgbClr val="99CCFF"/>
    <a:srgbClr val="3333FF"/>
    <a:srgbClr val="FF99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41" autoAdjust="0"/>
    <p:restoredTop sz="99262" autoAdjust="0"/>
  </p:normalViewPr>
  <p:slideViewPr>
    <p:cSldViewPr>
      <p:cViewPr varScale="1">
        <p:scale>
          <a:sx n="97" d="100"/>
          <a:sy n="97" d="100"/>
        </p:scale>
        <p:origin x="-25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4283" cy="496570"/>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48646" y="1"/>
            <a:ext cx="2944283" cy="496570"/>
          </a:xfrm>
          <a:prstGeom prst="rect">
            <a:avLst/>
          </a:prstGeom>
        </p:spPr>
        <p:txBody>
          <a:bodyPr vert="horz" lIns="91433" tIns="45717" rIns="91433" bIns="45717" rtlCol="0"/>
          <a:lstStyle>
            <a:lvl1pPr algn="r">
              <a:defRPr sz="1200"/>
            </a:lvl1pPr>
          </a:lstStyle>
          <a:p>
            <a:fld id="{4FAAB8E3-A40E-4789-AB5A-7C4E649AC678}" type="datetimeFigureOut">
              <a:rPr lang="en-GB" smtClean="0"/>
              <a:t>02/01/2019</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33" tIns="45717" rIns="91433" bIns="457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33107"/>
            <a:ext cx="2944283" cy="496570"/>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48646" y="9433107"/>
            <a:ext cx="2944283" cy="496570"/>
          </a:xfrm>
          <a:prstGeom prst="rect">
            <a:avLst/>
          </a:prstGeom>
        </p:spPr>
        <p:txBody>
          <a:bodyPr vert="horz" lIns="91433" tIns="45717" rIns="91433" bIns="45717" rtlCol="0" anchor="b"/>
          <a:lstStyle>
            <a:lvl1pPr algn="r">
              <a:defRPr sz="1200"/>
            </a:lvl1pPr>
          </a:lstStyle>
          <a:p>
            <a:fld id="{629FE5E6-D250-495A-8CCC-277C6599B724}" type="slidenum">
              <a:rPr lang="en-GB" smtClean="0"/>
              <a:t>‹#›</a:t>
            </a:fld>
            <a:endParaRPr lang="en-GB"/>
          </a:p>
        </p:txBody>
      </p:sp>
    </p:spTree>
    <p:extLst>
      <p:ext uri="{BB962C8B-B14F-4D97-AF65-F5344CB8AC3E}">
        <p14:creationId xmlns:p14="http://schemas.microsoft.com/office/powerpoint/2010/main" val="258475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A62556-8BC3-44A9-BC1C-3923B726701C}" type="slidenum">
              <a:rPr lang="cs-CZ"/>
              <a:pPr/>
              <a:t>1</a:t>
            </a:fld>
            <a:endParaRPr lang="cs-CZ"/>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62DB1B-B56C-4A7E-9F43-CC102019E5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604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6B3C2E-A601-45CF-A3E0-886DF8E868E1}"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187037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382415-E48B-4541-BC3E-3FBD3F38168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2827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1BE80EE-7F7D-450A-BA54-102D789F19F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0316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C283870-201A-4C14-AFD8-AD39C4908E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05393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E813236-88D4-4A43-907B-F02BFA24738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4817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3E46C7D-ADD6-4422-832C-816348C0E08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13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3714A4B-E06B-41CD-8943-A4B73F5AC78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2777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FE0B263-1E21-4CE7-99DF-15727CC7A5F3}"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1410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6562AA2-9C83-4167-B5FC-B1FC9E87CEA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6160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D190365-E587-417A-825E-F1486D37E3AE}"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97736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DA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defRPr/>
            </a:pPr>
            <a:endParaRPr lang="cs-CZ">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defRPr/>
            </a:pPr>
            <a:endParaRPr lang="cs-CZ">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106D095-E87D-4222-8423-534E512B91A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208272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76672"/>
            <a:ext cx="8784976" cy="4851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6" name="Line 108"/>
          <p:cNvSpPr>
            <a:spLocks noChangeShapeType="1"/>
          </p:cNvSpPr>
          <p:nvPr/>
        </p:nvSpPr>
        <p:spPr bwMode="auto">
          <a:xfrm flipV="1">
            <a:off x="3995936" y="404664"/>
            <a:ext cx="194421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4" name="Oval 123"/>
          <p:cNvSpPr/>
          <p:nvPr/>
        </p:nvSpPr>
        <p:spPr bwMode="auto">
          <a:xfrm>
            <a:off x="7092280" y="2924944"/>
            <a:ext cx="864096" cy="792088"/>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1" name="AutoShape 3"/>
          <p:cNvSpPr>
            <a:spLocks noChangeArrowheads="1"/>
          </p:cNvSpPr>
          <p:nvPr/>
        </p:nvSpPr>
        <p:spPr bwMode="auto">
          <a:xfrm>
            <a:off x="179512" y="476672"/>
            <a:ext cx="8784976" cy="4896544"/>
          </a:xfrm>
          <a:prstGeom prst="roundRect">
            <a:avLst>
              <a:gd name="adj" fmla="val 1099"/>
            </a:avLst>
          </a:prstGeom>
          <a:noFill/>
          <a:ln w="38100">
            <a:solidFill>
              <a:schemeClr val="accent2">
                <a:lumMod val="75000"/>
              </a:schemeClr>
            </a:solidFill>
            <a:round/>
            <a:headEnd/>
            <a:tailEnd/>
          </a:ln>
          <a:effectLst/>
          <a:extLst/>
        </p:spPr>
        <p:txBody>
          <a:bodyPr wrap="none" anchor="ctr"/>
          <a:lstStyle/>
          <a:p>
            <a:pPr algn="ctr" fontAlgn="base">
              <a:spcBef>
                <a:spcPct val="0"/>
              </a:spcBef>
              <a:spcAft>
                <a:spcPct val="0"/>
              </a:spcAft>
            </a:pPr>
            <a:endParaRPr lang="en-US">
              <a:solidFill>
                <a:srgbClr val="000000"/>
              </a:solidFill>
            </a:endParaRPr>
          </a:p>
        </p:txBody>
      </p:sp>
      <p:sp>
        <p:nvSpPr>
          <p:cNvPr id="103" name="Line 108"/>
          <p:cNvSpPr>
            <a:spLocks noChangeShapeType="1"/>
          </p:cNvSpPr>
          <p:nvPr/>
        </p:nvSpPr>
        <p:spPr bwMode="auto">
          <a:xfrm flipH="1">
            <a:off x="5580112"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5" name="Line 108"/>
          <p:cNvSpPr>
            <a:spLocks noChangeShapeType="1"/>
          </p:cNvSpPr>
          <p:nvPr/>
        </p:nvSpPr>
        <p:spPr bwMode="auto">
          <a:xfrm>
            <a:off x="2987824" y="3212976"/>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08" name="Line 108"/>
          <p:cNvSpPr>
            <a:spLocks noChangeShapeType="1"/>
          </p:cNvSpPr>
          <p:nvPr/>
        </p:nvSpPr>
        <p:spPr bwMode="auto">
          <a:xfrm>
            <a:off x="3995936" y="1412776"/>
            <a:ext cx="122413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0" name="Line 108"/>
          <p:cNvSpPr>
            <a:spLocks noChangeShapeType="1"/>
          </p:cNvSpPr>
          <p:nvPr/>
        </p:nvSpPr>
        <p:spPr bwMode="auto">
          <a:xfrm>
            <a:off x="5220072" y="1916832"/>
            <a:ext cx="1584325" cy="4318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2" name="Line 108"/>
          <p:cNvSpPr>
            <a:spLocks noChangeShapeType="1"/>
          </p:cNvSpPr>
          <p:nvPr/>
        </p:nvSpPr>
        <p:spPr bwMode="auto">
          <a:xfrm>
            <a:off x="6876257"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3" name="Line 108"/>
          <p:cNvSpPr>
            <a:spLocks noChangeShapeType="1"/>
          </p:cNvSpPr>
          <p:nvPr/>
        </p:nvSpPr>
        <p:spPr bwMode="auto">
          <a:xfrm flipH="1">
            <a:off x="6156176" y="2348880"/>
            <a:ext cx="720080"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9" name="Line 108"/>
          <p:cNvSpPr>
            <a:spLocks noChangeShapeType="1"/>
          </p:cNvSpPr>
          <p:nvPr/>
        </p:nvSpPr>
        <p:spPr bwMode="auto">
          <a:xfrm flipV="1">
            <a:off x="7092280" y="3428752"/>
            <a:ext cx="288181" cy="79233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0" name="Line 108"/>
          <p:cNvSpPr>
            <a:spLocks noChangeShapeType="1"/>
          </p:cNvSpPr>
          <p:nvPr/>
        </p:nvSpPr>
        <p:spPr bwMode="auto">
          <a:xfrm>
            <a:off x="7668345" y="3429248"/>
            <a:ext cx="576063" cy="7918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1" name="Line 108"/>
          <p:cNvSpPr>
            <a:spLocks noChangeShapeType="1"/>
          </p:cNvSpPr>
          <p:nvPr/>
        </p:nvSpPr>
        <p:spPr bwMode="auto">
          <a:xfrm flipV="1">
            <a:off x="7524328" y="2780928"/>
            <a:ext cx="864096" cy="360040"/>
          </a:xfrm>
          <a:prstGeom prst="line">
            <a:avLst/>
          </a:prstGeom>
          <a:noFill/>
          <a:ln w="38100">
            <a:solidFill>
              <a:schemeClr val="tx1"/>
            </a:solidFill>
            <a:round/>
            <a:headEnd type="oval" w="sm" len="sm"/>
            <a:tailEnd type="oval"/>
          </a:ln>
          <a:extLst>
            <a:ext uri="{909E8E84-426E-40DD-AFC4-6F175D3DCCD1}">
              <a14:hiddenFill xmlns:a14="http://schemas.microsoft.com/office/drawing/2010/main">
                <a:noFill/>
              </a14:hiddenFill>
            </a:ext>
          </a:extLst>
        </p:spPr>
        <p:txBody>
          <a:bodyPr/>
          <a:lstStyle/>
          <a:p>
            <a:endParaRPr lang="cs-CZ"/>
          </a:p>
        </p:txBody>
      </p:sp>
      <p:sp>
        <p:nvSpPr>
          <p:cNvPr id="123" name="Line 108"/>
          <p:cNvSpPr>
            <a:spLocks noChangeShapeType="1"/>
          </p:cNvSpPr>
          <p:nvPr/>
        </p:nvSpPr>
        <p:spPr bwMode="auto">
          <a:xfrm>
            <a:off x="7668344" y="3429000"/>
            <a:ext cx="1296144"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16" name="Oval 115"/>
          <p:cNvSpPr/>
          <p:nvPr/>
        </p:nvSpPr>
        <p:spPr bwMode="auto">
          <a:xfrm>
            <a:off x="7380312" y="2996952"/>
            <a:ext cx="288032" cy="288032"/>
          </a:xfrm>
          <a:prstGeom prst="ellipse">
            <a:avLst/>
          </a:prstGeom>
          <a:solidFill>
            <a:schemeClr val="accent3">
              <a:lumMod val="65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Oval 117"/>
          <p:cNvSpPr/>
          <p:nvPr/>
        </p:nvSpPr>
        <p:spPr bwMode="auto">
          <a:xfrm>
            <a:off x="7524328" y="3284984"/>
            <a:ext cx="288032" cy="288032"/>
          </a:xfrm>
          <a:prstGeom prst="ellipse">
            <a:avLst/>
          </a:prstGeom>
          <a:solidFill>
            <a:srgbClr val="FF9999"/>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5" name="Line 108"/>
          <p:cNvSpPr>
            <a:spLocks noChangeShapeType="1"/>
          </p:cNvSpPr>
          <p:nvPr/>
        </p:nvSpPr>
        <p:spPr bwMode="auto">
          <a:xfrm>
            <a:off x="3995937" y="1412776"/>
            <a:ext cx="432048"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6" name="Line 108"/>
          <p:cNvSpPr>
            <a:spLocks noChangeShapeType="1"/>
          </p:cNvSpPr>
          <p:nvPr/>
        </p:nvSpPr>
        <p:spPr bwMode="auto">
          <a:xfrm flipH="1">
            <a:off x="3707904" y="1412776"/>
            <a:ext cx="288032" cy="194421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7" name="Line 108"/>
          <p:cNvSpPr>
            <a:spLocks noChangeShapeType="1"/>
          </p:cNvSpPr>
          <p:nvPr/>
        </p:nvSpPr>
        <p:spPr bwMode="auto">
          <a:xfrm flipH="1">
            <a:off x="2987824" y="1412776"/>
            <a:ext cx="1008112" cy="180020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29" name="Oval 128"/>
          <p:cNvSpPr/>
          <p:nvPr/>
        </p:nvSpPr>
        <p:spPr bwMode="auto">
          <a:xfrm>
            <a:off x="3563888" y="2852936"/>
            <a:ext cx="288032" cy="720080"/>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mtClean="0">
                <a:latin typeface="Arial" charset="0"/>
              </a:rPr>
              <a:t>?/</a:t>
            </a:r>
            <a:endParaRPr kumimoji="0" lang="cs-CZ" sz="1800" b="0" i="0" u="none" strike="noStrike" cap="none" normalizeH="0" baseline="0" smtClean="0">
              <a:ln>
                <a:noFill/>
              </a:ln>
              <a:solidFill>
                <a:schemeClr val="tx1"/>
              </a:solidFill>
              <a:effectLst/>
              <a:latin typeface="Arial" charset="0"/>
            </a:endParaRPr>
          </a:p>
        </p:txBody>
      </p:sp>
      <p:sp>
        <p:nvSpPr>
          <p:cNvPr id="130" name="Oval 129"/>
          <p:cNvSpPr/>
          <p:nvPr/>
        </p:nvSpPr>
        <p:spPr bwMode="auto">
          <a:xfrm>
            <a:off x="1475656" y="234888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1" name="Line 108"/>
          <p:cNvSpPr>
            <a:spLocks noChangeShapeType="1"/>
          </p:cNvSpPr>
          <p:nvPr/>
        </p:nvSpPr>
        <p:spPr bwMode="auto">
          <a:xfrm flipH="1">
            <a:off x="2843808" y="321297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2" name="Oval 131"/>
          <p:cNvSpPr/>
          <p:nvPr/>
        </p:nvSpPr>
        <p:spPr bwMode="auto">
          <a:xfrm>
            <a:off x="2699792" y="350100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5" name="Line 108"/>
          <p:cNvSpPr>
            <a:spLocks noChangeShapeType="1"/>
          </p:cNvSpPr>
          <p:nvPr/>
        </p:nvSpPr>
        <p:spPr bwMode="auto">
          <a:xfrm flipH="1">
            <a:off x="5868144" y="3140968"/>
            <a:ext cx="576064" cy="57606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8" name="Line 108"/>
          <p:cNvSpPr>
            <a:spLocks noChangeShapeType="1"/>
          </p:cNvSpPr>
          <p:nvPr/>
        </p:nvSpPr>
        <p:spPr bwMode="auto">
          <a:xfrm>
            <a:off x="5580112"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9" name="Line 108"/>
          <p:cNvSpPr>
            <a:spLocks noChangeShapeType="1"/>
          </p:cNvSpPr>
          <p:nvPr/>
        </p:nvSpPr>
        <p:spPr bwMode="auto">
          <a:xfrm>
            <a:off x="5868144" y="3717032"/>
            <a:ext cx="144016" cy="504056"/>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3" name="Oval 142"/>
          <p:cNvSpPr/>
          <p:nvPr/>
        </p:nvSpPr>
        <p:spPr bwMode="auto">
          <a:xfrm>
            <a:off x="5580112" y="407707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4" name="Oval 113"/>
          <p:cNvSpPr/>
          <p:nvPr/>
        </p:nvSpPr>
        <p:spPr bwMode="auto">
          <a:xfrm>
            <a:off x="6012160" y="299695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436096" y="35730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37" name="Oval 136"/>
          <p:cNvSpPr/>
          <p:nvPr/>
        </p:nvSpPr>
        <p:spPr bwMode="auto">
          <a:xfrm>
            <a:off x="5724128" y="3573016"/>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4" name="Line 108"/>
          <p:cNvSpPr>
            <a:spLocks noChangeShapeType="1"/>
          </p:cNvSpPr>
          <p:nvPr/>
        </p:nvSpPr>
        <p:spPr bwMode="auto">
          <a:xfrm flipH="1">
            <a:off x="827584" y="3212976"/>
            <a:ext cx="432048" cy="936104"/>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6" name="Oval 145"/>
          <p:cNvSpPr/>
          <p:nvPr/>
        </p:nvSpPr>
        <p:spPr bwMode="auto">
          <a:xfrm>
            <a:off x="3995936" y="2420888"/>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7" name="Oval 146"/>
          <p:cNvSpPr/>
          <p:nvPr/>
        </p:nvSpPr>
        <p:spPr bwMode="auto">
          <a:xfrm>
            <a:off x="1835696" y="242088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8" name="Line 108"/>
          <p:cNvSpPr>
            <a:spLocks noChangeShapeType="1"/>
          </p:cNvSpPr>
          <p:nvPr/>
        </p:nvSpPr>
        <p:spPr bwMode="auto">
          <a:xfrm flipH="1">
            <a:off x="755576" y="1412776"/>
            <a:ext cx="3240360"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49" name="Oval 148"/>
          <p:cNvSpPr/>
          <p:nvPr/>
        </p:nvSpPr>
        <p:spPr bwMode="auto">
          <a:xfrm>
            <a:off x="3347864" y="14847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0" name="Oval 149"/>
          <p:cNvSpPr/>
          <p:nvPr/>
        </p:nvSpPr>
        <p:spPr bwMode="auto">
          <a:xfrm>
            <a:off x="2843808" y="1628800"/>
            <a:ext cx="288032" cy="144016"/>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1" name="Oval 150"/>
          <p:cNvSpPr/>
          <p:nvPr/>
        </p:nvSpPr>
        <p:spPr bwMode="auto">
          <a:xfrm>
            <a:off x="2267744" y="1844824"/>
            <a:ext cx="432048"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2" name="Oval 151"/>
          <p:cNvSpPr/>
          <p:nvPr/>
        </p:nvSpPr>
        <p:spPr bwMode="auto">
          <a:xfrm>
            <a:off x="1403648" y="1988840"/>
            <a:ext cx="648072" cy="216024"/>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p</a:t>
            </a:r>
            <a:endParaRPr kumimoji="0" lang="cs-CZ" sz="1800" b="0" i="0" u="none" strike="noStrike" cap="none" normalizeH="0" baseline="0" smtClean="0">
              <a:ln>
                <a:noFill/>
              </a:ln>
              <a:solidFill>
                <a:schemeClr val="tx1"/>
              </a:solidFill>
              <a:effectLst/>
              <a:latin typeface="Arial" charset="0"/>
            </a:endParaRPr>
          </a:p>
        </p:txBody>
      </p:sp>
      <p:sp>
        <p:nvSpPr>
          <p:cNvPr id="154" name="Line 108"/>
          <p:cNvSpPr>
            <a:spLocks noChangeShapeType="1"/>
          </p:cNvSpPr>
          <p:nvPr/>
        </p:nvSpPr>
        <p:spPr bwMode="auto">
          <a:xfrm>
            <a:off x="3419872" y="3645024"/>
            <a:ext cx="432048"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5" name="Line 108"/>
          <p:cNvSpPr>
            <a:spLocks noChangeShapeType="1"/>
          </p:cNvSpPr>
          <p:nvPr/>
        </p:nvSpPr>
        <p:spPr bwMode="auto">
          <a:xfrm flipH="1">
            <a:off x="3635896" y="4005064"/>
            <a:ext cx="288032"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7" name="Line 108"/>
          <p:cNvSpPr>
            <a:spLocks noChangeShapeType="1"/>
          </p:cNvSpPr>
          <p:nvPr/>
        </p:nvSpPr>
        <p:spPr bwMode="auto">
          <a:xfrm flipH="1">
            <a:off x="3275856" y="364502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58" name="Line 108"/>
          <p:cNvSpPr>
            <a:spLocks noChangeShapeType="1"/>
          </p:cNvSpPr>
          <p:nvPr/>
        </p:nvSpPr>
        <p:spPr bwMode="auto">
          <a:xfrm flipH="1">
            <a:off x="6444208" y="2348880"/>
            <a:ext cx="432048" cy="79208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0" name="Line 108"/>
          <p:cNvSpPr>
            <a:spLocks noChangeShapeType="1"/>
          </p:cNvSpPr>
          <p:nvPr/>
        </p:nvSpPr>
        <p:spPr bwMode="auto">
          <a:xfrm flipH="1">
            <a:off x="539552" y="249289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1" name="Line 108"/>
          <p:cNvSpPr>
            <a:spLocks noChangeShapeType="1"/>
          </p:cNvSpPr>
          <p:nvPr/>
        </p:nvSpPr>
        <p:spPr bwMode="auto">
          <a:xfrm>
            <a:off x="827584" y="249289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6" name="Smiley Face 5"/>
          <p:cNvSpPr/>
          <p:nvPr/>
        </p:nvSpPr>
        <p:spPr bwMode="auto">
          <a:xfrm>
            <a:off x="395536" y="3356992"/>
            <a:ext cx="360040" cy="432048"/>
          </a:xfrm>
          <a:prstGeom prst="smileyFac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7" name="Sun 6"/>
          <p:cNvSpPr/>
          <p:nvPr/>
        </p:nvSpPr>
        <p:spPr bwMode="auto">
          <a:xfrm>
            <a:off x="6876256" y="3933056"/>
            <a:ext cx="432048" cy="504056"/>
          </a:xfrm>
          <a:prstGeom prst="sun">
            <a:avLst/>
          </a:prstGeom>
          <a:solidFill>
            <a:srgbClr val="FFC0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66" name="Line 108"/>
          <p:cNvSpPr>
            <a:spLocks noChangeShapeType="1"/>
          </p:cNvSpPr>
          <p:nvPr/>
        </p:nvSpPr>
        <p:spPr bwMode="auto">
          <a:xfrm flipH="1">
            <a:off x="5004048" y="1916832"/>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8" name="Line 108"/>
          <p:cNvSpPr>
            <a:spLocks noChangeShapeType="1"/>
          </p:cNvSpPr>
          <p:nvPr/>
        </p:nvSpPr>
        <p:spPr bwMode="auto">
          <a:xfrm flipH="1">
            <a:off x="4788024" y="3140968"/>
            <a:ext cx="216024" cy="115212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69" name="Cloud 168"/>
          <p:cNvSpPr/>
          <p:nvPr/>
        </p:nvSpPr>
        <p:spPr bwMode="auto">
          <a:xfrm>
            <a:off x="4427984" y="4077072"/>
            <a:ext cx="720080" cy="360040"/>
          </a:xfrm>
          <a:prstGeom prst="cloud">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5" name="Quad Arrow 4"/>
          <p:cNvSpPr/>
          <p:nvPr/>
        </p:nvSpPr>
        <p:spPr bwMode="auto">
          <a:xfrm rot="1544089">
            <a:off x="8172400" y="2564904"/>
            <a:ext cx="432048" cy="432048"/>
          </a:xfrm>
          <a:prstGeom prst="quad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11" name="Oval 110"/>
          <p:cNvSpPr/>
          <p:nvPr/>
        </p:nvSpPr>
        <p:spPr bwMode="auto">
          <a:xfrm>
            <a:off x="6588224" y="2204864"/>
            <a:ext cx="576064"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1400" b="1" smtClean="0">
                <a:latin typeface="Arial" charset="0"/>
              </a:rPr>
              <a:t>2</a:t>
            </a:r>
            <a:r>
              <a:rPr kumimoji="0" lang="en-US" sz="1400" b="1" i="0" u="none" strike="noStrike" cap="none" normalizeH="0" baseline="0" smtClean="0">
                <a:ln>
                  <a:noFill/>
                </a:ln>
                <a:solidFill>
                  <a:schemeClr val="tx1"/>
                </a:solidFill>
                <a:effectLst/>
                <a:latin typeface="Arial" charset="0"/>
              </a:rPr>
              <a:t>&lt;1</a:t>
            </a:r>
            <a:endParaRPr kumimoji="0" lang="cs-CZ" sz="1400" b="1" i="0" u="none" strike="noStrike" cap="none" normalizeH="0" baseline="0" smtClean="0">
              <a:ln>
                <a:noFill/>
              </a:ln>
              <a:solidFill>
                <a:schemeClr val="tx1"/>
              </a:solidFill>
              <a:effectLst/>
              <a:latin typeface="Arial" charset="0"/>
            </a:endParaRPr>
          </a:p>
        </p:txBody>
      </p:sp>
      <p:sp>
        <p:nvSpPr>
          <p:cNvPr id="115" name="Oval 114"/>
          <p:cNvSpPr/>
          <p:nvPr/>
        </p:nvSpPr>
        <p:spPr bwMode="auto">
          <a:xfrm>
            <a:off x="6300192" y="2996952"/>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28" name="Oval 127"/>
          <p:cNvSpPr/>
          <p:nvPr/>
        </p:nvSpPr>
        <p:spPr bwMode="auto">
          <a:xfrm>
            <a:off x="2843808" y="30689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45" name="Oval 144"/>
          <p:cNvSpPr/>
          <p:nvPr/>
        </p:nvSpPr>
        <p:spPr bwMode="auto">
          <a:xfrm>
            <a:off x="3275856" y="3501008"/>
            <a:ext cx="288032" cy="288032"/>
          </a:xfrm>
          <a:prstGeom prst="ellipse">
            <a:avLst/>
          </a:prstGeom>
          <a:solidFill>
            <a:schemeClr val="accent2">
              <a:lumMod val="20000"/>
              <a:lumOff val="8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6" name="Oval 155"/>
          <p:cNvSpPr/>
          <p:nvPr/>
        </p:nvSpPr>
        <p:spPr bwMode="auto">
          <a:xfrm>
            <a:off x="3779912" y="386104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0" name="Line 108"/>
          <p:cNvSpPr>
            <a:spLocks noChangeShapeType="1"/>
          </p:cNvSpPr>
          <p:nvPr/>
        </p:nvSpPr>
        <p:spPr bwMode="auto">
          <a:xfrm>
            <a:off x="1259632" y="3212976"/>
            <a:ext cx="432048" cy="64807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1" name="Line 108"/>
          <p:cNvSpPr>
            <a:spLocks noChangeShapeType="1"/>
          </p:cNvSpPr>
          <p:nvPr/>
        </p:nvSpPr>
        <p:spPr bwMode="auto">
          <a:xfrm>
            <a:off x="1763688" y="3933056"/>
            <a:ext cx="57606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2" name="Line 108"/>
          <p:cNvSpPr>
            <a:spLocks noChangeShapeType="1"/>
          </p:cNvSpPr>
          <p:nvPr/>
        </p:nvSpPr>
        <p:spPr bwMode="auto">
          <a:xfrm flipH="1">
            <a:off x="971600" y="3933056"/>
            <a:ext cx="792088"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3" name="Line 108"/>
          <p:cNvSpPr>
            <a:spLocks noChangeShapeType="1"/>
          </p:cNvSpPr>
          <p:nvPr/>
        </p:nvSpPr>
        <p:spPr bwMode="auto">
          <a:xfrm flipH="1">
            <a:off x="1259632" y="3933056"/>
            <a:ext cx="504056"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4" name="Line 108"/>
          <p:cNvSpPr>
            <a:spLocks noChangeShapeType="1"/>
          </p:cNvSpPr>
          <p:nvPr/>
        </p:nvSpPr>
        <p:spPr bwMode="auto">
          <a:xfrm flipH="1">
            <a:off x="1475656" y="3933056"/>
            <a:ext cx="288032" cy="100811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5" name="Line 108"/>
          <p:cNvSpPr>
            <a:spLocks noChangeShapeType="1"/>
          </p:cNvSpPr>
          <p:nvPr/>
        </p:nvSpPr>
        <p:spPr bwMode="auto">
          <a:xfrm flipH="1">
            <a:off x="1763688" y="3933056"/>
            <a:ext cx="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6" name="Line 108"/>
          <p:cNvSpPr>
            <a:spLocks noChangeShapeType="1"/>
          </p:cNvSpPr>
          <p:nvPr/>
        </p:nvSpPr>
        <p:spPr bwMode="auto">
          <a:xfrm>
            <a:off x="1763688" y="3933056"/>
            <a:ext cx="216024"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7" name="Line 108"/>
          <p:cNvSpPr>
            <a:spLocks noChangeShapeType="1"/>
          </p:cNvSpPr>
          <p:nvPr/>
        </p:nvSpPr>
        <p:spPr bwMode="auto">
          <a:xfrm>
            <a:off x="1763688" y="3933056"/>
            <a:ext cx="360040" cy="108012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79" name="Line 108"/>
          <p:cNvSpPr>
            <a:spLocks noChangeShapeType="1"/>
          </p:cNvSpPr>
          <p:nvPr/>
        </p:nvSpPr>
        <p:spPr bwMode="auto">
          <a:xfrm flipH="1">
            <a:off x="3131840" y="4077072"/>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0" name="Oval 179"/>
          <p:cNvSpPr/>
          <p:nvPr/>
        </p:nvSpPr>
        <p:spPr bwMode="auto">
          <a:xfrm>
            <a:off x="2987824" y="4365104"/>
            <a:ext cx="28803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2" name="Line 108"/>
          <p:cNvSpPr>
            <a:spLocks noChangeShapeType="1"/>
          </p:cNvSpPr>
          <p:nvPr/>
        </p:nvSpPr>
        <p:spPr bwMode="auto">
          <a:xfrm flipH="1">
            <a:off x="5868144" y="4293096"/>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5" name="&quot;No&quot; Symbol 184"/>
          <p:cNvSpPr/>
          <p:nvPr/>
        </p:nvSpPr>
        <p:spPr bwMode="auto">
          <a:xfrm>
            <a:off x="8100392" y="4077072"/>
            <a:ext cx="360040" cy="360040"/>
          </a:xfrm>
          <a:prstGeom prst="noSmoking">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86" name="Line 108"/>
          <p:cNvSpPr>
            <a:spLocks noChangeShapeType="1"/>
          </p:cNvSpPr>
          <p:nvPr/>
        </p:nvSpPr>
        <p:spPr bwMode="auto">
          <a:xfrm>
            <a:off x="3635896" y="4437112"/>
            <a:ext cx="432048" cy="288032"/>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7" name="Line 108"/>
          <p:cNvSpPr>
            <a:spLocks noChangeShapeType="1"/>
          </p:cNvSpPr>
          <p:nvPr/>
        </p:nvSpPr>
        <p:spPr bwMode="auto">
          <a:xfrm>
            <a:off x="4067944" y="4725144"/>
            <a:ext cx="144016" cy="432048"/>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88" name="Line 108"/>
          <p:cNvSpPr>
            <a:spLocks noChangeShapeType="1"/>
          </p:cNvSpPr>
          <p:nvPr/>
        </p:nvSpPr>
        <p:spPr bwMode="auto">
          <a:xfrm flipV="1">
            <a:off x="3851920" y="4725144"/>
            <a:ext cx="216024" cy="360040"/>
          </a:xfrm>
          <a:prstGeom prst="line">
            <a:avLst/>
          </a:prstGeom>
          <a:noFill/>
          <a:ln w="38100">
            <a:solidFill>
              <a:schemeClr val="tx1"/>
            </a:solidFill>
            <a:round/>
            <a:headEnd type="oval" w="sm" len="sm"/>
            <a:tailEnd/>
          </a:ln>
          <a:extLst>
            <a:ext uri="{909E8E84-426E-40DD-AFC4-6F175D3DCCD1}">
              <a14:hiddenFill xmlns:a14="http://schemas.microsoft.com/office/drawing/2010/main">
                <a:noFill/>
              </a14:hiddenFill>
            </a:ext>
          </a:extLst>
        </p:spPr>
        <p:txBody>
          <a:bodyPr/>
          <a:lstStyle/>
          <a:p>
            <a:endParaRPr lang="cs-CZ"/>
          </a:p>
        </p:txBody>
      </p:sp>
      <p:sp>
        <p:nvSpPr>
          <p:cNvPr id="133" name="Oval 132"/>
          <p:cNvSpPr/>
          <p:nvPr/>
        </p:nvSpPr>
        <p:spPr bwMode="auto">
          <a:xfrm>
            <a:off x="3131840" y="393305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78" name="Oval 177"/>
          <p:cNvSpPr/>
          <p:nvPr/>
        </p:nvSpPr>
        <p:spPr bwMode="auto">
          <a:xfrm>
            <a:off x="3491880" y="429309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84" name="Moon 183"/>
          <p:cNvSpPr/>
          <p:nvPr/>
        </p:nvSpPr>
        <p:spPr bwMode="auto">
          <a:xfrm>
            <a:off x="3995936" y="4581128"/>
            <a:ext cx="288032" cy="338336"/>
          </a:xfrm>
          <a:prstGeom prst="moon">
            <a:avLst/>
          </a:prstGeom>
          <a:solidFill>
            <a:srgbClr val="FFFF00"/>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0" name="Cloud 9"/>
          <p:cNvSpPr/>
          <p:nvPr/>
        </p:nvSpPr>
        <p:spPr bwMode="auto">
          <a:xfrm>
            <a:off x="4716016" y="2924944"/>
            <a:ext cx="720080" cy="360040"/>
          </a:xfrm>
          <a:prstGeom prst="cloud">
            <a:avLst/>
          </a:prstGeom>
          <a:solidFill>
            <a:schemeClr val="accent1">
              <a:lumMod val="75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smtClean="0">
                <a:latin typeface="Arial" charset="0"/>
              </a:rPr>
              <a:t>x+y</a:t>
            </a:r>
            <a:endParaRPr lang="cs-CZ">
              <a:latin typeface="Arial" charset="0"/>
            </a:endParaRPr>
          </a:p>
        </p:txBody>
      </p:sp>
      <p:sp>
        <p:nvSpPr>
          <p:cNvPr id="142" name="Oval 141"/>
          <p:cNvSpPr/>
          <p:nvPr/>
        </p:nvSpPr>
        <p:spPr bwMode="auto">
          <a:xfrm>
            <a:off x="5868144" y="4077072"/>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 name="Oval Callout 8"/>
          <p:cNvSpPr/>
          <p:nvPr/>
        </p:nvSpPr>
        <p:spPr bwMode="auto">
          <a:xfrm>
            <a:off x="1043608" y="2996952"/>
            <a:ext cx="576064" cy="360040"/>
          </a:xfrm>
          <a:prstGeom prst="wedgeEllipseCallout">
            <a:avLst>
              <a:gd name="adj1" fmla="val -67050"/>
              <a:gd name="adj2" fmla="val 41990"/>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r>
              <a:rPr lang="en-US">
                <a:latin typeface="Arial" charset="0"/>
              </a:rPr>
              <a:t>H</a:t>
            </a:r>
            <a:r>
              <a:rPr lang="en-US" smtClean="0">
                <a:latin typeface="Arial" charset="0"/>
              </a:rPr>
              <a:t>i!</a:t>
            </a:r>
            <a:endParaRPr lang="cs-CZ">
              <a:latin typeface="Arial" charset="0"/>
            </a:endParaRPr>
          </a:p>
        </p:txBody>
      </p:sp>
      <p:sp>
        <p:nvSpPr>
          <p:cNvPr id="8" name="Cloud Callout 7"/>
          <p:cNvSpPr/>
          <p:nvPr/>
        </p:nvSpPr>
        <p:spPr bwMode="auto">
          <a:xfrm>
            <a:off x="1547664" y="3717032"/>
            <a:ext cx="432048" cy="432048"/>
          </a:xfrm>
          <a:prstGeom prst="cloudCallout">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2" name="Left Arrow 11"/>
          <p:cNvSpPr/>
          <p:nvPr/>
        </p:nvSpPr>
        <p:spPr bwMode="auto">
          <a:xfrm>
            <a:off x="611560" y="3933056"/>
            <a:ext cx="360040" cy="412624"/>
          </a:xfrm>
          <a:prstGeom prst="leftArrow">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fontAlgn="base">
              <a:spcBef>
                <a:spcPct val="0"/>
              </a:spcBef>
              <a:spcAft>
                <a:spcPct val="0"/>
              </a:spcAft>
            </a:pPr>
            <a:endParaRPr lang="cs-CZ">
              <a:latin typeface="Arial" charset="0"/>
            </a:endParaRPr>
          </a:p>
        </p:txBody>
      </p:sp>
      <p:sp>
        <p:nvSpPr>
          <p:cNvPr id="190" name="Oval 189"/>
          <p:cNvSpPr/>
          <p:nvPr/>
        </p:nvSpPr>
        <p:spPr bwMode="auto">
          <a:xfrm>
            <a:off x="4283968" y="3284984"/>
            <a:ext cx="216024" cy="144016"/>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1" name="Oval 190"/>
          <p:cNvSpPr/>
          <p:nvPr/>
        </p:nvSpPr>
        <p:spPr bwMode="auto">
          <a:xfrm>
            <a:off x="5724128" y="4581128"/>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7" name="Oval 106"/>
          <p:cNvSpPr/>
          <p:nvPr/>
        </p:nvSpPr>
        <p:spPr bwMode="auto">
          <a:xfrm>
            <a:off x="3851920" y="1268760"/>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09" name="Oval 108"/>
          <p:cNvSpPr/>
          <p:nvPr/>
        </p:nvSpPr>
        <p:spPr bwMode="auto">
          <a:xfrm>
            <a:off x="5076056" y="1772816"/>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92" name="Line 108"/>
          <p:cNvSpPr>
            <a:spLocks noChangeShapeType="1"/>
          </p:cNvSpPr>
          <p:nvPr/>
        </p:nvSpPr>
        <p:spPr bwMode="auto">
          <a:xfrm flipH="1" flipV="1">
            <a:off x="7668343" y="4221088"/>
            <a:ext cx="360040" cy="360040"/>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3" name="Line 108"/>
          <p:cNvSpPr>
            <a:spLocks noChangeShapeType="1"/>
          </p:cNvSpPr>
          <p:nvPr/>
        </p:nvSpPr>
        <p:spPr bwMode="auto">
          <a:xfrm flipV="1">
            <a:off x="7308304" y="4221088"/>
            <a:ext cx="360040" cy="720080"/>
          </a:xfrm>
          <a:prstGeom prst="line">
            <a:avLst/>
          </a:prstGeom>
          <a:noFill/>
          <a:ln w="38100">
            <a:solidFill>
              <a:srgbClr val="0070C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4" name="Line 108"/>
          <p:cNvSpPr>
            <a:spLocks noChangeShapeType="1"/>
          </p:cNvSpPr>
          <p:nvPr/>
        </p:nvSpPr>
        <p:spPr bwMode="auto">
          <a:xfrm flipV="1">
            <a:off x="7668344" y="4221088"/>
            <a:ext cx="0" cy="648072"/>
          </a:xfrm>
          <a:prstGeom prst="line">
            <a:avLst/>
          </a:prstGeom>
          <a:noFill/>
          <a:ln w="38100">
            <a:solidFill>
              <a:schemeClr val="accent2">
                <a:lumMod val="75000"/>
              </a:schemeClr>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95" name="Line 108"/>
          <p:cNvSpPr>
            <a:spLocks noChangeShapeType="1"/>
          </p:cNvSpPr>
          <p:nvPr/>
        </p:nvSpPr>
        <p:spPr bwMode="auto">
          <a:xfrm flipV="1">
            <a:off x="6804248" y="4221088"/>
            <a:ext cx="864096" cy="792088"/>
          </a:xfrm>
          <a:prstGeom prst="line">
            <a:avLst/>
          </a:prstGeom>
          <a:noFill/>
          <a:ln w="38100">
            <a:solidFill>
              <a:srgbClr val="00B0F0"/>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22" name="Line 108"/>
          <p:cNvSpPr>
            <a:spLocks noChangeShapeType="1"/>
          </p:cNvSpPr>
          <p:nvPr/>
        </p:nvSpPr>
        <p:spPr bwMode="auto">
          <a:xfrm flipH="1" flipV="1">
            <a:off x="7380312" y="3429000"/>
            <a:ext cx="288181" cy="792336"/>
          </a:xfrm>
          <a:prstGeom prst="line">
            <a:avLst/>
          </a:prstGeom>
          <a:noFill/>
          <a:ln w="38100">
            <a:solidFill>
              <a:schemeClr val="tx1"/>
            </a:solidFill>
            <a:round/>
            <a:headEnd type="oval" w="lg" len="lg"/>
            <a:tailEnd w="lg" len="lg"/>
          </a:ln>
          <a:extLst>
            <a:ext uri="{909E8E84-426E-40DD-AFC4-6F175D3DCCD1}">
              <a14:hiddenFill xmlns:a14="http://schemas.microsoft.com/office/drawing/2010/main">
                <a:noFill/>
              </a14:hiddenFill>
            </a:ext>
          </a:extLst>
        </p:spPr>
        <p:txBody>
          <a:bodyPr/>
          <a:lstStyle/>
          <a:p>
            <a:endParaRPr lang="cs-CZ"/>
          </a:p>
        </p:txBody>
      </p:sp>
      <p:sp>
        <p:nvSpPr>
          <p:cNvPr id="117" name="Oval 116"/>
          <p:cNvSpPr/>
          <p:nvPr/>
        </p:nvSpPr>
        <p:spPr bwMode="auto">
          <a:xfrm>
            <a:off x="7236296" y="3284984"/>
            <a:ext cx="288032" cy="288032"/>
          </a:xfrm>
          <a:prstGeom prst="ellipse">
            <a:avLst/>
          </a:prstGeom>
          <a:solidFill>
            <a:schemeClr val="accent6">
              <a:lumMod val="40000"/>
              <a:lumOff val="6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53" name="Oval 152"/>
          <p:cNvSpPr/>
          <p:nvPr/>
        </p:nvSpPr>
        <p:spPr bwMode="auto">
          <a:xfrm>
            <a:off x="323528" y="2348880"/>
            <a:ext cx="1008112" cy="288032"/>
          </a:xfrm>
          <a:prstGeom prst="ellipse">
            <a:avLst/>
          </a:prstGeom>
          <a:solidFill>
            <a:schemeClr val="accent2">
              <a:lumMod val="60000"/>
              <a:lumOff val="40000"/>
            </a:schemeClr>
          </a:solidFill>
          <a:ln w="28575" cap="flat" cmpd="sng" algn="ctr">
            <a:solidFill>
              <a:schemeClr val="tx1"/>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 name="Rectangle 2"/>
          <p:cNvSpPr/>
          <p:nvPr/>
        </p:nvSpPr>
        <p:spPr bwMode="auto">
          <a:xfrm>
            <a:off x="179512" y="476672"/>
            <a:ext cx="8784976" cy="4896544"/>
          </a:xfrm>
          <a:prstGeom prst="rect">
            <a:avLst/>
          </a:prstGeom>
          <a:solidFill>
            <a:schemeClr val="accent6">
              <a:lumMod val="40000"/>
              <a:lumOff val="60000"/>
              <a:alpha val="64000"/>
            </a:schemeClr>
          </a:solidFill>
          <a:ln w="9525" cap="flat" cmpd="sng" algn="ctr">
            <a:solidFill>
              <a:schemeClr val="tx1"/>
            </a:solidFill>
            <a:prstDash val="solid"/>
            <a:round/>
            <a:headEnd type="none" w="med" len="med"/>
            <a:tailEnd type="none" w="med" len="med"/>
          </a:ln>
          <a:effectLst>
            <a:glow>
              <a:schemeClr val="accent1"/>
            </a:glow>
            <a:outerShdw blurRad="50800" sx="1000" sy="1000" algn="ctr" rotWithShape="0">
              <a:srgbClr val="000000"/>
            </a:outerShdw>
            <a:softEdge rad="0"/>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1550" name="AutoShape 46"/>
          <p:cNvSpPr>
            <a:spLocks noChangeArrowheads="1"/>
          </p:cNvSpPr>
          <p:nvPr/>
        </p:nvSpPr>
        <p:spPr bwMode="auto">
          <a:xfrm>
            <a:off x="251520" y="5373216"/>
            <a:ext cx="8568952" cy="936104"/>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sz="1400"/>
              <a:t>Robert Sedgewick </a:t>
            </a:r>
            <a:r>
              <a:rPr lang="en-US" sz="1400" smtClean="0"/>
              <a:t>: </a:t>
            </a:r>
            <a:r>
              <a:rPr lang="en-US" sz="1400" i="1" smtClean="0"/>
              <a:t>Algorithms </a:t>
            </a:r>
            <a:r>
              <a:rPr lang="en-US" sz="1400" i="1"/>
              <a:t>in C++, Parts 1–4: Fundamentals, Data Structure, Sorting, Searching</a:t>
            </a:r>
            <a:r>
              <a:rPr lang="en-US" sz="1400"/>
              <a:t>, Third </a:t>
            </a:r>
            <a:r>
              <a:rPr lang="en-US" sz="1400" smtClean="0"/>
              <a:t>Edition, </a:t>
            </a:r>
            <a:r>
              <a:rPr lang="cs-CZ" sz="1400"/>
              <a:t>Addison Wesley </a:t>
            </a:r>
            <a:r>
              <a:rPr lang="en-US" sz="1400" smtClean="0"/>
              <a:t>1998, </a:t>
            </a:r>
            <a:r>
              <a:rPr lang="en-US" sz="1400" b="1" smtClean="0"/>
              <a:t> </a:t>
            </a:r>
            <a:r>
              <a:rPr lang="en-US" sz="1400" smtClean="0"/>
              <a:t>chapter 15.</a:t>
            </a:r>
            <a:endParaRPr lang="en-US" sz="1400"/>
          </a:p>
        </p:txBody>
      </p:sp>
      <p:sp>
        <p:nvSpPr>
          <p:cNvPr id="98" name="AutoShape 46"/>
          <p:cNvSpPr>
            <a:spLocks noChangeArrowheads="1"/>
          </p:cNvSpPr>
          <p:nvPr/>
        </p:nvSpPr>
        <p:spPr bwMode="auto">
          <a:xfrm>
            <a:off x="467544" y="5157192"/>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600" b="1" smtClean="0"/>
              <a:t>To read</a:t>
            </a:r>
            <a:endParaRPr lang="en-US" sz="1600" b="1"/>
          </a:p>
        </p:txBody>
      </p:sp>
      <p:sp>
        <p:nvSpPr>
          <p:cNvPr id="97" name="AutoShape 46"/>
          <p:cNvSpPr>
            <a:spLocks noChangeArrowheads="1"/>
          </p:cNvSpPr>
          <p:nvPr/>
        </p:nvSpPr>
        <p:spPr bwMode="auto">
          <a:xfrm>
            <a:off x="5436096" y="6165304"/>
            <a:ext cx="3024336" cy="360040"/>
          </a:xfrm>
          <a:prstGeom prst="roundRect">
            <a:avLst>
              <a:gd name="adj" fmla="val 37354"/>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z="1400" smtClean="0"/>
              <a:t>See PAL webpage for references</a:t>
            </a:r>
            <a:endParaRPr lang="en-US" sz="1400"/>
          </a:p>
        </p:txBody>
      </p:sp>
      <p:sp>
        <p:nvSpPr>
          <p:cNvPr id="21522" name="AutoShape 18"/>
          <p:cNvSpPr>
            <a:spLocks noChangeArrowheads="1"/>
          </p:cNvSpPr>
          <p:nvPr/>
        </p:nvSpPr>
        <p:spPr bwMode="auto">
          <a:xfrm>
            <a:off x="3708400" y="188640"/>
            <a:ext cx="4608513" cy="144463"/>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520" name="AutoShape 16"/>
          <p:cNvSpPr>
            <a:spLocks noChangeArrowheads="1"/>
          </p:cNvSpPr>
          <p:nvPr/>
        </p:nvSpPr>
        <p:spPr bwMode="auto">
          <a:xfrm>
            <a:off x="395536" y="188938"/>
            <a:ext cx="5761037" cy="504825"/>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smtClean="0">
                <a:solidFill>
                  <a:schemeClr val="bg1"/>
                </a:solidFill>
                <a:latin typeface="Arial Black" pitchFamily="34" charset="0"/>
              </a:rPr>
              <a:t>   Search trees, binary trie, patricia trie</a:t>
            </a:r>
            <a:endParaRPr lang="cs-CZ" sz="2000" b="1">
              <a:solidFill>
                <a:schemeClr val="bg1"/>
              </a:solidFill>
              <a:latin typeface="Arial Black" pitchFamily="34" charset="0"/>
            </a:endParaRPr>
          </a:p>
        </p:txBody>
      </p:sp>
      <p:grpSp>
        <p:nvGrpSpPr>
          <p:cNvPr id="21532" name="Group 28"/>
          <p:cNvGrpSpPr>
            <a:grpSpLocks/>
          </p:cNvGrpSpPr>
          <p:nvPr/>
        </p:nvGrpSpPr>
        <p:grpSpPr bwMode="auto">
          <a:xfrm>
            <a:off x="6011863" y="188640"/>
            <a:ext cx="217487" cy="217488"/>
            <a:chOff x="2290" y="73"/>
            <a:chExt cx="137" cy="137"/>
          </a:xfrm>
        </p:grpSpPr>
        <p:grpSp>
          <p:nvGrpSpPr>
            <p:cNvPr id="21526" name="Group 22"/>
            <p:cNvGrpSpPr>
              <a:grpSpLocks/>
            </p:cNvGrpSpPr>
            <p:nvPr/>
          </p:nvGrpSpPr>
          <p:grpSpPr bwMode="auto">
            <a:xfrm>
              <a:off x="2290" y="73"/>
              <a:ext cx="136" cy="137"/>
              <a:chOff x="2562" y="300"/>
              <a:chExt cx="182" cy="91"/>
            </a:xfrm>
          </p:grpSpPr>
          <p:sp>
            <p:nvSpPr>
              <p:cNvPr id="21524" name="Rectangle 20"/>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25" name="Line 21"/>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23" name="Arc 19"/>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36" name="AutoShape 32"/>
          <p:cNvSpPr>
            <a:spLocks noChangeArrowheads="1"/>
          </p:cNvSpPr>
          <p:nvPr/>
        </p:nvSpPr>
        <p:spPr bwMode="auto">
          <a:xfrm>
            <a:off x="8172450" y="188640"/>
            <a:ext cx="431800" cy="5048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1537" name="Group 33"/>
          <p:cNvGrpSpPr>
            <a:grpSpLocks/>
          </p:cNvGrpSpPr>
          <p:nvPr/>
        </p:nvGrpSpPr>
        <p:grpSpPr bwMode="auto">
          <a:xfrm flipH="1">
            <a:off x="8101013" y="188640"/>
            <a:ext cx="217487" cy="217488"/>
            <a:chOff x="2290" y="73"/>
            <a:chExt cx="137" cy="137"/>
          </a:xfrm>
        </p:grpSpPr>
        <p:grpSp>
          <p:nvGrpSpPr>
            <p:cNvPr id="21538" name="Group 34"/>
            <p:cNvGrpSpPr>
              <a:grpSpLocks/>
            </p:cNvGrpSpPr>
            <p:nvPr/>
          </p:nvGrpSpPr>
          <p:grpSpPr bwMode="auto">
            <a:xfrm>
              <a:off x="2290" y="73"/>
              <a:ext cx="136" cy="137"/>
              <a:chOff x="2562" y="300"/>
              <a:chExt cx="182" cy="91"/>
            </a:xfrm>
          </p:grpSpPr>
          <p:sp>
            <p:nvSpPr>
              <p:cNvPr id="21539" name="Rectangle 35"/>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40" name="Line 36"/>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1541" name="Arc 37"/>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1567" name="AutoShape 63"/>
          <p:cNvSpPr>
            <a:spLocks noChangeArrowheads="1"/>
          </p:cNvSpPr>
          <p:nvPr/>
        </p:nvSpPr>
        <p:spPr bwMode="auto">
          <a:xfrm>
            <a:off x="323850" y="477565"/>
            <a:ext cx="287338" cy="3603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1609" name="AutoShape 105"/>
          <p:cNvSpPr>
            <a:spLocks noChangeArrowheads="1"/>
          </p:cNvSpPr>
          <p:nvPr/>
        </p:nvSpPr>
        <p:spPr bwMode="auto">
          <a:xfrm>
            <a:off x="6372200" y="909018"/>
            <a:ext cx="215900" cy="144463"/>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0" name="AutoShape 46"/>
          <p:cNvSpPr>
            <a:spLocks noChangeArrowheads="1"/>
          </p:cNvSpPr>
          <p:nvPr/>
        </p:nvSpPr>
        <p:spPr bwMode="auto">
          <a:xfrm>
            <a:off x="6300192" y="404962"/>
            <a:ext cx="1800200" cy="864096"/>
          </a:xfrm>
          <a:prstGeom prst="roundRect">
            <a:avLst>
              <a:gd name="adj" fmla="val 9583"/>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200" b="1">
                <a:solidFill>
                  <a:schemeClr val="bg1"/>
                </a:solidFill>
                <a:latin typeface="Arial Black" pitchFamily="34" charset="0"/>
              </a:rPr>
              <a:t>Marko </a:t>
            </a:r>
            <a:r>
              <a:rPr lang="en-US" sz="1200" b="1" smtClean="0">
                <a:solidFill>
                  <a:schemeClr val="bg1"/>
                </a:solidFill>
                <a:latin typeface="Arial Black" pitchFamily="34" charset="0"/>
              </a:rPr>
              <a:t>Berezovsk</a:t>
            </a:r>
            <a:r>
              <a:rPr lang="cs-CZ" sz="1200" b="1" smtClean="0">
                <a:solidFill>
                  <a:schemeClr val="bg1"/>
                </a:solidFill>
                <a:latin typeface="Arial Black" pitchFamily="34" charset="0"/>
              </a:rPr>
              <a:t>ý</a:t>
            </a:r>
            <a:r>
              <a:rPr lang="en-US" sz="1200" b="1" smtClean="0">
                <a:solidFill>
                  <a:schemeClr val="bg1"/>
                </a:solidFill>
                <a:latin typeface="Arial Black" pitchFamily="34" charset="0"/>
              </a:rPr>
              <a:t> </a:t>
            </a:r>
            <a:endParaRPr lang="en-US" sz="1200" b="1">
              <a:solidFill>
                <a:schemeClr val="bg1"/>
              </a:solidFill>
              <a:latin typeface="Arial Black" pitchFamily="34" charset="0"/>
            </a:endParaRPr>
          </a:p>
          <a:p>
            <a:r>
              <a:rPr lang="en-US" sz="1200" b="1">
                <a:solidFill>
                  <a:schemeClr val="bg1"/>
                </a:solidFill>
                <a:latin typeface="Arial Black" pitchFamily="34" charset="0"/>
              </a:rPr>
              <a:t>Radek </a:t>
            </a:r>
            <a:r>
              <a:rPr lang="en-US" sz="1200" b="1" smtClean="0">
                <a:solidFill>
                  <a:schemeClr val="bg1"/>
                </a:solidFill>
                <a:latin typeface="Arial Black" pitchFamily="34" charset="0"/>
              </a:rPr>
              <a:t>Ma</a:t>
            </a:r>
            <a:r>
              <a:rPr lang="cs-CZ" sz="1200" b="1" smtClean="0">
                <a:solidFill>
                  <a:schemeClr val="bg1"/>
                </a:solidFill>
                <a:latin typeface="Arial Black" pitchFamily="34" charset="0"/>
              </a:rPr>
              <a:t>ří</a:t>
            </a:r>
            <a:r>
              <a:rPr lang="en-US" sz="1200" b="1" smtClean="0">
                <a:solidFill>
                  <a:schemeClr val="bg1"/>
                </a:solidFill>
                <a:latin typeface="Arial Black" pitchFamily="34" charset="0"/>
              </a:rPr>
              <a:t>k</a:t>
            </a:r>
            <a:endParaRPr lang="en-US" sz="1200" b="1">
              <a:solidFill>
                <a:schemeClr val="bg1"/>
              </a:solidFill>
              <a:latin typeface="Arial Black" pitchFamily="34" charset="0"/>
            </a:endParaRPr>
          </a:p>
          <a:p>
            <a:r>
              <a:rPr lang="en-US" sz="1200" b="1">
                <a:solidFill>
                  <a:schemeClr val="bg1"/>
                </a:solidFill>
                <a:latin typeface="Arial Black" pitchFamily="34" charset="0"/>
              </a:rPr>
              <a:t>PAL 2012</a:t>
            </a:r>
            <a:endParaRPr lang="cs-CZ" sz="1200" b="1">
              <a:solidFill>
                <a:schemeClr val="bg1"/>
              </a:solidFill>
              <a:latin typeface="Arial Black" pitchFamily="34" charset="0"/>
            </a:endParaRPr>
          </a:p>
        </p:txBody>
      </p:sp>
      <p:sp>
        <p:nvSpPr>
          <p:cNvPr id="134"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73432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908720"/>
            <a:ext cx="8568952" cy="525658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a:latin typeface="Courier New" pitchFamily="49" charset="0"/>
                <a:cs typeface="Courier New" pitchFamily="49" charset="0"/>
              </a:rPr>
              <a:t>  private:</a:t>
            </a:r>
          </a:p>
          <a:p>
            <a:r>
              <a:rPr lang="cs-CZ" sz="2000" b="1">
                <a:latin typeface="Courier New" pitchFamily="49" charset="0"/>
                <a:cs typeface="Courier New" pitchFamily="49" charset="0"/>
              </a:rPr>
              <a:t>    Item searchR(link h, 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int</a:t>
            </a:r>
            <a:r>
              <a:rPr lang="cs-CZ" sz="2000" b="1">
                <a:solidFill>
                  <a:srgbClr val="3333FF"/>
                </a:solidFill>
                <a:latin typeface="Courier New" pitchFamily="49" charset="0"/>
                <a:cs typeface="Courier New" pitchFamily="49" charset="0"/>
              </a:rPr>
              <a:t> </a:t>
            </a:r>
            <a:r>
              <a:rPr lang="cs-CZ" sz="2000" b="1">
                <a:latin typeface="Courier New" pitchFamily="49" charset="0"/>
                <a:cs typeface="Courier New" pitchFamily="49" charset="0"/>
              </a:rPr>
              <a:t>d)</a:t>
            </a: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 == 0)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nullItem;</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(h-&gt;l == 0 &amp;&amp; h-&gt;r == 0)</a:t>
            </a:r>
          </a:p>
          <a:p>
            <a:r>
              <a:rPr lang="cs-CZ" sz="2000" b="1">
                <a:latin typeface="Courier New" pitchFamily="49" charset="0"/>
                <a:cs typeface="Courier New" pitchFamily="49" charset="0"/>
              </a:rPr>
              <a:t>          { Key w = h-&gt;item.key();</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w) ? h-&gt;item : nullItem; }</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digit(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 == 0)</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searchR(h-&gt;l,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d+1);</a:t>
            </a:r>
          </a:p>
          <a:p>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else</a:t>
            </a:r>
            <a:r>
              <a:rPr lang="cs-CZ" sz="2000" b="1">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searchR(h-&gt;r,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d+1);</a:t>
            </a:r>
          </a:p>
          <a:p>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a:latin typeface="Courier New" pitchFamily="49" charset="0"/>
                <a:cs typeface="Courier New" pitchFamily="49" charset="0"/>
              </a:rPr>
              <a:t>  public:</a:t>
            </a:r>
          </a:p>
          <a:p>
            <a:r>
              <a:rPr lang="cs-CZ" sz="2000" b="1">
                <a:latin typeface="Courier New" pitchFamily="49" charset="0"/>
                <a:cs typeface="Courier New" pitchFamily="49" charset="0"/>
              </a:rPr>
              <a:t>    Item search(Key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a:latin typeface="Courier New" pitchFamily="49" charset="0"/>
                <a:cs typeface="Courier New" pitchFamily="49" charset="0"/>
              </a:rPr>
              <a:t>      { </a:t>
            </a:r>
            <a:r>
              <a:rPr lang="cs-CZ" sz="2000" b="1" u="sng">
                <a:solidFill>
                  <a:srgbClr val="3333FF"/>
                </a:solidFill>
                <a:latin typeface="Courier New" pitchFamily="49" charset="0"/>
                <a:cs typeface="Courier New" pitchFamily="49" charset="0"/>
              </a:rPr>
              <a:t>return</a:t>
            </a:r>
            <a:r>
              <a:rPr lang="cs-CZ" sz="2000" b="1">
                <a:latin typeface="Courier New" pitchFamily="49" charset="0"/>
                <a:cs typeface="Courier New" pitchFamily="49" charset="0"/>
              </a:rPr>
              <a:t> searchR(head,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0); }</a:t>
            </a:r>
            <a:endParaRPr lang="en-US"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278056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80728"/>
            <a:ext cx="8568952" cy="532859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a new node into a trie, we search as usual, then distinguish the two cases that can occur for a search miss</a:t>
            </a:r>
            <a:r>
              <a:rPr lang="cs-CZ" smtClean="0"/>
              <a:t>.</a:t>
            </a:r>
            <a:endParaRPr lang="en-US" smtClean="0"/>
          </a:p>
          <a:p>
            <a:endParaRPr lang="cs-CZ"/>
          </a:p>
          <a:p>
            <a:r>
              <a:rPr lang="en-US" b="1"/>
              <a:t>1</a:t>
            </a:r>
            <a:r>
              <a:rPr lang="en-US" b="1" smtClean="0"/>
              <a:t>.</a:t>
            </a:r>
            <a:r>
              <a:rPr lang="en-US" smtClean="0"/>
              <a:t> </a:t>
            </a:r>
            <a:r>
              <a:rPr lang="cs-CZ" smtClean="0"/>
              <a:t>If </a:t>
            </a:r>
            <a:r>
              <a:rPr lang="cs-CZ"/>
              <a:t>the miss was not on a leaf, then we replace the null link that caused us to detect the miss with a link to a new node, as usual.</a:t>
            </a:r>
          </a:p>
          <a:p>
            <a:endParaRPr lang="en-US" b="1" smtClean="0"/>
          </a:p>
          <a:p>
            <a:r>
              <a:rPr lang="en-US" b="1" smtClean="0"/>
              <a:t>2. </a:t>
            </a:r>
            <a:r>
              <a:rPr lang="cs-CZ" smtClean="0"/>
              <a:t>If </a:t>
            </a:r>
            <a:r>
              <a:rPr lang="cs-CZ"/>
              <a:t>the miss was on a leaf, then we use a function split to make one new internal node for each bit position where the search key and the key found agree, finishing with one internal node for the leftmost bit position where the keys differ. </a:t>
            </a:r>
            <a:endParaRPr lang="en-US" smtClean="0"/>
          </a:p>
          <a:p>
            <a:endParaRPr lang="en-US"/>
          </a:p>
          <a:p>
            <a:r>
              <a:rPr lang="cs-CZ" smtClean="0"/>
              <a:t>The </a:t>
            </a:r>
            <a:r>
              <a:rPr lang="cs-CZ"/>
              <a:t>switch statement in split converts the two bits that it is testing into a number to handle the four possible cases. </a:t>
            </a:r>
            <a:endParaRPr lang="en-US" smtClean="0"/>
          </a:p>
          <a:p>
            <a:r>
              <a:rPr lang="cs-CZ" smtClean="0"/>
              <a:t>If </a:t>
            </a:r>
            <a:r>
              <a:rPr lang="cs-CZ"/>
              <a:t>the bits are the same (case 00</a:t>
            </a:r>
            <a:r>
              <a:rPr lang="cs-CZ" baseline="-25000"/>
              <a:t>2</a:t>
            </a:r>
            <a:r>
              <a:rPr lang="cs-CZ"/>
              <a:t> = 0 or </a:t>
            </a:r>
            <a:r>
              <a:rPr lang="cs-CZ" smtClean="0"/>
              <a:t>11</a:t>
            </a:r>
            <a:r>
              <a:rPr lang="cs-CZ" baseline="-25000" smtClean="0"/>
              <a:t>2</a:t>
            </a:r>
            <a:r>
              <a:rPr lang="cs-CZ" smtClean="0"/>
              <a:t> </a:t>
            </a:r>
            <a:r>
              <a:rPr lang="cs-CZ"/>
              <a:t>= 3), then we continue splitting; if the bits are different (case 01</a:t>
            </a:r>
            <a:r>
              <a:rPr lang="cs-CZ" baseline="-25000"/>
              <a:t>2</a:t>
            </a:r>
            <a:r>
              <a:rPr lang="cs-CZ"/>
              <a:t> = 1 or 10</a:t>
            </a:r>
            <a:r>
              <a:rPr lang="cs-CZ" baseline="-25000"/>
              <a:t>2</a:t>
            </a:r>
            <a:r>
              <a:rPr lang="cs-CZ"/>
              <a:t> = 2), then we stop splitting.</a:t>
            </a:r>
            <a:endParaRPr lang="en-US"/>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12995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548680"/>
            <a:ext cx="8568952" cy="6120680"/>
          </a:xfrm>
          <a:prstGeom prst="roundRect">
            <a:avLst>
              <a:gd name="adj" fmla="val 215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split(link p, link q,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link t = </a:t>
            </a:r>
            <a:r>
              <a:rPr lang="cs-CZ" b="1" u="sng">
                <a:solidFill>
                  <a:srgbClr val="3333FF"/>
                </a:solidFill>
                <a:latin typeface="Courier New" pitchFamily="49" charset="0"/>
                <a:cs typeface="Courier New" pitchFamily="49" charset="0"/>
              </a:rPr>
              <a:t>new</a:t>
            </a:r>
            <a:r>
              <a:rPr lang="cs-CZ" sz="1600" b="1">
                <a:latin typeface="Courier New" pitchFamily="49" charset="0"/>
                <a:cs typeface="Courier New" pitchFamily="49" charset="0"/>
              </a:rPr>
              <a:t> </a:t>
            </a:r>
            <a:r>
              <a:rPr lang="cs-CZ" b="1">
                <a:latin typeface="Courier New" pitchFamily="49" charset="0"/>
                <a:cs typeface="Courier New" pitchFamily="49" charset="0"/>
              </a:rPr>
              <a:t>node(nullItem); t-&gt;N = 2;</a:t>
            </a:r>
          </a:p>
          <a:p>
            <a:r>
              <a:rPr lang="cs-CZ" b="1">
                <a:latin typeface="Courier New" pitchFamily="49" charset="0"/>
                <a:cs typeface="Courier New" pitchFamily="49" charset="0"/>
              </a:rPr>
              <a:t>       Key v = p-&gt;item.key(); Key w = q-&gt;item.key();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switch</a:t>
            </a:r>
            <a:r>
              <a:rPr lang="en-US" sz="1600"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a:latin typeface="Courier New" pitchFamily="49" charset="0"/>
                <a:cs typeface="Courier New" pitchFamily="49" charset="0"/>
              </a:rPr>
              <a:t>digit(v, d)*2 + digit(w,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0: t-&gt;l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1: t-&gt;l = p; t-&gt;r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2: t-&gt;r = p; t-&gt;l = q;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case</a:t>
            </a:r>
            <a:r>
              <a:rPr lang="cs-CZ" b="1">
                <a:latin typeface="Courier New" pitchFamily="49" charset="0"/>
                <a:cs typeface="Courier New" pitchFamily="49" charset="0"/>
              </a:rPr>
              <a:t> 3: t-&gt;r = split(p, q, d+1); </a:t>
            </a:r>
            <a:r>
              <a:rPr lang="cs-CZ" b="1" u="sng">
                <a:solidFill>
                  <a:srgbClr val="3333FF"/>
                </a:solidFill>
                <a:latin typeface="Courier New" pitchFamily="49" charset="0"/>
                <a:cs typeface="Courier New" pitchFamily="49" charset="0"/>
              </a:rPr>
              <a:t>break</a:t>
            </a:r>
            <a:r>
              <a:rPr lang="cs-CZ" b="1">
                <a:latin typeface="Courier New" pitchFamily="49" charset="0"/>
                <a:cs typeface="Courier New" pitchFamily="49" charset="0"/>
              </a:rPr>
              <a: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a:t>
            </a:r>
            <a:r>
              <a:rPr lang="cs-CZ" b="1" smtClean="0">
                <a:latin typeface="Courier New" pitchFamily="49" charset="0"/>
                <a:cs typeface="Courier New" pitchFamily="49" charset="0"/>
              </a:rPr>
              <a:t>insertR(link&amp; </a:t>
            </a:r>
            <a:r>
              <a:rPr lang="cs-CZ" b="1">
                <a:latin typeface="Courier New" pitchFamily="49" charset="0"/>
                <a:cs typeface="Courier New" pitchFamily="49" charset="0"/>
              </a:rPr>
              <a:t>h, Item x,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 == 0) { h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(h-&gt;l == 0 &amp;&amp; h-&gt;r == 0)</a:t>
            </a:r>
          </a:p>
          <a:p>
            <a:r>
              <a:rPr lang="cs-CZ" b="1">
                <a:latin typeface="Courier New" pitchFamily="49" charset="0"/>
                <a:cs typeface="Courier New" pitchFamily="49" charset="0"/>
              </a:rPr>
              <a:t>         { h = </a:t>
            </a:r>
            <a:r>
              <a:rPr lang="cs-CZ" b="1" smtClean="0">
                <a:latin typeface="Courier New" pitchFamily="49" charset="0"/>
                <a:cs typeface="Courier New" pitchFamily="49" charset="0"/>
              </a:rPr>
              <a:t>split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h,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(digit(x.key(), d) == 0)</a:t>
            </a:r>
          </a:p>
          <a:p>
            <a:r>
              <a:rPr lang="cs-CZ" b="1">
                <a:latin typeface="Courier New" pitchFamily="49" charset="0"/>
                <a:cs typeface="Courier New" pitchFamily="49" charset="0"/>
              </a:rPr>
              <a:t>            insertR(h-&gt;l, x, d+1);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insertR(h-&gt;r, x, d+1);</a:t>
            </a:r>
          </a:p>
          <a:p>
            <a:r>
              <a:rPr lang="cs-CZ" b="1">
                <a:latin typeface="Courier New" pitchFamily="49" charset="0"/>
                <a:cs typeface="Courier New" pitchFamily="49" charset="0"/>
              </a:rPr>
              <a:t>     </a:t>
            </a:r>
            <a:r>
              <a:rPr lang="cs-CZ" b="1" smtClean="0">
                <a:latin typeface="Courier New" pitchFamily="49" charset="0"/>
                <a:cs typeface="Courier New" pitchFamily="49" charset="0"/>
              </a:rPr>
              <a:t>}</a:t>
            </a:r>
            <a:endParaRPr lang="en-US" b="1" smtClean="0">
              <a:latin typeface="Courier New" pitchFamily="49" charset="0"/>
              <a:cs typeface="Courier New" pitchFamily="49" charset="0"/>
            </a:endParaRPr>
          </a:p>
          <a:p>
            <a:endParaRPr lang="en-US" b="1" smtClean="0">
              <a:latin typeface="Courier New" pitchFamily="49" charset="0"/>
              <a:cs typeface="Courier New" pitchFamily="49" charset="0"/>
            </a:endParaRP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smtClean="0">
                <a:latin typeface="Courier New" pitchFamily="49" charset="0"/>
                <a:cs typeface="Courier New" pitchFamily="49" charset="0"/>
              </a:rPr>
              <a:t> </a:t>
            </a:r>
            <a:r>
              <a:rPr lang="cs-CZ" b="1">
                <a:latin typeface="Courier New" pitchFamily="49" charset="0"/>
                <a:cs typeface="Courier New" pitchFamily="49" charset="0"/>
              </a:rPr>
              <a:t>insert(Item item</a:t>
            </a:r>
            <a:r>
              <a:rPr lang="cs-CZ" b="1" smtClean="0">
                <a:latin typeface="Courier New" pitchFamily="49" charset="0"/>
                <a:cs typeface="Courier New" pitchFamily="49" charset="0"/>
              </a:rPr>
              <a:t>)</a:t>
            </a:r>
            <a:r>
              <a:rPr lang="en-US" b="1">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insertR(head, item, 0</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en-US" b="1">
              <a:latin typeface="Courier New" pitchFamily="49" charset="0"/>
              <a:cs typeface="Courier New" pitchFamily="49" charset="0"/>
            </a:endParaRP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 name="Group 629"/>
          <p:cNvGrpSpPr>
            <a:grpSpLocks/>
          </p:cNvGrpSpPr>
          <p:nvPr/>
        </p:nvGrpSpPr>
        <p:grpSpPr bwMode="auto">
          <a:xfrm>
            <a:off x="4067944" y="116632"/>
            <a:ext cx="217488" cy="217487"/>
            <a:chOff x="2290" y="73"/>
            <a:chExt cx="137" cy="137"/>
          </a:xfrm>
        </p:grpSpPr>
        <p:grpSp>
          <p:nvGrpSpPr>
            <p:cNvPr id="7" name="Group 630"/>
            <p:cNvGrpSpPr>
              <a:grpSpLocks/>
            </p:cNvGrpSpPr>
            <p:nvPr/>
          </p:nvGrpSpPr>
          <p:grpSpPr bwMode="auto">
            <a:xfrm>
              <a:off x="2290" y="73"/>
              <a:ext cx="136" cy="137"/>
              <a:chOff x="2562" y="300"/>
              <a:chExt cx="182" cy="91"/>
            </a:xfrm>
          </p:grpSpPr>
          <p:sp>
            <p:nvSpPr>
              <p:cNvPr id="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3" name="Group 636"/>
          <p:cNvGrpSpPr>
            <a:grpSpLocks/>
          </p:cNvGrpSpPr>
          <p:nvPr/>
        </p:nvGrpSpPr>
        <p:grpSpPr bwMode="auto">
          <a:xfrm flipH="1">
            <a:off x="8532813" y="115888"/>
            <a:ext cx="217487" cy="217487"/>
            <a:chOff x="2290" y="73"/>
            <a:chExt cx="137" cy="137"/>
          </a:xfrm>
        </p:grpSpPr>
        <p:grpSp>
          <p:nvGrpSpPr>
            <p:cNvPr id="14" name="Group 637"/>
            <p:cNvGrpSpPr>
              <a:grpSpLocks/>
            </p:cNvGrpSpPr>
            <p:nvPr/>
          </p:nvGrpSpPr>
          <p:grpSpPr bwMode="auto">
            <a:xfrm>
              <a:off x="2290" y="73"/>
              <a:ext cx="136" cy="137"/>
              <a:chOff x="2562" y="300"/>
              <a:chExt cx="182" cy="91"/>
            </a:xfrm>
          </p:grpSpPr>
          <p:sp>
            <p:nvSpPr>
              <p:cNvPr id="1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1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11</a:t>
            </a:r>
            <a:endParaRPr lang="cs-CZ" sz="1600" b="1">
              <a:solidFill>
                <a:schemeClr val="bg1"/>
              </a:solidFill>
              <a:latin typeface="Arial Black" pitchFamily="34"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491205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4005064"/>
            <a:ext cx="8568952" cy="2520280"/>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161" name="Straight Connector 160"/>
          <p:cNvCxnSpPr/>
          <p:nvPr/>
        </p:nvCxnSpPr>
        <p:spPr bwMode="auto">
          <a:xfrm flipV="1">
            <a:off x="2843808" y="4581128"/>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293096"/>
            <a:ext cx="2520280" cy="288032"/>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293096"/>
            <a:ext cx="504056"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1490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a:solidFill>
                  <a:schemeClr val="bg1"/>
                </a:solidFill>
                <a:latin typeface="Arial Black" pitchFamily="34" charset="0"/>
              </a:rPr>
              <a:t>One-way branching </a:t>
            </a: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15" name="Straight Connector 114"/>
          <p:cNvCxnSpPr/>
          <p:nvPr/>
        </p:nvCxnSpPr>
        <p:spPr bwMode="auto">
          <a:xfrm>
            <a:off x="5508104" y="501317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Connector 116"/>
          <p:cNvCxnSpPr/>
          <p:nvPr/>
        </p:nvCxnSpPr>
        <p:spPr bwMode="auto">
          <a:xfrm>
            <a:off x="5076056" y="537321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AutoShape 46"/>
          <p:cNvSpPr>
            <a:spLocks noChangeArrowheads="1"/>
          </p:cNvSpPr>
          <p:nvPr/>
        </p:nvSpPr>
        <p:spPr bwMode="auto">
          <a:xfrm>
            <a:off x="323528" y="3140968"/>
            <a:ext cx="8568952" cy="79208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result of inserting the keys H = 01000 and I = 01001 into an initially empty binary </a:t>
            </a:r>
            <a:r>
              <a:rPr lang="en-US" smtClean="0"/>
              <a:t>trie. The path length is long </a:t>
            </a:r>
            <a:r>
              <a:rPr lang="en-US"/>
              <a:t>even with only two keys in the trie.</a:t>
            </a:r>
          </a:p>
        </p:txBody>
      </p:sp>
      <p:sp>
        <p:nvSpPr>
          <p:cNvPr id="122" name="Rounded Rectangle 121"/>
          <p:cNvSpPr/>
          <p:nvPr/>
        </p:nvSpPr>
        <p:spPr bwMode="auto">
          <a:xfrm>
            <a:off x="827584"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23" name="AutoShape 46"/>
          <p:cNvSpPr>
            <a:spLocks noChangeArrowheads="1"/>
          </p:cNvSpPr>
          <p:nvPr/>
        </p:nvSpPr>
        <p:spPr bwMode="auto">
          <a:xfrm>
            <a:off x="323528" y="1124744"/>
            <a:ext cx="8568952" cy="194421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An annoying feature of tries, and another one that distinguishes them from the other types of search trees that we have seen, is the </a:t>
            </a:r>
            <a:r>
              <a:rPr lang="en-US" smtClean="0"/>
              <a:t>one-way </a:t>
            </a:r>
            <a:r>
              <a:rPr lang="en-US"/>
              <a:t>branching required when keys have bits in common. For example, keys that differ in only the final bit always require a path whose length is equal to the key length, no matter how many keys there are in the tree, as illustrated </a:t>
            </a:r>
            <a:r>
              <a:rPr lang="en-US" smtClean="0"/>
              <a:t> below.</a:t>
            </a:r>
          </a:p>
          <a:p>
            <a:r>
              <a:rPr lang="en-US" smtClean="0"/>
              <a:t>The </a:t>
            </a:r>
            <a:r>
              <a:rPr lang="en-US"/>
              <a:t>number of internal nodes can be somewhat larger than the number of keys.</a:t>
            </a:r>
          </a:p>
        </p:txBody>
      </p:sp>
      <p:sp>
        <p:nvSpPr>
          <p:cNvPr id="128" name="AutoShape 46"/>
          <p:cNvSpPr>
            <a:spLocks noChangeArrowheads="1"/>
          </p:cNvSpPr>
          <p:nvPr/>
        </p:nvSpPr>
        <p:spPr bwMode="auto">
          <a:xfrm>
            <a:off x="323528" y="620688"/>
            <a:ext cx="3384376" cy="432048"/>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b="1" smtClean="0"/>
              <a:t>One-way </a:t>
            </a:r>
            <a:r>
              <a:rPr lang="en-US" b="1"/>
              <a:t>branching</a:t>
            </a:r>
            <a:r>
              <a:rPr lang="en-US"/>
              <a:t> </a:t>
            </a:r>
          </a:p>
        </p:txBody>
      </p:sp>
    </p:spTree>
    <p:extLst>
      <p:ext uri="{BB962C8B-B14F-4D97-AF65-F5344CB8AC3E}">
        <p14:creationId xmlns:p14="http://schemas.microsoft.com/office/powerpoint/2010/main" val="393417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6"/>
          <p:cNvSpPr>
            <a:spLocks noChangeArrowheads="1"/>
          </p:cNvSpPr>
          <p:nvPr/>
        </p:nvSpPr>
        <p:spPr bwMode="auto">
          <a:xfrm>
            <a:off x="179512" y="2420888"/>
            <a:ext cx="8712968" cy="3672408"/>
          </a:xfrm>
          <a:prstGeom prst="roundRect">
            <a:avLst>
              <a:gd name="adj" fmla="val 9153"/>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856895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utoShape 46"/>
          <p:cNvSpPr>
            <a:spLocks noChangeArrowheads="1"/>
          </p:cNvSpPr>
          <p:nvPr/>
        </p:nvSpPr>
        <p:spPr bwMode="auto">
          <a:xfrm>
            <a:off x="251520" y="980728"/>
            <a:ext cx="8568952" cy="1152128"/>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trie, </a:t>
            </a:r>
            <a:r>
              <a:rPr lang="en-US" smtClean="0"/>
              <a:t>which part is schematically presented here, built </a:t>
            </a:r>
            <a:r>
              <a:rPr lang="en-US"/>
              <a:t>by inserting about </a:t>
            </a:r>
            <a:r>
              <a:rPr lang="en-US" smtClean="0"/>
              <a:t>200 </a:t>
            </a:r>
            <a:r>
              <a:rPr lang="en-US"/>
              <a:t>random keys, is well-balanced, but has 44 percent more nodes than might otherwise be necessary, because of one-way branching. </a:t>
            </a:r>
          </a:p>
        </p:txBody>
      </p:sp>
      <p:sp>
        <p:nvSpPr>
          <p:cNvPr id="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shape</a:t>
            </a:r>
            <a:endParaRPr lang="cs-CZ" sz="2000" b="1">
              <a:solidFill>
                <a:schemeClr val="bg1"/>
              </a:solidFill>
              <a:latin typeface="Arial Black" pitchFamily="34" charset="0"/>
            </a:endParaRPr>
          </a:p>
        </p:txBody>
      </p:sp>
      <p:sp>
        <p:nvSpPr>
          <p:cNvPr id="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 name="Group 629"/>
          <p:cNvGrpSpPr>
            <a:grpSpLocks/>
          </p:cNvGrpSpPr>
          <p:nvPr/>
        </p:nvGrpSpPr>
        <p:grpSpPr bwMode="auto">
          <a:xfrm>
            <a:off x="4067944" y="116632"/>
            <a:ext cx="217488" cy="217487"/>
            <a:chOff x="2290" y="73"/>
            <a:chExt cx="137" cy="137"/>
          </a:xfrm>
        </p:grpSpPr>
        <p:grpSp>
          <p:nvGrpSpPr>
            <p:cNvPr id="8" name="Group 630"/>
            <p:cNvGrpSpPr>
              <a:grpSpLocks/>
            </p:cNvGrpSpPr>
            <p:nvPr/>
          </p:nvGrpSpPr>
          <p:grpSpPr bwMode="auto">
            <a:xfrm>
              <a:off x="2290" y="73"/>
              <a:ext cx="136" cy="137"/>
              <a:chOff x="2562" y="300"/>
              <a:chExt cx="182" cy="91"/>
            </a:xfrm>
          </p:grpSpPr>
          <p:sp>
            <p:nvSpPr>
              <p:cNvPr id="1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 name="Group 636"/>
          <p:cNvGrpSpPr>
            <a:grpSpLocks/>
          </p:cNvGrpSpPr>
          <p:nvPr/>
        </p:nvGrpSpPr>
        <p:grpSpPr bwMode="auto">
          <a:xfrm flipH="1">
            <a:off x="8532813" y="115888"/>
            <a:ext cx="217487" cy="217487"/>
            <a:chOff x="2290" y="73"/>
            <a:chExt cx="137" cy="137"/>
          </a:xfrm>
        </p:grpSpPr>
        <p:grpSp>
          <p:nvGrpSpPr>
            <p:cNvPr id="15" name="Group 637"/>
            <p:cNvGrpSpPr>
              <a:grpSpLocks/>
            </p:cNvGrpSpPr>
            <p:nvPr/>
          </p:nvGrpSpPr>
          <p:grpSpPr bwMode="auto">
            <a:xfrm>
              <a:off x="2290" y="73"/>
              <a:ext cx="136" cy="137"/>
              <a:chOff x="2562" y="300"/>
              <a:chExt cx="182" cy="91"/>
            </a:xfrm>
          </p:grpSpPr>
          <p:sp>
            <p:nvSpPr>
              <p:cNvPr id="1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Realistic example</a:t>
            </a:r>
            <a:endParaRPr lang="cs-CZ" sz="1400" b="1">
              <a:solidFill>
                <a:schemeClr val="bg1"/>
              </a:solidFill>
              <a:latin typeface="Arial Black" pitchFamily="34" charset="0"/>
            </a:endParaRPr>
          </a:p>
        </p:txBody>
      </p:sp>
      <p:sp>
        <p:nvSpPr>
          <p:cNvPr id="2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13</a:t>
            </a:r>
            <a:endParaRPr lang="cs-CZ" sz="1600" b="1">
              <a:solidFill>
                <a:schemeClr val="bg1"/>
              </a:solidFill>
              <a:latin typeface="Arial Black" pitchFamily="34" charset="0"/>
            </a:endParaRPr>
          </a:p>
        </p:txBody>
      </p:sp>
      <p:sp>
        <p:nvSpPr>
          <p:cNvPr id="21"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80426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206084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structure of a trie is independent of the key insertion order: There is a unique trie for any given set of distinct </a:t>
            </a:r>
            <a:r>
              <a:rPr lang="en-US" smtClean="0"/>
              <a:t>keys.</a:t>
            </a:r>
          </a:p>
          <a:p>
            <a:endParaRPr lang="en-US"/>
          </a:p>
        </p:txBody>
      </p:sp>
      <p:sp>
        <p:nvSpPr>
          <p:cNvPr id="3" name="AutoShape 46"/>
          <p:cNvSpPr>
            <a:spLocks noChangeArrowheads="1"/>
          </p:cNvSpPr>
          <p:nvPr/>
        </p:nvSpPr>
        <p:spPr bwMode="auto">
          <a:xfrm>
            <a:off x="251520" y="3356992"/>
            <a:ext cx="8568952" cy="14401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Insertion or search for a random key in a trie built from N random (distinct) bitstrings requires about lg N bit comparisons on the average. The worst-case number of bit comparisons is bounded only by the number of bits in the search </a:t>
            </a:r>
            <a:r>
              <a:rPr lang="en-US" smtClean="0"/>
              <a:t>key.</a:t>
            </a:r>
            <a:endParaRPr lang="en-US"/>
          </a:p>
        </p:txBody>
      </p:sp>
      <p:sp>
        <p:nvSpPr>
          <p:cNvPr id="4" name="AutoShape 46"/>
          <p:cNvSpPr>
            <a:spLocks noChangeArrowheads="1"/>
          </p:cNvSpPr>
          <p:nvPr/>
        </p:nvSpPr>
        <p:spPr bwMode="auto">
          <a:xfrm>
            <a:off x="251520" y="5013176"/>
            <a:ext cx="8568952" cy="115212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A trie built from N random w-bit keys has about N/ </a:t>
            </a:r>
            <a:r>
              <a:rPr lang="cs-CZ" smtClean="0"/>
              <a:t>ln</a:t>
            </a:r>
            <a:r>
              <a:rPr lang="en-US" smtClean="0"/>
              <a:t>(</a:t>
            </a:r>
            <a:r>
              <a:rPr lang="cs-CZ" smtClean="0"/>
              <a:t>2</a:t>
            </a:r>
            <a:r>
              <a:rPr lang="en-US" smtClean="0"/>
              <a:t>)</a:t>
            </a:r>
            <a:r>
              <a:rPr lang="cs-CZ" smtClean="0"/>
              <a:t> </a:t>
            </a:r>
            <a:r>
              <a:rPr lang="en-US" smtClean="0"/>
              <a:t> </a:t>
            </a:r>
            <a:r>
              <a:rPr lang="cs-CZ" smtClean="0">
                <a:sym typeface="Symbol"/>
              </a:rPr>
              <a:t></a:t>
            </a:r>
            <a:r>
              <a:rPr lang="en-US" smtClean="0">
                <a:sym typeface="Symbol"/>
              </a:rPr>
              <a:t>  </a:t>
            </a:r>
            <a:r>
              <a:rPr lang="cs-CZ" smtClean="0"/>
              <a:t>1.44</a:t>
            </a:r>
            <a:r>
              <a:rPr lang="en-US" smtClean="0"/>
              <a:t> </a:t>
            </a:r>
            <a:r>
              <a:rPr lang="cs-CZ" smtClean="0"/>
              <a:t>N </a:t>
            </a:r>
            <a:r>
              <a:rPr lang="cs-CZ"/>
              <a:t>nodes on the </a:t>
            </a:r>
            <a:r>
              <a:rPr lang="cs-CZ" smtClean="0"/>
              <a:t>average</a:t>
            </a:r>
            <a:r>
              <a:rPr lang="en-US" smtClean="0"/>
              <a:t>.</a:t>
            </a:r>
            <a:endParaRPr lang="en-US"/>
          </a:p>
        </p:txBody>
      </p:sp>
      <p:sp>
        <p:nvSpPr>
          <p:cNvPr id="8" name="AutoShape 46"/>
          <p:cNvSpPr>
            <a:spLocks noChangeArrowheads="1"/>
          </p:cNvSpPr>
          <p:nvPr/>
        </p:nvSpPr>
        <p:spPr bwMode="auto">
          <a:xfrm>
            <a:off x="251520" y="764704"/>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Operation Delete is  complementary  to Insert operation. </a:t>
            </a:r>
          </a:p>
          <a:p>
            <a:r>
              <a:rPr lang="en-US" smtClean="0"/>
              <a:t>Its algorithm/implementation is left to the reader. [Sedgewick]</a:t>
            </a:r>
          </a:p>
          <a:p>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properties</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Summary</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14</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323401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15</a:t>
            </a:r>
            <a:endParaRPr lang="cs-CZ" sz="1600" b="1">
              <a:solidFill>
                <a:schemeClr val="bg1"/>
              </a:solidFill>
              <a:latin typeface="Arial Black" pitchFamily="34" charset="0"/>
            </a:endParaRPr>
          </a:p>
        </p:txBody>
      </p:sp>
      <p:sp>
        <p:nvSpPr>
          <p:cNvPr id="19" name="AutoShape 46"/>
          <p:cNvSpPr>
            <a:spLocks noChangeArrowheads="1"/>
          </p:cNvSpPr>
          <p:nvPr/>
        </p:nvSpPr>
        <p:spPr bwMode="auto">
          <a:xfrm>
            <a:off x="323528" y="5517232"/>
            <a:ext cx="8712968" cy="792088"/>
          </a:xfrm>
          <a:prstGeom prst="roundRect">
            <a:avLst>
              <a:gd name="adj" fmla="val 1413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z="1600" smtClean="0"/>
              <a:t>Donald </a:t>
            </a:r>
            <a:r>
              <a:rPr lang="en-US" sz="1600" smtClean="0"/>
              <a:t>R. Morrison: </a:t>
            </a:r>
            <a:r>
              <a:rPr lang="en-US" sz="1600" i="1"/>
              <a:t>PATRICIA—Practical Algorithm To Retrieve Information Coded in </a:t>
            </a:r>
            <a:r>
              <a:rPr lang="en-US" sz="1600" i="1" smtClean="0"/>
              <a:t>Alphanumeric</a:t>
            </a:r>
            <a:r>
              <a:rPr lang="en-US" sz="1600" smtClean="0"/>
              <a:t>, Journal </a:t>
            </a:r>
            <a:r>
              <a:rPr lang="en-US" sz="1600"/>
              <a:t>of the </a:t>
            </a:r>
            <a:r>
              <a:rPr lang="en-US" sz="1600" smtClean="0"/>
              <a:t>ACM,  Volume </a:t>
            </a:r>
            <a:r>
              <a:rPr lang="en-US" sz="1600"/>
              <a:t>15 Issue 4, Oct. </a:t>
            </a:r>
            <a:r>
              <a:rPr lang="en-US" sz="1600" smtClean="0"/>
              <a:t>1968, pp 514-534.</a:t>
            </a:r>
            <a:endParaRPr lang="en-US" sz="1600">
              <a:latin typeface="Courier New" pitchFamily="49" charset="0"/>
              <a:cs typeface="Courier New" pitchFamily="49" charset="0"/>
            </a:endParaRPr>
          </a:p>
        </p:txBody>
      </p:sp>
      <p:sp>
        <p:nvSpPr>
          <p:cNvPr id="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1" name="AutoShape 46"/>
          <p:cNvSpPr>
            <a:spLocks noChangeArrowheads="1"/>
          </p:cNvSpPr>
          <p:nvPr/>
        </p:nvSpPr>
        <p:spPr bwMode="auto">
          <a:xfrm>
            <a:off x="755576" y="1772816"/>
            <a:ext cx="1944216" cy="31683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b="1" smtClean="0"/>
          </a:p>
          <a:p>
            <a:pPr>
              <a:lnSpc>
                <a:spcPct val="120000"/>
              </a:lnSpc>
            </a:pPr>
            <a:r>
              <a:rPr lang="en-US" b="1" smtClean="0"/>
              <a:t>P  </a:t>
            </a:r>
            <a:r>
              <a:rPr lang="en-US" smtClean="0"/>
              <a:t>ractical</a:t>
            </a:r>
          </a:p>
          <a:p>
            <a:pPr>
              <a:lnSpc>
                <a:spcPct val="120000"/>
              </a:lnSpc>
            </a:pPr>
            <a:r>
              <a:rPr lang="en-US" b="1" smtClean="0"/>
              <a:t>A  </a:t>
            </a:r>
            <a:r>
              <a:rPr lang="en-US" smtClean="0"/>
              <a:t>lgorithm</a:t>
            </a:r>
          </a:p>
          <a:p>
            <a:pPr>
              <a:lnSpc>
                <a:spcPct val="120000"/>
              </a:lnSpc>
            </a:pPr>
            <a:r>
              <a:rPr lang="en-US" b="1" smtClean="0"/>
              <a:t>T  </a:t>
            </a:r>
            <a:r>
              <a:rPr lang="en-US" smtClean="0"/>
              <a:t>o</a:t>
            </a:r>
          </a:p>
          <a:p>
            <a:pPr>
              <a:lnSpc>
                <a:spcPct val="120000"/>
              </a:lnSpc>
            </a:pPr>
            <a:r>
              <a:rPr lang="en-US" b="1" smtClean="0"/>
              <a:t>R  </a:t>
            </a:r>
            <a:r>
              <a:rPr lang="en-US" smtClean="0"/>
              <a:t>etrieve</a:t>
            </a:r>
          </a:p>
          <a:p>
            <a:pPr>
              <a:lnSpc>
                <a:spcPct val="120000"/>
              </a:lnSpc>
            </a:pPr>
            <a:r>
              <a:rPr lang="en-US" b="1" smtClean="0"/>
              <a:t> I  </a:t>
            </a:r>
            <a:r>
              <a:rPr lang="en-US" smtClean="0"/>
              <a:t>nformation</a:t>
            </a:r>
          </a:p>
          <a:p>
            <a:pPr>
              <a:lnSpc>
                <a:spcPct val="120000"/>
              </a:lnSpc>
            </a:pPr>
            <a:r>
              <a:rPr lang="en-US" b="1" smtClean="0"/>
              <a:t>C </a:t>
            </a:r>
            <a:r>
              <a:rPr lang="en-US" smtClean="0"/>
              <a:t>oded</a:t>
            </a:r>
          </a:p>
          <a:p>
            <a:pPr>
              <a:lnSpc>
                <a:spcPct val="120000"/>
              </a:lnSpc>
            </a:pPr>
            <a:r>
              <a:rPr lang="en-US" b="1" smtClean="0"/>
              <a:t> I  </a:t>
            </a:r>
            <a:r>
              <a:rPr lang="en-US" smtClean="0"/>
              <a:t>n</a:t>
            </a:r>
          </a:p>
          <a:p>
            <a:pPr>
              <a:lnSpc>
                <a:spcPct val="120000"/>
              </a:lnSpc>
            </a:pPr>
            <a:r>
              <a:rPr lang="en-US" b="1" smtClean="0"/>
              <a:t>A </a:t>
            </a:r>
            <a:r>
              <a:rPr lang="en-US" smtClean="0"/>
              <a:t>lphanumeric</a:t>
            </a:r>
          </a:p>
          <a:p>
            <a:pPr>
              <a:lnSpc>
                <a:spcPct val="120000"/>
              </a:lnSpc>
            </a:pPr>
            <a:endParaRPr lang="en-US"/>
          </a:p>
        </p:txBody>
      </p:sp>
      <p:grpSp>
        <p:nvGrpSpPr>
          <p:cNvPr id="22" name="Group 21"/>
          <p:cNvGrpSpPr/>
          <p:nvPr/>
        </p:nvGrpSpPr>
        <p:grpSpPr>
          <a:xfrm>
            <a:off x="3851920" y="1412776"/>
            <a:ext cx="4680520" cy="3960440"/>
            <a:chOff x="3923928" y="1340768"/>
            <a:chExt cx="4680520" cy="3960440"/>
          </a:xfrm>
        </p:grpSpPr>
        <p:sp>
          <p:nvSpPr>
            <p:cNvPr id="23" name="AutoShape 46"/>
            <p:cNvSpPr>
              <a:spLocks noChangeArrowheads="1"/>
            </p:cNvSpPr>
            <p:nvPr/>
          </p:nvSpPr>
          <p:spPr bwMode="auto">
            <a:xfrm>
              <a:off x="3923928" y="1340768"/>
              <a:ext cx="4680520" cy="3960440"/>
            </a:xfrm>
            <a:prstGeom prst="roundRect">
              <a:avLst>
                <a:gd name="adj" fmla="val 5017"/>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00808"/>
              <a:ext cx="3384376" cy="3226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54701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6"/>
          <p:cNvSpPr>
            <a:spLocks noChangeArrowheads="1"/>
          </p:cNvSpPr>
          <p:nvPr/>
        </p:nvSpPr>
        <p:spPr bwMode="auto">
          <a:xfrm>
            <a:off x="323528" y="3717032"/>
            <a:ext cx="8424936" cy="2232248"/>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sp>
        <p:nvSpPr>
          <p:cNvPr id="6" name="AutoShape 46"/>
          <p:cNvSpPr>
            <a:spLocks noChangeArrowheads="1"/>
          </p:cNvSpPr>
          <p:nvPr/>
        </p:nvSpPr>
        <p:spPr bwMode="auto">
          <a:xfrm>
            <a:off x="323528" y="1052736"/>
            <a:ext cx="8424936" cy="2088232"/>
          </a:xfrm>
          <a:prstGeom prst="roundRect">
            <a:avLst>
              <a:gd name="adj" fmla="val 3845"/>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 </a:t>
            </a: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861048"/>
            <a:ext cx="8311781"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8280920"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AutoShape 46"/>
          <p:cNvSpPr>
            <a:spLocks noChangeArrowheads="1"/>
          </p:cNvSpPr>
          <p:nvPr/>
        </p:nvSpPr>
        <p:spPr bwMode="auto">
          <a:xfrm>
            <a:off x="251520" y="692696"/>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Trie built </a:t>
            </a:r>
            <a:r>
              <a:rPr lang="en-US"/>
              <a:t>by inserting about 200 random </a:t>
            </a:r>
            <a:r>
              <a:rPr lang="en-US" smtClean="0"/>
              <a:t>keys </a:t>
            </a:r>
            <a:endParaRPr lang="en-US"/>
          </a:p>
        </p:txBody>
      </p:sp>
      <p:sp>
        <p:nvSpPr>
          <p:cNvPr id="5" name="AutoShape 46"/>
          <p:cNvSpPr>
            <a:spLocks noChangeArrowheads="1"/>
          </p:cNvSpPr>
          <p:nvPr/>
        </p:nvSpPr>
        <p:spPr bwMode="auto">
          <a:xfrm>
            <a:off x="251520" y="3356992"/>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Patricia trie built </a:t>
            </a:r>
            <a:r>
              <a:rPr lang="en-US"/>
              <a:t>by inserting about 200 random </a:t>
            </a:r>
            <a:r>
              <a:rPr lang="en-US" smtClean="0"/>
              <a:t>keys </a:t>
            </a:r>
            <a:endParaRPr lang="en-US"/>
          </a:p>
        </p:txBody>
      </p:sp>
      <p:sp>
        <p:nvSpPr>
          <p:cNvPr id="8" name="AutoShape 46"/>
          <p:cNvSpPr>
            <a:spLocks noChangeArrowheads="1"/>
          </p:cNvSpPr>
          <p:nvPr/>
        </p:nvSpPr>
        <p:spPr bwMode="auto">
          <a:xfrm>
            <a:off x="251520" y="5949280"/>
            <a:ext cx="8568952" cy="504056"/>
          </a:xfrm>
          <a:prstGeom prst="roundRect">
            <a:avLst>
              <a:gd name="adj" fmla="val 2110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Compare how well are both trees balanced </a:t>
            </a:r>
            <a:endParaRPr lang="en-US"/>
          </a:p>
        </p:txBody>
      </p:sp>
      <p:sp>
        <p:nvSpPr>
          <p:cNvPr id="9"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vs. trie</a:t>
            </a:r>
            <a:endParaRPr lang="cs-CZ" sz="2000" b="1">
              <a:solidFill>
                <a:schemeClr val="bg1"/>
              </a:solidFill>
              <a:latin typeface="Arial Black" pitchFamily="34" charset="0"/>
            </a:endParaRPr>
          </a:p>
        </p:txBody>
      </p:sp>
      <p:sp>
        <p:nvSpPr>
          <p:cNvPr id="10"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1" name="Group 629"/>
          <p:cNvGrpSpPr>
            <a:grpSpLocks/>
          </p:cNvGrpSpPr>
          <p:nvPr/>
        </p:nvGrpSpPr>
        <p:grpSpPr bwMode="auto">
          <a:xfrm>
            <a:off x="4067944" y="116632"/>
            <a:ext cx="217488" cy="217487"/>
            <a:chOff x="2290" y="73"/>
            <a:chExt cx="137" cy="137"/>
          </a:xfrm>
        </p:grpSpPr>
        <p:grpSp>
          <p:nvGrpSpPr>
            <p:cNvPr id="12" name="Group 630"/>
            <p:cNvGrpSpPr>
              <a:grpSpLocks/>
            </p:cNvGrpSpPr>
            <p:nvPr/>
          </p:nvGrpSpPr>
          <p:grpSpPr bwMode="auto">
            <a:xfrm>
              <a:off x="2290" y="73"/>
              <a:ext cx="136" cy="137"/>
              <a:chOff x="2562" y="300"/>
              <a:chExt cx="182" cy="91"/>
            </a:xfrm>
          </p:grpSpPr>
          <p:sp>
            <p:nvSpPr>
              <p:cNvPr id="1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6"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8" name="Group 636"/>
          <p:cNvGrpSpPr>
            <a:grpSpLocks/>
          </p:cNvGrpSpPr>
          <p:nvPr/>
        </p:nvGrpSpPr>
        <p:grpSpPr bwMode="auto">
          <a:xfrm flipH="1">
            <a:off x="8532813" y="115888"/>
            <a:ext cx="217487" cy="217487"/>
            <a:chOff x="2290" y="73"/>
            <a:chExt cx="137" cy="137"/>
          </a:xfrm>
        </p:grpSpPr>
        <p:grpSp>
          <p:nvGrpSpPr>
            <p:cNvPr id="19" name="Group 637"/>
            <p:cNvGrpSpPr>
              <a:grpSpLocks/>
            </p:cNvGrpSpPr>
            <p:nvPr/>
          </p:nvGrpSpPr>
          <p:grpSpPr bwMode="auto">
            <a:xfrm>
              <a:off x="2290" y="73"/>
              <a:ext cx="136" cy="137"/>
              <a:chOff x="2562" y="300"/>
              <a:chExt cx="182" cy="91"/>
            </a:xfrm>
          </p:grpSpPr>
          <p:sp>
            <p:nvSpPr>
              <p:cNvPr id="21"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0"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comparison</a:t>
            </a:r>
            <a:endParaRPr lang="cs-CZ" sz="1400" b="1">
              <a:solidFill>
                <a:schemeClr val="bg1"/>
              </a:solidFill>
              <a:latin typeface="Arial Black" pitchFamily="34" charset="0"/>
            </a:endParaRPr>
          </a:p>
        </p:txBody>
      </p:sp>
      <p:sp>
        <p:nvSpPr>
          <p:cNvPr id="24"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16</a:t>
            </a:r>
            <a:endParaRPr lang="cs-CZ" sz="1600" b="1">
              <a:solidFill>
                <a:schemeClr val="bg1"/>
              </a:solidFill>
              <a:latin typeface="Arial Black" pitchFamily="34" charset="0"/>
            </a:endParaRPr>
          </a:p>
        </p:txBody>
      </p:sp>
      <p:sp>
        <p:nvSpPr>
          <p:cNvPr id="25"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136412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0060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Starting with the standard trie data structure, we avoid one-way branching via a simple device: we put into each node the index of the bit to be tested to decide which path to take out of that node. </a:t>
            </a:r>
            <a:endParaRPr lang="en-US" smtClean="0"/>
          </a:p>
          <a:p>
            <a:r>
              <a:rPr lang="cs-CZ" smtClean="0"/>
              <a:t>Thus</a:t>
            </a:r>
            <a:r>
              <a:rPr lang="cs-CZ"/>
              <a:t>, we jump directly to the bit where a significant decision is to be made, bypassing the bit comparisons at nodes where all the keys in the subtree have the same bit value. </a:t>
            </a:r>
            <a:endParaRPr lang="en-US" smtClean="0"/>
          </a:p>
          <a:p>
            <a:r>
              <a:rPr lang="cs-CZ" smtClean="0"/>
              <a:t>Moreover</a:t>
            </a:r>
            <a:r>
              <a:rPr lang="cs-CZ"/>
              <a:t>, we avoid external nodes via another simple device: we store data in internal nodes and replace links to external nodes with links that point back upwards to the correct internal node in the trie. </a:t>
            </a:r>
            <a:endParaRPr lang="en-US" smtClean="0"/>
          </a:p>
          <a:p>
            <a:endParaRPr lang="en-US"/>
          </a:p>
          <a:p>
            <a:r>
              <a:rPr lang="cs-CZ" smtClean="0"/>
              <a:t>These </a:t>
            </a:r>
            <a:r>
              <a:rPr lang="cs-CZ"/>
              <a:t>two changes allow us to represent tries with binary trees comprising nodes with a key and two links (and an additional field for the index), which we call patricia tries. With patricia tries, we store keys in nodes as with </a:t>
            </a:r>
            <a:r>
              <a:rPr lang="en-US" smtClean="0"/>
              <a:t>tries</a:t>
            </a:r>
            <a:r>
              <a:rPr lang="cs-CZ" smtClean="0"/>
              <a:t>, </a:t>
            </a:r>
            <a:r>
              <a:rPr lang="cs-CZ"/>
              <a:t>and we traverse the tree according to the bits of the search key, but we do not use the keys in the nodes on the way down the tree to control the search; we merely store them there for possible later reference, when the bottom of the tree is reached.</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Structure</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17</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61204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showR(link h, ostream&amp; os,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 h-&gt;item.show(os);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p>
          <a:p>
            <a:r>
              <a:rPr lang="cs-CZ" b="1">
                <a:latin typeface="Courier New" pitchFamily="49" charset="0"/>
                <a:cs typeface="Courier New" pitchFamily="49" charset="0"/>
              </a:rPr>
              <a:t>       showR(h-&gt;l, os, h-&gt;bit);</a:t>
            </a:r>
          </a:p>
          <a:p>
            <a:r>
              <a:rPr lang="cs-CZ" b="1">
                <a:latin typeface="Courier New" pitchFamily="49" charset="0"/>
                <a:cs typeface="Courier New" pitchFamily="49" charset="0"/>
              </a:rPr>
              <a:t>       showR(h-&gt;r, os, 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void</a:t>
            </a:r>
            <a:r>
              <a:rPr lang="cs-CZ" b="1">
                <a:latin typeface="Courier New" pitchFamily="49" charset="0"/>
                <a:cs typeface="Courier New" pitchFamily="49" charset="0"/>
              </a:rPr>
              <a:t> show(ostream&amp; os)</a:t>
            </a:r>
          </a:p>
          <a:p>
            <a:r>
              <a:rPr lang="cs-CZ" b="1">
                <a:latin typeface="Courier New" pitchFamily="49" charset="0"/>
                <a:cs typeface="Courier New" pitchFamily="49" charset="0"/>
              </a:rPr>
              <a:t>     { showR(head-&gt;l, os, -1);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Sort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Traversal</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764704"/>
            <a:ext cx="8568952"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This recursive procedure shows the records in a patricia trie in order of their keys. We imagine the items to be in (virtual) external nodes, which we can identify by testing when the bit index on the current node is not larger than the bit index on its parent. Otherwise, this program is a standard inorder </a:t>
            </a:r>
            <a:r>
              <a:rPr lang="en-US" smtClean="0"/>
              <a:t>traversal.</a:t>
            </a:r>
            <a:endParaRPr lang="en-US"/>
          </a:p>
        </p:txBody>
      </p:sp>
    </p:spTree>
    <p:extLst>
      <p:ext uri="{BB962C8B-B14F-4D97-AF65-F5344CB8AC3E}">
        <p14:creationId xmlns:p14="http://schemas.microsoft.com/office/powerpoint/2010/main" val="101575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1" name="Straight Connector 120"/>
          <p:cNvCxnSpPr/>
          <p:nvPr/>
        </p:nvCxnSpPr>
        <p:spPr bwMode="auto">
          <a:xfrm>
            <a:off x="395536" y="5301208"/>
            <a:ext cx="80648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3275856" y="3645024"/>
            <a:ext cx="518457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1979712" y="4077072"/>
            <a:ext cx="6264696"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1475656" y="4509120"/>
            <a:ext cx="705678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a:off x="755576" y="4941168"/>
            <a:ext cx="7776864" cy="0"/>
          </a:xfrm>
          <a:prstGeom prst="line">
            <a:avLst/>
          </a:prstGeom>
          <a:solidFill>
            <a:schemeClr val="accent1"/>
          </a:solidFill>
          <a:ln w="2857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flipV="1">
            <a:off x="899592" y="4077072"/>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4941168"/>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4509120"/>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15616" y="4869160"/>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4869160"/>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4437112"/>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4437112"/>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4005064"/>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4077072"/>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a:stCxn id="55" idx="6"/>
          </p:cNvCxnSpPr>
          <p:nvPr/>
        </p:nvCxnSpPr>
        <p:spPr bwMode="auto">
          <a:xfrm flipH="1">
            <a:off x="3131840" y="3645024"/>
            <a:ext cx="172819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4716016" y="3645024"/>
            <a:ext cx="2016224"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5940152" y="4077072"/>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5436096" y="4437112"/>
            <a:ext cx="50405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5436096"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6012160" y="5301208"/>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5364088" y="5301208"/>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563888" y="3573016"/>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4005064"/>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5940152" y="3645024"/>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6084168" y="4005064"/>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5436096" y="4437112"/>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5724128" y="4869160"/>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5508104" y="5229200"/>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6300192" y="5229200"/>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539552"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52292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48600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6084168"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457200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579613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5868144"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6588224" y="39330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479715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02" name="AutoShape 46"/>
          <p:cNvSpPr>
            <a:spLocks noChangeArrowheads="1"/>
          </p:cNvSpPr>
          <p:nvPr/>
        </p:nvSpPr>
        <p:spPr bwMode="auto">
          <a:xfrm>
            <a:off x="7164288" y="3356992"/>
            <a:ext cx="1656184"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1st routing bit</a:t>
            </a:r>
            <a:endParaRPr lang="en-US"/>
          </a:p>
        </p:txBody>
      </p:sp>
      <p:sp>
        <p:nvSpPr>
          <p:cNvPr id="106" name="AutoShape 46"/>
          <p:cNvSpPr>
            <a:spLocks noChangeArrowheads="1"/>
          </p:cNvSpPr>
          <p:nvPr/>
        </p:nvSpPr>
        <p:spPr bwMode="auto">
          <a:xfrm>
            <a:off x="7164288" y="3789040"/>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2nd routing bit</a:t>
            </a:r>
            <a:endParaRPr lang="en-US"/>
          </a:p>
        </p:txBody>
      </p:sp>
      <p:sp>
        <p:nvSpPr>
          <p:cNvPr id="117" name="Oval 116"/>
          <p:cNvSpPr/>
          <p:nvPr/>
        </p:nvSpPr>
        <p:spPr bwMode="auto">
          <a:xfrm>
            <a:off x="52920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8" name="AutoShape 46"/>
          <p:cNvSpPr>
            <a:spLocks noChangeArrowheads="1"/>
          </p:cNvSpPr>
          <p:nvPr/>
        </p:nvSpPr>
        <p:spPr bwMode="auto">
          <a:xfrm>
            <a:off x="7164288" y="4221088"/>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3rd routing bit</a:t>
            </a:r>
            <a:endParaRPr lang="en-US"/>
          </a:p>
        </p:txBody>
      </p:sp>
      <p:sp>
        <p:nvSpPr>
          <p:cNvPr id="120" name="AutoShape 46"/>
          <p:cNvSpPr>
            <a:spLocks noChangeArrowheads="1"/>
          </p:cNvSpPr>
          <p:nvPr/>
        </p:nvSpPr>
        <p:spPr bwMode="auto">
          <a:xfrm>
            <a:off x="7164288" y="4653136"/>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4th routing bit</a:t>
            </a:r>
            <a:endParaRPr lang="en-US"/>
          </a:p>
        </p:txBody>
      </p:sp>
      <p:sp>
        <p:nvSpPr>
          <p:cNvPr id="124" name="AutoShape 46"/>
          <p:cNvSpPr>
            <a:spLocks noChangeArrowheads="1"/>
          </p:cNvSpPr>
          <p:nvPr/>
        </p:nvSpPr>
        <p:spPr bwMode="auto">
          <a:xfrm>
            <a:off x="7164288" y="5085184"/>
            <a:ext cx="1728192" cy="360040"/>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5th routing bit</a:t>
            </a:r>
            <a:endParaRPr lang="en-US"/>
          </a:p>
        </p:txBody>
      </p:sp>
      <p:sp>
        <p:nvSpPr>
          <p:cNvPr id="125" name="AutoShape 46"/>
          <p:cNvSpPr>
            <a:spLocks noChangeArrowheads="1"/>
          </p:cNvSpPr>
          <p:nvPr/>
        </p:nvSpPr>
        <p:spPr bwMode="auto">
          <a:xfrm>
            <a:off x="683568" y="6021288"/>
            <a:ext cx="7704856" cy="432048"/>
          </a:xfrm>
          <a:prstGeom prst="roundRect">
            <a:avLst>
              <a:gd name="adj" fmla="val 2620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Tree height </a:t>
            </a:r>
            <a:r>
              <a:rPr lang="en-US" smtClean="0">
                <a:sym typeface="Symbol"/>
              </a:rPr>
              <a:t></a:t>
            </a:r>
            <a:r>
              <a:rPr lang="en-US" smtClean="0"/>
              <a:t>  no. of routing bits = length of bit representation of keys</a:t>
            </a:r>
            <a:endParaRPr lang="en-US"/>
          </a:p>
        </p:txBody>
      </p:sp>
      <p:sp>
        <p:nvSpPr>
          <p:cNvPr id="51" name="AutoShape 46"/>
          <p:cNvSpPr>
            <a:spLocks noChangeArrowheads="1"/>
          </p:cNvSpPr>
          <p:nvPr/>
        </p:nvSpPr>
        <p:spPr bwMode="auto">
          <a:xfrm>
            <a:off x="323528" y="764704"/>
            <a:ext cx="8568952" cy="13681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Keys are represented as a sequence of bits.</a:t>
            </a:r>
          </a:p>
          <a:p>
            <a:pPr>
              <a:lnSpc>
                <a:spcPct val="120000"/>
              </a:lnSpc>
            </a:pPr>
            <a:r>
              <a:rPr lang="en-US" smtClean="0"/>
              <a:t>Keys are stored in leaves, inner nodes serve as routers only.</a:t>
            </a:r>
          </a:p>
          <a:p>
            <a:pPr>
              <a:lnSpc>
                <a:spcPct val="120000"/>
              </a:lnSpc>
            </a:pPr>
            <a:r>
              <a:rPr lang="en-US" smtClean="0"/>
              <a:t>Inner node in depth </a:t>
            </a:r>
            <a:r>
              <a:rPr lang="en-US" b="1" smtClean="0"/>
              <a:t>d</a:t>
            </a:r>
            <a:r>
              <a:rPr lang="en-US" smtClean="0"/>
              <a:t> defines a path to a leaf with key </a:t>
            </a:r>
            <a:r>
              <a:rPr lang="en-US" b="1" smtClean="0"/>
              <a:t>K</a:t>
            </a:r>
            <a:r>
              <a:rPr lang="en-US" smtClean="0"/>
              <a:t> according to the </a:t>
            </a:r>
            <a:r>
              <a:rPr lang="en-US" b="1" smtClean="0"/>
              <a:t>d</a:t>
            </a:r>
            <a:r>
              <a:rPr lang="en-US" smtClean="0"/>
              <a:t>-th bit of  </a:t>
            </a:r>
            <a:r>
              <a:rPr lang="en-US" b="1" smtClean="0"/>
              <a:t>K</a:t>
            </a:r>
            <a:r>
              <a:rPr lang="en-US" smtClean="0"/>
              <a:t>.</a:t>
            </a:r>
            <a:endParaRPr lang="en-US"/>
          </a:p>
        </p:txBody>
      </p:sp>
      <p:sp>
        <p:nvSpPr>
          <p:cNvPr id="52" name="AutoShape 46"/>
          <p:cNvSpPr>
            <a:spLocks noChangeArrowheads="1"/>
          </p:cNvSpPr>
          <p:nvPr/>
        </p:nvSpPr>
        <p:spPr bwMode="auto">
          <a:xfrm>
            <a:off x="323528" y="2276872"/>
            <a:ext cx="8568952" cy="72008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A key must not be a prefix of another key in terms of bit representation.</a:t>
            </a:r>
          </a:p>
          <a:p>
            <a:pPr>
              <a:lnSpc>
                <a:spcPct val="120000"/>
              </a:lnSpc>
            </a:pPr>
            <a:r>
              <a:rPr lang="en-US" smtClean="0"/>
              <a:t>This can be achieved by representations having all same length in bits. </a:t>
            </a:r>
            <a:endParaRPr lang="en-US"/>
          </a:p>
        </p:txBody>
      </p:sp>
      <p:sp>
        <p:nvSpPr>
          <p:cNvPr id="5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5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7" name="Group 629"/>
          <p:cNvGrpSpPr>
            <a:grpSpLocks/>
          </p:cNvGrpSpPr>
          <p:nvPr/>
        </p:nvGrpSpPr>
        <p:grpSpPr bwMode="auto">
          <a:xfrm>
            <a:off x="4067944" y="116632"/>
            <a:ext cx="217488" cy="217487"/>
            <a:chOff x="2290" y="73"/>
            <a:chExt cx="137" cy="137"/>
          </a:xfrm>
        </p:grpSpPr>
        <p:grpSp>
          <p:nvGrpSpPr>
            <p:cNvPr id="58" name="Group 630"/>
            <p:cNvGrpSpPr>
              <a:grpSpLocks/>
            </p:cNvGrpSpPr>
            <p:nvPr/>
          </p:nvGrpSpPr>
          <p:grpSpPr bwMode="auto">
            <a:xfrm>
              <a:off x="2290" y="73"/>
              <a:ext cx="136" cy="137"/>
              <a:chOff x="2562" y="300"/>
              <a:chExt cx="182" cy="91"/>
            </a:xfrm>
          </p:grpSpPr>
          <p:sp>
            <p:nvSpPr>
              <p:cNvPr id="6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7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a:t>
            </a:r>
            <a:endParaRPr lang="cs-CZ" sz="1600" b="1">
              <a:solidFill>
                <a:schemeClr val="bg1"/>
              </a:solidFill>
              <a:latin typeface="Arial Black" pitchFamily="34" charset="0"/>
            </a:endParaRPr>
          </a:p>
        </p:txBody>
      </p:sp>
      <p:sp>
        <p:nvSpPr>
          <p:cNvPr id="8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53563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AutoShape 46"/>
          <p:cNvSpPr>
            <a:spLocks noChangeArrowheads="1"/>
          </p:cNvSpPr>
          <p:nvPr/>
        </p:nvSpPr>
        <p:spPr bwMode="auto">
          <a:xfrm>
            <a:off x="611560" y="2492896"/>
            <a:ext cx="784887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5691083" y="2938164"/>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284181" y="352409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874659" y="2938164"/>
            <a:ext cx="3672408" cy="194421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4826987" y="344222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890883" y="3946276"/>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954779" y="437832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2018675" y="488238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1370603" y="4882380"/>
            <a:ext cx="43204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1298595" y="47383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2306707" y="42343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115019" y="27941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3170803" y="380226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4106907" y="32982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5816360" y="317839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8" name="AutoShape 46"/>
          <p:cNvSpPr>
            <a:spLocks noChangeArrowheads="1"/>
          </p:cNvSpPr>
          <p:nvPr/>
        </p:nvSpPr>
        <p:spPr bwMode="auto">
          <a:xfrm>
            <a:off x="179512" y="620688"/>
            <a:ext cx="8784976" cy="194421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 successful search for R = 10010 in this sample patricia trie (top), we move right (since bit 0 is 1), then left (since bit 4 is 0), which brings us to R (the only key in the tree that begins with 1***0). On the way down the tree, we check only the key bits indicated in the numbers over the nodes (and ignore the keys in the nodes). When we first reach a link that points up the tree, we compare the search key against the key in the node pointed to by the up link, since that is the only key in the tree that could be equal to the search key.</a:t>
            </a:r>
          </a:p>
        </p:txBody>
      </p:sp>
      <p:sp>
        <p:nvSpPr>
          <p:cNvPr id="59" name="AutoShape 46"/>
          <p:cNvSpPr>
            <a:spLocks noChangeArrowheads="1"/>
          </p:cNvSpPr>
          <p:nvPr/>
        </p:nvSpPr>
        <p:spPr bwMode="auto">
          <a:xfrm>
            <a:off x="251520" y="5589240"/>
            <a:ext cx="8640960" cy="100811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In an unsuccessful search for I = 01001, we move left at the root (since bit 0 of the key is 0), then take the right (up) link (since bit 1 is 1) and find that H (the only key in the trie that begins with 01) is not equal to I.</a:t>
            </a:r>
          </a:p>
        </p:txBody>
      </p:sp>
      <p:sp>
        <p:nvSpPr>
          <p:cNvPr id="29" name="Rounded Rectangle 28"/>
          <p:cNvSpPr/>
          <p:nvPr/>
        </p:nvSpPr>
        <p:spPr bwMode="auto">
          <a:xfrm>
            <a:off x="6267147" y="337021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6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6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3" name="Group 629"/>
          <p:cNvGrpSpPr>
            <a:grpSpLocks/>
          </p:cNvGrpSpPr>
          <p:nvPr/>
        </p:nvGrpSpPr>
        <p:grpSpPr bwMode="auto">
          <a:xfrm>
            <a:off x="4067944" y="116632"/>
            <a:ext cx="217488" cy="217487"/>
            <a:chOff x="2290" y="73"/>
            <a:chExt cx="137" cy="137"/>
          </a:xfrm>
        </p:grpSpPr>
        <p:grpSp>
          <p:nvGrpSpPr>
            <p:cNvPr id="64" name="Group 630"/>
            <p:cNvGrpSpPr>
              <a:grpSpLocks/>
            </p:cNvGrpSpPr>
            <p:nvPr/>
          </p:nvGrpSpPr>
          <p:grpSpPr bwMode="auto">
            <a:xfrm>
              <a:off x="2290" y="73"/>
              <a:ext cx="136" cy="137"/>
              <a:chOff x="2562" y="300"/>
              <a:chExt cx="182" cy="91"/>
            </a:xfrm>
          </p:grpSpPr>
          <p:sp>
            <p:nvSpPr>
              <p:cNvPr id="66"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7"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8"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69"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0" name="Group 636"/>
          <p:cNvGrpSpPr>
            <a:grpSpLocks/>
          </p:cNvGrpSpPr>
          <p:nvPr/>
        </p:nvGrpSpPr>
        <p:grpSpPr bwMode="auto">
          <a:xfrm flipH="1">
            <a:off x="8532813" y="115888"/>
            <a:ext cx="217487" cy="217487"/>
            <a:chOff x="2290" y="73"/>
            <a:chExt cx="137" cy="137"/>
          </a:xfrm>
        </p:grpSpPr>
        <p:grpSp>
          <p:nvGrpSpPr>
            <p:cNvPr id="71" name="Group 637"/>
            <p:cNvGrpSpPr>
              <a:grpSpLocks/>
            </p:cNvGrpSpPr>
            <p:nvPr/>
          </p:nvGrpSpPr>
          <p:grpSpPr bwMode="auto">
            <a:xfrm>
              <a:off x="2290" y="73"/>
              <a:ext cx="136" cy="137"/>
              <a:chOff x="2562" y="300"/>
              <a:chExt cx="182" cy="91"/>
            </a:xfrm>
          </p:grpSpPr>
          <p:sp>
            <p:nvSpPr>
              <p:cNvPr id="73"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74"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2"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75"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76"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19</a:t>
            </a:r>
            <a:endParaRPr lang="cs-CZ" sz="1600" b="1">
              <a:solidFill>
                <a:schemeClr val="bg1"/>
              </a:solidFill>
              <a:latin typeface="Arial Black" pitchFamily="34" charset="0"/>
            </a:endParaRPr>
          </a:p>
        </p:txBody>
      </p:sp>
      <p:sp>
        <p:nvSpPr>
          <p:cNvPr id="77"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79" name="Rectangle 78"/>
          <p:cNvSpPr/>
          <p:nvPr/>
        </p:nvSpPr>
        <p:spPr bwMode="auto">
          <a:xfrm>
            <a:off x="4754979" y="263691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3746867" y="314096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2810763"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82" name="Rectangle 81"/>
          <p:cNvSpPr/>
          <p:nvPr/>
        </p:nvSpPr>
        <p:spPr bwMode="auto">
          <a:xfrm>
            <a:off x="1946667" y="407707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83" name="Rectangle 82"/>
          <p:cNvSpPr/>
          <p:nvPr/>
        </p:nvSpPr>
        <p:spPr bwMode="auto">
          <a:xfrm>
            <a:off x="938555"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84" name="Rectangle 83"/>
          <p:cNvSpPr/>
          <p:nvPr/>
        </p:nvSpPr>
        <p:spPr bwMode="auto">
          <a:xfrm>
            <a:off x="7380312"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76691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908720"/>
            <a:ext cx="8568952" cy="5472608"/>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a:t>The </a:t>
            </a:r>
            <a:r>
              <a:rPr lang="en-US" smtClean="0"/>
              <a:t>Search method </a:t>
            </a:r>
            <a:r>
              <a:rPr lang="en-US"/>
              <a:t>differs from trie search in three ways: </a:t>
            </a:r>
            <a:endParaRPr lang="en-US" smtClean="0"/>
          </a:p>
          <a:p>
            <a:pPr>
              <a:lnSpc>
                <a:spcPct val="120000"/>
              </a:lnSpc>
            </a:pPr>
            <a:r>
              <a:rPr lang="en-US" smtClean="0"/>
              <a:t>  - there </a:t>
            </a:r>
            <a:r>
              <a:rPr lang="en-US"/>
              <a:t>are no explicit null links, </a:t>
            </a:r>
            <a:endParaRPr lang="en-US" smtClean="0"/>
          </a:p>
          <a:p>
            <a:pPr>
              <a:lnSpc>
                <a:spcPct val="120000"/>
              </a:lnSpc>
            </a:pPr>
            <a:r>
              <a:rPr lang="en-US" smtClean="0"/>
              <a:t>  - we </a:t>
            </a:r>
            <a:r>
              <a:rPr lang="en-US"/>
              <a:t>test the indicated bit in the key instead of the next bit, </a:t>
            </a:r>
            <a:endParaRPr lang="en-US" smtClean="0"/>
          </a:p>
          <a:p>
            <a:pPr>
              <a:lnSpc>
                <a:spcPct val="120000"/>
              </a:lnSpc>
            </a:pPr>
            <a:r>
              <a:rPr lang="en-US" smtClean="0"/>
              <a:t>  - and </a:t>
            </a:r>
            <a:r>
              <a:rPr lang="en-US"/>
              <a:t>we end with a search key comparison at the point where we follow a link up the tree. </a:t>
            </a:r>
            <a:endParaRPr lang="en-US" smtClean="0"/>
          </a:p>
          <a:p>
            <a:pPr>
              <a:lnSpc>
                <a:spcPct val="120000"/>
              </a:lnSpc>
            </a:pPr>
            <a:r>
              <a:rPr lang="en-US" smtClean="0"/>
              <a:t>It </a:t>
            </a:r>
            <a:r>
              <a:rPr lang="en-US"/>
              <a:t>is easy to test whether a link points up, because the bit indices in the nodes (by definition) increase as we travel down the tree. </a:t>
            </a:r>
            <a:endParaRPr lang="en-US" smtClean="0"/>
          </a:p>
          <a:p>
            <a:pPr>
              <a:lnSpc>
                <a:spcPct val="120000"/>
              </a:lnSpc>
            </a:pPr>
            <a:r>
              <a:rPr lang="en-US" smtClean="0"/>
              <a:t>To </a:t>
            </a:r>
            <a:r>
              <a:rPr lang="en-US"/>
              <a:t>search, we start at the root and proceed down the tree, using the bit index in each node to tell us which bit to examine in the search key—we go right if that bit is 1, left if it is 0. The keys in the nodes are not examined at all on the way down the tree. Eventually, an upward link is encountered: each upward link points to the unique key in the tree that has the bits that would cause a search to take that link. Thus, if the key at the node pointed to by the first upward link encountered is equal to the search key, then the search is successful; otherwise, it is unsuccessful.</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20</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76503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2852936"/>
            <a:ext cx="8568952" cy="352839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Item searchR(link h,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h-&gt;item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en-US" b="1" smtClean="0">
                <a:solidFill>
                  <a:schemeClr val="bg1">
                    <a:lumMod val="50000"/>
                  </a:schemeClr>
                </a:solidFill>
                <a:latin typeface="Courier New" pitchFamily="49" charset="0"/>
                <a:cs typeface="Courier New" pitchFamily="49" charset="0"/>
              </a:rPr>
              <a:t>// upward link, stop</a:t>
            </a:r>
            <a:endParaRPr lang="cs-CZ" b="1">
              <a:solidFill>
                <a:schemeClr val="bg1">
                  <a:lumMod val="50000"/>
                </a:schemeClr>
              </a:solidFill>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p>
          <a:p>
            <a:r>
              <a:rPr lang="cs-CZ" b="1">
                <a:latin typeface="Courier New" pitchFamily="49" charset="0"/>
                <a:cs typeface="Courier New" pitchFamily="49" charset="0"/>
              </a:rPr>
              <a:t> public:</a:t>
            </a:r>
          </a:p>
          <a:p>
            <a:r>
              <a:rPr lang="cs-CZ" b="1">
                <a:latin typeface="Courier New" pitchFamily="49" charset="0"/>
                <a:cs typeface="Courier New" pitchFamily="49" charset="0"/>
              </a:rPr>
              <a:t>   Item search(Key v)</a:t>
            </a:r>
          </a:p>
          <a:p>
            <a:r>
              <a:rPr lang="cs-CZ" b="1">
                <a:latin typeface="Courier New" pitchFamily="49" charset="0"/>
                <a:cs typeface="Courier New" pitchFamily="49" charset="0"/>
              </a:rPr>
              <a:t>     { Item t = searchR(head, v, -1);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(v == t.key()) ? t : nullItem;</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21</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3" name="AutoShape 46"/>
          <p:cNvSpPr>
            <a:spLocks noChangeArrowheads="1"/>
          </p:cNvSpPr>
          <p:nvPr/>
        </p:nvSpPr>
        <p:spPr bwMode="auto">
          <a:xfrm>
            <a:off x="323528" y="692696"/>
            <a:ext cx="8568952" cy="20162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cs-CZ"/>
              <a:t>The recursive function searchR returns the unique node that could contain the record with key </a:t>
            </a:r>
            <a:r>
              <a:rPr lang="en-US" smtClean="0"/>
              <a:t>K</a:t>
            </a:r>
            <a:r>
              <a:rPr lang="cs-CZ" smtClean="0"/>
              <a:t>. </a:t>
            </a:r>
            <a:r>
              <a:rPr lang="cs-CZ"/>
              <a:t>It travels down the trie, using the bits of the tree to control the search, but tests only 1 bit per node encountered—the one indicated in the bit field. It terminates the search when it encounters an external link, one which points up the tree. The </a:t>
            </a:r>
            <a:r>
              <a:rPr lang="en-US" smtClean="0"/>
              <a:t>public </a:t>
            </a:r>
            <a:r>
              <a:rPr lang="cs-CZ" smtClean="0"/>
              <a:t>function </a:t>
            </a:r>
            <a:r>
              <a:rPr lang="cs-CZ"/>
              <a:t>search calls searchR, then tests the key in that node to determine whether the search is a hit or a miss.</a:t>
            </a:r>
            <a:endParaRPr lang="en-US"/>
          </a:p>
        </p:txBody>
      </p:sp>
    </p:spTree>
    <p:extLst>
      <p:ext uri="{BB962C8B-B14F-4D97-AF65-F5344CB8AC3E}">
        <p14:creationId xmlns:p14="http://schemas.microsoft.com/office/powerpoint/2010/main" val="633381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4077072"/>
            <a:ext cx="8568952" cy="244827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a:t>
            </a:r>
            <a:r>
              <a:rPr lang="cs-CZ" b="1" smtClean="0">
                <a:latin typeface="Courier New" pitchFamily="49" charset="0"/>
                <a:cs typeface="Courier New" pitchFamily="49" charset="0"/>
              </a:rPr>
              <a:t>private:</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searchR(link h,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int</a:t>
            </a:r>
            <a:r>
              <a:rPr lang="cs-CZ" b="1">
                <a:latin typeface="Courier New" pitchFamily="49" charset="0"/>
                <a:cs typeface="Courier New" pitchFamily="49" charset="0"/>
              </a:rPr>
              <a:t> d</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&lt;= d) return h-&gt;item;</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searchR(h-&gt;l,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searchR(h-&gt;r,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 </a:t>
            </a:r>
            <a:r>
              <a:rPr lang="cs-CZ" b="1">
                <a:latin typeface="Courier New" pitchFamily="49" charset="0"/>
                <a:cs typeface="Courier New" pitchFamily="49" charset="0"/>
              </a:rPr>
              <a:t>}</a:t>
            </a:r>
          </a:p>
          <a:p>
            <a:r>
              <a:rPr lang="cs-CZ" b="1">
                <a:latin typeface="Courier New" pitchFamily="49" charset="0"/>
                <a:cs typeface="Courier New" pitchFamily="49" charset="0"/>
              </a:rPr>
              <a:t> </a:t>
            </a:r>
            <a:r>
              <a:rPr lang="cs-CZ" b="1" smtClean="0">
                <a:latin typeface="Courier New" pitchFamily="49" charset="0"/>
                <a:cs typeface="Courier New" pitchFamily="49" charset="0"/>
              </a:rPr>
              <a:t>public:</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Item </a:t>
            </a:r>
            <a:r>
              <a:rPr lang="cs-CZ" b="1">
                <a:latin typeface="Courier New" pitchFamily="49" charset="0"/>
                <a:cs typeface="Courier New" pitchFamily="49" charset="0"/>
              </a:rPr>
              <a:t>search(Key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 Item t = searchR(head,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-1);</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t.key()) ? t : nullItem</a:t>
            </a:r>
            <a:r>
              <a:rPr lang="cs-CZ" b="1" smtClean="0">
                <a:latin typeface="Courier New" pitchFamily="49" charset="0"/>
                <a:cs typeface="Courier New" pitchFamily="49" charset="0"/>
              </a:rPr>
              <a:t>;</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a:t>
            </a:r>
            <a:endParaRPr lang="cs-CZ"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Search</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Compared with trie </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22</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24" name="AutoShape 46"/>
          <p:cNvSpPr>
            <a:spLocks noChangeArrowheads="1"/>
          </p:cNvSpPr>
          <p:nvPr/>
        </p:nvSpPr>
        <p:spPr bwMode="auto">
          <a:xfrm>
            <a:off x="323528" y="764704"/>
            <a:ext cx="8568952" cy="295232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a:t>
            </a:r>
            <a:r>
              <a:rPr lang="cs-CZ" b="1">
                <a:latin typeface="Courier New" pitchFamily="49" charset="0"/>
                <a:cs typeface="Courier New" pitchFamily="49" charset="0"/>
              </a:rPr>
              <a:t>private:</a:t>
            </a:r>
            <a:r>
              <a:rPr lang="en-US" b="1">
                <a:latin typeface="Courier New" pitchFamily="49" charset="0"/>
                <a:cs typeface="Courier New" pitchFamily="49" charset="0"/>
              </a:rPr>
              <a:t>   </a:t>
            </a:r>
            <a:r>
              <a:rPr lang="cs-CZ" b="1">
                <a:latin typeface="Courier New" pitchFamily="49" charset="0"/>
                <a:cs typeface="Courier New" pitchFamily="49" charset="0"/>
              </a:rPr>
              <a:t>Item </a:t>
            </a:r>
            <a:r>
              <a:rPr lang="cs-CZ" b="1">
                <a:latin typeface="Courier New" pitchFamily="49" charset="0"/>
                <a:cs typeface="Courier New" pitchFamily="49" charset="0"/>
              </a:rPr>
              <a:t>searchR(link h, Key </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int d)</a:t>
            </a:r>
          </a:p>
          <a:p>
            <a:r>
              <a:rPr lang="cs-CZ" b="1">
                <a:latin typeface="Courier New" pitchFamily="49" charset="0"/>
                <a:cs typeface="Courier New" pitchFamily="49" charset="0"/>
              </a:rPr>
              <a:t>      { if (h == 0) return nullItem;</a:t>
            </a:r>
          </a:p>
          <a:p>
            <a:r>
              <a:rPr lang="cs-CZ" b="1">
                <a:latin typeface="Courier New" pitchFamily="49" charset="0"/>
                <a:cs typeface="Courier New" pitchFamily="49" charset="0"/>
              </a:rPr>
              <a:t>        if (h-&gt;l == 0 &amp;&amp; h-&gt;r == 0)</a:t>
            </a:r>
          </a:p>
          <a:p>
            <a:r>
              <a:rPr lang="cs-CZ" b="1">
                <a:latin typeface="Courier New" pitchFamily="49" charset="0"/>
                <a:cs typeface="Courier New" pitchFamily="49" charset="0"/>
              </a:rPr>
              <a:t>          { Key w = h-&gt;item.key();</a:t>
            </a:r>
          </a:p>
          <a:p>
            <a:r>
              <a:rPr lang="cs-CZ" b="1">
                <a:latin typeface="Courier New" pitchFamily="49" charset="0"/>
                <a:cs typeface="Courier New" pitchFamily="49" charset="0"/>
              </a:rPr>
              <a:t>             return </a:t>
            </a:r>
            <a:r>
              <a:rPr lang="cs-CZ" b="1">
                <a:latin typeface="Courier New" pitchFamily="49" charset="0"/>
                <a:cs typeface="Courier New" pitchFamily="49" charset="0"/>
              </a:rPr>
              <a:t>(</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 w) ? h-&gt;item : nullItem; }</a:t>
            </a:r>
          </a:p>
          <a:p>
            <a:r>
              <a:rPr lang="cs-CZ" b="1">
                <a:latin typeface="Courier New" pitchFamily="49" charset="0"/>
                <a:cs typeface="Courier New" pitchFamily="49" charset="0"/>
              </a:rPr>
              <a:t>        if (</a:t>
            </a:r>
            <a:r>
              <a:rPr lang="cs-CZ" b="1">
                <a:latin typeface="Courier New" pitchFamily="49" charset="0"/>
                <a:cs typeface="Courier New" pitchFamily="49" charset="0"/>
              </a:rPr>
              <a:t>digit(</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d) == 0)</a:t>
            </a:r>
          </a:p>
          <a:p>
            <a:r>
              <a:rPr lang="cs-CZ" b="1">
                <a:latin typeface="Courier New" pitchFamily="49" charset="0"/>
                <a:cs typeface="Courier New" pitchFamily="49" charset="0"/>
              </a:rPr>
              <a:t>             return searchR(h-&gt;l, </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d+1);</a:t>
            </a:r>
          </a:p>
          <a:p>
            <a:r>
              <a:rPr lang="cs-CZ" b="1">
                <a:latin typeface="Courier New" pitchFamily="49" charset="0"/>
                <a:cs typeface="Courier New" pitchFamily="49" charset="0"/>
              </a:rPr>
              <a:t>        else return searchR(h-&gt;r, </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d+1</a:t>
            </a:r>
            <a:r>
              <a:rPr lang="cs-CZ" b="1">
                <a:latin typeface="Courier New" pitchFamily="49" charset="0"/>
                <a:cs typeface="Courier New" pitchFamily="49" charset="0"/>
              </a:rPr>
              <a:t>)</a:t>
            </a:r>
            <a:r>
              <a:rPr lang="en-US" b="1">
                <a:latin typeface="Courier New" pitchFamily="49" charset="0"/>
                <a:cs typeface="Courier New" pitchFamily="49" charset="0"/>
              </a:rPr>
              <a:t>; </a:t>
            </a:r>
            <a:r>
              <a:rPr lang="cs-CZ" b="1">
                <a:latin typeface="Courier New" pitchFamily="49" charset="0"/>
                <a:cs typeface="Courier New" pitchFamily="49" charset="0"/>
              </a:rPr>
              <a:t> }</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a:latin typeface="Courier New" pitchFamily="49" charset="0"/>
                <a:cs typeface="Courier New" pitchFamily="49" charset="0"/>
              </a:rPr>
              <a:t>public:</a:t>
            </a:r>
            <a:r>
              <a:rPr lang="en-US" b="1">
                <a:latin typeface="Courier New" pitchFamily="49" charset="0"/>
                <a:cs typeface="Courier New" pitchFamily="49" charset="0"/>
              </a:rPr>
              <a:t>  </a:t>
            </a:r>
            <a:r>
              <a:rPr lang="cs-CZ" b="1">
                <a:latin typeface="Courier New" pitchFamily="49" charset="0"/>
                <a:cs typeface="Courier New" pitchFamily="49" charset="0"/>
              </a:rPr>
              <a:t>Item </a:t>
            </a:r>
            <a:r>
              <a:rPr lang="cs-CZ" b="1">
                <a:latin typeface="Courier New" pitchFamily="49" charset="0"/>
                <a:cs typeface="Courier New" pitchFamily="49" charset="0"/>
              </a:rPr>
              <a:t>search(Key </a:t>
            </a:r>
            <a:r>
              <a:rPr lang="en-US" b="1">
                <a:latin typeface="Courier New" pitchFamily="49" charset="0"/>
                <a:cs typeface="Courier New" pitchFamily="49" charset="0"/>
              </a:rPr>
              <a:t>k</a:t>
            </a:r>
            <a:r>
              <a:rPr lang="cs-CZ" b="1">
                <a:latin typeface="Courier New" pitchFamily="49" charset="0"/>
                <a:cs typeface="Courier New" pitchFamily="49" charset="0"/>
              </a:rPr>
              <a:t>)</a:t>
            </a:r>
            <a:endParaRPr lang="cs-CZ" b="1">
              <a:latin typeface="Courier New" pitchFamily="49" charset="0"/>
              <a:cs typeface="Courier New" pitchFamily="49" charset="0"/>
            </a:endParaRPr>
          </a:p>
          <a:p>
            <a:r>
              <a:rPr lang="cs-CZ" b="1">
                <a:latin typeface="Courier New" pitchFamily="49" charset="0"/>
                <a:cs typeface="Courier New" pitchFamily="49" charset="0"/>
              </a:rPr>
              <a:t>      { return searchR(head, </a:t>
            </a:r>
            <a:r>
              <a:rPr lang="en-US" b="1">
                <a:latin typeface="Courier New" pitchFamily="49" charset="0"/>
                <a:cs typeface="Courier New" pitchFamily="49" charset="0"/>
              </a:rPr>
              <a:t>k</a:t>
            </a:r>
            <a:r>
              <a:rPr lang="cs-CZ" b="1">
                <a:latin typeface="Courier New" pitchFamily="49" charset="0"/>
                <a:cs typeface="Courier New" pitchFamily="49" charset="0"/>
              </a:rPr>
              <a:t>, </a:t>
            </a:r>
            <a:r>
              <a:rPr lang="cs-CZ" b="1">
                <a:latin typeface="Courier New" pitchFamily="49" charset="0"/>
                <a:cs typeface="Courier New" pitchFamily="49" charset="0"/>
              </a:rPr>
              <a:t>0); }</a:t>
            </a:r>
            <a:endParaRPr lang="en-US" b="1">
              <a:latin typeface="Courier New" pitchFamily="49" charset="0"/>
              <a:cs typeface="Courier New" pitchFamily="49" charset="0"/>
            </a:endParaRPr>
          </a:p>
        </p:txBody>
      </p:sp>
      <p:sp>
        <p:nvSpPr>
          <p:cNvPr id="25" name="AutoShape 641"/>
          <p:cNvSpPr>
            <a:spLocks noChangeArrowheads="1"/>
          </p:cNvSpPr>
          <p:nvPr/>
        </p:nvSpPr>
        <p:spPr bwMode="auto">
          <a:xfrm>
            <a:off x="467544" y="548680"/>
            <a:ext cx="2519637" cy="288925"/>
          </a:xfrm>
          <a:prstGeom prst="roundRect">
            <a:avLst>
              <a:gd name="adj" fmla="val 17032"/>
            </a:avLst>
          </a:prstGeom>
          <a:solidFill>
            <a:srgbClr val="7D83AF"/>
          </a:solidFill>
          <a:ln w="19050">
            <a:solidFill>
              <a:schemeClr val="bg1"/>
            </a:solidFill>
            <a:round/>
            <a:headEnd/>
            <a:tailEnd/>
          </a:ln>
          <a:effectLst>
            <a:outerShdw dist="35921" dir="2700000" algn="ctr" rotWithShape="0">
              <a:schemeClr val="bg2"/>
            </a:outerShdw>
          </a:effectLst>
          <a:extLst/>
        </p:spPr>
        <p:txBody>
          <a:bodyPr wrap="none" anchor="ctr"/>
          <a:lstStyle/>
          <a:p>
            <a:r>
              <a:rPr lang="en-US" sz="1400" b="1">
                <a:solidFill>
                  <a:schemeClr val="bg1"/>
                </a:solidFill>
                <a:latin typeface="Arial Black" pitchFamily="34" charset="0"/>
              </a:rPr>
              <a:t>T</a:t>
            </a:r>
            <a:r>
              <a:rPr lang="en-US" sz="1400" b="1" smtClean="0">
                <a:solidFill>
                  <a:schemeClr val="bg1"/>
                </a:solidFill>
                <a:latin typeface="Arial Black" pitchFamily="34" charset="0"/>
              </a:rPr>
              <a:t>rie search </a:t>
            </a:r>
            <a:endParaRPr lang="cs-CZ" sz="1400" b="1">
              <a:solidFill>
                <a:schemeClr val="bg1"/>
              </a:solidFill>
              <a:latin typeface="Arial Black" pitchFamily="34" charset="0"/>
            </a:endParaRPr>
          </a:p>
        </p:txBody>
      </p:sp>
      <p:sp>
        <p:nvSpPr>
          <p:cNvPr id="26" name="AutoShape 641"/>
          <p:cNvSpPr>
            <a:spLocks noChangeArrowheads="1"/>
          </p:cNvSpPr>
          <p:nvPr/>
        </p:nvSpPr>
        <p:spPr bwMode="auto">
          <a:xfrm>
            <a:off x="467544" y="3861048"/>
            <a:ext cx="2519637" cy="288925"/>
          </a:xfrm>
          <a:prstGeom prst="roundRect">
            <a:avLst>
              <a:gd name="adj" fmla="val 17032"/>
            </a:avLst>
          </a:prstGeom>
          <a:solidFill>
            <a:srgbClr val="7D83AF"/>
          </a:solidFill>
          <a:ln w="19050">
            <a:solidFill>
              <a:schemeClr val="bg1"/>
            </a:solidFill>
            <a:round/>
            <a:headEnd/>
            <a:tailEnd/>
          </a:ln>
          <a:effectLst>
            <a:outerShdw dist="35921" dir="2700000" algn="ctr" rotWithShape="0">
              <a:schemeClr val="bg2"/>
            </a:outerShdw>
          </a:effectLst>
          <a:extLst/>
        </p:spPr>
        <p:txBody>
          <a:bodyPr wrap="none" anchor="ctr"/>
          <a:lstStyle/>
          <a:p>
            <a:r>
              <a:rPr lang="en-US" sz="1400" b="1" smtClean="0">
                <a:solidFill>
                  <a:schemeClr val="bg1"/>
                </a:solidFill>
                <a:latin typeface="Arial Black" pitchFamily="34" charset="0"/>
              </a:rPr>
              <a:t>Patricia search </a:t>
            </a:r>
            <a:endParaRPr lang="cs-CZ" sz="1400" b="1">
              <a:solidFill>
                <a:schemeClr val="bg1"/>
              </a:solidFill>
              <a:latin typeface="Arial Black" pitchFamily="34" charset="0"/>
            </a:endParaRPr>
          </a:p>
        </p:txBody>
      </p:sp>
    </p:spTree>
    <p:extLst>
      <p:ext uri="{BB962C8B-B14F-4D97-AF65-F5344CB8AC3E}">
        <p14:creationId xmlns:p14="http://schemas.microsoft.com/office/powerpoint/2010/main" val="2086296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AutoShape 46"/>
          <p:cNvSpPr>
            <a:spLocks noChangeArrowheads="1"/>
          </p:cNvSpPr>
          <p:nvPr/>
        </p:nvSpPr>
        <p:spPr bwMode="auto">
          <a:xfrm>
            <a:off x="4644008"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sp>
        <p:nvSpPr>
          <p:cNvPr id="108" name="AutoShape 46"/>
          <p:cNvSpPr>
            <a:spLocks noChangeArrowheads="1"/>
          </p:cNvSpPr>
          <p:nvPr/>
        </p:nvSpPr>
        <p:spPr bwMode="auto">
          <a:xfrm>
            <a:off x="251520" y="4005064"/>
            <a:ext cx="4176464" cy="259228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grpSp>
        <p:nvGrpSpPr>
          <p:cNvPr id="82" name="Group 81"/>
          <p:cNvGrpSpPr/>
          <p:nvPr/>
        </p:nvGrpSpPr>
        <p:grpSpPr>
          <a:xfrm>
            <a:off x="4788024" y="4221088"/>
            <a:ext cx="3960440" cy="2016224"/>
            <a:chOff x="467544" y="2708920"/>
            <a:chExt cx="7848872" cy="2781872"/>
          </a:xfrm>
        </p:grpSpPr>
        <p:cxnSp>
          <p:nvCxnSpPr>
            <p:cNvPr id="83" name="Straight Connector 82"/>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Freeform 83"/>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85" name="Straight Connector 84"/>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Freeform 85"/>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7" name="Freeform 86"/>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8" name="Freeform 87"/>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89" name="Freeform 88"/>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90" name="Straight Connector 89"/>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Rounded Rectangle 90"/>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92" name="Rounded Rectangle 91"/>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94" name="Rounded Rectangle 93"/>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95" name="Freeform 9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6" name="Rounded Rectangle 95"/>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97" name="Straight Connector 96"/>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Freeform 97"/>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99" name="Rounded Rectangle 98"/>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100" name="Rounded Rectangle 9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101" name="Rectangle 100"/>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2" name="Rectangle 101"/>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103" name="Rectangle 102"/>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104" name="Rectangle 103"/>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105" name="Rectangle 104"/>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106" name="Rectangle 105"/>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107" name="Rectangle 106"/>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grpSp>
      <p:sp>
        <p:nvSpPr>
          <p:cNvPr id="2" name="AutoShape 46"/>
          <p:cNvSpPr>
            <a:spLocks noChangeArrowheads="1"/>
          </p:cNvSpPr>
          <p:nvPr/>
        </p:nvSpPr>
        <p:spPr bwMode="auto">
          <a:xfrm>
            <a:off x="251520" y="620688"/>
            <a:ext cx="8568952" cy="324036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To insert a key into a patricia trie, we begin with a search. The function searchR </a:t>
            </a:r>
            <a:r>
              <a:rPr lang="en-US" smtClean="0"/>
              <a:t>  </a:t>
            </a:r>
            <a:r>
              <a:rPr lang="en-US"/>
              <a:t>gets us to a unique key in the tree that must be distinguished from the key </a:t>
            </a:r>
            <a:r>
              <a:rPr lang="en-US" smtClean="0"/>
              <a:t>K to </a:t>
            </a:r>
            <a:r>
              <a:rPr lang="en-US"/>
              <a:t>be inserted. We determine the leftmost bit position at which this key and the search key differ, then use the recursive function insertR to travel down the tree and to insert a new node containing </a:t>
            </a:r>
            <a:r>
              <a:rPr lang="en-US" smtClean="0"/>
              <a:t>K </a:t>
            </a:r>
            <a:r>
              <a:rPr lang="en-US"/>
              <a:t>at that point</a:t>
            </a:r>
            <a:r>
              <a:rPr lang="en-US" smtClean="0"/>
              <a:t>.</a:t>
            </a:r>
          </a:p>
          <a:p>
            <a:endParaRPr lang="en-US"/>
          </a:p>
          <a:p>
            <a:r>
              <a:rPr lang="en-US"/>
              <a:t>In insertR, there are two </a:t>
            </a:r>
            <a:r>
              <a:rPr lang="en-US" smtClean="0"/>
              <a:t>cases</a:t>
            </a:r>
            <a:r>
              <a:rPr lang="en-US"/>
              <a:t>.</a:t>
            </a:r>
            <a:r>
              <a:rPr lang="en-US" smtClean="0"/>
              <a:t> </a:t>
            </a:r>
          </a:p>
          <a:p>
            <a:r>
              <a:rPr lang="en-US" b="1" smtClean="0"/>
              <a:t>1. </a:t>
            </a:r>
            <a:r>
              <a:rPr lang="en-US" smtClean="0"/>
              <a:t>The </a:t>
            </a:r>
            <a:r>
              <a:rPr lang="en-US"/>
              <a:t>new node could replace an internal link (if the search key differs from the key found in a bit position that was skipped), </a:t>
            </a:r>
            <a:r>
              <a:rPr lang="en-US" smtClean="0"/>
              <a:t>or </a:t>
            </a:r>
          </a:p>
          <a:p>
            <a:r>
              <a:rPr lang="en-US" b="1" smtClean="0"/>
              <a:t>2. </a:t>
            </a:r>
            <a:r>
              <a:rPr lang="en-US" smtClean="0"/>
              <a:t>an </a:t>
            </a:r>
            <a:r>
              <a:rPr lang="en-US"/>
              <a:t>external link (if the bit that distinguishes the search key from the found key was not needed to distinguish the found key from all the other keys in the trie).</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Patricia trie Insert</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23</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grpSp>
        <p:nvGrpSpPr>
          <p:cNvPr id="51" name="Group 50"/>
          <p:cNvGrpSpPr/>
          <p:nvPr/>
        </p:nvGrpSpPr>
        <p:grpSpPr>
          <a:xfrm>
            <a:off x="323528" y="4221088"/>
            <a:ext cx="3960440" cy="2016224"/>
            <a:chOff x="467544" y="2708920"/>
            <a:chExt cx="7848872" cy="2781872"/>
          </a:xfrm>
        </p:grpSpPr>
        <p:cxnSp>
          <p:nvCxnSpPr>
            <p:cNvPr id="52" name="Straight Connector 51"/>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Freeform 52"/>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4" name="Straight Connector 53"/>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Freeform 54"/>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Freeform 56"/>
            <p:cNvSpPr/>
            <p:nvPr/>
          </p:nvSpPr>
          <p:spPr bwMode="auto">
            <a:xfrm flipH="1">
              <a:off x="4211960" y="357301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8" name="Freeform 5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59" name="Freeform 5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0" name="Freeform 5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cxnSp>
          <p:nvCxnSpPr>
            <p:cNvPr id="61" name="Straight Connector 60"/>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ounded Rectangle 61"/>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A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00001</a:t>
              </a:r>
              <a:endParaRPr kumimoji="0" lang="cs-CZ" sz="900" b="1" i="0" u="none" strike="noStrike" cap="none" normalizeH="0" baseline="0" smtClean="0">
                <a:ln>
                  <a:noFill/>
                </a:ln>
                <a:solidFill>
                  <a:schemeClr val="tx1"/>
                </a:solidFill>
                <a:effectLst/>
                <a:latin typeface="Arial" charset="0"/>
              </a:endParaRPr>
            </a:p>
          </p:txBody>
        </p:sp>
        <p:sp>
          <p:nvSpPr>
            <p:cNvPr id="63" name="Rounded Rectangle 62"/>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C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00011</a:t>
              </a:r>
              <a:endParaRPr kumimoji="0" lang="cs-CZ" sz="900" b="1" i="0" u="none" strike="noStrike" cap="none" normalizeH="0" baseline="0" smtClean="0">
                <a:ln>
                  <a:noFill/>
                </a:ln>
                <a:solidFill>
                  <a:schemeClr val="tx1"/>
                </a:solidFill>
                <a:effectLst/>
                <a:latin typeface="Arial" charset="0"/>
              </a:endParaRPr>
            </a:p>
          </p:txBody>
        </p:sp>
        <p:sp>
          <p:nvSpPr>
            <p:cNvPr id="64" name="Rounded Rectangle 63"/>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S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10011</a:t>
              </a:r>
              <a:endParaRPr kumimoji="0" lang="cs-CZ" sz="900" b="1" i="0" u="none" strike="noStrike" cap="none" normalizeH="0" baseline="0" smtClean="0">
                <a:ln>
                  <a:noFill/>
                </a:ln>
                <a:solidFill>
                  <a:schemeClr val="tx1"/>
                </a:solidFill>
                <a:effectLst/>
                <a:latin typeface="Arial" charset="0"/>
              </a:endParaRPr>
            </a:p>
          </p:txBody>
        </p:sp>
        <p:sp>
          <p:nvSpPr>
            <p:cNvPr id="65" name="Rounded Rectangle 64"/>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E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00101</a:t>
              </a:r>
              <a:endParaRPr kumimoji="0" lang="cs-CZ" sz="900" b="1" i="0" u="none" strike="noStrike" cap="none" normalizeH="0" baseline="0" smtClean="0">
                <a:ln>
                  <a:noFill/>
                </a:ln>
                <a:solidFill>
                  <a:schemeClr val="tx1"/>
                </a:solidFill>
                <a:effectLst/>
                <a:latin typeface="Arial" charset="0"/>
              </a:endParaRPr>
            </a:p>
          </p:txBody>
        </p:sp>
        <p:sp>
          <p:nvSpPr>
            <p:cNvPr id="66" name="Freeform 65"/>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67" name="Rounded Rectangle 66"/>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R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10010</a:t>
              </a:r>
              <a:endParaRPr kumimoji="0" lang="cs-CZ" sz="900" b="1" i="0" u="none" strike="noStrike" cap="none" normalizeH="0" baseline="0" smtClean="0">
                <a:ln>
                  <a:noFill/>
                </a:ln>
                <a:solidFill>
                  <a:schemeClr val="tx1"/>
                </a:solidFill>
                <a:effectLst/>
                <a:latin typeface="Arial" charset="0"/>
              </a:endParaRPr>
            </a:p>
          </p:txBody>
        </p:sp>
        <p:cxnSp>
          <p:nvCxnSpPr>
            <p:cNvPr id="68" name="Straight Connector 67"/>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Freeform 68"/>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0" name="Freeform 69"/>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900" b="0" i="0" u="none" strike="noStrike" cap="none" normalizeH="0" baseline="0" smtClean="0">
                <a:ln>
                  <a:noFill/>
                </a:ln>
                <a:solidFill>
                  <a:schemeClr val="tx1"/>
                </a:solidFill>
                <a:effectLst/>
                <a:latin typeface="Arial" charset="0"/>
              </a:endParaRPr>
            </a:p>
          </p:txBody>
        </p:sp>
        <p:sp>
          <p:nvSpPr>
            <p:cNvPr id="71" name="Rounded Rectangle 70"/>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I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01001</a:t>
              </a:r>
              <a:endParaRPr kumimoji="0" lang="cs-CZ" sz="900" b="1" i="0" u="none" strike="noStrike" cap="none" normalizeH="0" baseline="0" smtClean="0">
                <a:ln>
                  <a:noFill/>
                </a:ln>
                <a:solidFill>
                  <a:schemeClr val="tx1"/>
                </a:solidFill>
                <a:effectLst/>
                <a:latin typeface="Arial" charset="0"/>
              </a:endParaRPr>
            </a:p>
          </p:txBody>
        </p:sp>
        <p:sp>
          <p:nvSpPr>
            <p:cNvPr id="72" name="Rounded Rectangle 71"/>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H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01000</a:t>
              </a:r>
              <a:endParaRPr kumimoji="0" lang="cs-CZ" sz="900"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charset="0"/>
                </a:rPr>
                <a:t>N </a:t>
              </a:r>
              <a:r>
                <a:rPr kumimoji="0" lang="en-US" sz="900" b="1" i="0" u="none" strike="noStrike" cap="none" normalizeH="0" smtClean="0">
                  <a:ln>
                    <a:noFill/>
                  </a:ln>
                  <a:solidFill>
                    <a:schemeClr val="tx1"/>
                  </a:solidFill>
                  <a:effectLst/>
                  <a:latin typeface="Arial" charset="0"/>
                </a:rPr>
                <a:t> </a:t>
              </a:r>
              <a:r>
                <a:rPr lang="en-US" sz="900" b="1" smtClean="0">
                  <a:latin typeface="Arial" charset="0"/>
                </a:rPr>
                <a:t>01110</a:t>
              </a:r>
              <a:endParaRPr kumimoji="0" lang="cs-CZ" sz="900" b="1"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3</a:t>
              </a:r>
              <a:endParaRPr kumimoji="0" lang="cs-CZ" sz="900" b="0" i="0" u="none" strike="noStrike" cap="none" normalizeH="0" baseline="0" smtClean="0">
                <a:ln>
                  <a:noFill/>
                </a:ln>
                <a:solidFill>
                  <a:schemeClr val="tx1"/>
                </a:solidFill>
                <a:effectLst/>
                <a:latin typeface="Arial" charset="0"/>
              </a:endParaRPr>
            </a:p>
          </p:txBody>
        </p:sp>
        <p:sp>
          <p:nvSpPr>
            <p:cNvPr id="77" name="Rectangle 7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sp>
          <p:nvSpPr>
            <p:cNvPr id="78" name="Rectangle 7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1</a:t>
              </a:r>
              <a:endParaRPr kumimoji="0" lang="cs-CZ" sz="900" b="0" i="0" u="none" strike="noStrike" cap="none" normalizeH="0" baseline="0" smtClean="0">
                <a:ln>
                  <a:noFill/>
                </a:ln>
                <a:solidFill>
                  <a:schemeClr val="tx1"/>
                </a:solidFill>
                <a:effectLst/>
                <a:latin typeface="Arial" charset="0"/>
              </a:endParaRPr>
            </a:p>
          </p:txBody>
        </p:sp>
        <p:sp>
          <p:nvSpPr>
            <p:cNvPr id="79" name="Rectangle 7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0</a:t>
              </a:r>
              <a:endParaRPr kumimoji="0" lang="cs-CZ" sz="900" b="0" i="0" u="none" strike="noStrike" cap="none" normalizeH="0" baseline="0" smtClean="0">
                <a:ln>
                  <a:noFill/>
                </a:ln>
                <a:solidFill>
                  <a:schemeClr val="tx1"/>
                </a:solidFill>
                <a:effectLst/>
                <a:latin typeface="Arial" charset="0"/>
              </a:endParaRPr>
            </a:p>
          </p:txBody>
        </p:sp>
        <p:sp>
          <p:nvSpPr>
            <p:cNvPr id="80" name="Rectangle 79"/>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4</a:t>
              </a:r>
              <a:endParaRPr kumimoji="0" lang="cs-CZ" sz="900" b="0" i="0" u="none" strike="noStrike" cap="none" normalizeH="0" baseline="0" smtClean="0">
                <a:ln>
                  <a:noFill/>
                </a:ln>
                <a:solidFill>
                  <a:schemeClr val="tx1"/>
                </a:solidFill>
                <a:effectLst/>
                <a:latin typeface="Arial" charset="0"/>
              </a:endParaRPr>
            </a:p>
          </p:txBody>
        </p:sp>
        <p:sp>
          <p:nvSpPr>
            <p:cNvPr id="81" name="Rectangle 80"/>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charset="0"/>
                </a:rPr>
                <a:t>2</a:t>
              </a:r>
              <a:endParaRPr kumimoji="0" lang="cs-CZ" sz="9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100532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568952"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Freeform 46"/>
          <p:cNvSpPr/>
          <p:nvPr/>
        </p:nvSpPr>
        <p:spPr bwMode="auto">
          <a:xfrm flipH="1">
            <a:off x="5652120" y="3933056"/>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Freeform 31"/>
          <p:cNvSpPr/>
          <p:nvPr/>
        </p:nvSpPr>
        <p:spPr bwMode="auto">
          <a:xfrm flipH="1">
            <a:off x="3995935" y="3717032"/>
            <a:ext cx="1206377" cy="953627"/>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 name="connsiteX0" fmla="*/ 177934 w 1455254"/>
              <a:gd name="connsiteY0" fmla="*/ 446296 h 767047"/>
              <a:gd name="connsiteX1" fmla="*/ 4572 w 1455254"/>
              <a:gd name="connsiteY1" fmla="*/ 147065 h 767047"/>
              <a:gd name="connsiteX2" fmla="*/ 405943 w 1455254"/>
              <a:gd name="connsiteY2" fmla="*/ 628374 h 767047"/>
              <a:gd name="connsiteX3" fmla="*/ 969872 w 1455254"/>
              <a:gd name="connsiteY3" fmla="*/ 750137 h 767047"/>
              <a:gd name="connsiteX4" fmla="*/ 1210709 w 1455254"/>
              <a:gd name="connsiteY4" fmla="*/ 605705 h 767047"/>
              <a:gd name="connsiteX5" fmla="*/ 1455254 w 1455254"/>
              <a:gd name="connsiteY5" fmla="*/ 0 h 767047"/>
              <a:gd name="connsiteX0" fmla="*/ 0 w 1277320"/>
              <a:gd name="connsiteY0" fmla="*/ 446296 h 767047"/>
              <a:gd name="connsiteX1" fmla="*/ 228009 w 1277320"/>
              <a:gd name="connsiteY1" fmla="*/ 628374 h 767047"/>
              <a:gd name="connsiteX2" fmla="*/ 791938 w 1277320"/>
              <a:gd name="connsiteY2" fmla="*/ 750137 h 767047"/>
              <a:gd name="connsiteX3" fmla="*/ 1032775 w 1277320"/>
              <a:gd name="connsiteY3" fmla="*/ 605705 h 767047"/>
              <a:gd name="connsiteX4" fmla="*/ 1277320 w 1277320"/>
              <a:gd name="connsiteY4" fmla="*/ 0 h 767047"/>
              <a:gd name="connsiteX0" fmla="*/ 0 w 1472349"/>
              <a:gd name="connsiteY0" fmla="*/ 122038 h 767558"/>
              <a:gd name="connsiteX1" fmla="*/ 423038 w 1472349"/>
              <a:gd name="connsiteY1" fmla="*/ 628374 h 767558"/>
              <a:gd name="connsiteX2" fmla="*/ 986967 w 1472349"/>
              <a:gd name="connsiteY2" fmla="*/ 750137 h 767558"/>
              <a:gd name="connsiteX3" fmla="*/ 1227804 w 1472349"/>
              <a:gd name="connsiteY3" fmla="*/ 605705 h 767558"/>
              <a:gd name="connsiteX4" fmla="*/ 1472349 w 1472349"/>
              <a:gd name="connsiteY4" fmla="*/ 0 h 767558"/>
              <a:gd name="connsiteX0" fmla="*/ 0 w 1472349"/>
              <a:gd name="connsiteY0" fmla="*/ 122038 h 650799"/>
              <a:gd name="connsiteX1" fmla="*/ 423038 w 1472349"/>
              <a:gd name="connsiteY1" fmla="*/ 628374 h 650799"/>
              <a:gd name="connsiteX2" fmla="*/ 1019472 w 1472349"/>
              <a:gd name="connsiteY2" fmla="*/ 537692 h 650799"/>
              <a:gd name="connsiteX3" fmla="*/ 1227804 w 1472349"/>
              <a:gd name="connsiteY3" fmla="*/ 605705 h 650799"/>
              <a:gd name="connsiteX4" fmla="*/ 1472349 w 1472349"/>
              <a:gd name="connsiteY4" fmla="*/ 0 h 650799"/>
              <a:gd name="connsiteX0" fmla="*/ 0 w 1472349"/>
              <a:gd name="connsiteY0" fmla="*/ 122038 h 628997"/>
              <a:gd name="connsiteX1" fmla="*/ 509717 w 1472349"/>
              <a:gd name="connsiteY1" fmla="*/ 443882 h 628997"/>
              <a:gd name="connsiteX2" fmla="*/ 1019472 w 1472349"/>
              <a:gd name="connsiteY2" fmla="*/ 537692 h 628997"/>
              <a:gd name="connsiteX3" fmla="*/ 1227804 w 1472349"/>
              <a:gd name="connsiteY3" fmla="*/ 605705 h 628997"/>
              <a:gd name="connsiteX4" fmla="*/ 1472349 w 1472349"/>
              <a:gd name="connsiteY4" fmla="*/ 0 h 628997"/>
              <a:gd name="connsiteX0" fmla="*/ 0 w 1472349"/>
              <a:gd name="connsiteY0" fmla="*/ 122038 h 554539"/>
              <a:gd name="connsiteX1" fmla="*/ 509717 w 1472349"/>
              <a:gd name="connsiteY1" fmla="*/ 443882 h 554539"/>
              <a:gd name="connsiteX2" fmla="*/ 1019472 w 1472349"/>
              <a:gd name="connsiteY2" fmla="*/ 537692 h 554539"/>
              <a:gd name="connsiteX3" fmla="*/ 1336154 w 1472349"/>
              <a:gd name="connsiteY3" fmla="*/ 404442 h 554539"/>
              <a:gd name="connsiteX4" fmla="*/ 1472349 w 1472349"/>
              <a:gd name="connsiteY4" fmla="*/ 0 h 554539"/>
              <a:gd name="connsiteX0" fmla="*/ 0 w 1472349"/>
              <a:gd name="connsiteY0" fmla="*/ 122038 h 600540"/>
              <a:gd name="connsiteX1" fmla="*/ 509717 w 1472349"/>
              <a:gd name="connsiteY1" fmla="*/ 443882 h 600540"/>
              <a:gd name="connsiteX2" fmla="*/ 1116987 w 1472349"/>
              <a:gd name="connsiteY2" fmla="*/ 588008 h 600540"/>
              <a:gd name="connsiteX3" fmla="*/ 1336154 w 1472349"/>
              <a:gd name="connsiteY3" fmla="*/ 404442 h 600540"/>
              <a:gd name="connsiteX4" fmla="*/ 1472349 w 1472349"/>
              <a:gd name="connsiteY4" fmla="*/ 0 h 600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2349" h="600540">
                <a:moveTo>
                  <a:pt x="0" y="122038"/>
                </a:moveTo>
                <a:cubicBezTo>
                  <a:pt x="47502" y="159971"/>
                  <a:pt x="323553" y="366220"/>
                  <a:pt x="509717" y="443882"/>
                </a:cubicBezTo>
                <a:cubicBezTo>
                  <a:pt x="695881" y="521544"/>
                  <a:pt x="856761" y="639307"/>
                  <a:pt x="1116987" y="588008"/>
                </a:cubicBezTo>
                <a:cubicBezTo>
                  <a:pt x="1200227" y="544719"/>
                  <a:pt x="1276927" y="502443"/>
                  <a:pt x="1336154" y="404442"/>
                </a:cubicBezTo>
                <a:cubicBezTo>
                  <a:pt x="1395381" y="306441"/>
                  <a:pt x="1446456" y="128726"/>
                  <a:pt x="1472349"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788024" y="3789040"/>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I into the sample patricia </a:t>
            </a:r>
            <a:r>
              <a:rPr lang="cs-CZ" smtClean="0"/>
              <a:t>trie, </a:t>
            </a:r>
            <a:r>
              <a:rPr lang="cs-CZ"/>
              <a:t>we add a new node to check bit 4, </a:t>
            </a:r>
            <a:r>
              <a:rPr lang="cs-CZ" smtClean="0"/>
              <a:t>since </a:t>
            </a:r>
            <a:endParaRPr lang="en-US" smtClean="0"/>
          </a:p>
          <a:p>
            <a:r>
              <a:rPr lang="cs-CZ" smtClean="0"/>
              <a:t>H </a:t>
            </a:r>
            <a:r>
              <a:rPr lang="cs-CZ"/>
              <a:t>= 01000 and I = 01001 differ in only that bit (top). On a subsequent search in the trie that comes to the new node, we want to check H (left link) if bit 4 of the search key is 0; if the bit is 1 (right link), the key to check is I.</a:t>
            </a:r>
          </a:p>
        </p:txBody>
      </p:sp>
      <p:sp>
        <p:nvSpPr>
          <p:cNvPr id="2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29"/>
          <p:cNvGrpSpPr>
            <a:grpSpLocks/>
          </p:cNvGrpSpPr>
          <p:nvPr/>
        </p:nvGrpSpPr>
        <p:grpSpPr bwMode="auto">
          <a:xfrm>
            <a:off x="4067944" y="116632"/>
            <a:ext cx="217488" cy="217487"/>
            <a:chOff x="2290" y="73"/>
            <a:chExt cx="137" cy="137"/>
          </a:xfrm>
        </p:grpSpPr>
        <p:grpSp>
          <p:nvGrpSpPr>
            <p:cNvPr id="42" name="Group 630"/>
            <p:cNvGrpSpPr>
              <a:grpSpLocks/>
            </p:cNvGrpSpPr>
            <p:nvPr/>
          </p:nvGrpSpPr>
          <p:grpSpPr bwMode="auto">
            <a:xfrm>
              <a:off x="2290" y="73"/>
              <a:ext cx="136" cy="137"/>
              <a:chOff x="2562" y="300"/>
              <a:chExt cx="182" cy="91"/>
            </a:xfrm>
          </p:grpSpPr>
          <p:sp>
            <p:nvSpPr>
              <p:cNvPr id="44"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4" name="Group 636"/>
          <p:cNvGrpSpPr>
            <a:grpSpLocks/>
          </p:cNvGrpSpPr>
          <p:nvPr/>
        </p:nvGrpSpPr>
        <p:grpSpPr bwMode="auto">
          <a:xfrm flipH="1">
            <a:off x="8532813" y="115888"/>
            <a:ext cx="217487" cy="217487"/>
            <a:chOff x="2290" y="73"/>
            <a:chExt cx="137" cy="137"/>
          </a:xfrm>
        </p:grpSpPr>
        <p:grpSp>
          <p:nvGrpSpPr>
            <p:cNvPr id="57" name="Group 637"/>
            <p:cNvGrpSpPr>
              <a:grpSpLocks/>
            </p:cNvGrpSpPr>
            <p:nvPr/>
          </p:nvGrpSpPr>
          <p:grpSpPr bwMode="auto">
            <a:xfrm>
              <a:off x="2290" y="73"/>
              <a:ext cx="136" cy="137"/>
              <a:chOff x="2562" y="300"/>
              <a:chExt cx="182" cy="91"/>
            </a:xfrm>
          </p:grpSpPr>
          <p:sp>
            <p:nvSpPr>
              <p:cNvPr id="5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5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a:t>
            </a:r>
            <a:endParaRPr lang="cs-CZ" sz="1400" b="1">
              <a:solidFill>
                <a:schemeClr val="bg1"/>
              </a:solidFill>
              <a:latin typeface="Arial Black" pitchFamily="34" charset="0"/>
            </a:endParaRPr>
          </a:p>
        </p:txBody>
      </p:sp>
      <p:sp>
        <p:nvSpPr>
          <p:cNvPr id="6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24</a:t>
            </a:r>
            <a:endParaRPr lang="cs-CZ" sz="1600" b="1">
              <a:solidFill>
                <a:schemeClr val="bg1"/>
              </a:solidFill>
              <a:latin typeface="Arial Black" pitchFamily="34" charset="0"/>
            </a:endParaRPr>
          </a:p>
        </p:txBody>
      </p:sp>
      <p:sp>
        <p:nvSpPr>
          <p:cNvPr id="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4" name="Rectangle 63"/>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5" name="Rectangle 64"/>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66" name="Rectangle 65"/>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67" name="Rectangle 66"/>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68" name="Rectangle 67"/>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69" name="Rectangle 68"/>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5868144" y="364502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053556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46"/>
          <p:cNvSpPr>
            <a:spLocks noChangeArrowheads="1"/>
          </p:cNvSpPr>
          <p:nvPr/>
        </p:nvSpPr>
        <p:spPr bwMode="auto">
          <a:xfrm>
            <a:off x="323528" y="2636912"/>
            <a:ext cx="8496944" cy="3168352"/>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endParaRPr lang="cs-CZ"/>
          </a:p>
        </p:txBody>
      </p:sp>
      <p:cxnSp>
        <p:nvCxnSpPr>
          <p:cNvPr id="38" name="Straight Connector 37"/>
          <p:cNvCxnSpPr/>
          <p:nvPr/>
        </p:nvCxnSpPr>
        <p:spPr bwMode="auto">
          <a:xfrm flipV="1">
            <a:off x="5220072" y="4005064"/>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Freeform 36"/>
          <p:cNvSpPr/>
          <p:nvPr/>
        </p:nvSpPr>
        <p:spPr bwMode="auto">
          <a:xfrm flipH="1">
            <a:off x="6084168" y="4005064"/>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6" name="Straight Connector 55"/>
          <p:cNvCxnSpPr/>
          <p:nvPr/>
        </p:nvCxnSpPr>
        <p:spPr bwMode="auto">
          <a:xfrm>
            <a:off x="6156176" y="2983732"/>
            <a:ext cx="1368152" cy="57606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Freeform 45"/>
          <p:cNvSpPr/>
          <p:nvPr/>
        </p:nvSpPr>
        <p:spPr bwMode="auto">
          <a:xfrm>
            <a:off x="6893290" y="351087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3" name="Straight Connector 2"/>
          <p:cNvCxnSpPr/>
          <p:nvPr/>
        </p:nvCxnSpPr>
        <p:spPr bwMode="auto">
          <a:xfrm flipV="1">
            <a:off x="1331640" y="2924944"/>
            <a:ext cx="4248472" cy="187220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Freeform 47"/>
          <p:cNvSpPr/>
          <p:nvPr/>
        </p:nvSpPr>
        <p:spPr bwMode="auto">
          <a:xfrm flipH="1">
            <a:off x="3275856" y="4005064"/>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49" name="Freeform 48"/>
          <p:cNvSpPr/>
          <p:nvPr/>
        </p:nvSpPr>
        <p:spPr bwMode="auto">
          <a:xfrm flipH="1">
            <a:off x="2339752" y="4437112"/>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50" name="Freeform 49"/>
          <p:cNvSpPr/>
          <p:nvPr/>
        </p:nvSpPr>
        <p:spPr bwMode="auto">
          <a:xfrm flipH="1">
            <a:off x="1475656" y="4855940"/>
            <a:ext cx="552831"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cxnSp>
        <p:nvCxnSpPr>
          <p:cNvPr id="52" name="Straight Connector 51"/>
          <p:cNvCxnSpPr/>
          <p:nvPr/>
        </p:nvCxnSpPr>
        <p:spPr bwMode="auto">
          <a:xfrm flipV="1">
            <a:off x="827584" y="4941168"/>
            <a:ext cx="360040" cy="34682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827584" y="47119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8" name="Rounded Rectangle 27"/>
          <p:cNvSpPr/>
          <p:nvPr/>
        </p:nvSpPr>
        <p:spPr bwMode="auto">
          <a:xfrm>
            <a:off x="1691680"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30" name="Rounded Rectangle 29"/>
          <p:cNvSpPr/>
          <p:nvPr/>
        </p:nvSpPr>
        <p:spPr bwMode="auto">
          <a:xfrm>
            <a:off x="529208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9" name="Rounded Rectangle 38"/>
          <p:cNvSpPr/>
          <p:nvPr/>
        </p:nvSpPr>
        <p:spPr bwMode="auto">
          <a:xfrm>
            <a:off x="2555776" y="38610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5" name="Freeform 54"/>
          <p:cNvSpPr/>
          <p:nvPr/>
        </p:nvSpPr>
        <p:spPr bwMode="auto">
          <a:xfrm flipH="1">
            <a:off x="6425469" y="3165173"/>
            <a:ext cx="1563952" cy="1461524"/>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98172" h="920385">
                <a:moveTo>
                  <a:pt x="369162" y="211489"/>
                </a:moveTo>
                <a:cubicBezTo>
                  <a:pt x="227859" y="323200"/>
                  <a:pt x="28865" y="450525"/>
                  <a:pt x="5178" y="566595"/>
                </a:cubicBezTo>
                <a:cubicBezTo>
                  <a:pt x="-18509" y="682665"/>
                  <a:pt x="36322" y="865204"/>
                  <a:pt x="227038" y="907907"/>
                </a:cubicBezTo>
                <a:cubicBezTo>
                  <a:pt x="417754" y="950610"/>
                  <a:pt x="889248" y="874114"/>
                  <a:pt x="1149474" y="822815"/>
                </a:cubicBezTo>
                <a:cubicBezTo>
                  <a:pt x="1232714" y="779526"/>
                  <a:pt x="1445511" y="742841"/>
                  <a:pt x="1553627" y="605705"/>
                </a:cubicBezTo>
                <a:cubicBezTo>
                  <a:pt x="1661743" y="468569"/>
                  <a:pt x="1772279" y="128726"/>
                  <a:pt x="1798172"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6876256" y="33569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cxnSp>
        <p:nvCxnSpPr>
          <p:cNvPr id="25" name="Straight Connector 24"/>
          <p:cNvCxnSpPr/>
          <p:nvPr/>
        </p:nvCxnSpPr>
        <p:spPr bwMode="auto">
          <a:xfrm>
            <a:off x="4139952" y="3573016"/>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Freeform 30"/>
          <p:cNvSpPr/>
          <p:nvPr/>
        </p:nvSpPr>
        <p:spPr bwMode="auto">
          <a:xfrm flipH="1">
            <a:off x="5436096" y="4437112"/>
            <a:ext cx="432048" cy="634852"/>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2831" h="634852">
                <a:moveTo>
                  <a:pt x="552831" y="0"/>
                </a:moveTo>
                <a:cubicBezTo>
                  <a:pt x="411528" y="111711"/>
                  <a:pt x="280583" y="253013"/>
                  <a:pt x="188847" y="355106"/>
                </a:cubicBezTo>
                <a:cubicBezTo>
                  <a:pt x="97111" y="457199"/>
                  <a:pt x="-18180" y="569855"/>
                  <a:pt x="2416" y="612558"/>
                </a:cubicBezTo>
                <a:cubicBezTo>
                  <a:pt x="23012" y="655261"/>
                  <a:pt x="254717" y="626122"/>
                  <a:pt x="312422" y="611326"/>
                </a:cubicBezTo>
                <a:cubicBezTo>
                  <a:pt x="370127" y="596530"/>
                  <a:pt x="441742" y="579803"/>
                  <a:pt x="481810" y="506028"/>
                </a:cubicBezTo>
                <a:cubicBezTo>
                  <a:pt x="521878" y="432253"/>
                  <a:pt x="526938" y="297402"/>
                  <a:pt x="552831" y="168676"/>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32" name="Freeform 31"/>
          <p:cNvSpPr/>
          <p:nvPr/>
        </p:nvSpPr>
        <p:spPr bwMode="auto">
          <a:xfrm flipH="1">
            <a:off x="3995935" y="3717032"/>
            <a:ext cx="1046579" cy="1210725"/>
          </a:xfrm>
          <a:custGeom>
            <a:avLst/>
            <a:gdLst>
              <a:gd name="connsiteX0" fmla="*/ 373736 w 480268"/>
              <a:gd name="connsiteY0" fmla="*/ 0 h 496131"/>
              <a:gd name="connsiteX1" fmla="*/ 36384 w 480268"/>
              <a:gd name="connsiteY1" fmla="*/ 301841 h 496131"/>
              <a:gd name="connsiteX2" fmla="*/ 45262 w 480268"/>
              <a:gd name="connsiteY2" fmla="*/ 470517 h 496131"/>
              <a:gd name="connsiteX3" fmla="*/ 355981 w 480268"/>
              <a:gd name="connsiteY3" fmla="*/ 461639 h 496131"/>
              <a:gd name="connsiteX4" fmla="*/ 480268 w 480268"/>
              <a:gd name="connsiteY4" fmla="*/ 150921 h 496131"/>
              <a:gd name="connsiteX0" fmla="*/ 349142 w 455674"/>
              <a:gd name="connsiteY0" fmla="*/ 0 h 519507"/>
              <a:gd name="connsiteX1" fmla="*/ 11790 w 455674"/>
              <a:gd name="connsiteY1" fmla="*/ 301841 h 519507"/>
              <a:gd name="connsiteX2" fmla="*/ 100567 w 455674"/>
              <a:gd name="connsiteY2" fmla="*/ 506027 h 519507"/>
              <a:gd name="connsiteX3" fmla="*/ 331387 w 455674"/>
              <a:gd name="connsiteY3" fmla="*/ 461639 h 519507"/>
              <a:gd name="connsiteX4" fmla="*/ 455674 w 455674"/>
              <a:gd name="connsiteY4" fmla="*/ 150921 h 519507"/>
              <a:gd name="connsiteX0" fmla="*/ 278548 w 385080"/>
              <a:gd name="connsiteY0" fmla="*/ 0 h 522795"/>
              <a:gd name="connsiteX1" fmla="*/ 29973 w 385080"/>
              <a:gd name="connsiteY1" fmla="*/ 257452 h 522795"/>
              <a:gd name="connsiteX2" fmla="*/ 29973 w 385080"/>
              <a:gd name="connsiteY2" fmla="*/ 506027 h 522795"/>
              <a:gd name="connsiteX3" fmla="*/ 260793 w 385080"/>
              <a:gd name="connsiteY3" fmla="*/ 461639 h 522795"/>
              <a:gd name="connsiteX4" fmla="*/ 385080 w 385080"/>
              <a:gd name="connsiteY4" fmla="*/ 150921 h 522795"/>
              <a:gd name="connsiteX0" fmla="*/ 284223 w 390755"/>
              <a:gd name="connsiteY0" fmla="*/ 0 h 533981"/>
              <a:gd name="connsiteX1" fmla="*/ 35648 w 390755"/>
              <a:gd name="connsiteY1" fmla="*/ 257452 h 533981"/>
              <a:gd name="connsiteX2" fmla="*/ 35648 w 390755"/>
              <a:gd name="connsiteY2" fmla="*/ 506027 h 533981"/>
              <a:gd name="connsiteX3" fmla="*/ 355245 w 390755"/>
              <a:gd name="connsiteY3" fmla="*/ 488272 h 533981"/>
              <a:gd name="connsiteX4" fmla="*/ 390755 w 390755"/>
              <a:gd name="connsiteY4" fmla="*/ 150921 h 533981"/>
              <a:gd name="connsiteX0" fmla="*/ 281904 w 388436"/>
              <a:gd name="connsiteY0" fmla="*/ 0 h 517762"/>
              <a:gd name="connsiteX1" fmla="*/ 33329 w 388436"/>
              <a:gd name="connsiteY1" fmla="*/ 257452 h 517762"/>
              <a:gd name="connsiteX2" fmla="*/ 33329 w 388436"/>
              <a:gd name="connsiteY2" fmla="*/ 506027 h 517762"/>
              <a:gd name="connsiteX3" fmla="*/ 317415 w 388436"/>
              <a:gd name="connsiteY3" fmla="*/ 443884 h 517762"/>
              <a:gd name="connsiteX4" fmla="*/ 388436 w 388436"/>
              <a:gd name="connsiteY4" fmla="*/ 150921 h 517762"/>
              <a:gd name="connsiteX0" fmla="*/ 335975 w 442507"/>
              <a:gd name="connsiteY0" fmla="*/ 0 h 517762"/>
              <a:gd name="connsiteX1" fmla="*/ 87400 w 442507"/>
              <a:gd name="connsiteY1" fmla="*/ 257452 h 517762"/>
              <a:gd name="connsiteX2" fmla="*/ 16379 w 442507"/>
              <a:gd name="connsiteY2" fmla="*/ 506027 h 517762"/>
              <a:gd name="connsiteX3" fmla="*/ 371486 w 442507"/>
              <a:gd name="connsiteY3" fmla="*/ 443884 h 517762"/>
              <a:gd name="connsiteX4" fmla="*/ 442507 w 442507"/>
              <a:gd name="connsiteY4" fmla="*/ 150921 h 517762"/>
              <a:gd name="connsiteX0" fmla="*/ 330496 w 437028"/>
              <a:gd name="connsiteY0" fmla="*/ 0 h 520067"/>
              <a:gd name="connsiteX1" fmla="*/ 81921 w 437028"/>
              <a:gd name="connsiteY1" fmla="*/ 257452 h 520067"/>
              <a:gd name="connsiteX2" fmla="*/ 10900 w 437028"/>
              <a:gd name="connsiteY2" fmla="*/ 506027 h 520067"/>
              <a:gd name="connsiteX3" fmla="*/ 286108 w 437028"/>
              <a:gd name="connsiteY3" fmla="*/ 452762 h 520067"/>
              <a:gd name="connsiteX4" fmla="*/ 437028 w 437028"/>
              <a:gd name="connsiteY4" fmla="*/ 150921 h 520067"/>
              <a:gd name="connsiteX0" fmla="*/ 363144 w 469676"/>
              <a:gd name="connsiteY0" fmla="*/ 0 h 567439"/>
              <a:gd name="connsiteX1" fmla="*/ 114569 w 469676"/>
              <a:gd name="connsiteY1" fmla="*/ 257452 h 567439"/>
              <a:gd name="connsiteX2" fmla="*/ 8038 w 469676"/>
              <a:gd name="connsiteY2" fmla="*/ 559293 h 567439"/>
              <a:gd name="connsiteX3" fmla="*/ 318756 w 469676"/>
              <a:gd name="connsiteY3" fmla="*/ 452762 h 567439"/>
              <a:gd name="connsiteX4" fmla="*/ 469676 w 469676"/>
              <a:gd name="connsiteY4" fmla="*/ 150921 h 567439"/>
              <a:gd name="connsiteX0" fmla="*/ 364693 w 471225"/>
              <a:gd name="connsiteY0" fmla="*/ 0 h 579033"/>
              <a:gd name="connsiteX1" fmla="*/ 116118 w 471225"/>
              <a:gd name="connsiteY1" fmla="*/ 257452 h 579033"/>
              <a:gd name="connsiteX2" fmla="*/ 9587 w 471225"/>
              <a:gd name="connsiteY2" fmla="*/ 559293 h 579033"/>
              <a:gd name="connsiteX3" fmla="*/ 346938 w 471225"/>
              <a:gd name="connsiteY3" fmla="*/ 506028 h 579033"/>
              <a:gd name="connsiteX4" fmla="*/ 471225 w 471225"/>
              <a:gd name="connsiteY4" fmla="*/ 150921 h 579033"/>
              <a:gd name="connsiteX0" fmla="*/ 499785 w 499785"/>
              <a:gd name="connsiteY0" fmla="*/ 0 h 641176"/>
              <a:gd name="connsiteX1" fmla="*/ 118045 w 499785"/>
              <a:gd name="connsiteY1" fmla="*/ 319595 h 641176"/>
              <a:gd name="connsiteX2" fmla="*/ 11514 w 499785"/>
              <a:gd name="connsiteY2" fmla="*/ 621436 h 641176"/>
              <a:gd name="connsiteX3" fmla="*/ 348865 w 499785"/>
              <a:gd name="connsiteY3" fmla="*/ 568171 h 641176"/>
              <a:gd name="connsiteX4" fmla="*/ 473152 w 499785"/>
              <a:gd name="connsiteY4" fmla="*/ 213064 h 641176"/>
              <a:gd name="connsiteX0" fmla="*/ 494047 w 494047"/>
              <a:gd name="connsiteY0" fmla="*/ 0 h 639862"/>
              <a:gd name="connsiteX1" fmla="*/ 156696 w 494047"/>
              <a:gd name="connsiteY1" fmla="*/ 337350 h 639862"/>
              <a:gd name="connsiteX2" fmla="*/ 5776 w 494047"/>
              <a:gd name="connsiteY2" fmla="*/ 621436 h 639862"/>
              <a:gd name="connsiteX3" fmla="*/ 343127 w 494047"/>
              <a:gd name="connsiteY3" fmla="*/ 568171 h 639862"/>
              <a:gd name="connsiteX4" fmla="*/ 467414 w 494047"/>
              <a:gd name="connsiteY4" fmla="*/ 213064 h 639862"/>
              <a:gd name="connsiteX0" fmla="*/ 495830 w 495830"/>
              <a:gd name="connsiteY0" fmla="*/ 0 h 631249"/>
              <a:gd name="connsiteX1" fmla="*/ 158479 w 495830"/>
              <a:gd name="connsiteY1" fmla="*/ 337350 h 631249"/>
              <a:gd name="connsiteX2" fmla="*/ 7559 w 495830"/>
              <a:gd name="connsiteY2" fmla="*/ 621436 h 631249"/>
              <a:gd name="connsiteX3" fmla="*/ 380421 w 495830"/>
              <a:gd name="connsiteY3" fmla="*/ 532661 h 631249"/>
              <a:gd name="connsiteX4" fmla="*/ 469197 w 495830"/>
              <a:gd name="connsiteY4" fmla="*/ 213064 h 631249"/>
              <a:gd name="connsiteX0" fmla="*/ 414998 w 414998"/>
              <a:gd name="connsiteY0" fmla="*/ 0 h 655858"/>
              <a:gd name="connsiteX1" fmla="*/ 77647 w 414998"/>
              <a:gd name="connsiteY1" fmla="*/ 337350 h 655858"/>
              <a:gd name="connsiteX2" fmla="*/ 15504 w 414998"/>
              <a:gd name="connsiteY2" fmla="*/ 648069 h 655858"/>
              <a:gd name="connsiteX3" fmla="*/ 299589 w 414998"/>
              <a:gd name="connsiteY3" fmla="*/ 532661 h 655858"/>
              <a:gd name="connsiteX4" fmla="*/ 388365 w 414998"/>
              <a:gd name="connsiteY4" fmla="*/ 213064 h 655858"/>
              <a:gd name="connsiteX0" fmla="*/ 470618 w 470618"/>
              <a:gd name="connsiteY0" fmla="*/ 0 h 631249"/>
              <a:gd name="connsiteX1" fmla="*/ 133267 w 470618"/>
              <a:gd name="connsiteY1" fmla="*/ 337350 h 631249"/>
              <a:gd name="connsiteX2" fmla="*/ 8980 w 470618"/>
              <a:gd name="connsiteY2" fmla="*/ 621436 h 631249"/>
              <a:gd name="connsiteX3" fmla="*/ 355209 w 470618"/>
              <a:gd name="connsiteY3" fmla="*/ 532661 h 631249"/>
              <a:gd name="connsiteX4" fmla="*/ 443985 w 470618"/>
              <a:gd name="connsiteY4" fmla="*/ 213064 h 631249"/>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48761 w 464170"/>
              <a:gd name="connsiteY4" fmla="*/ 532661 h 637235"/>
              <a:gd name="connsiteX5" fmla="*/ 437537 w 464170"/>
              <a:gd name="connsiteY5" fmla="*/ 213064 h 637235"/>
              <a:gd name="connsiteX0" fmla="*/ 464170 w 464170"/>
              <a:gd name="connsiteY0" fmla="*/ 0 h 637235"/>
              <a:gd name="connsiteX1" fmla="*/ 126819 w 464170"/>
              <a:gd name="connsiteY1" fmla="*/ 337350 h 637235"/>
              <a:gd name="connsiteX2" fmla="*/ 2532 w 464170"/>
              <a:gd name="connsiteY2" fmla="*/ 621436 h 637235"/>
              <a:gd name="connsiteX3" fmla="*/ 223760 w 464170"/>
              <a:gd name="connsiteY3" fmla="*/ 593571 h 637235"/>
              <a:gd name="connsiteX4" fmla="*/ 393149 w 464170"/>
              <a:gd name="connsiteY4" fmla="*/ 506028 h 637235"/>
              <a:gd name="connsiteX5" fmla="*/ 437537 w 464170"/>
              <a:gd name="connsiteY5" fmla="*/ 213064 h 637235"/>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38320 w 464953"/>
              <a:gd name="connsiteY5" fmla="*/ 213064 h 659314"/>
              <a:gd name="connsiteX0" fmla="*/ 464953 w 464953"/>
              <a:gd name="connsiteY0" fmla="*/ 0 h 659314"/>
              <a:gd name="connsiteX1" fmla="*/ 127602 w 464953"/>
              <a:gd name="connsiteY1" fmla="*/ 337350 h 659314"/>
              <a:gd name="connsiteX2" fmla="*/ 3315 w 464953"/>
              <a:gd name="connsiteY2" fmla="*/ 621436 h 659314"/>
              <a:gd name="connsiteX3" fmla="*/ 242299 w 464953"/>
              <a:gd name="connsiteY3" fmla="*/ 646837 h 659314"/>
              <a:gd name="connsiteX4" fmla="*/ 393932 w 464953"/>
              <a:gd name="connsiteY4" fmla="*/ 506028 h 659314"/>
              <a:gd name="connsiteX5" fmla="*/ 464953 w 464953"/>
              <a:gd name="connsiteY5" fmla="*/ 168676 h 659314"/>
              <a:gd name="connsiteX0" fmla="*/ 552180 w 552180"/>
              <a:gd name="connsiteY0" fmla="*/ 0 h 656095"/>
              <a:gd name="connsiteX1" fmla="*/ 214829 w 552180"/>
              <a:gd name="connsiteY1" fmla="*/ 337350 h 656095"/>
              <a:gd name="connsiteX2" fmla="*/ 1765 w 552180"/>
              <a:gd name="connsiteY2" fmla="*/ 612558 h 656095"/>
              <a:gd name="connsiteX3" fmla="*/ 329526 w 552180"/>
              <a:gd name="connsiteY3" fmla="*/ 646837 h 656095"/>
              <a:gd name="connsiteX4" fmla="*/ 481159 w 552180"/>
              <a:gd name="connsiteY4" fmla="*/ 506028 h 656095"/>
              <a:gd name="connsiteX5" fmla="*/ 552180 w 552180"/>
              <a:gd name="connsiteY5" fmla="*/ 168676 h 656095"/>
              <a:gd name="connsiteX0" fmla="*/ 557114 w 557114"/>
              <a:gd name="connsiteY0" fmla="*/ 0 h 656095"/>
              <a:gd name="connsiteX1" fmla="*/ 148742 w 557114"/>
              <a:gd name="connsiteY1" fmla="*/ 337350 h 656095"/>
              <a:gd name="connsiteX2" fmla="*/ 6699 w 557114"/>
              <a:gd name="connsiteY2" fmla="*/ 612558 h 656095"/>
              <a:gd name="connsiteX3" fmla="*/ 334460 w 557114"/>
              <a:gd name="connsiteY3" fmla="*/ 646837 h 656095"/>
              <a:gd name="connsiteX4" fmla="*/ 486093 w 557114"/>
              <a:gd name="connsiteY4" fmla="*/ 506028 h 656095"/>
              <a:gd name="connsiteX5" fmla="*/ 557114 w 557114"/>
              <a:gd name="connsiteY5" fmla="*/ 168676 h 656095"/>
              <a:gd name="connsiteX0" fmla="*/ 553454 w 553454"/>
              <a:gd name="connsiteY0" fmla="*/ 0 h 655357"/>
              <a:gd name="connsiteX1" fmla="*/ 189470 w 553454"/>
              <a:gd name="connsiteY1" fmla="*/ 355106 h 655357"/>
              <a:gd name="connsiteX2" fmla="*/ 3039 w 553454"/>
              <a:gd name="connsiteY2" fmla="*/ 612558 h 655357"/>
              <a:gd name="connsiteX3" fmla="*/ 330800 w 553454"/>
              <a:gd name="connsiteY3" fmla="*/ 646837 h 655357"/>
              <a:gd name="connsiteX4" fmla="*/ 482433 w 553454"/>
              <a:gd name="connsiteY4" fmla="*/ 506028 h 655357"/>
              <a:gd name="connsiteX5" fmla="*/ 553454 w 553454"/>
              <a:gd name="connsiteY5" fmla="*/ 168676 h 655357"/>
              <a:gd name="connsiteX0" fmla="*/ 552831 w 552831"/>
              <a:gd name="connsiteY0" fmla="*/ 0 h 634852"/>
              <a:gd name="connsiteX1" fmla="*/ 188847 w 552831"/>
              <a:gd name="connsiteY1" fmla="*/ 355106 h 634852"/>
              <a:gd name="connsiteX2" fmla="*/ 2416 w 552831"/>
              <a:gd name="connsiteY2" fmla="*/ 612558 h 634852"/>
              <a:gd name="connsiteX3" fmla="*/ 312422 w 552831"/>
              <a:gd name="connsiteY3" fmla="*/ 611326 h 634852"/>
              <a:gd name="connsiteX4" fmla="*/ 481810 w 552831"/>
              <a:gd name="connsiteY4" fmla="*/ 506028 h 634852"/>
              <a:gd name="connsiteX5" fmla="*/ 552831 w 552831"/>
              <a:gd name="connsiteY5" fmla="*/ 168676 h 634852"/>
              <a:gd name="connsiteX0" fmla="*/ 593109 w 1061494"/>
              <a:gd name="connsiteY0" fmla="*/ 0 h 682449"/>
              <a:gd name="connsiteX1" fmla="*/ 229125 w 1061494"/>
              <a:gd name="connsiteY1" fmla="*/ 355106 h 682449"/>
              <a:gd name="connsiteX2" fmla="*/ 42694 w 1061494"/>
              <a:gd name="connsiteY2" fmla="*/ 612558 h 682449"/>
              <a:gd name="connsiteX3" fmla="*/ 1056997 w 1061494"/>
              <a:gd name="connsiteY3" fmla="*/ 678414 h 682449"/>
              <a:gd name="connsiteX4" fmla="*/ 522088 w 1061494"/>
              <a:gd name="connsiteY4" fmla="*/ 506028 h 682449"/>
              <a:gd name="connsiteX5" fmla="*/ 593109 w 1061494"/>
              <a:gd name="connsiteY5" fmla="*/ 168676 h 682449"/>
              <a:gd name="connsiteX0" fmla="*/ 593110 w 2067534"/>
              <a:gd name="connsiteY0" fmla="*/ 0 h 682449"/>
              <a:gd name="connsiteX1" fmla="*/ 229126 w 2067534"/>
              <a:gd name="connsiteY1" fmla="*/ 355106 h 682449"/>
              <a:gd name="connsiteX2" fmla="*/ 42695 w 2067534"/>
              <a:gd name="connsiteY2" fmla="*/ 612558 h 682449"/>
              <a:gd name="connsiteX3" fmla="*/ 1056998 w 2067534"/>
              <a:gd name="connsiteY3" fmla="*/ 678414 h 682449"/>
              <a:gd name="connsiteX4" fmla="*/ 2063377 w 2067534"/>
              <a:gd name="connsiteY4" fmla="*/ 405397 h 682449"/>
              <a:gd name="connsiteX5" fmla="*/ 593110 w 2067534"/>
              <a:gd name="connsiteY5" fmla="*/ 168676 h 682449"/>
              <a:gd name="connsiteX0" fmla="*/ 593110 w 2121293"/>
              <a:gd name="connsiteY0" fmla="*/ 211489 h 893938"/>
              <a:gd name="connsiteX1" fmla="*/ 229126 w 2121293"/>
              <a:gd name="connsiteY1" fmla="*/ 566595 h 893938"/>
              <a:gd name="connsiteX2" fmla="*/ 42695 w 2121293"/>
              <a:gd name="connsiteY2" fmla="*/ 824047 h 893938"/>
              <a:gd name="connsiteX3" fmla="*/ 1056998 w 2121293"/>
              <a:gd name="connsiteY3" fmla="*/ 889903 h 893938"/>
              <a:gd name="connsiteX4" fmla="*/ 2063377 w 2121293"/>
              <a:gd name="connsiteY4" fmla="*/ 616886 h 893938"/>
              <a:gd name="connsiteX5" fmla="*/ 2022120 w 2121293"/>
              <a:gd name="connsiteY5" fmla="*/ 0 h 893938"/>
              <a:gd name="connsiteX0" fmla="*/ 593110 w 2022120"/>
              <a:gd name="connsiteY0" fmla="*/ 211489 h 893938"/>
              <a:gd name="connsiteX1" fmla="*/ 229126 w 2022120"/>
              <a:gd name="connsiteY1" fmla="*/ 566595 h 893938"/>
              <a:gd name="connsiteX2" fmla="*/ 42695 w 2022120"/>
              <a:gd name="connsiteY2" fmla="*/ 824047 h 893938"/>
              <a:gd name="connsiteX3" fmla="*/ 1056998 w 2022120"/>
              <a:gd name="connsiteY3" fmla="*/ 889903 h 893938"/>
              <a:gd name="connsiteX4" fmla="*/ 1777575 w 2022120"/>
              <a:gd name="connsiteY4" fmla="*/ 605705 h 893938"/>
              <a:gd name="connsiteX5" fmla="*/ 2022120 w 2022120"/>
              <a:gd name="connsiteY5" fmla="*/ 0 h 893938"/>
              <a:gd name="connsiteX0" fmla="*/ 457433 w 1886443"/>
              <a:gd name="connsiteY0" fmla="*/ 211489 h 894496"/>
              <a:gd name="connsiteX1" fmla="*/ 93449 w 1886443"/>
              <a:gd name="connsiteY1" fmla="*/ 566595 h 894496"/>
              <a:gd name="connsiteX2" fmla="*/ 70333 w 1886443"/>
              <a:gd name="connsiteY2" fmla="*/ 829638 h 894496"/>
              <a:gd name="connsiteX3" fmla="*/ 921321 w 1886443"/>
              <a:gd name="connsiteY3" fmla="*/ 889903 h 894496"/>
              <a:gd name="connsiteX4" fmla="*/ 1641898 w 1886443"/>
              <a:gd name="connsiteY4" fmla="*/ 605705 h 894496"/>
              <a:gd name="connsiteX5" fmla="*/ 1886443 w 1886443"/>
              <a:gd name="connsiteY5" fmla="*/ 0 h 894496"/>
              <a:gd name="connsiteX0" fmla="*/ 476183 w 1905193"/>
              <a:gd name="connsiteY0" fmla="*/ 211489 h 871208"/>
              <a:gd name="connsiteX1" fmla="*/ 112199 w 1905193"/>
              <a:gd name="connsiteY1" fmla="*/ 566595 h 871208"/>
              <a:gd name="connsiteX2" fmla="*/ 89083 w 1905193"/>
              <a:gd name="connsiteY2" fmla="*/ 829638 h 871208"/>
              <a:gd name="connsiteX3" fmla="*/ 1195252 w 1905193"/>
              <a:gd name="connsiteY3" fmla="*/ 861950 h 871208"/>
              <a:gd name="connsiteX4" fmla="*/ 1660648 w 1905193"/>
              <a:gd name="connsiteY4" fmla="*/ 605705 h 871208"/>
              <a:gd name="connsiteX5" fmla="*/ 1905193 w 1905193"/>
              <a:gd name="connsiteY5" fmla="*/ 0 h 871208"/>
              <a:gd name="connsiteX0" fmla="*/ 549091 w 1978101"/>
              <a:gd name="connsiteY0" fmla="*/ 211489 h 900577"/>
              <a:gd name="connsiteX1" fmla="*/ 185107 w 1978101"/>
              <a:gd name="connsiteY1" fmla="*/ 566595 h 900577"/>
              <a:gd name="connsiteX2" fmla="*/ 70127 w 1978101"/>
              <a:gd name="connsiteY2" fmla="*/ 879954 h 900577"/>
              <a:gd name="connsiteX3" fmla="*/ 1268160 w 1978101"/>
              <a:gd name="connsiteY3" fmla="*/ 861950 h 900577"/>
              <a:gd name="connsiteX4" fmla="*/ 1733556 w 1978101"/>
              <a:gd name="connsiteY4" fmla="*/ 605705 h 900577"/>
              <a:gd name="connsiteX5" fmla="*/ 1978101 w 1978101"/>
              <a:gd name="connsiteY5" fmla="*/ 0 h 900577"/>
              <a:gd name="connsiteX0" fmla="*/ 544400 w 1973410"/>
              <a:gd name="connsiteY0" fmla="*/ 211489 h 966332"/>
              <a:gd name="connsiteX1" fmla="*/ 180416 w 1973410"/>
              <a:gd name="connsiteY1" fmla="*/ 566595 h 966332"/>
              <a:gd name="connsiteX2" fmla="*/ 65436 w 1973410"/>
              <a:gd name="connsiteY2" fmla="*/ 879954 h 966332"/>
              <a:gd name="connsiteX3" fmla="*/ 1198804 w 1973410"/>
              <a:gd name="connsiteY3" fmla="*/ 966072 h 966332"/>
              <a:gd name="connsiteX4" fmla="*/ 1263469 w 1973410"/>
              <a:gd name="connsiteY4" fmla="*/ 861950 h 966332"/>
              <a:gd name="connsiteX5" fmla="*/ 1728865 w 1973410"/>
              <a:gd name="connsiteY5" fmla="*/ 605705 h 966332"/>
              <a:gd name="connsiteX6" fmla="*/ 1973410 w 1973410"/>
              <a:gd name="connsiteY6" fmla="*/ 0 h 966332"/>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183036 w 1892977"/>
              <a:gd name="connsiteY4" fmla="*/ 861950 h 968623"/>
              <a:gd name="connsiteX5" fmla="*/ 1648432 w 1892977"/>
              <a:gd name="connsiteY5" fmla="*/ 605705 h 968623"/>
              <a:gd name="connsiteX6" fmla="*/ 1892977 w 1892977"/>
              <a:gd name="connsiteY6" fmla="*/ 0 h 968623"/>
              <a:gd name="connsiteX0" fmla="*/ 463967 w 1892977"/>
              <a:gd name="connsiteY0" fmla="*/ 211489 h 968623"/>
              <a:gd name="connsiteX1" fmla="*/ 99983 w 1892977"/>
              <a:gd name="connsiteY1" fmla="*/ 566595 h 968623"/>
              <a:gd name="connsiteX2" fmla="*/ 87076 w 1892977"/>
              <a:gd name="connsiteY2" fmla="*/ 913498 h 968623"/>
              <a:gd name="connsiteX3" fmla="*/ 1118371 w 1892977"/>
              <a:gd name="connsiteY3" fmla="*/ 966072 h 968623"/>
              <a:gd name="connsiteX4" fmla="*/ 1356558 w 1892977"/>
              <a:gd name="connsiteY4" fmla="*/ 817225 h 968623"/>
              <a:gd name="connsiteX5" fmla="*/ 1648432 w 1892977"/>
              <a:gd name="connsiteY5" fmla="*/ 605705 h 968623"/>
              <a:gd name="connsiteX6" fmla="*/ 1892977 w 1892977"/>
              <a:gd name="connsiteY6" fmla="*/ 0 h 968623"/>
              <a:gd name="connsiteX0" fmla="*/ 481416 w 1910426"/>
              <a:gd name="connsiteY0" fmla="*/ 211489 h 924524"/>
              <a:gd name="connsiteX1" fmla="*/ 117432 w 1910426"/>
              <a:gd name="connsiteY1" fmla="*/ 566595 h 924524"/>
              <a:gd name="connsiteX2" fmla="*/ 104525 w 1910426"/>
              <a:gd name="connsiteY2" fmla="*/ 913498 h 924524"/>
              <a:gd name="connsiteX3" fmla="*/ 1374007 w 1910426"/>
              <a:gd name="connsiteY3" fmla="*/ 817225 h 924524"/>
              <a:gd name="connsiteX4" fmla="*/ 1665881 w 1910426"/>
              <a:gd name="connsiteY4" fmla="*/ 605705 h 924524"/>
              <a:gd name="connsiteX5" fmla="*/ 1910426 w 1910426"/>
              <a:gd name="connsiteY5" fmla="*/ 0 h 924524"/>
              <a:gd name="connsiteX0" fmla="*/ 482915 w 1911925"/>
              <a:gd name="connsiteY0" fmla="*/ 211489 h 933785"/>
              <a:gd name="connsiteX1" fmla="*/ 118931 w 1911925"/>
              <a:gd name="connsiteY1" fmla="*/ 566595 h 933785"/>
              <a:gd name="connsiteX2" fmla="*/ 106024 w 1911925"/>
              <a:gd name="connsiteY2" fmla="*/ 913498 h 933785"/>
              <a:gd name="connsiteX3" fmla="*/ 1395920 w 1911925"/>
              <a:gd name="connsiteY3" fmla="*/ 861950 h 933785"/>
              <a:gd name="connsiteX4" fmla="*/ 1667380 w 1911925"/>
              <a:gd name="connsiteY4" fmla="*/ 605705 h 933785"/>
              <a:gd name="connsiteX5" fmla="*/ 1911925 w 1911925"/>
              <a:gd name="connsiteY5" fmla="*/ 0 h 933785"/>
              <a:gd name="connsiteX0" fmla="*/ 370575 w 1799585"/>
              <a:gd name="connsiteY0" fmla="*/ 211489 h 929397"/>
              <a:gd name="connsiteX1" fmla="*/ 6591 w 1799585"/>
              <a:gd name="connsiteY1" fmla="*/ 566595 h 929397"/>
              <a:gd name="connsiteX2" fmla="*/ 228451 w 1799585"/>
              <a:gd name="connsiteY2" fmla="*/ 907907 h 929397"/>
              <a:gd name="connsiteX3" fmla="*/ 1283580 w 1799585"/>
              <a:gd name="connsiteY3" fmla="*/ 861950 h 929397"/>
              <a:gd name="connsiteX4" fmla="*/ 1555040 w 1799585"/>
              <a:gd name="connsiteY4" fmla="*/ 605705 h 929397"/>
              <a:gd name="connsiteX5" fmla="*/ 1799585 w 1799585"/>
              <a:gd name="connsiteY5" fmla="*/ 0 h 929397"/>
              <a:gd name="connsiteX0" fmla="*/ 369162 w 1798172"/>
              <a:gd name="connsiteY0" fmla="*/ 211489 h 920385"/>
              <a:gd name="connsiteX1" fmla="*/ 5178 w 1798172"/>
              <a:gd name="connsiteY1" fmla="*/ 566595 h 920385"/>
              <a:gd name="connsiteX2" fmla="*/ 227038 w 1798172"/>
              <a:gd name="connsiteY2" fmla="*/ 907907 h 920385"/>
              <a:gd name="connsiteX3" fmla="*/ 1149474 w 1798172"/>
              <a:gd name="connsiteY3" fmla="*/ 822815 h 920385"/>
              <a:gd name="connsiteX4" fmla="*/ 1553627 w 1798172"/>
              <a:gd name="connsiteY4" fmla="*/ 605705 h 920385"/>
              <a:gd name="connsiteX5" fmla="*/ 1798172 w 1798172"/>
              <a:gd name="connsiteY5" fmla="*/ 0 h 920385"/>
              <a:gd name="connsiteX0" fmla="*/ 367079 w 1796089"/>
              <a:gd name="connsiteY0" fmla="*/ 211489 h 839420"/>
              <a:gd name="connsiteX1" fmla="*/ 3095 w 1796089"/>
              <a:gd name="connsiteY1" fmla="*/ 566595 h 839420"/>
              <a:gd name="connsiteX2" fmla="*/ 572000 w 1796089"/>
              <a:gd name="connsiteY2" fmla="*/ 751369 h 839420"/>
              <a:gd name="connsiteX3" fmla="*/ 1147391 w 1796089"/>
              <a:gd name="connsiteY3" fmla="*/ 822815 h 839420"/>
              <a:gd name="connsiteX4" fmla="*/ 1551544 w 1796089"/>
              <a:gd name="connsiteY4" fmla="*/ 605705 h 839420"/>
              <a:gd name="connsiteX5" fmla="*/ 1796089 w 1796089"/>
              <a:gd name="connsiteY5" fmla="*/ 0 h 839420"/>
              <a:gd name="connsiteX0" fmla="*/ 49526 w 1478536"/>
              <a:gd name="connsiteY0" fmla="*/ 211489 h 841674"/>
              <a:gd name="connsiteX1" fmla="*/ 144866 w 1478536"/>
              <a:gd name="connsiteY1" fmla="*/ 465963 h 841674"/>
              <a:gd name="connsiteX2" fmla="*/ 254447 w 1478536"/>
              <a:gd name="connsiteY2" fmla="*/ 751369 h 841674"/>
              <a:gd name="connsiteX3" fmla="*/ 829838 w 1478536"/>
              <a:gd name="connsiteY3" fmla="*/ 822815 h 841674"/>
              <a:gd name="connsiteX4" fmla="*/ 1233991 w 1478536"/>
              <a:gd name="connsiteY4" fmla="*/ 605705 h 841674"/>
              <a:gd name="connsiteX5" fmla="*/ 1478536 w 1478536"/>
              <a:gd name="connsiteY5" fmla="*/ 0 h 841674"/>
              <a:gd name="connsiteX0" fmla="*/ 0 w 1429010"/>
              <a:gd name="connsiteY0" fmla="*/ 211489 h 841674"/>
              <a:gd name="connsiteX1" fmla="*/ 204921 w 1429010"/>
              <a:gd name="connsiteY1" fmla="*/ 751369 h 841674"/>
              <a:gd name="connsiteX2" fmla="*/ 780312 w 1429010"/>
              <a:gd name="connsiteY2" fmla="*/ 822815 h 841674"/>
              <a:gd name="connsiteX3" fmla="*/ 1184465 w 1429010"/>
              <a:gd name="connsiteY3" fmla="*/ 605705 h 841674"/>
              <a:gd name="connsiteX4" fmla="*/ 1429010 w 1429010"/>
              <a:gd name="connsiteY4" fmla="*/ 0 h 841674"/>
              <a:gd name="connsiteX0" fmla="*/ 0 w 1429010"/>
              <a:gd name="connsiteY0" fmla="*/ 211489 h 830041"/>
              <a:gd name="connsiteX1" fmla="*/ 358029 w 1429010"/>
              <a:gd name="connsiteY1" fmla="*/ 578058 h 830041"/>
              <a:gd name="connsiteX2" fmla="*/ 780312 w 1429010"/>
              <a:gd name="connsiteY2" fmla="*/ 822815 h 830041"/>
              <a:gd name="connsiteX3" fmla="*/ 1184465 w 1429010"/>
              <a:gd name="connsiteY3" fmla="*/ 605705 h 830041"/>
              <a:gd name="connsiteX4" fmla="*/ 1429010 w 1429010"/>
              <a:gd name="connsiteY4" fmla="*/ 0 h 830041"/>
              <a:gd name="connsiteX0" fmla="*/ 0 w 1429010"/>
              <a:gd name="connsiteY0" fmla="*/ 211489 h 761517"/>
              <a:gd name="connsiteX1" fmla="*/ 358029 w 1429010"/>
              <a:gd name="connsiteY1" fmla="*/ 578058 h 761517"/>
              <a:gd name="connsiteX2" fmla="*/ 943628 w 1429010"/>
              <a:gd name="connsiteY2" fmla="*/ 750137 h 761517"/>
              <a:gd name="connsiteX3" fmla="*/ 1184465 w 1429010"/>
              <a:gd name="connsiteY3" fmla="*/ 605705 h 761517"/>
              <a:gd name="connsiteX4" fmla="*/ 1429010 w 1429010"/>
              <a:gd name="connsiteY4" fmla="*/ 0 h 761517"/>
              <a:gd name="connsiteX0" fmla="*/ 0 w 1277320"/>
              <a:gd name="connsiteY0" fmla="*/ 446296 h 759550"/>
              <a:gd name="connsiteX1" fmla="*/ 206339 w 1277320"/>
              <a:gd name="connsiteY1" fmla="*/ 578058 h 759550"/>
              <a:gd name="connsiteX2" fmla="*/ 791938 w 1277320"/>
              <a:gd name="connsiteY2" fmla="*/ 750137 h 759550"/>
              <a:gd name="connsiteX3" fmla="*/ 1032775 w 1277320"/>
              <a:gd name="connsiteY3" fmla="*/ 605705 h 759550"/>
              <a:gd name="connsiteX4" fmla="*/ 1277320 w 1277320"/>
              <a:gd name="connsiteY4" fmla="*/ 0 h 759550"/>
              <a:gd name="connsiteX0" fmla="*/ 0 w 1277320"/>
              <a:gd name="connsiteY0" fmla="*/ 446296 h 762446"/>
              <a:gd name="connsiteX1" fmla="*/ 228009 w 1277320"/>
              <a:gd name="connsiteY1" fmla="*/ 628374 h 762446"/>
              <a:gd name="connsiteX2" fmla="*/ 791938 w 1277320"/>
              <a:gd name="connsiteY2" fmla="*/ 750137 h 762446"/>
              <a:gd name="connsiteX3" fmla="*/ 1032775 w 1277320"/>
              <a:gd name="connsiteY3" fmla="*/ 605705 h 762446"/>
              <a:gd name="connsiteX4" fmla="*/ 1277320 w 1277320"/>
              <a:gd name="connsiteY4" fmla="*/ 0 h 762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7320" h="762446">
                <a:moveTo>
                  <a:pt x="0" y="446296"/>
                </a:moveTo>
                <a:cubicBezTo>
                  <a:pt x="42692" y="558771"/>
                  <a:pt x="96019" y="577734"/>
                  <a:pt x="228009" y="628374"/>
                </a:cubicBezTo>
                <a:cubicBezTo>
                  <a:pt x="359999" y="679014"/>
                  <a:pt x="531712" y="801436"/>
                  <a:pt x="791938" y="750137"/>
                </a:cubicBezTo>
                <a:cubicBezTo>
                  <a:pt x="875178" y="706848"/>
                  <a:pt x="951878" y="730728"/>
                  <a:pt x="1032775" y="605705"/>
                </a:cubicBezTo>
                <a:cubicBezTo>
                  <a:pt x="1113672" y="480682"/>
                  <a:pt x="1251427" y="128726"/>
                  <a:pt x="1277320" y="0"/>
                </a:cubicBezTo>
              </a:path>
            </a:pathLst>
          </a:custGeom>
          <a:noFill/>
          <a:ln w="31750" cap="flat" cmpd="sng" algn="ctr">
            <a:solidFill>
              <a:schemeClr val="tx1"/>
            </a:solidFill>
            <a:prstDash val="solid"/>
            <a:round/>
            <a:headEnd type="none" w="med" len="med"/>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24" name="Rounded Rectangle 23"/>
          <p:cNvSpPr/>
          <p:nvPr/>
        </p:nvSpPr>
        <p:spPr bwMode="auto">
          <a:xfrm>
            <a:off x="4644008" y="42930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40" name="Rounded Rectangle 39"/>
          <p:cNvSpPr/>
          <p:nvPr/>
        </p:nvSpPr>
        <p:spPr bwMode="auto">
          <a:xfrm>
            <a:off x="3419872" y="341578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34" name="AutoShape 46"/>
          <p:cNvSpPr>
            <a:spLocks noChangeArrowheads="1"/>
          </p:cNvSpPr>
          <p:nvPr/>
        </p:nvSpPr>
        <p:spPr bwMode="auto">
          <a:xfrm>
            <a:off x="251520" y="908720"/>
            <a:ext cx="8640960" cy="1584176"/>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a:t>To insert N = </a:t>
            </a:r>
            <a:r>
              <a:rPr lang="cs-CZ" smtClean="0"/>
              <a:t>01110, </a:t>
            </a:r>
            <a:r>
              <a:rPr lang="cs-CZ"/>
              <a:t>we add a new node in between H and I to check bit 2, since that bit distinguishes N from H and I.</a:t>
            </a:r>
          </a:p>
        </p:txBody>
      </p:sp>
      <p:sp>
        <p:nvSpPr>
          <p:cNvPr id="36" name="Rounded Rectangle 35"/>
          <p:cNvSpPr/>
          <p:nvPr/>
        </p:nvSpPr>
        <p:spPr bwMode="auto">
          <a:xfrm>
            <a:off x="5220072" y="3861048"/>
            <a:ext cx="1080120" cy="288032"/>
          </a:xfrm>
          <a:prstGeom prst="roundRect">
            <a:avLst/>
          </a:prstGeom>
          <a:solidFill>
            <a:srgbClr val="FFFF00"/>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 II</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25</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9" name="Rectangle 68"/>
          <p:cNvSpPr/>
          <p:nvPr/>
        </p:nvSpPr>
        <p:spPr bwMode="auto">
          <a:xfrm>
            <a:off x="467544" y="4581128"/>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0" name="Rectangle 69"/>
          <p:cNvSpPr/>
          <p:nvPr/>
        </p:nvSpPr>
        <p:spPr bwMode="auto">
          <a:xfrm>
            <a:off x="7956376" y="321297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1" name="Rectangle 70"/>
          <p:cNvSpPr/>
          <p:nvPr/>
        </p:nvSpPr>
        <p:spPr bwMode="auto">
          <a:xfrm>
            <a:off x="1331640" y="414908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3</a:t>
            </a:r>
            <a:endParaRPr kumimoji="0" lang="cs-CZ" sz="1800" b="0" i="0" u="none" strike="noStrike" cap="none" normalizeH="0" baseline="0" smtClean="0">
              <a:ln>
                <a:noFill/>
              </a:ln>
              <a:solidFill>
                <a:schemeClr val="tx1"/>
              </a:solidFill>
              <a:effectLst/>
              <a:latin typeface="Arial" charset="0"/>
            </a:endParaRPr>
          </a:p>
        </p:txBody>
      </p:sp>
      <p:sp>
        <p:nvSpPr>
          <p:cNvPr id="72" name="Rectangle 71"/>
          <p:cNvSpPr/>
          <p:nvPr/>
        </p:nvSpPr>
        <p:spPr bwMode="auto">
          <a:xfrm>
            <a:off x="2195736" y="3717032"/>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
        <p:nvSpPr>
          <p:cNvPr id="73" name="Rectangle 72"/>
          <p:cNvSpPr/>
          <p:nvPr/>
        </p:nvSpPr>
        <p:spPr bwMode="auto">
          <a:xfrm>
            <a:off x="3059832" y="328498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1</a:t>
            </a:r>
            <a:endParaRPr kumimoji="0" lang="cs-CZ" sz="1800" b="0" i="0" u="none" strike="noStrike" cap="none" normalizeH="0" baseline="0" smtClean="0">
              <a:ln>
                <a:noFill/>
              </a:ln>
              <a:solidFill>
                <a:schemeClr val="tx1"/>
              </a:solidFill>
              <a:effectLst/>
              <a:latin typeface="Arial" charset="0"/>
            </a:endParaRPr>
          </a:p>
        </p:txBody>
      </p:sp>
      <p:sp>
        <p:nvSpPr>
          <p:cNvPr id="74" name="Rectangle 73"/>
          <p:cNvSpPr/>
          <p:nvPr/>
        </p:nvSpPr>
        <p:spPr bwMode="auto">
          <a:xfrm>
            <a:off x="4932040" y="2708920"/>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0</a:t>
            </a:r>
            <a:endParaRPr kumimoji="0" lang="cs-CZ" sz="1800" b="0" i="0" u="none" strike="noStrike" cap="none" normalizeH="0" baseline="0" smtClean="0">
              <a:ln>
                <a:noFill/>
              </a:ln>
              <a:solidFill>
                <a:schemeClr val="tx1"/>
              </a:solidFill>
              <a:effectLst/>
              <a:latin typeface="Arial" charset="0"/>
            </a:endParaRPr>
          </a:p>
        </p:txBody>
      </p:sp>
      <p:sp>
        <p:nvSpPr>
          <p:cNvPr id="75" name="Rectangle 74"/>
          <p:cNvSpPr/>
          <p:nvPr/>
        </p:nvSpPr>
        <p:spPr bwMode="auto">
          <a:xfrm>
            <a:off x="4283968" y="4365104"/>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4</a:t>
            </a:r>
            <a:endParaRPr kumimoji="0" lang="cs-CZ" sz="1800" b="0" i="0" u="none" strike="noStrike" cap="none" normalizeH="0" baseline="0" smtClean="0">
              <a:ln>
                <a:noFill/>
              </a:ln>
              <a:solidFill>
                <a:schemeClr val="tx1"/>
              </a:solidFill>
              <a:effectLst/>
              <a:latin typeface="Arial" charset="0"/>
            </a:endParaRPr>
          </a:p>
        </p:txBody>
      </p:sp>
      <p:sp>
        <p:nvSpPr>
          <p:cNvPr id="76" name="Rectangle 75"/>
          <p:cNvSpPr/>
          <p:nvPr/>
        </p:nvSpPr>
        <p:spPr bwMode="auto">
          <a:xfrm>
            <a:off x="6012160" y="3573016"/>
            <a:ext cx="360040" cy="288032"/>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2</a:t>
            </a:r>
            <a:endParaRPr kumimoji="0" lang="cs-CZ"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768337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1124744"/>
            <a:ext cx="8640960" cy="4968552"/>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a:t>The implementation of insertion for patricia tries mirrors the two cases that arise in insertion for tries, as illustrated </a:t>
            </a:r>
            <a:r>
              <a:rPr lang="en-US" smtClean="0"/>
              <a:t>in previous example. </a:t>
            </a:r>
          </a:p>
          <a:p>
            <a:r>
              <a:rPr lang="en-US" smtClean="0"/>
              <a:t>As </a:t>
            </a:r>
            <a:r>
              <a:rPr lang="en-US"/>
              <a:t>usual, we gain information on where a new key belongs from a search miss. </a:t>
            </a:r>
            <a:endParaRPr lang="en-US" smtClean="0"/>
          </a:p>
          <a:p>
            <a:endParaRPr lang="en-US"/>
          </a:p>
          <a:p>
            <a:r>
              <a:rPr lang="en-US" smtClean="0"/>
              <a:t>For </a:t>
            </a:r>
            <a:r>
              <a:rPr lang="en-US"/>
              <a:t>tries, the miss can occur </a:t>
            </a:r>
            <a:endParaRPr lang="en-US" smtClean="0"/>
          </a:p>
          <a:p>
            <a:r>
              <a:rPr lang="en-US" smtClean="0"/>
              <a:t>  either </a:t>
            </a:r>
            <a:r>
              <a:rPr lang="en-US"/>
              <a:t>because of a null link </a:t>
            </a:r>
            <a:endParaRPr lang="en-US" smtClean="0"/>
          </a:p>
          <a:p>
            <a:r>
              <a:rPr lang="en-US" smtClean="0"/>
              <a:t>  or </a:t>
            </a:r>
            <a:r>
              <a:rPr lang="en-US"/>
              <a:t>because of a key mismatch at a leaf. </a:t>
            </a:r>
            <a:endParaRPr lang="en-US" smtClean="0"/>
          </a:p>
          <a:p>
            <a:endParaRPr lang="en-US"/>
          </a:p>
          <a:p>
            <a:r>
              <a:rPr lang="en-US" smtClean="0"/>
              <a:t>For </a:t>
            </a:r>
            <a:r>
              <a:rPr lang="en-US"/>
              <a:t>patricia tries, we need to do more work to decide which type of insertion is needed, because we skipped the bits corresponding to one-way branching during the search. </a:t>
            </a:r>
            <a:endParaRPr lang="en-US" smtClean="0"/>
          </a:p>
          <a:p>
            <a:r>
              <a:rPr lang="en-US" smtClean="0"/>
              <a:t>A </a:t>
            </a:r>
            <a:r>
              <a:rPr lang="en-US"/>
              <a:t>patricia-trie search always ends with a key comparison, and this key carries the information that we need. </a:t>
            </a:r>
            <a:endParaRPr lang="en-US" smtClean="0"/>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26</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0971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908720"/>
            <a:ext cx="8640960" cy="561662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We </a:t>
            </a:r>
            <a:r>
              <a:rPr lang="en-US"/>
              <a:t>find the leftmost bit position where the search key and the key that terminated the search differ, then search through the trie again, comparing that bit position against the bit positions in the nodes on the search path. </a:t>
            </a:r>
            <a:endParaRPr lang="en-US" smtClean="0"/>
          </a:p>
          <a:p>
            <a:r>
              <a:rPr lang="en-US" smtClean="0"/>
              <a:t>If </a:t>
            </a:r>
            <a:r>
              <a:rPr lang="en-US"/>
              <a:t>we come to a node that specifies a bit position higher than the bit position that distinguishes the key sought and the key found, then we know that we skipped a bit in the patricia-trie search that would have led to a null link in the corresponding trie search, so we add a new node for testing that bit. </a:t>
            </a:r>
            <a:endParaRPr lang="en-US" smtClean="0"/>
          </a:p>
          <a:p>
            <a:r>
              <a:rPr lang="en-US" smtClean="0"/>
              <a:t>If </a:t>
            </a:r>
            <a:r>
              <a:rPr lang="en-US"/>
              <a:t>we never come to a node that specifies a bit position higher than the one that distinguishes the key sought and the key found, then the patricia-trie search corresponds to a trie search ending in a leaf, and we add a new node that distinguishes the search key from the key that terminated the search. </a:t>
            </a:r>
            <a:endParaRPr lang="en-US" smtClean="0"/>
          </a:p>
          <a:p>
            <a:endParaRPr lang="en-US"/>
          </a:p>
          <a:p>
            <a:r>
              <a:rPr lang="en-US" smtClean="0"/>
              <a:t>We </a:t>
            </a:r>
            <a:r>
              <a:rPr lang="en-US"/>
              <a:t>always add just one node, which references the leftmost bit that distinguishes the keys, where standard trie insertion might add multiple nodes with one-way branching before reaching that bit. That new node, besides providing the bit-discrimination that we need, will also be the node that we use to store the new item</a:t>
            </a:r>
            <a:r>
              <a:rPr lang="en-US" smtClean="0"/>
              <a:t>.</a:t>
            </a:r>
            <a:endParaRPr lang="en-US"/>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27</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61755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700808"/>
            <a:ext cx="8568952" cy="4176464"/>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sz="2000" b="1" smtClean="0">
                <a:latin typeface="Courier New" pitchFamily="49" charset="0"/>
                <a:cs typeface="Courier New" pitchFamily="49" charset="0"/>
              </a:rPr>
              <a:t>public</a:t>
            </a:r>
            <a:r>
              <a:rPr lang="cs-CZ" sz="2000" b="1">
                <a:latin typeface="Courier New" pitchFamily="49" charset="0"/>
                <a:cs typeface="Courier New" pitchFamily="49" charset="0"/>
              </a:rPr>
              <a:t>:</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void</a:t>
            </a:r>
            <a:r>
              <a:rPr lang="cs-CZ" sz="2400" b="1">
                <a:latin typeface="Courier New" pitchFamily="49" charset="0"/>
                <a:cs typeface="Courier New" pitchFamily="49" charset="0"/>
              </a:rPr>
              <a:t> </a:t>
            </a:r>
            <a:r>
              <a:rPr lang="cs-CZ" sz="2000" b="1">
                <a:latin typeface="Courier New" pitchFamily="49" charset="0"/>
                <a:cs typeface="Courier New" pitchFamily="49" charset="0"/>
              </a:rPr>
              <a:t>insert(Item x)</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Key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x.key(); </a:t>
            </a:r>
            <a:r>
              <a:rPr lang="cs-CZ" sz="2000" b="1" u="sng">
                <a:solidFill>
                  <a:srgbClr val="3333FF"/>
                </a:solidFill>
                <a:latin typeface="Courier New" pitchFamily="49" charset="0"/>
                <a:cs typeface="Courier New" pitchFamily="49" charset="0"/>
              </a:rPr>
              <a:t>int</a:t>
            </a:r>
            <a:r>
              <a:rPr lang="cs-CZ" sz="2000" b="1">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Key w = searchR(head-&gt;l, </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-1).key();</a:t>
            </a: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if</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w) </a:t>
            </a:r>
            <a:r>
              <a:rPr lang="cs-CZ" sz="2000" b="1" u="sng">
                <a:solidFill>
                  <a:srgbClr val="3333FF"/>
                </a:solidFill>
                <a:latin typeface="Courier New" pitchFamily="49" charset="0"/>
                <a:cs typeface="Courier New" pitchFamily="49" charset="0"/>
              </a:rPr>
              <a:t>return</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en-US" sz="2000" b="1" smtClean="0">
                <a:solidFill>
                  <a:schemeClr val="bg1">
                    <a:lumMod val="50000"/>
                  </a:schemeClr>
                </a:solidFill>
                <a:latin typeface="Courier New" pitchFamily="49" charset="0"/>
                <a:cs typeface="Courier New" pitchFamily="49" charset="0"/>
              </a:rPr>
              <a:t>// no duplicates</a:t>
            </a:r>
            <a:endParaRPr lang="cs-CZ" sz="2000" b="1">
              <a:solidFill>
                <a:schemeClr val="bg1">
                  <a:lumMod val="50000"/>
                </a:schemeClr>
              </a:solidFill>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for</a:t>
            </a:r>
            <a:r>
              <a:rPr lang="cs-CZ" sz="2000" b="1">
                <a:latin typeface="Courier New" pitchFamily="49" charset="0"/>
                <a:cs typeface="Courier New" pitchFamily="49" charset="0"/>
              </a:rPr>
              <a:t> </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0; </a:t>
            </a:r>
            <a:r>
              <a:rPr lang="cs-CZ" sz="2000" b="1" smtClean="0">
                <a:latin typeface="Courier New" pitchFamily="49" charset="0"/>
                <a:cs typeface="Courier New" pitchFamily="49" charset="0"/>
              </a:rPr>
              <a:t>digit(</a:t>
            </a:r>
            <a:r>
              <a:rPr lang="en-US" sz="2000" b="1" smtClean="0">
                <a:latin typeface="Courier New" pitchFamily="49" charset="0"/>
                <a:cs typeface="Courier New" pitchFamily="49" charset="0"/>
              </a:rPr>
              <a:t>k</a:t>
            </a:r>
            <a:r>
              <a:rPr lang="cs-CZ" sz="2000" b="1" smtClean="0">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digit(w,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insertR(head-&gt;l, x, </a:t>
            </a:r>
            <a:r>
              <a:rPr lang="en-US" sz="2000" b="1" smtClean="0">
                <a:latin typeface="Courier New" pitchFamily="49" charset="0"/>
                <a:cs typeface="Courier New" pitchFamily="49" charset="0"/>
              </a:rPr>
              <a:t>d</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a:t>
            </a:r>
          </a:p>
          <a:p>
            <a:r>
              <a:rPr lang="cs-CZ" sz="2000" b="1" smtClean="0">
                <a:latin typeface="Courier New" pitchFamily="49" charset="0"/>
                <a:cs typeface="Courier New" pitchFamily="49" charset="0"/>
              </a:rPr>
              <a:t>    }</a:t>
            </a:r>
            <a:endParaRPr lang="en-US" sz="2000" b="1" smtClean="0">
              <a:latin typeface="Courier New" pitchFamily="49" charset="0"/>
              <a:cs typeface="Courier New" pitchFamily="49" charset="0"/>
            </a:endParaRPr>
          </a:p>
          <a:p>
            <a:endParaRPr lang="cs-CZ" sz="2000" b="1">
              <a:latin typeface="Courier New" pitchFamily="49" charset="0"/>
              <a:cs typeface="Courier New" pitchFamily="49" charset="0"/>
            </a:endParaRP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ST</a:t>
            </a:r>
            <a:r>
              <a:rPr lang="cs-CZ" sz="2000" b="1" smtClean="0">
                <a:latin typeface="Courier New" pitchFamily="49" charset="0"/>
                <a:cs typeface="Courier New" pitchFamily="49" charset="0"/>
              </a:rPr>
              <a:t>(</a:t>
            </a:r>
            <a:r>
              <a:rPr lang="en-US" sz="2000" b="1" smtClean="0">
                <a:latin typeface="Courier New" pitchFamily="49" charset="0"/>
                <a:cs typeface="Courier New" pitchFamily="49" charset="0"/>
              </a:rPr>
              <a:t> </a:t>
            </a:r>
            <a:r>
              <a:rPr lang="cs-CZ" sz="2000" b="1" u="sng">
                <a:solidFill>
                  <a:srgbClr val="3333FF"/>
                </a:solidFill>
                <a:latin typeface="Courier New" pitchFamily="49" charset="0"/>
                <a:cs typeface="Courier New" pitchFamily="49" charset="0"/>
              </a:rPr>
              <a:t>int</a:t>
            </a:r>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maxN)</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 head = </a:t>
            </a:r>
            <a:r>
              <a:rPr lang="cs-CZ" sz="2000" b="1" u="sng">
                <a:solidFill>
                  <a:srgbClr val="3333FF"/>
                </a:solidFill>
                <a:latin typeface="Courier New" pitchFamily="49" charset="0"/>
                <a:cs typeface="Courier New" pitchFamily="49" charset="0"/>
              </a:rPr>
              <a:t>new</a:t>
            </a:r>
            <a:r>
              <a:rPr lang="cs-CZ" sz="2000" b="1">
                <a:latin typeface="Courier New" pitchFamily="49" charset="0"/>
                <a:cs typeface="Courier New" pitchFamily="49" charset="0"/>
              </a:rPr>
              <a:t> node(nullItem);</a:t>
            </a:r>
          </a:p>
          <a:p>
            <a:r>
              <a:rPr lang="cs-CZ" sz="2000" b="1" smtClean="0">
                <a:latin typeface="Courier New" pitchFamily="49" charset="0"/>
                <a:cs typeface="Courier New" pitchFamily="49" charset="0"/>
              </a:rPr>
              <a:t>      </a:t>
            </a:r>
            <a:r>
              <a:rPr lang="cs-CZ" sz="2000" b="1">
                <a:latin typeface="Courier New" pitchFamily="49" charset="0"/>
                <a:cs typeface="Courier New" pitchFamily="49" charset="0"/>
              </a:rPr>
              <a:t>head-&gt;l = head-&gt;r = head; </a:t>
            </a:r>
            <a:r>
              <a:rPr lang="cs-CZ" sz="2000" b="1" smtClean="0">
                <a:latin typeface="Courier New" pitchFamily="49" charset="0"/>
                <a:cs typeface="Courier New" pitchFamily="49" charset="0"/>
              </a:rPr>
              <a:t>}</a:t>
            </a:r>
            <a:endParaRPr lang="cs-CZ" sz="2000" b="1">
              <a:latin typeface="Courier New" pitchFamily="49" charset="0"/>
              <a:cs typeface="Courier New" pitchFamily="49" charset="0"/>
            </a:endParaRP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28</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408121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AutoShape 46"/>
          <p:cNvSpPr>
            <a:spLocks noChangeArrowheads="1"/>
          </p:cNvSpPr>
          <p:nvPr/>
        </p:nvSpPr>
        <p:spPr bwMode="auto">
          <a:xfrm>
            <a:off x="323528" y="3789040"/>
            <a:ext cx="8568952" cy="2808312"/>
          </a:xfrm>
          <a:prstGeom prst="roundRect">
            <a:avLst>
              <a:gd name="adj" fmla="val 5995"/>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36" name="AutoShape 46"/>
          <p:cNvSpPr>
            <a:spLocks noChangeArrowheads="1"/>
          </p:cNvSpPr>
          <p:nvPr/>
        </p:nvSpPr>
        <p:spPr bwMode="auto">
          <a:xfrm>
            <a:off x="323528" y="692696"/>
            <a:ext cx="8568952" cy="2808312"/>
          </a:xfrm>
          <a:prstGeom prst="roundRect">
            <a:avLst>
              <a:gd name="adj" fmla="val 6429"/>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19" name="Freeform 131"/>
          <p:cNvSpPr>
            <a:spLocks/>
          </p:cNvSpPr>
          <p:nvPr/>
        </p:nvSpPr>
        <p:spPr bwMode="auto">
          <a:xfrm flipV="1">
            <a:off x="3851920" y="2204864"/>
            <a:ext cx="1728192" cy="844924"/>
          </a:xfrm>
          <a:custGeom>
            <a:avLst/>
            <a:gdLst>
              <a:gd name="T0" fmla="*/ 1225547122 w 1300"/>
              <a:gd name="T1" fmla="*/ 1012921730 h 858"/>
              <a:gd name="T2" fmla="*/ 1296285138 w 1300"/>
              <a:gd name="T3" fmla="*/ 784119962 h 858"/>
              <a:gd name="T4" fmla="*/ 1448373267 w 1300"/>
              <a:gd name="T5" fmla="*/ 784119962 h 858"/>
              <a:gd name="T6" fmla="*/ 1697726999 w 1300"/>
              <a:gd name="T7" fmla="*/ 892563234 h 858"/>
              <a:gd name="T8" fmla="*/ 1616378215 w 1300"/>
              <a:gd name="T9" fmla="*/ 675677782 h 858"/>
              <a:gd name="T10" fmla="*/ 2147483647 w 1300"/>
              <a:gd name="T11" fmla="*/ 675677782 h 858"/>
              <a:gd name="T12" fmla="*/ 1856889861 w 1300"/>
              <a:gd name="T13" fmla="*/ 622053271 h 858"/>
              <a:gd name="T14" fmla="*/ 1745476124 w 1300"/>
              <a:gd name="T15" fmla="*/ 455219399 h 858"/>
              <a:gd name="T16" fmla="*/ 2085022055 w 1300"/>
              <a:gd name="T17" fmla="*/ 398018685 h 858"/>
              <a:gd name="T18" fmla="*/ 1938238645 w 1300"/>
              <a:gd name="T19" fmla="*/ 351543308 h 858"/>
              <a:gd name="T20" fmla="*/ 1697726999 w 1300"/>
              <a:gd name="T21" fmla="*/ 243101128 h 858"/>
              <a:gd name="T22" fmla="*/ 1957691500 w 1300"/>
              <a:gd name="T23" fmla="*/ 97716842 h 858"/>
              <a:gd name="T24" fmla="*/ 1455447999 w 1300"/>
              <a:gd name="T25" fmla="*/ 243101128 h 858"/>
              <a:gd name="T26" fmla="*/ 1296285138 w 1300"/>
              <a:gd name="T27" fmla="*/ 81033345 h 858"/>
              <a:gd name="T28" fmla="*/ 1296285138 w 1300"/>
              <a:gd name="T29" fmla="*/ 27408835 h 858"/>
              <a:gd name="T30" fmla="*/ 1214936353 w 1300"/>
              <a:gd name="T31" fmla="*/ 243101128 h 858"/>
              <a:gd name="T32" fmla="*/ 974424707 w 1300"/>
              <a:gd name="T33" fmla="*/ 243101128 h 858"/>
              <a:gd name="T34" fmla="*/ 981498110 w 1300"/>
              <a:gd name="T35" fmla="*/ 47667444 h 858"/>
              <a:gd name="T36" fmla="*/ 815263175 w 1300"/>
              <a:gd name="T37" fmla="*/ 297917706 h 858"/>
              <a:gd name="T38" fmla="*/ 654332960 w 1300"/>
              <a:gd name="T39" fmla="*/ 297917706 h 858"/>
              <a:gd name="T40" fmla="*/ 413821313 w 1300"/>
              <a:gd name="T41" fmla="*/ 81033345 h 858"/>
              <a:gd name="T42" fmla="*/ 493402744 w 1300"/>
              <a:gd name="T43" fmla="*/ 243101128 h 858"/>
              <a:gd name="T44" fmla="*/ 332471199 w 1300"/>
              <a:gd name="T45" fmla="*/ 297917706 h 858"/>
              <a:gd name="T46" fmla="*/ 91960883 w 1300"/>
              <a:gd name="T47" fmla="*/ 297917706 h 858"/>
              <a:gd name="T48" fmla="*/ 332471199 w 1300"/>
              <a:gd name="T49" fmla="*/ 405168910 h 858"/>
              <a:gd name="T50" fmla="*/ 252891098 w 1300"/>
              <a:gd name="T51" fmla="*/ 513611091 h 858"/>
              <a:gd name="T52" fmla="*/ 12379452 w 1300"/>
              <a:gd name="T53" fmla="*/ 622053271 h 858"/>
              <a:gd name="T54" fmla="*/ 332471199 w 1300"/>
              <a:gd name="T55" fmla="*/ 622053271 h 858"/>
              <a:gd name="T56" fmla="*/ 252891098 w 1300"/>
              <a:gd name="T57" fmla="*/ 729303384 h 858"/>
              <a:gd name="T58" fmla="*/ 493402744 w 1300"/>
              <a:gd name="T59" fmla="*/ 675677782 h 858"/>
              <a:gd name="T60" fmla="*/ 654332960 w 1300"/>
              <a:gd name="T61" fmla="*/ 892563234 h 858"/>
              <a:gd name="T62" fmla="*/ 733913061 w 1300"/>
              <a:gd name="T63" fmla="*/ 675677782 h 858"/>
              <a:gd name="T64" fmla="*/ 832947346 w 1300"/>
              <a:gd name="T65" fmla="*/ 791270188 h 858"/>
              <a:gd name="T66" fmla="*/ 894843276 w 1300"/>
              <a:gd name="T67" fmla="*/ 999813347 h 858"/>
              <a:gd name="T68" fmla="*/ 1108828665 w 1300"/>
              <a:gd name="T69" fmla="*/ 698320527 h 858"/>
              <a:gd name="T70" fmla="*/ 1225547122 w 1300"/>
              <a:gd name="T71" fmla="*/ 1012921730 h 8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00"/>
              <a:gd name="T109" fmla="*/ 0 h 858"/>
              <a:gd name="T110" fmla="*/ 1300 w 1300"/>
              <a:gd name="T111" fmla="*/ 858 h 858"/>
              <a:gd name="connsiteX0" fmla="*/ 5280 w 9791"/>
              <a:gd name="connsiteY0" fmla="*/ 9722 h 9725"/>
              <a:gd name="connsiteX1" fmla="*/ 5587 w 9791"/>
              <a:gd name="connsiteY1" fmla="*/ 7484 h 9725"/>
              <a:gd name="connsiteX2" fmla="*/ 6249 w 9791"/>
              <a:gd name="connsiteY2" fmla="*/ 7484 h 9725"/>
              <a:gd name="connsiteX3" fmla="*/ 7334 w 9791"/>
              <a:gd name="connsiteY3" fmla="*/ 8545 h 9725"/>
              <a:gd name="connsiteX4" fmla="*/ 6980 w 9791"/>
              <a:gd name="connsiteY4" fmla="*/ 6423 h 9725"/>
              <a:gd name="connsiteX5" fmla="*/ 9772 w 9791"/>
              <a:gd name="connsiteY5" fmla="*/ 6423 h 9725"/>
              <a:gd name="connsiteX6" fmla="*/ 8190 w 9791"/>
              <a:gd name="connsiteY6" fmla="*/ 5811 h 9725"/>
              <a:gd name="connsiteX7" fmla="*/ 7541 w 9791"/>
              <a:gd name="connsiteY7" fmla="*/ 4267 h 9725"/>
              <a:gd name="connsiteX8" fmla="*/ 9018 w 9791"/>
              <a:gd name="connsiteY8" fmla="*/ 3708 h 9725"/>
              <a:gd name="connsiteX9" fmla="*/ 8380 w 9791"/>
              <a:gd name="connsiteY9" fmla="*/ 3253 h 9725"/>
              <a:gd name="connsiteX10" fmla="*/ 7334 w 9791"/>
              <a:gd name="connsiteY10" fmla="*/ 2193 h 9725"/>
              <a:gd name="connsiteX11" fmla="*/ 8464 w 9791"/>
              <a:gd name="connsiteY11" fmla="*/ 771 h 9725"/>
              <a:gd name="connsiteX12" fmla="*/ 6280 w 9791"/>
              <a:gd name="connsiteY12" fmla="*/ 2193 h 9725"/>
              <a:gd name="connsiteX13" fmla="*/ 5587 w 9791"/>
              <a:gd name="connsiteY13" fmla="*/ 608 h 9725"/>
              <a:gd name="connsiteX14" fmla="*/ 5587 w 9791"/>
              <a:gd name="connsiteY14" fmla="*/ 83 h 9725"/>
              <a:gd name="connsiteX15" fmla="*/ 5234 w 9791"/>
              <a:gd name="connsiteY15" fmla="*/ 2193 h 9725"/>
              <a:gd name="connsiteX16" fmla="*/ 4187 w 9791"/>
              <a:gd name="connsiteY16" fmla="*/ 2193 h 9725"/>
              <a:gd name="connsiteX17" fmla="*/ 4218 w 9791"/>
              <a:gd name="connsiteY17" fmla="*/ 281 h 9725"/>
              <a:gd name="connsiteX18" fmla="*/ 3495 w 9791"/>
              <a:gd name="connsiteY18" fmla="*/ 2729 h 9725"/>
              <a:gd name="connsiteX19" fmla="*/ 2795 w 9791"/>
              <a:gd name="connsiteY19" fmla="*/ 2729 h 9725"/>
              <a:gd name="connsiteX20" fmla="*/ 1749 w 9791"/>
              <a:gd name="connsiteY20" fmla="*/ 608 h 9725"/>
              <a:gd name="connsiteX21" fmla="*/ 2095 w 9791"/>
              <a:gd name="connsiteY21" fmla="*/ 2193 h 9725"/>
              <a:gd name="connsiteX22" fmla="*/ 1395 w 9791"/>
              <a:gd name="connsiteY22" fmla="*/ 2729 h 9725"/>
              <a:gd name="connsiteX23" fmla="*/ 349 w 9791"/>
              <a:gd name="connsiteY23" fmla="*/ 2729 h 9725"/>
              <a:gd name="connsiteX24" fmla="*/ 1395 w 9791"/>
              <a:gd name="connsiteY24" fmla="*/ 3778 h 9725"/>
              <a:gd name="connsiteX25" fmla="*/ 1049 w 9791"/>
              <a:gd name="connsiteY25" fmla="*/ 4838 h 9725"/>
              <a:gd name="connsiteX26" fmla="*/ 3 w 9791"/>
              <a:gd name="connsiteY26" fmla="*/ 5899 h 9725"/>
              <a:gd name="connsiteX27" fmla="*/ 1395 w 9791"/>
              <a:gd name="connsiteY27" fmla="*/ 5899 h 9725"/>
              <a:gd name="connsiteX28" fmla="*/ 1049 w 9791"/>
              <a:gd name="connsiteY28" fmla="*/ 6948 h 9725"/>
              <a:gd name="connsiteX29" fmla="*/ 2095 w 9791"/>
              <a:gd name="connsiteY29" fmla="*/ 6423 h 9725"/>
              <a:gd name="connsiteX30" fmla="*/ 2795 w 9791"/>
              <a:gd name="connsiteY30" fmla="*/ 8545 h 9725"/>
              <a:gd name="connsiteX31" fmla="*/ 3141 w 9791"/>
              <a:gd name="connsiteY31" fmla="*/ 6423 h 9725"/>
              <a:gd name="connsiteX32" fmla="*/ 3572 w 9791"/>
              <a:gd name="connsiteY32" fmla="*/ 7554 h 9725"/>
              <a:gd name="connsiteX33" fmla="*/ 3841 w 9791"/>
              <a:gd name="connsiteY33" fmla="*/ 9594 h 9725"/>
              <a:gd name="connsiteX34" fmla="*/ 4772 w 9791"/>
              <a:gd name="connsiteY34" fmla="*/ 6645 h 9725"/>
              <a:gd name="connsiteX35" fmla="*/ 5280 w 9791"/>
              <a:gd name="connsiteY35" fmla="*/ 9722 h 9725"/>
              <a:gd name="connsiteX0" fmla="*/ 5393 w 9286"/>
              <a:gd name="connsiteY0" fmla="*/ 9997 h 10000"/>
              <a:gd name="connsiteX1" fmla="*/ 5706 w 9286"/>
              <a:gd name="connsiteY1" fmla="*/ 7696 h 10000"/>
              <a:gd name="connsiteX2" fmla="*/ 6382 w 9286"/>
              <a:gd name="connsiteY2" fmla="*/ 7696 h 10000"/>
              <a:gd name="connsiteX3" fmla="*/ 7491 w 9286"/>
              <a:gd name="connsiteY3" fmla="*/ 8787 h 10000"/>
              <a:gd name="connsiteX4" fmla="*/ 7129 w 9286"/>
              <a:gd name="connsiteY4" fmla="*/ 6605 h 10000"/>
              <a:gd name="connsiteX5" fmla="*/ 9254 w 9286"/>
              <a:gd name="connsiteY5" fmla="*/ 6877 h 10000"/>
              <a:gd name="connsiteX6" fmla="*/ 8365 w 9286"/>
              <a:gd name="connsiteY6" fmla="*/ 5975 h 10000"/>
              <a:gd name="connsiteX7" fmla="*/ 7702 w 9286"/>
              <a:gd name="connsiteY7" fmla="*/ 4388 h 10000"/>
              <a:gd name="connsiteX8" fmla="*/ 9210 w 9286"/>
              <a:gd name="connsiteY8" fmla="*/ 3813 h 10000"/>
              <a:gd name="connsiteX9" fmla="*/ 8559 w 9286"/>
              <a:gd name="connsiteY9" fmla="*/ 3345 h 10000"/>
              <a:gd name="connsiteX10" fmla="*/ 7491 w 9286"/>
              <a:gd name="connsiteY10" fmla="*/ 2255 h 10000"/>
              <a:gd name="connsiteX11" fmla="*/ 8645 w 9286"/>
              <a:gd name="connsiteY11" fmla="*/ 793 h 10000"/>
              <a:gd name="connsiteX12" fmla="*/ 6414 w 9286"/>
              <a:gd name="connsiteY12" fmla="*/ 2255 h 10000"/>
              <a:gd name="connsiteX13" fmla="*/ 5706 w 9286"/>
              <a:gd name="connsiteY13" fmla="*/ 625 h 10000"/>
              <a:gd name="connsiteX14" fmla="*/ 5706 w 9286"/>
              <a:gd name="connsiteY14" fmla="*/ 85 h 10000"/>
              <a:gd name="connsiteX15" fmla="*/ 5346 w 9286"/>
              <a:gd name="connsiteY15" fmla="*/ 2255 h 10000"/>
              <a:gd name="connsiteX16" fmla="*/ 4276 w 9286"/>
              <a:gd name="connsiteY16" fmla="*/ 2255 h 10000"/>
              <a:gd name="connsiteX17" fmla="*/ 4308 w 9286"/>
              <a:gd name="connsiteY17" fmla="*/ 289 h 10000"/>
              <a:gd name="connsiteX18" fmla="*/ 3570 w 9286"/>
              <a:gd name="connsiteY18" fmla="*/ 2806 h 10000"/>
              <a:gd name="connsiteX19" fmla="*/ 2855 w 9286"/>
              <a:gd name="connsiteY19" fmla="*/ 2806 h 10000"/>
              <a:gd name="connsiteX20" fmla="*/ 1786 w 9286"/>
              <a:gd name="connsiteY20" fmla="*/ 625 h 10000"/>
              <a:gd name="connsiteX21" fmla="*/ 2140 w 9286"/>
              <a:gd name="connsiteY21" fmla="*/ 2255 h 10000"/>
              <a:gd name="connsiteX22" fmla="*/ 1425 w 9286"/>
              <a:gd name="connsiteY22" fmla="*/ 2806 h 10000"/>
              <a:gd name="connsiteX23" fmla="*/ 356 w 9286"/>
              <a:gd name="connsiteY23" fmla="*/ 2806 h 10000"/>
              <a:gd name="connsiteX24" fmla="*/ 1425 w 9286"/>
              <a:gd name="connsiteY24" fmla="*/ 3885 h 10000"/>
              <a:gd name="connsiteX25" fmla="*/ 1071 w 9286"/>
              <a:gd name="connsiteY25" fmla="*/ 4975 h 10000"/>
              <a:gd name="connsiteX26" fmla="*/ 3 w 9286"/>
              <a:gd name="connsiteY26" fmla="*/ 6066 h 10000"/>
              <a:gd name="connsiteX27" fmla="*/ 1425 w 9286"/>
              <a:gd name="connsiteY27" fmla="*/ 6066 h 10000"/>
              <a:gd name="connsiteX28" fmla="*/ 1071 w 9286"/>
              <a:gd name="connsiteY28" fmla="*/ 7144 h 10000"/>
              <a:gd name="connsiteX29" fmla="*/ 2140 w 9286"/>
              <a:gd name="connsiteY29" fmla="*/ 6605 h 10000"/>
              <a:gd name="connsiteX30" fmla="*/ 2855 w 9286"/>
              <a:gd name="connsiteY30" fmla="*/ 8787 h 10000"/>
              <a:gd name="connsiteX31" fmla="*/ 3208 w 9286"/>
              <a:gd name="connsiteY31" fmla="*/ 6605 h 10000"/>
              <a:gd name="connsiteX32" fmla="*/ 3648 w 9286"/>
              <a:gd name="connsiteY32" fmla="*/ 7768 h 10000"/>
              <a:gd name="connsiteX33" fmla="*/ 3923 w 9286"/>
              <a:gd name="connsiteY33" fmla="*/ 9865 h 10000"/>
              <a:gd name="connsiteX34" fmla="*/ 4874 w 9286"/>
              <a:gd name="connsiteY34" fmla="*/ 6833 h 10000"/>
              <a:gd name="connsiteX35" fmla="*/ 5393 w 9286"/>
              <a:gd name="connsiteY35" fmla="*/ 9997 h 10000"/>
              <a:gd name="connsiteX0" fmla="*/ 5808 w 10000"/>
              <a:gd name="connsiteY0" fmla="*/ 9997 h 10000"/>
              <a:gd name="connsiteX1" fmla="*/ 6145 w 10000"/>
              <a:gd name="connsiteY1" fmla="*/ 7696 h 10000"/>
              <a:gd name="connsiteX2" fmla="*/ 6873 w 10000"/>
              <a:gd name="connsiteY2" fmla="*/ 7696 h 10000"/>
              <a:gd name="connsiteX3" fmla="*/ 8067 w 10000"/>
              <a:gd name="connsiteY3" fmla="*/ 8787 h 10000"/>
              <a:gd name="connsiteX4" fmla="*/ 7677 w 10000"/>
              <a:gd name="connsiteY4" fmla="*/ 6605 h 10000"/>
              <a:gd name="connsiteX5" fmla="*/ 9966 w 10000"/>
              <a:gd name="connsiteY5" fmla="*/ 6877 h 10000"/>
              <a:gd name="connsiteX6" fmla="*/ 9008 w 10000"/>
              <a:gd name="connsiteY6" fmla="*/ 5975 h 10000"/>
              <a:gd name="connsiteX7" fmla="*/ 8294 w 10000"/>
              <a:gd name="connsiteY7" fmla="*/ 4388 h 10000"/>
              <a:gd name="connsiteX8" fmla="*/ 9918 w 10000"/>
              <a:gd name="connsiteY8" fmla="*/ 3813 h 10000"/>
              <a:gd name="connsiteX9" fmla="*/ 9217 w 10000"/>
              <a:gd name="connsiteY9" fmla="*/ 3345 h 10000"/>
              <a:gd name="connsiteX10" fmla="*/ 8067 w 10000"/>
              <a:gd name="connsiteY10" fmla="*/ 2255 h 10000"/>
              <a:gd name="connsiteX11" fmla="*/ 8527 w 10000"/>
              <a:gd name="connsiteY11" fmla="*/ 884 h 10000"/>
              <a:gd name="connsiteX12" fmla="*/ 6907 w 10000"/>
              <a:gd name="connsiteY12" fmla="*/ 2255 h 10000"/>
              <a:gd name="connsiteX13" fmla="*/ 6145 w 10000"/>
              <a:gd name="connsiteY13" fmla="*/ 625 h 10000"/>
              <a:gd name="connsiteX14" fmla="*/ 6145 w 10000"/>
              <a:gd name="connsiteY14" fmla="*/ 85 h 10000"/>
              <a:gd name="connsiteX15" fmla="*/ 5757 w 10000"/>
              <a:gd name="connsiteY15" fmla="*/ 2255 h 10000"/>
              <a:gd name="connsiteX16" fmla="*/ 4605 w 10000"/>
              <a:gd name="connsiteY16" fmla="*/ 2255 h 10000"/>
              <a:gd name="connsiteX17" fmla="*/ 4639 w 10000"/>
              <a:gd name="connsiteY17" fmla="*/ 289 h 10000"/>
              <a:gd name="connsiteX18" fmla="*/ 3844 w 10000"/>
              <a:gd name="connsiteY18" fmla="*/ 2806 h 10000"/>
              <a:gd name="connsiteX19" fmla="*/ 3075 w 10000"/>
              <a:gd name="connsiteY19" fmla="*/ 2806 h 10000"/>
              <a:gd name="connsiteX20" fmla="*/ 1923 w 10000"/>
              <a:gd name="connsiteY20" fmla="*/ 625 h 10000"/>
              <a:gd name="connsiteX21" fmla="*/ 2305 w 10000"/>
              <a:gd name="connsiteY21" fmla="*/ 2255 h 10000"/>
              <a:gd name="connsiteX22" fmla="*/ 1535 w 10000"/>
              <a:gd name="connsiteY22" fmla="*/ 2806 h 10000"/>
              <a:gd name="connsiteX23" fmla="*/ 383 w 10000"/>
              <a:gd name="connsiteY23" fmla="*/ 2806 h 10000"/>
              <a:gd name="connsiteX24" fmla="*/ 1535 w 10000"/>
              <a:gd name="connsiteY24" fmla="*/ 3885 h 10000"/>
              <a:gd name="connsiteX25" fmla="*/ 1153 w 10000"/>
              <a:gd name="connsiteY25" fmla="*/ 4975 h 10000"/>
              <a:gd name="connsiteX26" fmla="*/ 3 w 10000"/>
              <a:gd name="connsiteY26" fmla="*/ 6066 h 10000"/>
              <a:gd name="connsiteX27" fmla="*/ 1535 w 10000"/>
              <a:gd name="connsiteY27" fmla="*/ 6066 h 10000"/>
              <a:gd name="connsiteX28" fmla="*/ 1153 w 10000"/>
              <a:gd name="connsiteY28" fmla="*/ 7144 h 10000"/>
              <a:gd name="connsiteX29" fmla="*/ 2305 w 10000"/>
              <a:gd name="connsiteY29" fmla="*/ 6605 h 10000"/>
              <a:gd name="connsiteX30" fmla="*/ 3075 w 10000"/>
              <a:gd name="connsiteY30" fmla="*/ 8787 h 10000"/>
              <a:gd name="connsiteX31" fmla="*/ 3455 w 10000"/>
              <a:gd name="connsiteY31" fmla="*/ 6605 h 10000"/>
              <a:gd name="connsiteX32" fmla="*/ 3928 w 10000"/>
              <a:gd name="connsiteY32" fmla="*/ 7768 h 10000"/>
              <a:gd name="connsiteX33" fmla="*/ 4225 w 10000"/>
              <a:gd name="connsiteY33" fmla="*/ 9865 h 10000"/>
              <a:gd name="connsiteX34" fmla="*/ 5249 w 10000"/>
              <a:gd name="connsiteY34" fmla="*/ 6833 h 10000"/>
              <a:gd name="connsiteX35" fmla="*/ 5808 w 10000"/>
              <a:gd name="connsiteY35" fmla="*/ 9997 h 10000"/>
              <a:gd name="connsiteX0" fmla="*/ 5808 w 10000"/>
              <a:gd name="connsiteY0" fmla="*/ 9712 h 9715"/>
              <a:gd name="connsiteX1" fmla="*/ 6145 w 10000"/>
              <a:gd name="connsiteY1" fmla="*/ 7411 h 9715"/>
              <a:gd name="connsiteX2" fmla="*/ 6873 w 10000"/>
              <a:gd name="connsiteY2" fmla="*/ 7411 h 9715"/>
              <a:gd name="connsiteX3" fmla="*/ 8067 w 10000"/>
              <a:gd name="connsiteY3" fmla="*/ 8502 h 9715"/>
              <a:gd name="connsiteX4" fmla="*/ 7677 w 10000"/>
              <a:gd name="connsiteY4" fmla="*/ 6320 h 9715"/>
              <a:gd name="connsiteX5" fmla="*/ 9966 w 10000"/>
              <a:gd name="connsiteY5" fmla="*/ 6592 h 9715"/>
              <a:gd name="connsiteX6" fmla="*/ 9008 w 10000"/>
              <a:gd name="connsiteY6" fmla="*/ 5690 h 9715"/>
              <a:gd name="connsiteX7" fmla="*/ 8294 w 10000"/>
              <a:gd name="connsiteY7" fmla="*/ 4103 h 9715"/>
              <a:gd name="connsiteX8" fmla="*/ 9918 w 10000"/>
              <a:gd name="connsiteY8" fmla="*/ 3528 h 9715"/>
              <a:gd name="connsiteX9" fmla="*/ 9217 w 10000"/>
              <a:gd name="connsiteY9" fmla="*/ 3060 h 9715"/>
              <a:gd name="connsiteX10" fmla="*/ 8067 w 10000"/>
              <a:gd name="connsiteY10" fmla="*/ 1970 h 9715"/>
              <a:gd name="connsiteX11" fmla="*/ 8527 w 10000"/>
              <a:gd name="connsiteY11" fmla="*/ 599 h 9715"/>
              <a:gd name="connsiteX12" fmla="*/ 6907 w 10000"/>
              <a:gd name="connsiteY12" fmla="*/ 1970 h 9715"/>
              <a:gd name="connsiteX13" fmla="*/ 6145 w 10000"/>
              <a:gd name="connsiteY13" fmla="*/ 340 h 9715"/>
              <a:gd name="connsiteX14" fmla="*/ 6205 w 10000"/>
              <a:gd name="connsiteY14" fmla="*/ 344 h 9715"/>
              <a:gd name="connsiteX15" fmla="*/ 5757 w 10000"/>
              <a:gd name="connsiteY15" fmla="*/ 1970 h 9715"/>
              <a:gd name="connsiteX16" fmla="*/ 4605 w 10000"/>
              <a:gd name="connsiteY16" fmla="*/ 1970 h 9715"/>
              <a:gd name="connsiteX17" fmla="*/ 4639 w 10000"/>
              <a:gd name="connsiteY17" fmla="*/ 4 h 9715"/>
              <a:gd name="connsiteX18" fmla="*/ 3844 w 10000"/>
              <a:gd name="connsiteY18" fmla="*/ 2521 h 9715"/>
              <a:gd name="connsiteX19" fmla="*/ 3075 w 10000"/>
              <a:gd name="connsiteY19" fmla="*/ 2521 h 9715"/>
              <a:gd name="connsiteX20" fmla="*/ 1923 w 10000"/>
              <a:gd name="connsiteY20" fmla="*/ 340 h 9715"/>
              <a:gd name="connsiteX21" fmla="*/ 2305 w 10000"/>
              <a:gd name="connsiteY21" fmla="*/ 1970 h 9715"/>
              <a:gd name="connsiteX22" fmla="*/ 1535 w 10000"/>
              <a:gd name="connsiteY22" fmla="*/ 2521 h 9715"/>
              <a:gd name="connsiteX23" fmla="*/ 383 w 10000"/>
              <a:gd name="connsiteY23" fmla="*/ 2521 h 9715"/>
              <a:gd name="connsiteX24" fmla="*/ 1535 w 10000"/>
              <a:gd name="connsiteY24" fmla="*/ 3600 h 9715"/>
              <a:gd name="connsiteX25" fmla="*/ 1153 w 10000"/>
              <a:gd name="connsiteY25" fmla="*/ 4690 h 9715"/>
              <a:gd name="connsiteX26" fmla="*/ 3 w 10000"/>
              <a:gd name="connsiteY26" fmla="*/ 5781 h 9715"/>
              <a:gd name="connsiteX27" fmla="*/ 1535 w 10000"/>
              <a:gd name="connsiteY27" fmla="*/ 5781 h 9715"/>
              <a:gd name="connsiteX28" fmla="*/ 1153 w 10000"/>
              <a:gd name="connsiteY28" fmla="*/ 6859 h 9715"/>
              <a:gd name="connsiteX29" fmla="*/ 2305 w 10000"/>
              <a:gd name="connsiteY29" fmla="*/ 6320 h 9715"/>
              <a:gd name="connsiteX30" fmla="*/ 3075 w 10000"/>
              <a:gd name="connsiteY30" fmla="*/ 8502 h 9715"/>
              <a:gd name="connsiteX31" fmla="*/ 3455 w 10000"/>
              <a:gd name="connsiteY31" fmla="*/ 6320 h 9715"/>
              <a:gd name="connsiteX32" fmla="*/ 3928 w 10000"/>
              <a:gd name="connsiteY32" fmla="*/ 7483 h 9715"/>
              <a:gd name="connsiteX33" fmla="*/ 4225 w 10000"/>
              <a:gd name="connsiteY33" fmla="*/ 9580 h 9715"/>
              <a:gd name="connsiteX34" fmla="*/ 5249 w 10000"/>
              <a:gd name="connsiteY34" fmla="*/ 6548 h 9715"/>
              <a:gd name="connsiteX35" fmla="*/ 5808 w 10000"/>
              <a:gd name="connsiteY35" fmla="*/ 9712 h 9715"/>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6205 w 10000"/>
              <a:gd name="connsiteY14" fmla="*/ 354 h 10000"/>
              <a:gd name="connsiteX15" fmla="*/ 5757 w 10000"/>
              <a:gd name="connsiteY15" fmla="*/ 2028 h 10000"/>
              <a:gd name="connsiteX16" fmla="*/ 4605 w 10000"/>
              <a:gd name="connsiteY16" fmla="*/ 2028 h 10000"/>
              <a:gd name="connsiteX17" fmla="*/ 4639 w 10000"/>
              <a:gd name="connsiteY17" fmla="*/ 4 h 10000"/>
              <a:gd name="connsiteX18" fmla="*/ 3844 w 10000"/>
              <a:gd name="connsiteY18" fmla="*/ 2595 h 10000"/>
              <a:gd name="connsiteX19" fmla="*/ 3075 w 10000"/>
              <a:gd name="connsiteY19" fmla="*/ 2595 h 10000"/>
              <a:gd name="connsiteX20" fmla="*/ 1923 w 10000"/>
              <a:gd name="connsiteY20" fmla="*/ 350 h 10000"/>
              <a:gd name="connsiteX21" fmla="*/ 2305 w 10000"/>
              <a:gd name="connsiteY21" fmla="*/ 2028 h 10000"/>
              <a:gd name="connsiteX22" fmla="*/ 1535 w 10000"/>
              <a:gd name="connsiteY22" fmla="*/ 2595 h 10000"/>
              <a:gd name="connsiteX23" fmla="*/ 383 w 10000"/>
              <a:gd name="connsiteY23" fmla="*/ 2595 h 10000"/>
              <a:gd name="connsiteX24" fmla="*/ 1535 w 10000"/>
              <a:gd name="connsiteY24" fmla="*/ 3706 h 10000"/>
              <a:gd name="connsiteX25" fmla="*/ 1153 w 10000"/>
              <a:gd name="connsiteY25" fmla="*/ 4828 h 10000"/>
              <a:gd name="connsiteX26" fmla="*/ 3 w 10000"/>
              <a:gd name="connsiteY26" fmla="*/ 5951 h 10000"/>
              <a:gd name="connsiteX27" fmla="*/ 1535 w 10000"/>
              <a:gd name="connsiteY27" fmla="*/ 5951 h 10000"/>
              <a:gd name="connsiteX28" fmla="*/ 1153 w 10000"/>
              <a:gd name="connsiteY28" fmla="*/ 7060 h 10000"/>
              <a:gd name="connsiteX29" fmla="*/ 2305 w 10000"/>
              <a:gd name="connsiteY29" fmla="*/ 6505 h 10000"/>
              <a:gd name="connsiteX30" fmla="*/ 3075 w 10000"/>
              <a:gd name="connsiteY30" fmla="*/ 8751 h 10000"/>
              <a:gd name="connsiteX31" fmla="*/ 3455 w 10000"/>
              <a:gd name="connsiteY31" fmla="*/ 6505 h 10000"/>
              <a:gd name="connsiteX32" fmla="*/ 3928 w 10000"/>
              <a:gd name="connsiteY32" fmla="*/ 7703 h 10000"/>
              <a:gd name="connsiteX33" fmla="*/ 4225 w 10000"/>
              <a:gd name="connsiteY33" fmla="*/ 9861 h 10000"/>
              <a:gd name="connsiteX34" fmla="*/ 5249 w 10000"/>
              <a:gd name="connsiteY34" fmla="*/ 6740 h 10000"/>
              <a:gd name="connsiteX35" fmla="*/ 5808 w 10000"/>
              <a:gd name="connsiteY35" fmla="*/ 9997 h 10000"/>
              <a:gd name="connsiteX0" fmla="*/ 5808 w 10000"/>
              <a:gd name="connsiteY0" fmla="*/ 9997 h 10000"/>
              <a:gd name="connsiteX1" fmla="*/ 6145 w 10000"/>
              <a:gd name="connsiteY1" fmla="*/ 7628 h 10000"/>
              <a:gd name="connsiteX2" fmla="*/ 6873 w 10000"/>
              <a:gd name="connsiteY2" fmla="*/ 7628 h 10000"/>
              <a:gd name="connsiteX3" fmla="*/ 8067 w 10000"/>
              <a:gd name="connsiteY3" fmla="*/ 8751 h 10000"/>
              <a:gd name="connsiteX4" fmla="*/ 7677 w 10000"/>
              <a:gd name="connsiteY4" fmla="*/ 6505 h 10000"/>
              <a:gd name="connsiteX5" fmla="*/ 9966 w 10000"/>
              <a:gd name="connsiteY5" fmla="*/ 6785 h 10000"/>
              <a:gd name="connsiteX6" fmla="*/ 9008 w 10000"/>
              <a:gd name="connsiteY6" fmla="*/ 5857 h 10000"/>
              <a:gd name="connsiteX7" fmla="*/ 8294 w 10000"/>
              <a:gd name="connsiteY7" fmla="*/ 4223 h 10000"/>
              <a:gd name="connsiteX8" fmla="*/ 9918 w 10000"/>
              <a:gd name="connsiteY8" fmla="*/ 3631 h 10000"/>
              <a:gd name="connsiteX9" fmla="*/ 9217 w 10000"/>
              <a:gd name="connsiteY9" fmla="*/ 3150 h 10000"/>
              <a:gd name="connsiteX10" fmla="*/ 8067 w 10000"/>
              <a:gd name="connsiteY10" fmla="*/ 2028 h 10000"/>
              <a:gd name="connsiteX11" fmla="*/ 8527 w 10000"/>
              <a:gd name="connsiteY11" fmla="*/ 617 h 10000"/>
              <a:gd name="connsiteX12" fmla="*/ 6907 w 10000"/>
              <a:gd name="connsiteY12" fmla="*/ 2028 h 10000"/>
              <a:gd name="connsiteX13" fmla="*/ 6145 w 10000"/>
              <a:gd name="connsiteY13" fmla="*/ 350 h 10000"/>
              <a:gd name="connsiteX14" fmla="*/ 5757 w 10000"/>
              <a:gd name="connsiteY14" fmla="*/ 2028 h 10000"/>
              <a:gd name="connsiteX15" fmla="*/ 4605 w 10000"/>
              <a:gd name="connsiteY15" fmla="*/ 2028 h 10000"/>
              <a:gd name="connsiteX16" fmla="*/ 4639 w 10000"/>
              <a:gd name="connsiteY16" fmla="*/ 4 h 10000"/>
              <a:gd name="connsiteX17" fmla="*/ 3844 w 10000"/>
              <a:gd name="connsiteY17" fmla="*/ 2595 h 10000"/>
              <a:gd name="connsiteX18" fmla="*/ 3075 w 10000"/>
              <a:gd name="connsiteY18" fmla="*/ 2595 h 10000"/>
              <a:gd name="connsiteX19" fmla="*/ 1923 w 10000"/>
              <a:gd name="connsiteY19" fmla="*/ 350 h 10000"/>
              <a:gd name="connsiteX20" fmla="*/ 2305 w 10000"/>
              <a:gd name="connsiteY20" fmla="*/ 2028 h 10000"/>
              <a:gd name="connsiteX21" fmla="*/ 1535 w 10000"/>
              <a:gd name="connsiteY21" fmla="*/ 2595 h 10000"/>
              <a:gd name="connsiteX22" fmla="*/ 383 w 10000"/>
              <a:gd name="connsiteY22" fmla="*/ 2595 h 10000"/>
              <a:gd name="connsiteX23" fmla="*/ 1535 w 10000"/>
              <a:gd name="connsiteY23" fmla="*/ 3706 h 10000"/>
              <a:gd name="connsiteX24" fmla="*/ 1153 w 10000"/>
              <a:gd name="connsiteY24" fmla="*/ 4828 h 10000"/>
              <a:gd name="connsiteX25" fmla="*/ 3 w 10000"/>
              <a:gd name="connsiteY25" fmla="*/ 5951 h 10000"/>
              <a:gd name="connsiteX26" fmla="*/ 1535 w 10000"/>
              <a:gd name="connsiteY26" fmla="*/ 5951 h 10000"/>
              <a:gd name="connsiteX27" fmla="*/ 1153 w 10000"/>
              <a:gd name="connsiteY27" fmla="*/ 7060 h 10000"/>
              <a:gd name="connsiteX28" fmla="*/ 2305 w 10000"/>
              <a:gd name="connsiteY28" fmla="*/ 6505 h 10000"/>
              <a:gd name="connsiteX29" fmla="*/ 3075 w 10000"/>
              <a:gd name="connsiteY29" fmla="*/ 8751 h 10000"/>
              <a:gd name="connsiteX30" fmla="*/ 3455 w 10000"/>
              <a:gd name="connsiteY30" fmla="*/ 6505 h 10000"/>
              <a:gd name="connsiteX31" fmla="*/ 3928 w 10000"/>
              <a:gd name="connsiteY31" fmla="*/ 7703 h 10000"/>
              <a:gd name="connsiteX32" fmla="*/ 4225 w 10000"/>
              <a:gd name="connsiteY32" fmla="*/ 9861 h 10000"/>
              <a:gd name="connsiteX33" fmla="*/ 5249 w 10000"/>
              <a:gd name="connsiteY33" fmla="*/ 6740 h 10000"/>
              <a:gd name="connsiteX34" fmla="*/ 5808 w 10000"/>
              <a:gd name="connsiteY34" fmla="*/ 9997 h 10000"/>
              <a:gd name="connsiteX0" fmla="*/ 5808 w 10000"/>
              <a:gd name="connsiteY0" fmla="*/ 9811 h 9814"/>
              <a:gd name="connsiteX1" fmla="*/ 6145 w 10000"/>
              <a:gd name="connsiteY1" fmla="*/ 7442 h 9814"/>
              <a:gd name="connsiteX2" fmla="*/ 6873 w 10000"/>
              <a:gd name="connsiteY2" fmla="*/ 7442 h 9814"/>
              <a:gd name="connsiteX3" fmla="*/ 8067 w 10000"/>
              <a:gd name="connsiteY3" fmla="*/ 8565 h 9814"/>
              <a:gd name="connsiteX4" fmla="*/ 7677 w 10000"/>
              <a:gd name="connsiteY4" fmla="*/ 6319 h 9814"/>
              <a:gd name="connsiteX5" fmla="*/ 9966 w 10000"/>
              <a:gd name="connsiteY5" fmla="*/ 6599 h 9814"/>
              <a:gd name="connsiteX6" fmla="*/ 9008 w 10000"/>
              <a:gd name="connsiteY6" fmla="*/ 5671 h 9814"/>
              <a:gd name="connsiteX7" fmla="*/ 8294 w 10000"/>
              <a:gd name="connsiteY7" fmla="*/ 4037 h 9814"/>
              <a:gd name="connsiteX8" fmla="*/ 9918 w 10000"/>
              <a:gd name="connsiteY8" fmla="*/ 3445 h 9814"/>
              <a:gd name="connsiteX9" fmla="*/ 9217 w 10000"/>
              <a:gd name="connsiteY9" fmla="*/ 2964 h 9814"/>
              <a:gd name="connsiteX10" fmla="*/ 8067 w 10000"/>
              <a:gd name="connsiteY10" fmla="*/ 1842 h 9814"/>
              <a:gd name="connsiteX11" fmla="*/ 8527 w 10000"/>
              <a:gd name="connsiteY11" fmla="*/ 431 h 9814"/>
              <a:gd name="connsiteX12" fmla="*/ 6907 w 10000"/>
              <a:gd name="connsiteY12" fmla="*/ 1842 h 9814"/>
              <a:gd name="connsiteX13" fmla="*/ 6145 w 10000"/>
              <a:gd name="connsiteY13" fmla="*/ 164 h 9814"/>
              <a:gd name="connsiteX14" fmla="*/ 5757 w 10000"/>
              <a:gd name="connsiteY14" fmla="*/ 1842 h 9814"/>
              <a:gd name="connsiteX15" fmla="*/ 4605 w 10000"/>
              <a:gd name="connsiteY15" fmla="*/ 1842 h 9814"/>
              <a:gd name="connsiteX16" fmla="*/ 3977 w 10000"/>
              <a:gd name="connsiteY16" fmla="*/ 5 h 9814"/>
              <a:gd name="connsiteX17" fmla="*/ 3844 w 10000"/>
              <a:gd name="connsiteY17" fmla="*/ 2409 h 9814"/>
              <a:gd name="connsiteX18" fmla="*/ 3075 w 10000"/>
              <a:gd name="connsiteY18" fmla="*/ 2409 h 9814"/>
              <a:gd name="connsiteX19" fmla="*/ 1923 w 10000"/>
              <a:gd name="connsiteY19" fmla="*/ 164 h 9814"/>
              <a:gd name="connsiteX20" fmla="*/ 2305 w 10000"/>
              <a:gd name="connsiteY20" fmla="*/ 1842 h 9814"/>
              <a:gd name="connsiteX21" fmla="*/ 1535 w 10000"/>
              <a:gd name="connsiteY21" fmla="*/ 2409 h 9814"/>
              <a:gd name="connsiteX22" fmla="*/ 383 w 10000"/>
              <a:gd name="connsiteY22" fmla="*/ 2409 h 9814"/>
              <a:gd name="connsiteX23" fmla="*/ 1535 w 10000"/>
              <a:gd name="connsiteY23" fmla="*/ 3520 h 9814"/>
              <a:gd name="connsiteX24" fmla="*/ 1153 w 10000"/>
              <a:gd name="connsiteY24" fmla="*/ 4642 h 9814"/>
              <a:gd name="connsiteX25" fmla="*/ 3 w 10000"/>
              <a:gd name="connsiteY25" fmla="*/ 5765 h 9814"/>
              <a:gd name="connsiteX26" fmla="*/ 1535 w 10000"/>
              <a:gd name="connsiteY26" fmla="*/ 5765 h 9814"/>
              <a:gd name="connsiteX27" fmla="*/ 1153 w 10000"/>
              <a:gd name="connsiteY27" fmla="*/ 6874 h 9814"/>
              <a:gd name="connsiteX28" fmla="*/ 2305 w 10000"/>
              <a:gd name="connsiteY28" fmla="*/ 6319 h 9814"/>
              <a:gd name="connsiteX29" fmla="*/ 3075 w 10000"/>
              <a:gd name="connsiteY29" fmla="*/ 8565 h 9814"/>
              <a:gd name="connsiteX30" fmla="*/ 3455 w 10000"/>
              <a:gd name="connsiteY30" fmla="*/ 6319 h 9814"/>
              <a:gd name="connsiteX31" fmla="*/ 3928 w 10000"/>
              <a:gd name="connsiteY31" fmla="*/ 7517 h 9814"/>
              <a:gd name="connsiteX32" fmla="*/ 4225 w 10000"/>
              <a:gd name="connsiteY32" fmla="*/ 9675 h 9814"/>
              <a:gd name="connsiteX33" fmla="*/ 5249 w 10000"/>
              <a:gd name="connsiteY33" fmla="*/ 6554 h 9814"/>
              <a:gd name="connsiteX34" fmla="*/ 5808 w 10000"/>
              <a:gd name="connsiteY34" fmla="*/ 9811 h 9814"/>
              <a:gd name="connsiteX0" fmla="*/ 5808 w 10000"/>
              <a:gd name="connsiteY0" fmla="*/ 9997 h 10000"/>
              <a:gd name="connsiteX1" fmla="*/ 6145 w 10000"/>
              <a:gd name="connsiteY1" fmla="*/ 7583 h 10000"/>
              <a:gd name="connsiteX2" fmla="*/ 6873 w 10000"/>
              <a:gd name="connsiteY2" fmla="*/ 7583 h 10000"/>
              <a:gd name="connsiteX3" fmla="*/ 8067 w 10000"/>
              <a:gd name="connsiteY3" fmla="*/ 8727 h 10000"/>
              <a:gd name="connsiteX4" fmla="*/ 7677 w 10000"/>
              <a:gd name="connsiteY4" fmla="*/ 6439 h 10000"/>
              <a:gd name="connsiteX5" fmla="*/ 9966 w 10000"/>
              <a:gd name="connsiteY5" fmla="*/ 6724 h 10000"/>
              <a:gd name="connsiteX6" fmla="*/ 9008 w 10000"/>
              <a:gd name="connsiteY6" fmla="*/ 5778 h 10000"/>
              <a:gd name="connsiteX7" fmla="*/ 8294 w 10000"/>
              <a:gd name="connsiteY7" fmla="*/ 4114 h 10000"/>
              <a:gd name="connsiteX8" fmla="*/ 9918 w 10000"/>
              <a:gd name="connsiteY8" fmla="*/ 3510 h 10000"/>
              <a:gd name="connsiteX9" fmla="*/ 9217 w 10000"/>
              <a:gd name="connsiteY9" fmla="*/ 3020 h 10000"/>
              <a:gd name="connsiteX10" fmla="*/ 8067 w 10000"/>
              <a:gd name="connsiteY10" fmla="*/ 1877 h 10000"/>
              <a:gd name="connsiteX11" fmla="*/ 8527 w 10000"/>
              <a:gd name="connsiteY11" fmla="*/ 439 h 10000"/>
              <a:gd name="connsiteX12" fmla="*/ 6907 w 10000"/>
              <a:gd name="connsiteY12" fmla="*/ 1877 h 10000"/>
              <a:gd name="connsiteX13" fmla="*/ 6145 w 10000"/>
              <a:gd name="connsiteY13" fmla="*/ 167 h 10000"/>
              <a:gd name="connsiteX14" fmla="*/ 5757 w 10000"/>
              <a:gd name="connsiteY14" fmla="*/ 1877 h 10000"/>
              <a:gd name="connsiteX15" fmla="*/ 4605 w 10000"/>
              <a:gd name="connsiteY15" fmla="*/ 1877 h 10000"/>
              <a:gd name="connsiteX16" fmla="*/ 3977 w 10000"/>
              <a:gd name="connsiteY16" fmla="*/ 5 h 10000"/>
              <a:gd name="connsiteX17" fmla="*/ 3844 w 10000"/>
              <a:gd name="connsiteY17" fmla="*/ 2455 h 10000"/>
              <a:gd name="connsiteX18" fmla="*/ 3075 w 10000"/>
              <a:gd name="connsiteY18" fmla="*/ 2455 h 10000"/>
              <a:gd name="connsiteX19" fmla="*/ 1923 w 10000"/>
              <a:gd name="connsiteY19" fmla="*/ 167 h 10000"/>
              <a:gd name="connsiteX20" fmla="*/ 2185 w 10000"/>
              <a:gd name="connsiteY20" fmla="*/ 2448 h 10000"/>
              <a:gd name="connsiteX21" fmla="*/ 1535 w 10000"/>
              <a:gd name="connsiteY21" fmla="*/ 2455 h 10000"/>
              <a:gd name="connsiteX22" fmla="*/ 383 w 10000"/>
              <a:gd name="connsiteY22" fmla="*/ 2455 h 10000"/>
              <a:gd name="connsiteX23" fmla="*/ 1535 w 10000"/>
              <a:gd name="connsiteY23" fmla="*/ 3587 h 10000"/>
              <a:gd name="connsiteX24" fmla="*/ 1153 w 10000"/>
              <a:gd name="connsiteY24" fmla="*/ 4730 h 10000"/>
              <a:gd name="connsiteX25" fmla="*/ 3 w 10000"/>
              <a:gd name="connsiteY25" fmla="*/ 5874 h 10000"/>
              <a:gd name="connsiteX26" fmla="*/ 1535 w 10000"/>
              <a:gd name="connsiteY26" fmla="*/ 5874 h 10000"/>
              <a:gd name="connsiteX27" fmla="*/ 1153 w 10000"/>
              <a:gd name="connsiteY27" fmla="*/ 7004 h 10000"/>
              <a:gd name="connsiteX28" fmla="*/ 2305 w 10000"/>
              <a:gd name="connsiteY28" fmla="*/ 6439 h 10000"/>
              <a:gd name="connsiteX29" fmla="*/ 3075 w 10000"/>
              <a:gd name="connsiteY29" fmla="*/ 8727 h 10000"/>
              <a:gd name="connsiteX30" fmla="*/ 3455 w 10000"/>
              <a:gd name="connsiteY30" fmla="*/ 6439 h 10000"/>
              <a:gd name="connsiteX31" fmla="*/ 3928 w 10000"/>
              <a:gd name="connsiteY31" fmla="*/ 7659 h 10000"/>
              <a:gd name="connsiteX32" fmla="*/ 4225 w 10000"/>
              <a:gd name="connsiteY32" fmla="*/ 9858 h 10000"/>
              <a:gd name="connsiteX33" fmla="*/ 5249 w 10000"/>
              <a:gd name="connsiteY33" fmla="*/ 6678 h 10000"/>
              <a:gd name="connsiteX34" fmla="*/ 5808 w 10000"/>
              <a:gd name="connsiteY34" fmla="*/ 9997 h 10000"/>
              <a:gd name="connsiteX0" fmla="*/ 5808 w 10000"/>
              <a:gd name="connsiteY0" fmla="*/ 9994 h 9997"/>
              <a:gd name="connsiteX1" fmla="*/ 6145 w 10000"/>
              <a:gd name="connsiteY1" fmla="*/ 7580 h 9997"/>
              <a:gd name="connsiteX2" fmla="*/ 6873 w 10000"/>
              <a:gd name="connsiteY2" fmla="*/ 7580 h 9997"/>
              <a:gd name="connsiteX3" fmla="*/ 8067 w 10000"/>
              <a:gd name="connsiteY3" fmla="*/ 8724 h 9997"/>
              <a:gd name="connsiteX4" fmla="*/ 7677 w 10000"/>
              <a:gd name="connsiteY4" fmla="*/ 6436 h 9997"/>
              <a:gd name="connsiteX5" fmla="*/ 9966 w 10000"/>
              <a:gd name="connsiteY5" fmla="*/ 6721 h 9997"/>
              <a:gd name="connsiteX6" fmla="*/ 9008 w 10000"/>
              <a:gd name="connsiteY6" fmla="*/ 5775 h 9997"/>
              <a:gd name="connsiteX7" fmla="*/ 8294 w 10000"/>
              <a:gd name="connsiteY7" fmla="*/ 4111 h 9997"/>
              <a:gd name="connsiteX8" fmla="*/ 9918 w 10000"/>
              <a:gd name="connsiteY8" fmla="*/ 3507 h 9997"/>
              <a:gd name="connsiteX9" fmla="*/ 9217 w 10000"/>
              <a:gd name="connsiteY9" fmla="*/ 3017 h 9997"/>
              <a:gd name="connsiteX10" fmla="*/ 8067 w 10000"/>
              <a:gd name="connsiteY10" fmla="*/ 1874 h 9997"/>
              <a:gd name="connsiteX11" fmla="*/ 8527 w 10000"/>
              <a:gd name="connsiteY11" fmla="*/ 436 h 9997"/>
              <a:gd name="connsiteX12" fmla="*/ 6907 w 10000"/>
              <a:gd name="connsiteY12" fmla="*/ 1874 h 9997"/>
              <a:gd name="connsiteX13" fmla="*/ 6145 w 10000"/>
              <a:gd name="connsiteY13" fmla="*/ 164 h 9997"/>
              <a:gd name="connsiteX14" fmla="*/ 5757 w 10000"/>
              <a:gd name="connsiteY14" fmla="*/ 1874 h 9997"/>
              <a:gd name="connsiteX15" fmla="*/ 4605 w 10000"/>
              <a:gd name="connsiteY15" fmla="*/ 1874 h 9997"/>
              <a:gd name="connsiteX16" fmla="*/ 3977 w 10000"/>
              <a:gd name="connsiteY16" fmla="*/ 2 h 9997"/>
              <a:gd name="connsiteX17" fmla="*/ 3603 w 10000"/>
              <a:gd name="connsiteY17" fmla="*/ 1596 h 9997"/>
              <a:gd name="connsiteX18" fmla="*/ 3075 w 10000"/>
              <a:gd name="connsiteY18" fmla="*/ 2452 h 9997"/>
              <a:gd name="connsiteX19" fmla="*/ 1923 w 10000"/>
              <a:gd name="connsiteY19" fmla="*/ 164 h 9997"/>
              <a:gd name="connsiteX20" fmla="*/ 2185 w 10000"/>
              <a:gd name="connsiteY20" fmla="*/ 2445 h 9997"/>
              <a:gd name="connsiteX21" fmla="*/ 1535 w 10000"/>
              <a:gd name="connsiteY21" fmla="*/ 2452 h 9997"/>
              <a:gd name="connsiteX22" fmla="*/ 383 w 10000"/>
              <a:gd name="connsiteY22" fmla="*/ 2452 h 9997"/>
              <a:gd name="connsiteX23" fmla="*/ 1535 w 10000"/>
              <a:gd name="connsiteY23" fmla="*/ 3584 h 9997"/>
              <a:gd name="connsiteX24" fmla="*/ 1153 w 10000"/>
              <a:gd name="connsiteY24" fmla="*/ 4727 h 9997"/>
              <a:gd name="connsiteX25" fmla="*/ 3 w 10000"/>
              <a:gd name="connsiteY25" fmla="*/ 5871 h 9997"/>
              <a:gd name="connsiteX26" fmla="*/ 1535 w 10000"/>
              <a:gd name="connsiteY26" fmla="*/ 5871 h 9997"/>
              <a:gd name="connsiteX27" fmla="*/ 1153 w 10000"/>
              <a:gd name="connsiteY27" fmla="*/ 7001 h 9997"/>
              <a:gd name="connsiteX28" fmla="*/ 2305 w 10000"/>
              <a:gd name="connsiteY28" fmla="*/ 6436 h 9997"/>
              <a:gd name="connsiteX29" fmla="*/ 3075 w 10000"/>
              <a:gd name="connsiteY29" fmla="*/ 8724 h 9997"/>
              <a:gd name="connsiteX30" fmla="*/ 3455 w 10000"/>
              <a:gd name="connsiteY30" fmla="*/ 6436 h 9997"/>
              <a:gd name="connsiteX31" fmla="*/ 3928 w 10000"/>
              <a:gd name="connsiteY31" fmla="*/ 7656 h 9997"/>
              <a:gd name="connsiteX32" fmla="*/ 4225 w 10000"/>
              <a:gd name="connsiteY32" fmla="*/ 9855 h 9997"/>
              <a:gd name="connsiteX33" fmla="*/ 5249 w 10000"/>
              <a:gd name="connsiteY33" fmla="*/ 6675 h 9997"/>
              <a:gd name="connsiteX34" fmla="*/ 5808 w 10000"/>
              <a:gd name="connsiteY34" fmla="*/ 9994 h 9997"/>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225 w 10000"/>
              <a:gd name="connsiteY32" fmla="*/ 9858 h 10000"/>
              <a:gd name="connsiteX33" fmla="*/ 5249 w 10000"/>
              <a:gd name="connsiteY33" fmla="*/ 6677 h 10000"/>
              <a:gd name="connsiteX34" fmla="*/ 5808 w 10000"/>
              <a:gd name="connsiteY34" fmla="*/ 9997 h 10000"/>
              <a:gd name="connsiteX0" fmla="*/ 5808 w 10000"/>
              <a:gd name="connsiteY0" fmla="*/ 9997 h 10000"/>
              <a:gd name="connsiteX1" fmla="*/ 6145 w 10000"/>
              <a:gd name="connsiteY1" fmla="*/ 7582 h 10000"/>
              <a:gd name="connsiteX2" fmla="*/ 6873 w 10000"/>
              <a:gd name="connsiteY2" fmla="*/ 7582 h 10000"/>
              <a:gd name="connsiteX3" fmla="*/ 8067 w 10000"/>
              <a:gd name="connsiteY3" fmla="*/ 8727 h 10000"/>
              <a:gd name="connsiteX4" fmla="*/ 7677 w 10000"/>
              <a:gd name="connsiteY4" fmla="*/ 6438 h 10000"/>
              <a:gd name="connsiteX5" fmla="*/ 9966 w 10000"/>
              <a:gd name="connsiteY5" fmla="*/ 6723 h 10000"/>
              <a:gd name="connsiteX6" fmla="*/ 9008 w 10000"/>
              <a:gd name="connsiteY6" fmla="*/ 5777 h 10000"/>
              <a:gd name="connsiteX7" fmla="*/ 8294 w 10000"/>
              <a:gd name="connsiteY7" fmla="*/ 4112 h 10000"/>
              <a:gd name="connsiteX8" fmla="*/ 9918 w 10000"/>
              <a:gd name="connsiteY8" fmla="*/ 3508 h 10000"/>
              <a:gd name="connsiteX9" fmla="*/ 9217 w 10000"/>
              <a:gd name="connsiteY9" fmla="*/ 3018 h 10000"/>
              <a:gd name="connsiteX10" fmla="*/ 8067 w 10000"/>
              <a:gd name="connsiteY10" fmla="*/ 1875 h 10000"/>
              <a:gd name="connsiteX11" fmla="*/ 8527 w 10000"/>
              <a:gd name="connsiteY11" fmla="*/ 436 h 10000"/>
              <a:gd name="connsiteX12" fmla="*/ 6907 w 10000"/>
              <a:gd name="connsiteY12" fmla="*/ 1875 h 10000"/>
              <a:gd name="connsiteX13" fmla="*/ 6145 w 10000"/>
              <a:gd name="connsiteY13" fmla="*/ 164 h 10000"/>
              <a:gd name="connsiteX14" fmla="*/ 5757 w 10000"/>
              <a:gd name="connsiteY14" fmla="*/ 1875 h 10000"/>
              <a:gd name="connsiteX15" fmla="*/ 4605 w 10000"/>
              <a:gd name="connsiteY15" fmla="*/ 1875 h 10000"/>
              <a:gd name="connsiteX16" fmla="*/ 3977 w 10000"/>
              <a:gd name="connsiteY16" fmla="*/ 2 h 10000"/>
              <a:gd name="connsiteX17" fmla="*/ 3603 w 10000"/>
              <a:gd name="connsiteY17" fmla="*/ 1596 h 10000"/>
              <a:gd name="connsiteX18" fmla="*/ 3075 w 10000"/>
              <a:gd name="connsiteY18" fmla="*/ 2453 h 10000"/>
              <a:gd name="connsiteX19" fmla="*/ 1923 w 10000"/>
              <a:gd name="connsiteY19" fmla="*/ 164 h 10000"/>
              <a:gd name="connsiteX20" fmla="*/ 2185 w 10000"/>
              <a:gd name="connsiteY20" fmla="*/ 2446 h 10000"/>
              <a:gd name="connsiteX21" fmla="*/ 1535 w 10000"/>
              <a:gd name="connsiteY21" fmla="*/ 2453 h 10000"/>
              <a:gd name="connsiteX22" fmla="*/ 383 w 10000"/>
              <a:gd name="connsiteY22" fmla="*/ 2453 h 10000"/>
              <a:gd name="connsiteX23" fmla="*/ 1535 w 10000"/>
              <a:gd name="connsiteY23" fmla="*/ 3585 h 10000"/>
              <a:gd name="connsiteX24" fmla="*/ 1153 w 10000"/>
              <a:gd name="connsiteY24" fmla="*/ 4728 h 10000"/>
              <a:gd name="connsiteX25" fmla="*/ 3 w 10000"/>
              <a:gd name="connsiteY25" fmla="*/ 5873 h 10000"/>
              <a:gd name="connsiteX26" fmla="*/ 1535 w 10000"/>
              <a:gd name="connsiteY26" fmla="*/ 5873 h 10000"/>
              <a:gd name="connsiteX27" fmla="*/ 1153 w 10000"/>
              <a:gd name="connsiteY27" fmla="*/ 7003 h 10000"/>
              <a:gd name="connsiteX28" fmla="*/ 2305 w 10000"/>
              <a:gd name="connsiteY28" fmla="*/ 6438 h 10000"/>
              <a:gd name="connsiteX29" fmla="*/ 2654 w 10000"/>
              <a:gd name="connsiteY29" fmla="*/ 8632 h 10000"/>
              <a:gd name="connsiteX30" fmla="*/ 3455 w 10000"/>
              <a:gd name="connsiteY30" fmla="*/ 6438 h 10000"/>
              <a:gd name="connsiteX31" fmla="*/ 3928 w 10000"/>
              <a:gd name="connsiteY31" fmla="*/ 7658 h 10000"/>
              <a:gd name="connsiteX32" fmla="*/ 4466 w 10000"/>
              <a:gd name="connsiteY32" fmla="*/ 9192 h 10000"/>
              <a:gd name="connsiteX33" fmla="*/ 5249 w 10000"/>
              <a:gd name="connsiteY33" fmla="*/ 6677 h 10000"/>
              <a:gd name="connsiteX34" fmla="*/ 5808 w 10000"/>
              <a:gd name="connsiteY34" fmla="*/ 9997 h 10000"/>
              <a:gd name="connsiteX0" fmla="*/ 6169 w 10000"/>
              <a:gd name="connsiteY0" fmla="*/ 9426 h 9430"/>
              <a:gd name="connsiteX1" fmla="*/ 6145 w 10000"/>
              <a:gd name="connsiteY1" fmla="*/ 7582 h 9430"/>
              <a:gd name="connsiteX2" fmla="*/ 6873 w 10000"/>
              <a:gd name="connsiteY2" fmla="*/ 7582 h 9430"/>
              <a:gd name="connsiteX3" fmla="*/ 8067 w 10000"/>
              <a:gd name="connsiteY3" fmla="*/ 8727 h 9430"/>
              <a:gd name="connsiteX4" fmla="*/ 7677 w 10000"/>
              <a:gd name="connsiteY4" fmla="*/ 6438 h 9430"/>
              <a:gd name="connsiteX5" fmla="*/ 9966 w 10000"/>
              <a:gd name="connsiteY5" fmla="*/ 6723 h 9430"/>
              <a:gd name="connsiteX6" fmla="*/ 9008 w 10000"/>
              <a:gd name="connsiteY6" fmla="*/ 5777 h 9430"/>
              <a:gd name="connsiteX7" fmla="*/ 8294 w 10000"/>
              <a:gd name="connsiteY7" fmla="*/ 4112 h 9430"/>
              <a:gd name="connsiteX8" fmla="*/ 9918 w 10000"/>
              <a:gd name="connsiteY8" fmla="*/ 3508 h 9430"/>
              <a:gd name="connsiteX9" fmla="*/ 9217 w 10000"/>
              <a:gd name="connsiteY9" fmla="*/ 3018 h 9430"/>
              <a:gd name="connsiteX10" fmla="*/ 8067 w 10000"/>
              <a:gd name="connsiteY10" fmla="*/ 1875 h 9430"/>
              <a:gd name="connsiteX11" fmla="*/ 8527 w 10000"/>
              <a:gd name="connsiteY11" fmla="*/ 436 h 9430"/>
              <a:gd name="connsiteX12" fmla="*/ 6907 w 10000"/>
              <a:gd name="connsiteY12" fmla="*/ 1875 h 9430"/>
              <a:gd name="connsiteX13" fmla="*/ 6145 w 10000"/>
              <a:gd name="connsiteY13" fmla="*/ 164 h 9430"/>
              <a:gd name="connsiteX14" fmla="*/ 5757 w 10000"/>
              <a:gd name="connsiteY14" fmla="*/ 1875 h 9430"/>
              <a:gd name="connsiteX15" fmla="*/ 4605 w 10000"/>
              <a:gd name="connsiteY15" fmla="*/ 1875 h 9430"/>
              <a:gd name="connsiteX16" fmla="*/ 3977 w 10000"/>
              <a:gd name="connsiteY16" fmla="*/ 2 h 9430"/>
              <a:gd name="connsiteX17" fmla="*/ 3603 w 10000"/>
              <a:gd name="connsiteY17" fmla="*/ 1596 h 9430"/>
              <a:gd name="connsiteX18" fmla="*/ 3075 w 10000"/>
              <a:gd name="connsiteY18" fmla="*/ 2453 h 9430"/>
              <a:gd name="connsiteX19" fmla="*/ 1923 w 10000"/>
              <a:gd name="connsiteY19" fmla="*/ 164 h 9430"/>
              <a:gd name="connsiteX20" fmla="*/ 2185 w 10000"/>
              <a:gd name="connsiteY20" fmla="*/ 2446 h 9430"/>
              <a:gd name="connsiteX21" fmla="*/ 1535 w 10000"/>
              <a:gd name="connsiteY21" fmla="*/ 2453 h 9430"/>
              <a:gd name="connsiteX22" fmla="*/ 383 w 10000"/>
              <a:gd name="connsiteY22" fmla="*/ 2453 h 9430"/>
              <a:gd name="connsiteX23" fmla="*/ 1535 w 10000"/>
              <a:gd name="connsiteY23" fmla="*/ 3585 h 9430"/>
              <a:gd name="connsiteX24" fmla="*/ 1153 w 10000"/>
              <a:gd name="connsiteY24" fmla="*/ 4728 h 9430"/>
              <a:gd name="connsiteX25" fmla="*/ 3 w 10000"/>
              <a:gd name="connsiteY25" fmla="*/ 5873 h 9430"/>
              <a:gd name="connsiteX26" fmla="*/ 1535 w 10000"/>
              <a:gd name="connsiteY26" fmla="*/ 5873 h 9430"/>
              <a:gd name="connsiteX27" fmla="*/ 1153 w 10000"/>
              <a:gd name="connsiteY27" fmla="*/ 7003 h 9430"/>
              <a:gd name="connsiteX28" fmla="*/ 2305 w 10000"/>
              <a:gd name="connsiteY28" fmla="*/ 6438 h 9430"/>
              <a:gd name="connsiteX29" fmla="*/ 2654 w 10000"/>
              <a:gd name="connsiteY29" fmla="*/ 8632 h 9430"/>
              <a:gd name="connsiteX30" fmla="*/ 3455 w 10000"/>
              <a:gd name="connsiteY30" fmla="*/ 6438 h 9430"/>
              <a:gd name="connsiteX31" fmla="*/ 3928 w 10000"/>
              <a:gd name="connsiteY31" fmla="*/ 7658 h 9430"/>
              <a:gd name="connsiteX32" fmla="*/ 4466 w 10000"/>
              <a:gd name="connsiteY32" fmla="*/ 9192 h 9430"/>
              <a:gd name="connsiteX33" fmla="*/ 5249 w 10000"/>
              <a:gd name="connsiteY33" fmla="*/ 6677 h 9430"/>
              <a:gd name="connsiteX34" fmla="*/ 6169 w 10000"/>
              <a:gd name="connsiteY34" fmla="*/ 9426 h 9430"/>
              <a:gd name="connsiteX0" fmla="*/ 6169 w 10000"/>
              <a:gd name="connsiteY0" fmla="*/ 9996 h 9999"/>
              <a:gd name="connsiteX1" fmla="*/ 6265 w 10000"/>
              <a:gd name="connsiteY1" fmla="*/ 7636 h 9999"/>
              <a:gd name="connsiteX2" fmla="*/ 6873 w 10000"/>
              <a:gd name="connsiteY2" fmla="*/ 8040 h 9999"/>
              <a:gd name="connsiteX3" fmla="*/ 8067 w 10000"/>
              <a:gd name="connsiteY3" fmla="*/ 9255 h 9999"/>
              <a:gd name="connsiteX4" fmla="*/ 7677 w 10000"/>
              <a:gd name="connsiteY4" fmla="*/ 6827 h 9999"/>
              <a:gd name="connsiteX5" fmla="*/ 9966 w 10000"/>
              <a:gd name="connsiteY5" fmla="*/ 7129 h 9999"/>
              <a:gd name="connsiteX6" fmla="*/ 9008 w 10000"/>
              <a:gd name="connsiteY6" fmla="*/ 6126 h 9999"/>
              <a:gd name="connsiteX7" fmla="*/ 8294 w 10000"/>
              <a:gd name="connsiteY7" fmla="*/ 4361 h 9999"/>
              <a:gd name="connsiteX8" fmla="*/ 9918 w 10000"/>
              <a:gd name="connsiteY8" fmla="*/ 3720 h 9999"/>
              <a:gd name="connsiteX9" fmla="*/ 9217 w 10000"/>
              <a:gd name="connsiteY9" fmla="*/ 3200 h 9999"/>
              <a:gd name="connsiteX10" fmla="*/ 8067 w 10000"/>
              <a:gd name="connsiteY10" fmla="*/ 1988 h 9999"/>
              <a:gd name="connsiteX11" fmla="*/ 8527 w 10000"/>
              <a:gd name="connsiteY11" fmla="*/ 462 h 9999"/>
              <a:gd name="connsiteX12" fmla="*/ 6907 w 10000"/>
              <a:gd name="connsiteY12" fmla="*/ 1988 h 9999"/>
              <a:gd name="connsiteX13" fmla="*/ 6145 w 10000"/>
              <a:gd name="connsiteY13" fmla="*/ 174 h 9999"/>
              <a:gd name="connsiteX14" fmla="*/ 5757 w 10000"/>
              <a:gd name="connsiteY14" fmla="*/ 1988 h 9999"/>
              <a:gd name="connsiteX15" fmla="*/ 4605 w 10000"/>
              <a:gd name="connsiteY15" fmla="*/ 1988 h 9999"/>
              <a:gd name="connsiteX16" fmla="*/ 3977 w 10000"/>
              <a:gd name="connsiteY16" fmla="*/ 2 h 9999"/>
              <a:gd name="connsiteX17" fmla="*/ 3603 w 10000"/>
              <a:gd name="connsiteY17" fmla="*/ 1692 h 9999"/>
              <a:gd name="connsiteX18" fmla="*/ 3075 w 10000"/>
              <a:gd name="connsiteY18" fmla="*/ 2601 h 9999"/>
              <a:gd name="connsiteX19" fmla="*/ 1923 w 10000"/>
              <a:gd name="connsiteY19" fmla="*/ 174 h 9999"/>
              <a:gd name="connsiteX20" fmla="*/ 2185 w 10000"/>
              <a:gd name="connsiteY20" fmla="*/ 2594 h 9999"/>
              <a:gd name="connsiteX21" fmla="*/ 1535 w 10000"/>
              <a:gd name="connsiteY21" fmla="*/ 2601 h 9999"/>
              <a:gd name="connsiteX22" fmla="*/ 383 w 10000"/>
              <a:gd name="connsiteY22" fmla="*/ 2601 h 9999"/>
              <a:gd name="connsiteX23" fmla="*/ 1535 w 10000"/>
              <a:gd name="connsiteY23" fmla="*/ 3802 h 9999"/>
              <a:gd name="connsiteX24" fmla="*/ 1153 w 10000"/>
              <a:gd name="connsiteY24" fmla="*/ 5014 h 9999"/>
              <a:gd name="connsiteX25" fmla="*/ 3 w 10000"/>
              <a:gd name="connsiteY25" fmla="*/ 6228 h 9999"/>
              <a:gd name="connsiteX26" fmla="*/ 1535 w 10000"/>
              <a:gd name="connsiteY26" fmla="*/ 6228 h 9999"/>
              <a:gd name="connsiteX27" fmla="*/ 1153 w 10000"/>
              <a:gd name="connsiteY27" fmla="*/ 7426 h 9999"/>
              <a:gd name="connsiteX28" fmla="*/ 2305 w 10000"/>
              <a:gd name="connsiteY28" fmla="*/ 6827 h 9999"/>
              <a:gd name="connsiteX29" fmla="*/ 2654 w 10000"/>
              <a:gd name="connsiteY29" fmla="*/ 9154 h 9999"/>
              <a:gd name="connsiteX30" fmla="*/ 3455 w 10000"/>
              <a:gd name="connsiteY30" fmla="*/ 6827 h 9999"/>
              <a:gd name="connsiteX31" fmla="*/ 3928 w 10000"/>
              <a:gd name="connsiteY31" fmla="*/ 8121 h 9999"/>
              <a:gd name="connsiteX32" fmla="*/ 4466 w 10000"/>
              <a:gd name="connsiteY32" fmla="*/ 9748 h 9999"/>
              <a:gd name="connsiteX33" fmla="*/ 5249 w 10000"/>
              <a:gd name="connsiteY33" fmla="*/ 7081 h 9999"/>
              <a:gd name="connsiteX34" fmla="*/ 6169 w 10000"/>
              <a:gd name="connsiteY34" fmla="*/ 9996 h 9999"/>
              <a:gd name="connsiteX0" fmla="*/ 6169 w 10000"/>
              <a:gd name="connsiteY0" fmla="*/ 9997 h 10001"/>
              <a:gd name="connsiteX1" fmla="*/ 6265 w 10000"/>
              <a:gd name="connsiteY1" fmla="*/ 7637 h 10001"/>
              <a:gd name="connsiteX2" fmla="*/ 7114 w 10000"/>
              <a:gd name="connsiteY2" fmla="*/ 7537 h 10001"/>
              <a:gd name="connsiteX3" fmla="*/ 8067 w 10000"/>
              <a:gd name="connsiteY3" fmla="*/ 9256 h 10001"/>
              <a:gd name="connsiteX4" fmla="*/ 7677 w 10000"/>
              <a:gd name="connsiteY4" fmla="*/ 6828 h 10001"/>
              <a:gd name="connsiteX5" fmla="*/ 9966 w 10000"/>
              <a:gd name="connsiteY5" fmla="*/ 7130 h 10001"/>
              <a:gd name="connsiteX6" fmla="*/ 9008 w 10000"/>
              <a:gd name="connsiteY6" fmla="*/ 6127 h 10001"/>
              <a:gd name="connsiteX7" fmla="*/ 8294 w 10000"/>
              <a:gd name="connsiteY7" fmla="*/ 4361 h 10001"/>
              <a:gd name="connsiteX8" fmla="*/ 9918 w 10000"/>
              <a:gd name="connsiteY8" fmla="*/ 3720 h 10001"/>
              <a:gd name="connsiteX9" fmla="*/ 9217 w 10000"/>
              <a:gd name="connsiteY9" fmla="*/ 3200 h 10001"/>
              <a:gd name="connsiteX10" fmla="*/ 8067 w 10000"/>
              <a:gd name="connsiteY10" fmla="*/ 1988 h 10001"/>
              <a:gd name="connsiteX11" fmla="*/ 8527 w 10000"/>
              <a:gd name="connsiteY11" fmla="*/ 462 h 10001"/>
              <a:gd name="connsiteX12" fmla="*/ 6907 w 10000"/>
              <a:gd name="connsiteY12" fmla="*/ 1988 h 10001"/>
              <a:gd name="connsiteX13" fmla="*/ 6145 w 10000"/>
              <a:gd name="connsiteY13" fmla="*/ 174 h 10001"/>
              <a:gd name="connsiteX14" fmla="*/ 5757 w 10000"/>
              <a:gd name="connsiteY14" fmla="*/ 1988 h 10001"/>
              <a:gd name="connsiteX15" fmla="*/ 4605 w 10000"/>
              <a:gd name="connsiteY15" fmla="*/ 1988 h 10001"/>
              <a:gd name="connsiteX16" fmla="*/ 3977 w 10000"/>
              <a:gd name="connsiteY16" fmla="*/ 2 h 10001"/>
              <a:gd name="connsiteX17" fmla="*/ 3603 w 10000"/>
              <a:gd name="connsiteY17" fmla="*/ 1692 h 10001"/>
              <a:gd name="connsiteX18" fmla="*/ 3075 w 10000"/>
              <a:gd name="connsiteY18" fmla="*/ 2601 h 10001"/>
              <a:gd name="connsiteX19" fmla="*/ 1923 w 10000"/>
              <a:gd name="connsiteY19" fmla="*/ 174 h 10001"/>
              <a:gd name="connsiteX20" fmla="*/ 2185 w 10000"/>
              <a:gd name="connsiteY20" fmla="*/ 2594 h 10001"/>
              <a:gd name="connsiteX21" fmla="*/ 1535 w 10000"/>
              <a:gd name="connsiteY21" fmla="*/ 2601 h 10001"/>
              <a:gd name="connsiteX22" fmla="*/ 383 w 10000"/>
              <a:gd name="connsiteY22" fmla="*/ 2601 h 10001"/>
              <a:gd name="connsiteX23" fmla="*/ 1535 w 10000"/>
              <a:gd name="connsiteY23" fmla="*/ 3802 h 10001"/>
              <a:gd name="connsiteX24" fmla="*/ 1153 w 10000"/>
              <a:gd name="connsiteY24" fmla="*/ 5015 h 10001"/>
              <a:gd name="connsiteX25" fmla="*/ 3 w 10000"/>
              <a:gd name="connsiteY25" fmla="*/ 6229 h 10001"/>
              <a:gd name="connsiteX26" fmla="*/ 1535 w 10000"/>
              <a:gd name="connsiteY26" fmla="*/ 6229 h 10001"/>
              <a:gd name="connsiteX27" fmla="*/ 1153 w 10000"/>
              <a:gd name="connsiteY27" fmla="*/ 7427 h 10001"/>
              <a:gd name="connsiteX28" fmla="*/ 2305 w 10000"/>
              <a:gd name="connsiteY28" fmla="*/ 6828 h 10001"/>
              <a:gd name="connsiteX29" fmla="*/ 2654 w 10000"/>
              <a:gd name="connsiteY29" fmla="*/ 9155 h 10001"/>
              <a:gd name="connsiteX30" fmla="*/ 3455 w 10000"/>
              <a:gd name="connsiteY30" fmla="*/ 6828 h 10001"/>
              <a:gd name="connsiteX31" fmla="*/ 3928 w 10000"/>
              <a:gd name="connsiteY31" fmla="*/ 8122 h 10001"/>
              <a:gd name="connsiteX32" fmla="*/ 4466 w 10000"/>
              <a:gd name="connsiteY32" fmla="*/ 9749 h 10001"/>
              <a:gd name="connsiteX33" fmla="*/ 5249 w 10000"/>
              <a:gd name="connsiteY33" fmla="*/ 7082 h 10001"/>
              <a:gd name="connsiteX34" fmla="*/ 6169 w 10000"/>
              <a:gd name="connsiteY34" fmla="*/ 9997 h 10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000" h="10001">
                <a:moveTo>
                  <a:pt x="6169" y="9997"/>
                </a:moveTo>
                <a:cubicBezTo>
                  <a:pt x="6423" y="10104"/>
                  <a:pt x="6108" y="8047"/>
                  <a:pt x="6265" y="7637"/>
                </a:cubicBezTo>
                <a:cubicBezTo>
                  <a:pt x="6422" y="7227"/>
                  <a:pt x="6814" y="7267"/>
                  <a:pt x="7114" y="7537"/>
                </a:cubicBezTo>
                <a:cubicBezTo>
                  <a:pt x="7414" y="7807"/>
                  <a:pt x="7973" y="9374"/>
                  <a:pt x="8067" y="9256"/>
                </a:cubicBezTo>
                <a:cubicBezTo>
                  <a:pt x="8161" y="9138"/>
                  <a:pt x="7361" y="7182"/>
                  <a:pt x="7677" y="6828"/>
                </a:cubicBezTo>
                <a:cubicBezTo>
                  <a:pt x="7994" y="6475"/>
                  <a:pt x="9743" y="7247"/>
                  <a:pt x="9966" y="7130"/>
                </a:cubicBezTo>
                <a:cubicBezTo>
                  <a:pt x="10187" y="7014"/>
                  <a:pt x="9287" y="6590"/>
                  <a:pt x="9008" y="6127"/>
                </a:cubicBezTo>
                <a:cubicBezTo>
                  <a:pt x="8729" y="5666"/>
                  <a:pt x="8142" y="4761"/>
                  <a:pt x="8294" y="4361"/>
                </a:cubicBezTo>
                <a:cubicBezTo>
                  <a:pt x="8446" y="3960"/>
                  <a:pt x="9767" y="3907"/>
                  <a:pt x="9918" y="3720"/>
                </a:cubicBezTo>
                <a:cubicBezTo>
                  <a:pt x="10071" y="3534"/>
                  <a:pt x="9529" y="3494"/>
                  <a:pt x="9217" y="3200"/>
                </a:cubicBezTo>
                <a:cubicBezTo>
                  <a:pt x="8904" y="2908"/>
                  <a:pt x="8182" y="2444"/>
                  <a:pt x="8067" y="1988"/>
                </a:cubicBezTo>
                <a:cubicBezTo>
                  <a:pt x="7952" y="1531"/>
                  <a:pt x="8721" y="462"/>
                  <a:pt x="8527" y="462"/>
                </a:cubicBezTo>
                <a:cubicBezTo>
                  <a:pt x="8332" y="462"/>
                  <a:pt x="7304" y="2036"/>
                  <a:pt x="6907" y="1988"/>
                </a:cubicBezTo>
                <a:cubicBezTo>
                  <a:pt x="6510" y="1941"/>
                  <a:pt x="6337" y="174"/>
                  <a:pt x="6145" y="174"/>
                </a:cubicBezTo>
                <a:cubicBezTo>
                  <a:pt x="5953" y="174"/>
                  <a:pt x="6014" y="1685"/>
                  <a:pt x="5757" y="1988"/>
                </a:cubicBezTo>
                <a:cubicBezTo>
                  <a:pt x="5490" y="2290"/>
                  <a:pt x="4902" y="2319"/>
                  <a:pt x="4605" y="1988"/>
                </a:cubicBezTo>
                <a:cubicBezTo>
                  <a:pt x="4308" y="1656"/>
                  <a:pt x="4144" y="51"/>
                  <a:pt x="3977" y="2"/>
                </a:cubicBezTo>
                <a:cubicBezTo>
                  <a:pt x="3810" y="-47"/>
                  <a:pt x="3753" y="1259"/>
                  <a:pt x="3603" y="1692"/>
                </a:cubicBezTo>
                <a:cubicBezTo>
                  <a:pt x="3453" y="2126"/>
                  <a:pt x="3355" y="2855"/>
                  <a:pt x="3075" y="2601"/>
                </a:cubicBezTo>
                <a:cubicBezTo>
                  <a:pt x="2795" y="2348"/>
                  <a:pt x="2071" y="175"/>
                  <a:pt x="1923" y="174"/>
                </a:cubicBezTo>
                <a:cubicBezTo>
                  <a:pt x="1775" y="173"/>
                  <a:pt x="2252" y="2193"/>
                  <a:pt x="2185" y="2594"/>
                </a:cubicBezTo>
                <a:cubicBezTo>
                  <a:pt x="2117" y="2993"/>
                  <a:pt x="1835" y="2600"/>
                  <a:pt x="1535" y="2601"/>
                </a:cubicBezTo>
                <a:cubicBezTo>
                  <a:pt x="1235" y="2602"/>
                  <a:pt x="383" y="2401"/>
                  <a:pt x="383" y="2601"/>
                </a:cubicBezTo>
                <a:cubicBezTo>
                  <a:pt x="383" y="2801"/>
                  <a:pt x="1407" y="3401"/>
                  <a:pt x="1535" y="3802"/>
                </a:cubicBezTo>
                <a:cubicBezTo>
                  <a:pt x="1662" y="4200"/>
                  <a:pt x="1407" y="4614"/>
                  <a:pt x="1153" y="5015"/>
                </a:cubicBezTo>
                <a:cubicBezTo>
                  <a:pt x="899" y="5416"/>
                  <a:pt x="-56" y="6029"/>
                  <a:pt x="3" y="6229"/>
                </a:cubicBezTo>
                <a:cubicBezTo>
                  <a:pt x="62" y="6429"/>
                  <a:pt x="1340" y="6029"/>
                  <a:pt x="1535" y="6229"/>
                </a:cubicBezTo>
                <a:cubicBezTo>
                  <a:pt x="1729" y="6429"/>
                  <a:pt x="1027" y="7335"/>
                  <a:pt x="1153" y="7427"/>
                </a:cubicBezTo>
                <a:cubicBezTo>
                  <a:pt x="1280" y="7522"/>
                  <a:pt x="2055" y="6541"/>
                  <a:pt x="2305" y="6828"/>
                </a:cubicBezTo>
                <a:cubicBezTo>
                  <a:pt x="2555" y="7117"/>
                  <a:pt x="2459" y="9155"/>
                  <a:pt x="2654" y="9155"/>
                </a:cubicBezTo>
                <a:cubicBezTo>
                  <a:pt x="2847" y="9155"/>
                  <a:pt x="3243" y="7000"/>
                  <a:pt x="3455" y="6828"/>
                </a:cubicBezTo>
                <a:cubicBezTo>
                  <a:pt x="3667" y="6656"/>
                  <a:pt x="3760" y="7635"/>
                  <a:pt x="3928" y="8122"/>
                </a:cubicBezTo>
                <a:cubicBezTo>
                  <a:pt x="4097" y="8609"/>
                  <a:pt x="4246" y="9923"/>
                  <a:pt x="4466" y="9749"/>
                </a:cubicBezTo>
                <a:cubicBezTo>
                  <a:pt x="4685" y="9575"/>
                  <a:pt x="4965" y="7040"/>
                  <a:pt x="5249" y="7082"/>
                </a:cubicBezTo>
                <a:cubicBezTo>
                  <a:pt x="5533" y="7123"/>
                  <a:pt x="6049" y="9264"/>
                  <a:pt x="6169" y="9997"/>
                </a:cubicBezTo>
                <a:close/>
              </a:path>
            </a:pathLst>
          </a:custGeom>
          <a:solidFill>
            <a:srgbClr val="FFFF00"/>
          </a:solidFill>
          <a:ln w="9525">
            <a:solidFill>
              <a:schemeClr val="tx1"/>
            </a:solidFill>
            <a:round/>
            <a:headEnd/>
            <a:tailEnd/>
          </a:ln>
        </p:spPr>
        <p:txBody>
          <a:bodyPr/>
          <a:lstStyle/>
          <a:p>
            <a:endParaRPr lang="cs-CZ"/>
          </a:p>
        </p:txBody>
      </p:sp>
      <p:cxnSp>
        <p:nvCxnSpPr>
          <p:cNvPr id="3" name="Straight Connector 2"/>
          <p:cNvCxnSpPr/>
          <p:nvPr/>
        </p:nvCxnSpPr>
        <p:spPr bwMode="auto">
          <a:xfrm flipV="1">
            <a:off x="899592" y="1412776"/>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1619672" y="2276872"/>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flipV="1">
            <a:off x="2411760" y="1844824"/>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1187624" y="2132856"/>
            <a:ext cx="312906" cy="369332"/>
          </a:xfrm>
          <a:prstGeom prst="rect">
            <a:avLst/>
          </a:prstGeom>
          <a:noFill/>
        </p:spPr>
        <p:txBody>
          <a:bodyPr wrap="none" rtlCol="0">
            <a:spAutoFit/>
          </a:bodyPr>
          <a:lstStyle/>
          <a:p>
            <a:r>
              <a:rPr lang="en-US" b="1" smtClean="0"/>
              <a:t>0</a:t>
            </a:r>
            <a:endParaRPr lang="cs-CZ" b="1"/>
          </a:p>
        </p:txBody>
      </p:sp>
      <p:sp>
        <p:nvSpPr>
          <p:cNvPr id="61" name="TextBox 60"/>
          <p:cNvSpPr txBox="1"/>
          <p:nvPr/>
        </p:nvSpPr>
        <p:spPr>
          <a:xfrm>
            <a:off x="1907704" y="2204864"/>
            <a:ext cx="312906" cy="369332"/>
          </a:xfrm>
          <a:prstGeom prst="rect">
            <a:avLst/>
          </a:prstGeom>
          <a:noFill/>
        </p:spPr>
        <p:txBody>
          <a:bodyPr wrap="none" rtlCol="0">
            <a:spAutoFit/>
          </a:bodyPr>
          <a:lstStyle/>
          <a:p>
            <a:r>
              <a:rPr lang="en-US" b="1" smtClean="0"/>
              <a:t>1</a:t>
            </a:r>
            <a:endParaRPr lang="cs-CZ" b="1"/>
          </a:p>
        </p:txBody>
      </p:sp>
      <p:sp>
        <p:nvSpPr>
          <p:cNvPr id="62" name="TextBox 61"/>
          <p:cNvSpPr txBox="1"/>
          <p:nvPr/>
        </p:nvSpPr>
        <p:spPr>
          <a:xfrm>
            <a:off x="1763688" y="1700808"/>
            <a:ext cx="312906" cy="369332"/>
          </a:xfrm>
          <a:prstGeom prst="rect">
            <a:avLst/>
          </a:prstGeom>
          <a:noFill/>
        </p:spPr>
        <p:txBody>
          <a:bodyPr wrap="none" rtlCol="0">
            <a:spAutoFit/>
          </a:bodyPr>
          <a:lstStyle/>
          <a:p>
            <a:r>
              <a:rPr lang="en-US" b="1" smtClean="0"/>
              <a:t>0</a:t>
            </a:r>
            <a:endParaRPr lang="cs-CZ" b="1"/>
          </a:p>
        </p:txBody>
      </p:sp>
      <p:sp>
        <p:nvSpPr>
          <p:cNvPr id="63" name="TextBox 62"/>
          <p:cNvSpPr txBox="1"/>
          <p:nvPr/>
        </p:nvSpPr>
        <p:spPr>
          <a:xfrm>
            <a:off x="2771800" y="1772816"/>
            <a:ext cx="312906" cy="369332"/>
          </a:xfrm>
          <a:prstGeom prst="rect">
            <a:avLst/>
          </a:prstGeom>
          <a:noFill/>
        </p:spPr>
        <p:txBody>
          <a:bodyPr wrap="none" rtlCol="0">
            <a:spAutoFit/>
          </a:bodyPr>
          <a:lstStyle/>
          <a:p>
            <a:r>
              <a:rPr lang="en-US" b="1" smtClean="0"/>
              <a:t>1</a:t>
            </a:r>
            <a:endParaRPr lang="cs-CZ" b="1"/>
          </a:p>
        </p:txBody>
      </p:sp>
      <p:sp>
        <p:nvSpPr>
          <p:cNvPr id="64" name="TextBox 63"/>
          <p:cNvSpPr txBox="1"/>
          <p:nvPr/>
        </p:nvSpPr>
        <p:spPr>
          <a:xfrm>
            <a:off x="2483768" y="1340768"/>
            <a:ext cx="312906" cy="369332"/>
          </a:xfrm>
          <a:prstGeom prst="rect">
            <a:avLst/>
          </a:prstGeom>
          <a:noFill/>
        </p:spPr>
        <p:txBody>
          <a:bodyPr wrap="none" rtlCol="0">
            <a:spAutoFit/>
          </a:bodyPr>
          <a:lstStyle/>
          <a:p>
            <a:r>
              <a:rPr lang="en-US" b="1" smtClean="0"/>
              <a:t>0</a:t>
            </a:r>
            <a:endParaRPr lang="cs-CZ" b="1"/>
          </a:p>
        </p:txBody>
      </p:sp>
      <p:cxnSp>
        <p:nvCxnSpPr>
          <p:cNvPr id="65" name="Straight Connector 64"/>
          <p:cNvCxnSpPr/>
          <p:nvPr/>
        </p:nvCxnSpPr>
        <p:spPr bwMode="auto">
          <a:xfrm flipH="1" flipV="1">
            <a:off x="3131840" y="1412776"/>
            <a:ext cx="10081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3131840" y="980728"/>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flipH="1" flipV="1">
            <a:off x="5652120" y="980728"/>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7668344" y="1412776"/>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6804248" y="1772816"/>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a:off x="6804248" y="2276872"/>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7380312" y="2636912"/>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flipV="1">
            <a:off x="6732240" y="2636912"/>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TextBox 104"/>
          <p:cNvSpPr txBox="1"/>
          <p:nvPr/>
        </p:nvSpPr>
        <p:spPr>
          <a:xfrm>
            <a:off x="3923928" y="908720"/>
            <a:ext cx="312906" cy="369332"/>
          </a:xfrm>
          <a:prstGeom prst="rect">
            <a:avLst/>
          </a:prstGeom>
          <a:noFill/>
        </p:spPr>
        <p:txBody>
          <a:bodyPr wrap="none" rtlCol="0">
            <a:spAutoFit/>
          </a:bodyPr>
          <a:lstStyle/>
          <a:p>
            <a:r>
              <a:rPr lang="en-US" b="1" smtClean="0"/>
              <a:t>0</a:t>
            </a:r>
            <a:endParaRPr lang="cs-CZ" b="1"/>
          </a:p>
        </p:txBody>
      </p:sp>
      <p:sp>
        <p:nvSpPr>
          <p:cNvPr id="107" name="TextBox 106"/>
          <p:cNvSpPr txBox="1"/>
          <p:nvPr/>
        </p:nvSpPr>
        <p:spPr>
          <a:xfrm>
            <a:off x="3707904" y="1340768"/>
            <a:ext cx="312906" cy="369332"/>
          </a:xfrm>
          <a:prstGeom prst="rect">
            <a:avLst/>
          </a:prstGeom>
          <a:noFill/>
        </p:spPr>
        <p:txBody>
          <a:bodyPr wrap="none" rtlCol="0">
            <a:spAutoFit/>
          </a:bodyPr>
          <a:lstStyle/>
          <a:p>
            <a:r>
              <a:rPr lang="en-US" b="1" smtClean="0"/>
              <a:t>1</a:t>
            </a:r>
            <a:endParaRPr lang="cs-CZ" b="1"/>
          </a:p>
        </p:txBody>
      </p:sp>
      <p:sp>
        <p:nvSpPr>
          <p:cNvPr id="108" name="TextBox 107"/>
          <p:cNvSpPr txBox="1"/>
          <p:nvPr/>
        </p:nvSpPr>
        <p:spPr>
          <a:xfrm>
            <a:off x="7164288" y="836712"/>
            <a:ext cx="312906" cy="369332"/>
          </a:xfrm>
          <a:prstGeom prst="rect">
            <a:avLst/>
          </a:prstGeom>
          <a:noFill/>
        </p:spPr>
        <p:txBody>
          <a:bodyPr wrap="none" rtlCol="0">
            <a:spAutoFit/>
          </a:bodyPr>
          <a:lstStyle/>
          <a:p>
            <a:r>
              <a:rPr lang="en-US" b="1" smtClean="0"/>
              <a:t>1</a:t>
            </a:r>
            <a:endParaRPr lang="cs-CZ" b="1"/>
          </a:p>
        </p:txBody>
      </p:sp>
      <p:sp>
        <p:nvSpPr>
          <p:cNvPr id="109" name="TextBox 108"/>
          <p:cNvSpPr txBox="1"/>
          <p:nvPr/>
        </p:nvSpPr>
        <p:spPr>
          <a:xfrm>
            <a:off x="7812360" y="1340768"/>
            <a:ext cx="312906" cy="369332"/>
          </a:xfrm>
          <a:prstGeom prst="rect">
            <a:avLst/>
          </a:prstGeom>
          <a:noFill/>
        </p:spPr>
        <p:txBody>
          <a:bodyPr wrap="none" rtlCol="0">
            <a:spAutoFit/>
          </a:bodyPr>
          <a:lstStyle/>
          <a:p>
            <a:r>
              <a:rPr lang="en-US" b="1" smtClean="0"/>
              <a:t>0</a:t>
            </a:r>
            <a:endParaRPr lang="cs-CZ" b="1"/>
          </a:p>
        </p:txBody>
      </p:sp>
      <p:sp>
        <p:nvSpPr>
          <p:cNvPr id="110" name="TextBox 109"/>
          <p:cNvSpPr txBox="1"/>
          <p:nvPr/>
        </p:nvSpPr>
        <p:spPr>
          <a:xfrm>
            <a:off x="6948264" y="1700808"/>
            <a:ext cx="312906" cy="369332"/>
          </a:xfrm>
          <a:prstGeom prst="rect">
            <a:avLst/>
          </a:prstGeom>
          <a:noFill/>
        </p:spPr>
        <p:txBody>
          <a:bodyPr wrap="none" rtlCol="0">
            <a:spAutoFit/>
          </a:bodyPr>
          <a:lstStyle/>
          <a:p>
            <a:r>
              <a:rPr lang="en-US" b="1" smtClean="0"/>
              <a:t>0</a:t>
            </a:r>
            <a:endParaRPr lang="cs-CZ" b="1"/>
          </a:p>
        </p:txBody>
      </p:sp>
      <p:sp>
        <p:nvSpPr>
          <p:cNvPr id="111" name="TextBox 110"/>
          <p:cNvSpPr txBox="1"/>
          <p:nvPr/>
        </p:nvSpPr>
        <p:spPr>
          <a:xfrm>
            <a:off x="7020272" y="2204864"/>
            <a:ext cx="312906" cy="369332"/>
          </a:xfrm>
          <a:prstGeom prst="rect">
            <a:avLst/>
          </a:prstGeom>
          <a:noFill/>
        </p:spPr>
        <p:txBody>
          <a:bodyPr wrap="none" rtlCol="0">
            <a:spAutoFit/>
          </a:bodyPr>
          <a:lstStyle/>
          <a:p>
            <a:r>
              <a:rPr lang="en-US" b="1" smtClean="0"/>
              <a:t>1</a:t>
            </a:r>
            <a:endParaRPr lang="cs-CZ" b="1"/>
          </a:p>
        </p:txBody>
      </p:sp>
      <p:sp>
        <p:nvSpPr>
          <p:cNvPr id="112" name="TextBox 111"/>
          <p:cNvSpPr txBox="1"/>
          <p:nvPr/>
        </p:nvSpPr>
        <p:spPr>
          <a:xfrm>
            <a:off x="6876256" y="2564904"/>
            <a:ext cx="312906" cy="369332"/>
          </a:xfrm>
          <a:prstGeom prst="rect">
            <a:avLst/>
          </a:prstGeom>
          <a:noFill/>
        </p:spPr>
        <p:txBody>
          <a:bodyPr wrap="none" rtlCol="0">
            <a:spAutoFit/>
          </a:bodyPr>
          <a:lstStyle/>
          <a:p>
            <a:r>
              <a:rPr lang="en-US" b="1" smtClean="0"/>
              <a:t>0</a:t>
            </a:r>
            <a:endParaRPr lang="cs-CZ" b="1"/>
          </a:p>
        </p:txBody>
      </p:sp>
      <p:sp>
        <p:nvSpPr>
          <p:cNvPr id="113" name="TextBox 112"/>
          <p:cNvSpPr txBox="1"/>
          <p:nvPr/>
        </p:nvSpPr>
        <p:spPr>
          <a:xfrm>
            <a:off x="7668344" y="2564904"/>
            <a:ext cx="312906" cy="369332"/>
          </a:xfrm>
          <a:prstGeom prst="rect">
            <a:avLst/>
          </a:prstGeom>
          <a:noFill/>
        </p:spPr>
        <p:txBody>
          <a:bodyPr wrap="none" rtlCol="0">
            <a:spAutoFit/>
          </a:bodyPr>
          <a:lstStyle/>
          <a:p>
            <a:r>
              <a:rPr lang="en-US" b="1" smtClean="0"/>
              <a:t>1</a:t>
            </a:r>
            <a:endParaRPr lang="cs-CZ" b="1"/>
          </a:p>
        </p:txBody>
      </p:sp>
      <p:sp>
        <p:nvSpPr>
          <p:cNvPr id="16" name="Rounded Rectangle 15"/>
          <p:cNvSpPr/>
          <p:nvPr/>
        </p:nvSpPr>
        <p:spPr bwMode="auto">
          <a:xfrm>
            <a:off x="179512"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7" name="Rounded Rectangle 16"/>
          <p:cNvSpPr/>
          <p:nvPr/>
        </p:nvSpPr>
        <p:spPr bwMode="auto">
          <a:xfrm>
            <a:off x="1763688" y="25649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20" name="Rounded Rectangle 19"/>
          <p:cNvSpPr/>
          <p:nvPr/>
        </p:nvSpPr>
        <p:spPr bwMode="auto">
          <a:xfrm>
            <a:off x="6228184"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21" name="Rounded Rectangle 20"/>
          <p:cNvSpPr/>
          <p:nvPr/>
        </p:nvSpPr>
        <p:spPr bwMode="auto">
          <a:xfrm>
            <a:off x="7596336" y="29249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4" name="Oval 3"/>
          <p:cNvSpPr/>
          <p:nvPr/>
        </p:nvSpPr>
        <p:spPr bwMode="auto">
          <a:xfrm>
            <a:off x="1475656"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2267744"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2987824"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5" name="Oval 54"/>
          <p:cNvSpPr/>
          <p:nvPr/>
        </p:nvSpPr>
        <p:spPr bwMode="auto">
          <a:xfrm>
            <a:off x="5508104"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7" name="Oval 76"/>
          <p:cNvSpPr/>
          <p:nvPr/>
        </p:nvSpPr>
        <p:spPr bwMode="auto">
          <a:xfrm>
            <a:off x="7524328"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3" name="Oval 92"/>
          <p:cNvSpPr/>
          <p:nvPr/>
        </p:nvSpPr>
        <p:spPr bwMode="auto">
          <a:xfrm>
            <a:off x="6660232"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6" name="Oval 95"/>
          <p:cNvSpPr/>
          <p:nvPr/>
        </p:nvSpPr>
        <p:spPr bwMode="auto">
          <a:xfrm>
            <a:off x="723629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8316416" y="12687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 name="Rounded Rectangle 17"/>
          <p:cNvSpPr/>
          <p:nvPr/>
        </p:nvSpPr>
        <p:spPr bwMode="auto">
          <a:xfrm>
            <a:off x="2555776"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9" name="Rounded Rectangle 18"/>
          <p:cNvSpPr/>
          <p:nvPr/>
        </p:nvSpPr>
        <p:spPr bwMode="auto">
          <a:xfrm>
            <a:off x="3275856" y="17008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cxnSp>
        <p:nvCxnSpPr>
          <p:cNvPr id="161" name="Straight Connector 160"/>
          <p:cNvCxnSpPr/>
          <p:nvPr/>
        </p:nvCxnSpPr>
        <p:spPr bwMode="auto">
          <a:xfrm flipV="1">
            <a:off x="971600" y="4581128"/>
            <a:ext cx="2232248" cy="129614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2" name="Straight Connector 161"/>
          <p:cNvCxnSpPr/>
          <p:nvPr/>
        </p:nvCxnSpPr>
        <p:spPr bwMode="auto">
          <a:xfrm flipH="1" flipV="1">
            <a:off x="1691680" y="5445224"/>
            <a:ext cx="792088"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flipH="1" flipV="1">
            <a:off x="2483768" y="5013176"/>
            <a:ext cx="86409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TextBox 163"/>
          <p:cNvSpPr txBox="1"/>
          <p:nvPr/>
        </p:nvSpPr>
        <p:spPr>
          <a:xfrm>
            <a:off x="1259632" y="5301208"/>
            <a:ext cx="312906" cy="369332"/>
          </a:xfrm>
          <a:prstGeom prst="rect">
            <a:avLst/>
          </a:prstGeom>
          <a:noFill/>
        </p:spPr>
        <p:txBody>
          <a:bodyPr wrap="none" rtlCol="0">
            <a:spAutoFit/>
          </a:bodyPr>
          <a:lstStyle/>
          <a:p>
            <a:r>
              <a:rPr lang="en-US" b="1" smtClean="0"/>
              <a:t>0</a:t>
            </a:r>
            <a:endParaRPr lang="cs-CZ" b="1"/>
          </a:p>
        </p:txBody>
      </p:sp>
      <p:sp>
        <p:nvSpPr>
          <p:cNvPr id="165" name="TextBox 164"/>
          <p:cNvSpPr txBox="1"/>
          <p:nvPr/>
        </p:nvSpPr>
        <p:spPr>
          <a:xfrm>
            <a:off x="1979712" y="5373216"/>
            <a:ext cx="312906" cy="369332"/>
          </a:xfrm>
          <a:prstGeom prst="rect">
            <a:avLst/>
          </a:prstGeom>
          <a:noFill/>
        </p:spPr>
        <p:txBody>
          <a:bodyPr wrap="none" rtlCol="0">
            <a:spAutoFit/>
          </a:bodyPr>
          <a:lstStyle/>
          <a:p>
            <a:r>
              <a:rPr lang="en-US" b="1" smtClean="0"/>
              <a:t>1</a:t>
            </a:r>
            <a:endParaRPr lang="cs-CZ" b="1"/>
          </a:p>
        </p:txBody>
      </p:sp>
      <p:sp>
        <p:nvSpPr>
          <p:cNvPr id="166" name="TextBox 165"/>
          <p:cNvSpPr txBox="1"/>
          <p:nvPr/>
        </p:nvSpPr>
        <p:spPr>
          <a:xfrm>
            <a:off x="1835696" y="4869160"/>
            <a:ext cx="312906" cy="369332"/>
          </a:xfrm>
          <a:prstGeom prst="rect">
            <a:avLst/>
          </a:prstGeom>
          <a:noFill/>
        </p:spPr>
        <p:txBody>
          <a:bodyPr wrap="none" rtlCol="0">
            <a:spAutoFit/>
          </a:bodyPr>
          <a:lstStyle/>
          <a:p>
            <a:r>
              <a:rPr lang="en-US" b="1" smtClean="0"/>
              <a:t>0</a:t>
            </a:r>
            <a:endParaRPr lang="cs-CZ" b="1"/>
          </a:p>
        </p:txBody>
      </p:sp>
      <p:sp>
        <p:nvSpPr>
          <p:cNvPr id="167" name="TextBox 166"/>
          <p:cNvSpPr txBox="1"/>
          <p:nvPr/>
        </p:nvSpPr>
        <p:spPr>
          <a:xfrm>
            <a:off x="2843808" y="4941168"/>
            <a:ext cx="312906" cy="369332"/>
          </a:xfrm>
          <a:prstGeom prst="rect">
            <a:avLst/>
          </a:prstGeom>
          <a:noFill/>
        </p:spPr>
        <p:txBody>
          <a:bodyPr wrap="none" rtlCol="0">
            <a:spAutoFit/>
          </a:bodyPr>
          <a:lstStyle/>
          <a:p>
            <a:r>
              <a:rPr lang="en-US" b="1" smtClean="0"/>
              <a:t>1</a:t>
            </a:r>
            <a:endParaRPr lang="cs-CZ" b="1"/>
          </a:p>
        </p:txBody>
      </p:sp>
      <p:sp>
        <p:nvSpPr>
          <p:cNvPr id="168" name="TextBox 167"/>
          <p:cNvSpPr txBox="1"/>
          <p:nvPr/>
        </p:nvSpPr>
        <p:spPr>
          <a:xfrm>
            <a:off x="2555776" y="4509120"/>
            <a:ext cx="312906" cy="369332"/>
          </a:xfrm>
          <a:prstGeom prst="rect">
            <a:avLst/>
          </a:prstGeom>
          <a:noFill/>
        </p:spPr>
        <p:txBody>
          <a:bodyPr wrap="none" rtlCol="0">
            <a:spAutoFit/>
          </a:bodyPr>
          <a:lstStyle/>
          <a:p>
            <a:r>
              <a:rPr lang="en-US" b="1" smtClean="0"/>
              <a:t>0</a:t>
            </a:r>
            <a:endParaRPr lang="cs-CZ" b="1"/>
          </a:p>
        </p:txBody>
      </p:sp>
      <p:cxnSp>
        <p:nvCxnSpPr>
          <p:cNvPr id="169" name="Straight Connector 168"/>
          <p:cNvCxnSpPr/>
          <p:nvPr/>
        </p:nvCxnSpPr>
        <p:spPr bwMode="auto">
          <a:xfrm flipH="1" flipV="1">
            <a:off x="3203848" y="4581128"/>
            <a:ext cx="2304256"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3203848" y="4149080"/>
            <a:ext cx="2520280"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5724128" y="4149080"/>
            <a:ext cx="280831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flipH="1">
            <a:off x="7740352" y="4581128"/>
            <a:ext cx="7920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876256" y="4941168"/>
            <a:ext cx="864096"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Straight Connector 173"/>
          <p:cNvCxnSpPr/>
          <p:nvPr/>
        </p:nvCxnSpPr>
        <p:spPr bwMode="auto">
          <a:xfrm>
            <a:off x="6876256" y="54452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Straight Connector 174"/>
          <p:cNvCxnSpPr/>
          <p:nvPr/>
        </p:nvCxnSpPr>
        <p:spPr bwMode="auto">
          <a:xfrm>
            <a:off x="74523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flipV="1">
            <a:off x="6804248" y="580526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7" name="TextBox 176"/>
          <p:cNvSpPr txBox="1"/>
          <p:nvPr/>
        </p:nvSpPr>
        <p:spPr>
          <a:xfrm>
            <a:off x="3995936" y="4077072"/>
            <a:ext cx="312906" cy="369332"/>
          </a:xfrm>
          <a:prstGeom prst="rect">
            <a:avLst/>
          </a:prstGeom>
          <a:noFill/>
        </p:spPr>
        <p:txBody>
          <a:bodyPr wrap="none" rtlCol="0">
            <a:spAutoFit/>
          </a:bodyPr>
          <a:lstStyle/>
          <a:p>
            <a:r>
              <a:rPr lang="en-US" b="1" smtClean="0"/>
              <a:t>0</a:t>
            </a:r>
            <a:endParaRPr lang="cs-CZ" b="1"/>
          </a:p>
        </p:txBody>
      </p:sp>
      <p:sp>
        <p:nvSpPr>
          <p:cNvPr id="178" name="TextBox 177"/>
          <p:cNvSpPr txBox="1"/>
          <p:nvPr/>
        </p:nvSpPr>
        <p:spPr>
          <a:xfrm>
            <a:off x="4427984" y="4509120"/>
            <a:ext cx="312906" cy="369332"/>
          </a:xfrm>
          <a:prstGeom prst="rect">
            <a:avLst/>
          </a:prstGeom>
          <a:noFill/>
        </p:spPr>
        <p:txBody>
          <a:bodyPr wrap="none" rtlCol="0">
            <a:spAutoFit/>
          </a:bodyPr>
          <a:lstStyle/>
          <a:p>
            <a:r>
              <a:rPr lang="en-US" b="1" smtClean="0"/>
              <a:t>1</a:t>
            </a:r>
            <a:endParaRPr lang="cs-CZ" b="1"/>
          </a:p>
        </p:txBody>
      </p:sp>
      <p:sp>
        <p:nvSpPr>
          <p:cNvPr id="179" name="TextBox 178"/>
          <p:cNvSpPr txBox="1"/>
          <p:nvPr/>
        </p:nvSpPr>
        <p:spPr>
          <a:xfrm>
            <a:off x="7236296" y="4005064"/>
            <a:ext cx="312906" cy="369332"/>
          </a:xfrm>
          <a:prstGeom prst="rect">
            <a:avLst/>
          </a:prstGeom>
          <a:noFill/>
        </p:spPr>
        <p:txBody>
          <a:bodyPr wrap="none" rtlCol="0">
            <a:spAutoFit/>
          </a:bodyPr>
          <a:lstStyle/>
          <a:p>
            <a:r>
              <a:rPr lang="en-US" b="1" smtClean="0"/>
              <a:t>1</a:t>
            </a:r>
            <a:endParaRPr lang="cs-CZ" b="1"/>
          </a:p>
        </p:txBody>
      </p:sp>
      <p:sp>
        <p:nvSpPr>
          <p:cNvPr id="180" name="TextBox 179"/>
          <p:cNvSpPr txBox="1"/>
          <p:nvPr/>
        </p:nvSpPr>
        <p:spPr>
          <a:xfrm>
            <a:off x="7884368" y="4509120"/>
            <a:ext cx="312906" cy="369332"/>
          </a:xfrm>
          <a:prstGeom prst="rect">
            <a:avLst/>
          </a:prstGeom>
          <a:noFill/>
        </p:spPr>
        <p:txBody>
          <a:bodyPr wrap="none" rtlCol="0">
            <a:spAutoFit/>
          </a:bodyPr>
          <a:lstStyle/>
          <a:p>
            <a:r>
              <a:rPr lang="en-US" b="1" smtClean="0"/>
              <a:t>0</a:t>
            </a:r>
            <a:endParaRPr lang="cs-CZ" b="1"/>
          </a:p>
        </p:txBody>
      </p:sp>
      <p:sp>
        <p:nvSpPr>
          <p:cNvPr id="181" name="TextBox 180"/>
          <p:cNvSpPr txBox="1"/>
          <p:nvPr/>
        </p:nvSpPr>
        <p:spPr>
          <a:xfrm>
            <a:off x="7020272" y="4869160"/>
            <a:ext cx="312906" cy="369332"/>
          </a:xfrm>
          <a:prstGeom prst="rect">
            <a:avLst/>
          </a:prstGeom>
          <a:noFill/>
        </p:spPr>
        <p:txBody>
          <a:bodyPr wrap="none" rtlCol="0">
            <a:spAutoFit/>
          </a:bodyPr>
          <a:lstStyle/>
          <a:p>
            <a:r>
              <a:rPr lang="en-US" b="1" smtClean="0"/>
              <a:t>0</a:t>
            </a:r>
            <a:endParaRPr lang="cs-CZ" b="1"/>
          </a:p>
        </p:txBody>
      </p:sp>
      <p:sp>
        <p:nvSpPr>
          <p:cNvPr id="182" name="TextBox 181"/>
          <p:cNvSpPr txBox="1"/>
          <p:nvPr/>
        </p:nvSpPr>
        <p:spPr>
          <a:xfrm>
            <a:off x="7092280" y="5373216"/>
            <a:ext cx="312906" cy="369332"/>
          </a:xfrm>
          <a:prstGeom prst="rect">
            <a:avLst/>
          </a:prstGeom>
          <a:noFill/>
        </p:spPr>
        <p:txBody>
          <a:bodyPr wrap="none" rtlCol="0">
            <a:spAutoFit/>
          </a:bodyPr>
          <a:lstStyle/>
          <a:p>
            <a:r>
              <a:rPr lang="en-US" b="1" smtClean="0"/>
              <a:t>1</a:t>
            </a:r>
            <a:endParaRPr lang="cs-CZ" b="1"/>
          </a:p>
        </p:txBody>
      </p:sp>
      <p:sp>
        <p:nvSpPr>
          <p:cNvPr id="183" name="TextBox 182"/>
          <p:cNvSpPr txBox="1"/>
          <p:nvPr/>
        </p:nvSpPr>
        <p:spPr>
          <a:xfrm>
            <a:off x="6948264" y="5733256"/>
            <a:ext cx="312906" cy="369332"/>
          </a:xfrm>
          <a:prstGeom prst="rect">
            <a:avLst/>
          </a:prstGeom>
          <a:noFill/>
        </p:spPr>
        <p:txBody>
          <a:bodyPr wrap="none" rtlCol="0">
            <a:spAutoFit/>
          </a:bodyPr>
          <a:lstStyle/>
          <a:p>
            <a:r>
              <a:rPr lang="en-US" b="1" smtClean="0"/>
              <a:t>0</a:t>
            </a:r>
            <a:endParaRPr lang="cs-CZ" b="1"/>
          </a:p>
        </p:txBody>
      </p:sp>
      <p:sp>
        <p:nvSpPr>
          <p:cNvPr id="184" name="TextBox 183"/>
          <p:cNvSpPr txBox="1"/>
          <p:nvPr/>
        </p:nvSpPr>
        <p:spPr>
          <a:xfrm>
            <a:off x="7740352" y="5733256"/>
            <a:ext cx="312906" cy="369332"/>
          </a:xfrm>
          <a:prstGeom prst="rect">
            <a:avLst/>
          </a:prstGeom>
          <a:noFill/>
        </p:spPr>
        <p:txBody>
          <a:bodyPr wrap="none" rtlCol="0">
            <a:spAutoFit/>
          </a:bodyPr>
          <a:lstStyle/>
          <a:p>
            <a:r>
              <a:rPr lang="en-US" b="1" smtClean="0"/>
              <a:t>1</a:t>
            </a:r>
            <a:endParaRPr lang="cs-CZ" b="1"/>
          </a:p>
        </p:txBody>
      </p:sp>
      <p:sp>
        <p:nvSpPr>
          <p:cNvPr id="185" name="Rounded Rectangle 184"/>
          <p:cNvSpPr/>
          <p:nvPr/>
        </p:nvSpPr>
        <p:spPr bwMode="auto">
          <a:xfrm>
            <a:off x="251520"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86" name="Rounded Rectangle 185"/>
          <p:cNvSpPr/>
          <p:nvPr/>
        </p:nvSpPr>
        <p:spPr bwMode="auto">
          <a:xfrm>
            <a:off x="1835696" y="57332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7" name="Rounded Rectangle 186"/>
          <p:cNvSpPr/>
          <p:nvPr/>
        </p:nvSpPr>
        <p:spPr bwMode="auto">
          <a:xfrm>
            <a:off x="630019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8" name="Rounded Rectangle 187"/>
          <p:cNvSpPr/>
          <p:nvPr/>
        </p:nvSpPr>
        <p:spPr bwMode="auto">
          <a:xfrm>
            <a:off x="7668344"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89" name="Oval 188"/>
          <p:cNvSpPr/>
          <p:nvPr/>
        </p:nvSpPr>
        <p:spPr bwMode="auto">
          <a:xfrm>
            <a:off x="1547664"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Oval 189"/>
          <p:cNvSpPr/>
          <p:nvPr/>
        </p:nvSpPr>
        <p:spPr bwMode="auto">
          <a:xfrm>
            <a:off x="2339752"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1" name="Oval 190"/>
          <p:cNvSpPr/>
          <p:nvPr/>
        </p:nvSpPr>
        <p:spPr bwMode="auto">
          <a:xfrm>
            <a:off x="305983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2" name="Oval 191"/>
          <p:cNvSpPr/>
          <p:nvPr/>
        </p:nvSpPr>
        <p:spPr bwMode="auto">
          <a:xfrm>
            <a:off x="558011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3" name="Oval 192"/>
          <p:cNvSpPr/>
          <p:nvPr/>
        </p:nvSpPr>
        <p:spPr bwMode="auto">
          <a:xfrm>
            <a:off x="7596336"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4" name="Oval 193"/>
          <p:cNvSpPr/>
          <p:nvPr/>
        </p:nvSpPr>
        <p:spPr bwMode="auto">
          <a:xfrm>
            <a:off x="6732240" y="53012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5" name="Oval 194"/>
          <p:cNvSpPr/>
          <p:nvPr/>
        </p:nvSpPr>
        <p:spPr bwMode="auto">
          <a:xfrm>
            <a:off x="7308304"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6" name="Oval 195"/>
          <p:cNvSpPr/>
          <p:nvPr/>
        </p:nvSpPr>
        <p:spPr bwMode="auto">
          <a:xfrm>
            <a:off x="8388424"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7" name="Rounded Rectangle 196"/>
          <p:cNvSpPr/>
          <p:nvPr/>
        </p:nvSpPr>
        <p:spPr bwMode="auto">
          <a:xfrm>
            <a:off x="2555776"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cxnSp>
        <p:nvCxnSpPr>
          <p:cNvPr id="202" name="Straight Connector 201"/>
          <p:cNvCxnSpPr/>
          <p:nvPr/>
        </p:nvCxnSpPr>
        <p:spPr bwMode="auto">
          <a:xfrm flipV="1">
            <a:off x="5148064" y="501317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9" name="Straight Connector 208"/>
          <p:cNvCxnSpPr/>
          <p:nvPr/>
        </p:nvCxnSpPr>
        <p:spPr bwMode="auto">
          <a:xfrm flipV="1">
            <a:off x="4716016" y="5373216"/>
            <a:ext cx="360040" cy="288033"/>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1" name="Straight Connector 210"/>
          <p:cNvCxnSpPr/>
          <p:nvPr/>
        </p:nvCxnSpPr>
        <p:spPr bwMode="auto">
          <a:xfrm>
            <a:off x="4644008"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2" name="Straight Connector 211"/>
          <p:cNvCxnSpPr/>
          <p:nvPr/>
        </p:nvCxnSpPr>
        <p:spPr bwMode="auto">
          <a:xfrm flipH="1">
            <a:off x="3851920" y="5805264"/>
            <a:ext cx="792088"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Rounded Rectangle 33"/>
          <p:cNvSpPr/>
          <p:nvPr/>
        </p:nvSpPr>
        <p:spPr bwMode="auto">
          <a:xfrm>
            <a:off x="4572000"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57" name="Rounded Rectangle 156"/>
          <p:cNvSpPr/>
          <p:nvPr/>
        </p:nvSpPr>
        <p:spPr bwMode="auto">
          <a:xfrm>
            <a:off x="3419872" y="60932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200" name="Oval 199"/>
          <p:cNvSpPr/>
          <p:nvPr/>
        </p:nvSpPr>
        <p:spPr bwMode="auto">
          <a:xfrm>
            <a:off x="5364088" y="48691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8" name="Oval 207"/>
          <p:cNvSpPr/>
          <p:nvPr/>
        </p:nvSpPr>
        <p:spPr bwMode="auto">
          <a:xfrm>
            <a:off x="4932040" y="52292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0" name="Oval 209"/>
          <p:cNvSpPr/>
          <p:nvPr/>
        </p:nvSpPr>
        <p:spPr bwMode="auto">
          <a:xfrm>
            <a:off x="4499992" y="56612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3" name="TextBox 212"/>
          <p:cNvSpPr txBox="1"/>
          <p:nvPr/>
        </p:nvSpPr>
        <p:spPr>
          <a:xfrm>
            <a:off x="5004048" y="4941168"/>
            <a:ext cx="312906" cy="369332"/>
          </a:xfrm>
          <a:prstGeom prst="rect">
            <a:avLst/>
          </a:prstGeom>
          <a:noFill/>
        </p:spPr>
        <p:txBody>
          <a:bodyPr wrap="none" rtlCol="0">
            <a:spAutoFit/>
          </a:bodyPr>
          <a:lstStyle/>
          <a:p>
            <a:r>
              <a:rPr lang="en-US" b="1" smtClean="0"/>
              <a:t>0</a:t>
            </a:r>
            <a:endParaRPr lang="cs-CZ" b="1"/>
          </a:p>
        </p:txBody>
      </p:sp>
      <p:sp>
        <p:nvSpPr>
          <p:cNvPr id="214" name="TextBox 213"/>
          <p:cNvSpPr txBox="1"/>
          <p:nvPr/>
        </p:nvSpPr>
        <p:spPr>
          <a:xfrm>
            <a:off x="4572000" y="5301208"/>
            <a:ext cx="312906" cy="369332"/>
          </a:xfrm>
          <a:prstGeom prst="rect">
            <a:avLst/>
          </a:prstGeom>
          <a:noFill/>
        </p:spPr>
        <p:txBody>
          <a:bodyPr wrap="none" rtlCol="0">
            <a:spAutoFit/>
          </a:bodyPr>
          <a:lstStyle/>
          <a:p>
            <a:r>
              <a:rPr lang="en-US" b="1" smtClean="0"/>
              <a:t>0</a:t>
            </a:r>
            <a:endParaRPr lang="cs-CZ" b="1"/>
          </a:p>
        </p:txBody>
      </p:sp>
      <p:sp>
        <p:nvSpPr>
          <p:cNvPr id="215" name="TextBox 214"/>
          <p:cNvSpPr txBox="1"/>
          <p:nvPr/>
        </p:nvSpPr>
        <p:spPr>
          <a:xfrm>
            <a:off x="4860032" y="5661248"/>
            <a:ext cx="312906" cy="369332"/>
          </a:xfrm>
          <a:prstGeom prst="rect">
            <a:avLst/>
          </a:prstGeom>
          <a:noFill/>
        </p:spPr>
        <p:txBody>
          <a:bodyPr wrap="none" rtlCol="0">
            <a:spAutoFit/>
          </a:bodyPr>
          <a:lstStyle/>
          <a:p>
            <a:r>
              <a:rPr lang="en-US" b="1" smtClean="0"/>
              <a:t>1</a:t>
            </a:r>
            <a:endParaRPr lang="cs-CZ" b="1"/>
          </a:p>
        </p:txBody>
      </p:sp>
      <p:sp>
        <p:nvSpPr>
          <p:cNvPr id="216" name="TextBox 215"/>
          <p:cNvSpPr txBox="1"/>
          <p:nvPr/>
        </p:nvSpPr>
        <p:spPr>
          <a:xfrm>
            <a:off x="4067944" y="5661248"/>
            <a:ext cx="312906" cy="369332"/>
          </a:xfrm>
          <a:prstGeom prst="rect">
            <a:avLst/>
          </a:prstGeom>
          <a:noFill/>
        </p:spPr>
        <p:txBody>
          <a:bodyPr wrap="none" rtlCol="0">
            <a:spAutoFit/>
          </a:bodyPr>
          <a:lstStyle/>
          <a:p>
            <a:r>
              <a:rPr lang="en-US" b="1" smtClean="0"/>
              <a:t>0</a:t>
            </a:r>
            <a:endParaRPr lang="cs-CZ" b="1"/>
          </a:p>
        </p:txBody>
      </p:sp>
      <p:sp>
        <p:nvSpPr>
          <p:cNvPr id="217" name="AutoShape 46"/>
          <p:cNvSpPr>
            <a:spLocks noChangeArrowheads="1"/>
          </p:cNvSpPr>
          <p:nvPr/>
        </p:nvSpPr>
        <p:spPr bwMode="auto">
          <a:xfrm>
            <a:off x="467544" y="3356992"/>
            <a:ext cx="8280920" cy="504056"/>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Inserting single key may result in creating more internal nodes. Insert I [01001] .</a:t>
            </a:r>
            <a:endParaRPr lang="en-US"/>
          </a:p>
        </p:txBody>
      </p:sp>
      <p:sp>
        <p:nvSpPr>
          <p:cNvPr id="218" name="Rounded Rectangle 217"/>
          <p:cNvSpPr/>
          <p:nvPr/>
        </p:nvSpPr>
        <p:spPr bwMode="auto">
          <a:xfrm>
            <a:off x="4211960" y="249289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22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22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2" name="Group 629"/>
          <p:cNvGrpSpPr>
            <a:grpSpLocks/>
          </p:cNvGrpSpPr>
          <p:nvPr/>
        </p:nvGrpSpPr>
        <p:grpSpPr bwMode="auto">
          <a:xfrm>
            <a:off x="4067944" y="116632"/>
            <a:ext cx="217488" cy="217487"/>
            <a:chOff x="2290" y="73"/>
            <a:chExt cx="137" cy="137"/>
          </a:xfrm>
        </p:grpSpPr>
        <p:grpSp>
          <p:nvGrpSpPr>
            <p:cNvPr id="223" name="Group 630"/>
            <p:cNvGrpSpPr>
              <a:grpSpLocks/>
            </p:cNvGrpSpPr>
            <p:nvPr/>
          </p:nvGrpSpPr>
          <p:grpSpPr bwMode="auto">
            <a:xfrm>
              <a:off x="2290" y="73"/>
              <a:ext cx="136" cy="137"/>
              <a:chOff x="2562" y="300"/>
              <a:chExt cx="182" cy="91"/>
            </a:xfrm>
          </p:grpSpPr>
          <p:sp>
            <p:nvSpPr>
              <p:cNvPr id="22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2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2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22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229" name="Group 636"/>
          <p:cNvGrpSpPr>
            <a:grpSpLocks/>
          </p:cNvGrpSpPr>
          <p:nvPr/>
        </p:nvGrpSpPr>
        <p:grpSpPr bwMode="auto">
          <a:xfrm flipH="1">
            <a:off x="8532813" y="115888"/>
            <a:ext cx="217487" cy="217487"/>
            <a:chOff x="2290" y="73"/>
            <a:chExt cx="137" cy="137"/>
          </a:xfrm>
        </p:grpSpPr>
        <p:grpSp>
          <p:nvGrpSpPr>
            <p:cNvPr id="230" name="Group 637"/>
            <p:cNvGrpSpPr>
              <a:grpSpLocks/>
            </p:cNvGrpSpPr>
            <p:nvPr/>
          </p:nvGrpSpPr>
          <p:grpSpPr bwMode="auto">
            <a:xfrm>
              <a:off x="2290" y="73"/>
              <a:ext cx="136" cy="137"/>
              <a:chOff x="2562" y="300"/>
              <a:chExt cx="182" cy="91"/>
            </a:xfrm>
          </p:grpSpPr>
          <p:sp>
            <p:nvSpPr>
              <p:cNvPr id="23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23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3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23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a:t>
            </a:r>
            <a:endParaRPr lang="cs-CZ" sz="1600" b="1">
              <a:solidFill>
                <a:schemeClr val="bg1"/>
              </a:solidFill>
              <a:latin typeface="Arial Black" pitchFamily="34" charset="0"/>
            </a:endParaRPr>
          </a:p>
        </p:txBody>
      </p:sp>
      <p:sp>
        <p:nvSpPr>
          <p:cNvPr id="23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85286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46"/>
          <p:cNvSpPr>
            <a:spLocks noChangeArrowheads="1"/>
          </p:cNvSpPr>
          <p:nvPr/>
        </p:nvSpPr>
        <p:spPr bwMode="auto">
          <a:xfrm>
            <a:off x="323528" y="1628800"/>
            <a:ext cx="8568952" cy="4752528"/>
          </a:xfrm>
          <a:prstGeom prst="roundRect">
            <a:avLst>
              <a:gd name="adj" fmla="val 6290"/>
            </a:avLst>
          </a:prstGeom>
          <a:solidFill>
            <a:schemeClr val="bg1"/>
          </a:solidFill>
          <a:ln w="381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cs-CZ" b="1">
                <a:latin typeface="Courier New" pitchFamily="49" charset="0"/>
                <a:cs typeface="Courier New" pitchFamily="49" charset="0"/>
              </a:rPr>
              <a:t> private:</a:t>
            </a:r>
          </a:p>
          <a:p>
            <a:r>
              <a:rPr lang="cs-CZ" b="1">
                <a:latin typeface="Courier New" pitchFamily="49" charset="0"/>
                <a:cs typeface="Courier New" pitchFamily="49" charset="0"/>
              </a:rPr>
              <a:t>   link insertR(link h, Item x, </a:t>
            </a:r>
            <a:r>
              <a:rPr lang="cs-CZ" b="1" u="sng">
                <a:solidFill>
                  <a:srgbClr val="3333FF"/>
                </a:solidFill>
                <a:latin typeface="Courier New" pitchFamily="49" charset="0"/>
                <a:cs typeface="Courier New" pitchFamily="49" charset="0"/>
              </a:rPr>
              <a:t>int</a:t>
            </a:r>
            <a:r>
              <a:rPr lang="cs-CZ" sz="1600" b="1">
                <a:latin typeface="Courier New" pitchFamily="49" charset="0"/>
                <a:cs typeface="Courier New" pitchFamily="49" charset="0"/>
              </a:rPr>
              <a:t> </a:t>
            </a:r>
            <a:r>
              <a:rPr lang="cs-CZ" b="1">
                <a:latin typeface="Courier New" pitchFamily="49" charset="0"/>
                <a:cs typeface="Courier New" pitchFamily="49" charset="0"/>
              </a:rPr>
              <a:t>d, link p)</a:t>
            </a:r>
          </a:p>
          <a:p>
            <a:r>
              <a:rPr lang="cs-CZ" b="1">
                <a:latin typeface="Courier New" pitchFamily="49" charset="0"/>
                <a:cs typeface="Courier New" pitchFamily="49" charset="0"/>
              </a:rPr>
              <a:t>     { Key </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 x.key();</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((h-&gt;bit &gt;= d) || (h-&gt;bit &lt;= p-&gt;bit))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link</a:t>
            </a:r>
            <a:r>
              <a:rPr lang="cs-CZ" b="1">
                <a:latin typeface="Courier New" pitchFamily="49" charset="0"/>
                <a:cs typeface="Courier New" pitchFamily="49" charset="0"/>
              </a:rPr>
              <a:t> t = </a:t>
            </a:r>
            <a:r>
              <a:rPr lang="cs-CZ" b="1" u="sng">
                <a:solidFill>
                  <a:srgbClr val="3333FF"/>
                </a:solidFill>
                <a:latin typeface="Courier New" pitchFamily="49" charset="0"/>
                <a:cs typeface="Courier New" pitchFamily="49" charset="0"/>
              </a:rPr>
              <a:t>new</a:t>
            </a:r>
            <a:r>
              <a:rPr lang="cs-CZ" b="1">
                <a:latin typeface="Courier New" pitchFamily="49" charset="0"/>
                <a:cs typeface="Courier New" pitchFamily="49" charset="0"/>
              </a:rPr>
              <a:t> node(x); t-&gt;bit = d;</a:t>
            </a:r>
          </a:p>
          <a:p>
            <a:r>
              <a:rPr lang="cs-CZ" b="1">
                <a:latin typeface="Courier New" pitchFamily="49" charset="0"/>
                <a:cs typeface="Courier New" pitchFamily="49" charset="0"/>
              </a:rPr>
              <a:t>           t-&gt;l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h : </a:t>
            </a:r>
            <a:r>
              <a:rPr lang="cs-CZ" b="1" smtClean="0">
                <a:latin typeface="Courier New" pitchFamily="49" charset="0"/>
                <a:cs typeface="Courier New" pitchFamily="49" charset="0"/>
              </a:rPr>
              <a:t>t;</a:t>
            </a:r>
            <a:endParaRPr lang="cs-CZ" b="1">
              <a:latin typeface="Courier New" pitchFamily="49" charset="0"/>
              <a:cs typeface="Courier New" pitchFamily="49" charset="0"/>
            </a:endParaRPr>
          </a:p>
          <a:p>
            <a:r>
              <a:rPr lang="cs-CZ" b="1">
                <a:latin typeface="Courier New" pitchFamily="49" charset="0"/>
                <a:cs typeface="Courier New" pitchFamily="49" charset="0"/>
              </a:rPr>
              <a:t>           t-&gt;r =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t-&gt;bit) ? t : </a:t>
            </a:r>
            <a:r>
              <a:rPr lang="cs-CZ" b="1" smtClean="0">
                <a:latin typeface="Courier New" pitchFamily="49" charset="0"/>
                <a:cs typeface="Courier New" pitchFamily="49" charset="0"/>
              </a:rPr>
              <a:t>h;</a:t>
            </a:r>
            <a:endParaRPr lang="cs-CZ" b="1">
              <a:latin typeface="Courier New" pitchFamily="49" charset="0"/>
              <a:cs typeface="Courier New" pitchFamily="49" charset="0"/>
            </a:endParaRP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t;</a:t>
            </a:r>
          </a:p>
          <a:p>
            <a:r>
              <a:rPr lang="cs-CZ" b="1">
                <a:latin typeface="Courier New" pitchFamily="49" charset="0"/>
                <a:cs typeface="Courier New" pitchFamily="49" charset="0"/>
              </a:rPr>
              <a:t>         }</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if</a:t>
            </a:r>
            <a:r>
              <a:rPr lang="cs-CZ" b="1">
                <a:latin typeface="Courier New" pitchFamily="49" charset="0"/>
                <a:cs typeface="Courier New" pitchFamily="49" charset="0"/>
              </a:rPr>
              <a:t> (</a:t>
            </a:r>
            <a:r>
              <a:rPr lang="cs-CZ" b="1" smtClean="0">
                <a:latin typeface="Courier New" pitchFamily="49" charset="0"/>
                <a:cs typeface="Courier New" pitchFamily="49" charset="0"/>
              </a:rPr>
              <a:t>digit(</a:t>
            </a:r>
            <a:r>
              <a:rPr lang="en-US" b="1" smtClean="0">
                <a:latin typeface="Courier New" pitchFamily="49" charset="0"/>
                <a:cs typeface="Courier New" pitchFamily="49" charset="0"/>
              </a:rPr>
              <a:t>k</a:t>
            </a:r>
            <a:r>
              <a:rPr lang="cs-CZ" b="1" smtClean="0">
                <a:latin typeface="Courier New" pitchFamily="49" charset="0"/>
                <a:cs typeface="Courier New" pitchFamily="49" charset="0"/>
              </a:rPr>
              <a:t>, </a:t>
            </a:r>
            <a:r>
              <a:rPr lang="cs-CZ" b="1">
                <a:latin typeface="Courier New" pitchFamily="49" charset="0"/>
                <a:cs typeface="Courier New" pitchFamily="49" charset="0"/>
              </a:rPr>
              <a:t>h-&gt;bit) == 0)</a:t>
            </a:r>
          </a:p>
          <a:p>
            <a:r>
              <a:rPr lang="cs-CZ" b="1">
                <a:latin typeface="Courier New" pitchFamily="49" charset="0"/>
                <a:cs typeface="Courier New" pitchFamily="49" charset="0"/>
              </a:rPr>
              <a:t>            </a:t>
            </a:r>
            <a:r>
              <a:rPr lang="en-US" b="1" smtClean="0">
                <a:latin typeface="Courier New" pitchFamily="49" charset="0"/>
                <a:cs typeface="Courier New" pitchFamily="49" charset="0"/>
              </a:rPr>
              <a:t> </a:t>
            </a:r>
            <a:r>
              <a:rPr lang="cs-CZ" b="1" smtClean="0">
                <a:latin typeface="Courier New" pitchFamily="49" charset="0"/>
                <a:cs typeface="Courier New" pitchFamily="49" charset="0"/>
              </a:rPr>
              <a:t>h-</a:t>
            </a:r>
            <a:r>
              <a:rPr lang="cs-CZ" b="1">
                <a:latin typeface="Courier New" pitchFamily="49" charset="0"/>
                <a:cs typeface="Courier New" pitchFamily="49" charset="0"/>
              </a:rPr>
              <a:t>&gt;l = insertR(h-&gt;l,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else</a:t>
            </a:r>
            <a:r>
              <a:rPr lang="cs-CZ" b="1">
                <a:latin typeface="Courier New" pitchFamily="49" charset="0"/>
                <a:cs typeface="Courier New" pitchFamily="49" charset="0"/>
              </a:rPr>
              <a:t>  h-&gt;r = insertR(h-&gt;r, x, d, h);</a:t>
            </a:r>
          </a:p>
          <a:p>
            <a:r>
              <a:rPr lang="cs-CZ" b="1">
                <a:latin typeface="Courier New" pitchFamily="49" charset="0"/>
                <a:cs typeface="Courier New" pitchFamily="49" charset="0"/>
              </a:rPr>
              <a:t>       </a:t>
            </a:r>
            <a:r>
              <a:rPr lang="cs-CZ" b="1" u="sng">
                <a:solidFill>
                  <a:srgbClr val="3333FF"/>
                </a:solidFill>
                <a:latin typeface="Courier New" pitchFamily="49" charset="0"/>
                <a:cs typeface="Courier New" pitchFamily="49" charset="0"/>
              </a:rPr>
              <a:t>return</a:t>
            </a:r>
            <a:r>
              <a:rPr lang="cs-CZ" b="1">
                <a:latin typeface="Courier New" pitchFamily="49" charset="0"/>
                <a:cs typeface="Courier New" pitchFamily="49" charset="0"/>
              </a:rPr>
              <a:t> h; </a:t>
            </a:r>
          </a:p>
          <a:p>
            <a:r>
              <a:rPr lang="cs-CZ" b="1">
                <a:latin typeface="Courier New" pitchFamily="49" charset="0"/>
                <a:cs typeface="Courier New" pitchFamily="49" charset="0"/>
              </a:rPr>
              <a:t>    }</a:t>
            </a:r>
          </a:p>
        </p:txBody>
      </p:sp>
      <p:sp>
        <p:nvSpPr>
          <p:cNvPr id="6"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Insert</a:t>
            </a:r>
            <a:endParaRPr lang="cs-CZ" sz="2000" b="1">
              <a:solidFill>
                <a:schemeClr val="bg1"/>
              </a:solidFill>
              <a:latin typeface="Arial Black" pitchFamily="34" charset="0"/>
            </a:endParaRPr>
          </a:p>
        </p:txBody>
      </p:sp>
      <p:sp>
        <p:nvSpPr>
          <p:cNvPr id="7"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 name="Group 629"/>
          <p:cNvGrpSpPr>
            <a:grpSpLocks/>
          </p:cNvGrpSpPr>
          <p:nvPr/>
        </p:nvGrpSpPr>
        <p:grpSpPr bwMode="auto">
          <a:xfrm>
            <a:off x="4067944" y="116632"/>
            <a:ext cx="217488" cy="217487"/>
            <a:chOff x="2290" y="73"/>
            <a:chExt cx="137" cy="137"/>
          </a:xfrm>
        </p:grpSpPr>
        <p:grpSp>
          <p:nvGrpSpPr>
            <p:cNvPr id="9" name="Group 630"/>
            <p:cNvGrpSpPr>
              <a:grpSpLocks/>
            </p:cNvGrpSpPr>
            <p:nvPr/>
          </p:nvGrpSpPr>
          <p:grpSpPr bwMode="auto">
            <a:xfrm>
              <a:off x="2290" y="73"/>
              <a:ext cx="136" cy="137"/>
              <a:chOff x="2562" y="300"/>
              <a:chExt cx="182" cy="91"/>
            </a:xfrm>
          </p:grpSpPr>
          <p:sp>
            <p:nvSpPr>
              <p:cNvPr id="1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3"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 name="Group 636"/>
          <p:cNvGrpSpPr>
            <a:grpSpLocks/>
          </p:cNvGrpSpPr>
          <p:nvPr/>
        </p:nvGrpSpPr>
        <p:grpSpPr bwMode="auto">
          <a:xfrm flipH="1">
            <a:off x="8532813" y="115888"/>
            <a:ext cx="217487" cy="217487"/>
            <a:chOff x="2290" y="73"/>
            <a:chExt cx="137" cy="137"/>
          </a:xfrm>
        </p:grpSpPr>
        <p:grpSp>
          <p:nvGrpSpPr>
            <p:cNvPr id="16" name="Group 637"/>
            <p:cNvGrpSpPr>
              <a:grpSpLocks/>
            </p:cNvGrpSpPr>
            <p:nvPr/>
          </p:nvGrpSpPr>
          <p:grpSpPr bwMode="auto">
            <a:xfrm>
              <a:off x="2290" y="73"/>
              <a:ext cx="136" cy="137"/>
              <a:chOff x="2562" y="300"/>
              <a:chExt cx="182" cy="91"/>
            </a:xfrm>
          </p:grpSpPr>
          <p:sp>
            <p:nvSpPr>
              <p:cNvPr id="18"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7"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20"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Code</a:t>
            </a:r>
            <a:endParaRPr lang="cs-CZ" sz="1400" b="1">
              <a:solidFill>
                <a:schemeClr val="bg1"/>
              </a:solidFill>
              <a:latin typeface="Arial Black" pitchFamily="34" charset="0"/>
            </a:endParaRPr>
          </a:p>
        </p:txBody>
      </p:sp>
      <p:sp>
        <p:nvSpPr>
          <p:cNvPr id="21"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29</a:t>
            </a:r>
            <a:endParaRPr lang="cs-CZ" sz="1600" b="1">
              <a:solidFill>
                <a:schemeClr val="bg1"/>
              </a:solidFill>
              <a:latin typeface="Arial Black" pitchFamily="34" charset="0"/>
            </a:endParaRPr>
          </a:p>
        </p:txBody>
      </p:sp>
      <p:sp>
        <p:nvSpPr>
          <p:cNvPr id="22"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5844213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utoShape 46"/>
          <p:cNvSpPr>
            <a:spLocks noChangeArrowheads="1"/>
          </p:cNvSpPr>
          <p:nvPr/>
        </p:nvSpPr>
        <p:spPr bwMode="auto">
          <a:xfrm>
            <a:off x="251520" y="764704"/>
            <a:ext cx="8640960" cy="5760640"/>
          </a:xfrm>
          <a:prstGeom prst="roundRect">
            <a:avLst>
              <a:gd name="adj" fmla="val 4022"/>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en-US" smtClean="0"/>
              <a:t>The </a:t>
            </a:r>
            <a:r>
              <a:rPr lang="en-US"/>
              <a:t>search cost in a standard trie typically does depend on the length of the keys—the first bit position that differs in two given keys could be arbitrarily far into the key.</a:t>
            </a:r>
            <a:r>
              <a:rPr lang="en-US" i="1"/>
              <a:t> </a:t>
            </a:r>
            <a:endParaRPr lang="en-US" i="1" smtClean="0"/>
          </a:p>
          <a:p>
            <a:endParaRPr lang="en-US" i="1"/>
          </a:p>
          <a:p>
            <a:r>
              <a:rPr lang="en-US" i="1" smtClean="0"/>
              <a:t>All </a:t>
            </a:r>
            <a:r>
              <a:rPr lang="en-US" i="1"/>
              <a:t>the comparison-based search methods that we have considered </a:t>
            </a:r>
            <a:r>
              <a:rPr lang="en-US" i="1" smtClean="0"/>
              <a:t>so far also </a:t>
            </a:r>
            <a:r>
              <a:rPr lang="en-US" i="1"/>
              <a:t>depend on the key length—if two keys differ in only their rightmost bit, then comparing them requires time proportional to their length</a:t>
            </a:r>
            <a:r>
              <a:rPr lang="en-US" i="1" smtClean="0"/>
              <a:t>.</a:t>
            </a:r>
          </a:p>
          <a:p>
            <a:endParaRPr lang="en-US" i="1"/>
          </a:p>
          <a:p>
            <a:r>
              <a:rPr lang="en-US" smtClean="0"/>
              <a:t>Hashing </a:t>
            </a:r>
            <a:r>
              <a:rPr lang="en-US"/>
              <a:t>methods always require time proportional to the key length for a search, to compute the hash function. But patricia immediately takes us to the bits that matter, and typically involves testing less than lg N of them. This effect makes patricia (or trie search with one-way branching removed) the search method of choice when the search keys are long</a:t>
            </a:r>
            <a:r>
              <a:rPr lang="en-US" smtClean="0"/>
              <a:t>.</a:t>
            </a:r>
          </a:p>
          <a:p>
            <a:endParaRPr lang="en-US"/>
          </a:p>
          <a:p>
            <a:r>
              <a:rPr lang="en-US"/>
              <a:t>For example, suppose that we </a:t>
            </a:r>
            <a:r>
              <a:rPr lang="en-US" smtClean="0"/>
              <a:t>have to </a:t>
            </a:r>
            <a:r>
              <a:rPr lang="en-US"/>
              <a:t>search among millions of 1000-bit keys. Then patricia would require accessing only about 20 bytes of the search key for the search, plus one 125-byte equality comparison, whereas hashing would require accessing all 125 bytes of the search key to compute the hash function, plus a few equality comparisons, and comparison-based methods would require 20 to 30 full key comparisons. </a:t>
            </a:r>
          </a:p>
        </p:txBody>
      </p:sp>
      <p:sp>
        <p:nvSpPr>
          <p:cNvPr id="41"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Patricia trie </a:t>
            </a:r>
            <a:endParaRPr lang="cs-CZ" sz="2000" b="1">
              <a:solidFill>
                <a:schemeClr val="bg1"/>
              </a:solidFill>
              <a:latin typeface="Arial Black" pitchFamily="34" charset="0"/>
            </a:endParaRPr>
          </a:p>
        </p:txBody>
      </p:sp>
      <p:sp>
        <p:nvSpPr>
          <p:cNvPr id="42"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3" name="Group 629"/>
          <p:cNvGrpSpPr>
            <a:grpSpLocks/>
          </p:cNvGrpSpPr>
          <p:nvPr/>
        </p:nvGrpSpPr>
        <p:grpSpPr bwMode="auto">
          <a:xfrm>
            <a:off x="4067944" y="116632"/>
            <a:ext cx="217488" cy="217487"/>
            <a:chOff x="2290" y="73"/>
            <a:chExt cx="137" cy="137"/>
          </a:xfrm>
        </p:grpSpPr>
        <p:grpSp>
          <p:nvGrpSpPr>
            <p:cNvPr id="44" name="Group 630"/>
            <p:cNvGrpSpPr>
              <a:grpSpLocks/>
            </p:cNvGrpSpPr>
            <p:nvPr/>
          </p:nvGrpSpPr>
          <p:grpSpPr bwMode="auto">
            <a:xfrm>
              <a:off x="2290" y="73"/>
              <a:ext cx="136" cy="137"/>
              <a:chOff x="2562" y="300"/>
              <a:chExt cx="182" cy="91"/>
            </a:xfrm>
          </p:grpSpPr>
          <p:sp>
            <p:nvSpPr>
              <p:cNvPr id="51"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5"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5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57"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61" name="Group 636"/>
          <p:cNvGrpSpPr>
            <a:grpSpLocks/>
          </p:cNvGrpSpPr>
          <p:nvPr/>
        </p:nvGrpSpPr>
        <p:grpSpPr bwMode="auto">
          <a:xfrm flipH="1">
            <a:off x="8532813" y="115888"/>
            <a:ext cx="217487" cy="217487"/>
            <a:chOff x="2290" y="73"/>
            <a:chExt cx="137" cy="137"/>
          </a:xfrm>
        </p:grpSpPr>
        <p:grpSp>
          <p:nvGrpSpPr>
            <p:cNvPr id="62" name="Group 637"/>
            <p:cNvGrpSpPr>
              <a:grpSpLocks/>
            </p:cNvGrpSpPr>
            <p:nvPr/>
          </p:nvGrpSpPr>
          <p:grpSpPr bwMode="auto">
            <a:xfrm>
              <a:off x="2290" y="73"/>
              <a:ext cx="136" cy="137"/>
              <a:chOff x="2562" y="300"/>
              <a:chExt cx="182" cy="91"/>
            </a:xfrm>
          </p:grpSpPr>
          <p:sp>
            <p:nvSpPr>
              <p:cNvPr id="6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6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6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Effectivity, conclusion</a:t>
            </a:r>
            <a:endParaRPr lang="cs-CZ" sz="1400" b="1">
              <a:solidFill>
                <a:schemeClr val="bg1"/>
              </a:solidFill>
              <a:latin typeface="Arial Black" pitchFamily="34" charset="0"/>
            </a:endParaRPr>
          </a:p>
        </p:txBody>
      </p:sp>
      <p:sp>
        <p:nvSpPr>
          <p:cNvPr id="6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30</a:t>
            </a:r>
            <a:endParaRPr lang="cs-CZ" sz="1600" b="1">
              <a:solidFill>
                <a:schemeClr val="bg1"/>
              </a:solidFill>
              <a:latin typeface="Arial Black" pitchFamily="34" charset="0"/>
            </a:endParaRPr>
          </a:p>
        </p:txBody>
      </p:sp>
      <p:sp>
        <p:nvSpPr>
          <p:cNvPr id="68"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53107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AutoShape 46"/>
          <p:cNvSpPr>
            <a:spLocks noChangeArrowheads="1"/>
          </p:cNvSpPr>
          <p:nvPr/>
        </p:nvSpPr>
        <p:spPr bwMode="auto">
          <a:xfrm>
            <a:off x="395536" y="1556792"/>
            <a:ext cx="8568952" cy="43924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AutoShape 46"/>
          <p:cNvSpPr>
            <a:spLocks noChangeArrowheads="1"/>
          </p:cNvSpPr>
          <p:nvPr/>
        </p:nvSpPr>
        <p:spPr bwMode="auto">
          <a:xfrm>
            <a:off x="251520" y="6165304"/>
            <a:ext cx="8208912" cy="360040"/>
          </a:xfrm>
          <a:prstGeom prst="roundRect">
            <a:avLst>
              <a:gd name="adj" fmla="val 1033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In further examples we omit 0/1 edge labels as the labeling scheme is obvious.</a:t>
            </a:r>
            <a:endParaRPr lang="en-US"/>
          </a:p>
        </p:txBody>
      </p:sp>
      <p:sp>
        <p:nvSpPr>
          <p:cNvPr id="3" name="Rounded Rectangle 2"/>
          <p:cNvSpPr/>
          <p:nvPr/>
        </p:nvSpPr>
        <p:spPr bwMode="auto">
          <a:xfrm>
            <a:off x="971600"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12" name="Straight Connector 11"/>
          <p:cNvCxnSpPr/>
          <p:nvPr/>
        </p:nvCxnSpPr>
        <p:spPr bwMode="auto">
          <a:xfrm flipH="1">
            <a:off x="3491880" y="191683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ounded Rectangle 13"/>
          <p:cNvSpPr/>
          <p:nvPr/>
        </p:nvSpPr>
        <p:spPr bwMode="auto">
          <a:xfrm>
            <a:off x="2915816"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cxnSp>
        <p:nvCxnSpPr>
          <p:cNvPr id="21" name="Straight Connector 20"/>
          <p:cNvCxnSpPr/>
          <p:nvPr/>
        </p:nvCxnSpPr>
        <p:spPr bwMode="auto">
          <a:xfrm>
            <a:off x="4067944" y="191683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ounded Rectangle 15"/>
          <p:cNvSpPr/>
          <p:nvPr/>
        </p:nvSpPr>
        <p:spPr bwMode="auto">
          <a:xfrm>
            <a:off x="413995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3" name="Oval 12"/>
          <p:cNvSpPr/>
          <p:nvPr/>
        </p:nvSpPr>
        <p:spPr bwMode="auto">
          <a:xfrm>
            <a:off x="3923928"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26" name="Straight Connector 25"/>
          <p:cNvCxnSpPr/>
          <p:nvPr/>
        </p:nvCxnSpPr>
        <p:spPr bwMode="auto">
          <a:xfrm flipH="1">
            <a:off x="6084168" y="2636912"/>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a:off x="6660232" y="2636912"/>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p:cNvCxnSpPr/>
          <p:nvPr/>
        </p:nvCxnSpPr>
        <p:spPr bwMode="auto">
          <a:xfrm flipH="1">
            <a:off x="6660232" y="227687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a:off x="7092280"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flipH="1" flipV="1">
            <a:off x="7524328" y="1916832"/>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ounded Rectangle 26"/>
          <p:cNvSpPr/>
          <p:nvPr/>
        </p:nvSpPr>
        <p:spPr bwMode="auto">
          <a:xfrm>
            <a:off x="5508104"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29" name="Rounded Rectangle 28"/>
          <p:cNvSpPr/>
          <p:nvPr/>
        </p:nvSpPr>
        <p:spPr bwMode="auto">
          <a:xfrm>
            <a:off x="7740352" y="213285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30" name="Oval 29"/>
          <p:cNvSpPr/>
          <p:nvPr/>
        </p:nvSpPr>
        <p:spPr bwMode="auto">
          <a:xfrm>
            <a:off x="6516216" y="249289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6" name="Rounded Rectangle 35"/>
          <p:cNvSpPr/>
          <p:nvPr/>
        </p:nvSpPr>
        <p:spPr bwMode="auto">
          <a:xfrm>
            <a:off x="6732240" y="2852936"/>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39" name="Oval 38"/>
          <p:cNvSpPr/>
          <p:nvPr/>
        </p:nvSpPr>
        <p:spPr bwMode="auto">
          <a:xfrm>
            <a:off x="6948264" y="213285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42" name="Oval 41"/>
          <p:cNvSpPr/>
          <p:nvPr/>
        </p:nvSpPr>
        <p:spPr bwMode="auto">
          <a:xfrm>
            <a:off x="7380312" y="1772816"/>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44" name="Straight Connector 43"/>
          <p:cNvCxnSpPr/>
          <p:nvPr/>
        </p:nvCxnSpPr>
        <p:spPr bwMode="auto">
          <a:xfrm flipH="1">
            <a:off x="4355976" y="43651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4932040" y="43651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4932040"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5364088" y="36450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5796136" y="3645024"/>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3779912"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4788024"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2" name="Rounded Rectangle 51"/>
          <p:cNvSpPr/>
          <p:nvPr/>
        </p:nvSpPr>
        <p:spPr bwMode="auto">
          <a:xfrm>
            <a:off x="5004048" y="45811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5220072"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5652120" y="35010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7740352" y="40050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7308304" y="436510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7308304" y="472514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7740352" y="508518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7164288" y="508518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6588224"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7812360" y="530120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8028384" y="38610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7596336" y="42210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7596336" y="49411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7164288" y="45811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72" name="Rounded Rectangle 71"/>
          <p:cNvSpPr/>
          <p:nvPr/>
        </p:nvSpPr>
        <p:spPr bwMode="auto">
          <a:xfrm>
            <a:off x="539552" y="2996952"/>
            <a:ext cx="4392488" cy="100811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A SEARCHING</a:t>
            </a:r>
            <a:r>
              <a:rPr kumimoji="0" lang="en-US" i="0" u="none" strike="noStrike" cap="none" normalizeH="0" smtClean="0">
                <a:ln>
                  <a:noFill/>
                </a:ln>
                <a:solidFill>
                  <a:schemeClr val="tx1"/>
                </a:solidFill>
                <a:effectLst/>
                <a:latin typeface="Arial" charset="0"/>
              </a:rPr>
              <a:t> EXAMPLE </a:t>
            </a:r>
          </a:p>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smtClean="0">
                <a:ln>
                  <a:noFill/>
                </a:ln>
                <a:solidFill>
                  <a:schemeClr val="tx1"/>
                </a:solidFill>
                <a:effectLst/>
                <a:latin typeface="Arial" charset="0"/>
              </a:rPr>
              <a:t>(in shrtcomm):</a:t>
            </a:r>
          </a:p>
          <a:p>
            <a:pPr marL="0" marR="0" indent="0" algn="ctr" defTabSz="914400" rtl="0" eaLnBrk="1" fontAlgn="base" latinLnBrk="0" hangingPunct="1">
              <a:lnSpc>
                <a:spcPct val="100000"/>
              </a:lnSpc>
              <a:spcBef>
                <a:spcPct val="0"/>
              </a:spcBef>
              <a:spcAft>
                <a:spcPct val="0"/>
              </a:spcAft>
              <a:buClrTx/>
              <a:buSzTx/>
              <a:buFontTx/>
              <a:buNone/>
              <a:tabLst/>
            </a:pPr>
            <a:r>
              <a:rPr lang="en-US" b="1" baseline="0" smtClean="0">
                <a:latin typeface="Arial" charset="0"/>
              </a:rPr>
              <a:t>A SERCHING XMPL</a:t>
            </a:r>
            <a:endParaRPr kumimoji="0" lang="cs-CZ" b="1" i="0" u="none" strike="noStrike" cap="none" normalizeH="0" baseline="0" smtClean="0">
              <a:ln>
                <a:noFill/>
              </a:ln>
              <a:solidFill>
                <a:schemeClr val="tx1"/>
              </a:solidFill>
              <a:effectLst/>
              <a:latin typeface="Arial" charset="0"/>
            </a:endParaRPr>
          </a:p>
        </p:txBody>
      </p:sp>
      <p:sp>
        <p:nvSpPr>
          <p:cNvPr id="73" name="Rounded Rectangle 72"/>
          <p:cNvSpPr/>
          <p:nvPr/>
        </p:nvSpPr>
        <p:spPr bwMode="auto">
          <a:xfrm>
            <a:off x="539552" y="908720"/>
            <a:ext cx="8280920" cy="504056"/>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smtClean="0">
                <a:ln>
                  <a:noFill/>
                </a:ln>
                <a:solidFill>
                  <a:schemeClr val="tx1"/>
                </a:solidFill>
                <a:effectLst/>
                <a:latin typeface="Arial" charset="0"/>
              </a:rPr>
              <a:t>Example</a:t>
            </a:r>
            <a:r>
              <a:rPr kumimoji="0" lang="en-US" i="0" u="none" strike="noStrike" cap="none" normalizeH="0" smtClean="0">
                <a:ln>
                  <a:noFill/>
                </a:ln>
                <a:solidFill>
                  <a:schemeClr val="tx1"/>
                </a:solidFill>
                <a:effectLst/>
                <a:latin typeface="Arial" charset="0"/>
              </a:rPr>
              <a:t> of trie building. </a:t>
            </a:r>
            <a:endParaRPr kumimoji="0" lang="cs-CZ" b="1" i="0" u="none" strike="noStrike" cap="none" normalizeH="0" baseline="0" smtClean="0">
              <a:ln>
                <a:noFill/>
              </a:ln>
              <a:solidFill>
                <a:schemeClr val="tx1"/>
              </a:solidFill>
              <a:effectLst/>
              <a:latin typeface="Arial" charset="0"/>
            </a:endParaRPr>
          </a:p>
        </p:txBody>
      </p:sp>
      <p:sp>
        <p:nvSpPr>
          <p:cNvPr id="74"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75"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76" name="Group 629"/>
          <p:cNvGrpSpPr>
            <a:grpSpLocks/>
          </p:cNvGrpSpPr>
          <p:nvPr/>
        </p:nvGrpSpPr>
        <p:grpSpPr bwMode="auto">
          <a:xfrm>
            <a:off x="4067944" y="116632"/>
            <a:ext cx="217488" cy="217487"/>
            <a:chOff x="2290" y="73"/>
            <a:chExt cx="137" cy="137"/>
          </a:xfrm>
        </p:grpSpPr>
        <p:grpSp>
          <p:nvGrpSpPr>
            <p:cNvPr id="77" name="Group 630"/>
            <p:cNvGrpSpPr>
              <a:grpSpLocks/>
            </p:cNvGrpSpPr>
            <p:nvPr/>
          </p:nvGrpSpPr>
          <p:grpSpPr bwMode="auto">
            <a:xfrm>
              <a:off x="2290" y="73"/>
              <a:ext cx="136" cy="137"/>
              <a:chOff x="2562" y="300"/>
              <a:chExt cx="182" cy="91"/>
            </a:xfrm>
          </p:grpSpPr>
          <p:sp>
            <p:nvSpPr>
              <p:cNvPr id="79"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0"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8"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1"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82"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83" name="Group 636"/>
          <p:cNvGrpSpPr>
            <a:grpSpLocks/>
          </p:cNvGrpSpPr>
          <p:nvPr/>
        </p:nvGrpSpPr>
        <p:grpSpPr bwMode="auto">
          <a:xfrm flipH="1">
            <a:off x="8532813" y="115888"/>
            <a:ext cx="217487" cy="217487"/>
            <a:chOff x="2290" y="73"/>
            <a:chExt cx="137" cy="137"/>
          </a:xfrm>
        </p:grpSpPr>
        <p:grpSp>
          <p:nvGrpSpPr>
            <p:cNvPr id="84" name="Group 637"/>
            <p:cNvGrpSpPr>
              <a:grpSpLocks/>
            </p:cNvGrpSpPr>
            <p:nvPr/>
          </p:nvGrpSpPr>
          <p:grpSpPr bwMode="auto">
            <a:xfrm>
              <a:off x="2290" y="73"/>
              <a:ext cx="136" cy="137"/>
              <a:chOff x="2562" y="300"/>
              <a:chExt cx="182" cy="91"/>
            </a:xfrm>
          </p:grpSpPr>
          <p:sp>
            <p:nvSpPr>
              <p:cNvPr id="86"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7"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85"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88"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89"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3</a:t>
            </a:r>
            <a:endParaRPr lang="cs-CZ" sz="1600" b="1">
              <a:solidFill>
                <a:schemeClr val="bg1"/>
              </a:solidFill>
              <a:latin typeface="Arial Black" pitchFamily="34" charset="0"/>
            </a:endParaRPr>
          </a:p>
        </p:txBody>
      </p:sp>
      <p:sp>
        <p:nvSpPr>
          <p:cNvPr id="91" name="Right Arrow 90"/>
          <p:cNvSpPr/>
          <p:nvPr/>
        </p:nvSpPr>
        <p:spPr bwMode="auto">
          <a:xfrm>
            <a:off x="2339752"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2" name="Right Arrow 91"/>
          <p:cNvSpPr/>
          <p:nvPr/>
        </p:nvSpPr>
        <p:spPr bwMode="auto">
          <a:xfrm>
            <a:off x="5652120" y="191683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3" name="Right Arrow 92"/>
          <p:cNvSpPr/>
          <p:nvPr/>
        </p:nvSpPr>
        <p:spPr bwMode="auto">
          <a:xfrm rot="5400000">
            <a:off x="7884368" y="3284984"/>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4" name="Right Arrow 93"/>
          <p:cNvSpPr/>
          <p:nvPr/>
        </p:nvSpPr>
        <p:spPr bwMode="auto">
          <a:xfrm rot="5400000">
            <a:off x="8424428" y="5841268"/>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95" name="Rounded Rectangle 94"/>
          <p:cNvSpPr/>
          <p:nvPr/>
        </p:nvSpPr>
        <p:spPr bwMode="auto">
          <a:xfrm>
            <a:off x="827584" y="4077072"/>
            <a:ext cx="2232248" cy="1512168"/>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A [00001]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S [10011]</a:t>
            </a:r>
          </a:p>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E [00101]</a:t>
            </a:r>
          </a:p>
          <a:p>
            <a:pPr marL="0" marR="0" indent="0" algn="ctr" defTabSz="914400" rtl="0" eaLnBrk="1" fontAlgn="base" latinLnBrk="0" hangingPunct="1">
              <a:lnSpc>
                <a:spcPct val="100000"/>
              </a:lnSpc>
              <a:spcBef>
                <a:spcPct val="0"/>
              </a:spcBef>
              <a:spcAft>
                <a:spcPct val="0"/>
              </a:spcAft>
              <a:buClrTx/>
              <a:buSzTx/>
              <a:buFontTx/>
              <a:buNone/>
              <a:tabLst/>
            </a:pPr>
            <a:r>
              <a:rPr lang="en-US" b="1" smtClean="0">
                <a:latin typeface="Arial" charset="0"/>
              </a:rPr>
              <a:t>Insert   R [10010]</a:t>
            </a:r>
            <a:endParaRPr kumimoji="0" lang="cs-CZ" b="1" i="0" u="none" strike="noStrike" cap="none" normalizeH="0" baseline="0" smtClean="0">
              <a:ln>
                <a:noFill/>
              </a:ln>
              <a:solidFill>
                <a:schemeClr val="tx1"/>
              </a:solidFill>
              <a:effectLst/>
              <a:latin typeface="Arial" charset="0"/>
            </a:endParaRPr>
          </a:p>
        </p:txBody>
      </p:sp>
      <p:sp>
        <p:nvSpPr>
          <p:cNvPr id="96"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2732803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AutoShape 46"/>
          <p:cNvSpPr>
            <a:spLocks noChangeArrowheads="1"/>
          </p:cNvSpPr>
          <p:nvPr/>
        </p:nvSpPr>
        <p:spPr bwMode="auto">
          <a:xfrm>
            <a:off x="323528" y="692696"/>
            <a:ext cx="8568952" cy="259228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15" name="AutoShape 46"/>
          <p:cNvSpPr>
            <a:spLocks noChangeArrowheads="1"/>
          </p:cNvSpPr>
          <p:nvPr/>
        </p:nvSpPr>
        <p:spPr bwMode="auto">
          <a:xfrm>
            <a:off x="323528" y="3501008"/>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44" name="Straight Connector 43"/>
          <p:cNvCxnSpPr/>
          <p:nvPr/>
        </p:nvCxnSpPr>
        <p:spPr bwMode="auto">
          <a:xfrm flipH="1">
            <a:off x="2699792" y="20608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p:cNvCxnSpPr/>
          <p:nvPr/>
        </p:nvCxnSpPr>
        <p:spPr bwMode="auto">
          <a:xfrm>
            <a:off x="3275856" y="20608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a:off x="3851920"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flipH="1">
            <a:off x="4283968" y="9807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flipH="1" flipV="1">
            <a:off x="4716016" y="98072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ounded Rectangle 48"/>
          <p:cNvSpPr/>
          <p:nvPr/>
        </p:nvSpPr>
        <p:spPr bwMode="auto">
          <a:xfrm>
            <a:off x="2123728"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53" name="Oval 52"/>
          <p:cNvSpPr/>
          <p:nvPr/>
        </p:nvSpPr>
        <p:spPr bwMode="auto">
          <a:xfrm>
            <a:off x="4139952"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4" name="Oval 53"/>
          <p:cNvSpPr/>
          <p:nvPr/>
        </p:nvSpPr>
        <p:spPr bwMode="auto">
          <a:xfrm>
            <a:off x="4572000" y="8367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2" name="Straight Connector 61"/>
          <p:cNvCxnSpPr/>
          <p:nvPr/>
        </p:nvCxnSpPr>
        <p:spPr bwMode="auto">
          <a:xfrm flipH="1">
            <a:off x="6660232" y="13407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p:cNvCxnSpPr/>
          <p:nvPr/>
        </p:nvCxnSpPr>
        <p:spPr bwMode="auto">
          <a:xfrm flipH="1">
            <a:off x="6228184" y="17008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flipH="1" flipV="1">
            <a:off x="6228184" y="206084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6660232" y="242088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flipH="1">
            <a:off x="6084168" y="242088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ounded Rectangle 56"/>
          <p:cNvSpPr/>
          <p:nvPr/>
        </p:nvSpPr>
        <p:spPr bwMode="auto">
          <a:xfrm>
            <a:off x="550810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58" name="Rounded Rectangle 57"/>
          <p:cNvSpPr/>
          <p:nvPr/>
        </p:nvSpPr>
        <p:spPr bwMode="auto">
          <a:xfrm>
            <a:off x="666023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60" name="Oval 59"/>
          <p:cNvSpPr/>
          <p:nvPr/>
        </p:nvSpPr>
        <p:spPr bwMode="auto">
          <a:xfrm>
            <a:off x="6948264" y="11967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3" name="Oval 62"/>
          <p:cNvSpPr/>
          <p:nvPr/>
        </p:nvSpPr>
        <p:spPr bwMode="auto">
          <a:xfrm>
            <a:off x="6516216"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6" name="Oval 65"/>
          <p:cNvSpPr/>
          <p:nvPr/>
        </p:nvSpPr>
        <p:spPr bwMode="auto">
          <a:xfrm>
            <a:off x="6516216" y="22768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69" name="Oval 68"/>
          <p:cNvSpPr/>
          <p:nvPr/>
        </p:nvSpPr>
        <p:spPr bwMode="auto">
          <a:xfrm>
            <a:off x="6084168"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61" name="Straight Connector 60"/>
          <p:cNvCxnSpPr/>
          <p:nvPr/>
        </p:nvCxnSpPr>
        <p:spPr bwMode="auto">
          <a:xfrm>
            <a:off x="3851920" y="17008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3275856" y="17008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3419872" y="22768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52" name="Rounded Rectangle 51"/>
          <p:cNvSpPr/>
          <p:nvPr/>
        </p:nvSpPr>
        <p:spPr bwMode="auto">
          <a:xfrm>
            <a:off x="4067944" y="19168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51" name="Oval 50"/>
          <p:cNvSpPr/>
          <p:nvPr/>
        </p:nvSpPr>
        <p:spPr bwMode="auto">
          <a:xfrm>
            <a:off x="3131840" y="19168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59" name="Oval 58"/>
          <p:cNvSpPr/>
          <p:nvPr/>
        </p:nvSpPr>
        <p:spPr bwMode="auto">
          <a:xfrm>
            <a:off x="3707904" y="15567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1" name="Straight Connector 70"/>
          <p:cNvCxnSpPr/>
          <p:nvPr/>
        </p:nvCxnSpPr>
        <p:spPr bwMode="auto">
          <a:xfrm flipH="1">
            <a:off x="2699792" y="486916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3275856" y="48691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3851920"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4283968" y="37890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4716016" y="378904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2123728"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4572000" y="36450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6660232" y="414908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228184" y="45091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228184" y="48691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6660232" y="522920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084168" y="522920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5508104"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6660232" y="558924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6948264"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6516216"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6516216" y="50851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084168"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3851920" y="450912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3275856" y="450912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3419872" y="50851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4067944" y="472514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3131840" y="47251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3707904" y="43651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4283968" y="414908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Rounded Rectangle 7"/>
          <p:cNvSpPr/>
          <p:nvPr/>
        </p:nvSpPr>
        <p:spPr bwMode="auto">
          <a:xfrm>
            <a:off x="4572000" y="436510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77" name="Oval 76"/>
          <p:cNvSpPr/>
          <p:nvPr/>
        </p:nvSpPr>
        <p:spPr bwMode="auto">
          <a:xfrm>
            <a:off x="4139952" y="40050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7"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98"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99" name="Group 629"/>
          <p:cNvGrpSpPr>
            <a:grpSpLocks/>
          </p:cNvGrpSpPr>
          <p:nvPr/>
        </p:nvGrpSpPr>
        <p:grpSpPr bwMode="auto">
          <a:xfrm>
            <a:off x="4716016" y="116632"/>
            <a:ext cx="217488" cy="217487"/>
            <a:chOff x="2290" y="73"/>
            <a:chExt cx="137" cy="137"/>
          </a:xfrm>
        </p:grpSpPr>
        <p:grpSp>
          <p:nvGrpSpPr>
            <p:cNvPr id="100" name="Group 630"/>
            <p:cNvGrpSpPr>
              <a:grpSpLocks/>
            </p:cNvGrpSpPr>
            <p:nvPr/>
          </p:nvGrpSpPr>
          <p:grpSpPr bwMode="auto">
            <a:xfrm>
              <a:off x="2290" y="73"/>
              <a:ext cx="136" cy="137"/>
              <a:chOff x="2562" y="300"/>
              <a:chExt cx="182" cy="91"/>
            </a:xfrm>
          </p:grpSpPr>
          <p:sp>
            <p:nvSpPr>
              <p:cNvPr id="102"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3"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1"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4"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05"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06" name="Group 636"/>
          <p:cNvGrpSpPr>
            <a:grpSpLocks/>
          </p:cNvGrpSpPr>
          <p:nvPr/>
        </p:nvGrpSpPr>
        <p:grpSpPr bwMode="auto">
          <a:xfrm flipH="1">
            <a:off x="8532813" y="115888"/>
            <a:ext cx="217487" cy="217487"/>
            <a:chOff x="2290" y="73"/>
            <a:chExt cx="137" cy="137"/>
          </a:xfrm>
        </p:grpSpPr>
        <p:grpSp>
          <p:nvGrpSpPr>
            <p:cNvPr id="107" name="Group 637"/>
            <p:cNvGrpSpPr>
              <a:grpSpLocks/>
            </p:cNvGrpSpPr>
            <p:nvPr/>
          </p:nvGrpSpPr>
          <p:grpSpPr bwMode="auto">
            <a:xfrm>
              <a:off x="2290" y="73"/>
              <a:ext cx="136" cy="137"/>
              <a:chOff x="2562" y="300"/>
              <a:chExt cx="182" cy="91"/>
            </a:xfrm>
          </p:grpSpPr>
          <p:sp>
            <p:nvSpPr>
              <p:cNvPr id="109"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08"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11"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12"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4</a:t>
            </a:r>
            <a:endParaRPr lang="cs-CZ" sz="1600" b="1">
              <a:solidFill>
                <a:schemeClr val="bg1"/>
              </a:solidFill>
              <a:latin typeface="Arial Black" pitchFamily="34" charset="0"/>
            </a:endParaRPr>
          </a:p>
        </p:txBody>
      </p:sp>
      <p:sp>
        <p:nvSpPr>
          <p:cNvPr id="113" name="Right Arrow 112"/>
          <p:cNvSpPr/>
          <p:nvPr/>
        </p:nvSpPr>
        <p:spPr bwMode="auto">
          <a:xfrm rot="5400000">
            <a:off x="7848364" y="656692"/>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6" name="Right Arrow 115"/>
          <p:cNvSpPr/>
          <p:nvPr/>
        </p:nvSpPr>
        <p:spPr bwMode="auto">
          <a:xfrm rot="5400000">
            <a:off x="7920372" y="3392996"/>
            <a:ext cx="576064" cy="216024"/>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
        <p:nvSpPr>
          <p:cNvPr id="118" name="Rounded Rectangle 117"/>
          <p:cNvSpPr/>
          <p:nvPr/>
        </p:nvSpPr>
        <p:spPr bwMode="auto">
          <a:xfrm>
            <a:off x="539552" y="83671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C [00011]</a:t>
            </a:r>
          </a:p>
        </p:txBody>
      </p:sp>
      <p:sp>
        <p:nvSpPr>
          <p:cNvPr id="119" name="Rounded Rectangle 118"/>
          <p:cNvSpPr/>
          <p:nvPr/>
        </p:nvSpPr>
        <p:spPr bwMode="auto">
          <a:xfrm>
            <a:off x="539552" y="371703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H [01000]</a:t>
            </a:r>
          </a:p>
        </p:txBody>
      </p:sp>
      <p:sp>
        <p:nvSpPr>
          <p:cNvPr id="12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1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AutoShape 46"/>
          <p:cNvSpPr>
            <a:spLocks noChangeArrowheads="1"/>
          </p:cNvSpPr>
          <p:nvPr/>
        </p:nvSpPr>
        <p:spPr bwMode="auto">
          <a:xfrm>
            <a:off x="323528" y="3861048"/>
            <a:ext cx="8568952" cy="2664296"/>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3" name="Freeform 2"/>
          <p:cNvSpPr/>
          <p:nvPr/>
        </p:nvSpPr>
        <p:spPr bwMode="auto">
          <a:xfrm>
            <a:off x="3172545" y="4632242"/>
            <a:ext cx="2865981" cy="1666446"/>
          </a:xfrm>
          <a:custGeom>
            <a:avLst/>
            <a:gdLst>
              <a:gd name="connsiteX0" fmla="*/ 2057823 w 2865981"/>
              <a:gd name="connsiteY0" fmla="*/ 8334 h 1666446"/>
              <a:gd name="connsiteX1" fmla="*/ 2801535 w 2865981"/>
              <a:gd name="connsiteY1" fmla="*/ 105870 h 1666446"/>
              <a:gd name="connsiteX2" fmla="*/ 2301663 w 2865981"/>
              <a:gd name="connsiteY2" fmla="*/ 947118 h 1666446"/>
              <a:gd name="connsiteX3" fmla="*/ 2789343 w 2865981"/>
              <a:gd name="connsiteY3" fmla="*/ 1105614 h 1666446"/>
              <a:gd name="connsiteX4" fmla="*/ 2813727 w 2865981"/>
              <a:gd name="connsiteY4" fmla="*/ 1568910 h 1666446"/>
              <a:gd name="connsiteX5" fmla="*/ 2289471 w 2865981"/>
              <a:gd name="connsiteY5" fmla="*/ 1666446 h 1666446"/>
              <a:gd name="connsiteX6" fmla="*/ 204639 w 2865981"/>
              <a:gd name="connsiteY6" fmla="*/ 1593294 h 1666446"/>
              <a:gd name="connsiteX7" fmla="*/ 119295 w 2865981"/>
              <a:gd name="connsiteY7" fmla="*/ 1349454 h 1666446"/>
              <a:gd name="connsiteX8" fmla="*/ 570399 w 2865981"/>
              <a:gd name="connsiteY8" fmla="*/ 1142190 h 1666446"/>
              <a:gd name="connsiteX9" fmla="*/ 1216575 w 2865981"/>
              <a:gd name="connsiteY9" fmla="*/ 1129998 h 1666446"/>
              <a:gd name="connsiteX10" fmla="*/ 1923711 w 2865981"/>
              <a:gd name="connsiteY10" fmla="*/ 398478 h 1666446"/>
              <a:gd name="connsiteX11" fmla="*/ 1618911 w 2865981"/>
              <a:gd name="connsiteY11" fmla="*/ 361902 h 1666446"/>
              <a:gd name="connsiteX12" fmla="*/ 1874943 w 2865981"/>
              <a:gd name="connsiteY12" fmla="*/ 69294 h 1666446"/>
              <a:gd name="connsiteX13" fmla="*/ 2057823 w 2865981"/>
              <a:gd name="connsiteY13" fmla="*/ 8334 h 1666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865981" h="1666446">
                <a:moveTo>
                  <a:pt x="2057823" y="8334"/>
                </a:moveTo>
                <a:cubicBezTo>
                  <a:pt x="2212255" y="14430"/>
                  <a:pt x="2760895" y="-50594"/>
                  <a:pt x="2801535" y="105870"/>
                </a:cubicBezTo>
                <a:cubicBezTo>
                  <a:pt x="2842175" y="262334"/>
                  <a:pt x="2303695" y="780494"/>
                  <a:pt x="2301663" y="947118"/>
                </a:cubicBezTo>
                <a:cubicBezTo>
                  <a:pt x="2299631" y="1113742"/>
                  <a:pt x="2703999" y="1001982"/>
                  <a:pt x="2789343" y="1105614"/>
                </a:cubicBezTo>
                <a:cubicBezTo>
                  <a:pt x="2874687" y="1209246"/>
                  <a:pt x="2897039" y="1475438"/>
                  <a:pt x="2813727" y="1568910"/>
                </a:cubicBezTo>
                <a:cubicBezTo>
                  <a:pt x="2730415" y="1662382"/>
                  <a:pt x="2724319" y="1662382"/>
                  <a:pt x="2289471" y="1666446"/>
                </a:cubicBezTo>
                <a:cubicBezTo>
                  <a:pt x="1854623" y="1670510"/>
                  <a:pt x="566335" y="1646126"/>
                  <a:pt x="204639" y="1593294"/>
                </a:cubicBezTo>
                <a:cubicBezTo>
                  <a:pt x="-157057" y="1540462"/>
                  <a:pt x="58335" y="1424638"/>
                  <a:pt x="119295" y="1349454"/>
                </a:cubicBezTo>
                <a:cubicBezTo>
                  <a:pt x="180255" y="1274270"/>
                  <a:pt x="387519" y="1178766"/>
                  <a:pt x="570399" y="1142190"/>
                </a:cubicBezTo>
                <a:cubicBezTo>
                  <a:pt x="753279" y="1105614"/>
                  <a:pt x="991023" y="1253950"/>
                  <a:pt x="1216575" y="1129998"/>
                </a:cubicBezTo>
                <a:cubicBezTo>
                  <a:pt x="1442127" y="1006046"/>
                  <a:pt x="1856655" y="526494"/>
                  <a:pt x="1923711" y="398478"/>
                </a:cubicBezTo>
                <a:cubicBezTo>
                  <a:pt x="1990767" y="270462"/>
                  <a:pt x="1627039" y="416766"/>
                  <a:pt x="1618911" y="361902"/>
                </a:cubicBezTo>
                <a:cubicBezTo>
                  <a:pt x="1610783" y="307038"/>
                  <a:pt x="1799759" y="130254"/>
                  <a:pt x="1874943" y="69294"/>
                </a:cubicBezTo>
                <a:cubicBezTo>
                  <a:pt x="1950127" y="8334"/>
                  <a:pt x="1903391" y="2238"/>
                  <a:pt x="2057823" y="8334"/>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61" name="AutoShape 46"/>
          <p:cNvSpPr>
            <a:spLocks noChangeArrowheads="1"/>
          </p:cNvSpPr>
          <p:nvPr/>
        </p:nvSpPr>
        <p:spPr bwMode="auto">
          <a:xfrm>
            <a:off x="323528" y="620688"/>
            <a:ext cx="8568952" cy="252028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2" name="Freeform 1"/>
          <p:cNvSpPr/>
          <p:nvPr/>
        </p:nvSpPr>
        <p:spPr bwMode="auto">
          <a:xfrm>
            <a:off x="4355976" y="1268760"/>
            <a:ext cx="1593191" cy="678747"/>
          </a:xfrm>
          <a:custGeom>
            <a:avLst/>
            <a:gdLst>
              <a:gd name="connsiteX0" fmla="*/ 782903 w 1593191"/>
              <a:gd name="connsiteY0" fmla="*/ 7687 h 678747"/>
              <a:gd name="connsiteX1" fmla="*/ 124535 w 1593191"/>
              <a:gd name="connsiteY1" fmla="*/ 141799 h 678747"/>
              <a:gd name="connsiteX2" fmla="*/ 112343 w 1593191"/>
              <a:gd name="connsiteY2" fmla="*/ 580711 h 678747"/>
              <a:gd name="connsiteX3" fmla="*/ 1294967 w 1593191"/>
              <a:gd name="connsiteY3" fmla="*/ 666055 h 678747"/>
              <a:gd name="connsiteX4" fmla="*/ 1587575 w 1593191"/>
              <a:gd name="connsiteY4" fmla="*/ 385639 h 678747"/>
              <a:gd name="connsiteX5" fmla="*/ 1429079 w 1593191"/>
              <a:gd name="connsiteY5" fmla="*/ 56455 h 678747"/>
              <a:gd name="connsiteX6" fmla="*/ 782903 w 1593191"/>
              <a:gd name="connsiteY6" fmla="*/ 7687 h 678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3191" h="678747">
                <a:moveTo>
                  <a:pt x="782903" y="7687"/>
                </a:moveTo>
                <a:cubicBezTo>
                  <a:pt x="565479" y="21911"/>
                  <a:pt x="236295" y="46295"/>
                  <a:pt x="124535" y="141799"/>
                </a:cubicBezTo>
                <a:cubicBezTo>
                  <a:pt x="12775" y="237303"/>
                  <a:pt x="-82729" y="493335"/>
                  <a:pt x="112343" y="580711"/>
                </a:cubicBezTo>
                <a:cubicBezTo>
                  <a:pt x="307415" y="668087"/>
                  <a:pt x="1049095" y="698567"/>
                  <a:pt x="1294967" y="666055"/>
                </a:cubicBezTo>
                <a:cubicBezTo>
                  <a:pt x="1540839" y="633543"/>
                  <a:pt x="1565223" y="487239"/>
                  <a:pt x="1587575" y="385639"/>
                </a:cubicBezTo>
                <a:cubicBezTo>
                  <a:pt x="1609927" y="284039"/>
                  <a:pt x="1567255" y="119447"/>
                  <a:pt x="1429079" y="56455"/>
                </a:cubicBezTo>
                <a:cubicBezTo>
                  <a:pt x="1290903" y="-6537"/>
                  <a:pt x="1000327" y="-6537"/>
                  <a:pt x="782903" y="7687"/>
                </a:cubicBezTo>
                <a:close/>
              </a:path>
            </a:pathLst>
          </a:custGeom>
          <a:solidFill>
            <a:srgbClr val="00B0F0"/>
          </a:solidFill>
          <a:ln w="19050">
            <a:solidFill>
              <a:schemeClr val="bg1"/>
            </a:solidFill>
            <a:round/>
            <a:headEnd/>
            <a:tailEnd/>
          </a:ln>
          <a:effectLst/>
          <a:extLst/>
        </p:spPr>
        <p:txBody>
          <a:bodyPr wrap="none" anchor="ctr"/>
          <a:lstStyle/>
          <a:p>
            <a:endParaRPr lang="cs-CZ" sz="1400" b="1">
              <a:solidFill>
                <a:schemeClr val="bg1"/>
              </a:solidFill>
              <a:latin typeface="Arial Black" pitchFamily="34" charset="0"/>
            </a:endParaRPr>
          </a:p>
        </p:txBody>
      </p:sp>
      <p:sp>
        <p:nvSpPr>
          <p:cNvPr id="157" name="Rounded Rectangle 156"/>
          <p:cNvSpPr/>
          <p:nvPr/>
        </p:nvSpPr>
        <p:spPr bwMode="auto">
          <a:xfrm>
            <a:off x="539552" y="4077072"/>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I [01001]</a:t>
            </a:r>
          </a:p>
        </p:txBody>
      </p:sp>
      <p:cxnSp>
        <p:nvCxnSpPr>
          <p:cNvPr id="71" name="Straight Connector 70"/>
          <p:cNvCxnSpPr/>
          <p:nvPr/>
        </p:nvCxnSpPr>
        <p:spPr bwMode="auto">
          <a:xfrm flipH="1">
            <a:off x="176368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Connector 71"/>
          <p:cNvCxnSpPr/>
          <p:nvPr/>
        </p:nvCxnSpPr>
        <p:spPr bwMode="auto">
          <a:xfrm>
            <a:off x="233975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flipH="1">
            <a:off x="291581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Connector 73"/>
          <p:cNvCxnSpPr/>
          <p:nvPr/>
        </p:nvCxnSpPr>
        <p:spPr bwMode="auto">
          <a:xfrm flipH="1">
            <a:off x="3347864" y="4221088"/>
            <a:ext cx="259228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flipV="1">
            <a:off x="5940152" y="4221088"/>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Rounded Rectangle 75"/>
          <p:cNvSpPr/>
          <p:nvPr/>
        </p:nvSpPr>
        <p:spPr bwMode="auto">
          <a:xfrm>
            <a:off x="118762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8" name="Oval 77"/>
          <p:cNvSpPr/>
          <p:nvPr/>
        </p:nvSpPr>
        <p:spPr bwMode="auto">
          <a:xfrm>
            <a:off x="5796136"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9" name="Straight Connector 78"/>
          <p:cNvCxnSpPr/>
          <p:nvPr/>
        </p:nvCxnSpPr>
        <p:spPr bwMode="auto">
          <a:xfrm flipH="1">
            <a:off x="7236296"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Connector 79"/>
          <p:cNvCxnSpPr/>
          <p:nvPr/>
        </p:nvCxnSpPr>
        <p:spPr bwMode="auto">
          <a:xfrm flipH="1">
            <a:off x="6804248"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flipH="1" flipV="1">
            <a:off x="6804248"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7236296"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flipH="1">
            <a:off x="6660232"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Rounded Rectangle 83"/>
          <p:cNvSpPr/>
          <p:nvPr/>
        </p:nvSpPr>
        <p:spPr bwMode="auto">
          <a:xfrm>
            <a:off x="60841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5" name="Rounded Rectangle 84"/>
          <p:cNvSpPr/>
          <p:nvPr/>
        </p:nvSpPr>
        <p:spPr bwMode="auto">
          <a:xfrm>
            <a:off x="72362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6" name="Oval 85"/>
          <p:cNvSpPr/>
          <p:nvPr/>
        </p:nvSpPr>
        <p:spPr bwMode="auto">
          <a:xfrm>
            <a:off x="752432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7" name="Oval 86"/>
          <p:cNvSpPr/>
          <p:nvPr/>
        </p:nvSpPr>
        <p:spPr bwMode="auto">
          <a:xfrm>
            <a:off x="709228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8" name="Oval 87"/>
          <p:cNvSpPr/>
          <p:nvPr/>
        </p:nvSpPr>
        <p:spPr bwMode="auto">
          <a:xfrm>
            <a:off x="70922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9" name="Oval 88"/>
          <p:cNvSpPr/>
          <p:nvPr/>
        </p:nvSpPr>
        <p:spPr bwMode="auto">
          <a:xfrm>
            <a:off x="66602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0" name="Straight Connector 89"/>
          <p:cNvCxnSpPr/>
          <p:nvPr/>
        </p:nvCxnSpPr>
        <p:spPr bwMode="auto">
          <a:xfrm>
            <a:off x="2915816"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p:nvPr/>
        </p:nvCxnSpPr>
        <p:spPr bwMode="auto">
          <a:xfrm flipH="1">
            <a:off x="2339752" y="494116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Rounded Rectangle 91"/>
          <p:cNvSpPr/>
          <p:nvPr/>
        </p:nvSpPr>
        <p:spPr bwMode="auto">
          <a:xfrm>
            <a:off x="248376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93" name="Rounded Rectangle 92"/>
          <p:cNvSpPr/>
          <p:nvPr/>
        </p:nvSpPr>
        <p:spPr bwMode="auto">
          <a:xfrm>
            <a:off x="3131840"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94" name="Oval 93"/>
          <p:cNvSpPr/>
          <p:nvPr/>
        </p:nvSpPr>
        <p:spPr bwMode="auto">
          <a:xfrm>
            <a:off x="219573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5" name="Oval 94"/>
          <p:cNvSpPr/>
          <p:nvPr/>
        </p:nvSpPr>
        <p:spPr bwMode="auto">
          <a:xfrm>
            <a:off x="2771800"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6" name="Straight Connector 95"/>
          <p:cNvCxnSpPr/>
          <p:nvPr/>
        </p:nvCxnSpPr>
        <p:spPr bwMode="auto">
          <a:xfrm>
            <a:off x="3347864" y="4581128"/>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Oval 76"/>
          <p:cNvSpPr/>
          <p:nvPr/>
        </p:nvSpPr>
        <p:spPr bwMode="auto">
          <a:xfrm>
            <a:off x="320384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8" name="Straight Connector 97"/>
          <p:cNvCxnSpPr/>
          <p:nvPr/>
        </p:nvCxnSpPr>
        <p:spPr bwMode="auto">
          <a:xfrm flipH="1">
            <a:off x="522007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Straight Connector 99"/>
          <p:cNvCxnSpPr/>
          <p:nvPr/>
        </p:nvCxnSpPr>
        <p:spPr bwMode="auto">
          <a:xfrm flipH="1">
            <a:off x="4788024"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Straight Connector 101"/>
          <p:cNvCxnSpPr/>
          <p:nvPr/>
        </p:nvCxnSpPr>
        <p:spPr bwMode="auto">
          <a:xfrm flipH="1">
            <a:off x="4211960"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4788024" y="566124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ounded Rectangle 8"/>
          <p:cNvSpPr/>
          <p:nvPr/>
        </p:nvSpPr>
        <p:spPr bwMode="auto">
          <a:xfrm>
            <a:off x="4788024"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8" name="Rounded Rectangle 7"/>
          <p:cNvSpPr/>
          <p:nvPr/>
        </p:nvSpPr>
        <p:spPr bwMode="auto">
          <a:xfrm>
            <a:off x="36358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7" name="Oval 96"/>
          <p:cNvSpPr/>
          <p:nvPr/>
        </p:nvSpPr>
        <p:spPr bwMode="auto">
          <a:xfrm>
            <a:off x="550810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507605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1" name="Oval 100"/>
          <p:cNvSpPr/>
          <p:nvPr/>
        </p:nvSpPr>
        <p:spPr bwMode="auto">
          <a:xfrm>
            <a:off x="4644008"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40"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1"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2" name="Group 629"/>
          <p:cNvGrpSpPr>
            <a:grpSpLocks/>
          </p:cNvGrpSpPr>
          <p:nvPr/>
        </p:nvGrpSpPr>
        <p:grpSpPr bwMode="auto">
          <a:xfrm>
            <a:off x="4067944" y="116632"/>
            <a:ext cx="217488" cy="217487"/>
            <a:chOff x="2290" y="73"/>
            <a:chExt cx="137" cy="137"/>
          </a:xfrm>
        </p:grpSpPr>
        <p:grpSp>
          <p:nvGrpSpPr>
            <p:cNvPr id="143" name="Group 630"/>
            <p:cNvGrpSpPr>
              <a:grpSpLocks/>
            </p:cNvGrpSpPr>
            <p:nvPr/>
          </p:nvGrpSpPr>
          <p:grpSpPr bwMode="auto">
            <a:xfrm>
              <a:off x="2290" y="73"/>
              <a:ext cx="136" cy="137"/>
              <a:chOff x="2562" y="300"/>
              <a:chExt cx="182" cy="91"/>
            </a:xfrm>
          </p:grpSpPr>
          <p:sp>
            <p:nvSpPr>
              <p:cNvPr id="145"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4"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47"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48"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9" name="Group 636"/>
          <p:cNvGrpSpPr>
            <a:grpSpLocks/>
          </p:cNvGrpSpPr>
          <p:nvPr/>
        </p:nvGrpSpPr>
        <p:grpSpPr bwMode="auto">
          <a:xfrm flipH="1">
            <a:off x="8532813" y="115888"/>
            <a:ext cx="217487" cy="217487"/>
            <a:chOff x="2290" y="73"/>
            <a:chExt cx="137" cy="137"/>
          </a:xfrm>
        </p:grpSpPr>
        <p:grpSp>
          <p:nvGrpSpPr>
            <p:cNvPr id="150" name="Group 637"/>
            <p:cNvGrpSpPr>
              <a:grpSpLocks/>
            </p:cNvGrpSpPr>
            <p:nvPr/>
          </p:nvGrpSpPr>
          <p:grpSpPr bwMode="auto">
            <a:xfrm>
              <a:off x="2290" y="73"/>
              <a:ext cx="136" cy="137"/>
              <a:chOff x="2562" y="300"/>
              <a:chExt cx="182" cy="91"/>
            </a:xfrm>
          </p:grpSpPr>
          <p:sp>
            <p:nvSpPr>
              <p:cNvPr id="152"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3"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1"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4"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55"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5</a:t>
            </a:r>
            <a:endParaRPr lang="cs-CZ" sz="1600" b="1">
              <a:solidFill>
                <a:schemeClr val="bg1"/>
              </a:solidFill>
              <a:latin typeface="Arial Black" pitchFamily="34" charset="0"/>
            </a:endParaRPr>
          </a:p>
        </p:txBody>
      </p:sp>
      <p:sp>
        <p:nvSpPr>
          <p:cNvPr id="16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cxnSp>
        <p:nvCxnSpPr>
          <p:cNvPr id="162" name="Straight Connector 161"/>
          <p:cNvCxnSpPr/>
          <p:nvPr/>
        </p:nvCxnSpPr>
        <p:spPr bwMode="auto">
          <a:xfrm flipH="1">
            <a:off x="2699792" y="198884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3275856" y="198884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4" name="Straight Connector 163"/>
          <p:cNvCxnSpPr/>
          <p:nvPr/>
        </p:nvCxnSpPr>
        <p:spPr bwMode="auto">
          <a:xfrm flipH="1">
            <a:off x="3851920"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flipH="1">
            <a:off x="4283968" y="90872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6" name="Straight Connector 165"/>
          <p:cNvCxnSpPr/>
          <p:nvPr/>
        </p:nvCxnSpPr>
        <p:spPr bwMode="auto">
          <a:xfrm flipH="1" flipV="1">
            <a:off x="4716016" y="908720"/>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7" name="Rounded Rectangle 166"/>
          <p:cNvSpPr/>
          <p:nvPr/>
        </p:nvSpPr>
        <p:spPr bwMode="auto">
          <a:xfrm>
            <a:off x="2123728"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68" name="Oval 167"/>
          <p:cNvSpPr/>
          <p:nvPr/>
        </p:nvSpPr>
        <p:spPr bwMode="auto">
          <a:xfrm>
            <a:off x="4572000" y="76470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69" name="Straight Connector 168"/>
          <p:cNvCxnSpPr/>
          <p:nvPr/>
        </p:nvCxnSpPr>
        <p:spPr bwMode="auto">
          <a:xfrm flipH="1">
            <a:off x="6660232" y="126876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Straight Connector 169"/>
          <p:cNvCxnSpPr/>
          <p:nvPr/>
        </p:nvCxnSpPr>
        <p:spPr bwMode="auto">
          <a:xfrm flipH="1">
            <a:off x="6228184" y="162880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Straight Connector 170"/>
          <p:cNvCxnSpPr/>
          <p:nvPr/>
        </p:nvCxnSpPr>
        <p:spPr bwMode="auto">
          <a:xfrm flipH="1" flipV="1">
            <a:off x="6228184" y="1988840"/>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Connector 171"/>
          <p:cNvCxnSpPr/>
          <p:nvPr/>
        </p:nvCxnSpPr>
        <p:spPr bwMode="auto">
          <a:xfrm>
            <a:off x="6660232" y="2348880"/>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Connector 172"/>
          <p:cNvCxnSpPr/>
          <p:nvPr/>
        </p:nvCxnSpPr>
        <p:spPr bwMode="auto">
          <a:xfrm flipH="1">
            <a:off x="6084168" y="2348880"/>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Rounded Rectangle 173"/>
          <p:cNvSpPr/>
          <p:nvPr/>
        </p:nvSpPr>
        <p:spPr bwMode="auto">
          <a:xfrm>
            <a:off x="5508104"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75" name="Rounded Rectangle 174"/>
          <p:cNvSpPr/>
          <p:nvPr/>
        </p:nvSpPr>
        <p:spPr bwMode="auto">
          <a:xfrm>
            <a:off x="666023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76" name="Oval 175"/>
          <p:cNvSpPr/>
          <p:nvPr/>
        </p:nvSpPr>
        <p:spPr bwMode="auto">
          <a:xfrm>
            <a:off x="6948264"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7" name="Oval 176"/>
          <p:cNvSpPr/>
          <p:nvPr/>
        </p:nvSpPr>
        <p:spPr bwMode="auto">
          <a:xfrm>
            <a:off x="6516216"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8" name="Oval 177"/>
          <p:cNvSpPr/>
          <p:nvPr/>
        </p:nvSpPr>
        <p:spPr bwMode="auto">
          <a:xfrm>
            <a:off x="6516216" y="220486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79" name="Oval 178"/>
          <p:cNvSpPr/>
          <p:nvPr/>
        </p:nvSpPr>
        <p:spPr bwMode="auto">
          <a:xfrm>
            <a:off x="6084168"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0" name="Straight Connector 179"/>
          <p:cNvCxnSpPr/>
          <p:nvPr/>
        </p:nvCxnSpPr>
        <p:spPr bwMode="auto">
          <a:xfrm>
            <a:off x="3851920" y="162880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Straight Connector 180"/>
          <p:cNvCxnSpPr/>
          <p:nvPr/>
        </p:nvCxnSpPr>
        <p:spPr bwMode="auto">
          <a:xfrm flipH="1">
            <a:off x="3275856" y="1628800"/>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Rounded Rectangle 181"/>
          <p:cNvSpPr/>
          <p:nvPr/>
        </p:nvSpPr>
        <p:spPr bwMode="auto">
          <a:xfrm>
            <a:off x="3419872" y="220486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83" name="Rounded Rectangle 182"/>
          <p:cNvSpPr/>
          <p:nvPr/>
        </p:nvSpPr>
        <p:spPr bwMode="auto">
          <a:xfrm>
            <a:off x="4067944" y="184482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84" name="Oval 183"/>
          <p:cNvSpPr/>
          <p:nvPr/>
        </p:nvSpPr>
        <p:spPr bwMode="auto">
          <a:xfrm>
            <a:off x="3131840" y="184482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85" name="Oval 184"/>
          <p:cNvSpPr/>
          <p:nvPr/>
        </p:nvSpPr>
        <p:spPr bwMode="auto">
          <a:xfrm>
            <a:off x="3707904" y="148478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86" name="Straight Connector 185"/>
          <p:cNvCxnSpPr/>
          <p:nvPr/>
        </p:nvCxnSpPr>
        <p:spPr bwMode="auto">
          <a:xfrm>
            <a:off x="4283968" y="1268760"/>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Rounded Rectangle 186"/>
          <p:cNvSpPr/>
          <p:nvPr/>
        </p:nvSpPr>
        <p:spPr bwMode="auto">
          <a:xfrm>
            <a:off x="4572000" y="1484784"/>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88" name="Oval 187"/>
          <p:cNvSpPr/>
          <p:nvPr/>
        </p:nvSpPr>
        <p:spPr bwMode="auto">
          <a:xfrm>
            <a:off x="4139952" y="1124744"/>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90" name="AutoShape 46"/>
          <p:cNvSpPr>
            <a:spLocks noChangeArrowheads="1"/>
          </p:cNvSpPr>
          <p:nvPr/>
        </p:nvSpPr>
        <p:spPr bwMode="auto">
          <a:xfrm>
            <a:off x="323528" y="3212976"/>
            <a:ext cx="6336704" cy="576064"/>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Example of multiple node splitting in one insert operation.</a:t>
            </a:r>
            <a:endParaRPr lang="en-US"/>
          </a:p>
        </p:txBody>
      </p:sp>
    </p:spTree>
    <p:extLst>
      <p:ext uri="{BB962C8B-B14F-4D97-AF65-F5344CB8AC3E}">
        <p14:creationId xmlns:p14="http://schemas.microsoft.com/office/powerpoint/2010/main" val="212857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AutoShape 46"/>
          <p:cNvSpPr>
            <a:spLocks noChangeArrowheads="1"/>
          </p:cNvSpPr>
          <p:nvPr/>
        </p:nvSpPr>
        <p:spPr bwMode="auto">
          <a:xfrm>
            <a:off x="395536" y="3645024"/>
            <a:ext cx="8568952" cy="2880320"/>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162" name="Rounded Rectangle 161"/>
          <p:cNvSpPr/>
          <p:nvPr/>
        </p:nvSpPr>
        <p:spPr bwMode="auto">
          <a:xfrm>
            <a:off x="899592" y="4005064"/>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G [00111]</a:t>
            </a:r>
          </a:p>
        </p:txBody>
      </p:sp>
      <p:cxnSp>
        <p:nvCxnSpPr>
          <p:cNvPr id="139" name="Straight Connector 138"/>
          <p:cNvCxnSpPr/>
          <p:nvPr/>
        </p:nvCxnSpPr>
        <p:spPr bwMode="auto">
          <a:xfrm>
            <a:off x="5436096"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 name="Straight Connector 132"/>
          <p:cNvCxnSpPr/>
          <p:nvPr/>
        </p:nvCxnSpPr>
        <p:spPr bwMode="auto">
          <a:xfrm>
            <a:off x="6012160" y="494116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ounded Rectangle 9"/>
          <p:cNvSpPr/>
          <p:nvPr/>
        </p:nvSpPr>
        <p:spPr bwMode="auto">
          <a:xfrm>
            <a:off x="5940152" y="515719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104" name="Straight Connector 103"/>
          <p:cNvCxnSpPr/>
          <p:nvPr/>
        </p:nvCxnSpPr>
        <p:spPr bwMode="auto">
          <a:xfrm flipH="1">
            <a:off x="827584"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Straight Connector 104"/>
          <p:cNvCxnSpPr/>
          <p:nvPr/>
        </p:nvCxnSpPr>
        <p:spPr bwMode="auto">
          <a:xfrm>
            <a:off x="1403648"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flipH="1">
            <a:off x="2627784" y="4581128"/>
            <a:ext cx="18002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flipH="1">
            <a:off x="4427984" y="4221088"/>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Straight Connector 107"/>
          <p:cNvCxnSpPr/>
          <p:nvPr/>
        </p:nvCxnSpPr>
        <p:spPr bwMode="auto">
          <a:xfrm flipH="1" flipV="1">
            <a:off x="6804248" y="4221088"/>
            <a:ext cx="144016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Rounded Rectangle 108"/>
          <p:cNvSpPr/>
          <p:nvPr/>
        </p:nvSpPr>
        <p:spPr bwMode="auto">
          <a:xfrm>
            <a:off x="251520"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110" name="Oval 109"/>
          <p:cNvSpPr/>
          <p:nvPr/>
        </p:nvSpPr>
        <p:spPr bwMode="auto">
          <a:xfrm>
            <a:off x="6660232" y="407707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11" name="Straight Connector 110"/>
          <p:cNvCxnSpPr/>
          <p:nvPr/>
        </p:nvCxnSpPr>
        <p:spPr bwMode="auto">
          <a:xfrm flipH="1">
            <a:off x="7812360" y="458112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flipH="1">
            <a:off x="7380312" y="494116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Straight Connector 112"/>
          <p:cNvCxnSpPr/>
          <p:nvPr/>
        </p:nvCxnSpPr>
        <p:spPr bwMode="auto">
          <a:xfrm flipH="1" flipV="1">
            <a:off x="7380312" y="5301208"/>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p:nvPr/>
        </p:nvCxnSpPr>
        <p:spPr bwMode="auto">
          <a:xfrm>
            <a:off x="7812360" y="5661248"/>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Straight Connector 114"/>
          <p:cNvCxnSpPr/>
          <p:nvPr/>
        </p:nvCxnSpPr>
        <p:spPr bwMode="auto">
          <a:xfrm flipH="1">
            <a:off x="7236296" y="5661248"/>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Rounded Rectangle 115"/>
          <p:cNvSpPr/>
          <p:nvPr/>
        </p:nvSpPr>
        <p:spPr bwMode="auto">
          <a:xfrm>
            <a:off x="6660232"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17" name="Rounded Rectangle 116"/>
          <p:cNvSpPr/>
          <p:nvPr/>
        </p:nvSpPr>
        <p:spPr bwMode="auto">
          <a:xfrm>
            <a:off x="7812360"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18" name="Oval 117"/>
          <p:cNvSpPr/>
          <p:nvPr/>
        </p:nvSpPr>
        <p:spPr bwMode="auto">
          <a:xfrm>
            <a:off x="8100392"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9" name="Oval 118"/>
          <p:cNvSpPr/>
          <p:nvPr/>
        </p:nvSpPr>
        <p:spPr bwMode="auto">
          <a:xfrm>
            <a:off x="76683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0" name="Oval 119"/>
          <p:cNvSpPr/>
          <p:nvPr/>
        </p:nvSpPr>
        <p:spPr bwMode="auto">
          <a:xfrm>
            <a:off x="7668344"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1" name="Oval 120"/>
          <p:cNvSpPr/>
          <p:nvPr/>
        </p:nvSpPr>
        <p:spPr bwMode="auto">
          <a:xfrm>
            <a:off x="72362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2" name="Straight Connector 121"/>
          <p:cNvCxnSpPr/>
          <p:nvPr/>
        </p:nvCxnSpPr>
        <p:spPr bwMode="auto">
          <a:xfrm>
            <a:off x="2627784" y="4941168"/>
            <a:ext cx="115212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Straight Connector 122"/>
          <p:cNvCxnSpPr/>
          <p:nvPr/>
        </p:nvCxnSpPr>
        <p:spPr bwMode="auto">
          <a:xfrm flipH="1">
            <a:off x="1403648" y="4941168"/>
            <a:ext cx="122413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Rounded Rectangle 123"/>
          <p:cNvSpPr/>
          <p:nvPr/>
        </p:nvSpPr>
        <p:spPr bwMode="auto">
          <a:xfrm>
            <a:off x="1403648"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126" name="Oval 125"/>
          <p:cNvSpPr/>
          <p:nvPr/>
        </p:nvSpPr>
        <p:spPr bwMode="auto">
          <a:xfrm>
            <a:off x="125963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27" name="Oval 126"/>
          <p:cNvSpPr/>
          <p:nvPr/>
        </p:nvSpPr>
        <p:spPr bwMode="auto">
          <a:xfrm>
            <a:off x="2483768"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8" name="Straight Connector 127"/>
          <p:cNvCxnSpPr/>
          <p:nvPr/>
        </p:nvCxnSpPr>
        <p:spPr bwMode="auto">
          <a:xfrm>
            <a:off x="4427984" y="4581128"/>
            <a:ext cx="158417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Oval 128"/>
          <p:cNvSpPr/>
          <p:nvPr/>
        </p:nvSpPr>
        <p:spPr bwMode="auto">
          <a:xfrm>
            <a:off x="4283968" y="443711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30" name="Straight Connector 129"/>
          <p:cNvCxnSpPr/>
          <p:nvPr/>
        </p:nvCxnSpPr>
        <p:spPr bwMode="auto">
          <a:xfrm flipH="1">
            <a:off x="5724128" y="494116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Straight Connector 130"/>
          <p:cNvCxnSpPr/>
          <p:nvPr/>
        </p:nvCxnSpPr>
        <p:spPr bwMode="auto">
          <a:xfrm flipH="1">
            <a:off x="5436096" y="5301208"/>
            <a:ext cx="28803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2" name="Straight Connector 131"/>
          <p:cNvCxnSpPr/>
          <p:nvPr/>
        </p:nvCxnSpPr>
        <p:spPr bwMode="auto">
          <a:xfrm flipH="1">
            <a:off x="4860032" y="566124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4" name="Rounded Rectangle 133"/>
          <p:cNvSpPr/>
          <p:nvPr/>
        </p:nvSpPr>
        <p:spPr bwMode="auto">
          <a:xfrm>
            <a:off x="5436096"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135" name="Rounded Rectangle 134"/>
          <p:cNvSpPr/>
          <p:nvPr/>
        </p:nvSpPr>
        <p:spPr bwMode="auto">
          <a:xfrm>
            <a:off x="4283968" y="587727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136" name="Oval 135"/>
          <p:cNvSpPr/>
          <p:nvPr/>
        </p:nvSpPr>
        <p:spPr bwMode="auto">
          <a:xfrm>
            <a:off x="5868144" y="479715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7" name="Oval 136"/>
          <p:cNvSpPr/>
          <p:nvPr/>
        </p:nvSpPr>
        <p:spPr bwMode="auto">
          <a:xfrm>
            <a:off x="5580112"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38" name="Oval 137"/>
          <p:cNvSpPr/>
          <p:nvPr/>
        </p:nvSpPr>
        <p:spPr bwMode="auto">
          <a:xfrm>
            <a:off x="5292080" y="551723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40" name="Straight Connector 139"/>
          <p:cNvCxnSpPr/>
          <p:nvPr/>
        </p:nvCxnSpPr>
        <p:spPr bwMode="auto">
          <a:xfrm flipH="1">
            <a:off x="3203848" y="5301208"/>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Connector 140"/>
          <p:cNvCxnSpPr/>
          <p:nvPr/>
        </p:nvCxnSpPr>
        <p:spPr bwMode="auto">
          <a:xfrm>
            <a:off x="3779912" y="5301208"/>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 name="Oval 142"/>
          <p:cNvSpPr/>
          <p:nvPr/>
        </p:nvSpPr>
        <p:spPr bwMode="auto">
          <a:xfrm>
            <a:off x="3635896" y="5157192"/>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Rounded Rectangle 10"/>
          <p:cNvSpPr/>
          <p:nvPr/>
        </p:nvSpPr>
        <p:spPr bwMode="auto">
          <a:xfrm>
            <a:off x="3779912"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G </a:t>
            </a:r>
            <a:r>
              <a:rPr kumimoji="0" lang="en-US" sz="2000" b="1" i="0" u="none" strike="noStrike" cap="none" normalizeH="0" smtClean="0">
                <a:ln>
                  <a:noFill/>
                </a:ln>
                <a:solidFill>
                  <a:schemeClr val="tx1"/>
                </a:solidFill>
                <a:effectLst/>
                <a:latin typeface="Arial" charset="0"/>
              </a:rPr>
              <a:t> </a:t>
            </a:r>
            <a:r>
              <a:rPr lang="en-US" b="1" smtClean="0">
                <a:latin typeface="Arial" charset="0"/>
              </a:rPr>
              <a:t>00111</a:t>
            </a:r>
            <a:endParaRPr kumimoji="0" lang="cs-CZ" b="1" i="0" u="none" strike="noStrike" cap="none" normalizeH="0" baseline="0" smtClean="0">
              <a:ln>
                <a:noFill/>
              </a:ln>
              <a:solidFill>
                <a:schemeClr val="tx1"/>
              </a:solidFill>
              <a:effectLst/>
              <a:latin typeface="Arial" charset="0"/>
            </a:endParaRPr>
          </a:p>
        </p:txBody>
      </p:sp>
      <p:sp>
        <p:nvSpPr>
          <p:cNvPr id="125" name="Rounded Rectangle 124"/>
          <p:cNvSpPr/>
          <p:nvPr/>
        </p:nvSpPr>
        <p:spPr bwMode="auto">
          <a:xfrm>
            <a:off x="2627784" y="5517232"/>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45"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146"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47" name="Group 629"/>
          <p:cNvGrpSpPr>
            <a:grpSpLocks/>
          </p:cNvGrpSpPr>
          <p:nvPr/>
        </p:nvGrpSpPr>
        <p:grpSpPr bwMode="auto">
          <a:xfrm>
            <a:off x="4067944" y="116632"/>
            <a:ext cx="217488" cy="217487"/>
            <a:chOff x="2290" y="73"/>
            <a:chExt cx="137" cy="137"/>
          </a:xfrm>
        </p:grpSpPr>
        <p:grpSp>
          <p:nvGrpSpPr>
            <p:cNvPr id="148" name="Group 630"/>
            <p:cNvGrpSpPr>
              <a:grpSpLocks/>
            </p:cNvGrpSpPr>
            <p:nvPr/>
          </p:nvGrpSpPr>
          <p:grpSpPr bwMode="auto">
            <a:xfrm>
              <a:off x="2290" y="73"/>
              <a:ext cx="136" cy="137"/>
              <a:chOff x="2562" y="300"/>
              <a:chExt cx="182" cy="91"/>
            </a:xfrm>
          </p:grpSpPr>
          <p:sp>
            <p:nvSpPr>
              <p:cNvPr id="150"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1"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9"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2"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53"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54" name="Group 636"/>
          <p:cNvGrpSpPr>
            <a:grpSpLocks/>
          </p:cNvGrpSpPr>
          <p:nvPr/>
        </p:nvGrpSpPr>
        <p:grpSpPr bwMode="auto">
          <a:xfrm flipH="1">
            <a:off x="8532813" y="115888"/>
            <a:ext cx="217487" cy="217487"/>
            <a:chOff x="2290" y="73"/>
            <a:chExt cx="137" cy="137"/>
          </a:xfrm>
        </p:grpSpPr>
        <p:grpSp>
          <p:nvGrpSpPr>
            <p:cNvPr id="155" name="Group 637"/>
            <p:cNvGrpSpPr>
              <a:grpSpLocks/>
            </p:cNvGrpSpPr>
            <p:nvPr/>
          </p:nvGrpSpPr>
          <p:grpSpPr bwMode="auto">
            <a:xfrm>
              <a:off x="2290" y="73"/>
              <a:ext cx="136" cy="137"/>
              <a:chOff x="2562" y="300"/>
              <a:chExt cx="182" cy="91"/>
            </a:xfrm>
          </p:grpSpPr>
          <p:sp>
            <p:nvSpPr>
              <p:cNvPr id="157"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56"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59"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Example</a:t>
            </a:r>
            <a:endParaRPr lang="cs-CZ" sz="1400" b="1">
              <a:solidFill>
                <a:schemeClr val="bg1"/>
              </a:solidFill>
              <a:latin typeface="Arial Black" pitchFamily="34" charset="0"/>
            </a:endParaRPr>
          </a:p>
        </p:txBody>
      </p:sp>
      <p:sp>
        <p:nvSpPr>
          <p:cNvPr id="160"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6</a:t>
            </a:r>
            <a:endParaRPr lang="cs-CZ" sz="1600" b="1">
              <a:solidFill>
                <a:schemeClr val="bg1"/>
              </a:solidFill>
              <a:latin typeface="Arial Black" pitchFamily="34" charset="0"/>
            </a:endParaRPr>
          </a:p>
        </p:txBody>
      </p:sp>
      <p:sp>
        <p:nvSpPr>
          <p:cNvPr id="163"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
        <p:nvSpPr>
          <p:cNvPr id="62" name="AutoShape 46"/>
          <p:cNvSpPr>
            <a:spLocks noChangeArrowheads="1"/>
          </p:cNvSpPr>
          <p:nvPr/>
        </p:nvSpPr>
        <p:spPr bwMode="auto">
          <a:xfrm>
            <a:off x="323528" y="764704"/>
            <a:ext cx="8568952" cy="2736304"/>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sp>
        <p:nvSpPr>
          <p:cNvPr id="63" name="Rounded Rectangle 62"/>
          <p:cNvSpPr/>
          <p:nvPr/>
        </p:nvSpPr>
        <p:spPr bwMode="auto">
          <a:xfrm>
            <a:off x="467544" y="980728"/>
            <a:ext cx="2232248" cy="64807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tx1"/>
                </a:solidFill>
                <a:effectLst/>
                <a:latin typeface="Arial" charset="0"/>
              </a:rPr>
              <a:t>Insert  N [01110]</a:t>
            </a:r>
          </a:p>
        </p:txBody>
      </p:sp>
      <p:cxnSp>
        <p:nvCxnSpPr>
          <p:cNvPr id="64" name="Straight Connector 63"/>
          <p:cNvCxnSpPr/>
          <p:nvPr/>
        </p:nvCxnSpPr>
        <p:spPr bwMode="auto">
          <a:xfrm>
            <a:off x="4355976" y="2564904"/>
            <a:ext cx="648072" cy="432048"/>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p:cNvCxnSpPr/>
          <p:nvPr/>
        </p:nvCxnSpPr>
        <p:spPr bwMode="auto">
          <a:xfrm>
            <a:off x="5220072"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Rounded Rectangle 65"/>
          <p:cNvSpPr/>
          <p:nvPr/>
        </p:nvSpPr>
        <p:spPr bwMode="auto">
          <a:xfrm>
            <a:off x="5292080"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N </a:t>
            </a:r>
            <a:r>
              <a:rPr kumimoji="0" lang="en-US" sz="2000" b="1" i="0" u="none" strike="noStrike" cap="none" normalizeH="0" smtClean="0">
                <a:ln>
                  <a:noFill/>
                </a:ln>
                <a:solidFill>
                  <a:schemeClr val="tx1"/>
                </a:solidFill>
                <a:effectLst/>
                <a:latin typeface="Arial" charset="0"/>
              </a:rPr>
              <a:t> </a:t>
            </a:r>
            <a:r>
              <a:rPr lang="en-US" b="1" smtClean="0">
                <a:latin typeface="Arial" charset="0"/>
              </a:rPr>
              <a:t>01110</a:t>
            </a:r>
            <a:endParaRPr kumimoji="0" lang="cs-CZ" b="1" i="0" u="none" strike="noStrike" cap="none" normalizeH="0" baseline="0" smtClean="0">
              <a:ln>
                <a:noFill/>
              </a:ln>
              <a:solidFill>
                <a:schemeClr val="tx1"/>
              </a:solidFill>
              <a:effectLst/>
              <a:latin typeface="Arial" charset="0"/>
            </a:endParaRPr>
          </a:p>
        </p:txBody>
      </p:sp>
      <p:cxnSp>
        <p:nvCxnSpPr>
          <p:cNvPr id="67" name="Straight Connector 66"/>
          <p:cNvCxnSpPr/>
          <p:nvPr/>
        </p:nvCxnSpPr>
        <p:spPr bwMode="auto">
          <a:xfrm flipH="1">
            <a:off x="1331640" y="220486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Straight Connector 67"/>
          <p:cNvCxnSpPr/>
          <p:nvPr/>
        </p:nvCxnSpPr>
        <p:spPr bwMode="auto">
          <a:xfrm>
            <a:off x="1907704" y="220486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Straight Connector 68"/>
          <p:cNvCxnSpPr/>
          <p:nvPr/>
        </p:nvCxnSpPr>
        <p:spPr bwMode="auto">
          <a:xfrm flipH="1">
            <a:off x="2483768"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flipH="1">
            <a:off x="2915816" y="1124744"/>
            <a:ext cx="3600400"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Straight Connector 70"/>
          <p:cNvCxnSpPr/>
          <p:nvPr/>
        </p:nvCxnSpPr>
        <p:spPr bwMode="auto">
          <a:xfrm flipH="1" flipV="1">
            <a:off x="6444208" y="1124744"/>
            <a:ext cx="172819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Rounded Rectangle 71"/>
          <p:cNvSpPr/>
          <p:nvPr/>
        </p:nvSpPr>
        <p:spPr bwMode="auto">
          <a:xfrm>
            <a:off x="755576"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73" name="Oval 72"/>
          <p:cNvSpPr/>
          <p:nvPr/>
        </p:nvSpPr>
        <p:spPr bwMode="auto">
          <a:xfrm>
            <a:off x="6372200" y="98072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74" name="Straight Connector 73"/>
          <p:cNvCxnSpPr/>
          <p:nvPr/>
        </p:nvCxnSpPr>
        <p:spPr bwMode="auto">
          <a:xfrm flipH="1">
            <a:off x="7740352" y="148478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flipH="1">
            <a:off x="730830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flipH="1" flipV="1">
            <a:off x="7308304"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7740352" y="2564904"/>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flipH="1">
            <a:off x="7164288" y="2564904"/>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ounded Rectangle 78"/>
          <p:cNvSpPr/>
          <p:nvPr/>
        </p:nvSpPr>
        <p:spPr bwMode="auto">
          <a:xfrm>
            <a:off x="6588224"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80" name="Rounded Rectangle 79"/>
          <p:cNvSpPr/>
          <p:nvPr/>
        </p:nvSpPr>
        <p:spPr bwMode="auto">
          <a:xfrm>
            <a:off x="7740352"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81" name="Oval 80"/>
          <p:cNvSpPr/>
          <p:nvPr/>
        </p:nvSpPr>
        <p:spPr bwMode="auto">
          <a:xfrm>
            <a:off x="8028384"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2" name="Oval 81"/>
          <p:cNvSpPr/>
          <p:nvPr/>
        </p:nvSpPr>
        <p:spPr bwMode="auto">
          <a:xfrm>
            <a:off x="759633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3" name="Oval 82"/>
          <p:cNvSpPr/>
          <p:nvPr/>
        </p:nvSpPr>
        <p:spPr bwMode="auto">
          <a:xfrm>
            <a:off x="7596336"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84" name="Oval 83"/>
          <p:cNvSpPr/>
          <p:nvPr/>
        </p:nvSpPr>
        <p:spPr bwMode="auto">
          <a:xfrm>
            <a:off x="71642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85" name="Straight Connector 84"/>
          <p:cNvCxnSpPr/>
          <p:nvPr/>
        </p:nvCxnSpPr>
        <p:spPr bwMode="auto">
          <a:xfrm>
            <a:off x="2483768" y="1844824"/>
            <a:ext cx="648072"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Connector 85"/>
          <p:cNvCxnSpPr/>
          <p:nvPr/>
        </p:nvCxnSpPr>
        <p:spPr bwMode="auto">
          <a:xfrm flipH="1">
            <a:off x="1907704" y="184482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Rounded Rectangle 86"/>
          <p:cNvSpPr/>
          <p:nvPr/>
        </p:nvSpPr>
        <p:spPr bwMode="auto">
          <a:xfrm>
            <a:off x="2051720" y="242088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C </a:t>
            </a:r>
            <a:r>
              <a:rPr kumimoji="0" lang="en-US" sz="2000" b="1" i="0" u="none" strike="noStrike" cap="none" normalizeH="0" smtClean="0">
                <a:ln>
                  <a:noFill/>
                </a:ln>
                <a:solidFill>
                  <a:schemeClr val="tx1"/>
                </a:solidFill>
                <a:effectLst/>
                <a:latin typeface="Arial" charset="0"/>
              </a:rPr>
              <a:t> </a:t>
            </a:r>
            <a:r>
              <a:rPr lang="en-US" b="1" smtClean="0">
                <a:latin typeface="Arial" charset="0"/>
              </a:rPr>
              <a:t>00011</a:t>
            </a:r>
            <a:endParaRPr kumimoji="0" lang="cs-CZ" b="1" i="0" u="none" strike="noStrike" cap="none" normalizeH="0" baseline="0" smtClean="0">
              <a:ln>
                <a:noFill/>
              </a:ln>
              <a:solidFill>
                <a:schemeClr val="tx1"/>
              </a:solidFill>
              <a:effectLst/>
              <a:latin typeface="Arial" charset="0"/>
            </a:endParaRPr>
          </a:p>
        </p:txBody>
      </p:sp>
      <p:sp>
        <p:nvSpPr>
          <p:cNvPr id="88" name="Rounded Rectangle 87"/>
          <p:cNvSpPr/>
          <p:nvPr/>
        </p:nvSpPr>
        <p:spPr bwMode="auto">
          <a:xfrm>
            <a:off x="2699792" y="206084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89" name="Oval 88"/>
          <p:cNvSpPr/>
          <p:nvPr/>
        </p:nvSpPr>
        <p:spPr bwMode="auto">
          <a:xfrm>
            <a:off x="176368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0" name="Oval 89"/>
          <p:cNvSpPr/>
          <p:nvPr/>
        </p:nvSpPr>
        <p:spPr bwMode="auto">
          <a:xfrm>
            <a:off x="2339752"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1" name="Straight Connector 90"/>
          <p:cNvCxnSpPr/>
          <p:nvPr/>
        </p:nvCxnSpPr>
        <p:spPr bwMode="auto">
          <a:xfrm>
            <a:off x="2915816" y="1484784"/>
            <a:ext cx="2304256"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Oval 91"/>
          <p:cNvSpPr/>
          <p:nvPr/>
        </p:nvSpPr>
        <p:spPr bwMode="auto">
          <a:xfrm>
            <a:off x="2771800" y="134076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93" name="Straight Connector 92"/>
          <p:cNvCxnSpPr/>
          <p:nvPr/>
        </p:nvCxnSpPr>
        <p:spPr bwMode="auto">
          <a:xfrm flipH="1">
            <a:off x="4788024" y="184482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p:nvPr/>
        </p:nvCxnSpPr>
        <p:spPr bwMode="auto">
          <a:xfrm flipH="1">
            <a:off x="4355976" y="2204864"/>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H="1">
            <a:off x="3779912" y="2564904"/>
            <a:ext cx="5760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Rounded Rectangle 95"/>
          <p:cNvSpPr/>
          <p:nvPr/>
        </p:nvSpPr>
        <p:spPr bwMode="auto">
          <a:xfrm>
            <a:off x="4355976"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I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01001</a:t>
            </a:r>
            <a:endParaRPr kumimoji="0" lang="cs-CZ" b="1" i="0" u="none" strike="noStrike" cap="none" normalizeH="0" baseline="0" smtClean="0">
              <a:ln>
                <a:noFill/>
              </a:ln>
              <a:solidFill>
                <a:schemeClr val="tx1"/>
              </a:solidFill>
              <a:effectLst/>
              <a:latin typeface="Arial" charset="0"/>
            </a:endParaRPr>
          </a:p>
        </p:txBody>
      </p:sp>
      <p:sp>
        <p:nvSpPr>
          <p:cNvPr id="97" name="Rounded Rectangle 96"/>
          <p:cNvSpPr/>
          <p:nvPr/>
        </p:nvSpPr>
        <p:spPr bwMode="auto">
          <a:xfrm>
            <a:off x="3203848" y="2780928"/>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H </a:t>
            </a:r>
            <a:r>
              <a:rPr kumimoji="0" lang="en-US" sz="2000" b="1" i="0" u="none" strike="noStrike" cap="none" normalizeH="0" smtClean="0">
                <a:ln>
                  <a:noFill/>
                </a:ln>
                <a:solidFill>
                  <a:schemeClr val="tx1"/>
                </a:solidFill>
                <a:effectLst/>
                <a:latin typeface="Arial" charset="0"/>
              </a:rPr>
              <a:t> </a:t>
            </a:r>
            <a:r>
              <a:rPr lang="en-US" b="1" smtClean="0">
                <a:latin typeface="Arial" charset="0"/>
              </a:rPr>
              <a:t>01000</a:t>
            </a:r>
            <a:endParaRPr kumimoji="0" lang="cs-CZ" b="1" i="0" u="none" strike="noStrike" cap="none" normalizeH="0" baseline="0" smtClean="0">
              <a:ln>
                <a:noFill/>
              </a:ln>
              <a:solidFill>
                <a:schemeClr val="tx1"/>
              </a:solidFill>
              <a:effectLst/>
              <a:latin typeface="Arial" charset="0"/>
            </a:endParaRPr>
          </a:p>
        </p:txBody>
      </p:sp>
      <p:sp>
        <p:nvSpPr>
          <p:cNvPr id="98" name="Oval 97"/>
          <p:cNvSpPr/>
          <p:nvPr/>
        </p:nvSpPr>
        <p:spPr bwMode="auto">
          <a:xfrm>
            <a:off x="5076056" y="170080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9" name="Oval 98"/>
          <p:cNvSpPr/>
          <p:nvPr/>
        </p:nvSpPr>
        <p:spPr bwMode="auto">
          <a:xfrm>
            <a:off x="4644008" y="206084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00" name="Oval 99"/>
          <p:cNvSpPr/>
          <p:nvPr/>
        </p:nvSpPr>
        <p:spPr bwMode="auto">
          <a:xfrm>
            <a:off x="4211960" y="2420888"/>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Tree>
    <p:extLst>
      <p:ext uri="{BB962C8B-B14F-4D97-AF65-F5344CB8AC3E}">
        <p14:creationId xmlns:p14="http://schemas.microsoft.com/office/powerpoint/2010/main" val="191986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AutoShape 46"/>
          <p:cNvSpPr>
            <a:spLocks noChangeArrowheads="1"/>
          </p:cNvSpPr>
          <p:nvPr/>
        </p:nvSpPr>
        <p:spPr bwMode="auto">
          <a:xfrm>
            <a:off x="323528" y="1196752"/>
            <a:ext cx="8568952" cy="2952328"/>
          </a:xfrm>
          <a:prstGeom prst="roundRect">
            <a:avLst>
              <a:gd name="adj" fmla="val 3376"/>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endParaRPr lang="en-US"/>
          </a:p>
        </p:txBody>
      </p:sp>
      <p:cxnSp>
        <p:nvCxnSpPr>
          <p:cNvPr id="23" name="Straight Connector 22"/>
          <p:cNvCxnSpPr/>
          <p:nvPr/>
        </p:nvCxnSpPr>
        <p:spPr bwMode="auto">
          <a:xfrm flipH="1" flipV="1">
            <a:off x="6012160" y="213285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flipH="1" flipV="1">
            <a:off x="5580112" y="2492896"/>
            <a:ext cx="360040"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p:cNvCxnSpPr/>
          <p:nvPr/>
        </p:nvCxnSpPr>
        <p:spPr bwMode="auto">
          <a:xfrm flipH="1">
            <a:off x="4860032" y="285293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p:cNvCxnSpPr/>
          <p:nvPr/>
        </p:nvCxnSpPr>
        <p:spPr bwMode="auto">
          <a:xfrm flipH="1" flipV="1">
            <a:off x="3203848" y="2132856"/>
            <a:ext cx="288032" cy="216024"/>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 name="Straight Connector 1"/>
          <p:cNvCxnSpPr/>
          <p:nvPr/>
        </p:nvCxnSpPr>
        <p:spPr bwMode="auto">
          <a:xfrm flipH="1">
            <a:off x="2195736" y="249289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Straight Connector 2"/>
          <p:cNvCxnSpPr/>
          <p:nvPr/>
        </p:nvCxnSpPr>
        <p:spPr bwMode="auto">
          <a:xfrm>
            <a:off x="2771800" y="249289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p:nvPr/>
        </p:nvCxnSpPr>
        <p:spPr bwMode="auto">
          <a:xfrm flipH="1">
            <a:off x="2771800"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Connector 4"/>
          <p:cNvCxnSpPr/>
          <p:nvPr/>
        </p:nvCxnSpPr>
        <p:spPr bwMode="auto">
          <a:xfrm flipH="1">
            <a:off x="3203848" y="177281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Connector 5"/>
          <p:cNvCxnSpPr/>
          <p:nvPr/>
        </p:nvCxnSpPr>
        <p:spPr bwMode="auto">
          <a:xfrm flipH="1" flipV="1">
            <a:off x="3635896" y="1772816"/>
            <a:ext cx="2376264"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ounded Rectangle 6"/>
          <p:cNvSpPr/>
          <p:nvPr/>
        </p:nvSpPr>
        <p:spPr bwMode="auto">
          <a:xfrm>
            <a:off x="1619672"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A </a:t>
            </a:r>
            <a:r>
              <a:rPr kumimoji="0" lang="en-US" sz="2000" b="1" i="0" u="none" strike="noStrike" cap="none" normalizeH="0" smtClean="0">
                <a:ln>
                  <a:noFill/>
                </a:ln>
                <a:solidFill>
                  <a:schemeClr val="tx1"/>
                </a:solidFill>
                <a:effectLst/>
                <a:latin typeface="Arial" charset="0"/>
              </a:rPr>
              <a:t> </a:t>
            </a:r>
            <a:r>
              <a:rPr lang="en-US" b="1" smtClean="0">
                <a:latin typeface="Arial" charset="0"/>
              </a:rPr>
              <a:t>00001</a:t>
            </a:r>
            <a:endParaRPr kumimoji="0" lang="cs-CZ" b="1" i="0" u="none" strike="noStrike" cap="none" normalizeH="0" baseline="0" smtClean="0">
              <a:ln>
                <a:noFill/>
              </a:ln>
              <a:solidFill>
                <a:schemeClr val="tx1"/>
              </a:solidFill>
              <a:effectLst/>
              <a:latin typeface="Arial" charset="0"/>
            </a:endParaRPr>
          </a:p>
        </p:txBody>
      </p:sp>
      <p:sp>
        <p:nvSpPr>
          <p:cNvPr id="8" name="Oval 7"/>
          <p:cNvSpPr/>
          <p:nvPr/>
        </p:nvSpPr>
        <p:spPr bwMode="auto">
          <a:xfrm>
            <a:off x="2627784"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9" name="Rounded Rectangle 8"/>
          <p:cNvSpPr/>
          <p:nvPr/>
        </p:nvSpPr>
        <p:spPr bwMode="auto">
          <a:xfrm>
            <a:off x="2843808" y="270892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E </a:t>
            </a:r>
            <a:r>
              <a:rPr kumimoji="0" lang="en-US" sz="2000" b="1" i="0" u="none" strike="noStrike" cap="none" normalizeH="0" smtClean="0">
                <a:ln>
                  <a:noFill/>
                </a:ln>
                <a:solidFill>
                  <a:schemeClr val="tx1"/>
                </a:solidFill>
                <a:effectLst/>
                <a:latin typeface="Arial" charset="0"/>
              </a:rPr>
              <a:t> </a:t>
            </a:r>
            <a:r>
              <a:rPr lang="en-US" b="1" smtClean="0">
                <a:latin typeface="Arial" charset="0"/>
              </a:rPr>
              <a:t>00101</a:t>
            </a:r>
            <a:endParaRPr kumimoji="0" lang="cs-CZ" b="1" i="0" u="none" strike="noStrike" cap="none" normalizeH="0" baseline="0" smtClean="0">
              <a:ln>
                <a:noFill/>
              </a:ln>
              <a:solidFill>
                <a:schemeClr val="tx1"/>
              </a:solidFill>
              <a:effectLst/>
              <a:latin typeface="Arial" charset="0"/>
            </a:endParaRPr>
          </a:p>
        </p:txBody>
      </p:sp>
      <p:sp>
        <p:nvSpPr>
          <p:cNvPr id="10" name="Oval 9"/>
          <p:cNvSpPr/>
          <p:nvPr/>
        </p:nvSpPr>
        <p:spPr bwMode="auto">
          <a:xfrm>
            <a:off x="3059832"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11" name="Oval 10"/>
          <p:cNvSpPr/>
          <p:nvPr/>
        </p:nvSpPr>
        <p:spPr bwMode="auto">
          <a:xfrm>
            <a:off x="3491880" y="162880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cxnSp>
        <p:nvCxnSpPr>
          <p:cNvPr id="12" name="Straight Connector 11"/>
          <p:cNvCxnSpPr/>
          <p:nvPr/>
        </p:nvCxnSpPr>
        <p:spPr bwMode="auto">
          <a:xfrm flipH="1">
            <a:off x="5580112" y="213285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flipH="1">
            <a:off x="5148064" y="249289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flipV="1">
            <a:off x="5148064" y="2852936"/>
            <a:ext cx="432048" cy="360040"/>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5580112" y="3212976"/>
            <a:ext cx="648072"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flipH="1">
            <a:off x="5004048" y="3212976"/>
            <a:ext cx="576064" cy="504056"/>
          </a:xfrm>
          <a:prstGeom prst="line">
            <a:avLst/>
          </a:pr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ounded Rectangle 16"/>
          <p:cNvSpPr/>
          <p:nvPr/>
        </p:nvSpPr>
        <p:spPr bwMode="auto">
          <a:xfrm>
            <a:off x="4427984"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R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10010</a:t>
            </a:r>
            <a:endParaRPr kumimoji="0" lang="cs-CZ" b="1" i="0" u="none" strike="noStrike" cap="none" normalizeH="0" baseline="0" smtClean="0">
              <a:ln>
                <a:noFill/>
              </a:ln>
              <a:solidFill>
                <a:schemeClr val="tx1"/>
              </a:solidFill>
              <a:effectLst/>
              <a:latin typeface="Arial" charset="0"/>
            </a:endParaRPr>
          </a:p>
        </p:txBody>
      </p:sp>
      <p:sp>
        <p:nvSpPr>
          <p:cNvPr id="18" name="Rounded Rectangle 17"/>
          <p:cNvSpPr/>
          <p:nvPr/>
        </p:nvSpPr>
        <p:spPr bwMode="auto">
          <a:xfrm>
            <a:off x="5652120" y="3429000"/>
            <a:ext cx="1080120" cy="288032"/>
          </a:xfrm>
          <a:prstGeom prst="roundRect">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S </a:t>
            </a:r>
            <a:r>
              <a:rPr kumimoji="0" lang="en-US" sz="2000" b="1" i="0" u="none" strike="noStrike" cap="none" normalizeH="0" smtClean="0">
                <a:ln>
                  <a:noFill/>
                </a:ln>
                <a:solidFill>
                  <a:schemeClr val="tx1"/>
                </a:solidFill>
                <a:effectLst/>
                <a:latin typeface="Arial" charset="0"/>
              </a:rPr>
              <a:t> </a:t>
            </a:r>
            <a:r>
              <a:rPr lang="en-US" b="1" smtClean="0">
                <a:latin typeface="Arial" charset="0"/>
              </a:rPr>
              <a:t>10011</a:t>
            </a:r>
            <a:endParaRPr kumimoji="0" lang="cs-CZ" b="1" i="0" u="none" strike="noStrike" cap="none" normalizeH="0" baseline="0" smtClean="0">
              <a:ln>
                <a:noFill/>
              </a:ln>
              <a:solidFill>
                <a:schemeClr val="tx1"/>
              </a:solidFill>
              <a:effectLst/>
              <a:latin typeface="Arial" charset="0"/>
            </a:endParaRPr>
          </a:p>
        </p:txBody>
      </p:sp>
      <p:sp>
        <p:nvSpPr>
          <p:cNvPr id="19" name="Oval 18"/>
          <p:cNvSpPr/>
          <p:nvPr/>
        </p:nvSpPr>
        <p:spPr bwMode="auto">
          <a:xfrm>
            <a:off x="5868144" y="198884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0" name="Oval 19"/>
          <p:cNvSpPr/>
          <p:nvPr/>
        </p:nvSpPr>
        <p:spPr bwMode="auto">
          <a:xfrm>
            <a:off x="5436096" y="234888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1" name="Oval 20"/>
          <p:cNvSpPr/>
          <p:nvPr/>
        </p:nvSpPr>
        <p:spPr bwMode="auto">
          <a:xfrm>
            <a:off x="5436096" y="306896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22" name="Oval 21"/>
          <p:cNvSpPr/>
          <p:nvPr/>
        </p:nvSpPr>
        <p:spPr bwMode="auto">
          <a:xfrm>
            <a:off x="5004048" y="2708920"/>
            <a:ext cx="288032" cy="288032"/>
          </a:xfrm>
          <a:prstGeom prst="ellipse">
            <a:avLst/>
          </a:prstGeom>
          <a:solidFill>
            <a:schemeClr val="bg1"/>
          </a:solidFill>
          <a:ln w="38100" cap="flat" cmpd="sng" algn="ctr">
            <a:solidFill>
              <a:srgbClr val="0070C0"/>
            </a:solidFill>
            <a:prstDash val="solid"/>
            <a:round/>
            <a:headEnd type="none" w="med" len="med"/>
            <a:tailEnd type="none" w="med" len="med"/>
          </a:ln>
          <a:effectLst/>
          <a:extLst/>
        </p:spPr>
        <p:txBody>
          <a:bodyPr vert="horz" wrap="square" lIns="0" tIns="0" rIns="0" bIns="0" numCol="1" rtlCol="0" anchor="ctr" anchorCtr="1" compatLnSpc="1">
            <a:prstTxWarp prst="textNoShape">
              <a:avLst/>
            </a:prstTxWarp>
          </a:bodyPr>
          <a:lstStyle/>
          <a:p>
            <a:pPr algn="ctr" fontAlgn="base">
              <a:spcBef>
                <a:spcPct val="0"/>
              </a:spcBef>
              <a:spcAft>
                <a:spcPct val="0"/>
              </a:spcAft>
            </a:pPr>
            <a:endParaRPr lang="cs-CZ" sz="2000" b="1">
              <a:latin typeface="Arial" charset="0"/>
            </a:endParaRPr>
          </a:p>
        </p:txBody>
      </p:sp>
      <p:sp>
        <p:nvSpPr>
          <p:cNvPr id="31" name="AutoShape 46"/>
          <p:cNvSpPr>
            <a:spLocks noChangeArrowheads="1"/>
          </p:cNvSpPr>
          <p:nvPr/>
        </p:nvSpPr>
        <p:spPr bwMode="auto">
          <a:xfrm>
            <a:off x="323528" y="4581128"/>
            <a:ext cx="8568952" cy="1080120"/>
          </a:xfrm>
          <a:prstGeom prst="roundRect">
            <a:avLst>
              <a:gd name="adj" fmla="val 6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Null pointers in internal nodes are called null links. When trie has no null link it is a complete perfectly balanced binary tree containing 2</a:t>
            </a:r>
            <a:r>
              <a:rPr lang="en-US" baseline="30000" smtClean="0"/>
              <a:t>d+1</a:t>
            </a:r>
            <a:r>
              <a:rPr lang="en-US" smtClean="0">
                <a:sym typeface="Symbol"/>
              </a:rPr>
              <a:t>1 nodes and </a:t>
            </a:r>
            <a:r>
              <a:rPr lang="en-US" smtClean="0"/>
              <a:t>2</a:t>
            </a:r>
            <a:r>
              <a:rPr lang="en-US" baseline="30000" smtClean="0"/>
              <a:t>d</a:t>
            </a:r>
            <a:r>
              <a:rPr lang="en-US" smtClean="0"/>
              <a:t> leaves.</a:t>
            </a:r>
            <a:endParaRPr lang="en-US"/>
          </a:p>
        </p:txBody>
      </p:sp>
      <p:sp>
        <p:nvSpPr>
          <p:cNvPr id="32"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a:t>
            </a:r>
            <a:endParaRPr lang="cs-CZ" sz="2000" b="1">
              <a:solidFill>
                <a:schemeClr val="bg1"/>
              </a:solidFill>
              <a:latin typeface="Arial Black" pitchFamily="34" charset="0"/>
            </a:endParaRPr>
          </a:p>
        </p:txBody>
      </p:sp>
      <p:sp>
        <p:nvSpPr>
          <p:cNvPr id="33"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34" name="Group 629"/>
          <p:cNvGrpSpPr>
            <a:grpSpLocks/>
          </p:cNvGrpSpPr>
          <p:nvPr/>
        </p:nvGrpSpPr>
        <p:grpSpPr bwMode="auto">
          <a:xfrm>
            <a:off x="4067944" y="116632"/>
            <a:ext cx="217488" cy="217487"/>
            <a:chOff x="2290" y="73"/>
            <a:chExt cx="137" cy="137"/>
          </a:xfrm>
        </p:grpSpPr>
        <p:grpSp>
          <p:nvGrpSpPr>
            <p:cNvPr id="35" name="Group 630"/>
            <p:cNvGrpSpPr>
              <a:grpSpLocks/>
            </p:cNvGrpSpPr>
            <p:nvPr/>
          </p:nvGrpSpPr>
          <p:grpSpPr bwMode="auto">
            <a:xfrm>
              <a:off x="2290" y="73"/>
              <a:ext cx="136" cy="137"/>
              <a:chOff x="2562" y="300"/>
              <a:chExt cx="182" cy="91"/>
            </a:xfrm>
          </p:grpSpPr>
          <p:sp>
            <p:nvSpPr>
              <p:cNvPr id="37"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36"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39"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40"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41" name="Group 636"/>
          <p:cNvGrpSpPr>
            <a:grpSpLocks/>
          </p:cNvGrpSpPr>
          <p:nvPr/>
        </p:nvGrpSpPr>
        <p:grpSpPr bwMode="auto">
          <a:xfrm flipH="1">
            <a:off x="8532813" y="115888"/>
            <a:ext cx="217487" cy="217487"/>
            <a:chOff x="2290" y="73"/>
            <a:chExt cx="137" cy="137"/>
          </a:xfrm>
        </p:grpSpPr>
        <p:grpSp>
          <p:nvGrpSpPr>
            <p:cNvPr id="42" name="Group 637"/>
            <p:cNvGrpSpPr>
              <a:grpSpLocks/>
            </p:cNvGrpSpPr>
            <p:nvPr/>
          </p:nvGrpSpPr>
          <p:grpSpPr bwMode="auto">
            <a:xfrm>
              <a:off x="2290" y="73"/>
              <a:ext cx="136" cy="137"/>
              <a:chOff x="2562" y="300"/>
              <a:chExt cx="182" cy="91"/>
            </a:xfrm>
          </p:grpSpPr>
          <p:sp>
            <p:nvSpPr>
              <p:cNvPr id="44"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5"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43"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46"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Null links</a:t>
            </a:r>
            <a:endParaRPr lang="cs-CZ" sz="1400" b="1">
              <a:solidFill>
                <a:schemeClr val="bg1"/>
              </a:solidFill>
              <a:latin typeface="Arial Black" pitchFamily="34" charset="0"/>
            </a:endParaRPr>
          </a:p>
        </p:txBody>
      </p:sp>
      <p:sp>
        <p:nvSpPr>
          <p:cNvPr id="47"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7</a:t>
            </a:r>
            <a:endParaRPr lang="cs-CZ" sz="1600" b="1">
              <a:solidFill>
                <a:schemeClr val="bg1"/>
              </a:solidFill>
              <a:latin typeface="Arial Black" pitchFamily="34" charset="0"/>
            </a:endParaRPr>
          </a:p>
        </p:txBody>
      </p:sp>
      <p:sp>
        <p:nvSpPr>
          <p:cNvPr id="50"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3193694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6"/>
          <p:cNvSpPr>
            <a:spLocks noChangeArrowheads="1"/>
          </p:cNvSpPr>
          <p:nvPr/>
        </p:nvSpPr>
        <p:spPr bwMode="auto">
          <a:xfrm>
            <a:off x="251520" y="764704"/>
            <a:ext cx="8568952" cy="5760640"/>
          </a:xfrm>
          <a:prstGeom prst="roundRect">
            <a:avLst>
              <a:gd name="adj" fmla="val 3290"/>
            </a:avLst>
          </a:prstGeom>
          <a:solidFill>
            <a:schemeClr val="bg1"/>
          </a:solidFill>
          <a:ln w="1905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a:lnSpc>
                <a:spcPct val="120000"/>
              </a:lnSpc>
            </a:pPr>
            <a:r>
              <a:rPr lang="en-US" smtClean="0"/>
              <a:t>The </a:t>
            </a:r>
            <a:r>
              <a:rPr lang="en-US"/>
              <a:t>function </a:t>
            </a:r>
            <a:r>
              <a:rPr lang="en-US" smtClean="0"/>
              <a:t>searchR uses </a:t>
            </a:r>
            <a:r>
              <a:rPr lang="en-US"/>
              <a:t>the bits of the key to control the branching on the way down the </a:t>
            </a:r>
            <a:r>
              <a:rPr lang="en-US" smtClean="0"/>
              <a:t>trie</a:t>
            </a:r>
            <a:r>
              <a:rPr lang="en-US"/>
              <a:t>.</a:t>
            </a:r>
            <a:r>
              <a:rPr lang="en-US" smtClean="0"/>
              <a:t> </a:t>
            </a:r>
            <a:r>
              <a:rPr lang="en-US" smtClean="0"/>
              <a:t>There </a:t>
            </a:r>
            <a:r>
              <a:rPr lang="en-US"/>
              <a:t>are three possible outcomes: </a:t>
            </a:r>
            <a:endParaRPr lang="en-US" smtClean="0"/>
          </a:p>
          <a:p>
            <a:pPr>
              <a:lnSpc>
                <a:spcPct val="120000"/>
              </a:lnSpc>
            </a:pPr>
            <a:endParaRPr lang="en-US" smtClean="0"/>
          </a:p>
          <a:p>
            <a:pPr>
              <a:lnSpc>
                <a:spcPct val="120000"/>
              </a:lnSpc>
            </a:pPr>
            <a:r>
              <a:rPr lang="en-US" smtClean="0"/>
              <a:t>If </a:t>
            </a:r>
            <a:r>
              <a:rPr lang="en-US"/>
              <a:t>the search reaches a leaf (with both links null), then that is the unique node in the trie that could contain the record with key </a:t>
            </a:r>
            <a:r>
              <a:rPr lang="en-US" smtClean="0"/>
              <a:t>K, </a:t>
            </a:r>
            <a:r>
              <a:rPr lang="en-US"/>
              <a:t>so we test whether that </a:t>
            </a:r>
            <a:r>
              <a:rPr lang="en-US" smtClean="0"/>
              <a:t>node</a:t>
            </a:r>
          </a:p>
          <a:p>
            <a:pPr>
              <a:lnSpc>
                <a:spcPct val="120000"/>
              </a:lnSpc>
            </a:pPr>
            <a:endParaRPr lang="en-US" b="1" smtClean="0"/>
          </a:p>
          <a:p>
            <a:pPr>
              <a:lnSpc>
                <a:spcPct val="120000"/>
              </a:lnSpc>
            </a:pPr>
            <a:r>
              <a:rPr lang="en-US" b="1" smtClean="0"/>
              <a:t>1</a:t>
            </a:r>
            <a:r>
              <a:rPr lang="en-US" b="1" smtClean="0"/>
              <a:t>. </a:t>
            </a:r>
            <a:r>
              <a:rPr lang="en-US" smtClean="0"/>
              <a:t>indeed </a:t>
            </a:r>
            <a:r>
              <a:rPr lang="en-US"/>
              <a:t>contains </a:t>
            </a:r>
            <a:r>
              <a:rPr lang="en-US" smtClean="0"/>
              <a:t>K </a:t>
            </a:r>
            <a:r>
              <a:rPr lang="en-US"/>
              <a:t>(search hit) or </a:t>
            </a:r>
            <a:endParaRPr lang="en-US" smtClean="0"/>
          </a:p>
          <a:p>
            <a:pPr>
              <a:lnSpc>
                <a:spcPct val="120000"/>
              </a:lnSpc>
            </a:pPr>
            <a:r>
              <a:rPr lang="en-US" b="1" smtClean="0"/>
              <a:t>2. </a:t>
            </a:r>
            <a:r>
              <a:rPr lang="en-US" smtClean="0"/>
              <a:t>some </a:t>
            </a:r>
            <a:r>
              <a:rPr lang="en-US"/>
              <a:t>key whose leading bits match </a:t>
            </a:r>
            <a:r>
              <a:rPr lang="en-US" smtClean="0"/>
              <a:t>K </a:t>
            </a:r>
            <a:r>
              <a:rPr lang="en-US"/>
              <a:t>(search miss). </a:t>
            </a:r>
            <a:endParaRPr lang="en-US" smtClean="0"/>
          </a:p>
          <a:p>
            <a:pPr>
              <a:lnSpc>
                <a:spcPct val="120000"/>
              </a:lnSpc>
            </a:pPr>
            <a:endParaRPr lang="en-US" smtClean="0"/>
          </a:p>
          <a:p>
            <a:pPr>
              <a:lnSpc>
                <a:spcPct val="120000"/>
              </a:lnSpc>
            </a:pPr>
            <a:r>
              <a:rPr lang="en-US" smtClean="0"/>
              <a:t>If </a:t>
            </a:r>
            <a:r>
              <a:rPr lang="en-US"/>
              <a:t>the search reaches a null link, then the parent's other link must not be null, so </a:t>
            </a:r>
            <a:endParaRPr lang="en-US" smtClean="0"/>
          </a:p>
          <a:p>
            <a:pPr>
              <a:lnSpc>
                <a:spcPct val="120000"/>
              </a:lnSpc>
            </a:pPr>
            <a:r>
              <a:rPr lang="en-US" b="1"/>
              <a:t>3</a:t>
            </a:r>
            <a:r>
              <a:rPr lang="en-US" b="1" smtClean="0"/>
              <a:t>.</a:t>
            </a:r>
            <a:r>
              <a:rPr lang="en-US" smtClean="0"/>
              <a:t> there </a:t>
            </a:r>
            <a:r>
              <a:rPr lang="en-US"/>
              <a:t>is some other key in the trie that differs from the search key in the corresponding bit, and we have a search miss. </a:t>
            </a:r>
            <a:endParaRPr lang="en-US" smtClean="0"/>
          </a:p>
          <a:p>
            <a:pPr>
              <a:lnSpc>
                <a:spcPct val="120000"/>
              </a:lnSpc>
            </a:pPr>
            <a:endParaRPr lang="en-US"/>
          </a:p>
          <a:p>
            <a:pPr>
              <a:lnSpc>
                <a:spcPct val="120000"/>
              </a:lnSpc>
            </a:pPr>
            <a:r>
              <a:rPr lang="en-US" smtClean="0"/>
              <a:t>The following </a:t>
            </a:r>
            <a:r>
              <a:rPr lang="en-US" smtClean="0"/>
              <a:t>c-pseudocode </a:t>
            </a:r>
            <a:r>
              <a:rPr lang="en-US"/>
              <a:t>assumes that the keys are distinct, and (if the keys may be of different lengths) that no key is a prefix of another. The </a:t>
            </a:r>
            <a:r>
              <a:rPr lang="cs-CZ" b="1" smtClean="0">
                <a:latin typeface="Courier New" pitchFamily="49" charset="0"/>
                <a:cs typeface="Courier New" pitchFamily="49" charset="0"/>
              </a:rPr>
              <a:t>item</a:t>
            </a:r>
            <a:r>
              <a:rPr lang="en-US" b="1" smtClean="0">
                <a:latin typeface="Courier New" pitchFamily="49" charset="0"/>
                <a:cs typeface="Courier New" pitchFamily="49" charset="0"/>
              </a:rPr>
              <a:t> </a:t>
            </a:r>
            <a:r>
              <a:rPr lang="en-US" smtClean="0"/>
              <a:t>member </a:t>
            </a:r>
            <a:r>
              <a:rPr lang="en-US"/>
              <a:t>is not used in non-leaf nodes.</a:t>
            </a:r>
          </a:p>
        </p:txBody>
      </p:sp>
      <p:sp>
        <p:nvSpPr>
          <p:cNvPr id="3" name="AutoShape 627"/>
          <p:cNvSpPr>
            <a:spLocks noChangeArrowheads="1"/>
          </p:cNvSpPr>
          <p:nvPr/>
        </p:nvSpPr>
        <p:spPr bwMode="auto">
          <a:xfrm>
            <a:off x="179388" y="115888"/>
            <a:ext cx="4032572" cy="360784"/>
          </a:xfrm>
          <a:prstGeom prst="roundRect">
            <a:avLst>
              <a:gd name="adj" fmla="val 1875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2000" b="1">
                <a:solidFill>
                  <a:schemeClr val="bg1"/>
                </a:solidFill>
                <a:latin typeface="Arial Black" pitchFamily="34" charset="0"/>
              </a:rPr>
              <a:t> </a:t>
            </a:r>
            <a:r>
              <a:rPr lang="en-US" sz="2000" b="1" smtClean="0">
                <a:solidFill>
                  <a:schemeClr val="bg1"/>
                </a:solidFill>
                <a:latin typeface="Arial Black" pitchFamily="34" charset="0"/>
              </a:rPr>
              <a:t> Binary trie Search</a:t>
            </a:r>
            <a:endParaRPr lang="cs-CZ" sz="2000" b="1">
              <a:solidFill>
                <a:schemeClr val="bg1"/>
              </a:solidFill>
              <a:latin typeface="Arial Black" pitchFamily="34" charset="0"/>
            </a:endParaRPr>
          </a:p>
        </p:txBody>
      </p:sp>
      <p:sp>
        <p:nvSpPr>
          <p:cNvPr id="4" name="AutoShape 628"/>
          <p:cNvSpPr>
            <a:spLocks noChangeArrowheads="1"/>
          </p:cNvSpPr>
          <p:nvPr/>
        </p:nvSpPr>
        <p:spPr bwMode="auto">
          <a:xfrm>
            <a:off x="4211960" y="115888"/>
            <a:ext cx="4463728" cy="144760"/>
          </a:xfrm>
          <a:prstGeom prst="roundRect">
            <a:avLst>
              <a:gd name="adj" fmla="val 50000"/>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5" name="Group 629"/>
          <p:cNvGrpSpPr>
            <a:grpSpLocks/>
          </p:cNvGrpSpPr>
          <p:nvPr/>
        </p:nvGrpSpPr>
        <p:grpSpPr bwMode="auto">
          <a:xfrm>
            <a:off x="4067944" y="116632"/>
            <a:ext cx="217488" cy="217487"/>
            <a:chOff x="2290" y="73"/>
            <a:chExt cx="137" cy="137"/>
          </a:xfrm>
        </p:grpSpPr>
        <p:grpSp>
          <p:nvGrpSpPr>
            <p:cNvPr id="6" name="Group 630"/>
            <p:cNvGrpSpPr>
              <a:grpSpLocks/>
            </p:cNvGrpSpPr>
            <p:nvPr/>
          </p:nvGrpSpPr>
          <p:grpSpPr bwMode="auto">
            <a:xfrm>
              <a:off x="2290" y="73"/>
              <a:ext cx="136" cy="137"/>
              <a:chOff x="2562" y="300"/>
              <a:chExt cx="182" cy="91"/>
            </a:xfrm>
          </p:grpSpPr>
          <p:sp>
            <p:nvSpPr>
              <p:cNvPr id="8" name="Rectangle 631"/>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632"/>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7" name="Arc 633"/>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0" name="AutoShape 634"/>
          <p:cNvSpPr>
            <a:spLocks noChangeArrowheads="1"/>
          </p:cNvSpPr>
          <p:nvPr/>
        </p:nvSpPr>
        <p:spPr bwMode="auto">
          <a:xfrm>
            <a:off x="107504" y="332656"/>
            <a:ext cx="288925"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sp>
        <p:nvSpPr>
          <p:cNvPr id="11" name="AutoShape 635"/>
          <p:cNvSpPr>
            <a:spLocks noChangeArrowheads="1"/>
          </p:cNvSpPr>
          <p:nvPr/>
        </p:nvSpPr>
        <p:spPr bwMode="auto">
          <a:xfrm>
            <a:off x="8604250" y="115888"/>
            <a:ext cx="431800" cy="360362"/>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2000" b="1">
              <a:solidFill>
                <a:schemeClr val="bg1"/>
              </a:solidFill>
              <a:latin typeface="Arial Black" pitchFamily="34" charset="0"/>
            </a:endParaRPr>
          </a:p>
        </p:txBody>
      </p:sp>
      <p:grpSp>
        <p:nvGrpSpPr>
          <p:cNvPr id="12" name="Group 636"/>
          <p:cNvGrpSpPr>
            <a:grpSpLocks/>
          </p:cNvGrpSpPr>
          <p:nvPr/>
        </p:nvGrpSpPr>
        <p:grpSpPr bwMode="auto">
          <a:xfrm flipH="1">
            <a:off x="8532813" y="115888"/>
            <a:ext cx="217487" cy="217487"/>
            <a:chOff x="2290" y="73"/>
            <a:chExt cx="137" cy="137"/>
          </a:xfrm>
        </p:grpSpPr>
        <p:grpSp>
          <p:nvGrpSpPr>
            <p:cNvPr id="13" name="Group 637"/>
            <p:cNvGrpSpPr>
              <a:grpSpLocks/>
            </p:cNvGrpSpPr>
            <p:nvPr/>
          </p:nvGrpSpPr>
          <p:grpSpPr bwMode="auto">
            <a:xfrm>
              <a:off x="2290" y="73"/>
              <a:ext cx="136" cy="137"/>
              <a:chOff x="2562" y="300"/>
              <a:chExt cx="182" cy="91"/>
            </a:xfrm>
          </p:grpSpPr>
          <p:sp>
            <p:nvSpPr>
              <p:cNvPr id="15" name="Rectangle 638"/>
              <p:cNvSpPr>
                <a:spLocks noChangeArrowheads="1"/>
              </p:cNvSpPr>
              <p:nvPr/>
            </p:nvSpPr>
            <p:spPr bwMode="auto">
              <a:xfrm>
                <a:off x="2562" y="300"/>
                <a:ext cx="182" cy="91"/>
              </a:xfrm>
              <a:prstGeom prst="rect">
                <a:avLst/>
              </a:prstGeom>
              <a:solidFill>
                <a:srgbClr val="7D83AF"/>
              </a:solidFill>
              <a:ln>
                <a:noFill/>
              </a:ln>
              <a:effectLst/>
              <a:extLst>
                <a:ext uri="{91240B29-F687-4F45-9708-019B960494DF}">
                  <a14:hiddenLine xmlns:a14="http://schemas.microsoft.com/office/drawing/2010/main" w="190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639"/>
              <p:cNvSpPr>
                <a:spLocks noChangeShapeType="1"/>
              </p:cNvSpPr>
              <p:nvPr/>
            </p:nvSpPr>
            <p:spPr bwMode="auto">
              <a:xfrm>
                <a:off x="2562" y="300"/>
                <a:ext cx="182"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14" name="Arc 640"/>
            <p:cNvSpPr>
              <a:spLocks/>
            </p:cNvSpPr>
            <p:nvPr/>
          </p:nvSpPr>
          <p:spPr bwMode="auto">
            <a:xfrm flipH="1">
              <a:off x="2381" y="164"/>
              <a:ext cx="46" cy="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solidFill>
              <a:srgbClr val="D5DAF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solidFill>
                  <a:schemeClr val="accent1"/>
                </a:solidFill>
              </a:endParaRPr>
            </a:p>
          </p:txBody>
        </p:sp>
      </p:grpSp>
      <p:sp>
        <p:nvSpPr>
          <p:cNvPr id="17" name="AutoShape 641"/>
          <p:cNvSpPr>
            <a:spLocks noChangeArrowheads="1"/>
          </p:cNvSpPr>
          <p:nvPr/>
        </p:nvSpPr>
        <p:spPr bwMode="auto">
          <a:xfrm>
            <a:off x="5940152" y="188913"/>
            <a:ext cx="2519637" cy="288925"/>
          </a:xfrm>
          <a:prstGeom prst="roundRect">
            <a:avLst>
              <a:gd name="adj" fmla="val 17032"/>
            </a:avLst>
          </a:prstGeom>
          <a:solidFill>
            <a:srgbClr val="7D83AF"/>
          </a:solidFill>
          <a:ln w="190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sz="1400" b="1" smtClean="0">
                <a:solidFill>
                  <a:schemeClr val="bg1"/>
                </a:solidFill>
                <a:latin typeface="Arial Black" pitchFamily="34" charset="0"/>
              </a:rPr>
              <a:t>Description</a:t>
            </a:r>
            <a:endParaRPr lang="cs-CZ" sz="1400" b="1">
              <a:solidFill>
                <a:schemeClr val="bg1"/>
              </a:solidFill>
              <a:latin typeface="Arial Black" pitchFamily="34" charset="0"/>
            </a:endParaRPr>
          </a:p>
        </p:txBody>
      </p:sp>
      <p:sp>
        <p:nvSpPr>
          <p:cNvPr id="18" name="Text Box 644"/>
          <p:cNvSpPr txBox="1">
            <a:spLocks noChangeArrowheads="1"/>
          </p:cNvSpPr>
          <p:nvPr/>
        </p:nvSpPr>
        <p:spPr bwMode="auto">
          <a:xfrm>
            <a:off x="8604250" y="203200"/>
            <a:ext cx="361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spAutoFit/>
          </a:bodyPr>
          <a:lstStyle/>
          <a:p>
            <a:pPr algn="l"/>
            <a:r>
              <a:rPr lang="en-US" sz="1600" b="1" smtClean="0">
                <a:solidFill>
                  <a:schemeClr val="bg1"/>
                </a:solidFill>
                <a:latin typeface="Arial Black" pitchFamily="34" charset="0"/>
              </a:rPr>
              <a:t>8</a:t>
            </a:r>
            <a:endParaRPr lang="cs-CZ" sz="1600" b="1">
              <a:solidFill>
                <a:schemeClr val="bg1"/>
              </a:solidFill>
              <a:latin typeface="Arial Black" pitchFamily="34" charset="0"/>
            </a:endParaRPr>
          </a:p>
        </p:txBody>
      </p:sp>
      <p:sp>
        <p:nvSpPr>
          <p:cNvPr id="19" name="Text Box 8"/>
          <p:cNvSpPr txBox="1">
            <a:spLocks noChangeArrowheads="1"/>
          </p:cNvSpPr>
          <p:nvPr/>
        </p:nvSpPr>
        <p:spPr bwMode="auto">
          <a:xfrm>
            <a:off x="2843213" y="6643688"/>
            <a:ext cx="356219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sz="800" b="1"/>
              <a:t>Pokročilá Algoritmizace, A4M33</a:t>
            </a:r>
            <a:r>
              <a:rPr lang="en-US" sz="800" b="1"/>
              <a:t>P</a:t>
            </a:r>
            <a:r>
              <a:rPr lang="cs-CZ" sz="800" b="1"/>
              <a:t>AL, ZS </a:t>
            </a:r>
            <a:r>
              <a:rPr lang="cs-CZ" sz="800" b="1" smtClean="0"/>
              <a:t>20</a:t>
            </a:r>
            <a:r>
              <a:rPr lang="en-US" sz="800" b="1" smtClean="0"/>
              <a:t>12</a:t>
            </a:r>
            <a:r>
              <a:rPr lang="cs-CZ" sz="800" b="1" smtClean="0"/>
              <a:t>/20</a:t>
            </a:r>
            <a:r>
              <a:rPr lang="en-US" sz="800" b="1" smtClean="0"/>
              <a:t>13,</a:t>
            </a:r>
            <a:r>
              <a:rPr lang="cs-CZ" sz="800" b="1" smtClean="0"/>
              <a:t> </a:t>
            </a:r>
            <a:r>
              <a:rPr lang="cs-CZ" sz="800" b="1"/>
              <a:t>FEL ČVUT,  </a:t>
            </a:r>
            <a:r>
              <a:rPr lang="en-US" sz="800" b="1" smtClean="0"/>
              <a:t>13</a:t>
            </a:r>
            <a:r>
              <a:rPr lang="cs-CZ" sz="800" b="1" smtClean="0"/>
              <a:t>/1</a:t>
            </a:r>
            <a:r>
              <a:rPr lang="en-US" sz="800" b="1" smtClean="0"/>
              <a:t>4</a:t>
            </a:r>
            <a:endParaRPr lang="cs-CZ" sz="800" b="1"/>
          </a:p>
        </p:txBody>
      </p:sp>
    </p:spTree>
    <p:extLst>
      <p:ext uri="{BB962C8B-B14F-4D97-AF65-F5344CB8AC3E}">
        <p14:creationId xmlns:p14="http://schemas.microsoft.com/office/powerpoint/2010/main" val="126569575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6931</TotalTime>
  <Words>4701</Words>
  <Application>Microsoft Office PowerPoint</Application>
  <PresentationFormat>On-screen Show (4:3)</PresentationFormat>
  <Paragraphs>554</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Jorg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berezovs</cp:lastModifiedBy>
  <cp:revision>490</cp:revision>
  <cp:lastPrinted>2018-01-09T21:36:30Z</cp:lastPrinted>
  <dcterms:created xsi:type="dcterms:W3CDTF">2012-11-10T17:04:51Z</dcterms:created>
  <dcterms:modified xsi:type="dcterms:W3CDTF">2019-01-02T09:20:35Z</dcterms:modified>
</cp:coreProperties>
</file>