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0"/>
  </p:notesMasterIdLst>
  <p:sldIdLst>
    <p:sldId id="364" r:id="rId2"/>
    <p:sldId id="307" r:id="rId3"/>
    <p:sldId id="308" r:id="rId4"/>
    <p:sldId id="345" r:id="rId5"/>
    <p:sldId id="363" r:id="rId6"/>
    <p:sldId id="302" r:id="rId7"/>
    <p:sldId id="303" r:id="rId8"/>
    <p:sldId id="304" r:id="rId9"/>
    <p:sldId id="305" r:id="rId10"/>
    <p:sldId id="306" r:id="rId11"/>
    <p:sldId id="344" r:id="rId12"/>
    <p:sldId id="313" r:id="rId13"/>
    <p:sldId id="309" r:id="rId14"/>
    <p:sldId id="310" r:id="rId15"/>
    <p:sldId id="322" r:id="rId16"/>
    <p:sldId id="312" r:id="rId17"/>
    <p:sldId id="299" r:id="rId18"/>
    <p:sldId id="316" r:id="rId19"/>
    <p:sldId id="317" r:id="rId20"/>
    <p:sldId id="318" r:id="rId21"/>
    <p:sldId id="319" r:id="rId22"/>
    <p:sldId id="323" r:id="rId23"/>
    <p:sldId id="320" r:id="rId24"/>
    <p:sldId id="347" r:id="rId25"/>
    <p:sldId id="321" r:id="rId26"/>
    <p:sldId id="324" r:id="rId27"/>
    <p:sldId id="326" r:id="rId28"/>
    <p:sldId id="327" r:id="rId29"/>
    <p:sldId id="328" r:id="rId30"/>
    <p:sldId id="348" r:id="rId31"/>
    <p:sldId id="343" r:id="rId32"/>
    <p:sldId id="337" r:id="rId33"/>
    <p:sldId id="338" r:id="rId34"/>
    <p:sldId id="339" r:id="rId35"/>
    <p:sldId id="340" r:id="rId36"/>
    <p:sldId id="341" r:id="rId37"/>
    <p:sldId id="336" r:id="rId38"/>
    <p:sldId id="346" r:id="rId39"/>
    <p:sldId id="349" r:id="rId40"/>
    <p:sldId id="385" r:id="rId41"/>
    <p:sldId id="355" r:id="rId42"/>
    <p:sldId id="360" r:id="rId43"/>
    <p:sldId id="353" r:id="rId44"/>
    <p:sldId id="371" r:id="rId45"/>
    <p:sldId id="372" r:id="rId46"/>
    <p:sldId id="374" r:id="rId47"/>
    <p:sldId id="375" r:id="rId48"/>
    <p:sldId id="376" r:id="rId49"/>
    <p:sldId id="377" r:id="rId50"/>
    <p:sldId id="378" r:id="rId51"/>
    <p:sldId id="379" r:id="rId52"/>
    <p:sldId id="380" r:id="rId53"/>
    <p:sldId id="381" r:id="rId54"/>
    <p:sldId id="382" r:id="rId55"/>
    <p:sldId id="383" r:id="rId56"/>
    <p:sldId id="384" r:id="rId57"/>
    <p:sldId id="361" r:id="rId58"/>
    <p:sldId id="362" r:id="rId59"/>
  </p:sldIdLst>
  <p:sldSz cx="9144000" cy="6858000" type="screen4x3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FF99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836" autoAdjust="0"/>
    <p:restoredTop sz="99205" autoAdjust="0"/>
  </p:normalViewPr>
  <p:slideViewPr>
    <p:cSldViewPr>
      <p:cViewPr varScale="1">
        <p:scale>
          <a:sx n="107" d="100"/>
          <a:sy n="107" d="100"/>
        </p:scale>
        <p:origin x="-84" y="-6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61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6" y="1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4FAAB8E3-A40E-4789-AB5A-7C4E649AC678}" type="datetimeFigureOut">
              <a:rPr lang="en-GB" smtClean="0"/>
              <a:t>02/01/2017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4400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9433107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6" y="9433107"/>
            <a:ext cx="2944283" cy="496570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629FE5E6-D250-495A-8CCC-277C6599B7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754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A62556-8BC3-44A9-BC1C-3923B726701C}" type="slidenum">
              <a:rPr lang="cs-CZ"/>
              <a:pPr/>
              <a:t>1</a:t>
            </a:fld>
            <a:endParaRPr lang="cs-CZ"/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62DB1B-B56C-4A7E-9F43-CC102019E5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0438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6B3C2E-A601-45CF-A3E0-886DF8E868E1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7037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382415-E48B-4541-BC3E-3FBD3F381684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70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E80EE-7F7D-450A-BA54-102D789F19F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164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283870-201A-4C14-AFD8-AD39C4908EAA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393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813236-88D4-4A43-907B-F02BFA24738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765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E46C7D-ADD6-4422-832C-816348C0E085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85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714A4B-E06B-41CD-8943-A4B73F5AC78B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7709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E0B263-1E21-4CE7-99DF-15727CC7A5F3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104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62AA2-9C83-4167-B5FC-B1FC9E87CEA6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6038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90365-E587-417A-825E-F1486D37E3AE}" type="slidenum">
              <a:rPr lang="cs-CZ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736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5DA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6D095-E87D-4222-8423-534E512B91AF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2724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84976" cy="4851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6" name="Line 108"/>
          <p:cNvSpPr>
            <a:spLocks noChangeShapeType="1"/>
          </p:cNvSpPr>
          <p:nvPr/>
        </p:nvSpPr>
        <p:spPr bwMode="auto">
          <a:xfrm flipV="1">
            <a:off x="3995936" y="404664"/>
            <a:ext cx="194421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4" name="Oval 123"/>
          <p:cNvSpPr/>
          <p:nvPr/>
        </p:nvSpPr>
        <p:spPr bwMode="auto">
          <a:xfrm>
            <a:off x="7092280" y="2924944"/>
            <a:ext cx="864096" cy="792088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AutoShape 3"/>
          <p:cNvSpPr>
            <a:spLocks noChangeArrowheads="1"/>
          </p:cNvSpPr>
          <p:nvPr/>
        </p:nvSpPr>
        <p:spPr bwMode="auto">
          <a:xfrm>
            <a:off x="179512" y="476672"/>
            <a:ext cx="8784976" cy="4896544"/>
          </a:xfrm>
          <a:prstGeom prst="roundRect">
            <a:avLst>
              <a:gd name="adj" fmla="val 1099"/>
            </a:avLst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12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03" name="Line 108"/>
          <p:cNvSpPr>
            <a:spLocks noChangeShapeType="1"/>
          </p:cNvSpPr>
          <p:nvPr/>
        </p:nvSpPr>
        <p:spPr bwMode="auto">
          <a:xfrm flipH="1">
            <a:off x="5580112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5" name="Line 108"/>
          <p:cNvSpPr>
            <a:spLocks noChangeShapeType="1"/>
          </p:cNvSpPr>
          <p:nvPr/>
        </p:nvSpPr>
        <p:spPr bwMode="auto">
          <a:xfrm>
            <a:off x="2987824" y="3212976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8" name="Line 108"/>
          <p:cNvSpPr>
            <a:spLocks noChangeShapeType="1"/>
          </p:cNvSpPr>
          <p:nvPr/>
        </p:nvSpPr>
        <p:spPr bwMode="auto">
          <a:xfrm>
            <a:off x="3995936" y="1412776"/>
            <a:ext cx="122413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0" name="Line 108"/>
          <p:cNvSpPr>
            <a:spLocks noChangeShapeType="1"/>
          </p:cNvSpPr>
          <p:nvPr/>
        </p:nvSpPr>
        <p:spPr bwMode="auto">
          <a:xfrm>
            <a:off x="5220072" y="1916832"/>
            <a:ext cx="1584325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2" name="Line 108"/>
          <p:cNvSpPr>
            <a:spLocks noChangeShapeType="1"/>
          </p:cNvSpPr>
          <p:nvPr/>
        </p:nvSpPr>
        <p:spPr bwMode="auto">
          <a:xfrm>
            <a:off x="6876257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3" name="Line 108"/>
          <p:cNvSpPr>
            <a:spLocks noChangeShapeType="1"/>
          </p:cNvSpPr>
          <p:nvPr/>
        </p:nvSpPr>
        <p:spPr bwMode="auto">
          <a:xfrm flipH="1">
            <a:off x="6156176" y="2348880"/>
            <a:ext cx="720080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9" name="Line 108"/>
          <p:cNvSpPr>
            <a:spLocks noChangeShapeType="1"/>
          </p:cNvSpPr>
          <p:nvPr/>
        </p:nvSpPr>
        <p:spPr bwMode="auto">
          <a:xfrm flipV="1">
            <a:off x="7092280" y="3428752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0" name="Line 108"/>
          <p:cNvSpPr>
            <a:spLocks noChangeShapeType="1"/>
          </p:cNvSpPr>
          <p:nvPr/>
        </p:nvSpPr>
        <p:spPr bwMode="auto">
          <a:xfrm>
            <a:off x="7668345" y="3429248"/>
            <a:ext cx="576063" cy="7918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1" name="Line 108"/>
          <p:cNvSpPr>
            <a:spLocks noChangeShapeType="1"/>
          </p:cNvSpPr>
          <p:nvPr/>
        </p:nvSpPr>
        <p:spPr bwMode="auto">
          <a:xfrm flipV="1">
            <a:off x="7524328" y="2780928"/>
            <a:ext cx="864096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 type="oval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3" name="Line 108"/>
          <p:cNvSpPr>
            <a:spLocks noChangeShapeType="1"/>
          </p:cNvSpPr>
          <p:nvPr/>
        </p:nvSpPr>
        <p:spPr bwMode="auto">
          <a:xfrm>
            <a:off x="7668344" y="3429000"/>
            <a:ext cx="1296144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6" name="Oval 115"/>
          <p:cNvSpPr/>
          <p:nvPr/>
        </p:nvSpPr>
        <p:spPr bwMode="auto">
          <a:xfrm>
            <a:off x="7380312" y="2996952"/>
            <a:ext cx="288032" cy="288032"/>
          </a:xfrm>
          <a:prstGeom prst="ellipse">
            <a:avLst/>
          </a:prstGeom>
          <a:solidFill>
            <a:schemeClr val="accent3">
              <a:lumMod val="6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Oval 117"/>
          <p:cNvSpPr/>
          <p:nvPr/>
        </p:nvSpPr>
        <p:spPr bwMode="auto">
          <a:xfrm>
            <a:off x="7524328" y="3284984"/>
            <a:ext cx="288032" cy="288032"/>
          </a:xfrm>
          <a:prstGeom prst="ellipse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Line 108"/>
          <p:cNvSpPr>
            <a:spLocks noChangeShapeType="1"/>
          </p:cNvSpPr>
          <p:nvPr/>
        </p:nvSpPr>
        <p:spPr bwMode="auto">
          <a:xfrm>
            <a:off x="3995937" y="1412776"/>
            <a:ext cx="432048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6" name="Line 108"/>
          <p:cNvSpPr>
            <a:spLocks noChangeShapeType="1"/>
          </p:cNvSpPr>
          <p:nvPr/>
        </p:nvSpPr>
        <p:spPr bwMode="auto">
          <a:xfrm flipH="1">
            <a:off x="3707904" y="1412776"/>
            <a:ext cx="288032" cy="194421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7" name="Line 108"/>
          <p:cNvSpPr>
            <a:spLocks noChangeShapeType="1"/>
          </p:cNvSpPr>
          <p:nvPr/>
        </p:nvSpPr>
        <p:spPr bwMode="auto">
          <a:xfrm flipH="1">
            <a:off x="2987824" y="1412776"/>
            <a:ext cx="1008112" cy="1800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9" name="Oval 128"/>
          <p:cNvSpPr/>
          <p:nvPr/>
        </p:nvSpPr>
        <p:spPr bwMode="auto">
          <a:xfrm>
            <a:off x="3563888" y="2852936"/>
            <a:ext cx="288032" cy="72008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mtClean="0">
                <a:latin typeface="Arial" charset="0"/>
              </a:rPr>
              <a:t>?/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0" name="Oval 129"/>
          <p:cNvSpPr/>
          <p:nvPr/>
        </p:nvSpPr>
        <p:spPr bwMode="auto">
          <a:xfrm>
            <a:off x="1475656" y="234888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Line 108"/>
          <p:cNvSpPr>
            <a:spLocks noChangeShapeType="1"/>
          </p:cNvSpPr>
          <p:nvPr/>
        </p:nvSpPr>
        <p:spPr bwMode="auto">
          <a:xfrm flipH="1">
            <a:off x="2843808" y="321297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2" name="Oval 131"/>
          <p:cNvSpPr/>
          <p:nvPr/>
        </p:nvSpPr>
        <p:spPr bwMode="auto">
          <a:xfrm>
            <a:off x="2699792" y="350100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Line 108"/>
          <p:cNvSpPr>
            <a:spLocks noChangeShapeType="1"/>
          </p:cNvSpPr>
          <p:nvPr/>
        </p:nvSpPr>
        <p:spPr bwMode="auto">
          <a:xfrm flipH="1">
            <a:off x="5868144" y="3140968"/>
            <a:ext cx="576064" cy="57606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8" name="Line 108"/>
          <p:cNvSpPr>
            <a:spLocks noChangeShapeType="1"/>
          </p:cNvSpPr>
          <p:nvPr/>
        </p:nvSpPr>
        <p:spPr bwMode="auto">
          <a:xfrm>
            <a:off x="5580112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9" name="Line 108"/>
          <p:cNvSpPr>
            <a:spLocks noChangeShapeType="1"/>
          </p:cNvSpPr>
          <p:nvPr/>
        </p:nvSpPr>
        <p:spPr bwMode="auto">
          <a:xfrm>
            <a:off x="5868144" y="3717032"/>
            <a:ext cx="144016" cy="50405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3" name="Oval 142"/>
          <p:cNvSpPr/>
          <p:nvPr/>
        </p:nvSpPr>
        <p:spPr bwMode="auto">
          <a:xfrm>
            <a:off x="5580112" y="407707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4" name="Oval 113"/>
          <p:cNvSpPr/>
          <p:nvPr/>
        </p:nvSpPr>
        <p:spPr bwMode="auto">
          <a:xfrm>
            <a:off x="6012160" y="299695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Oval 135"/>
          <p:cNvSpPr/>
          <p:nvPr/>
        </p:nvSpPr>
        <p:spPr bwMode="auto">
          <a:xfrm>
            <a:off x="5436096" y="35730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Oval 136"/>
          <p:cNvSpPr/>
          <p:nvPr/>
        </p:nvSpPr>
        <p:spPr bwMode="auto">
          <a:xfrm>
            <a:off x="5724128" y="3573016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Line 108"/>
          <p:cNvSpPr>
            <a:spLocks noChangeShapeType="1"/>
          </p:cNvSpPr>
          <p:nvPr/>
        </p:nvSpPr>
        <p:spPr bwMode="auto">
          <a:xfrm flipH="1">
            <a:off x="827584" y="3212976"/>
            <a:ext cx="432048" cy="936104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6" name="Oval 145"/>
          <p:cNvSpPr/>
          <p:nvPr/>
        </p:nvSpPr>
        <p:spPr bwMode="auto">
          <a:xfrm>
            <a:off x="3995936" y="2420888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Oval 146"/>
          <p:cNvSpPr/>
          <p:nvPr/>
        </p:nvSpPr>
        <p:spPr bwMode="auto">
          <a:xfrm>
            <a:off x="1835696" y="242088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Line 108"/>
          <p:cNvSpPr>
            <a:spLocks noChangeShapeType="1"/>
          </p:cNvSpPr>
          <p:nvPr/>
        </p:nvSpPr>
        <p:spPr bwMode="auto">
          <a:xfrm flipH="1">
            <a:off x="755576" y="1412776"/>
            <a:ext cx="3240360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9" name="Oval 148"/>
          <p:cNvSpPr/>
          <p:nvPr/>
        </p:nvSpPr>
        <p:spPr bwMode="auto">
          <a:xfrm>
            <a:off x="3347864" y="14847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Oval 149"/>
          <p:cNvSpPr/>
          <p:nvPr/>
        </p:nvSpPr>
        <p:spPr bwMode="auto">
          <a:xfrm>
            <a:off x="2843808" y="1628800"/>
            <a:ext cx="288032" cy="14401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Oval 150"/>
          <p:cNvSpPr/>
          <p:nvPr/>
        </p:nvSpPr>
        <p:spPr bwMode="auto">
          <a:xfrm>
            <a:off x="2267744" y="1844824"/>
            <a:ext cx="432048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Oval 151"/>
          <p:cNvSpPr/>
          <p:nvPr/>
        </p:nvSpPr>
        <p:spPr bwMode="auto">
          <a:xfrm>
            <a:off x="1403648" y="1988840"/>
            <a:ext cx="648072" cy="216024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p</a:t>
            </a: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Line 108"/>
          <p:cNvSpPr>
            <a:spLocks noChangeShapeType="1"/>
          </p:cNvSpPr>
          <p:nvPr/>
        </p:nvSpPr>
        <p:spPr bwMode="auto">
          <a:xfrm>
            <a:off x="3419872" y="3645024"/>
            <a:ext cx="432048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5" name="Line 108"/>
          <p:cNvSpPr>
            <a:spLocks noChangeShapeType="1"/>
          </p:cNvSpPr>
          <p:nvPr/>
        </p:nvSpPr>
        <p:spPr bwMode="auto">
          <a:xfrm flipH="1">
            <a:off x="3635896" y="4005064"/>
            <a:ext cx="288032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7" name="Line 108"/>
          <p:cNvSpPr>
            <a:spLocks noChangeShapeType="1"/>
          </p:cNvSpPr>
          <p:nvPr/>
        </p:nvSpPr>
        <p:spPr bwMode="auto">
          <a:xfrm flipH="1">
            <a:off x="3275856" y="364502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58" name="Line 108"/>
          <p:cNvSpPr>
            <a:spLocks noChangeShapeType="1"/>
          </p:cNvSpPr>
          <p:nvPr/>
        </p:nvSpPr>
        <p:spPr bwMode="auto">
          <a:xfrm flipH="1">
            <a:off x="6444208" y="2348880"/>
            <a:ext cx="432048" cy="792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0" name="Line 108"/>
          <p:cNvSpPr>
            <a:spLocks noChangeShapeType="1"/>
          </p:cNvSpPr>
          <p:nvPr/>
        </p:nvSpPr>
        <p:spPr bwMode="auto">
          <a:xfrm flipH="1">
            <a:off x="539552" y="249289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1" name="Line 108"/>
          <p:cNvSpPr>
            <a:spLocks noChangeShapeType="1"/>
          </p:cNvSpPr>
          <p:nvPr/>
        </p:nvSpPr>
        <p:spPr bwMode="auto">
          <a:xfrm>
            <a:off x="827584" y="249289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" name="Smiley Face 5"/>
          <p:cNvSpPr/>
          <p:nvPr/>
        </p:nvSpPr>
        <p:spPr bwMode="auto">
          <a:xfrm>
            <a:off x="395536" y="3356992"/>
            <a:ext cx="360040" cy="432048"/>
          </a:xfrm>
          <a:prstGeom prst="smileyFac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Sun 6"/>
          <p:cNvSpPr/>
          <p:nvPr/>
        </p:nvSpPr>
        <p:spPr bwMode="auto">
          <a:xfrm>
            <a:off x="6876256" y="3933056"/>
            <a:ext cx="432048" cy="504056"/>
          </a:xfrm>
          <a:prstGeom prst="sun">
            <a:avLst/>
          </a:prstGeom>
          <a:solidFill>
            <a:srgbClr val="FFC0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66" name="Line 108"/>
          <p:cNvSpPr>
            <a:spLocks noChangeShapeType="1"/>
          </p:cNvSpPr>
          <p:nvPr/>
        </p:nvSpPr>
        <p:spPr bwMode="auto">
          <a:xfrm flipH="1">
            <a:off x="5004048" y="1916832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8" name="Line 108"/>
          <p:cNvSpPr>
            <a:spLocks noChangeShapeType="1"/>
          </p:cNvSpPr>
          <p:nvPr/>
        </p:nvSpPr>
        <p:spPr bwMode="auto">
          <a:xfrm flipH="1">
            <a:off x="4788024" y="3140968"/>
            <a:ext cx="216024" cy="115212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" name="Cloud 168"/>
          <p:cNvSpPr/>
          <p:nvPr/>
        </p:nvSpPr>
        <p:spPr bwMode="auto">
          <a:xfrm>
            <a:off x="4427984" y="4077072"/>
            <a:ext cx="720080" cy="360040"/>
          </a:xfrm>
          <a:prstGeom prst="cloud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x--y</a:t>
            </a:r>
            <a:endParaRPr lang="cs-CZ">
              <a:latin typeface="Arial" charset="0"/>
            </a:endParaRPr>
          </a:p>
        </p:txBody>
      </p:sp>
      <p:sp>
        <p:nvSpPr>
          <p:cNvPr id="5" name="Quad Arrow 4"/>
          <p:cNvSpPr/>
          <p:nvPr/>
        </p:nvSpPr>
        <p:spPr bwMode="auto">
          <a:xfrm>
            <a:off x="8172400" y="2564904"/>
            <a:ext cx="432048" cy="432048"/>
          </a:xfrm>
          <a:prstGeom prst="quad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1" name="Oval 110"/>
          <p:cNvSpPr/>
          <p:nvPr/>
        </p:nvSpPr>
        <p:spPr bwMode="auto">
          <a:xfrm>
            <a:off x="6588224" y="2204864"/>
            <a:ext cx="576064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b="1" smtClean="0">
                <a:latin typeface="Arial" charset="0"/>
              </a:rPr>
              <a:t>2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&lt;1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Oval 114"/>
          <p:cNvSpPr/>
          <p:nvPr/>
        </p:nvSpPr>
        <p:spPr bwMode="auto">
          <a:xfrm>
            <a:off x="6300192" y="2996952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Oval 127"/>
          <p:cNvSpPr/>
          <p:nvPr/>
        </p:nvSpPr>
        <p:spPr bwMode="auto">
          <a:xfrm>
            <a:off x="2843808" y="30689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Oval 144"/>
          <p:cNvSpPr/>
          <p:nvPr/>
        </p:nvSpPr>
        <p:spPr bwMode="auto">
          <a:xfrm>
            <a:off x="3275856" y="3501008"/>
            <a:ext cx="288032" cy="28803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Oval 155"/>
          <p:cNvSpPr/>
          <p:nvPr/>
        </p:nvSpPr>
        <p:spPr bwMode="auto">
          <a:xfrm>
            <a:off x="3779912" y="386104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Line 108"/>
          <p:cNvSpPr>
            <a:spLocks noChangeShapeType="1"/>
          </p:cNvSpPr>
          <p:nvPr/>
        </p:nvSpPr>
        <p:spPr bwMode="auto">
          <a:xfrm>
            <a:off x="1259632" y="3212976"/>
            <a:ext cx="432048" cy="64807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1" name="Line 108"/>
          <p:cNvSpPr>
            <a:spLocks noChangeShapeType="1"/>
          </p:cNvSpPr>
          <p:nvPr/>
        </p:nvSpPr>
        <p:spPr bwMode="auto">
          <a:xfrm>
            <a:off x="1763688" y="3933056"/>
            <a:ext cx="57606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2" name="Line 108"/>
          <p:cNvSpPr>
            <a:spLocks noChangeShapeType="1"/>
          </p:cNvSpPr>
          <p:nvPr/>
        </p:nvSpPr>
        <p:spPr bwMode="auto">
          <a:xfrm flipH="1">
            <a:off x="971600" y="3933056"/>
            <a:ext cx="792088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3" name="Line 108"/>
          <p:cNvSpPr>
            <a:spLocks noChangeShapeType="1"/>
          </p:cNvSpPr>
          <p:nvPr/>
        </p:nvSpPr>
        <p:spPr bwMode="auto">
          <a:xfrm flipH="1">
            <a:off x="1259632" y="3933056"/>
            <a:ext cx="504056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4" name="Line 108"/>
          <p:cNvSpPr>
            <a:spLocks noChangeShapeType="1"/>
          </p:cNvSpPr>
          <p:nvPr/>
        </p:nvSpPr>
        <p:spPr bwMode="auto">
          <a:xfrm flipH="1">
            <a:off x="1475656" y="3933056"/>
            <a:ext cx="288032" cy="100811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5" name="Line 108"/>
          <p:cNvSpPr>
            <a:spLocks noChangeShapeType="1"/>
          </p:cNvSpPr>
          <p:nvPr/>
        </p:nvSpPr>
        <p:spPr bwMode="auto">
          <a:xfrm flipH="1">
            <a:off x="1763688" y="3933056"/>
            <a:ext cx="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6" name="Line 108"/>
          <p:cNvSpPr>
            <a:spLocks noChangeShapeType="1"/>
          </p:cNvSpPr>
          <p:nvPr/>
        </p:nvSpPr>
        <p:spPr bwMode="auto">
          <a:xfrm>
            <a:off x="1763688" y="3933056"/>
            <a:ext cx="216024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7" name="Line 108"/>
          <p:cNvSpPr>
            <a:spLocks noChangeShapeType="1"/>
          </p:cNvSpPr>
          <p:nvPr/>
        </p:nvSpPr>
        <p:spPr bwMode="auto">
          <a:xfrm>
            <a:off x="1763688" y="3933056"/>
            <a:ext cx="360040" cy="108012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79" name="Line 108"/>
          <p:cNvSpPr>
            <a:spLocks noChangeShapeType="1"/>
          </p:cNvSpPr>
          <p:nvPr/>
        </p:nvSpPr>
        <p:spPr bwMode="auto">
          <a:xfrm flipH="1">
            <a:off x="3131840" y="4077072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" name="Oval 179"/>
          <p:cNvSpPr/>
          <p:nvPr/>
        </p:nvSpPr>
        <p:spPr bwMode="auto">
          <a:xfrm>
            <a:off x="2987824" y="4365104"/>
            <a:ext cx="28803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Line 108"/>
          <p:cNvSpPr>
            <a:spLocks noChangeShapeType="1"/>
          </p:cNvSpPr>
          <p:nvPr/>
        </p:nvSpPr>
        <p:spPr bwMode="auto">
          <a:xfrm flipH="1">
            <a:off x="5868144" y="4293096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5" name="&quot;No&quot; Symbol 184"/>
          <p:cNvSpPr/>
          <p:nvPr/>
        </p:nvSpPr>
        <p:spPr bwMode="auto">
          <a:xfrm>
            <a:off x="8100392" y="4077072"/>
            <a:ext cx="360040" cy="360040"/>
          </a:xfrm>
          <a:prstGeom prst="noSmoking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86" name="Line 108"/>
          <p:cNvSpPr>
            <a:spLocks noChangeShapeType="1"/>
          </p:cNvSpPr>
          <p:nvPr/>
        </p:nvSpPr>
        <p:spPr bwMode="auto">
          <a:xfrm>
            <a:off x="3635896" y="4437112"/>
            <a:ext cx="432048" cy="28803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7" name="Line 108"/>
          <p:cNvSpPr>
            <a:spLocks noChangeShapeType="1"/>
          </p:cNvSpPr>
          <p:nvPr/>
        </p:nvSpPr>
        <p:spPr bwMode="auto">
          <a:xfrm>
            <a:off x="4067944" y="4725144"/>
            <a:ext cx="144016" cy="43204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8" name="Line 108"/>
          <p:cNvSpPr>
            <a:spLocks noChangeShapeType="1"/>
          </p:cNvSpPr>
          <p:nvPr/>
        </p:nvSpPr>
        <p:spPr bwMode="auto">
          <a:xfrm flipV="1">
            <a:off x="3851920" y="4725144"/>
            <a:ext cx="216024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sm" len="sm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33" name="Oval 132"/>
          <p:cNvSpPr/>
          <p:nvPr/>
        </p:nvSpPr>
        <p:spPr bwMode="auto">
          <a:xfrm>
            <a:off x="3131840" y="393305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Oval 177"/>
          <p:cNvSpPr/>
          <p:nvPr/>
        </p:nvSpPr>
        <p:spPr bwMode="auto">
          <a:xfrm>
            <a:off x="3491880" y="429309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Moon 183"/>
          <p:cNvSpPr/>
          <p:nvPr/>
        </p:nvSpPr>
        <p:spPr bwMode="auto">
          <a:xfrm>
            <a:off x="3995936" y="4581128"/>
            <a:ext cx="288032" cy="338336"/>
          </a:xfrm>
          <a:prstGeom prst="moon">
            <a:avLst/>
          </a:prstGeom>
          <a:solidFill>
            <a:srgbClr val="FFFF00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0" name="Cloud 9"/>
          <p:cNvSpPr/>
          <p:nvPr/>
        </p:nvSpPr>
        <p:spPr bwMode="auto">
          <a:xfrm>
            <a:off x="4716016" y="2924944"/>
            <a:ext cx="720080" cy="360040"/>
          </a:xfrm>
          <a:prstGeom prst="cloud">
            <a:avLst/>
          </a:prstGeom>
          <a:solidFill>
            <a:schemeClr val="accent1">
              <a:lumMod val="75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latin typeface="Arial" charset="0"/>
              </a:rPr>
              <a:t>x+y</a:t>
            </a:r>
            <a:endParaRPr lang="cs-CZ">
              <a:latin typeface="Arial" charset="0"/>
            </a:endParaRPr>
          </a:p>
        </p:txBody>
      </p:sp>
      <p:sp>
        <p:nvSpPr>
          <p:cNvPr id="142" name="Oval 141"/>
          <p:cNvSpPr/>
          <p:nvPr/>
        </p:nvSpPr>
        <p:spPr bwMode="auto">
          <a:xfrm>
            <a:off x="5868144" y="4077072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Callout 8"/>
          <p:cNvSpPr/>
          <p:nvPr/>
        </p:nvSpPr>
        <p:spPr bwMode="auto">
          <a:xfrm>
            <a:off x="1043608" y="2996952"/>
            <a:ext cx="576064" cy="360040"/>
          </a:xfrm>
          <a:prstGeom prst="wedgeEllipseCallout">
            <a:avLst>
              <a:gd name="adj1" fmla="val -67050"/>
              <a:gd name="adj2" fmla="val 41990"/>
            </a:avLst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latin typeface="Arial" charset="0"/>
              </a:rPr>
              <a:t>H</a:t>
            </a:r>
            <a:r>
              <a:rPr lang="en-US" smtClean="0">
                <a:latin typeface="Arial" charset="0"/>
              </a:rPr>
              <a:t>i!</a:t>
            </a:r>
            <a:endParaRPr lang="cs-CZ">
              <a:latin typeface="Arial" charset="0"/>
            </a:endParaRPr>
          </a:p>
        </p:txBody>
      </p:sp>
      <p:sp>
        <p:nvSpPr>
          <p:cNvPr id="8" name="Cloud Callout 7"/>
          <p:cNvSpPr/>
          <p:nvPr/>
        </p:nvSpPr>
        <p:spPr bwMode="auto">
          <a:xfrm>
            <a:off x="1547664" y="3717032"/>
            <a:ext cx="432048" cy="432048"/>
          </a:xfrm>
          <a:prstGeom prst="cloudCallout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2" name="Left Arrow 11"/>
          <p:cNvSpPr/>
          <p:nvPr/>
        </p:nvSpPr>
        <p:spPr bwMode="auto">
          <a:xfrm>
            <a:off x="611560" y="3933056"/>
            <a:ext cx="360040" cy="412624"/>
          </a:xfrm>
          <a:prstGeom prst="leftArrow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rot="0" spcFirstLastPara="0" vertOverflow="overflow" horzOverflow="overflow" vert="horz" wrap="square" lIns="0" tIns="0" rIns="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90" name="Oval 189"/>
          <p:cNvSpPr/>
          <p:nvPr/>
        </p:nvSpPr>
        <p:spPr bwMode="auto">
          <a:xfrm>
            <a:off x="4283968" y="3284984"/>
            <a:ext cx="216024" cy="14401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Oval 190"/>
          <p:cNvSpPr/>
          <p:nvPr/>
        </p:nvSpPr>
        <p:spPr bwMode="auto">
          <a:xfrm>
            <a:off x="5724128" y="4581128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Oval 106"/>
          <p:cNvSpPr/>
          <p:nvPr/>
        </p:nvSpPr>
        <p:spPr bwMode="auto">
          <a:xfrm>
            <a:off x="3851920" y="1268760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Oval 108"/>
          <p:cNvSpPr/>
          <p:nvPr/>
        </p:nvSpPr>
        <p:spPr bwMode="auto">
          <a:xfrm>
            <a:off x="5076056" y="1772816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2" name="Line 108"/>
          <p:cNvSpPr>
            <a:spLocks noChangeShapeType="1"/>
          </p:cNvSpPr>
          <p:nvPr/>
        </p:nvSpPr>
        <p:spPr bwMode="auto">
          <a:xfrm flipH="1" flipV="1">
            <a:off x="7668343" y="4221088"/>
            <a:ext cx="360040" cy="36004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3" name="Line 108"/>
          <p:cNvSpPr>
            <a:spLocks noChangeShapeType="1"/>
          </p:cNvSpPr>
          <p:nvPr/>
        </p:nvSpPr>
        <p:spPr bwMode="auto">
          <a:xfrm flipV="1">
            <a:off x="7308304" y="4221088"/>
            <a:ext cx="360040" cy="72008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4" name="Line 108"/>
          <p:cNvSpPr>
            <a:spLocks noChangeShapeType="1"/>
          </p:cNvSpPr>
          <p:nvPr/>
        </p:nvSpPr>
        <p:spPr bwMode="auto">
          <a:xfrm flipV="1">
            <a:off x="7668344" y="4221088"/>
            <a:ext cx="0" cy="648072"/>
          </a:xfrm>
          <a:prstGeom prst="line">
            <a:avLst/>
          </a:prstGeom>
          <a:noFill/>
          <a:ln w="38100">
            <a:solidFill>
              <a:schemeClr val="accent2">
                <a:lumMod val="75000"/>
              </a:schemeClr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5" name="Line 108"/>
          <p:cNvSpPr>
            <a:spLocks noChangeShapeType="1"/>
          </p:cNvSpPr>
          <p:nvPr/>
        </p:nvSpPr>
        <p:spPr bwMode="auto">
          <a:xfrm flipV="1">
            <a:off x="6804248" y="4221088"/>
            <a:ext cx="864096" cy="792088"/>
          </a:xfrm>
          <a:prstGeom prst="line">
            <a:avLst/>
          </a:prstGeom>
          <a:noFill/>
          <a:ln w="38100">
            <a:solidFill>
              <a:srgbClr val="00B0F0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22" name="Line 108"/>
          <p:cNvSpPr>
            <a:spLocks noChangeShapeType="1"/>
          </p:cNvSpPr>
          <p:nvPr/>
        </p:nvSpPr>
        <p:spPr bwMode="auto">
          <a:xfrm flipH="1" flipV="1">
            <a:off x="7380312" y="3429000"/>
            <a:ext cx="288181" cy="792336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oval" w="lg" len="lg"/>
            <a:tailEnd w="lg" len="lg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17" name="Oval 116"/>
          <p:cNvSpPr/>
          <p:nvPr/>
        </p:nvSpPr>
        <p:spPr bwMode="auto">
          <a:xfrm>
            <a:off x="7236296" y="3284984"/>
            <a:ext cx="288032" cy="28803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Oval 152"/>
          <p:cNvSpPr/>
          <p:nvPr/>
        </p:nvSpPr>
        <p:spPr bwMode="auto">
          <a:xfrm>
            <a:off x="323528" y="2348880"/>
            <a:ext cx="1008112" cy="28803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tangle 2"/>
          <p:cNvSpPr/>
          <p:nvPr/>
        </p:nvSpPr>
        <p:spPr bwMode="auto">
          <a:xfrm>
            <a:off x="179512" y="476672"/>
            <a:ext cx="8784976" cy="4896544"/>
          </a:xfrm>
          <a:prstGeom prst="rect">
            <a:avLst/>
          </a:prstGeom>
          <a:solidFill>
            <a:schemeClr val="accent6">
              <a:lumMod val="40000"/>
              <a:lumOff val="60000"/>
              <a:alpha val="64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glow>
              <a:schemeClr val="accent1"/>
            </a:glow>
            <a:outerShdw blurRad="50800" sx="1000" sy="1000" algn="ctr" rotWithShape="0">
              <a:srgbClr val="000000"/>
            </a:outerShdw>
            <a:softEdge rad="0"/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>
            <a:off x="251520" y="4797152"/>
            <a:ext cx="8568952" cy="1656184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/>
              <a:t>Dave Mount: </a:t>
            </a:r>
            <a:r>
              <a:rPr lang="en-US" sz="1400" smtClean="0"/>
              <a:t>CMSC </a:t>
            </a:r>
            <a:r>
              <a:rPr lang="en-US" sz="1400"/>
              <a:t>420: D</a:t>
            </a:r>
            <a:r>
              <a:rPr lang="en-US" sz="1400" i="1"/>
              <a:t>ata </a:t>
            </a:r>
            <a:r>
              <a:rPr lang="en-US" sz="1400" i="1" smtClean="0"/>
              <a:t>Structures1  Spring 2001</a:t>
            </a:r>
            <a:r>
              <a:rPr lang="en-US" sz="1400" smtClean="0"/>
              <a:t>, Lessons 17&amp;18.</a:t>
            </a:r>
          </a:p>
          <a:p>
            <a:pPr>
              <a:lnSpc>
                <a:spcPct val="120000"/>
              </a:lnSpc>
            </a:pPr>
            <a:r>
              <a:rPr lang="en-US" sz="1400"/>
              <a:t>http://www.cs.umd.edu/~</a:t>
            </a:r>
            <a:r>
              <a:rPr lang="en-US" sz="1400" smtClean="0"/>
              <a:t>mount/420/Lects/420lects.pdf</a:t>
            </a:r>
          </a:p>
          <a:p>
            <a:pPr>
              <a:lnSpc>
                <a:spcPct val="120000"/>
              </a:lnSpc>
            </a:pPr>
            <a:endParaRPr lang="en-US" sz="1400" smtClean="0"/>
          </a:p>
          <a:p>
            <a:pPr>
              <a:lnSpc>
                <a:spcPct val="120000"/>
              </a:lnSpc>
            </a:pPr>
            <a:r>
              <a:rPr lang="cs-CZ" sz="1400"/>
              <a:t>Hanan </a:t>
            </a:r>
            <a:r>
              <a:rPr lang="cs-CZ" sz="1400" smtClean="0"/>
              <a:t>Samet</a:t>
            </a:r>
            <a:r>
              <a:rPr lang="en-US" sz="1400"/>
              <a:t>: </a:t>
            </a:r>
            <a:r>
              <a:rPr lang="en-US" sz="1400" i="1"/>
              <a:t>Foundations of multidimensional and metric data </a:t>
            </a:r>
            <a:r>
              <a:rPr lang="en-US" sz="1400" i="1" smtClean="0"/>
              <a:t>structures</a:t>
            </a:r>
            <a:r>
              <a:rPr lang="en-US" sz="1400" smtClean="0"/>
              <a:t>, </a:t>
            </a:r>
            <a:r>
              <a:rPr lang="cs-CZ" sz="1400"/>
              <a:t>Elsevier, </a:t>
            </a:r>
            <a:r>
              <a:rPr lang="cs-CZ" sz="1400" smtClean="0"/>
              <a:t>2006</a:t>
            </a:r>
            <a:r>
              <a:rPr lang="en-US" sz="1400" smtClean="0"/>
              <a:t>, chapter 1.5.</a:t>
            </a:r>
          </a:p>
          <a:p>
            <a:pPr>
              <a:lnSpc>
                <a:spcPct val="120000"/>
              </a:lnSpc>
            </a:pPr>
            <a:r>
              <a:rPr lang="en-US" sz="1400"/>
              <a:t>http://</a:t>
            </a:r>
            <a:r>
              <a:rPr lang="en-US" sz="1400" smtClean="0"/>
              <a:t>www.amazon.com/Foundations-Multidimensional-Structures-Kaufmann-Computer/dp/0123694469</a:t>
            </a:r>
            <a:endParaRPr lang="en-US" sz="1400"/>
          </a:p>
        </p:txBody>
      </p:sp>
      <p:sp>
        <p:nvSpPr>
          <p:cNvPr id="98" name="AutoShape 46"/>
          <p:cNvSpPr>
            <a:spLocks noChangeArrowheads="1"/>
          </p:cNvSpPr>
          <p:nvPr/>
        </p:nvSpPr>
        <p:spPr bwMode="auto">
          <a:xfrm>
            <a:off x="467544" y="4581128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600" b="1" smtClean="0"/>
              <a:t>To read</a:t>
            </a:r>
            <a:endParaRPr lang="en-US" sz="1600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5436096" y="6309320"/>
            <a:ext cx="3024336" cy="360040"/>
          </a:xfrm>
          <a:prstGeom prst="roundRect">
            <a:avLst>
              <a:gd name="adj" fmla="val 37354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z="1400" smtClean="0"/>
              <a:t>See PAL webpage for references</a:t>
            </a:r>
            <a:endParaRPr lang="en-US" sz="1400"/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3708400" y="188640"/>
            <a:ext cx="4608513" cy="144463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520" name="AutoShape 16"/>
          <p:cNvSpPr>
            <a:spLocks noChangeArrowheads="1"/>
          </p:cNvSpPr>
          <p:nvPr/>
        </p:nvSpPr>
        <p:spPr bwMode="auto">
          <a:xfrm>
            <a:off x="395536" y="188938"/>
            <a:ext cx="5761037" cy="504825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Search trees, k-d 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2" name="Group 28"/>
          <p:cNvGrpSpPr>
            <a:grpSpLocks/>
          </p:cNvGrpSpPr>
          <p:nvPr/>
        </p:nvGrpSpPr>
        <p:grpSpPr bwMode="auto">
          <a:xfrm>
            <a:off x="6011863" y="188640"/>
            <a:ext cx="217487" cy="217488"/>
            <a:chOff x="2290" y="73"/>
            <a:chExt cx="137" cy="137"/>
          </a:xfrm>
        </p:grpSpPr>
        <p:grpSp>
          <p:nvGrpSpPr>
            <p:cNvPr id="21526" name="Group 22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24" name="Rectangle 20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25" name="Line 21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23" name="Arc 19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36" name="AutoShape 32"/>
          <p:cNvSpPr>
            <a:spLocks noChangeArrowheads="1"/>
          </p:cNvSpPr>
          <p:nvPr/>
        </p:nvSpPr>
        <p:spPr bwMode="auto">
          <a:xfrm>
            <a:off x="8172450" y="188640"/>
            <a:ext cx="431800" cy="5048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537" name="Group 33"/>
          <p:cNvGrpSpPr>
            <a:grpSpLocks/>
          </p:cNvGrpSpPr>
          <p:nvPr/>
        </p:nvGrpSpPr>
        <p:grpSpPr bwMode="auto">
          <a:xfrm flipH="1">
            <a:off x="8101013" y="188640"/>
            <a:ext cx="217487" cy="217488"/>
            <a:chOff x="2290" y="73"/>
            <a:chExt cx="137" cy="137"/>
          </a:xfrm>
        </p:grpSpPr>
        <p:grpSp>
          <p:nvGrpSpPr>
            <p:cNvPr id="21538" name="Group 34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539" name="Rectangle 35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540" name="Line 36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541" name="Arc 37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567" name="AutoShape 63"/>
          <p:cNvSpPr>
            <a:spLocks noChangeArrowheads="1"/>
          </p:cNvSpPr>
          <p:nvPr/>
        </p:nvSpPr>
        <p:spPr bwMode="auto">
          <a:xfrm>
            <a:off x="323850" y="477565"/>
            <a:ext cx="287338" cy="3603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609" name="AutoShape 105"/>
          <p:cNvSpPr>
            <a:spLocks noChangeArrowheads="1"/>
          </p:cNvSpPr>
          <p:nvPr/>
        </p:nvSpPr>
        <p:spPr bwMode="auto">
          <a:xfrm>
            <a:off x="6372200" y="909018"/>
            <a:ext cx="215900" cy="144463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0" name="AutoShape 46"/>
          <p:cNvSpPr>
            <a:spLocks noChangeArrowheads="1"/>
          </p:cNvSpPr>
          <p:nvPr/>
        </p:nvSpPr>
        <p:spPr bwMode="auto">
          <a:xfrm>
            <a:off x="6300192" y="404962"/>
            <a:ext cx="1800200" cy="864096"/>
          </a:xfrm>
          <a:prstGeom prst="roundRect">
            <a:avLst>
              <a:gd name="adj" fmla="val 9583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Marko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Berezovsk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ý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 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Radek 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Ma</a:t>
            </a:r>
            <a:r>
              <a:rPr lang="cs-CZ" sz="1200" b="1" smtClean="0">
                <a:solidFill>
                  <a:schemeClr val="bg1"/>
                </a:solidFill>
                <a:latin typeface="Arial Black" pitchFamily="34" charset="0"/>
              </a:rPr>
              <a:t>ří</a:t>
            </a:r>
            <a:r>
              <a:rPr lang="en-US" sz="1200" b="1" smtClean="0">
                <a:solidFill>
                  <a:schemeClr val="bg1"/>
                </a:solidFill>
                <a:latin typeface="Arial Black" pitchFamily="34" charset="0"/>
              </a:rPr>
              <a:t>k</a:t>
            </a:r>
            <a:endParaRPr lang="en-US" sz="1200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en-US" sz="1200" b="1">
                <a:solidFill>
                  <a:schemeClr val="bg1"/>
                </a:solidFill>
                <a:latin typeface="Arial Black" pitchFamily="34" charset="0"/>
              </a:rPr>
              <a:t>PAL 2012</a:t>
            </a:r>
            <a:endParaRPr lang="cs-CZ" sz="1200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135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</a:t>
            </a:r>
            <a:r>
              <a:rPr lang="en-US" sz="1600" b="1" smtClean="0">
                <a:solidFill>
                  <a:srgbClr val="00B050"/>
                </a:solidFill>
                <a:latin typeface="Arial" charset="0"/>
              </a:rPr>
              <a:t>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15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771800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2051720" y="40050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Complete k-d tree with with marked area division.</a:t>
            </a:r>
            <a:endParaRPr lang="en-US"/>
          </a:p>
        </p:txBody>
      </p:sp>
      <p:sp>
        <p:nvSpPr>
          <p:cNvPr id="18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Complete in dim 2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0559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836712"/>
            <a:ext cx="8064896" cy="4824536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</a:t>
            </a:r>
            <a:r>
              <a:rPr lang="en-US" b="1" smtClean="0">
                <a:solidFill>
                  <a:srgbClr val="000000"/>
                </a:solidFill>
              </a:rPr>
              <a:t>Find</a:t>
            </a:r>
            <a:r>
              <a:rPr lang="en-US" smtClean="0">
                <a:solidFill>
                  <a:srgbClr val="000000"/>
                </a:solidFill>
              </a:rPr>
              <a:t>(Q) is </a:t>
            </a:r>
            <a:r>
              <a:rPr lang="en-US" smtClean="0">
                <a:solidFill>
                  <a:srgbClr val="000000"/>
                </a:solidFill>
              </a:rPr>
              <a:t>analogous to 1D trees.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Q</a:t>
            </a:r>
            <a:r>
              <a:rPr lang="en-US" smtClean="0">
                <a:solidFill>
                  <a:srgbClr val="000000"/>
                </a:solidFill>
              </a:rPr>
              <a:t>[ ] </a:t>
            </a:r>
            <a:r>
              <a:rPr lang="en-US" smtClean="0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( Q[0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Q[1], </a:t>
            </a:r>
            <a:r>
              <a:rPr lang="en-US">
                <a:solidFill>
                  <a:srgbClr val="000000"/>
                </a:solidFill>
              </a:rPr>
              <a:t>..., Q</a:t>
            </a:r>
            <a:r>
              <a:rPr lang="en-US" smtClean="0">
                <a:solidFill>
                  <a:srgbClr val="000000"/>
                </a:solidFill>
              </a:rPr>
              <a:t>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] )  be </a:t>
            </a:r>
            <a:r>
              <a:rPr lang="en-US" smtClean="0">
                <a:solidFill>
                  <a:srgbClr val="000000"/>
                </a:solidFill>
              </a:rPr>
              <a:t>the coordinates of the query point Q,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</a:t>
            </a:r>
            <a:r>
              <a:rPr lang="en-US" smtClean="0">
                <a:solidFill>
                  <a:srgbClr val="000000"/>
                </a:solidFill>
              </a:rPr>
              <a:t>[ ] </a:t>
            </a:r>
            <a:r>
              <a:rPr lang="en-US" smtClean="0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( N[0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N[1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N[D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</a:t>
            </a:r>
            <a:r>
              <a:rPr lang="en-US" smtClean="0">
                <a:solidFill>
                  <a:srgbClr val="000000"/>
                </a:solidFill>
              </a:rPr>
              <a:t>] )   be </a:t>
            </a:r>
            <a:r>
              <a:rPr lang="en-US">
                <a:solidFill>
                  <a:srgbClr val="000000"/>
                </a:solidFill>
              </a:rPr>
              <a:t>the coordinates of the </a:t>
            </a:r>
            <a:r>
              <a:rPr lang="en-US" smtClean="0">
                <a:solidFill>
                  <a:srgbClr val="000000"/>
                </a:solidFill>
              </a:rPr>
              <a:t>current node N,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h </a:t>
            </a:r>
            <a:r>
              <a:rPr lang="en-US" smtClean="0">
                <a:solidFill>
                  <a:srgbClr val="000000"/>
                </a:solidFill>
              </a:rPr>
              <a:t>= h(N) be </a:t>
            </a:r>
            <a:r>
              <a:rPr lang="en-US" smtClean="0">
                <a:solidFill>
                  <a:srgbClr val="000000"/>
                </a:solidFill>
              </a:rPr>
              <a:t>the depth of current node 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 Q</a:t>
            </a:r>
            <a:r>
              <a:rPr lang="en-US" smtClean="0">
                <a:solidFill>
                  <a:srgbClr val="000000"/>
                </a:solidFill>
              </a:rPr>
              <a:t>[ ] </a:t>
            </a:r>
            <a:r>
              <a:rPr lang="en-US" smtClean="0">
                <a:solidFill>
                  <a:srgbClr val="000000"/>
                </a:solidFill>
              </a:rPr>
              <a:t>== N</a:t>
            </a:r>
            <a:r>
              <a:rPr lang="en-US" smtClean="0">
                <a:solidFill>
                  <a:srgbClr val="000000"/>
                </a:solidFill>
              </a:rPr>
              <a:t>[ ]  </a:t>
            </a:r>
            <a:r>
              <a:rPr lang="en-US" smtClean="0">
                <a:solidFill>
                  <a:srgbClr val="000000"/>
                </a:solidFill>
              </a:rPr>
              <a:t>stop, Q was found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Q[h%D]  &lt;  N[h%D] continue search recursively in left subtree of 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if Q[h%D] </a:t>
            </a:r>
            <a:r>
              <a:rPr lang="en-US" smtClean="0">
                <a:solidFill>
                  <a:srgbClr val="000000"/>
                </a:solidFill>
              </a:rPr>
              <a:t>&gt;= </a:t>
            </a:r>
            <a:r>
              <a:rPr lang="en-US">
                <a:solidFill>
                  <a:srgbClr val="000000"/>
                </a:solidFill>
              </a:rPr>
              <a:t>N[h%D] continue search recursively in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of N</a:t>
            </a:r>
            <a:r>
              <a:rPr lang="en-US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389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8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843808" y="465313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1979712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7" name="Rounded Rectangle 96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Freeform 5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292080" y="3573016"/>
            <a:ext cx="936104" cy="576064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Find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Note how cutting dimension along which the tree is searched </a:t>
            </a:r>
          </a:p>
          <a:p>
            <a:pPr>
              <a:lnSpc>
                <a:spcPct val="120000"/>
              </a:lnSpc>
            </a:pPr>
            <a:r>
              <a:rPr lang="en-US" smtClean="0"/>
              <a:t>alternates regularly with the depth of </a:t>
            </a:r>
            <a:r>
              <a:rPr lang="en-US"/>
              <a:t>the currently visited node .</a:t>
            </a:r>
          </a:p>
        </p:txBody>
      </p:sp>
      <p:sp>
        <p:nvSpPr>
          <p:cNvPr id="9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5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7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167148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3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4283968" y="2132856"/>
            <a:ext cx="2088232" cy="27363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Rounded Rectangle 173"/>
          <p:cNvSpPr/>
          <p:nvPr/>
        </p:nvSpPr>
        <p:spPr bwMode="auto">
          <a:xfrm>
            <a:off x="5940152" y="148478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 &lt; 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 rot="5400000" flipH="1">
            <a:off x="-684584" y="2492896"/>
            <a:ext cx="3600400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ounded Rectangle 78"/>
          <p:cNvSpPr/>
          <p:nvPr/>
        </p:nvSpPr>
        <p:spPr bwMode="auto">
          <a:xfrm>
            <a:off x="1979712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Rounded Rectangle 216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8" name="Freeform 217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9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20" name="Rounded Rectangle 219"/>
          <p:cNvSpPr/>
          <p:nvPr/>
        </p:nvSpPr>
        <p:spPr bwMode="auto">
          <a:xfrm>
            <a:off x="1619672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1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[40, 55], </a:t>
            </a:r>
            <a:r>
              <a:rPr lang="en-US" smtClean="0"/>
              <a:t>Q != N, </a:t>
            </a:r>
            <a:r>
              <a:rPr lang="en-US" b="1" smtClean="0"/>
              <a:t>h(N) = 0</a:t>
            </a:r>
            <a:r>
              <a:rPr lang="en-US" smtClean="0"/>
              <a:t>.  </a:t>
            </a:r>
            <a:r>
              <a:rPr lang="en-US" smtClean="0"/>
              <a:t>C</a:t>
            </a:r>
            <a:r>
              <a:rPr lang="en-US" smtClean="0"/>
              <a:t>ompare </a:t>
            </a:r>
            <a:r>
              <a:rPr lang="en-US" b="1" smtClean="0"/>
              <a:t>x-coordinate</a:t>
            </a:r>
            <a:r>
              <a:rPr lang="en-US" smtClean="0"/>
              <a:t> of searched </a:t>
            </a:r>
            <a:r>
              <a:rPr lang="en-US" smtClean="0"/>
              <a:t>key Q to </a:t>
            </a:r>
            <a:r>
              <a:rPr lang="en-US" b="1" smtClean="0"/>
              <a:t>x-coordinate</a:t>
            </a:r>
            <a:r>
              <a:rPr lang="en-US" smtClean="0"/>
              <a:t> </a:t>
            </a:r>
            <a:r>
              <a:rPr lang="en-US" smtClean="0"/>
              <a:t>of the </a:t>
            </a:r>
            <a:r>
              <a:rPr lang="en-US" smtClean="0"/>
              <a:t>current node N and continue search accordingly in the left </a:t>
            </a:r>
            <a:r>
              <a:rPr lang="en-US" smtClean="0"/>
              <a:t>or in the right subtree of N.</a:t>
            </a:r>
            <a:endParaRPr lang="en-US"/>
          </a:p>
        </p:txBody>
      </p:sp>
      <p:sp>
        <p:nvSpPr>
          <p:cNvPr id="8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6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8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7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0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5235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61" name="Straight Connector 16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ectangle 83"/>
          <p:cNvSpPr/>
          <p:nvPr/>
        </p:nvSpPr>
        <p:spPr bwMode="auto">
          <a:xfrm>
            <a:off x="5292080" y="2852936"/>
            <a:ext cx="1080120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5364088" y="220486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  &gt;= 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123"/>
          <p:cNvSpPr/>
          <p:nvPr/>
        </p:nvSpPr>
        <p:spPr bwMode="auto">
          <a:xfrm rot="5400000" flipH="1">
            <a:off x="143508" y="1664804"/>
            <a:ext cx="1944216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Rounded Rectangle 185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Freeform 186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9" name="Rounded Rectangle 78"/>
          <p:cNvSpPr/>
          <p:nvPr/>
        </p:nvSpPr>
        <p:spPr bwMode="auto">
          <a:xfrm>
            <a:off x="467544" y="299695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827584" y="2924944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2051720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2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3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0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[20, 45], </a:t>
            </a:r>
            <a:r>
              <a:rPr lang="en-US" smtClean="0"/>
              <a:t>Q != N, </a:t>
            </a:r>
            <a:r>
              <a:rPr lang="en-US" b="1" smtClean="0"/>
              <a:t>h(N) = 1</a:t>
            </a:r>
            <a:r>
              <a:rPr lang="en-US" smtClean="0"/>
              <a:t>.  </a:t>
            </a:r>
            <a:r>
              <a:rPr lang="en-US" smtClean="0"/>
              <a:t>C</a:t>
            </a:r>
            <a:r>
              <a:rPr lang="en-US" smtClean="0"/>
              <a:t>ompare </a:t>
            </a:r>
            <a:r>
              <a:rPr lang="en-US" b="1" smtClean="0"/>
              <a:t>y-coordinate</a:t>
            </a:r>
            <a:r>
              <a:rPr lang="en-US" smtClean="0"/>
              <a:t> </a:t>
            </a:r>
            <a:r>
              <a:rPr lang="en-US" smtClean="0"/>
              <a:t>of searched </a:t>
            </a:r>
            <a:r>
              <a:rPr lang="en-US" smtClean="0"/>
              <a:t>key Q to </a:t>
            </a:r>
            <a:r>
              <a:rPr lang="en-US" b="1" smtClean="0"/>
              <a:t>y-coordinate</a:t>
            </a:r>
            <a:r>
              <a:rPr lang="en-US" smtClean="0"/>
              <a:t> </a:t>
            </a:r>
            <a:r>
              <a:rPr lang="en-US" smtClean="0"/>
              <a:t>of the </a:t>
            </a:r>
            <a:r>
              <a:rPr lang="en-US" smtClean="0"/>
              <a:t>current node N and continue search accordingly in the left </a:t>
            </a:r>
            <a:r>
              <a:rPr lang="en-US" smtClean="0"/>
              <a:t>or in the right subtree of 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77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3" name="Rectangle 192"/>
          <p:cNvSpPr/>
          <p:nvPr/>
        </p:nvSpPr>
        <p:spPr bwMode="auto">
          <a:xfrm rot="5400000" flipH="1">
            <a:off x="-36512" y="1844824"/>
            <a:ext cx="1944216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Connector 229"/>
          <p:cNvCxnSpPr/>
          <p:nvPr/>
        </p:nvCxnSpPr>
        <p:spPr bwMode="auto">
          <a:xfrm flipV="1">
            <a:off x="1475656" y="1412776"/>
            <a:ext cx="0" cy="19442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5292080" y="3573016"/>
            <a:ext cx="936104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  &lt; 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508104" y="292494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V="1">
            <a:off x="1475656" y="28529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Straight Connector 216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Rounded Rectangle 223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6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 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27" name="Rounded Rectangle 226"/>
          <p:cNvSpPr/>
          <p:nvPr/>
        </p:nvSpPr>
        <p:spPr bwMode="auto">
          <a:xfrm>
            <a:off x="755576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9" name="Rounded Rectangle 228"/>
          <p:cNvSpPr/>
          <p:nvPr/>
        </p:nvSpPr>
        <p:spPr bwMode="auto">
          <a:xfrm>
            <a:off x="683568" y="2780928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Rounded Rectangle 230"/>
          <p:cNvSpPr/>
          <p:nvPr/>
        </p:nvSpPr>
        <p:spPr bwMode="auto">
          <a:xfrm>
            <a:off x="1619672" y="6926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90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[30, 60], </a:t>
            </a:r>
            <a:r>
              <a:rPr lang="en-US" smtClean="0"/>
              <a:t>Q != N, </a:t>
            </a:r>
            <a:r>
              <a:rPr lang="en-US" b="1" smtClean="0"/>
              <a:t>h(N) = 0</a:t>
            </a:r>
            <a:r>
              <a:rPr lang="en-US" smtClean="0"/>
              <a:t>.  </a:t>
            </a:r>
            <a:r>
              <a:rPr lang="en-US" smtClean="0"/>
              <a:t>C</a:t>
            </a:r>
            <a:r>
              <a:rPr lang="en-US" smtClean="0"/>
              <a:t>ompare </a:t>
            </a:r>
            <a:r>
              <a:rPr lang="en-US" b="1" smtClean="0"/>
              <a:t>x-coordinate</a:t>
            </a:r>
            <a:r>
              <a:rPr lang="en-US" smtClean="0"/>
              <a:t> of searched </a:t>
            </a:r>
            <a:r>
              <a:rPr lang="en-US" smtClean="0"/>
              <a:t>key Q to </a:t>
            </a:r>
            <a:r>
              <a:rPr lang="en-US" b="1" smtClean="0"/>
              <a:t>x-coordinate</a:t>
            </a:r>
            <a:r>
              <a:rPr lang="en-US" smtClean="0"/>
              <a:t> </a:t>
            </a:r>
            <a:r>
              <a:rPr lang="en-US" smtClean="0"/>
              <a:t>of the </a:t>
            </a:r>
            <a:r>
              <a:rPr lang="en-US" smtClean="0"/>
              <a:t>current node N and continue search accordingly in the left </a:t>
            </a:r>
            <a:r>
              <a:rPr lang="en-US" smtClean="0"/>
              <a:t>or in the right subtree of N.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60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2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Straight Connector 229"/>
          <p:cNvCxnSpPr/>
          <p:nvPr/>
        </p:nvCxnSpPr>
        <p:spPr bwMode="auto">
          <a:xfrm flipV="1">
            <a:off x="1475656" y="1412776"/>
            <a:ext cx="0" cy="194421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1" name="Straight Connector 19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V="1">
            <a:off x="1475656" y="28529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7" name="Straight Connector 216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Straight Connector 22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Rounded Rectangle 223"/>
          <p:cNvSpPr/>
          <p:nvPr/>
        </p:nvSpPr>
        <p:spPr bwMode="auto">
          <a:xfrm>
            <a:off x="683568" y="227687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5" name="Freeform 224"/>
          <p:cNvSpPr/>
          <p:nvPr/>
        </p:nvSpPr>
        <p:spPr bwMode="auto">
          <a:xfrm>
            <a:off x="539552" y="1088571"/>
            <a:ext cx="744962" cy="1143000"/>
          </a:xfrm>
          <a:custGeom>
            <a:avLst/>
            <a:gdLst>
              <a:gd name="connsiteX0" fmla="*/ 797089 w 797089"/>
              <a:gd name="connsiteY0" fmla="*/ 0 h 1143000"/>
              <a:gd name="connsiteX1" fmla="*/ 35089 w 797089"/>
              <a:gd name="connsiteY1" fmla="*/ 413658 h 1143000"/>
              <a:gd name="connsiteX2" fmla="*/ 198375 w 797089"/>
              <a:gd name="connsiteY2" fmla="*/ 1143000 h 1143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97089" h="1143000">
                <a:moveTo>
                  <a:pt x="797089" y="0"/>
                </a:moveTo>
                <a:cubicBezTo>
                  <a:pt x="465982" y="111579"/>
                  <a:pt x="134875" y="223158"/>
                  <a:pt x="35089" y="413658"/>
                </a:cubicBezTo>
                <a:cubicBezTo>
                  <a:pt x="-64697" y="604158"/>
                  <a:pt x="66839" y="873579"/>
                  <a:pt x="198375" y="1143000"/>
                </a:cubicBezTo>
              </a:path>
            </a:pathLst>
          </a:custGeom>
          <a:noFill/>
          <a:ln w="3175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6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Found [</a:t>
            </a:r>
            <a:r>
              <a:rPr lang="en-US" b="1"/>
              <a:t>1</a:t>
            </a:r>
            <a:r>
              <a:rPr lang="en-US" b="1" smtClean="0"/>
              <a:t>5, 70]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232" name="Rounded Rectangle 231"/>
          <p:cNvSpPr/>
          <p:nvPr/>
        </p:nvSpPr>
        <p:spPr bwMode="auto">
          <a:xfrm>
            <a:off x="5292080" y="3645024"/>
            <a:ext cx="1008112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 operation Find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1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84" name="AutoShape 46"/>
          <p:cNvSpPr>
            <a:spLocks noChangeArrowheads="1"/>
          </p:cNvSpPr>
          <p:nvPr/>
        </p:nvSpPr>
        <p:spPr bwMode="auto">
          <a:xfrm>
            <a:off x="251520" y="5517232"/>
            <a:ext cx="8640960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Q = [15, 70], N = [15, 70], </a:t>
            </a:r>
            <a:r>
              <a:rPr lang="en-US" smtClean="0"/>
              <a:t>found.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36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1340768"/>
            <a:ext cx="8568952" cy="4320480"/>
          </a:xfrm>
          <a:prstGeom prst="roundRect">
            <a:avLst>
              <a:gd name="adj" fmla="val 7827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</a:t>
            </a:r>
            <a:r>
              <a:rPr lang="en-US" b="1" smtClean="0">
                <a:solidFill>
                  <a:srgbClr val="000000"/>
                </a:solidFill>
              </a:rPr>
              <a:t>Insert</a:t>
            </a:r>
            <a:r>
              <a:rPr lang="en-US" smtClean="0">
                <a:solidFill>
                  <a:srgbClr val="000000"/>
                </a:solidFill>
              </a:rPr>
              <a:t>(P) </a:t>
            </a:r>
            <a:r>
              <a:rPr lang="en-US">
                <a:solidFill>
                  <a:srgbClr val="000000"/>
                </a:solidFill>
              </a:rPr>
              <a:t>i</a:t>
            </a:r>
            <a:r>
              <a:rPr lang="en-US" smtClean="0">
                <a:solidFill>
                  <a:srgbClr val="000000"/>
                </a:solidFill>
              </a:rPr>
              <a:t>s analogous to 1D trees.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Let  </a:t>
            </a:r>
            <a:r>
              <a:rPr lang="en-US" smtClean="0">
                <a:solidFill>
                  <a:srgbClr val="000000"/>
                </a:solidFill>
              </a:rPr>
              <a:t> P</a:t>
            </a:r>
            <a:r>
              <a:rPr lang="en-US" smtClean="0">
                <a:solidFill>
                  <a:srgbClr val="000000"/>
                </a:solidFill>
              </a:rPr>
              <a:t>[ ]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( P[0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P[1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P[D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1] </a:t>
            </a:r>
            <a:r>
              <a:rPr lang="en-US" smtClean="0">
                <a:solidFill>
                  <a:srgbClr val="000000"/>
                </a:solidFill>
              </a:rPr>
              <a:t>)  be </a:t>
            </a:r>
            <a:r>
              <a:rPr lang="en-US">
                <a:solidFill>
                  <a:srgbClr val="000000"/>
                </a:solidFill>
              </a:rPr>
              <a:t>the coordinates of </a:t>
            </a:r>
            <a:r>
              <a:rPr lang="en-US" smtClean="0">
                <a:solidFill>
                  <a:srgbClr val="000000"/>
                </a:solidFill>
              </a:rPr>
              <a:t>the inserted point P.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Perform search for P in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L</a:t>
            </a:r>
            <a:r>
              <a:rPr lang="en-US" smtClean="0">
                <a:solidFill>
                  <a:srgbClr val="000000"/>
                </a:solidFill>
              </a:rPr>
              <a:t>[ ]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( L[0</a:t>
            </a:r>
            <a:r>
              <a:rPr lang="en-US">
                <a:solidFill>
                  <a:srgbClr val="000000"/>
                </a:solidFill>
              </a:rPr>
              <a:t>], </a:t>
            </a:r>
            <a:r>
              <a:rPr lang="en-US" smtClean="0">
                <a:solidFill>
                  <a:srgbClr val="000000"/>
                </a:solidFill>
              </a:rPr>
              <a:t>L[1</a:t>
            </a:r>
            <a:r>
              <a:rPr lang="en-US">
                <a:solidFill>
                  <a:srgbClr val="000000"/>
                </a:solidFill>
              </a:rPr>
              <a:t>], ..., </a:t>
            </a:r>
            <a:r>
              <a:rPr lang="en-US" smtClean="0">
                <a:solidFill>
                  <a:srgbClr val="000000"/>
                </a:solidFill>
              </a:rPr>
              <a:t>L[D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>
                <a:solidFill>
                  <a:srgbClr val="000000"/>
                </a:solidFill>
              </a:rPr>
              <a:t>1] </a:t>
            </a:r>
            <a:r>
              <a:rPr lang="en-US" smtClean="0">
                <a:solidFill>
                  <a:srgbClr val="000000"/>
                </a:solidFill>
              </a:rPr>
              <a:t>)  be </a:t>
            </a:r>
            <a:r>
              <a:rPr lang="en-US">
                <a:solidFill>
                  <a:srgbClr val="000000"/>
                </a:solidFill>
              </a:rPr>
              <a:t>the coordinates of the </a:t>
            </a:r>
            <a:r>
              <a:rPr lang="en-US" smtClean="0">
                <a:solidFill>
                  <a:srgbClr val="000000"/>
                </a:solidFill>
              </a:rPr>
              <a:t>leaf L which was the last node visited during the search. Let </a:t>
            </a:r>
            <a:r>
              <a:rPr lang="en-US" smtClean="0">
                <a:solidFill>
                  <a:srgbClr val="000000"/>
                </a:solidFill>
              </a:rPr>
              <a:t>h = h(L) </a:t>
            </a:r>
            <a:r>
              <a:rPr lang="en-US" smtClean="0">
                <a:solidFill>
                  <a:srgbClr val="000000"/>
                </a:solidFill>
              </a:rPr>
              <a:t>be the depth of 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C</a:t>
            </a:r>
            <a:r>
              <a:rPr lang="en-US" smtClean="0">
                <a:solidFill>
                  <a:srgbClr val="000000"/>
                </a:solidFill>
              </a:rPr>
              <a:t>reate node node N containing P as a key.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P</a:t>
            </a:r>
            <a:r>
              <a:rPr lang="en-US">
                <a:solidFill>
                  <a:srgbClr val="000000"/>
                </a:solidFill>
              </a:rPr>
              <a:t>[h%D</a:t>
            </a:r>
            <a:r>
              <a:rPr lang="en-US" smtClean="0">
                <a:solidFill>
                  <a:srgbClr val="000000"/>
                </a:solidFill>
              </a:rPr>
              <a:t>]  &lt;   L[h%D]  set N as </a:t>
            </a:r>
            <a:r>
              <a:rPr lang="en-US" smtClean="0">
                <a:solidFill>
                  <a:srgbClr val="000000"/>
                </a:solidFill>
              </a:rPr>
              <a:t>the left </a:t>
            </a:r>
            <a:r>
              <a:rPr lang="en-US" smtClean="0">
                <a:solidFill>
                  <a:srgbClr val="000000"/>
                </a:solidFill>
              </a:rPr>
              <a:t>child of </a:t>
            </a:r>
            <a:r>
              <a:rPr lang="en-US" smtClean="0">
                <a:solidFill>
                  <a:srgbClr val="000000"/>
                </a:solidFill>
              </a:rPr>
              <a:t>L.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If P[h%D]  </a:t>
            </a:r>
            <a:r>
              <a:rPr lang="en-US" smtClean="0">
                <a:solidFill>
                  <a:srgbClr val="000000"/>
                </a:solidFill>
              </a:rPr>
              <a:t>&gt;= </a:t>
            </a:r>
            <a:r>
              <a:rPr lang="en-US">
                <a:solidFill>
                  <a:srgbClr val="000000"/>
                </a:solidFill>
              </a:rPr>
              <a:t>L[h%D]  </a:t>
            </a:r>
            <a:r>
              <a:rPr lang="en-US" smtClean="0">
                <a:solidFill>
                  <a:srgbClr val="000000"/>
                </a:solidFill>
              </a:rPr>
              <a:t>set </a:t>
            </a:r>
            <a:r>
              <a:rPr lang="en-US">
                <a:solidFill>
                  <a:srgbClr val="000000"/>
                </a:solidFill>
              </a:rPr>
              <a:t>N </a:t>
            </a:r>
            <a:r>
              <a:rPr lang="en-US" smtClean="0">
                <a:solidFill>
                  <a:srgbClr val="000000"/>
                </a:solidFill>
              </a:rPr>
              <a:t>as </a:t>
            </a:r>
            <a:r>
              <a:rPr lang="en-US" smtClean="0">
                <a:solidFill>
                  <a:srgbClr val="000000"/>
                </a:solidFill>
              </a:rPr>
              <a:t>the right </a:t>
            </a:r>
            <a:r>
              <a:rPr lang="en-US" smtClean="0">
                <a:solidFill>
                  <a:srgbClr val="000000"/>
                </a:solidFill>
              </a:rPr>
              <a:t>child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L.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133770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00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4211960" y="4293096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4211960" y="148478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4211960" y="2924944"/>
            <a:ext cx="4752528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4211960" y="220486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4211960" y="3645024"/>
            <a:ext cx="47525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439652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9563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35596" y="404106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1907704" y="292494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ounded Rectangle 159"/>
          <p:cNvSpPr/>
          <p:nvPr/>
        </p:nvSpPr>
        <p:spPr bwMode="auto">
          <a:xfrm>
            <a:off x="1475656" y="25649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ounded Rectangle 160"/>
          <p:cNvSpPr/>
          <p:nvPr/>
        </p:nvSpPr>
        <p:spPr bwMode="auto">
          <a:xfrm>
            <a:off x="827584" y="213285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755576" y="306896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67544" y="3789040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467544" y="458112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1331640" y="36450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2843808" y="4653136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1979712" y="436510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3491880" y="386104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2987824" y="3501008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3563888" y="184482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2483768" y="2204864"/>
            <a:ext cx="576064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eform 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97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Find the place for the new node under some of the leaves and insert node there.</a:t>
            </a:r>
          </a:p>
          <a:p>
            <a:pPr>
              <a:lnSpc>
                <a:spcPct val="120000"/>
              </a:lnSpc>
            </a:pPr>
            <a:r>
              <a:rPr lang="en-US" smtClean="0"/>
              <a:t>Do not accept key which is identical to some other key already stored in the tree.</a:t>
            </a:r>
          </a:p>
        </p:txBody>
      </p:sp>
      <p:sp>
        <p:nvSpPr>
          <p:cNvPr id="18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8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8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6803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00192" y="2132856"/>
            <a:ext cx="2592288" cy="2592288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4" name="Rounded Rectangle 173"/>
          <p:cNvSpPr/>
          <p:nvPr/>
        </p:nvSpPr>
        <p:spPr bwMode="auto">
          <a:xfrm>
            <a:off x="5940152" y="148478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6" name="Rounded Rectangle 175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55  &gt;= 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ectangle 178"/>
          <p:cNvSpPr/>
          <p:nvPr/>
        </p:nvSpPr>
        <p:spPr bwMode="auto">
          <a:xfrm rot="5400000" flipH="1">
            <a:off x="1115616" y="2132856"/>
            <a:ext cx="3600400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ounded Rectangle 78"/>
          <p:cNvSpPr/>
          <p:nvPr/>
        </p:nvSpPr>
        <p:spPr bwMode="auto">
          <a:xfrm>
            <a:off x="1979712" y="2852936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12" name="Rounded Rectangle 211"/>
          <p:cNvSpPr/>
          <p:nvPr/>
        </p:nvSpPr>
        <p:spPr bwMode="auto">
          <a:xfrm>
            <a:off x="1979712" y="2780928"/>
            <a:ext cx="288032" cy="360040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Freeform 215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77" name="Rounded Rectangle 176"/>
          <p:cNvSpPr/>
          <p:nvPr/>
        </p:nvSpPr>
        <p:spPr bwMode="auto">
          <a:xfrm>
            <a:off x="197971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8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787240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AutoShape 3"/>
          <p:cNvSpPr>
            <a:spLocks noChangeArrowheads="1"/>
          </p:cNvSpPr>
          <p:nvPr/>
        </p:nvSpPr>
        <p:spPr bwMode="auto">
          <a:xfrm>
            <a:off x="251520" y="620688"/>
            <a:ext cx="6984776" cy="5400600"/>
          </a:xfrm>
          <a:prstGeom prst="roundRect">
            <a:avLst>
              <a:gd name="adj" fmla="val 2404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" name="Rectangle 1"/>
          <p:cNvSpPr/>
          <p:nvPr/>
        </p:nvSpPr>
        <p:spPr bwMode="auto">
          <a:xfrm>
            <a:off x="1043608" y="764704"/>
            <a:ext cx="5040560" cy="504056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AutoShape 3"/>
          <p:cNvSpPr>
            <a:spLocks noChangeArrowheads="1"/>
          </p:cNvSpPr>
          <p:nvPr/>
        </p:nvSpPr>
        <p:spPr bwMode="auto">
          <a:xfrm>
            <a:off x="7452320" y="620688"/>
            <a:ext cx="1368152" cy="540060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2" name="Rounded Rectangle 61"/>
          <p:cNvSpPr/>
          <p:nvPr/>
        </p:nvSpPr>
        <p:spPr bwMode="auto">
          <a:xfrm>
            <a:off x="7812360" y="9087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812360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8123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7812360" y="23488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7812360" y="52292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812360" y="19888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7812360" y="27089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7812360" y="3068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7812360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7812360" y="34290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7812360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812360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 rot="5400000" flipH="1" flipV="1">
            <a:off x="4723217" y="4041069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4017539" y="232727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5630518" y="172241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4319973" y="525080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5428896" y="4545125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614294" y="474674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02126" y="343620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505371" y="2831334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1799693" y="222646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2303749" y="4343502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598070" y="504918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1799693" y="444431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3009426" y="313376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ounded Rectangle 176"/>
          <p:cNvSpPr/>
          <p:nvPr/>
        </p:nvSpPr>
        <p:spPr bwMode="auto">
          <a:xfrm>
            <a:off x="7812360" y="41490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8" name="Rounded Rectangle 177"/>
          <p:cNvSpPr/>
          <p:nvPr/>
        </p:nvSpPr>
        <p:spPr bwMode="auto">
          <a:xfrm>
            <a:off x="4147381" y="19147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9" name="Rounded Rectangle 178"/>
          <p:cNvSpPr/>
          <p:nvPr/>
        </p:nvSpPr>
        <p:spPr bwMode="auto">
          <a:xfrm>
            <a:off x="5443525" y="42189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Rounded Rectangle 179"/>
          <p:cNvSpPr/>
          <p:nvPr/>
        </p:nvSpPr>
        <p:spPr bwMode="auto">
          <a:xfrm>
            <a:off x="4867461" y="3714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1" name="Rounded Rectangle 180"/>
          <p:cNvSpPr/>
          <p:nvPr/>
        </p:nvSpPr>
        <p:spPr bwMode="auto">
          <a:xfrm>
            <a:off x="4435413" y="486706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2" name="Rounded Rectangle 181"/>
          <p:cNvSpPr/>
          <p:nvPr/>
        </p:nvSpPr>
        <p:spPr bwMode="auto">
          <a:xfrm>
            <a:off x="3643325" y="45070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3" name="Rounded Rectangle 182"/>
          <p:cNvSpPr/>
          <p:nvPr/>
        </p:nvSpPr>
        <p:spPr bwMode="auto">
          <a:xfrm>
            <a:off x="3139269" y="2778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2563205" y="234678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1843125" y="19147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2203165" y="3138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2419189" y="3930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1339069" y="40749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1627101" y="486706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5659549" y="14106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AutoShape 46"/>
          <p:cNvSpPr>
            <a:spLocks noChangeArrowheads="1"/>
          </p:cNvSpPr>
          <p:nvPr/>
        </p:nvSpPr>
        <p:spPr bwMode="auto">
          <a:xfrm>
            <a:off x="251520" y="6165304"/>
            <a:ext cx="8568952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Points in plane in general position are given, suppose no two are identical.</a:t>
            </a:r>
            <a:endParaRPr lang="en-US"/>
          </a:p>
        </p:txBody>
      </p:sp>
      <p:sp>
        <p:nvSpPr>
          <p:cNvPr id="191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K-d tree in dimension 2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2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3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94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0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0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0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Data points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95536" y="566124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0, 0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6156176" y="566124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100, 0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251520" y="620688"/>
            <a:ext cx="720080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0, 100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6156176" y="620688"/>
            <a:ext cx="864096" cy="288032"/>
          </a:xfrm>
          <a:prstGeom prst="roundRect">
            <a:avLst/>
          </a:prstGeom>
          <a:noFill/>
          <a:ln w="381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100, 100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37658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4" name="Rectangle 83"/>
          <p:cNvSpPr/>
          <p:nvPr/>
        </p:nvSpPr>
        <p:spPr bwMode="auto">
          <a:xfrm>
            <a:off x="6300192" y="2924944"/>
            <a:ext cx="1512168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3059832" y="3429000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4" name="Straight Connector 63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Straight Connector 64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1" name="Rounded Rectangle 100"/>
          <p:cNvSpPr/>
          <p:nvPr/>
        </p:nvSpPr>
        <p:spPr bwMode="auto">
          <a:xfrm>
            <a:off x="7524328" y="220486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5" name="Rounded Rectangle 104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  &lt; 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Rectangle 123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3419872" y="3356992"/>
            <a:ext cx="360040" cy="360040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4" name="Straight Connector 183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Freeform 184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4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08" name="Rounded Rectangle 107"/>
          <p:cNvSpPr/>
          <p:nvPr/>
        </p:nvSpPr>
        <p:spPr bwMode="auto">
          <a:xfrm>
            <a:off x="233975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19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427670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83" name="Rectangle 182"/>
          <p:cNvSpPr/>
          <p:nvPr/>
        </p:nvSpPr>
        <p:spPr bwMode="auto">
          <a:xfrm>
            <a:off x="6156176" y="3573016"/>
            <a:ext cx="936104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101" name="Group 100"/>
          <p:cNvGrpSpPr/>
          <p:nvPr/>
        </p:nvGrpSpPr>
        <p:grpSpPr>
          <a:xfrm rot="5400000" flipH="1">
            <a:off x="395536" y="1412776"/>
            <a:ext cx="3600400" cy="3600400"/>
            <a:chOff x="395536" y="1412776"/>
            <a:chExt cx="3600400" cy="3600400"/>
          </a:xfrm>
        </p:grpSpPr>
        <p:sp>
          <p:nvSpPr>
            <p:cNvPr id="104" name="Rectangle 103"/>
            <p:cNvSpPr/>
            <p:nvPr/>
          </p:nvSpPr>
          <p:spPr bwMode="auto">
            <a:xfrm>
              <a:off x="395536" y="2636912"/>
              <a:ext cx="1224136" cy="936104"/>
            </a:xfrm>
            <a:prstGeom prst="rect">
              <a:avLst/>
            </a:prstGeom>
            <a:pattFill prst="lgCheck">
              <a:fgClr>
                <a:schemeClr val="accent6">
                  <a:lumMod val="40000"/>
                  <a:lumOff val="60000"/>
                </a:schemeClr>
              </a:fgClr>
              <a:bgClr>
                <a:schemeClr val="bg1"/>
              </a:bgClr>
            </a:patt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cxnSp>
          <p:nvCxnSpPr>
            <p:cNvPr id="105" name="Straight Connector 104"/>
            <p:cNvCxnSpPr/>
            <p:nvPr/>
          </p:nvCxnSpPr>
          <p:spPr bwMode="auto">
            <a:xfrm flipV="1">
              <a:off x="1115616" y="2636912"/>
              <a:ext cx="0" cy="93610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8" name="Straight Connector 107"/>
            <p:cNvCxnSpPr/>
            <p:nvPr/>
          </p:nvCxnSpPr>
          <p:spPr bwMode="auto">
            <a:xfrm>
              <a:off x="395536" y="2636912"/>
              <a:ext cx="122413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Straight Connector 110"/>
            <p:cNvCxnSpPr/>
            <p:nvPr/>
          </p:nvCxnSpPr>
          <p:spPr bwMode="auto">
            <a:xfrm>
              <a:off x="395536" y="2636912"/>
              <a:ext cx="1224136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Straight Connector 120"/>
            <p:cNvCxnSpPr/>
            <p:nvPr/>
          </p:nvCxnSpPr>
          <p:spPr bwMode="auto">
            <a:xfrm>
              <a:off x="1619672" y="2852936"/>
              <a:ext cx="237626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Straight Connector 123"/>
            <p:cNvCxnSpPr/>
            <p:nvPr/>
          </p:nvCxnSpPr>
          <p:spPr bwMode="auto">
            <a:xfrm flipV="1">
              <a:off x="2051720" y="3573016"/>
              <a:ext cx="0" cy="14401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Straight Connector 145"/>
            <p:cNvCxnSpPr/>
            <p:nvPr/>
          </p:nvCxnSpPr>
          <p:spPr bwMode="auto">
            <a:xfrm flipV="1">
              <a:off x="1619672" y="1412776"/>
              <a:ext cx="0" cy="216024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8" name="Straight Connector 147"/>
            <p:cNvCxnSpPr/>
            <p:nvPr/>
          </p:nvCxnSpPr>
          <p:spPr bwMode="auto">
            <a:xfrm>
              <a:off x="395536" y="357301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Straight Connector 149"/>
            <p:cNvCxnSpPr/>
            <p:nvPr/>
          </p:nvCxnSpPr>
          <p:spPr bwMode="auto">
            <a:xfrm>
              <a:off x="1619672" y="1412776"/>
              <a:ext cx="0" cy="216024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00B05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2" name="Straight Connector 151"/>
            <p:cNvCxnSpPr/>
            <p:nvPr/>
          </p:nvCxnSpPr>
          <p:spPr bwMode="auto">
            <a:xfrm>
              <a:off x="395536" y="3573016"/>
              <a:ext cx="3600400" cy="0"/>
            </a:xfrm>
            <a:prstGeom prst="line">
              <a:avLst/>
            </a:prstGeom>
            <a:solidFill>
              <a:schemeClr val="accent1"/>
            </a:solidFill>
            <a:ln w="76200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Straight Connector 153"/>
            <p:cNvCxnSpPr/>
            <p:nvPr/>
          </p:nvCxnSpPr>
          <p:spPr bwMode="auto">
            <a:xfrm flipV="1">
              <a:off x="3275856" y="1412776"/>
              <a:ext cx="0" cy="14401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6" name="Straight Connector 155"/>
            <p:cNvCxnSpPr/>
            <p:nvPr/>
          </p:nvCxnSpPr>
          <p:spPr bwMode="auto">
            <a:xfrm flipV="1">
              <a:off x="1259632" y="1412776"/>
              <a:ext cx="0" cy="1224136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7" name="Straight Connector 156"/>
            <p:cNvCxnSpPr/>
            <p:nvPr/>
          </p:nvCxnSpPr>
          <p:spPr bwMode="auto">
            <a:xfrm flipV="1">
              <a:off x="2915816" y="3933056"/>
              <a:ext cx="0" cy="108012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Straight Connector 157"/>
            <p:cNvCxnSpPr/>
            <p:nvPr/>
          </p:nvCxnSpPr>
          <p:spPr bwMode="auto">
            <a:xfrm flipV="1">
              <a:off x="899592" y="4077072"/>
              <a:ext cx="0" cy="93610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Straight Connector 158"/>
            <p:cNvCxnSpPr/>
            <p:nvPr/>
          </p:nvCxnSpPr>
          <p:spPr bwMode="auto">
            <a:xfrm flipV="1">
              <a:off x="1619672" y="2348880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0" name="Straight Connector 159"/>
            <p:cNvCxnSpPr/>
            <p:nvPr/>
          </p:nvCxnSpPr>
          <p:spPr bwMode="auto">
            <a:xfrm>
              <a:off x="2483768" y="2852936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1" name="Straight Connector 160"/>
            <p:cNvCxnSpPr/>
            <p:nvPr/>
          </p:nvCxnSpPr>
          <p:spPr bwMode="auto">
            <a:xfrm>
              <a:off x="3275856" y="170080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Straight Connector 161"/>
            <p:cNvCxnSpPr/>
            <p:nvPr/>
          </p:nvCxnSpPr>
          <p:spPr bwMode="auto">
            <a:xfrm flipH="1">
              <a:off x="755576" y="2636912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Straight Connector 162"/>
            <p:cNvCxnSpPr/>
            <p:nvPr/>
          </p:nvCxnSpPr>
          <p:spPr bwMode="auto">
            <a:xfrm>
              <a:off x="1259632" y="1844824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4" name="Straight Connector 163"/>
            <p:cNvCxnSpPr/>
            <p:nvPr/>
          </p:nvCxnSpPr>
          <p:spPr bwMode="auto">
            <a:xfrm>
              <a:off x="1115616" y="314096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Straight Connector 164"/>
            <p:cNvCxnSpPr/>
            <p:nvPr/>
          </p:nvCxnSpPr>
          <p:spPr bwMode="auto">
            <a:xfrm>
              <a:off x="2051720" y="3933056"/>
              <a:ext cx="1944216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Straight Connector 165"/>
            <p:cNvCxnSpPr/>
            <p:nvPr/>
          </p:nvCxnSpPr>
          <p:spPr bwMode="auto">
            <a:xfrm flipV="1">
              <a:off x="2051720" y="422108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Straight Connector 166"/>
            <p:cNvCxnSpPr/>
            <p:nvPr/>
          </p:nvCxnSpPr>
          <p:spPr bwMode="auto">
            <a:xfrm>
              <a:off x="2123728" y="3933056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Straight Connector 167"/>
            <p:cNvCxnSpPr/>
            <p:nvPr/>
          </p:nvCxnSpPr>
          <p:spPr bwMode="auto">
            <a:xfrm>
              <a:off x="2915816" y="4437112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Straight Connector 168"/>
            <p:cNvCxnSpPr/>
            <p:nvPr/>
          </p:nvCxnSpPr>
          <p:spPr bwMode="auto">
            <a:xfrm>
              <a:off x="395536" y="4077072"/>
              <a:ext cx="1656184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Straight Connector 169"/>
            <p:cNvCxnSpPr/>
            <p:nvPr/>
          </p:nvCxnSpPr>
          <p:spPr bwMode="auto">
            <a:xfrm>
              <a:off x="1043608" y="4077072"/>
              <a:ext cx="43204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Straight Connector 170"/>
            <p:cNvCxnSpPr/>
            <p:nvPr/>
          </p:nvCxnSpPr>
          <p:spPr bwMode="auto">
            <a:xfrm>
              <a:off x="899592" y="4581128"/>
              <a:ext cx="0" cy="72008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Straight Connector 171"/>
            <p:cNvCxnSpPr/>
            <p:nvPr/>
          </p:nvCxnSpPr>
          <p:spPr bwMode="auto">
            <a:xfrm>
              <a:off x="899592" y="4437112"/>
              <a:ext cx="115212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Straight Connector 172"/>
            <p:cNvCxnSpPr/>
            <p:nvPr/>
          </p:nvCxnSpPr>
          <p:spPr bwMode="auto">
            <a:xfrm flipH="1">
              <a:off x="1331640" y="4437112"/>
              <a:ext cx="288032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4" name="Straight Connector 173"/>
            <p:cNvCxnSpPr/>
            <p:nvPr/>
          </p:nvCxnSpPr>
          <p:spPr bwMode="auto">
            <a:xfrm>
              <a:off x="395536" y="501317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5" name="Straight Connector 174"/>
            <p:cNvCxnSpPr/>
            <p:nvPr/>
          </p:nvCxnSpPr>
          <p:spPr bwMode="auto">
            <a:xfrm>
              <a:off x="395536" y="1412776"/>
              <a:ext cx="360040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Straight Connector 175"/>
            <p:cNvCxnSpPr/>
            <p:nvPr/>
          </p:nvCxnSpPr>
          <p:spPr bwMode="auto">
            <a:xfrm flipV="1">
              <a:off x="395536" y="1412776"/>
              <a:ext cx="0" cy="3600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7" name="Straight Connector 176"/>
            <p:cNvCxnSpPr/>
            <p:nvPr/>
          </p:nvCxnSpPr>
          <p:spPr bwMode="auto">
            <a:xfrm flipV="1">
              <a:off x="3995936" y="1412776"/>
              <a:ext cx="0" cy="360040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8" name="Straight Connector 177"/>
            <p:cNvCxnSpPr/>
            <p:nvPr/>
          </p:nvCxnSpPr>
          <p:spPr bwMode="auto">
            <a:xfrm>
              <a:off x="2267744" y="3573016"/>
              <a:ext cx="72008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oval" w="lg" len="lg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55  &lt;  65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6660232" y="292494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5" name="Straight Connector 184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Freeform 185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82" name="Rounded Rectangle 181"/>
          <p:cNvSpPr/>
          <p:nvPr/>
        </p:nvSpPr>
        <p:spPr bwMode="auto">
          <a:xfrm>
            <a:off x="1907704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60654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79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6804248" y="3861048"/>
            <a:ext cx="288032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Rectangle 103"/>
          <p:cNvSpPr/>
          <p:nvPr/>
        </p:nvSpPr>
        <p:spPr bwMode="auto">
          <a:xfrm rot="5400000" flipH="1">
            <a:off x="2051720" y="357301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6588224" y="4293096"/>
            <a:ext cx="1008112" cy="50405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ounded Rectangle 180"/>
          <p:cNvSpPr/>
          <p:nvPr/>
        </p:nvSpPr>
        <p:spPr bwMode="auto">
          <a:xfrm>
            <a:off x="3851920" y="908720"/>
            <a:ext cx="201622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 &gt;=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6660232" y="3645024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 [55,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82" name="Rounded Rectangle 181"/>
          <p:cNvSpPr/>
          <p:nvPr/>
        </p:nvSpPr>
        <p:spPr bwMode="auto">
          <a:xfrm>
            <a:off x="2339752" y="8367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3" name="Straight Connector 82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ounded Rectangle 88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7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Searching for the place for the inserted key/node.</a:t>
            </a:r>
          </a:p>
        </p:txBody>
      </p:sp>
      <p:sp>
        <p:nvSpPr>
          <p:cNvPr id="13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7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41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4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9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799229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AutoShape 3"/>
          <p:cNvSpPr>
            <a:spLocks noChangeArrowheads="1"/>
          </p:cNvSpPr>
          <p:nvPr/>
        </p:nvSpPr>
        <p:spPr bwMode="auto">
          <a:xfrm>
            <a:off x="4211960" y="1052736"/>
            <a:ext cx="4752528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4" name="Rectangle 103"/>
          <p:cNvSpPr/>
          <p:nvPr/>
        </p:nvSpPr>
        <p:spPr bwMode="auto">
          <a:xfrm rot="5400000" flipH="1">
            <a:off x="2051720" y="357301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flipV="1">
            <a:off x="2339752" y="3789040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7" name="Freeform 131"/>
          <p:cNvSpPr>
            <a:spLocks/>
          </p:cNvSpPr>
          <p:nvPr/>
        </p:nvSpPr>
        <p:spPr bwMode="auto">
          <a:xfrm>
            <a:off x="6156176" y="3861048"/>
            <a:ext cx="2088232" cy="1296144"/>
          </a:xfrm>
          <a:custGeom>
            <a:avLst/>
            <a:gdLst>
              <a:gd name="T0" fmla="*/ 1225547122 w 1300"/>
              <a:gd name="T1" fmla="*/ 1012921730 h 858"/>
              <a:gd name="T2" fmla="*/ 1296285138 w 1300"/>
              <a:gd name="T3" fmla="*/ 784119962 h 858"/>
              <a:gd name="T4" fmla="*/ 1448373267 w 1300"/>
              <a:gd name="T5" fmla="*/ 784119962 h 858"/>
              <a:gd name="T6" fmla="*/ 1697726999 w 1300"/>
              <a:gd name="T7" fmla="*/ 892563234 h 858"/>
              <a:gd name="T8" fmla="*/ 1616378215 w 1300"/>
              <a:gd name="T9" fmla="*/ 675677782 h 858"/>
              <a:gd name="T10" fmla="*/ 2147483647 w 1300"/>
              <a:gd name="T11" fmla="*/ 675677782 h 858"/>
              <a:gd name="T12" fmla="*/ 1856889861 w 1300"/>
              <a:gd name="T13" fmla="*/ 622053271 h 858"/>
              <a:gd name="T14" fmla="*/ 1745476124 w 1300"/>
              <a:gd name="T15" fmla="*/ 455219399 h 858"/>
              <a:gd name="T16" fmla="*/ 2085022055 w 1300"/>
              <a:gd name="T17" fmla="*/ 398018685 h 858"/>
              <a:gd name="T18" fmla="*/ 1938238645 w 1300"/>
              <a:gd name="T19" fmla="*/ 351543308 h 858"/>
              <a:gd name="T20" fmla="*/ 1697726999 w 1300"/>
              <a:gd name="T21" fmla="*/ 243101128 h 858"/>
              <a:gd name="T22" fmla="*/ 1957691500 w 1300"/>
              <a:gd name="T23" fmla="*/ 97716842 h 858"/>
              <a:gd name="T24" fmla="*/ 1455447999 w 1300"/>
              <a:gd name="T25" fmla="*/ 243101128 h 858"/>
              <a:gd name="T26" fmla="*/ 1296285138 w 1300"/>
              <a:gd name="T27" fmla="*/ 81033345 h 858"/>
              <a:gd name="T28" fmla="*/ 1296285138 w 1300"/>
              <a:gd name="T29" fmla="*/ 27408835 h 858"/>
              <a:gd name="T30" fmla="*/ 1214936353 w 1300"/>
              <a:gd name="T31" fmla="*/ 243101128 h 858"/>
              <a:gd name="T32" fmla="*/ 974424707 w 1300"/>
              <a:gd name="T33" fmla="*/ 243101128 h 858"/>
              <a:gd name="T34" fmla="*/ 981498110 w 1300"/>
              <a:gd name="T35" fmla="*/ 47667444 h 858"/>
              <a:gd name="T36" fmla="*/ 815263175 w 1300"/>
              <a:gd name="T37" fmla="*/ 297917706 h 858"/>
              <a:gd name="T38" fmla="*/ 654332960 w 1300"/>
              <a:gd name="T39" fmla="*/ 297917706 h 858"/>
              <a:gd name="T40" fmla="*/ 413821313 w 1300"/>
              <a:gd name="T41" fmla="*/ 81033345 h 858"/>
              <a:gd name="T42" fmla="*/ 493402744 w 1300"/>
              <a:gd name="T43" fmla="*/ 243101128 h 858"/>
              <a:gd name="T44" fmla="*/ 332471199 w 1300"/>
              <a:gd name="T45" fmla="*/ 297917706 h 858"/>
              <a:gd name="T46" fmla="*/ 91960883 w 1300"/>
              <a:gd name="T47" fmla="*/ 297917706 h 858"/>
              <a:gd name="T48" fmla="*/ 332471199 w 1300"/>
              <a:gd name="T49" fmla="*/ 405168910 h 858"/>
              <a:gd name="T50" fmla="*/ 252891098 w 1300"/>
              <a:gd name="T51" fmla="*/ 513611091 h 858"/>
              <a:gd name="T52" fmla="*/ 12379452 w 1300"/>
              <a:gd name="T53" fmla="*/ 622053271 h 858"/>
              <a:gd name="T54" fmla="*/ 332471199 w 1300"/>
              <a:gd name="T55" fmla="*/ 622053271 h 858"/>
              <a:gd name="T56" fmla="*/ 252891098 w 1300"/>
              <a:gd name="T57" fmla="*/ 729303384 h 858"/>
              <a:gd name="T58" fmla="*/ 493402744 w 1300"/>
              <a:gd name="T59" fmla="*/ 675677782 h 858"/>
              <a:gd name="T60" fmla="*/ 654332960 w 1300"/>
              <a:gd name="T61" fmla="*/ 892563234 h 858"/>
              <a:gd name="T62" fmla="*/ 733913061 w 1300"/>
              <a:gd name="T63" fmla="*/ 675677782 h 858"/>
              <a:gd name="T64" fmla="*/ 832947346 w 1300"/>
              <a:gd name="T65" fmla="*/ 791270188 h 858"/>
              <a:gd name="T66" fmla="*/ 894843276 w 1300"/>
              <a:gd name="T67" fmla="*/ 999813347 h 858"/>
              <a:gd name="T68" fmla="*/ 1108828665 w 1300"/>
              <a:gd name="T69" fmla="*/ 698320527 h 858"/>
              <a:gd name="T70" fmla="*/ 1225547122 w 1300"/>
              <a:gd name="T71" fmla="*/ 1012921730 h 858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w 1300"/>
              <a:gd name="T109" fmla="*/ 0 h 858"/>
              <a:gd name="T110" fmla="*/ 1300 w 1300"/>
              <a:gd name="T111" fmla="*/ 858 h 858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T108" t="T109" r="T110" b="T111"/>
            <a:pathLst>
              <a:path w="1300" h="858">
                <a:moveTo>
                  <a:pt x="693" y="850"/>
                </a:moveTo>
                <a:cubicBezTo>
                  <a:pt x="723" y="858"/>
                  <a:pt x="712" y="690"/>
                  <a:pt x="733" y="658"/>
                </a:cubicBezTo>
                <a:cubicBezTo>
                  <a:pt x="754" y="626"/>
                  <a:pt x="781" y="643"/>
                  <a:pt x="819" y="658"/>
                </a:cubicBezTo>
                <a:cubicBezTo>
                  <a:pt x="857" y="673"/>
                  <a:pt x="944" y="764"/>
                  <a:pt x="960" y="749"/>
                </a:cubicBezTo>
                <a:cubicBezTo>
                  <a:pt x="976" y="734"/>
                  <a:pt x="861" y="597"/>
                  <a:pt x="914" y="567"/>
                </a:cubicBezTo>
                <a:cubicBezTo>
                  <a:pt x="967" y="537"/>
                  <a:pt x="1254" y="574"/>
                  <a:pt x="1277" y="567"/>
                </a:cubicBezTo>
                <a:cubicBezTo>
                  <a:pt x="1300" y="560"/>
                  <a:pt x="1098" y="553"/>
                  <a:pt x="1050" y="522"/>
                </a:cubicBezTo>
                <a:cubicBezTo>
                  <a:pt x="1002" y="491"/>
                  <a:pt x="965" y="413"/>
                  <a:pt x="987" y="382"/>
                </a:cubicBezTo>
                <a:cubicBezTo>
                  <a:pt x="1009" y="351"/>
                  <a:pt x="1161" y="348"/>
                  <a:pt x="1179" y="334"/>
                </a:cubicBezTo>
                <a:cubicBezTo>
                  <a:pt x="1197" y="320"/>
                  <a:pt x="1133" y="317"/>
                  <a:pt x="1096" y="295"/>
                </a:cubicBezTo>
                <a:cubicBezTo>
                  <a:pt x="1059" y="273"/>
                  <a:pt x="958" y="239"/>
                  <a:pt x="960" y="204"/>
                </a:cubicBezTo>
                <a:cubicBezTo>
                  <a:pt x="962" y="169"/>
                  <a:pt x="1130" y="82"/>
                  <a:pt x="1107" y="82"/>
                </a:cubicBezTo>
                <a:cubicBezTo>
                  <a:pt x="1084" y="82"/>
                  <a:pt x="885" y="206"/>
                  <a:pt x="823" y="204"/>
                </a:cubicBezTo>
                <a:cubicBezTo>
                  <a:pt x="761" y="202"/>
                  <a:pt x="748" y="98"/>
                  <a:pt x="733" y="68"/>
                </a:cubicBezTo>
                <a:cubicBezTo>
                  <a:pt x="718" y="38"/>
                  <a:pt x="741" y="0"/>
                  <a:pt x="733" y="23"/>
                </a:cubicBezTo>
                <a:cubicBezTo>
                  <a:pt x="725" y="46"/>
                  <a:pt x="717" y="174"/>
                  <a:pt x="687" y="204"/>
                </a:cubicBezTo>
                <a:cubicBezTo>
                  <a:pt x="657" y="234"/>
                  <a:pt x="573" y="231"/>
                  <a:pt x="551" y="204"/>
                </a:cubicBezTo>
                <a:cubicBezTo>
                  <a:pt x="529" y="177"/>
                  <a:pt x="570" y="32"/>
                  <a:pt x="555" y="40"/>
                </a:cubicBezTo>
                <a:cubicBezTo>
                  <a:pt x="540" y="48"/>
                  <a:pt x="492" y="215"/>
                  <a:pt x="461" y="250"/>
                </a:cubicBezTo>
                <a:cubicBezTo>
                  <a:pt x="430" y="285"/>
                  <a:pt x="408" y="280"/>
                  <a:pt x="370" y="250"/>
                </a:cubicBezTo>
                <a:cubicBezTo>
                  <a:pt x="332" y="220"/>
                  <a:pt x="249" y="76"/>
                  <a:pt x="234" y="68"/>
                </a:cubicBezTo>
                <a:cubicBezTo>
                  <a:pt x="219" y="60"/>
                  <a:pt x="287" y="174"/>
                  <a:pt x="279" y="204"/>
                </a:cubicBezTo>
                <a:cubicBezTo>
                  <a:pt x="271" y="234"/>
                  <a:pt x="226" y="242"/>
                  <a:pt x="188" y="250"/>
                </a:cubicBezTo>
                <a:cubicBezTo>
                  <a:pt x="150" y="258"/>
                  <a:pt x="52" y="235"/>
                  <a:pt x="52" y="250"/>
                </a:cubicBezTo>
                <a:cubicBezTo>
                  <a:pt x="52" y="265"/>
                  <a:pt x="173" y="310"/>
                  <a:pt x="188" y="340"/>
                </a:cubicBezTo>
                <a:cubicBezTo>
                  <a:pt x="203" y="370"/>
                  <a:pt x="173" y="401"/>
                  <a:pt x="143" y="431"/>
                </a:cubicBezTo>
                <a:cubicBezTo>
                  <a:pt x="113" y="461"/>
                  <a:pt x="0" y="507"/>
                  <a:pt x="7" y="522"/>
                </a:cubicBezTo>
                <a:cubicBezTo>
                  <a:pt x="14" y="537"/>
                  <a:pt x="165" y="507"/>
                  <a:pt x="188" y="522"/>
                </a:cubicBezTo>
                <a:cubicBezTo>
                  <a:pt x="211" y="537"/>
                  <a:pt x="128" y="605"/>
                  <a:pt x="143" y="612"/>
                </a:cubicBezTo>
                <a:cubicBezTo>
                  <a:pt x="158" y="619"/>
                  <a:pt x="241" y="544"/>
                  <a:pt x="279" y="567"/>
                </a:cubicBezTo>
                <a:cubicBezTo>
                  <a:pt x="317" y="590"/>
                  <a:pt x="347" y="749"/>
                  <a:pt x="370" y="749"/>
                </a:cubicBezTo>
                <a:cubicBezTo>
                  <a:pt x="393" y="749"/>
                  <a:pt x="398" y="581"/>
                  <a:pt x="415" y="567"/>
                </a:cubicBezTo>
                <a:cubicBezTo>
                  <a:pt x="432" y="553"/>
                  <a:pt x="456" y="619"/>
                  <a:pt x="471" y="664"/>
                </a:cubicBezTo>
                <a:cubicBezTo>
                  <a:pt x="486" y="709"/>
                  <a:pt x="480" y="852"/>
                  <a:pt x="506" y="839"/>
                </a:cubicBezTo>
                <a:cubicBezTo>
                  <a:pt x="532" y="826"/>
                  <a:pt x="596" y="584"/>
                  <a:pt x="627" y="586"/>
                </a:cubicBezTo>
                <a:cubicBezTo>
                  <a:pt x="658" y="588"/>
                  <a:pt x="679" y="795"/>
                  <a:pt x="693" y="850"/>
                </a:cubicBezTo>
                <a:close/>
              </a:path>
            </a:pathLst>
          </a:cu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/>
          </a:p>
        </p:txBody>
      </p:sp>
      <p:cxnSp>
        <p:nvCxnSpPr>
          <p:cNvPr id="80" name="Straight Connector 79"/>
          <p:cNvCxnSpPr/>
          <p:nvPr/>
        </p:nvCxnSpPr>
        <p:spPr bwMode="auto">
          <a:xfrm>
            <a:off x="6804248" y="3861048"/>
            <a:ext cx="288032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ectangle 182"/>
          <p:cNvSpPr/>
          <p:nvPr/>
        </p:nvSpPr>
        <p:spPr bwMode="auto">
          <a:xfrm>
            <a:off x="6588224" y="4221088"/>
            <a:ext cx="1008112" cy="57606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1" name="Rounded Rectangle 60"/>
          <p:cNvSpPr/>
          <p:nvPr/>
        </p:nvSpPr>
        <p:spPr bwMode="auto">
          <a:xfrm>
            <a:off x="2843808" y="4437112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6" name="Straight Connector 65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Straight Connector 68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" name="Rounded Rectangle 8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8" name="Straight Connector 1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>
            <a:off x="2735796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ounded Rectangle 71"/>
          <p:cNvSpPr/>
          <p:nvPr/>
        </p:nvSpPr>
        <p:spPr bwMode="auto">
          <a:xfrm>
            <a:off x="6732240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55, 30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Freeform 83"/>
          <p:cNvSpPr/>
          <p:nvPr/>
        </p:nvSpPr>
        <p:spPr bwMode="auto">
          <a:xfrm>
            <a:off x="2411761" y="914400"/>
            <a:ext cx="720080" cy="2946648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0" name="AutoShape 56"/>
          <p:cNvSpPr>
            <a:spLocks noChangeArrowheads="1"/>
          </p:cNvSpPr>
          <p:nvPr/>
        </p:nvSpPr>
        <p:spPr bwMode="auto">
          <a:xfrm>
            <a:off x="1043608" y="836712"/>
            <a:ext cx="2088232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Inserted [55, 30]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3" name="Straight Connector 82"/>
          <p:cNvCxnSpPr/>
          <p:nvPr/>
        </p:nvCxnSpPr>
        <p:spPr bwMode="auto">
          <a:xfrm rot="5400000" flipH="1">
            <a:off x="230374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70C0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Rounded Rectangle 88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AutoShape 46"/>
          <p:cNvSpPr>
            <a:spLocks noChangeArrowheads="1"/>
          </p:cNvSpPr>
          <p:nvPr/>
        </p:nvSpPr>
        <p:spPr bwMode="auto">
          <a:xfrm>
            <a:off x="323528" y="5517232"/>
            <a:ext cx="8568952" cy="115212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Operation Insert works analogously as in other (1D) trees. </a:t>
            </a:r>
          </a:p>
          <a:p>
            <a:pPr>
              <a:lnSpc>
                <a:spcPct val="120000"/>
              </a:lnSpc>
            </a:pPr>
            <a:r>
              <a:rPr lang="en-US" smtClean="0"/>
              <a:t>The place for the inserted key/node was found, </a:t>
            </a:r>
            <a:r>
              <a:rPr lang="en-US" smtClean="0"/>
              <a:t>the node/key </a:t>
            </a:r>
            <a:r>
              <a:rPr lang="en-US" smtClean="0"/>
              <a:t>was inserted.</a:t>
            </a:r>
          </a:p>
        </p:txBody>
      </p:sp>
      <p:sp>
        <p:nvSpPr>
          <p:cNvPr id="1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1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2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53854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323528" y="1052736"/>
            <a:ext cx="8496944" cy="4752528"/>
          </a:xfrm>
          <a:prstGeom prst="roundRect">
            <a:avLst>
              <a:gd name="adj" fmla="val 7675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</a:t>
            </a:r>
            <a:r>
              <a:rPr lang="en-US" sz="2000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cd .. current dimension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US" sz="2000" b="1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nsert(Point P,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Node parent, </a:t>
            </a:r>
            <a:r>
              <a:rPr lang="en-US" sz="2000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b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(N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  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20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under a leaf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Node( P, parent ); 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P.coords.equals(N.coords) )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sz="2000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new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ExceptionDuplicatePoint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P.coords[cd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.coords[cd] ) 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  =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P, </a:t>
            </a:r>
            <a:r>
              <a:rPr lang="en-US" sz="2000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.left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(cd+1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</a:t>
            </a: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insert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P, </a:t>
            </a:r>
            <a:r>
              <a:rPr lang="en-US" sz="2000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.right, N,(cd+1</a:t>
            </a:r>
            <a:r>
              <a:rPr lang="en-US" sz="2000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000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N;</a:t>
            </a:r>
            <a:endParaRPr lang="en-US" sz="2000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Insert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661863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1052736"/>
            <a:ext cx="8640960" cy="4968552"/>
          </a:xfrm>
          <a:prstGeom prst="roundRect">
            <a:avLst>
              <a:gd name="adj" fmla="val 7138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Operation </a:t>
            </a:r>
            <a:r>
              <a:rPr lang="en-US" b="1" smtClean="0">
                <a:solidFill>
                  <a:srgbClr val="000000"/>
                </a:solidFill>
              </a:rPr>
              <a:t>FindMin(dim = k)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Searching for </a:t>
            </a:r>
            <a:r>
              <a:rPr lang="en-US" smtClean="0">
                <a:solidFill>
                  <a:srgbClr val="000000"/>
                </a:solidFill>
              </a:rPr>
              <a:t>a key </a:t>
            </a:r>
            <a:r>
              <a:rPr lang="en-US" smtClean="0">
                <a:solidFill>
                  <a:srgbClr val="000000"/>
                </a:solidFill>
              </a:rPr>
              <a:t>which k-th coordinate is mimimal of all keys in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FindMin(dim </a:t>
            </a:r>
            <a:r>
              <a:rPr lang="en-US">
                <a:solidFill>
                  <a:srgbClr val="000000"/>
                </a:solidFill>
              </a:rPr>
              <a:t>= k</a:t>
            </a:r>
            <a:r>
              <a:rPr lang="en-US" smtClean="0">
                <a:solidFill>
                  <a:srgbClr val="000000"/>
                </a:solidFill>
              </a:rPr>
              <a:t>) is performed as part of  Delete operation.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k-d tree offers no simple method of keeping track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the keys with minimum coordinates in any dimension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because </a:t>
            </a:r>
            <a:r>
              <a:rPr lang="en-US" smtClean="0">
                <a:solidFill>
                  <a:srgbClr val="000000"/>
                </a:solidFill>
              </a:rPr>
              <a:t>Delete operation may often significantly change the structure of the 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FindMin(dim = k) </a:t>
            </a:r>
            <a:r>
              <a:rPr lang="en-US" smtClean="0">
                <a:solidFill>
                  <a:srgbClr val="000000"/>
                </a:solidFill>
              </a:rPr>
              <a:t>is the most costly operation,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complexity O(n</a:t>
            </a:r>
            <a:r>
              <a:rPr lang="en-US" b="1" baseline="30000" smtClean="0">
                <a:solidFill>
                  <a:srgbClr val="000000"/>
                </a:solidFill>
              </a:rPr>
              <a:t>1</a:t>
            </a:r>
            <a:r>
              <a:rPr lang="en-US" b="1" baseline="30000" smtClean="0">
                <a:solidFill>
                  <a:srgbClr val="000000"/>
                </a:solidFill>
                <a:sym typeface="Symbol"/>
              </a:rPr>
              <a:t>1/d</a:t>
            </a:r>
            <a:r>
              <a:rPr lang="en-US" smtClean="0">
                <a:solidFill>
                  <a:srgbClr val="000000"/>
                </a:solidFill>
              </a:rPr>
              <a:t>), in </a:t>
            </a:r>
            <a:r>
              <a:rPr lang="en-US" smtClean="0">
                <a:solidFill>
                  <a:srgbClr val="000000"/>
                </a:solidFill>
              </a:rPr>
              <a:t>a k-d tree </a:t>
            </a:r>
            <a:r>
              <a:rPr lang="en-US" smtClean="0">
                <a:solidFill>
                  <a:srgbClr val="000000"/>
                </a:solidFill>
              </a:rPr>
              <a:t>with n nodes and </a:t>
            </a:r>
            <a:r>
              <a:rPr lang="en-US">
                <a:solidFill>
                  <a:srgbClr val="000000"/>
                </a:solidFill>
              </a:rPr>
              <a:t>dimension </a:t>
            </a:r>
            <a:r>
              <a:rPr lang="en-US" smtClean="0">
                <a:solidFill>
                  <a:srgbClr val="000000"/>
                </a:solidFill>
              </a:rPr>
              <a:t>d.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When </a:t>
            </a:r>
            <a:r>
              <a:rPr lang="en-US" smtClean="0">
                <a:solidFill>
                  <a:srgbClr val="000000"/>
                </a:solidFill>
              </a:rPr>
              <a:t>d = </a:t>
            </a:r>
            <a:r>
              <a:rPr lang="en-US" smtClean="0">
                <a:solidFill>
                  <a:srgbClr val="000000"/>
                </a:solidFill>
              </a:rPr>
              <a:t>2 the complexity </a:t>
            </a:r>
            <a:r>
              <a:rPr lang="en-US" smtClean="0">
                <a:solidFill>
                  <a:srgbClr val="000000"/>
                </a:solidFill>
              </a:rPr>
              <a:t>is O(n</a:t>
            </a:r>
            <a:r>
              <a:rPr lang="en-US" b="1" baseline="30000" smtClean="0">
                <a:solidFill>
                  <a:srgbClr val="000000"/>
                </a:solidFill>
                <a:sym typeface="Symbol"/>
              </a:rPr>
              <a:t>1/2</a:t>
            </a:r>
            <a:r>
              <a:rPr lang="en-US" smtClean="0">
                <a:solidFill>
                  <a:srgbClr val="000000"/>
                </a:solidFill>
              </a:rPr>
              <a:t>).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30029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 bwMode="auto">
          <a:xfrm rot="5400000" flipH="1">
            <a:off x="4860032" y="836712"/>
            <a:ext cx="3384376" cy="45365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4427984" y="1484784"/>
            <a:ext cx="4248472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 rot="5400000" flipH="1">
            <a:off x="395536" y="1412776"/>
            <a:ext cx="3600400" cy="360040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4211960" y="3645024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6228184" y="3645024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00404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164288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8011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74035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69" name="Rounded Rectangle 6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576064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395536" y="5445224"/>
            <a:ext cx="8280920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in L or R subtree of a node N corresponding to cutting dimension other than y, thus both subtrees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9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601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9" name="Rectangle 78"/>
          <p:cNvSpPr/>
          <p:nvPr/>
        </p:nvSpPr>
        <p:spPr bwMode="auto">
          <a:xfrm rot="5400000" flipH="1">
            <a:off x="5652120" y="2636912"/>
            <a:ext cx="2736304" cy="158417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6516216" y="2204864"/>
            <a:ext cx="122413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 rot="5400000" flipH="1">
            <a:off x="3527884" y="2816932"/>
            <a:ext cx="2736304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0" name="Rounded Rectangle 79"/>
          <p:cNvSpPr/>
          <p:nvPr/>
        </p:nvSpPr>
        <p:spPr bwMode="auto">
          <a:xfrm>
            <a:off x="4355976" y="2204864"/>
            <a:ext cx="115212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ectangle 76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 rot="5400000" flipH="1">
            <a:off x="287524" y="3465004"/>
            <a:ext cx="1656184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90" name="Straight Connector 189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Straight Connector 187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Straight Connector 66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4716016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6948264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508104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80" name="Straight Connector 179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Straight Connector 18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6" name="Straight Connector 185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Straight Connector 186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 rot="5400000" flipH="1">
            <a:off x="1115616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69" name="Rounded Rectangle 6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792088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only in L subtree of a node N corresponding to cutting dimension y, thus only L subtree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3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5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6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7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8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1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2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91799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78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Rectangle 78"/>
          <p:cNvSpPr/>
          <p:nvPr/>
        </p:nvSpPr>
        <p:spPr bwMode="auto">
          <a:xfrm rot="5400000" flipH="1">
            <a:off x="2303748" y="3320988"/>
            <a:ext cx="1224136" cy="216024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Rectangle 79"/>
          <p:cNvSpPr/>
          <p:nvPr/>
        </p:nvSpPr>
        <p:spPr bwMode="auto">
          <a:xfrm rot="5400000" flipH="1">
            <a:off x="287524" y="3465004"/>
            <a:ext cx="1656184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7" name="Straight Connector 86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 flipV="1">
            <a:off x="2771800" y="3789040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flipV="1">
            <a:off x="1331640" y="3356992"/>
            <a:ext cx="0" cy="165618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6" name="Rectangle 115"/>
          <p:cNvSpPr/>
          <p:nvPr/>
        </p:nvSpPr>
        <p:spPr bwMode="auto">
          <a:xfrm rot="5400000" flipH="1">
            <a:off x="6120172" y="3032956"/>
            <a:ext cx="1872208" cy="165618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6516216" y="2924944"/>
            <a:ext cx="1080120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3887924" y="3320988"/>
            <a:ext cx="1872208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4283968" y="2924944"/>
            <a:ext cx="1008112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1" name="Straight Connector 70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1" name="Straight Connector 80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flipV="1">
            <a:off x="1331640" y="393305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Rounded Rectangle 113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5724128" y="3140968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>
            <a:off x="4644008" y="3861048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1" name="Straight Connector 130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7092280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Rounded Rectangle 134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86003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70202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ounded Rectangle 138"/>
          <p:cNvSpPr/>
          <p:nvPr/>
        </p:nvSpPr>
        <p:spPr bwMode="auto">
          <a:xfrm>
            <a:off x="4355976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2" name="Rounded Rectangle 141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508104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471601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Freeform 73"/>
          <p:cNvSpPr/>
          <p:nvPr/>
        </p:nvSpPr>
        <p:spPr bwMode="auto">
          <a:xfrm flipV="1">
            <a:off x="1043608" y="4725144"/>
            <a:ext cx="576064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FF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in L or R subtree of a node N corresponding to cutting dimension other than y, thus both subtrees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00" name="Straight Connector 99"/>
          <p:cNvCxnSpPr/>
          <p:nvPr/>
        </p:nvCxnSpPr>
        <p:spPr bwMode="auto">
          <a:xfrm>
            <a:off x="2771800" y="45811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673592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2" name="Rectangle 131"/>
          <p:cNvSpPr/>
          <p:nvPr/>
        </p:nvSpPr>
        <p:spPr bwMode="auto">
          <a:xfrm rot="5400000" flipH="1">
            <a:off x="1943708" y="4185084"/>
            <a:ext cx="720080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0" name="Rectangle 129"/>
          <p:cNvSpPr/>
          <p:nvPr/>
        </p:nvSpPr>
        <p:spPr bwMode="auto">
          <a:xfrm rot="5400000" flipH="1">
            <a:off x="7020272" y="3717032"/>
            <a:ext cx="1296144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7" name="Rectangle 126"/>
          <p:cNvSpPr/>
          <p:nvPr/>
        </p:nvSpPr>
        <p:spPr bwMode="auto">
          <a:xfrm rot="5400000" flipH="1">
            <a:off x="2951820" y="3969060"/>
            <a:ext cx="864096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9" name="Rectangle 78"/>
          <p:cNvSpPr/>
          <p:nvPr/>
        </p:nvSpPr>
        <p:spPr bwMode="auto">
          <a:xfrm rot="5400000" flipH="1">
            <a:off x="5976156" y="3609020"/>
            <a:ext cx="1296144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9" name="Rounded Rectangle 128"/>
          <p:cNvSpPr/>
          <p:nvPr/>
        </p:nvSpPr>
        <p:spPr bwMode="auto">
          <a:xfrm>
            <a:off x="6156176" y="3645024"/>
            <a:ext cx="1008112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ectangle 77"/>
          <p:cNvSpPr/>
          <p:nvPr/>
        </p:nvSpPr>
        <p:spPr bwMode="auto">
          <a:xfrm rot="5400000" flipH="1">
            <a:off x="3995936" y="3717032"/>
            <a:ext cx="1296144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211960" y="3645024"/>
            <a:ext cx="936104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5" name="Straight Connector 84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flipH="1">
            <a:off x="1835696" y="4293096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H="1">
            <a:off x="2771800" y="4149080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ectangle 87"/>
          <p:cNvSpPr/>
          <p:nvPr/>
        </p:nvSpPr>
        <p:spPr bwMode="auto">
          <a:xfrm rot="5400000" flipH="1">
            <a:off x="611560" y="4293096"/>
            <a:ext cx="50405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2" name="Straight Connector 101"/>
          <p:cNvCxnSpPr/>
          <p:nvPr/>
        </p:nvCxnSpPr>
        <p:spPr bwMode="auto">
          <a:xfrm rot="5400000" flipH="1" flipV="1">
            <a:off x="863588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flipH="1">
            <a:off x="395536" y="4509120"/>
            <a:ext cx="93610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5292080" y="1772816"/>
            <a:ext cx="108012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flipH="1">
            <a:off x="493204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Straight Connector 145"/>
          <p:cNvCxnSpPr/>
          <p:nvPr/>
        </p:nvCxnSpPr>
        <p:spPr bwMode="auto">
          <a:xfrm>
            <a:off x="536408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/>
          <p:nvPr/>
        </p:nvCxnSpPr>
        <p:spPr bwMode="auto">
          <a:xfrm flipH="1">
            <a:off x="4644008" y="3140968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H="1">
            <a:off x="5796136" y="3140968"/>
            <a:ext cx="14401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>
            <a:off x="4644008" y="3861048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6372200" y="1772816"/>
            <a:ext cx="115212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24328" y="2420888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H="1">
            <a:off x="7092280" y="242088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H="1">
            <a:off x="6660232" y="3140968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>
            <a:off x="8100392" y="3140968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6012160" y="155679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7020272" y="22768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b="1" smtClean="0"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5508104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4499992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78123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ounded Rectangle 169"/>
          <p:cNvSpPr/>
          <p:nvPr/>
        </p:nvSpPr>
        <p:spPr bwMode="auto">
          <a:xfrm>
            <a:off x="4283968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5436096" y="3717032"/>
            <a:ext cx="64807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5076056" y="436510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5" name="AutoShape 56"/>
          <p:cNvSpPr>
            <a:spLocks noChangeArrowheads="1"/>
          </p:cNvSpPr>
          <p:nvPr/>
        </p:nvSpPr>
        <p:spPr bwMode="auto">
          <a:xfrm>
            <a:off x="1043608" y="836712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FindMin(dim = y)  </a:t>
            </a:r>
            <a:r>
              <a:rPr lang="cs-CZ" b="1" smtClean="0"/>
              <a:t> </a:t>
            </a:r>
            <a:endParaRPr lang="cs-CZ" b="1"/>
          </a:p>
        </p:txBody>
      </p:sp>
      <p:cxnSp>
        <p:nvCxnSpPr>
          <p:cNvPr id="82" name="Straight Connector 81"/>
          <p:cNvCxnSpPr/>
          <p:nvPr/>
        </p:nvCxnSpPr>
        <p:spPr bwMode="auto">
          <a:xfrm rot="5400000" flipH="1" flipV="1">
            <a:off x="1115616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>
            <a:off x="503548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flipH="1">
            <a:off x="395536" y="3356992"/>
            <a:ext cx="144016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89040"/>
            <a:ext cx="0" cy="122413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1331640" y="3356992"/>
            <a:ext cx="0" cy="165618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 flipV="1">
            <a:off x="1835696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 flipH="1">
            <a:off x="395536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>
            <a:off x="503548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 flipH="1" flipV="1">
            <a:off x="935596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rot="5400000" flipH="1">
            <a:off x="3671900" y="20968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52788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231740" y="42570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rot="5400000" flipH="1" flipV="1">
            <a:off x="1151620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>
            <a:off x="1259632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rot="5400000" flipH="1">
            <a:off x="935596" y="245689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flipV="1">
            <a:off x="1331640" y="393305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>
            <a:off x="791580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>
            <a:off x="827584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>
            <a:off x="-1404664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2195736" y="321297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2195736" y="-38742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Rounded Rectangle 118"/>
          <p:cNvSpPr/>
          <p:nvPr/>
        </p:nvSpPr>
        <p:spPr bwMode="auto">
          <a:xfrm>
            <a:off x="539552" y="4293096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0" name="Rounded Rectangle 119"/>
          <p:cNvSpPr/>
          <p:nvPr/>
        </p:nvSpPr>
        <p:spPr bwMode="auto">
          <a:xfrm>
            <a:off x="2555776" y="4437112"/>
            <a:ext cx="432048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>
            <a:off x="2771800" y="45811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Freeform 73"/>
          <p:cNvSpPr/>
          <p:nvPr/>
        </p:nvSpPr>
        <p:spPr bwMode="auto">
          <a:xfrm flipV="1">
            <a:off x="1043608" y="4725144"/>
            <a:ext cx="792088" cy="136815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Freeform 74"/>
          <p:cNvSpPr/>
          <p:nvPr/>
        </p:nvSpPr>
        <p:spPr bwMode="auto">
          <a:xfrm flipH="1" flipV="1">
            <a:off x="2123728" y="4653136"/>
            <a:ext cx="360040" cy="1008112"/>
          </a:xfrm>
          <a:custGeom>
            <a:avLst/>
            <a:gdLst>
              <a:gd name="connsiteX0" fmla="*/ 315685 w 833689"/>
              <a:gd name="connsiteY0" fmla="*/ 0 h 2971800"/>
              <a:gd name="connsiteX1" fmla="*/ 827314 w 833689"/>
              <a:gd name="connsiteY1" fmla="*/ 1502229 h 2971800"/>
              <a:gd name="connsiteX2" fmla="*/ 0 w 833689"/>
              <a:gd name="connsiteY2" fmla="*/ 2971800 h 2971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3689" h="2971800">
                <a:moveTo>
                  <a:pt x="315685" y="0"/>
                </a:moveTo>
                <a:cubicBezTo>
                  <a:pt x="597806" y="503464"/>
                  <a:pt x="879928" y="1006929"/>
                  <a:pt x="827314" y="1502229"/>
                </a:cubicBezTo>
                <a:cubicBezTo>
                  <a:pt x="774700" y="1997529"/>
                  <a:pt x="387350" y="2484664"/>
                  <a:pt x="0" y="2971800"/>
                </a:cubicBezTo>
              </a:path>
            </a:pathLst>
          </a:cu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AutoShape 3"/>
          <p:cNvSpPr>
            <a:spLocks noChangeArrowheads="1"/>
          </p:cNvSpPr>
          <p:nvPr/>
        </p:nvSpPr>
        <p:spPr bwMode="auto">
          <a:xfrm>
            <a:off x="539552" y="5445224"/>
            <a:ext cx="8064896" cy="1008112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Node with minimal y-coordinate can be only in L subtree of a node N corresponding to cutting dimension y, thus only L subtree of N (including N) must be searched.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4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4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4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5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7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7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7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236296" y="3645024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>
            <a:off x="7092280" y="3140968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Rounded Rectangle 166"/>
          <p:cNvSpPr/>
          <p:nvPr/>
        </p:nvSpPr>
        <p:spPr bwMode="auto">
          <a:xfrm>
            <a:off x="673224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Rounded Rectangle 172"/>
          <p:cNvSpPr/>
          <p:nvPr/>
        </p:nvSpPr>
        <p:spPr bwMode="auto">
          <a:xfrm>
            <a:off x="7308304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ounded Rectangle 168"/>
          <p:cNvSpPr/>
          <p:nvPr/>
        </p:nvSpPr>
        <p:spPr bwMode="auto">
          <a:xfrm>
            <a:off x="810039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67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251520" y="620688"/>
            <a:ext cx="6984776" cy="5400600"/>
          </a:xfrm>
          <a:prstGeom prst="roundRect">
            <a:avLst>
              <a:gd name="adj" fmla="val 2404"/>
            </a:avLst>
          </a:prstGeom>
          <a:solidFill>
            <a:schemeClr val="bg1">
              <a:lumMod val="85000"/>
            </a:schemeClr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7" name="Rectangle 76"/>
          <p:cNvSpPr/>
          <p:nvPr/>
        </p:nvSpPr>
        <p:spPr bwMode="auto">
          <a:xfrm>
            <a:off x="1043608" y="764704"/>
            <a:ext cx="5040560" cy="504056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rot="5400000" flipH="1">
            <a:off x="1043609" y="4293097"/>
            <a:ext cx="161297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2404559" y="2428089"/>
            <a:ext cx="33267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3513483" y="4948369"/>
            <a:ext cx="17137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1194825" y="2125655"/>
            <a:ext cx="272190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1194825" y="4645935"/>
            <a:ext cx="231865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4572000" y="2579306"/>
            <a:ext cx="0" cy="30243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2051720" y="2478494"/>
            <a:ext cx="0" cy="20162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539552" y="3284984"/>
            <a:ext cx="50405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5076056" y="764704"/>
            <a:ext cx="0" cy="20162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5227273" y="3738635"/>
            <a:ext cx="0" cy="171379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3715105" y="4141879"/>
            <a:ext cx="0" cy="13105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1799692" y="1520788"/>
            <a:ext cx="0" cy="15121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1698881" y="4444313"/>
            <a:ext cx="0" cy="131054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4723217" y="4041069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4017539" y="232727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5630518" y="172241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4319973" y="525080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5428896" y="4545125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3614294" y="474674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2102126" y="343620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505371" y="2831334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1799693" y="2226467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2303749" y="4343502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598070" y="5049181"/>
            <a:ext cx="0" cy="100811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1799693" y="4444313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1043608" y="764704"/>
            <a:ext cx="5040560" cy="504056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Straight Connector 71"/>
          <p:cNvCxnSpPr/>
          <p:nvPr/>
        </p:nvCxnSpPr>
        <p:spPr bwMode="auto">
          <a:xfrm rot="5400000" flipH="1">
            <a:off x="3009426" y="3133768"/>
            <a:ext cx="10081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1" name="AutoShape 46"/>
          <p:cNvSpPr>
            <a:spLocks noChangeArrowheads="1"/>
          </p:cNvSpPr>
          <p:nvPr/>
        </p:nvSpPr>
        <p:spPr bwMode="auto">
          <a:xfrm>
            <a:off x="251520" y="6165304"/>
            <a:ext cx="8568952" cy="50405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63" name="Rounded Rectangle 62"/>
          <p:cNvSpPr/>
          <p:nvPr/>
        </p:nvSpPr>
        <p:spPr bwMode="auto">
          <a:xfrm>
            <a:off x="4139952" y="1916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5436096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486003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4427984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3635896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3131840" y="278092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555776" y="23488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1835696" y="19168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Rounded Rectangle 70"/>
          <p:cNvSpPr/>
          <p:nvPr/>
        </p:nvSpPr>
        <p:spPr bwMode="auto">
          <a:xfrm>
            <a:off x="2195736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3" name="Rounded Rectangle 72"/>
          <p:cNvSpPr/>
          <p:nvPr/>
        </p:nvSpPr>
        <p:spPr bwMode="auto">
          <a:xfrm>
            <a:off x="2411760" y="39330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1331640" y="407707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619672" y="48691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5652120" y="14127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3851920" y="116632"/>
            <a:ext cx="217488" cy="217487"/>
            <a:chOff x="2290" y="73"/>
            <a:chExt cx="137" cy="137"/>
          </a:xfrm>
        </p:grpSpPr>
        <p:grpSp>
          <p:nvGrpSpPr>
            <p:cNvPr id="9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9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0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Area division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8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Cells of k-d tree in dim 2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7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4955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764704"/>
            <a:ext cx="8064896" cy="3384376"/>
          </a:xfrm>
          <a:prstGeom prst="roundRect">
            <a:avLst>
              <a:gd name="adj" fmla="val 760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b="1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Node N, </a:t>
            </a:r>
            <a:r>
              <a:rPr lang="en-US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dim, </a:t>
            </a:r>
            <a:r>
              <a:rPr lang="en-US" b="1" u="sng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 )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null )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cd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dim )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N.left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null )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findMin( 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,(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dim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  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// see 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the description </a:t>
            </a:r>
            <a:r>
              <a:rPr lang="en-US" b="1" smtClean="0">
                <a:solidFill>
                  <a:schemeClr val="bg1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bellow</a:t>
            </a:r>
            <a:endParaRPr lang="en-US" b="1" dirty="0" smtClean="0">
              <a:solidFill>
                <a:schemeClr val="bg1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N,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findMin(N.left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)%D),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findMin(N.right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dim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AutoShape 3"/>
          <p:cNvSpPr>
            <a:spLocks noChangeArrowheads="1"/>
          </p:cNvSpPr>
          <p:nvPr/>
        </p:nvSpPr>
        <p:spPr bwMode="auto">
          <a:xfrm>
            <a:off x="323528" y="4437112"/>
            <a:ext cx="8496944" cy="2088232"/>
          </a:xfrm>
          <a:prstGeom prst="roundRect">
            <a:avLst>
              <a:gd name="adj" fmla="val 1091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Function min(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dim; </a:t>
            </a:r>
            <a:r>
              <a:rPr lang="en-US" smtClean="0">
                <a:solidFill>
                  <a:srgbClr val="000000"/>
                </a:solidFill>
              </a:rPr>
              <a:t>Node </a:t>
            </a:r>
            <a:r>
              <a:rPr lang="en-US" smtClean="0">
                <a:solidFill>
                  <a:srgbClr val="000000"/>
                </a:solidFill>
              </a:rPr>
              <a:t>N1</a:t>
            </a:r>
            <a:r>
              <a:rPr lang="en-US" smtClean="0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N2</a:t>
            </a:r>
            <a:r>
              <a:rPr lang="en-US" smtClean="0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N3</a:t>
            </a:r>
            <a:r>
              <a:rPr lang="en-US" dirty="0" smtClean="0">
                <a:solidFill>
                  <a:srgbClr val="000000"/>
                </a:solidFill>
              </a:rPr>
              <a:t>) returns that node out </a:t>
            </a:r>
            <a:r>
              <a:rPr lang="en-US" smtClean="0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N1</a:t>
            </a:r>
            <a:r>
              <a:rPr lang="en-US" smtClean="0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N2</a:t>
            </a:r>
            <a:r>
              <a:rPr lang="en-US" smtClean="0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N3 </a:t>
            </a:r>
            <a:r>
              <a:rPr lang="en-US" dirty="0" smtClean="0">
                <a:solidFill>
                  <a:srgbClr val="000000"/>
                </a:solidFill>
              </a:rPr>
              <a:t>which coordinate in dimension dim is </a:t>
            </a: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smallest</a:t>
            </a:r>
            <a:r>
              <a:rPr lang="en-US">
                <a:solidFill>
                  <a:srgbClr val="000000"/>
                </a:solidFill>
              </a:rPr>
              <a:t>: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if( N1.coords[dim</a:t>
            </a:r>
            <a:r>
              <a:rPr lang="en-US" sz="1600" dirty="0" smtClean="0">
                <a:solidFill>
                  <a:srgbClr val="000000"/>
                </a:solidFill>
              </a:rPr>
              <a:t>] </a:t>
            </a:r>
            <a:r>
              <a:rPr lang="en-US" sz="1600" smtClean="0">
                <a:solidFill>
                  <a:srgbClr val="000000"/>
                </a:solidFill>
              </a:rPr>
              <a:t>&lt;= </a:t>
            </a:r>
            <a:r>
              <a:rPr lang="en-US" sz="1600" smtClean="0">
                <a:solidFill>
                  <a:srgbClr val="000000"/>
                </a:solidFill>
              </a:rPr>
              <a:t>N2.coords[dim</a:t>
            </a:r>
            <a:r>
              <a:rPr lang="en-US" sz="1600" dirty="0" smtClean="0">
                <a:solidFill>
                  <a:srgbClr val="000000"/>
                </a:solidFill>
              </a:rPr>
              <a:t>] </a:t>
            </a:r>
            <a:r>
              <a:rPr lang="en-US" sz="1600" smtClean="0">
                <a:solidFill>
                  <a:srgbClr val="000000"/>
                </a:solidFill>
              </a:rPr>
              <a:t>&amp;&amp; </a:t>
            </a:r>
            <a:r>
              <a:rPr lang="en-US" sz="1600" smtClean="0">
                <a:solidFill>
                  <a:srgbClr val="000000"/>
                </a:solidFill>
              </a:rPr>
              <a:t>N1.coords[dim</a:t>
            </a:r>
            <a:r>
              <a:rPr lang="en-US" sz="1600" smtClean="0">
                <a:solidFill>
                  <a:srgbClr val="000000"/>
                </a:solidFill>
              </a:rPr>
              <a:t>] &lt;= </a:t>
            </a:r>
            <a:r>
              <a:rPr lang="en-US" sz="1600" smtClean="0">
                <a:solidFill>
                  <a:srgbClr val="000000"/>
                </a:solidFill>
              </a:rPr>
              <a:t>N3.coords[dim] ) </a:t>
            </a:r>
            <a:r>
              <a:rPr lang="en-US" sz="1600" smtClean="0">
                <a:solidFill>
                  <a:srgbClr val="000000"/>
                </a:solidFill>
              </a:rPr>
              <a:t>return </a:t>
            </a:r>
            <a:r>
              <a:rPr lang="en-US" sz="1600" smtClean="0">
                <a:solidFill>
                  <a:srgbClr val="000000"/>
                </a:solidFill>
              </a:rPr>
              <a:t>N1</a:t>
            </a:r>
            <a:r>
              <a:rPr lang="en-US" sz="1600" dirty="0" smtClean="0">
                <a:solidFill>
                  <a:srgbClr val="000000"/>
                </a:solidFill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if( </a:t>
            </a:r>
            <a:r>
              <a:rPr lang="en-US" sz="1600" smtClean="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2.coords[dim</a:t>
            </a:r>
            <a:r>
              <a:rPr lang="en-US" sz="1600" dirty="0">
                <a:solidFill>
                  <a:srgbClr val="000000"/>
                </a:solidFill>
              </a:rPr>
              <a:t>] </a:t>
            </a:r>
            <a:r>
              <a:rPr lang="en-US" sz="1600">
                <a:solidFill>
                  <a:srgbClr val="000000"/>
                </a:solidFill>
              </a:rPr>
              <a:t>&lt;= </a:t>
            </a:r>
            <a:r>
              <a:rPr lang="en-US" sz="1600" dirty="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1.coords[dim</a:t>
            </a:r>
            <a:r>
              <a:rPr lang="en-US" sz="1600" dirty="0">
                <a:solidFill>
                  <a:srgbClr val="000000"/>
                </a:solidFill>
              </a:rPr>
              <a:t>] </a:t>
            </a:r>
            <a:r>
              <a:rPr lang="en-US" sz="1600">
                <a:solidFill>
                  <a:srgbClr val="000000"/>
                </a:solidFill>
              </a:rPr>
              <a:t>&amp;&amp; </a:t>
            </a:r>
            <a:r>
              <a:rPr lang="en-US" sz="160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2.coords[dim</a:t>
            </a:r>
            <a:r>
              <a:rPr lang="en-US" sz="1600" smtClean="0">
                <a:solidFill>
                  <a:srgbClr val="000000"/>
                </a:solidFill>
              </a:rPr>
              <a:t>] </a:t>
            </a:r>
            <a:r>
              <a:rPr lang="en-US" sz="1600">
                <a:solidFill>
                  <a:srgbClr val="000000"/>
                </a:solidFill>
              </a:rPr>
              <a:t>&lt;= </a:t>
            </a:r>
            <a:r>
              <a:rPr lang="en-US" sz="1600" smtClean="0">
                <a:solidFill>
                  <a:srgbClr val="000000"/>
                </a:solidFill>
              </a:rPr>
              <a:t>N3.coords[dim] ) </a:t>
            </a:r>
            <a:r>
              <a:rPr lang="en-US" sz="1600">
                <a:solidFill>
                  <a:srgbClr val="000000"/>
                </a:solidFill>
              </a:rPr>
              <a:t>return </a:t>
            </a:r>
            <a:r>
              <a:rPr lang="en-US" sz="160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2</a:t>
            </a:r>
            <a:r>
              <a:rPr lang="en-US" sz="1600" smtClean="0">
                <a:solidFill>
                  <a:srgbClr val="000000"/>
                </a:solidFill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smtClean="0">
                <a:solidFill>
                  <a:srgbClr val="000000"/>
                </a:solidFill>
              </a:rPr>
              <a:t>if( </a:t>
            </a:r>
            <a:r>
              <a:rPr lang="en-US" sz="1600" smtClean="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3.coords[dim</a:t>
            </a:r>
            <a:r>
              <a:rPr lang="en-US" sz="1600">
                <a:solidFill>
                  <a:srgbClr val="000000"/>
                </a:solidFill>
              </a:rPr>
              <a:t>] &lt;= </a:t>
            </a:r>
            <a:r>
              <a:rPr lang="en-US" sz="1600" smtClean="0">
                <a:solidFill>
                  <a:srgbClr val="000000"/>
                </a:solidFill>
              </a:rPr>
              <a:t>N1.coords[dim</a:t>
            </a:r>
            <a:r>
              <a:rPr lang="en-US" sz="1600">
                <a:solidFill>
                  <a:srgbClr val="000000"/>
                </a:solidFill>
              </a:rPr>
              <a:t>] &amp;&amp; </a:t>
            </a:r>
            <a:r>
              <a:rPr lang="en-US" sz="160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3.coords[dim</a:t>
            </a:r>
            <a:r>
              <a:rPr lang="en-US" sz="1600">
                <a:solidFill>
                  <a:srgbClr val="000000"/>
                </a:solidFill>
              </a:rPr>
              <a:t>] &lt;= </a:t>
            </a:r>
            <a:r>
              <a:rPr lang="en-US" sz="160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2.coords[dim] ) </a:t>
            </a:r>
            <a:r>
              <a:rPr lang="en-US" sz="1600">
                <a:solidFill>
                  <a:srgbClr val="000000"/>
                </a:solidFill>
              </a:rPr>
              <a:t>return </a:t>
            </a:r>
            <a:r>
              <a:rPr lang="en-US" sz="1600">
                <a:solidFill>
                  <a:srgbClr val="000000"/>
                </a:solidFill>
              </a:rPr>
              <a:t>N</a:t>
            </a:r>
            <a:r>
              <a:rPr lang="en-US" sz="1600" smtClean="0">
                <a:solidFill>
                  <a:srgbClr val="000000"/>
                </a:solidFill>
              </a:rPr>
              <a:t>3</a:t>
            </a:r>
            <a:r>
              <a:rPr lang="en-US" sz="1600" smtClean="0">
                <a:solidFill>
                  <a:srgbClr val="000000"/>
                </a:solidFill>
              </a:rPr>
              <a:t>;</a:t>
            </a:r>
            <a:endParaRPr lang="en-US" sz="1600">
              <a:solidFill>
                <a:srgbClr val="000000"/>
              </a:solidFill>
            </a:endParaRPr>
          </a:p>
        </p:txBody>
      </p:sp>
      <p:sp>
        <p:nvSpPr>
          <p:cNvPr id="2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FindMin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5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6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4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29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08869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692696"/>
            <a:ext cx="8640960" cy="5832648"/>
          </a:xfrm>
          <a:prstGeom prst="roundRect">
            <a:avLst>
              <a:gd name="adj" fmla="val 6177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Only leaves are physically deleted.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an inner node X is done by substituting </a:t>
            </a:r>
            <a:r>
              <a:rPr lang="en-US" smtClean="0">
                <a:solidFill>
                  <a:srgbClr val="000000"/>
                </a:solidFill>
              </a:rPr>
              <a:t> its </a:t>
            </a:r>
            <a:r>
              <a:rPr lang="en-US" smtClean="0">
                <a:solidFill>
                  <a:srgbClr val="000000"/>
                </a:solidFill>
              </a:rPr>
              <a:t>key values by key values of another suitable node Y deeper in the tree.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</a:t>
            </a:r>
            <a:r>
              <a:rPr lang="en-US" smtClean="0">
                <a:solidFill>
                  <a:srgbClr val="000000"/>
                </a:solidFill>
              </a:rPr>
              <a:t>Y is </a:t>
            </a:r>
            <a:r>
              <a:rPr lang="en-US" smtClean="0">
                <a:solidFill>
                  <a:srgbClr val="000000"/>
                </a:solidFill>
              </a:rPr>
              <a:t>a leaf </a:t>
            </a:r>
            <a:r>
              <a:rPr lang="en-US" smtClean="0">
                <a:solidFill>
                  <a:srgbClr val="000000"/>
                </a:solidFill>
              </a:rPr>
              <a:t>physically delete Y otherwise set X := Y and continue recursively.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Denote cuting dimension of X by cd.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right subtree </a:t>
            </a:r>
            <a:r>
              <a:rPr lang="en-US" smtClean="0">
                <a:solidFill>
                  <a:srgbClr val="000000"/>
                </a:solidFill>
              </a:rPr>
              <a:t>X.R </a:t>
            </a:r>
            <a:r>
              <a:rPr lang="en-US" smtClean="0">
                <a:solidFill>
                  <a:srgbClr val="000000"/>
                </a:solidFill>
              </a:rPr>
              <a:t>of X is </a:t>
            </a:r>
            <a:r>
              <a:rPr lang="en-US">
                <a:solidFill>
                  <a:srgbClr val="000000"/>
                </a:solidFill>
              </a:rPr>
              <a:t>unempty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use </a:t>
            </a:r>
            <a:r>
              <a:rPr lang="en-US" smtClean="0">
                <a:solidFill>
                  <a:srgbClr val="000000"/>
                </a:solidFill>
              </a:rPr>
              <a:t>operation FindMin to find node Y in </a:t>
            </a:r>
            <a:r>
              <a:rPr lang="en-US" smtClean="0">
                <a:solidFill>
                  <a:srgbClr val="000000"/>
                </a:solidFill>
              </a:rPr>
              <a:t>X.R </a:t>
            </a:r>
            <a:r>
              <a:rPr lang="en-US" smtClean="0">
                <a:solidFill>
                  <a:srgbClr val="000000"/>
                </a:solidFill>
              </a:rPr>
              <a:t>which coordinate in cd is minimal. (It may be sometimes even equal to X coordinate in cd.)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right subtree </a:t>
            </a:r>
            <a:r>
              <a:rPr lang="en-US" smtClean="0">
                <a:solidFill>
                  <a:srgbClr val="000000"/>
                </a:solidFill>
              </a:rPr>
              <a:t>X.R </a:t>
            </a:r>
            <a:r>
              <a:rPr lang="en-US" smtClean="0">
                <a:solidFill>
                  <a:srgbClr val="000000"/>
                </a:solidFill>
              </a:rPr>
              <a:t>of X is empty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use </a:t>
            </a:r>
            <a:r>
              <a:rPr lang="en-US">
                <a:solidFill>
                  <a:srgbClr val="000000"/>
                </a:solidFill>
              </a:rPr>
              <a:t>operation FindMin to find </a:t>
            </a:r>
            <a:r>
              <a:rPr lang="en-US">
                <a:solidFill>
                  <a:srgbClr val="000000"/>
                </a:solidFill>
              </a:rPr>
              <a:t>in the left </a:t>
            </a:r>
            <a:r>
              <a:rPr lang="en-US">
                <a:solidFill>
                  <a:srgbClr val="000000"/>
                </a:solidFill>
              </a:rPr>
              <a:t>subtree </a:t>
            </a:r>
            <a:r>
              <a:rPr lang="en-US" smtClean="0">
                <a:solidFill>
                  <a:srgbClr val="000000"/>
                </a:solidFill>
              </a:rPr>
              <a:t>X.L such node </a:t>
            </a:r>
            <a:r>
              <a:rPr lang="en-US">
                <a:solidFill>
                  <a:srgbClr val="000000"/>
                </a:solidFill>
              </a:rPr>
              <a:t>Y </a:t>
            </a:r>
            <a:r>
              <a:rPr lang="en-US" smtClean="0">
                <a:solidFill>
                  <a:srgbClr val="000000"/>
                </a:solidFill>
              </a:rPr>
              <a:t>which </a:t>
            </a:r>
            <a:r>
              <a:rPr lang="en-US">
                <a:solidFill>
                  <a:srgbClr val="000000"/>
                </a:solidFill>
              </a:rPr>
              <a:t>coordinate in cd is minimal. </a:t>
            </a:r>
            <a:r>
              <a:rPr lang="en-US" smtClean="0">
                <a:solidFill>
                  <a:srgbClr val="000000"/>
                </a:solidFill>
              </a:rPr>
              <a:t>Substitute key values of X by those of Y.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Move </a:t>
            </a:r>
            <a:r>
              <a:rPr lang="en-US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.L to the (empty) right </a:t>
            </a:r>
            <a:r>
              <a:rPr lang="en-US" smtClean="0">
                <a:solidFill>
                  <a:srgbClr val="000000"/>
                </a:solidFill>
              </a:rPr>
              <a:t>subtree of updated </a:t>
            </a:r>
            <a:r>
              <a:rPr lang="en-US" smtClean="0">
                <a:solidFill>
                  <a:srgbClr val="000000"/>
                </a:solidFill>
              </a:rPr>
              <a:t>X</a:t>
            </a:r>
            <a:r>
              <a:rPr lang="en-US" smtClean="0">
                <a:solidFill>
                  <a:srgbClr val="000000"/>
                </a:solidFill>
              </a:rPr>
              <a:t> (swap X.R and X.L).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Now </a:t>
            </a:r>
            <a:r>
              <a:rPr lang="en-US" smtClean="0">
                <a:solidFill>
                  <a:srgbClr val="000000"/>
                </a:solidFill>
              </a:rPr>
              <a:t>X has </a:t>
            </a:r>
            <a:r>
              <a:rPr lang="en-US" smtClean="0">
                <a:solidFill>
                  <a:srgbClr val="000000"/>
                </a:solidFill>
              </a:rPr>
              <a:t>unempty right </a:t>
            </a:r>
            <a:r>
              <a:rPr lang="en-US" smtClean="0">
                <a:solidFill>
                  <a:srgbClr val="000000"/>
                </a:solidFill>
              </a:rPr>
              <a:t>subtree, continue the process with previous case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3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3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3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3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4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4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4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4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4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4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5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738907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107" name="Straight Connector 106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1" name="Rounded Rectangle 150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107504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60" name="Straight Connector 59"/>
          <p:cNvCxnSpPr/>
          <p:nvPr/>
        </p:nvCxnSpPr>
        <p:spPr bwMode="auto">
          <a:xfrm rot="5400000" flipH="1">
            <a:off x="-262823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>
            <a:off x="1547664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ounded Rectangle 124"/>
          <p:cNvSpPr/>
          <p:nvPr/>
        </p:nvSpPr>
        <p:spPr bwMode="auto">
          <a:xfrm>
            <a:off x="755576" y="2420888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868731" y="25031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537377" y="3737606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537377" y="1988840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1537377" y="4509120"/>
            <a:ext cx="123442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39587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51520" y="1268760"/>
            <a:ext cx="3600400" cy="360040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72" name="Straight Connector 71"/>
          <p:cNvCxnSpPr/>
          <p:nvPr/>
        </p:nvCxnSpPr>
        <p:spPr bwMode="auto">
          <a:xfrm rot="5400000" flipH="1">
            <a:off x="1501373" y="274492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43808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23728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755576" y="69269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24" name="Rounded Rectangle 123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373216"/>
            <a:ext cx="8064896" cy="1224136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node [35, 60], its cutting dimension is 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</a:t>
            </a:r>
            <a:r>
              <a:rPr lang="en-US" smtClean="0">
                <a:solidFill>
                  <a:srgbClr val="000000"/>
                </a:solidFill>
              </a:rPr>
              <a:t>Y </a:t>
            </a:r>
            <a:r>
              <a:rPr lang="en-US" smtClean="0">
                <a:solidFill>
                  <a:srgbClr val="000000"/>
                </a:solidFill>
              </a:rPr>
              <a:t>with </a:t>
            </a:r>
            <a:r>
              <a:rPr lang="en-US">
                <a:solidFill>
                  <a:srgbClr val="000000"/>
                </a:solidFill>
              </a:rPr>
              <a:t>minimum x-coordinate in right subtree of  [35, 60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that </a:t>
            </a:r>
            <a:r>
              <a:rPr lang="en-US" smtClean="0">
                <a:solidFill>
                  <a:srgbClr val="000000"/>
                </a:solidFill>
              </a:rPr>
              <a:t>Y </a:t>
            </a:r>
            <a:r>
              <a:rPr lang="en-US" smtClean="0">
                <a:solidFill>
                  <a:srgbClr val="000000"/>
                </a:solidFill>
              </a:rPr>
              <a:t>might have different cutting dimension.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283948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1907704" y="3284984"/>
            <a:ext cx="864096" cy="504056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7" name="Rounded Rectangle 76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3" name="Straight Connector 72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Rounded Rectangle 73"/>
          <p:cNvSpPr/>
          <p:nvPr/>
        </p:nvSpPr>
        <p:spPr bwMode="auto">
          <a:xfrm>
            <a:off x="5436096" y="3068960"/>
            <a:ext cx="2232248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39587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23234" y="379932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24" name="Rounded Rectangle 123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node [35, 60], its cutting dimension is x.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</a:t>
            </a:r>
            <a:r>
              <a:rPr lang="en-US" smtClean="0">
                <a:solidFill>
                  <a:srgbClr val="000000"/>
                </a:solidFill>
              </a:rPr>
              <a:t>Y </a:t>
            </a:r>
            <a:r>
              <a:rPr lang="en-US" smtClean="0">
                <a:solidFill>
                  <a:srgbClr val="000000"/>
                </a:solidFill>
              </a:rPr>
              <a:t>with </a:t>
            </a:r>
            <a:r>
              <a:rPr lang="en-US">
                <a:solidFill>
                  <a:srgbClr val="000000"/>
                </a:solidFill>
              </a:rPr>
              <a:t>minimum x-coordinate in right subtree of  [35, 60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node </a:t>
            </a:r>
            <a:r>
              <a:rPr lang="en-US">
                <a:solidFill>
                  <a:srgbClr val="000000"/>
                </a:solidFill>
              </a:rPr>
              <a:t>[35, 60</a:t>
            </a:r>
            <a:r>
              <a:rPr lang="en-US" smtClean="0">
                <a:solidFill>
                  <a:srgbClr val="000000"/>
                </a:solidFill>
              </a:rPr>
              <a:t>] with keys of </a:t>
            </a:r>
            <a:r>
              <a:rPr lang="en-US" smtClean="0">
                <a:solidFill>
                  <a:srgbClr val="000000"/>
                </a:solidFill>
              </a:rPr>
              <a:t>Y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if </a:t>
            </a:r>
            <a:r>
              <a:rPr lang="en-US" smtClean="0">
                <a:solidFill>
                  <a:srgbClr val="000000"/>
                </a:solidFill>
              </a:rPr>
              <a:t>Y </a:t>
            </a:r>
            <a:r>
              <a:rPr lang="en-US" smtClean="0">
                <a:solidFill>
                  <a:srgbClr val="000000"/>
                </a:solidFill>
              </a:rPr>
              <a:t>is not a leaf  continue by recursively deleting </a:t>
            </a:r>
            <a:r>
              <a:rPr lang="en-US" smtClean="0">
                <a:solidFill>
                  <a:srgbClr val="000000"/>
                </a:solidFill>
              </a:rPr>
              <a:t>Y.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6876256" y="3573016"/>
            <a:ext cx="165618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12" name="Freeform 11"/>
          <p:cNvSpPr/>
          <p:nvPr/>
        </p:nvSpPr>
        <p:spPr bwMode="auto">
          <a:xfrm>
            <a:off x="5759021" y="1773716"/>
            <a:ext cx="531610" cy="1553378"/>
          </a:xfrm>
          <a:custGeom>
            <a:avLst/>
            <a:gdLst>
              <a:gd name="connsiteX0" fmla="*/ 531610 w 531610"/>
              <a:gd name="connsiteY0" fmla="*/ 1553378 h 1553378"/>
              <a:gd name="connsiteX1" fmla="*/ 57885 w 531610"/>
              <a:gd name="connsiteY1" fmla="*/ 749147 h 1553378"/>
              <a:gd name="connsiteX2" fmla="*/ 24834 w 531610"/>
              <a:gd name="connsiteY2" fmla="*/ 0 h 15533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610" h="1553378">
                <a:moveTo>
                  <a:pt x="531610" y="1553378"/>
                </a:moveTo>
                <a:cubicBezTo>
                  <a:pt x="336979" y="1280710"/>
                  <a:pt x="142348" y="1008043"/>
                  <a:pt x="57885" y="749147"/>
                </a:cubicBezTo>
                <a:cubicBezTo>
                  <a:pt x="-26578" y="490251"/>
                  <a:pt x="-872" y="245125"/>
                  <a:pt x="24834" y="0"/>
                </a:cubicBezTo>
              </a:path>
            </a:pathLst>
          </a:custGeom>
          <a:noFill/>
          <a:ln w="4762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17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5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547664" y="1268760"/>
            <a:ext cx="0" cy="360040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>
                <a:lumMod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Rounded Rectangle 85"/>
          <p:cNvSpPr/>
          <p:nvPr/>
        </p:nvSpPr>
        <p:spPr bwMode="auto">
          <a:xfrm>
            <a:off x="755576" y="2420888"/>
            <a:ext cx="720080" cy="360040"/>
          </a:xfrm>
          <a:prstGeom prst="roundRect">
            <a:avLst/>
          </a:prstGeom>
          <a:noFill/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868731" y="2503183"/>
            <a:ext cx="514343" cy="205737"/>
          </a:xfrm>
          <a:prstGeom prst="roundRect">
            <a:avLst/>
          </a:prstGeom>
          <a:solidFill>
            <a:schemeClr val="bg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bg1">
                    <a:lumMod val="65000"/>
                  </a:schemeClr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bg1">
                  <a:lumMod val="65000"/>
                </a:schemeClr>
              </a:solidFill>
              <a:effectLst/>
              <a:latin typeface="Arial" charset="0"/>
            </a:endParaRPr>
          </a:p>
        </p:txBody>
      </p:sp>
      <p:cxnSp>
        <p:nvCxnSpPr>
          <p:cNvPr id="91" name="Straight Connector 90"/>
          <p:cNvCxnSpPr/>
          <p:nvPr/>
        </p:nvCxnSpPr>
        <p:spPr bwMode="auto">
          <a:xfrm rot="5400000" flipH="1">
            <a:off x="1501373" y="274492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bg1">
                <a:lumMod val="65000"/>
              </a:schemeClr>
            </a:solidFill>
            <a:prstDash val="sysDash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Right Arrow 1"/>
          <p:cNvSpPr/>
          <p:nvPr/>
        </p:nvSpPr>
        <p:spPr bwMode="auto">
          <a:xfrm>
            <a:off x="1619672" y="1412776"/>
            <a:ext cx="360040" cy="216024"/>
          </a:xfrm>
          <a:prstGeom prst="rightArrow">
            <a:avLst/>
          </a:prstGeom>
          <a:solidFill>
            <a:schemeClr val="bg1">
              <a:lumMod val="7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grpSp>
        <p:nvGrpSpPr>
          <p:cNvPr id="93" name="Group 92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94" name="Straight Connector 93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Rounded Rectangle 107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24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33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5364088" y="3068960"/>
            <a:ext cx="230425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323528" y="5157192"/>
            <a:ext cx="8352928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Deleting </a:t>
            </a:r>
            <a:r>
              <a:rPr lang="en-US" smtClean="0">
                <a:solidFill>
                  <a:srgbClr val="000000"/>
                </a:solidFill>
              </a:rPr>
              <a:t>node </a:t>
            </a:r>
            <a:r>
              <a:rPr lang="en-US">
                <a:solidFill>
                  <a:srgbClr val="000000"/>
                </a:solidFill>
              </a:rPr>
              <a:t>[50, 30], it cutting dimension is y, it has </a:t>
            </a:r>
            <a:r>
              <a:rPr lang="en-US" smtClean="0">
                <a:solidFill>
                  <a:srgbClr val="000000"/>
                </a:solidFill>
              </a:rPr>
              <a:t>no R </a:t>
            </a:r>
            <a:r>
              <a:rPr lang="en-US">
                <a:solidFill>
                  <a:srgbClr val="000000"/>
                </a:solidFill>
              </a:rPr>
              <a:t>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Z</a:t>
            </a:r>
            <a:r>
              <a:rPr lang="en-US" smtClean="0">
                <a:solidFill>
                  <a:srgbClr val="000000"/>
                </a:solidFill>
              </a:rPr>
              <a:t> with </a:t>
            </a:r>
            <a:r>
              <a:rPr lang="en-US">
                <a:solidFill>
                  <a:srgbClr val="000000"/>
                </a:solidFill>
              </a:rPr>
              <a:t>minimum </a:t>
            </a:r>
            <a:r>
              <a:rPr lang="en-US" smtClean="0">
                <a:solidFill>
                  <a:srgbClr val="000000"/>
                </a:solidFill>
              </a:rPr>
              <a:t>y-coordinate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LEFT </a:t>
            </a:r>
            <a:r>
              <a:rPr lang="en-US">
                <a:solidFill>
                  <a:srgbClr val="000000"/>
                </a:solidFill>
              </a:rPr>
              <a:t>subtree of  </a:t>
            </a:r>
            <a:r>
              <a:rPr lang="en-US" smtClean="0">
                <a:solidFill>
                  <a:srgbClr val="000000"/>
                </a:solidFill>
              </a:rPr>
              <a:t>[50, 30],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</a:t>
            </a:r>
            <a:r>
              <a:rPr lang="en-US">
                <a:solidFill>
                  <a:srgbClr val="000000"/>
                </a:solidFill>
              </a:rPr>
              <a:t> [50, 30]</a:t>
            </a:r>
            <a:r>
              <a:rPr lang="en-US" smtClean="0">
                <a:solidFill>
                  <a:srgbClr val="000000"/>
                </a:solidFill>
              </a:rPr>
              <a:t> with keys of Z and move L subtree of </a:t>
            </a:r>
            <a:r>
              <a:rPr lang="en-US">
                <a:solidFill>
                  <a:srgbClr val="000000"/>
                </a:solidFill>
              </a:rPr>
              <a:t>[50, 30</a:t>
            </a:r>
            <a:r>
              <a:rPr lang="en-US" smtClean="0">
                <a:solidFill>
                  <a:srgbClr val="000000"/>
                </a:solidFill>
              </a:rPr>
              <a:t>] to its R subtree.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6876256" y="3573016"/>
            <a:ext cx="165618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2" name="Rounded Rectangle 71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8" name="Rounded Rectangle 77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9" name="Straight Connector 78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2735796" y="394848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Rounded Rectangle 137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9" name="Rounded Rectangle 138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Rounded Rectangle 139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2823234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2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9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1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2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83" name="Group 82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85" name="Straight Connector 84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7" name="Rounded Rectangle 86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1713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6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61" name="Rectangle 160"/>
          <p:cNvSpPr/>
          <p:nvPr/>
        </p:nvSpPr>
        <p:spPr bwMode="auto">
          <a:xfrm rot="5400000" flipH="1">
            <a:off x="1151620" y="2888940"/>
            <a:ext cx="2880320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2123728" y="4077072"/>
            <a:ext cx="576064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 rot="5400000" flipH="1">
            <a:off x="5652120" y="2996952"/>
            <a:ext cx="2016224" cy="172819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1" name="Rounded Rectangle 80"/>
          <p:cNvSpPr/>
          <p:nvPr/>
        </p:nvSpPr>
        <p:spPr bwMode="auto">
          <a:xfrm>
            <a:off x="4427984" y="1124744"/>
            <a:ext cx="2808312" cy="576064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4" name="Rounded Rectangle 73"/>
          <p:cNvSpPr/>
          <p:nvPr/>
        </p:nvSpPr>
        <p:spPr bwMode="auto">
          <a:xfrm>
            <a:off x="3995936" y="3068960"/>
            <a:ext cx="5040560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6228184" y="328498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157192"/>
            <a:ext cx="8064896" cy="144016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Deleting </a:t>
            </a:r>
            <a:r>
              <a:rPr lang="en-US" smtClean="0">
                <a:solidFill>
                  <a:srgbClr val="000000"/>
                </a:solidFill>
              </a:rPr>
              <a:t>node </a:t>
            </a:r>
            <a:r>
              <a:rPr lang="en-US" smtClean="0">
                <a:solidFill>
                  <a:srgbClr val="000000"/>
                </a:solidFill>
              </a:rPr>
              <a:t>[50, 30], </a:t>
            </a:r>
            <a:r>
              <a:rPr lang="en-US" smtClean="0">
                <a:solidFill>
                  <a:srgbClr val="000000"/>
                </a:solidFill>
              </a:rPr>
              <a:t>its </a:t>
            </a:r>
            <a:r>
              <a:rPr lang="en-US" smtClean="0">
                <a:solidFill>
                  <a:srgbClr val="000000"/>
                </a:solidFill>
              </a:rPr>
              <a:t>cutting dimension is y, it has no R 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Find node Z</a:t>
            </a:r>
            <a:r>
              <a:rPr lang="en-US" smtClean="0">
                <a:solidFill>
                  <a:srgbClr val="000000"/>
                </a:solidFill>
              </a:rPr>
              <a:t> with </a:t>
            </a:r>
            <a:r>
              <a:rPr lang="en-US">
                <a:solidFill>
                  <a:srgbClr val="000000"/>
                </a:solidFill>
              </a:rPr>
              <a:t>minimum </a:t>
            </a:r>
            <a:r>
              <a:rPr lang="en-US" smtClean="0">
                <a:solidFill>
                  <a:srgbClr val="000000"/>
                </a:solidFill>
              </a:rPr>
              <a:t>y-coordinate </a:t>
            </a:r>
            <a:r>
              <a:rPr lang="en-US">
                <a:solidFill>
                  <a:srgbClr val="000000"/>
                </a:solidFill>
              </a:rPr>
              <a:t>in </a:t>
            </a:r>
            <a:r>
              <a:rPr lang="en-US" smtClean="0">
                <a:solidFill>
                  <a:srgbClr val="000000"/>
                </a:solidFill>
              </a:rPr>
              <a:t>LEFT </a:t>
            </a:r>
            <a:r>
              <a:rPr lang="en-US">
                <a:solidFill>
                  <a:srgbClr val="000000"/>
                </a:solidFill>
              </a:rPr>
              <a:t>subtree of  </a:t>
            </a:r>
            <a:r>
              <a:rPr lang="en-US" smtClean="0">
                <a:solidFill>
                  <a:srgbClr val="000000"/>
                </a:solidFill>
              </a:rPr>
              <a:t>[50, 30],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Fill </a:t>
            </a:r>
            <a:r>
              <a:rPr lang="en-US">
                <a:solidFill>
                  <a:srgbClr val="000000"/>
                </a:solidFill>
              </a:rPr>
              <a:t> [50, 30]</a:t>
            </a:r>
            <a:r>
              <a:rPr lang="en-US" smtClean="0">
                <a:solidFill>
                  <a:srgbClr val="000000"/>
                </a:solidFill>
              </a:rPr>
              <a:t> with keys of Z and move L subtree of </a:t>
            </a:r>
            <a:r>
              <a:rPr lang="en-US">
                <a:solidFill>
                  <a:srgbClr val="000000"/>
                </a:solidFill>
              </a:rPr>
              <a:t>[50, 30</a:t>
            </a:r>
            <a:r>
              <a:rPr lang="en-US" smtClean="0">
                <a:solidFill>
                  <a:srgbClr val="000000"/>
                </a:solidFill>
              </a:rPr>
              <a:t>] to its R subtree.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If Z is not a leaf continue by recursively deleting Z.</a:t>
            </a: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7020272" y="3573016"/>
            <a:ext cx="1872208" cy="79208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30]...</a:t>
            </a:r>
          </a:p>
          <a:p>
            <a:pPr algn="ctr"/>
            <a:r>
              <a:rPr lang="en-US" b="1" smtClean="0"/>
              <a:t>In progress...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4" name="Freeform 3"/>
          <p:cNvSpPr/>
          <p:nvPr/>
        </p:nvSpPr>
        <p:spPr bwMode="auto">
          <a:xfrm rot="1552346">
            <a:off x="5245663" y="3094201"/>
            <a:ext cx="737975" cy="1186045"/>
          </a:xfrm>
          <a:custGeom>
            <a:avLst/>
            <a:gdLst>
              <a:gd name="connsiteX0" fmla="*/ 859824 w 859824"/>
              <a:gd name="connsiteY0" fmla="*/ 1189821 h 1189821"/>
              <a:gd name="connsiteX1" fmla="*/ 509 w 859824"/>
              <a:gd name="connsiteY1" fmla="*/ 407624 h 1189821"/>
              <a:gd name="connsiteX2" fmla="*/ 760672 w 859824"/>
              <a:gd name="connsiteY2" fmla="*/ 0 h 1189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59824" h="1189821">
                <a:moveTo>
                  <a:pt x="859824" y="1189821"/>
                </a:moveTo>
                <a:cubicBezTo>
                  <a:pt x="438429" y="897874"/>
                  <a:pt x="17034" y="605927"/>
                  <a:pt x="509" y="407624"/>
                </a:cubicBezTo>
                <a:cubicBezTo>
                  <a:pt x="-16016" y="209321"/>
                  <a:pt x="372328" y="104660"/>
                  <a:pt x="760672" y="0"/>
                </a:cubicBezTo>
              </a:path>
            </a:pathLst>
          </a:custGeom>
          <a:noFill/>
          <a:ln w="412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2" name="Rounded Rectangle 71"/>
          <p:cNvSpPr/>
          <p:nvPr/>
        </p:nvSpPr>
        <p:spPr bwMode="auto">
          <a:xfrm>
            <a:off x="5364088" y="4293096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Rounded Rectangle 75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4" name="Rounded Rectangle 83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Straight Connector 87"/>
          <p:cNvCxnSpPr/>
          <p:nvPr/>
        </p:nvCxnSpPr>
        <p:spPr bwMode="auto">
          <a:xfrm flipH="1">
            <a:off x="2051720" y="3717032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1" name="Straight Connector 90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2" name="Straight Connector 91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3" name="Straight Connector 9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2771800" y="3737606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2051720" y="45091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Straight Connector 114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273579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Straight Connector 117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Straight Connector 123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8" name="Straight Connector 127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Straight Connector 131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Straight Connector 133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Straight Connector 134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Straight Connector 135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Straight Connector 136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Straight Connector 137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Rounded Rectangle 139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Rounded Rectangle 151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Rounded Rectangle 152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Rounded Rectangle 153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Rounded Rectangle 154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7" name="Rounded Rectangle 156"/>
          <p:cNvSpPr/>
          <p:nvPr/>
        </p:nvSpPr>
        <p:spPr bwMode="auto">
          <a:xfrm>
            <a:off x="2823234" y="378904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8" name="Rounded Rectangle 157"/>
          <p:cNvSpPr/>
          <p:nvPr/>
        </p:nvSpPr>
        <p:spPr bwMode="auto">
          <a:xfrm>
            <a:off x="2154589" y="42005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6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1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0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9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3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4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87" name="Group 86"/>
          <p:cNvGrpSpPr/>
          <p:nvPr/>
        </p:nvGrpSpPr>
        <p:grpSpPr>
          <a:xfrm flipH="1">
            <a:off x="5436096" y="3933056"/>
            <a:ext cx="792088" cy="720080"/>
            <a:chOff x="6228184" y="3933056"/>
            <a:chExt cx="792088" cy="720080"/>
          </a:xfrm>
        </p:grpSpPr>
        <p:cxnSp>
          <p:nvCxnSpPr>
            <p:cNvPr id="89" name="Straight Connector 88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Rounded Rectangle 89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5868144" y="37890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634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5" name="Rectangle 194"/>
          <p:cNvSpPr/>
          <p:nvPr/>
        </p:nvSpPr>
        <p:spPr bwMode="auto">
          <a:xfrm rot="5400000" flipH="1">
            <a:off x="6048164" y="3104964"/>
            <a:ext cx="2016224" cy="180020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4" name="Rectangle 193"/>
          <p:cNvSpPr/>
          <p:nvPr/>
        </p:nvSpPr>
        <p:spPr bwMode="auto">
          <a:xfrm rot="5400000" flipH="1">
            <a:off x="1151620" y="2888940"/>
            <a:ext cx="2880320" cy="108012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8" name="Straight Connector 167"/>
          <p:cNvCxnSpPr/>
          <p:nvPr/>
        </p:nvCxnSpPr>
        <p:spPr bwMode="auto">
          <a:xfrm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Straight Connector 95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Straight Connector 99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H="1" flipV="1">
            <a:off x="6804248" y="3284984"/>
            <a:ext cx="28803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ounded Rectangle 142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028384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AutoShape 56"/>
          <p:cNvSpPr>
            <a:spLocks noChangeArrowheads="1"/>
          </p:cNvSpPr>
          <p:nvPr/>
        </p:nvSpPr>
        <p:spPr bwMode="auto">
          <a:xfrm>
            <a:off x="539552" y="692696"/>
            <a:ext cx="38164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</a:t>
            </a:r>
            <a:r>
              <a:rPr lang="cs-CZ" b="1" smtClean="0"/>
              <a:t> </a:t>
            </a:r>
            <a:r>
              <a:rPr lang="en-US" b="1" smtClean="0"/>
              <a:t>... In progress....</a:t>
            </a:r>
            <a:endParaRPr lang="cs-CZ" b="1"/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445224"/>
            <a:ext cx="8064896" cy="108012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Deleting </a:t>
            </a:r>
            <a:r>
              <a:rPr lang="en-US" smtClean="0">
                <a:solidFill>
                  <a:srgbClr val="000000"/>
                </a:solidFill>
              </a:rPr>
              <a:t>original node [60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10</a:t>
            </a:r>
            <a:r>
              <a:rPr lang="en-US">
                <a:solidFill>
                  <a:srgbClr val="000000"/>
                </a:solidFill>
              </a:rPr>
              <a:t>], it </a:t>
            </a:r>
            <a:r>
              <a:rPr lang="en-US" smtClean="0">
                <a:solidFill>
                  <a:srgbClr val="000000"/>
                </a:solidFill>
              </a:rPr>
              <a:t>it is a leaf, delete it and and stop.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the change in the cell division left to [80, 40], the node with minimal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y-coordinate becomes the splitting node for the corresponding area        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6372200" y="3068960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1" name="AutoShape 56"/>
          <p:cNvSpPr>
            <a:spLocks noChangeArrowheads="1"/>
          </p:cNvSpPr>
          <p:nvPr/>
        </p:nvSpPr>
        <p:spPr bwMode="auto">
          <a:xfrm>
            <a:off x="4355976" y="3501008"/>
            <a:ext cx="1872208" cy="79208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[50, 30]...</a:t>
            </a:r>
          </a:p>
          <a:p>
            <a:pPr algn="ctr"/>
            <a:r>
              <a:rPr lang="en-US" b="1" smtClean="0"/>
              <a:t>In progress...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2" name="Rounded Rectangle 71"/>
          <p:cNvSpPr/>
          <p:nvPr/>
        </p:nvSpPr>
        <p:spPr bwMode="auto">
          <a:xfrm>
            <a:off x="6156176" y="4221088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AutoShape 56"/>
          <p:cNvSpPr>
            <a:spLocks noChangeArrowheads="1"/>
          </p:cNvSpPr>
          <p:nvPr/>
        </p:nvSpPr>
        <p:spPr bwMode="auto">
          <a:xfrm>
            <a:off x="4211960" y="4365104"/>
            <a:ext cx="1872208" cy="432048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[60, 10]</a:t>
            </a:r>
            <a:r>
              <a:rPr lang="cs-CZ" b="1" smtClean="0"/>
              <a:t> </a:t>
            </a:r>
            <a:endParaRPr lang="cs-CZ" b="1"/>
          </a:p>
        </p:txBody>
      </p:sp>
      <p:sp>
        <p:nvSpPr>
          <p:cNvPr id="76" name="Rounded Rectangle 75"/>
          <p:cNvSpPr/>
          <p:nvPr/>
        </p:nvSpPr>
        <p:spPr bwMode="auto">
          <a:xfrm>
            <a:off x="5292080" y="1196752"/>
            <a:ext cx="864096" cy="432048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6" name="Rounded Rectangle 155"/>
          <p:cNvSpPr/>
          <p:nvPr/>
        </p:nvSpPr>
        <p:spPr bwMode="auto">
          <a:xfrm>
            <a:off x="1979712" y="3356992"/>
            <a:ext cx="720080" cy="360040"/>
          </a:xfrm>
          <a:prstGeom prst="roundRect">
            <a:avLst/>
          </a:prstGeom>
          <a:noFill/>
          <a:ln w="5715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9" name="Straight Connector 158"/>
          <p:cNvCxnSpPr/>
          <p:nvPr/>
        </p:nvCxnSpPr>
        <p:spPr bwMode="auto">
          <a:xfrm flipH="1"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>
            <a:off x="262537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>
            <a:off x="2051720" y="1268760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flipV="1">
            <a:off x="2771800" y="1988840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251520" y="3274697"/>
            <a:ext cx="1800200" cy="10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 rot="5400000" flipH="1" flipV="1">
            <a:off x="2036289" y="3701601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 rot="5400000" flipH="1">
            <a:off x="2735796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>
            <a:off x="-154868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 flipH="1">
            <a:off x="20517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rot="5400000" flipH="1" flipV="1">
            <a:off x="2051720" y="306896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rot="5400000" flipH="1" flipV="1">
            <a:off x="2051720" y="-531440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2843808" y="379932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219573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6" name="Rectangle 195"/>
          <p:cNvSpPr/>
          <p:nvPr/>
        </p:nvSpPr>
        <p:spPr bwMode="auto">
          <a:xfrm rot="5400000" flipH="1">
            <a:off x="7524328" y="6093296"/>
            <a:ext cx="288032" cy="28803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7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88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9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3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4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5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0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0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0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3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grpSp>
        <p:nvGrpSpPr>
          <p:cNvPr id="84" name="Group 83"/>
          <p:cNvGrpSpPr/>
          <p:nvPr/>
        </p:nvGrpSpPr>
        <p:grpSpPr>
          <a:xfrm flipH="1">
            <a:off x="6228184" y="3861048"/>
            <a:ext cx="792088" cy="720080"/>
            <a:chOff x="6228184" y="3933056"/>
            <a:chExt cx="792088" cy="720080"/>
          </a:xfrm>
        </p:grpSpPr>
        <p:cxnSp>
          <p:nvCxnSpPr>
            <p:cNvPr id="85" name="Straight Connector 84"/>
            <p:cNvCxnSpPr/>
            <p:nvPr/>
          </p:nvCxnSpPr>
          <p:spPr bwMode="auto">
            <a:xfrm flipH="1" flipV="1">
              <a:off x="6228184" y="3933056"/>
              <a:ext cx="432048" cy="57606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4" name="Rounded Rectangle 113"/>
            <p:cNvSpPr/>
            <p:nvPr/>
          </p:nvSpPr>
          <p:spPr bwMode="auto">
            <a:xfrm>
              <a:off x="6300192" y="4365104"/>
              <a:ext cx="720080" cy="288032"/>
            </a:xfrm>
            <a:prstGeom prst="roundRect">
              <a:avLst/>
            </a:prstGeom>
            <a:solidFill>
              <a:schemeClr val="bg1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6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</a:rPr>
                <a:t>60, 10</a:t>
              </a:r>
              <a:endParaRPr kumimoji="0" lang="cs-CZ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150" name="Rounded Rectangle 149"/>
          <p:cNvSpPr/>
          <p:nvPr/>
        </p:nvSpPr>
        <p:spPr bwMode="auto">
          <a:xfrm>
            <a:off x="673224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489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00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611560" y="3274697"/>
            <a:ext cx="0" cy="159446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31840" y="1988840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771800" y="1988840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251520" y="3274697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251520" y="3068960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051720" y="1988840"/>
            <a:ext cx="18002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31840" y="2708920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051720" y="4509120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611560" y="4149080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735796" y="418508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447764" y="19528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7884" y="26729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447764" y="447311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56170" y="32386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095836" y="346500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007604" y="411307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575556" y="3567873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251520" y="1268760"/>
            <a:ext cx="3600400" cy="3600400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Rounded Rectangle 61"/>
          <p:cNvSpPr/>
          <p:nvPr/>
        </p:nvSpPr>
        <p:spPr bwMode="auto">
          <a:xfrm>
            <a:off x="3286143" y="240031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20166" y="296609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62994" y="35318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183274" y="317182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103154" y="342900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868731" y="425194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823234" y="394334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123728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411760" y="173166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rot="5400000" flipH="1">
            <a:off x="2015716" y="377360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5724128" y="1412776"/>
            <a:ext cx="280831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V="1">
            <a:off x="5076056" y="1412776"/>
            <a:ext cx="64807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flipV="1">
            <a:off x="4499992" y="1988840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flipH="1" flipV="1">
            <a:off x="4499992" y="263691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flipV="1">
            <a:off x="7596336" y="1988840"/>
            <a:ext cx="93610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flipV="1">
            <a:off x="6804248" y="2636912"/>
            <a:ext cx="79208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flipH="1" flipV="1">
            <a:off x="7596336" y="263691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H="1" flipV="1">
            <a:off x="6804248" y="3284984"/>
            <a:ext cx="288032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8172400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364088" y="12687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7812360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4716016" y="184482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139952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7236296" y="24928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6444208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4499992" y="314096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6732240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56"/>
          <p:cNvSpPr>
            <a:spLocks noChangeArrowheads="1"/>
          </p:cNvSpPr>
          <p:nvPr/>
        </p:nvSpPr>
        <p:spPr bwMode="auto">
          <a:xfrm>
            <a:off x="3563888" y="5373216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[35, 60]</a:t>
            </a:r>
            <a:endParaRPr lang="cs-CZ" b="1"/>
          </a:p>
        </p:txBody>
      </p:sp>
      <p:sp>
        <p:nvSpPr>
          <p:cNvPr id="7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8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9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0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2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8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1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8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9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9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9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VI, finished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9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651342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AutoShape 3"/>
          <p:cNvSpPr>
            <a:spLocks noChangeArrowheads="1"/>
          </p:cNvSpPr>
          <p:nvPr/>
        </p:nvSpPr>
        <p:spPr bwMode="auto">
          <a:xfrm>
            <a:off x="539552" y="3645024"/>
            <a:ext cx="8064896" cy="3024336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39" name="AutoShape 3"/>
          <p:cNvSpPr>
            <a:spLocks noChangeArrowheads="1"/>
          </p:cNvSpPr>
          <p:nvPr/>
        </p:nvSpPr>
        <p:spPr bwMode="auto">
          <a:xfrm>
            <a:off x="539552" y="692696"/>
            <a:ext cx="8064896" cy="2879725"/>
          </a:xfrm>
          <a:prstGeom prst="roundRect">
            <a:avLst>
              <a:gd name="adj" fmla="val 3458"/>
            </a:avLst>
          </a:prstGeom>
          <a:solidFill>
            <a:schemeClr val="bg1"/>
          </a:solidFill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995603" y="5241544"/>
            <a:ext cx="0" cy="12117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179845" y="4264293"/>
            <a:ext cx="0" cy="218904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867811" y="4264293"/>
            <a:ext cx="0" cy="191541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683568" y="5241544"/>
            <a:ext cx="156017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875589" y="5085184"/>
            <a:ext cx="27363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2243741" y="4264293"/>
            <a:ext cx="156017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179845" y="4811554"/>
            <a:ext cx="62406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2243741" y="6179706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995603" y="5906075"/>
            <a:ext cx="1248139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840448" y="5856492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2586979" y="4233089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523083" y="4780350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86979" y="6148502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294265" y="5210341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152482" y="5386177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338841" y="5874872"/>
            <a:ext cx="0" cy="624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968240" y="5464358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3" name="Group 2"/>
          <p:cNvGrpSpPr/>
          <p:nvPr/>
        </p:nvGrpSpPr>
        <p:grpSpPr>
          <a:xfrm>
            <a:off x="683568" y="3717032"/>
            <a:ext cx="3120347" cy="2736304"/>
            <a:chOff x="1259632" y="1052736"/>
            <a:chExt cx="5040560" cy="5040560"/>
          </a:xfrm>
        </p:grpSpPr>
        <p:cxnSp>
          <p:nvCxnSpPr>
            <p:cNvPr id="127" name="Straight Connector 126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9" name="Straight Connector 128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Straight Connector 129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Straight Connector 132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Rounded Rectangle 61"/>
          <p:cNvSpPr/>
          <p:nvPr/>
        </p:nvSpPr>
        <p:spPr bwMode="auto">
          <a:xfrm>
            <a:off x="3313575" y="4565492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1263061" y="4995483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1040179" y="5425474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224421" y="5151843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288317" y="5347293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1218484" y="5972735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912387" y="5661248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306148" y="5949280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2555776" y="4057322"/>
            <a:ext cx="526002" cy="152245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47" name="Straight Connector 46"/>
          <p:cNvCxnSpPr/>
          <p:nvPr/>
        </p:nvCxnSpPr>
        <p:spPr bwMode="auto">
          <a:xfrm rot="5400000" flipH="1">
            <a:off x="2216378" y="5620717"/>
            <a:ext cx="5472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>
            <a:off x="5426495" y="3826484"/>
            <a:ext cx="2433870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V="1">
            <a:off x="4864833" y="3826484"/>
            <a:ext cx="561662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flipV="1">
            <a:off x="4365577" y="4264293"/>
            <a:ext cx="499255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flipH="1" flipV="1">
            <a:off x="4365577" y="4756828"/>
            <a:ext cx="312035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 flipV="1">
            <a:off x="7049075" y="4264293"/>
            <a:ext cx="811290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flipV="1">
            <a:off x="6362599" y="4756828"/>
            <a:ext cx="686476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flipH="1" flipV="1">
            <a:off x="7049075" y="4756828"/>
            <a:ext cx="499255" cy="492535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H="1" flipV="1">
            <a:off x="6362599" y="5249362"/>
            <a:ext cx="249628" cy="4378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3" name="Rounded Rectangle 182"/>
          <p:cNvSpPr/>
          <p:nvPr/>
        </p:nvSpPr>
        <p:spPr bwMode="auto">
          <a:xfrm>
            <a:off x="7548331" y="4154841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4" name="Rounded Rectangle 183"/>
          <p:cNvSpPr/>
          <p:nvPr/>
        </p:nvSpPr>
        <p:spPr bwMode="auto">
          <a:xfrm>
            <a:off x="5114460" y="3717032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5" name="Rounded Rectangle 184"/>
          <p:cNvSpPr/>
          <p:nvPr/>
        </p:nvSpPr>
        <p:spPr bwMode="auto">
          <a:xfrm>
            <a:off x="7236296" y="5139910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6" name="Rounded Rectangle 185"/>
          <p:cNvSpPr/>
          <p:nvPr/>
        </p:nvSpPr>
        <p:spPr bwMode="auto">
          <a:xfrm>
            <a:off x="4552798" y="4154841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7" name="Rounded Rectangle 186"/>
          <p:cNvSpPr/>
          <p:nvPr/>
        </p:nvSpPr>
        <p:spPr bwMode="auto">
          <a:xfrm>
            <a:off x="4053542" y="4647375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8" name="Rounded Rectangle 187"/>
          <p:cNvSpPr/>
          <p:nvPr/>
        </p:nvSpPr>
        <p:spPr bwMode="auto">
          <a:xfrm>
            <a:off x="6737041" y="4647375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89" name="Rounded Rectangle 188"/>
          <p:cNvSpPr/>
          <p:nvPr/>
        </p:nvSpPr>
        <p:spPr bwMode="auto">
          <a:xfrm>
            <a:off x="6050564" y="5139910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0" name="Rounded Rectangle 189"/>
          <p:cNvSpPr/>
          <p:nvPr/>
        </p:nvSpPr>
        <p:spPr bwMode="auto">
          <a:xfrm>
            <a:off x="4365577" y="5139910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1" name="Rounded Rectangle 190"/>
          <p:cNvSpPr/>
          <p:nvPr/>
        </p:nvSpPr>
        <p:spPr bwMode="auto">
          <a:xfrm>
            <a:off x="6300192" y="5577719"/>
            <a:ext cx="624069" cy="21890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56"/>
          <p:cNvSpPr>
            <a:spLocks noChangeArrowheads="1"/>
          </p:cNvSpPr>
          <p:nvPr/>
        </p:nvSpPr>
        <p:spPr bwMode="auto">
          <a:xfrm>
            <a:off x="4067944" y="5805264"/>
            <a:ext cx="2016224" cy="360263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Deleted [35, 60]</a:t>
            </a:r>
            <a:endParaRPr lang="cs-CZ" b="1"/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>
            <a:off x="476545" y="2168860"/>
            <a:ext cx="26642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Rounded Rectangle 55"/>
          <p:cNvSpPr/>
          <p:nvPr/>
        </p:nvSpPr>
        <p:spPr bwMode="auto">
          <a:xfrm>
            <a:off x="1853698" y="1695665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57" name="Straight Connector 56"/>
          <p:cNvCxnSpPr/>
          <p:nvPr/>
        </p:nvCxnSpPr>
        <p:spPr bwMode="auto">
          <a:xfrm flipV="1">
            <a:off x="998603" y="2321105"/>
            <a:ext cx="0" cy="117990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Straight Connector 57"/>
          <p:cNvCxnSpPr/>
          <p:nvPr/>
        </p:nvCxnSpPr>
        <p:spPr bwMode="auto">
          <a:xfrm flipV="1">
            <a:off x="3203848" y="1369571"/>
            <a:ext cx="0" cy="213143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Straight Connector 58"/>
          <p:cNvCxnSpPr/>
          <p:nvPr/>
        </p:nvCxnSpPr>
        <p:spPr bwMode="auto">
          <a:xfrm flipV="1">
            <a:off x="2888813" y="2663658"/>
            <a:ext cx="0" cy="83735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Straight Connector 60"/>
          <p:cNvCxnSpPr/>
          <p:nvPr/>
        </p:nvCxnSpPr>
        <p:spPr bwMode="auto">
          <a:xfrm>
            <a:off x="1808693" y="2663658"/>
            <a:ext cx="139515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Straight Connector 69"/>
          <p:cNvCxnSpPr/>
          <p:nvPr/>
        </p:nvCxnSpPr>
        <p:spPr bwMode="auto">
          <a:xfrm>
            <a:off x="683568" y="2321105"/>
            <a:ext cx="11251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>
            <a:off x="1808693" y="1369571"/>
            <a:ext cx="2025225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>
            <a:off x="3203848" y="1902430"/>
            <a:ext cx="63007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1808693" y="3234578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>
            <a:off x="998603" y="2968149"/>
            <a:ext cx="81009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rot="5400000" flipH="1" flipV="1">
            <a:off x="2245241" y="2632154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Straight Connector 75"/>
          <p:cNvCxnSpPr/>
          <p:nvPr/>
        </p:nvCxnSpPr>
        <p:spPr bwMode="auto">
          <a:xfrm rot="5400000" flipH="1">
            <a:off x="2862170" y="2827322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Straight Connector 76"/>
          <p:cNvCxnSpPr/>
          <p:nvPr/>
        </p:nvCxnSpPr>
        <p:spPr bwMode="auto">
          <a:xfrm rot="5400000" flipH="1">
            <a:off x="2605282" y="1338068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>
            <a:off x="3550387" y="1870927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Straight Connector 78"/>
          <p:cNvCxnSpPr/>
          <p:nvPr/>
        </p:nvCxnSpPr>
        <p:spPr bwMode="auto">
          <a:xfrm rot="5400000" flipH="1">
            <a:off x="2605282" y="3203075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1300137" y="2289602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 rot="5400000" flipH="1">
            <a:off x="3177205" y="2461933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Straight Connector 81"/>
          <p:cNvCxnSpPr/>
          <p:nvPr/>
        </p:nvCxnSpPr>
        <p:spPr bwMode="auto">
          <a:xfrm rot="5400000" flipH="1">
            <a:off x="1345142" y="2936645"/>
            <a:ext cx="0" cy="6300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Straight Connector 83"/>
          <p:cNvCxnSpPr/>
          <p:nvPr/>
        </p:nvCxnSpPr>
        <p:spPr bwMode="auto">
          <a:xfrm rot="5400000">
            <a:off x="971960" y="2538056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6" name="Group 85"/>
          <p:cNvGrpSpPr/>
          <p:nvPr/>
        </p:nvGrpSpPr>
        <p:grpSpPr>
          <a:xfrm>
            <a:off x="683568" y="836712"/>
            <a:ext cx="3150350" cy="2664296"/>
            <a:chOff x="1259632" y="1052736"/>
            <a:chExt cx="5040560" cy="5040560"/>
          </a:xfrm>
        </p:grpSpPr>
        <p:cxnSp>
          <p:nvCxnSpPr>
            <p:cNvPr id="134" name="Straight Connector 133"/>
            <p:cNvCxnSpPr/>
            <p:nvPr/>
          </p:nvCxnSpPr>
          <p:spPr bwMode="auto">
            <a:xfrm rot="5400000" flipH="1">
              <a:off x="-1260648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5" name="Straight Connector 134"/>
            <p:cNvCxnSpPr/>
            <p:nvPr/>
          </p:nvCxnSpPr>
          <p:spPr bwMode="auto">
            <a:xfrm rot="5400000" flipH="1">
              <a:off x="3779912" y="3573016"/>
              <a:ext cx="5040560" cy="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6" name="Straight Connector 135"/>
            <p:cNvCxnSpPr/>
            <p:nvPr/>
          </p:nvCxnSpPr>
          <p:spPr bwMode="auto">
            <a:xfrm rot="5400000" flipH="1" flipV="1">
              <a:off x="3779912" y="3573016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7" name="Straight Connector 136"/>
            <p:cNvCxnSpPr/>
            <p:nvPr/>
          </p:nvCxnSpPr>
          <p:spPr bwMode="auto">
            <a:xfrm rot="5400000" flipH="1" flipV="1">
              <a:off x="3779912" y="-1467544"/>
              <a:ext cx="0" cy="5040560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88" name="Straight Connector 87"/>
          <p:cNvCxnSpPr/>
          <p:nvPr/>
        </p:nvCxnSpPr>
        <p:spPr bwMode="auto">
          <a:xfrm rot="5400000" flipH="1">
            <a:off x="1782050" y="1929073"/>
            <a:ext cx="5328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1" name="Rounded Rectangle 90"/>
          <p:cNvSpPr/>
          <p:nvPr/>
        </p:nvSpPr>
        <p:spPr bwMode="auto">
          <a:xfrm>
            <a:off x="3338863" y="1619542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1268633" y="2038217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1043608" y="2456893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Rounded Rectangle 93"/>
          <p:cNvSpPr/>
          <p:nvPr/>
        </p:nvSpPr>
        <p:spPr bwMode="auto">
          <a:xfrm>
            <a:off x="3248853" y="2190463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2303748" y="2380770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1187624" y="3068960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2951820" y="2647199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2321750" y="2966915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2573778" y="1124745"/>
            <a:ext cx="567063" cy="19154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1" name="Straight Connector 100"/>
          <p:cNvCxnSpPr/>
          <p:nvPr/>
        </p:nvCxnSpPr>
        <p:spPr bwMode="auto">
          <a:xfrm>
            <a:off x="5472100" y="943284"/>
            <a:ext cx="2457273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V="1">
            <a:off x="4905037" y="943284"/>
            <a:ext cx="567063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Straight Connector 104"/>
          <p:cNvCxnSpPr/>
          <p:nvPr/>
        </p:nvCxnSpPr>
        <p:spPr bwMode="auto">
          <a:xfrm flipV="1">
            <a:off x="4400981" y="1369571"/>
            <a:ext cx="504056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4400981" y="1849144"/>
            <a:ext cx="315035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 flipV="1">
            <a:off x="7110282" y="1369571"/>
            <a:ext cx="819091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0" name="Straight Connector 109"/>
          <p:cNvCxnSpPr/>
          <p:nvPr/>
        </p:nvCxnSpPr>
        <p:spPr bwMode="auto">
          <a:xfrm flipV="1">
            <a:off x="6417205" y="1849144"/>
            <a:ext cx="693077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Straight Connector 110"/>
          <p:cNvCxnSpPr/>
          <p:nvPr/>
        </p:nvCxnSpPr>
        <p:spPr bwMode="auto">
          <a:xfrm flipH="1" flipV="1">
            <a:off x="7110282" y="1849144"/>
            <a:ext cx="504056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flipV="1">
            <a:off x="5913149" y="2328718"/>
            <a:ext cx="504056" cy="479573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flipV="1">
            <a:off x="5580112" y="2780928"/>
            <a:ext cx="378042" cy="426287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5" name="Rounded Rectangle 114"/>
          <p:cNvSpPr/>
          <p:nvPr/>
        </p:nvSpPr>
        <p:spPr bwMode="auto">
          <a:xfrm>
            <a:off x="7614338" y="1262999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6" name="Rounded Rectangle 115"/>
          <p:cNvSpPr/>
          <p:nvPr/>
        </p:nvSpPr>
        <p:spPr bwMode="auto">
          <a:xfrm>
            <a:off x="5157065" y="836712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299303" y="2222146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4590002" y="1262999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1" name="Rounded Rectangle 120"/>
          <p:cNvSpPr/>
          <p:nvPr/>
        </p:nvSpPr>
        <p:spPr bwMode="auto">
          <a:xfrm>
            <a:off x="4085946" y="1742573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4" name="Rounded Rectangle 123"/>
          <p:cNvSpPr/>
          <p:nvPr/>
        </p:nvSpPr>
        <p:spPr bwMode="auto">
          <a:xfrm>
            <a:off x="6795247" y="1742573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6102170" y="2222146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00981" y="2222146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5598114" y="2701719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5292080" y="3140968"/>
            <a:ext cx="630070" cy="21314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0" name="AutoShape 56"/>
          <p:cNvSpPr>
            <a:spLocks noChangeArrowheads="1"/>
          </p:cNvSpPr>
          <p:nvPr/>
        </p:nvSpPr>
        <p:spPr bwMode="auto">
          <a:xfrm>
            <a:off x="323528" y="620688"/>
            <a:ext cx="1872208" cy="36004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38100" algn="ctr">
            <a:solidFill>
              <a:srgbClr val="E5E5FF"/>
            </a:solidFill>
            <a:round/>
            <a:headEnd/>
            <a:tailEnd type="none" w="med" len="lg"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anchor="ctr"/>
          <a:lstStyle/>
          <a:p>
            <a:pPr algn="ctr"/>
            <a:r>
              <a:rPr lang="en-US" b="1" smtClean="0"/>
              <a:t>Delete [35, 60] </a:t>
            </a:r>
            <a:endParaRPr lang="cs-CZ" b="1"/>
          </a:p>
        </p:txBody>
      </p:sp>
      <p:sp>
        <p:nvSpPr>
          <p:cNvPr id="158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61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63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4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2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65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6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7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7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6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recapitulation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7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2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356704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111448" y="692696"/>
            <a:ext cx="8925048" cy="5976664"/>
          </a:xfrm>
          <a:prstGeom prst="roundRect">
            <a:avLst>
              <a:gd name="adj" fmla="val 3969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1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delete(Point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P,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Node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N, </a:t>
            </a:r>
            <a:r>
              <a:rPr lang="en-US" b="1" u="sng" dirty="0" err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cd) 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==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throw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new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ExceptionDeleteNonexistentPoint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P.equals(N.coords) ){ 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found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in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N.right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replace deleted from right  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N.coords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findMin( N.right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cd,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).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 = delete( N.coords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N.left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!=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){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replace deleted from left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N.coords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findMin( 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cd,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).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 = delete( N.coords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   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u="sng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// destroy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leaf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N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b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point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P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not found yet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 P.coords[cd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]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&lt;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N.coords[cd] )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search left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subtree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N.left  = delete( P, N.left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</a:t>
            </a:r>
            <a:r>
              <a:rPr lang="en-US" b="1" dirty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      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 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search right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subtree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N.right 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delete( P, N.right,(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cd+1</a:t>
            </a:r>
            <a:r>
              <a:rPr lang="en-US" b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)%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 );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N;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operation Delete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7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8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0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1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9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3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497223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5445224"/>
            <a:ext cx="8640960" cy="936104"/>
          </a:xfrm>
          <a:prstGeom prst="roundRect">
            <a:avLst>
              <a:gd name="adj" fmla="val 1799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Note that k-d tree presented here is a basic simple variant, many </a:t>
            </a:r>
            <a:r>
              <a:rPr lang="en-US" smtClean="0">
                <a:solidFill>
                  <a:srgbClr val="000000"/>
                </a:solidFill>
              </a:rPr>
              <a:t>other, </a:t>
            </a:r>
            <a:r>
              <a:rPr lang="en-US" smtClean="0">
                <a:solidFill>
                  <a:srgbClr val="000000"/>
                </a:solidFill>
              </a:rPr>
              <a:t>more sophisticated variants do exist. </a:t>
            </a:r>
          </a:p>
        </p:txBody>
      </p:sp>
      <p:sp>
        <p:nvSpPr>
          <p:cNvPr id="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tree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2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5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6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7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8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1" name="AutoShape 3"/>
          <p:cNvSpPr>
            <a:spLocks noChangeArrowheads="1"/>
          </p:cNvSpPr>
          <p:nvPr/>
        </p:nvSpPr>
        <p:spPr bwMode="auto">
          <a:xfrm>
            <a:off x="251520" y="620688"/>
            <a:ext cx="8640960" cy="4752528"/>
          </a:xfrm>
          <a:prstGeom prst="roundRect">
            <a:avLst>
              <a:gd name="adj" fmla="val 578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K-d tree is a binary search tree representing a rectangular area in D-dimensional space. The area is divided (and recursively subdivided) into </a:t>
            </a:r>
            <a:r>
              <a:rPr lang="en-US" b="1" smtClean="0">
                <a:solidFill>
                  <a:srgbClr val="000000"/>
                </a:solidFill>
              </a:rPr>
              <a:t>rectangular cells</a:t>
            </a:r>
            <a:r>
              <a:rPr lang="en-US" smtClean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</a:t>
            </a:r>
            <a:r>
              <a:rPr lang="en-US">
                <a:solidFill>
                  <a:srgbClr val="000000"/>
                </a:solidFill>
              </a:rPr>
              <a:t>enote dimensions naturaly by their index 0, 1, 2, ...  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Denote </a:t>
            </a:r>
            <a:r>
              <a:rPr lang="en-US" smtClean="0">
                <a:solidFill>
                  <a:srgbClr val="000000"/>
                </a:solidFill>
              </a:rPr>
              <a:t>by R the root of a tree or a subtree.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 </a:t>
            </a:r>
            <a:r>
              <a:rPr lang="en-US" smtClean="0">
                <a:solidFill>
                  <a:srgbClr val="000000"/>
                </a:solidFill>
              </a:rPr>
              <a:t>rectangular D-dimensional cell C(R) (hyperrectangle) is associated with R.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R coordinates be R[0], R[2], ..., R[D</a:t>
            </a:r>
            <a:r>
              <a:rPr lang="en-US" smtClean="0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1] and let h be its depth in the tree.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cell C(R) is splitted into two subcells by a </a:t>
            </a:r>
            <a:r>
              <a:rPr lang="en-US" b="1" smtClean="0">
                <a:solidFill>
                  <a:srgbClr val="000000"/>
                </a:solidFill>
              </a:rPr>
              <a:t>hyperplane</a:t>
            </a:r>
            <a:r>
              <a:rPr lang="en-US" smtClean="0">
                <a:solidFill>
                  <a:srgbClr val="000000"/>
                </a:solidFill>
              </a:rPr>
              <a:t>  of dim D</a:t>
            </a:r>
            <a:r>
              <a:rPr lang="en-US">
                <a:solidFill>
                  <a:srgbClr val="000000"/>
                </a:solidFill>
                <a:sym typeface="Symbol"/>
              </a:rPr>
              <a:t></a:t>
            </a:r>
            <a:r>
              <a:rPr lang="en-US" smtClean="0">
                <a:solidFill>
                  <a:srgbClr val="000000"/>
                </a:solidFill>
              </a:rPr>
              <a:t>1,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for all which points y it holds:  y[h%D</a:t>
            </a:r>
            <a:r>
              <a:rPr lang="en-US">
                <a:solidFill>
                  <a:srgbClr val="000000"/>
                </a:solidFill>
              </a:rPr>
              <a:t>]</a:t>
            </a:r>
            <a:r>
              <a:rPr lang="en-US" smtClean="0">
                <a:solidFill>
                  <a:srgbClr val="000000"/>
                </a:solidFill>
              </a:rPr>
              <a:t> = R[h%D].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All nodes in </a:t>
            </a:r>
            <a:r>
              <a:rPr lang="en-US" smtClean="0">
                <a:solidFill>
                  <a:srgbClr val="000000"/>
                </a:solidFill>
              </a:rPr>
              <a:t>the left </a:t>
            </a:r>
            <a:r>
              <a:rPr lang="en-US" smtClean="0">
                <a:solidFill>
                  <a:srgbClr val="000000"/>
                </a:solidFill>
              </a:rPr>
              <a:t>subtree of R are characterised by their (h%D)-th coordinate being </a:t>
            </a:r>
            <a:r>
              <a:rPr lang="en-US" b="1" smtClean="0">
                <a:solidFill>
                  <a:srgbClr val="000000"/>
                </a:solidFill>
              </a:rPr>
              <a:t>less than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R[h%D</a:t>
            </a:r>
            <a:r>
              <a:rPr lang="en-US" smtClean="0">
                <a:solidFill>
                  <a:srgbClr val="000000"/>
                </a:solidFill>
              </a:rPr>
              <a:t>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All nodes in </a:t>
            </a:r>
            <a:r>
              <a:rPr lang="en-US" smtClean="0">
                <a:solidFill>
                  <a:srgbClr val="000000"/>
                </a:solidFill>
              </a:rPr>
              <a:t>the right </a:t>
            </a:r>
            <a:r>
              <a:rPr lang="en-US" smtClean="0">
                <a:solidFill>
                  <a:srgbClr val="000000"/>
                </a:solidFill>
              </a:rPr>
              <a:t>subtree </a:t>
            </a:r>
            <a:r>
              <a:rPr lang="en-US">
                <a:solidFill>
                  <a:srgbClr val="000000"/>
                </a:solidFill>
              </a:rPr>
              <a:t>of R are characterised by their (h%D)-th coordinate being </a:t>
            </a:r>
            <a:r>
              <a:rPr lang="en-US" b="1" smtClean="0">
                <a:solidFill>
                  <a:srgbClr val="000000"/>
                </a:solidFill>
              </a:rPr>
              <a:t>greater than or equal to</a:t>
            </a:r>
            <a:r>
              <a:rPr lang="en-US" smtClean="0">
                <a:solidFill>
                  <a:srgbClr val="000000"/>
                </a:solidFill>
              </a:rPr>
              <a:t> R[h%D].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Let us call the value h%D </a:t>
            </a:r>
            <a:r>
              <a:rPr lang="en-US" b="1" smtClean="0">
                <a:solidFill>
                  <a:srgbClr val="000000"/>
                </a:solidFill>
              </a:rPr>
              <a:t>splitting /cutting dimension</a:t>
            </a:r>
            <a:r>
              <a:rPr lang="en-US" smtClean="0">
                <a:solidFill>
                  <a:srgbClr val="000000"/>
                </a:solidFill>
              </a:rPr>
              <a:t> of a node in depth h.</a:t>
            </a:r>
          </a:p>
        </p:txBody>
      </p:sp>
    </p:spTree>
    <p:extLst>
      <p:ext uri="{BB962C8B-B14F-4D97-AF65-F5344CB8AC3E}">
        <p14:creationId xmlns:p14="http://schemas.microsoft.com/office/powerpoint/2010/main" val="1146246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1340768"/>
            <a:ext cx="8064896" cy="4176464"/>
          </a:xfrm>
          <a:prstGeom prst="roundRect">
            <a:avLst>
              <a:gd name="adj" fmla="val 438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</a:rPr>
              <a:t>Nearest Neighbour search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smtClean="0">
                <a:solidFill>
                  <a:srgbClr val="000000"/>
                </a:solidFill>
              </a:rPr>
              <a:t>using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1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smtClean="0">
                <a:solidFill>
                  <a:srgbClr val="000000"/>
                </a:solidFill>
              </a:rPr>
              <a:t>k-d tree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Nearest Neighbor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39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15727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836712"/>
            <a:ext cx="8064896" cy="5400600"/>
          </a:xfrm>
          <a:prstGeom prst="roundRect">
            <a:avLst>
              <a:gd name="adj" fmla="val 4383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starts in the root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and  runs </a:t>
            </a:r>
            <a:r>
              <a:rPr lang="en-US" smtClean="0">
                <a:solidFill>
                  <a:srgbClr val="000000"/>
                </a:solidFill>
              </a:rPr>
              <a:t>recursively in </a:t>
            </a:r>
            <a:r>
              <a:rPr lang="en-US" smtClean="0">
                <a:solidFill>
                  <a:srgbClr val="000000"/>
                </a:solidFill>
              </a:rPr>
              <a:t>both L </a:t>
            </a:r>
            <a:r>
              <a:rPr lang="en-US" smtClean="0">
                <a:solidFill>
                  <a:srgbClr val="000000"/>
                </a:solidFill>
              </a:rPr>
              <a:t>and R subtrees of </a:t>
            </a:r>
            <a:r>
              <a:rPr lang="en-US" smtClean="0">
                <a:solidFill>
                  <a:srgbClr val="000000"/>
                </a:solidFill>
              </a:rPr>
              <a:t>the current node</a:t>
            </a:r>
            <a:r>
              <a:rPr lang="en-US" smtClean="0">
                <a:solidFill>
                  <a:srgbClr val="000000"/>
                </a:solidFill>
              </a:rPr>
              <a:t>.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Register and update </a:t>
            </a:r>
            <a:r>
              <a:rPr lang="en-US" b="1" smtClean="0">
                <a:solidFill>
                  <a:srgbClr val="000000"/>
                </a:solidFill>
              </a:rPr>
              <a:t>partial results</a:t>
            </a:r>
            <a:r>
              <a:rPr lang="en-US" smtClean="0">
                <a:solidFill>
                  <a:srgbClr val="000000"/>
                </a:solidFill>
              </a:rPr>
              <a:t>: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Object 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= {close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, close</a:t>
            </a:r>
            <a:r>
              <a:rPr lang="en-US" i="1" smtClean="0">
                <a:solidFill>
                  <a:srgbClr val="000000"/>
                </a:solidFill>
              </a:rPr>
              <a:t>.dist</a:t>
            </a:r>
            <a:r>
              <a:rPr lang="en-US" smtClean="0">
                <a:solidFill>
                  <a:srgbClr val="000000"/>
                </a:solidFill>
              </a:rPr>
              <a:t>}.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Field 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 refers to the node (point) which is so far closest to the query,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field </a:t>
            </a:r>
            <a:r>
              <a:rPr lang="en-US" i="1" smtClean="0">
                <a:solidFill>
                  <a:srgbClr val="000000"/>
                </a:solidFill>
              </a:rPr>
              <a:t>.dist</a:t>
            </a:r>
            <a:r>
              <a:rPr lang="en-US" smtClean="0">
                <a:solidFill>
                  <a:srgbClr val="000000"/>
                </a:solidFill>
              </a:rPr>
              <a:t> contains euclidean distance from </a:t>
            </a:r>
            <a:r>
              <a:rPr lang="en-US" i="1" smtClean="0">
                <a:solidFill>
                  <a:srgbClr val="000000"/>
                </a:solidFill>
              </a:rPr>
              <a:t>.point</a:t>
            </a:r>
            <a:r>
              <a:rPr lang="en-US" smtClean="0">
                <a:solidFill>
                  <a:srgbClr val="000000"/>
                </a:solidFill>
              </a:rPr>
              <a:t> to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Perform </a:t>
            </a:r>
            <a:r>
              <a:rPr lang="en-US" b="1" smtClean="0">
                <a:solidFill>
                  <a:srgbClr val="000000"/>
                </a:solidFill>
              </a:rPr>
              <a:t>pruning</a:t>
            </a:r>
            <a:r>
              <a:rPr lang="en-US" smtClean="0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During </a:t>
            </a:r>
            <a:r>
              <a:rPr lang="en-US" smtClean="0">
                <a:solidFill>
                  <a:srgbClr val="000000"/>
                </a:solidFill>
              </a:rPr>
              <a:t>the search </a:t>
            </a:r>
            <a:r>
              <a:rPr lang="en-US" smtClean="0">
                <a:solidFill>
                  <a:srgbClr val="000000"/>
                </a:solidFill>
              </a:rPr>
              <a:t>dismiss the cells (and associated subtrees)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which </a:t>
            </a:r>
            <a:r>
              <a:rPr lang="en-US" smtClean="0">
                <a:solidFill>
                  <a:srgbClr val="000000"/>
                </a:solidFill>
              </a:rPr>
              <a:t>are too far from query. Object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helps to accomplish this task.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Traversal order</a:t>
            </a:r>
            <a:r>
              <a:rPr lang="en-US" smtClean="0">
                <a:solidFill>
                  <a:srgbClr val="000000"/>
                </a:solidFill>
              </a:rPr>
              <a:t> (left or right subtree is searched first) depends on simple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(in other vartiants of k-d tree on more advanced) heuristic: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First search the subtree whose cell associated with it is closer to the query.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This does not guarantee better results but in practice it helps.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K-d tree Nearest Neighbor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Description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396689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764704"/>
            <a:ext cx="8640960" cy="576064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To implement Nearest </a:t>
            </a:r>
            <a:r>
              <a:rPr lang="en-US" dirty="0" err="1" smtClean="0">
                <a:solidFill>
                  <a:srgbClr val="000000"/>
                </a:solidFill>
              </a:rPr>
              <a:t>Neighbour</a:t>
            </a:r>
            <a:r>
              <a:rPr lang="en-US" dirty="0" smtClean="0">
                <a:solidFill>
                  <a:srgbClr val="000000"/>
                </a:solidFill>
              </a:rPr>
              <a:t> Search suppose existence </a:t>
            </a:r>
            <a:r>
              <a:rPr lang="en-US" smtClean="0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the following</a:t>
            </a:r>
            <a:r>
              <a:rPr lang="en-US" dirty="0" smtClean="0">
                <a:solidFill>
                  <a:srgbClr val="000000"/>
                </a:solidFill>
              </a:rPr>
              <a:t>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1. Class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(or Box, in 2D just Rectangle) representing cells of particular nodes in k-d tree. This class offers two methods: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trimLeft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cd, </a:t>
            </a:r>
            <a:r>
              <a:rPr lang="en-US" dirty="0" err="1" smtClean="0">
                <a:solidFill>
                  <a:srgbClr val="000000"/>
                </a:solidFill>
              </a:rPr>
              <a:t>coords</a:t>
            </a:r>
            <a:r>
              <a:rPr lang="en-US" dirty="0" smtClean="0">
                <a:solidFill>
                  <a:srgbClr val="000000"/>
                </a:solidFill>
              </a:rPr>
              <a:t> c)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 </a:t>
            </a:r>
            <a:r>
              <a:rPr lang="en-US" dirty="0" err="1">
                <a:solidFill>
                  <a:srgbClr val="000000"/>
                </a:solidFill>
              </a:rPr>
              <a:t>HyperRectangle</a:t>
            </a:r>
            <a:r>
              <a:rPr lang="en-US" dirty="0">
                <a:solidFill>
                  <a:srgbClr val="000000"/>
                </a:solidFill>
              </a:rPr>
              <a:t> </a:t>
            </a:r>
            <a:r>
              <a:rPr lang="en-US" dirty="0" err="1" smtClean="0">
                <a:solidFill>
                  <a:srgbClr val="000000"/>
                </a:solidFill>
              </a:rPr>
              <a:t>trimRight</a:t>
            </a:r>
            <a:r>
              <a:rPr lang="en-US" dirty="0" smtClean="0">
                <a:solidFill>
                  <a:srgbClr val="000000"/>
                </a:solidFill>
              </a:rPr>
              <a:t>(</a:t>
            </a:r>
            <a:r>
              <a:rPr lang="en-US" dirty="0" err="1" smtClean="0">
                <a:solidFill>
                  <a:srgbClr val="000000"/>
                </a:solidFill>
              </a:rPr>
              <a:t>int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cd, </a:t>
            </a:r>
            <a:r>
              <a:rPr lang="en-US" dirty="0" err="1">
                <a:solidFill>
                  <a:srgbClr val="000000"/>
                </a:solidFill>
              </a:rPr>
              <a:t>coords</a:t>
            </a:r>
            <a:r>
              <a:rPr lang="en-US" dirty="0">
                <a:solidFill>
                  <a:srgbClr val="000000"/>
                </a:solidFill>
              </a:rPr>
              <a:t> c)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When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r>
              <a:rPr lang="en-US" i="1" smtClean="0">
                <a:solidFill>
                  <a:srgbClr val="000000"/>
                </a:solidFill>
              </a:rPr>
              <a:t>this </a:t>
            </a:r>
            <a:r>
              <a:rPr lang="en-US" smtClean="0">
                <a:solidFill>
                  <a:srgbClr val="000000"/>
                </a:solidFill>
              </a:rPr>
              <a:t>represents the </a:t>
            </a:r>
            <a:r>
              <a:rPr lang="en-US" dirty="0" smtClean="0">
                <a:solidFill>
                  <a:srgbClr val="000000"/>
                </a:solidFill>
              </a:rPr>
              <a:t>current cell, cd represents cutting dimension, c represents coordinates of a </a:t>
            </a:r>
            <a:r>
              <a:rPr lang="en-US" dirty="0">
                <a:solidFill>
                  <a:srgbClr val="000000"/>
                </a:solidFill>
              </a:rPr>
              <a:t>p</a:t>
            </a:r>
            <a:r>
              <a:rPr lang="en-US" dirty="0" smtClean="0">
                <a:solidFill>
                  <a:srgbClr val="000000"/>
                </a:solidFill>
              </a:rPr>
              <a:t>oint (or node)  </a:t>
            </a: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then </a:t>
            </a:r>
            <a:r>
              <a:rPr lang="en-US" dirty="0" err="1" smtClean="0">
                <a:solidFill>
                  <a:srgbClr val="000000"/>
                </a:solidFill>
              </a:rPr>
              <a:t>trimLeft</a:t>
            </a:r>
            <a:r>
              <a:rPr lang="en-US" dirty="0" smtClean="0">
                <a:solidFill>
                  <a:srgbClr val="000000"/>
                </a:solidFill>
              </a:rPr>
              <a:t> returns the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associated with the left </a:t>
            </a:r>
            <a:r>
              <a:rPr lang="en-US" dirty="0" err="1" smtClean="0">
                <a:solidFill>
                  <a:srgbClr val="000000"/>
                </a:solidFill>
              </a:rPr>
              <a:t>subtree</a:t>
            </a:r>
            <a:r>
              <a:rPr lang="en-US" dirty="0" smtClean="0">
                <a:solidFill>
                  <a:srgbClr val="000000"/>
                </a:solidFill>
              </a:rPr>
              <a:t> of the point/node with coordinates c. </a:t>
            </a:r>
            <a:r>
              <a:rPr lang="en-US" smtClean="0">
                <a:solidFill>
                  <a:srgbClr val="000000"/>
                </a:solidFill>
              </a:rPr>
              <a:t>Analogously trimRight </a:t>
            </a:r>
            <a:r>
              <a:rPr lang="en-US" dirty="0" smtClean="0">
                <a:solidFill>
                  <a:srgbClr val="000000"/>
                </a:solidFill>
              </a:rPr>
              <a:t>returns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associated with the right </a:t>
            </a:r>
            <a:r>
              <a:rPr lang="en-US" dirty="0" err="1" smtClean="0">
                <a:solidFill>
                  <a:srgbClr val="000000"/>
                </a:solidFill>
              </a:rPr>
              <a:t>subtree</a:t>
            </a:r>
            <a:r>
              <a:rPr lang="en-US" dirty="0" smtClean="0">
                <a:solidFill>
                  <a:srgbClr val="000000"/>
                </a:solidFill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2. Class or utility G (like Geometry) equipped with methods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G.distance(Point </a:t>
            </a:r>
            <a:r>
              <a:rPr lang="en-US" dirty="0" smtClean="0">
                <a:solidFill>
                  <a:srgbClr val="000000"/>
                </a:solidFill>
              </a:rPr>
              <a:t>p, Point q) with obvious functionality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G.distance(point </a:t>
            </a:r>
            <a:r>
              <a:rPr lang="en-US" dirty="0" smtClean="0">
                <a:solidFill>
                  <a:srgbClr val="000000"/>
                </a:solidFill>
              </a:rPr>
              <a:t>p, </a:t>
            </a:r>
            <a:r>
              <a:rPr lang="en-US" dirty="0" err="1" smtClean="0">
                <a:solidFill>
                  <a:srgbClr val="000000"/>
                </a:solidFill>
              </a:rPr>
              <a:t>Hyperrectangle</a:t>
            </a:r>
            <a:r>
              <a:rPr lang="en-US" dirty="0" smtClean="0">
                <a:solidFill>
                  <a:srgbClr val="000000"/>
                </a:solidFill>
              </a:rPr>
              <a:t> r) which computes distance from q to the </a:t>
            </a:r>
            <a:r>
              <a:rPr lang="en-US" smtClean="0">
                <a:solidFill>
                  <a:srgbClr val="000000"/>
                </a:solidFill>
              </a:rPr>
              <a:t>point </a:t>
            </a:r>
            <a:r>
              <a:rPr lang="en-US" smtClean="0">
                <a:solidFill>
                  <a:srgbClr val="000000"/>
                </a:solidFill>
              </a:rPr>
              <a:t>x of </a:t>
            </a:r>
            <a:r>
              <a:rPr lang="en-US" dirty="0" smtClean="0">
                <a:solidFill>
                  <a:srgbClr val="000000"/>
                </a:solidFill>
              </a:rPr>
              <a:t>r which is nearest to q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3. Object </a:t>
            </a:r>
            <a:r>
              <a:rPr lang="en-US" i="1" dirty="0" smtClean="0">
                <a:solidFill>
                  <a:srgbClr val="000000"/>
                </a:solidFill>
              </a:rPr>
              <a:t>close</a:t>
            </a:r>
            <a:r>
              <a:rPr lang="en-US" dirty="0" smtClean="0">
                <a:solidFill>
                  <a:srgbClr val="000000"/>
                </a:solidFill>
              </a:rPr>
              <a:t> with fields </a:t>
            </a:r>
            <a:r>
              <a:rPr lang="en-US" i="1" dirty="0" err="1" smtClean="0">
                <a:solidFill>
                  <a:srgbClr val="000000"/>
                </a:solidFill>
              </a:rPr>
              <a:t>dist</a:t>
            </a:r>
            <a:r>
              <a:rPr lang="en-US" dirty="0" smtClean="0">
                <a:solidFill>
                  <a:srgbClr val="000000"/>
                </a:solidFill>
              </a:rPr>
              <a:t> and </a:t>
            </a:r>
            <a:r>
              <a:rPr lang="en-US" i="1" dirty="0" smtClean="0">
                <a:solidFill>
                  <a:srgbClr val="000000"/>
                </a:solidFill>
              </a:rPr>
              <a:t>point</a:t>
            </a:r>
            <a:r>
              <a:rPr lang="en-US" dirty="0" smtClean="0">
                <a:solidFill>
                  <a:srgbClr val="000000"/>
                </a:solidFill>
              </a:rPr>
              <a:t>, storing the best distance found so far and reference to the point at which it was attained. Initialize by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err="1" smtClean="0">
                <a:solidFill>
                  <a:srgbClr val="000000"/>
                </a:solidFill>
              </a:rPr>
              <a:t>dist</a:t>
            </a:r>
            <a:r>
              <a:rPr lang="en-US" dirty="0" smtClean="0">
                <a:solidFill>
                  <a:srgbClr val="000000"/>
                </a:solidFill>
              </a:rPr>
              <a:t> = </a:t>
            </a:r>
            <a:r>
              <a:rPr lang="en-US" dirty="0" err="1" smtClean="0">
                <a:solidFill>
                  <a:srgbClr val="000000"/>
                </a:solidFill>
              </a:rPr>
              <a:t>inf</a:t>
            </a:r>
            <a:r>
              <a:rPr lang="en-US" dirty="0" smtClean="0">
                <a:solidFill>
                  <a:srgbClr val="000000"/>
                </a:solidFill>
              </a:rPr>
              <a:t>, </a:t>
            </a:r>
            <a:r>
              <a:rPr lang="en-US" i="1" dirty="0" smtClean="0">
                <a:solidFill>
                  <a:srgbClr val="000000"/>
                </a:solidFill>
              </a:rPr>
              <a:t>point</a:t>
            </a:r>
            <a:r>
              <a:rPr lang="en-US" dirty="0" smtClean="0">
                <a:solidFill>
                  <a:srgbClr val="000000"/>
                </a:solidFill>
              </a:rPr>
              <a:t> = null.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Implementation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217547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4283968" y="908720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 flipV="1">
            <a:off x="6876256" y="2132856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/>
          <p:cNvSpPr/>
          <p:nvPr/>
        </p:nvSpPr>
        <p:spPr bwMode="auto">
          <a:xfrm rot="5400000" flipH="1">
            <a:off x="6588224" y="3068960"/>
            <a:ext cx="1152128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flipH="1" flipV="1">
            <a:off x="7236296" y="3717032"/>
            <a:ext cx="288032" cy="3600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012160" y="3429000"/>
            <a:ext cx="86409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Rectangle 112"/>
          <p:cNvSpPr/>
          <p:nvPr/>
        </p:nvSpPr>
        <p:spPr bwMode="auto">
          <a:xfrm rot="5400000" flipH="1">
            <a:off x="1691679" y="1988840"/>
            <a:ext cx="1728192" cy="158417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555775" y="450912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267743" y="4437112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46800" y="2996952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105329" y="134076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393360" y="2069831"/>
            <a:ext cx="0" cy="2737609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347863" y="1916832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267743" y="3645024"/>
            <a:ext cx="0" cy="113155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753400" y="3665598"/>
            <a:ext cx="159446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467542" y="2069831"/>
            <a:ext cx="128585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>
            <a:off x="1753400" y="1916832"/>
            <a:ext cx="2314543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347863" y="263691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456429" y="2996952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51819" y="362959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231739" y="3886765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95835" y="18808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743907" y="260090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663787" y="440110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91579" y="2024844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311859" y="339299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223627" y="296094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393360" y="438567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332657" y="2996952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267743" y="2996952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267743" y="2996952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267743" y="-603448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17396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502166" y="232830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930451" y="181396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817296" y="422108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99297" y="3099821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627783" y="3367279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629133" y="268320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339751" y="393305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90691" y="16551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556792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556792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780928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5940152" y="4077072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41277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9888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63691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63691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28498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284984"/>
            <a:ext cx="720080" cy="288032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580112" y="39330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5868144" y="450912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467544" y="5301208"/>
            <a:ext cx="8064896" cy="108012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query point [35, 50] is inside leaf cell defined by node [70, 30].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closest point to query [35</a:t>
            </a:r>
            <a:r>
              <a:rPr lang="en-US" dirty="0">
                <a:solidFill>
                  <a:srgbClr val="000000"/>
                </a:solidFill>
              </a:rPr>
              <a:t>, 50</a:t>
            </a:r>
            <a:r>
              <a:rPr lang="en-US" dirty="0" smtClean="0">
                <a:solidFill>
                  <a:srgbClr val="000000"/>
                </a:solidFill>
              </a:rPr>
              <a:t>] is the point [20, 50</a:t>
            </a:r>
            <a:r>
              <a:rPr lang="en-US" smtClean="0">
                <a:solidFill>
                  <a:srgbClr val="000000"/>
                </a:solidFill>
              </a:rPr>
              <a:t>]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which </a:t>
            </a:r>
            <a:r>
              <a:rPr lang="en-US" dirty="0" smtClean="0">
                <a:solidFill>
                  <a:srgbClr val="000000"/>
                </a:solidFill>
              </a:rPr>
              <a:t>lies in a distant part of the tree. 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79711" y="2780928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35, 50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187623" y="2276872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2132856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98884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63691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28498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092280" y="3933056"/>
            <a:ext cx="720080" cy="2880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35, 50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659400" y="3645024"/>
            <a:ext cx="2307843" cy="431925"/>
          </a:xfrm>
          <a:custGeom>
            <a:avLst/>
            <a:gdLst>
              <a:gd name="connsiteX0" fmla="*/ 22726 w 1794881"/>
              <a:gd name="connsiteY0" fmla="*/ 0 h 1117025"/>
              <a:gd name="connsiteX1" fmla="*/ 136014 w 1794881"/>
              <a:gd name="connsiteY1" fmla="*/ 299406 h 1117025"/>
              <a:gd name="connsiteX2" fmla="*/ 1058506 w 1794881"/>
              <a:gd name="connsiteY2" fmla="*/ 566443 h 1117025"/>
              <a:gd name="connsiteX3" fmla="*/ 1366004 w 1794881"/>
              <a:gd name="connsiteY3" fmla="*/ 1027689 h 1117025"/>
              <a:gd name="connsiteX4" fmla="*/ 1794881 w 1794881"/>
              <a:gd name="connsiteY4" fmla="*/ 1116701 h 1117025"/>
              <a:gd name="connsiteX0" fmla="*/ 23584 w 1795739"/>
              <a:gd name="connsiteY0" fmla="*/ 0 h 1132217"/>
              <a:gd name="connsiteX1" fmla="*/ 136872 w 1795739"/>
              <a:gd name="connsiteY1" fmla="*/ 299406 h 1132217"/>
              <a:gd name="connsiteX2" fmla="*/ 1078120 w 1795739"/>
              <a:gd name="connsiteY2" fmla="*/ 168938 h 1132217"/>
              <a:gd name="connsiteX3" fmla="*/ 1366862 w 1795739"/>
              <a:gd name="connsiteY3" fmla="*/ 1027689 h 1132217"/>
              <a:gd name="connsiteX4" fmla="*/ 1795739 w 1795739"/>
              <a:gd name="connsiteY4" fmla="*/ 1116701 h 1132217"/>
              <a:gd name="connsiteX0" fmla="*/ 10834 w 1782989"/>
              <a:gd name="connsiteY0" fmla="*/ 0 h 1132217"/>
              <a:gd name="connsiteX1" fmla="*/ 180388 w 1782989"/>
              <a:gd name="connsiteY1" fmla="*/ 738757 h 1132217"/>
              <a:gd name="connsiteX2" fmla="*/ 1065370 w 1782989"/>
              <a:gd name="connsiteY2" fmla="*/ 168938 h 1132217"/>
              <a:gd name="connsiteX3" fmla="*/ 1354112 w 1782989"/>
              <a:gd name="connsiteY3" fmla="*/ 1027689 h 1132217"/>
              <a:gd name="connsiteX4" fmla="*/ 1782989 w 1782989"/>
              <a:gd name="connsiteY4" fmla="*/ 1116701 h 1132217"/>
              <a:gd name="connsiteX0" fmla="*/ 10834 w 1782989"/>
              <a:gd name="connsiteY0" fmla="*/ 0 h 1116715"/>
              <a:gd name="connsiteX1" fmla="*/ 180388 w 1782989"/>
              <a:gd name="connsiteY1" fmla="*/ 738757 h 1116715"/>
              <a:gd name="connsiteX2" fmla="*/ 1065370 w 1782989"/>
              <a:gd name="connsiteY2" fmla="*/ 168938 h 1116715"/>
              <a:gd name="connsiteX3" fmla="*/ 1460392 w 1782989"/>
              <a:gd name="connsiteY3" fmla="*/ 860317 h 1116715"/>
              <a:gd name="connsiteX4" fmla="*/ 1782989 w 1782989"/>
              <a:gd name="connsiteY4" fmla="*/ 1116701 h 111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989" h="1116715">
                <a:moveTo>
                  <a:pt x="10834" y="0"/>
                </a:moveTo>
                <a:cubicBezTo>
                  <a:pt x="-18837" y="102499"/>
                  <a:pt x="4632" y="710601"/>
                  <a:pt x="180388" y="738757"/>
                </a:cubicBezTo>
                <a:cubicBezTo>
                  <a:pt x="356144" y="766913"/>
                  <a:pt x="852036" y="148678"/>
                  <a:pt x="1065370" y="168938"/>
                </a:cubicBezTo>
                <a:cubicBezTo>
                  <a:pt x="1278704" y="189198"/>
                  <a:pt x="1340789" y="702357"/>
                  <a:pt x="1460392" y="860317"/>
                </a:cubicBezTo>
                <a:cubicBezTo>
                  <a:pt x="1579995" y="1018277"/>
                  <a:pt x="1629915" y="1118050"/>
                  <a:pt x="1782989" y="1116701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716016" y="3861048"/>
            <a:ext cx="655455" cy="1440160"/>
          </a:xfrm>
          <a:custGeom>
            <a:avLst/>
            <a:gdLst>
              <a:gd name="connsiteX0" fmla="*/ 1772156 w 1772156"/>
              <a:gd name="connsiteY0" fmla="*/ 0 h 1836892"/>
              <a:gd name="connsiteX1" fmla="*/ 1383738 w 1772156"/>
              <a:gd name="connsiteY1" fmla="*/ 226577 h 1836892"/>
              <a:gd name="connsiteX2" fmla="*/ 1132885 w 1772156"/>
              <a:gd name="connsiteY2" fmla="*/ 663547 h 1836892"/>
              <a:gd name="connsiteX3" fmla="*/ 1149069 w 1772156"/>
              <a:gd name="connsiteY3" fmla="*/ 1262358 h 1836892"/>
              <a:gd name="connsiteX4" fmla="*/ 0 w 1772156"/>
              <a:gd name="connsiteY4" fmla="*/ 1836892 h 183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156" h="1836892">
                <a:moveTo>
                  <a:pt x="1772156" y="0"/>
                </a:moveTo>
                <a:cubicBezTo>
                  <a:pt x="1631219" y="57993"/>
                  <a:pt x="1490283" y="115986"/>
                  <a:pt x="1383738" y="226577"/>
                </a:cubicBezTo>
                <a:cubicBezTo>
                  <a:pt x="1277193" y="337168"/>
                  <a:pt x="1171996" y="490917"/>
                  <a:pt x="1132885" y="663547"/>
                </a:cubicBezTo>
                <a:cubicBezTo>
                  <a:pt x="1093774" y="836177"/>
                  <a:pt x="1337883" y="1066801"/>
                  <a:pt x="1149069" y="1262358"/>
                </a:cubicBezTo>
                <a:cubicBezTo>
                  <a:pt x="960255" y="1457915"/>
                  <a:pt x="480127" y="1647403"/>
                  <a:pt x="0" y="1836892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267744" y="1196752"/>
            <a:ext cx="0" cy="69950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231740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339752" y="134076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611560" y="548680"/>
            <a:ext cx="4536504" cy="432048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[35, 50]</a:t>
            </a:r>
            <a:endParaRPr lang="en-US" b="1" dirty="0">
              <a:solidFill>
                <a:srgbClr val="000000"/>
              </a:solidFill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>
            <a:off x="1187624" y="299695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871699" y="303295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581196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28" name="Straight Connector 127"/>
          <p:cNvCxnSpPr/>
          <p:nvPr/>
        </p:nvCxnSpPr>
        <p:spPr bwMode="auto">
          <a:xfrm flipV="1">
            <a:off x="6876256" y="1916832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5" name="Rectangle 124"/>
          <p:cNvSpPr/>
          <p:nvPr/>
        </p:nvSpPr>
        <p:spPr bwMode="auto">
          <a:xfrm rot="5400000" flipH="1">
            <a:off x="6588224" y="2852936"/>
            <a:ext cx="1152128" cy="1440160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 flipH="1" flipV="1">
            <a:off x="7236296" y="3501008"/>
            <a:ext cx="288032" cy="3600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flipV="1">
            <a:off x="6012160" y="3212976"/>
            <a:ext cx="86409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3" name="Rectangle 112"/>
          <p:cNvSpPr/>
          <p:nvPr/>
        </p:nvSpPr>
        <p:spPr bwMode="auto">
          <a:xfrm rot="5400000" flipH="1">
            <a:off x="1547664" y="1916832"/>
            <a:ext cx="1800200" cy="1656183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6" name="Straight Connector 95"/>
          <p:cNvCxnSpPr/>
          <p:nvPr/>
        </p:nvCxnSpPr>
        <p:spPr bwMode="auto">
          <a:xfrm>
            <a:off x="5724128" y="1340768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 flipV="1">
            <a:off x="4572000" y="1340768"/>
            <a:ext cx="144016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Straight Connector 103"/>
          <p:cNvCxnSpPr/>
          <p:nvPr/>
        </p:nvCxnSpPr>
        <p:spPr bwMode="auto">
          <a:xfrm flipH="1" flipV="1">
            <a:off x="7596336" y="2564904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H="1" flipV="1">
            <a:off x="5940152" y="3861048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Rounded Rectangle 142"/>
          <p:cNvSpPr/>
          <p:nvPr/>
        </p:nvSpPr>
        <p:spPr bwMode="auto">
          <a:xfrm>
            <a:off x="5652120" y="11967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34,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5" name="Rounded Rectangle 144"/>
          <p:cNvSpPr/>
          <p:nvPr/>
        </p:nvSpPr>
        <p:spPr bwMode="auto">
          <a:xfrm>
            <a:off x="5220072" y="17728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ounded Rectangle 145"/>
          <p:cNvSpPr/>
          <p:nvPr/>
        </p:nvSpPr>
        <p:spPr bwMode="auto">
          <a:xfrm>
            <a:off x="4716016" y="24208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47" name="Rounded Rectangle 146"/>
          <p:cNvSpPr/>
          <p:nvPr/>
        </p:nvSpPr>
        <p:spPr bwMode="auto">
          <a:xfrm>
            <a:off x="6876256" y="24208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8" name="Rounded Rectangle 147"/>
          <p:cNvSpPr/>
          <p:nvPr/>
        </p:nvSpPr>
        <p:spPr bwMode="auto">
          <a:xfrm>
            <a:off x="6516216" y="3068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9" name="Rounded Rectangle 148"/>
          <p:cNvSpPr/>
          <p:nvPr/>
        </p:nvSpPr>
        <p:spPr bwMode="auto">
          <a:xfrm>
            <a:off x="4283968" y="3068960"/>
            <a:ext cx="720080" cy="288032"/>
          </a:xfrm>
          <a:prstGeom prst="roundRect">
            <a:avLst/>
          </a:prstGeom>
          <a:solidFill>
            <a:schemeClr val="bg1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0" name="Rounded Rectangle 149"/>
          <p:cNvSpPr/>
          <p:nvPr/>
        </p:nvSpPr>
        <p:spPr bwMode="auto">
          <a:xfrm>
            <a:off x="5580112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1" name="Rounded Rectangle 150"/>
          <p:cNvSpPr/>
          <p:nvPr/>
        </p:nvSpPr>
        <p:spPr bwMode="auto">
          <a:xfrm>
            <a:off x="5868144" y="429309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>
            <a:off x="251520" y="5301208"/>
            <a:ext cx="8640960" cy="108012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The query </a:t>
            </a:r>
            <a:r>
              <a:rPr lang="en-US" smtClean="0">
                <a:solidFill>
                  <a:srgbClr val="000000"/>
                </a:solidFill>
              </a:rPr>
              <a:t>point </a:t>
            </a:r>
            <a:r>
              <a:rPr lang="en-US" smtClean="0">
                <a:solidFill>
                  <a:srgbClr val="000000"/>
                </a:solidFill>
              </a:rPr>
              <a:t>Q = [40, </a:t>
            </a:r>
            <a:r>
              <a:rPr lang="en-US" dirty="0" smtClean="0">
                <a:solidFill>
                  <a:srgbClr val="000000"/>
                </a:solidFill>
              </a:rPr>
              <a:t>50</a:t>
            </a:r>
            <a:r>
              <a:rPr lang="en-US" smtClean="0">
                <a:solidFill>
                  <a:srgbClr val="000000"/>
                </a:solidFill>
              </a:rPr>
              <a:t>] </a:t>
            </a:r>
            <a:r>
              <a:rPr lang="en-US" smtClean="0">
                <a:solidFill>
                  <a:srgbClr val="000000"/>
                </a:solidFill>
              </a:rPr>
              <a:t>lies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smtClean="0">
                <a:solidFill>
                  <a:srgbClr val="000000"/>
                </a:solidFill>
              </a:rPr>
              <a:t>inside </a:t>
            </a:r>
            <a:r>
              <a:rPr lang="en-US" smtClean="0">
                <a:solidFill>
                  <a:srgbClr val="000000"/>
                </a:solidFill>
              </a:rPr>
              <a:t>(empty) leaf cell right to </a:t>
            </a:r>
            <a:r>
              <a:rPr lang="en-US" smtClean="0">
                <a:solidFill>
                  <a:srgbClr val="000000"/>
                </a:solidFill>
              </a:rPr>
              <a:t>the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 dirty="0" smtClean="0">
                <a:solidFill>
                  <a:srgbClr val="000000"/>
                </a:solidFill>
              </a:rPr>
              <a:t>node [70, </a:t>
            </a:r>
            <a:r>
              <a:rPr lang="en-US" smtClean="0">
                <a:solidFill>
                  <a:srgbClr val="000000"/>
                </a:solidFill>
              </a:rPr>
              <a:t>30</a:t>
            </a:r>
            <a:r>
              <a:rPr lang="en-US" smtClean="0">
                <a:solidFill>
                  <a:srgbClr val="000000"/>
                </a:solidFill>
              </a:rPr>
              <a:t>].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 dirty="0" smtClean="0">
                <a:solidFill>
                  <a:srgbClr val="000000"/>
                </a:solidFill>
              </a:rPr>
              <a:t>closest point to </a:t>
            </a:r>
            <a:r>
              <a:rPr lang="en-US" smtClean="0">
                <a:solidFill>
                  <a:srgbClr val="000000"/>
                </a:solidFill>
              </a:rPr>
              <a:t>query </a:t>
            </a:r>
            <a:r>
              <a:rPr lang="en-US" smtClean="0">
                <a:solidFill>
                  <a:srgbClr val="000000"/>
                </a:solidFill>
              </a:rPr>
              <a:t>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 dirty="0" smtClean="0">
                <a:solidFill>
                  <a:srgbClr val="000000"/>
                </a:solidFill>
              </a:rPr>
              <a:t>] is the point [20, 50</a:t>
            </a:r>
            <a:r>
              <a:rPr lang="en-US" smtClean="0">
                <a:solidFill>
                  <a:srgbClr val="000000"/>
                </a:solidFill>
              </a:rPr>
              <a:t>]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which, in fact, lies </a:t>
            </a:r>
            <a:r>
              <a:rPr lang="en-US" dirty="0" smtClean="0">
                <a:solidFill>
                  <a:srgbClr val="000000"/>
                </a:solidFill>
              </a:rPr>
              <a:t>in a distant part of the tree. </a:t>
            </a: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3" y="269863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115615" y="2194576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4" name="Straight Connector 113"/>
          <p:cNvCxnSpPr/>
          <p:nvPr/>
        </p:nvCxnSpPr>
        <p:spPr bwMode="auto">
          <a:xfrm flipH="1" flipV="1">
            <a:off x="7740352" y="1916832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2" name="Rounded Rectangle 141"/>
          <p:cNvSpPr/>
          <p:nvPr/>
        </p:nvSpPr>
        <p:spPr bwMode="auto">
          <a:xfrm>
            <a:off x="7380312" y="17728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4" name="Rounded Rectangle 143"/>
          <p:cNvSpPr/>
          <p:nvPr/>
        </p:nvSpPr>
        <p:spPr bwMode="auto">
          <a:xfrm>
            <a:off x="8100392" y="24208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7956376" y="306896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7" name="Rounded Rectangle 116"/>
          <p:cNvSpPr/>
          <p:nvPr/>
        </p:nvSpPr>
        <p:spPr bwMode="auto">
          <a:xfrm>
            <a:off x="7092280" y="3717032"/>
            <a:ext cx="720080" cy="288032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ysDot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40, </a:t>
            </a: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Arial" charset="0"/>
              </a:rPr>
              <a:t>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>
                  <a:lumMod val="50000"/>
                  <a:lumOff val="50000"/>
                </a:schemeClr>
              </a:solidFill>
              <a:effectLst/>
              <a:latin typeface="Arial" charset="0"/>
            </a:endParaRPr>
          </a:p>
        </p:txBody>
      </p:sp>
      <p:sp>
        <p:nvSpPr>
          <p:cNvPr id="21" name="Freeform 20"/>
          <p:cNvSpPr/>
          <p:nvPr/>
        </p:nvSpPr>
        <p:spPr bwMode="auto">
          <a:xfrm>
            <a:off x="4659400" y="3356993"/>
            <a:ext cx="2307843" cy="432048"/>
          </a:xfrm>
          <a:custGeom>
            <a:avLst/>
            <a:gdLst>
              <a:gd name="connsiteX0" fmla="*/ 22726 w 1794881"/>
              <a:gd name="connsiteY0" fmla="*/ 0 h 1117025"/>
              <a:gd name="connsiteX1" fmla="*/ 136014 w 1794881"/>
              <a:gd name="connsiteY1" fmla="*/ 299406 h 1117025"/>
              <a:gd name="connsiteX2" fmla="*/ 1058506 w 1794881"/>
              <a:gd name="connsiteY2" fmla="*/ 566443 h 1117025"/>
              <a:gd name="connsiteX3" fmla="*/ 1366004 w 1794881"/>
              <a:gd name="connsiteY3" fmla="*/ 1027689 h 1117025"/>
              <a:gd name="connsiteX4" fmla="*/ 1794881 w 1794881"/>
              <a:gd name="connsiteY4" fmla="*/ 1116701 h 1117025"/>
              <a:gd name="connsiteX0" fmla="*/ 23584 w 1795739"/>
              <a:gd name="connsiteY0" fmla="*/ 0 h 1132217"/>
              <a:gd name="connsiteX1" fmla="*/ 136872 w 1795739"/>
              <a:gd name="connsiteY1" fmla="*/ 299406 h 1132217"/>
              <a:gd name="connsiteX2" fmla="*/ 1078120 w 1795739"/>
              <a:gd name="connsiteY2" fmla="*/ 168938 h 1132217"/>
              <a:gd name="connsiteX3" fmla="*/ 1366862 w 1795739"/>
              <a:gd name="connsiteY3" fmla="*/ 1027689 h 1132217"/>
              <a:gd name="connsiteX4" fmla="*/ 1795739 w 1795739"/>
              <a:gd name="connsiteY4" fmla="*/ 1116701 h 1132217"/>
              <a:gd name="connsiteX0" fmla="*/ 10834 w 1782989"/>
              <a:gd name="connsiteY0" fmla="*/ 0 h 1132217"/>
              <a:gd name="connsiteX1" fmla="*/ 180388 w 1782989"/>
              <a:gd name="connsiteY1" fmla="*/ 738757 h 1132217"/>
              <a:gd name="connsiteX2" fmla="*/ 1065370 w 1782989"/>
              <a:gd name="connsiteY2" fmla="*/ 168938 h 1132217"/>
              <a:gd name="connsiteX3" fmla="*/ 1354112 w 1782989"/>
              <a:gd name="connsiteY3" fmla="*/ 1027689 h 1132217"/>
              <a:gd name="connsiteX4" fmla="*/ 1782989 w 1782989"/>
              <a:gd name="connsiteY4" fmla="*/ 1116701 h 1132217"/>
              <a:gd name="connsiteX0" fmla="*/ 10834 w 1782989"/>
              <a:gd name="connsiteY0" fmla="*/ 0 h 1116715"/>
              <a:gd name="connsiteX1" fmla="*/ 180388 w 1782989"/>
              <a:gd name="connsiteY1" fmla="*/ 738757 h 1116715"/>
              <a:gd name="connsiteX2" fmla="*/ 1065370 w 1782989"/>
              <a:gd name="connsiteY2" fmla="*/ 168938 h 1116715"/>
              <a:gd name="connsiteX3" fmla="*/ 1460392 w 1782989"/>
              <a:gd name="connsiteY3" fmla="*/ 860317 h 1116715"/>
              <a:gd name="connsiteX4" fmla="*/ 1782989 w 1782989"/>
              <a:gd name="connsiteY4" fmla="*/ 1116701 h 1116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82989" h="1116715">
                <a:moveTo>
                  <a:pt x="10834" y="0"/>
                </a:moveTo>
                <a:cubicBezTo>
                  <a:pt x="-18837" y="102499"/>
                  <a:pt x="4632" y="710601"/>
                  <a:pt x="180388" y="738757"/>
                </a:cubicBezTo>
                <a:cubicBezTo>
                  <a:pt x="356144" y="766913"/>
                  <a:pt x="852036" y="148678"/>
                  <a:pt x="1065370" y="168938"/>
                </a:cubicBezTo>
                <a:cubicBezTo>
                  <a:pt x="1278704" y="189198"/>
                  <a:pt x="1340789" y="702357"/>
                  <a:pt x="1460392" y="860317"/>
                </a:cubicBezTo>
                <a:cubicBezTo>
                  <a:pt x="1579995" y="1018277"/>
                  <a:pt x="1629915" y="1118050"/>
                  <a:pt x="1782989" y="1116701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triangle" w="lg" len="lg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reeform 21"/>
          <p:cNvSpPr/>
          <p:nvPr/>
        </p:nvSpPr>
        <p:spPr bwMode="auto">
          <a:xfrm>
            <a:off x="4716017" y="3573016"/>
            <a:ext cx="576063" cy="1728192"/>
          </a:xfrm>
          <a:custGeom>
            <a:avLst/>
            <a:gdLst>
              <a:gd name="connsiteX0" fmla="*/ 1772156 w 1772156"/>
              <a:gd name="connsiteY0" fmla="*/ 0 h 1836892"/>
              <a:gd name="connsiteX1" fmla="*/ 1383738 w 1772156"/>
              <a:gd name="connsiteY1" fmla="*/ 226577 h 1836892"/>
              <a:gd name="connsiteX2" fmla="*/ 1132885 w 1772156"/>
              <a:gd name="connsiteY2" fmla="*/ 663547 h 1836892"/>
              <a:gd name="connsiteX3" fmla="*/ 1149069 w 1772156"/>
              <a:gd name="connsiteY3" fmla="*/ 1262358 h 1836892"/>
              <a:gd name="connsiteX4" fmla="*/ 0 w 1772156"/>
              <a:gd name="connsiteY4" fmla="*/ 1836892 h 18368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772156" h="1836892">
                <a:moveTo>
                  <a:pt x="1772156" y="0"/>
                </a:moveTo>
                <a:cubicBezTo>
                  <a:pt x="1631219" y="57993"/>
                  <a:pt x="1490283" y="115986"/>
                  <a:pt x="1383738" y="226577"/>
                </a:cubicBezTo>
                <a:cubicBezTo>
                  <a:pt x="1277193" y="337168"/>
                  <a:pt x="1171996" y="490917"/>
                  <a:pt x="1132885" y="663547"/>
                </a:cubicBezTo>
                <a:cubicBezTo>
                  <a:pt x="1093774" y="836177"/>
                  <a:pt x="1337883" y="1066801"/>
                  <a:pt x="1149069" y="1262358"/>
                </a:cubicBezTo>
                <a:cubicBezTo>
                  <a:pt x="960255" y="1457915"/>
                  <a:pt x="480127" y="1647403"/>
                  <a:pt x="0" y="1836892"/>
                </a:cubicBezTo>
              </a:path>
            </a:pathLst>
          </a:custGeom>
          <a:noFill/>
          <a:ln w="38100" cap="flat" cmpd="sng" algn="ctr">
            <a:solidFill>
              <a:srgbClr val="00B050"/>
            </a:solidFill>
            <a:prstDash val="solid"/>
            <a:round/>
            <a:headEnd type="oval" w="med" len="med"/>
            <a:tailEnd type="oval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>
            <a:off x="1115616" y="291465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7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639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007604" y="1736812"/>
            <a:ext cx="3600400" cy="2376263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70, 80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395536" y="1484784"/>
            <a:ext cx="2880320" cy="288032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 flipV="1">
            <a:off x="1619672" y="1484784"/>
            <a:ext cx="216024" cy="14298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4" name="Rectangle 93"/>
          <p:cNvSpPr/>
          <p:nvPr/>
        </p:nvSpPr>
        <p:spPr bwMode="auto">
          <a:xfrm rot="5400000" flipH="1">
            <a:off x="5904146" y="1736810"/>
            <a:ext cx="3024338" cy="2952329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092280" y="62068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4" name="Freeform 173"/>
          <p:cNvSpPr/>
          <p:nvPr/>
        </p:nvSpPr>
        <p:spPr bwMode="auto">
          <a:xfrm flipH="1">
            <a:off x="6372200" y="908720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092280" y="1196750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40.447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6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[34, 90] )  =  40.447.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Heuristic:   The </a:t>
            </a:r>
            <a:r>
              <a:rPr lang="en-US" dirty="0">
                <a:solidFill>
                  <a:srgbClr val="000000"/>
                </a:solidFill>
              </a:rPr>
              <a:t>query </a:t>
            </a:r>
            <a:r>
              <a:rPr lang="en-US">
                <a:solidFill>
                  <a:srgbClr val="000000"/>
                </a:solidFill>
              </a:rPr>
              <a:t>point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lies inside the (hyper) rectangle r1 associated with the right subtree of the root [34, 90], so the distance Q to r1 is 0.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starts in the right subtree of the root.</a:t>
            </a:r>
            <a:endParaRPr lang="en-US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0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6" name="Rectangle 95"/>
          <p:cNvSpPr/>
          <p:nvPr/>
        </p:nvSpPr>
        <p:spPr bwMode="auto">
          <a:xfrm rot="5400000" flipH="1">
            <a:off x="7380312" y="3356990"/>
            <a:ext cx="1944216" cy="936104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5652119" y="2564904"/>
            <a:ext cx="2520280" cy="194421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367644" y="2096852"/>
            <a:ext cx="2880320" cy="2376263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80, 40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395536" y="1484784"/>
            <a:ext cx="2880320" cy="288032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 flipV="1">
            <a:off x="1619672" y="1484784"/>
            <a:ext cx="216024" cy="14298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092280" y="62068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4" name="Freeform 173"/>
          <p:cNvSpPr/>
          <p:nvPr/>
        </p:nvSpPr>
        <p:spPr bwMode="auto">
          <a:xfrm flipH="1">
            <a:off x="6372200" y="908720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092280" y="1196750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>
                <a:solidFill>
                  <a:srgbClr val="000000"/>
                </a:solidFill>
              </a:rPr>
              <a:t>40.447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sp>
        <p:nvSpPr>
          <p:cNvPr id="10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[70, 80] )  = 42.426 &gt; 40.447.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Heuristic:   The </a:t>
            </a:r>
            <a:r>
              <a:rPr lang="en-US" dirty="0">
                <a:solidFill>
                  <a:srgbClr val="000000"/>
                </a:solidFill>
              </a:rPr>
              <a:t>query </a:t>
            </a:r>
            <a:r>
              <a:rPr lang="en-US">
                <a:solidFill>
                  <a:srgbClr val="000000"/>
                </a:solidFill>
              </a:rPr>
              <a:t>point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lies inside the (hyper) rectangle r2 associated with the left subtree of the node [70, 80], so the distance Q to r2 is 0.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[70, 80].</a:t>
            </a: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8258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[80, 40] )  = 41.231 &gt; 40.447.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Heuristic:   The </a:t>
            </a:r>
            <a:r>
              <a:rPr lang="en-US" dirty="0">
                <a:solidFill>
                  <a:srgbClr val="000000"/>
                </a:solidFill>
              </a:rPr>
              <a:t>query </a:t>
            </a:r>
            <a:r>
              <a:rPr lang="en-US">
                <a:solidFill>
                  <a:srgbClr val="000000"/>
                </a:solidFill>
              </a:rPr>
              <a:t>point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lies inside the (hyper) rectangle r3 associated with the left subtree of the node [80, 40], so the distance Q to r3 is 0.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[80, 40].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5724127" y="3068960"/>
            <a:ext cx="1944216" cy="1512168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007605" y="2456891"/>
            <a:ext cx="2880320" cy="165618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70, 30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395536" y="1484784"/>
            <a:ext cx="2880320" cy="288032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 flipV="1">
            <a:off x="1619672" y="1484784"/>
            <a:ext cx="216024" cy="14298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092280" y="62068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4" name="Freeform 173"/>
          <p:cNvSpPr/>
          <p:nvPr/>
        </p:nvSpPr>
        <p:spPr bwMode="auto">
          <a:xfrm flipH="1">
            <a:off x="6372200" y="908720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092280" y="1196750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>
                <a:solidFill>
                  <a:srgbClr val="000000"/>
                </a:solidFill>
              </a:rPr>
              <a:t>40.447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14416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(Q, [70, 30] )  = 36.056 &lt; 40.447, [70 30] becomes new </a:t>
            </a:r>
            <a:r>
              <a:rPr lang="en-US" i="1">
                <a:solidFill>
                  <a:srgbClr val="000000"/>
                </a:solidFill>
              </a:rPr>
              <a:t>close</a:t>
            </a:r>
            <a:r>
              <a:rPr lang="en-US">
                <a:solidFill>
                  <a:srgbClr val="000000"/>
                </a:solidFill>
              </a:rPr>
              <a:t> node.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Pruning?: The the distance from Q = [40, </a:t>
            </a:r>
            <a:r>
              <a:rPr lang="en-US" dirty="0">
                <a:solidFill>
                  <a:srgbClr val="000000"/>
                </a:solidFill>
              </a:rPr>
              <a:t>50</a:t>
            </a:r>
            <a:r>
              <a:rPr lang="en-US">
                <a:solidFill>
                  <a:srgbClr val="000000"/>
                </a:solidFill>
              </a:rPr>
              <a:t>] to the (hyper) rectangle r4 associated with the left subtree of [70, 30] is 20.0 &lt; 36.056. No pruning occurs.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of  [70, 30].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5940152" y="3501007"/>
            <a:ext cx="1296144" cy="129614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1907705" y="3356991"/>
            <a:ext cx="1080120" cy="165618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539552" y="1628800"/>
            <a:ext cx="2592288" cy="2592288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VI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108012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7380312" y="3645026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7380312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36.056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Freeform 95"/>
          <p:cNvSpPr/>
          <p:nvPr/>
        </p:nvSpPr>
        <p:spPr bwMode="auto">
          <a:xfrm flipH="1" flipV="1">
            <a:off x="7236296" y="3284984"/>
            <a:ext cx="721012" cy="349598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 flipV="1">
            <a:off x="1835696" y="2996952"/>
            <a:ext cx="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33803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[50, 25] </a:t>
            </a:r>
            <a:r>
              <a:rPr lang="en-US">
                <a:solidFill>
                  <a:srgbClr val="000000"/>
                </a:solidFill>
              </a:rPr>
              <a:t>) 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26.926 &lt; </a:t>
            </a:r>
            <a:r>
              <a:rPr lang="en-US">
                <a:solidFill>
                  <a:srgbClr val="000000"/>
                </a:solidFill>
              </a:rPr>
              <a:t>36.056</a:t>
            </a:r>
            <a:r>
              <a:rPr lang="en-US" smtClean="0">
                <a:solidFill>
                  <a:srgbClr val="000000"/>
                </a:solidFill>
              </a:rPr>
              <a:t>, [50, 25] becomes new </a:t>
            </a:r>
            <a:r>
              <a:rPr lang="en-US" i="1" smtClean="0">
                <a:solidFill>
                  <a:srgbClr val="000000"/>
                </a:solidFill>
              </a:rPr>
              <a:t>close</a:t>
            </a:r>
            <a:r>
              <a:rPr lang="en-US" smtClean="0">
                <a:solidFill>
                  <a:srgbClr val="000000"/>
                </a:solidFill>
              </a:rPr>
              <a:t> node.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Pruning?: The the distance from Q = [40, </a:t>
            </a:r>
            <a:r>
              <a:rPr lang="en-US" dirty="0" smtClean="0">
                <a:solidFill>
                  <a:srgbClr val="000000"/>
                </a:solidFill>
              </a:rPr>
              <a:t>50</a:t>
            </a:r>
            <a:r>
              <a:rPr lang="en-US" smtClean="0">
                <a:solidFill>
                  <a:srgbClr val="000000"/>
                </a:solidFill>
              </a:rPr>
              <a:t>] </a:t>
            </a:r>
            <a:r>
              <a:rPr lang="en-US" smtClean="0">
                <a:solidFill>
                  <a:srgbClr val="000000"/>
                </a:solidFill>
              </a:rPr>
              <a:t>to the (hyper) rectangle r5 associated </a:t>
            </a:r>
            <a:r>
              <a:rPr lang="en-US">
                <a:solidFill>
                  <a:srgbClr val="000000"/>
                </a:solidFill>
              </a:rPr>
              <a:t>with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right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[50, 25]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22.361 </a:t>
            </a:r>
            <a:r>
              <a:rPr lang="en-US">
                <a:solidFill>
                  <a:srgbClr val="000000"/>
                </a:solidFill>
              </a:rPr>
              <a:t>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</a:t>
            </a:r>
            <a:r>
              <a:rPr lang="en-US">
                <a:solidFill>
                  <a:srgbClr val="000000"/>
                </a:solidFill>
              </a:rPr>
              <a:t>of  </a:t>
            </a:r>
            <a:r>
              <a:rPr lang="en-US" smtClean="0">
                <a:solidFill>
                  <a:srgbClr val="000000"/>
                </a:solidFill>
              </a:rPr>
              <a:t>[50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25].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97" name="Rectangle 96"/>
          <p:cNvSpPr/>
          <p:nvPr/>
        </p:nvSpPr>
        <p:spPr bwMode="auto">
          <a:xfrm rot="5400000" flipH="1">
            <a:off x="6264188" y="3825043"/>
            <a:ext cx="648072" cy="1296145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2195736" y="3645023"/>
            <a:ext cx="1080120" cy="108012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VII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3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7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6" name="Freeform 9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 flipH="1" flipV="1">
            <a:off x="1907704" y="2996952"/>
            <a:ext cx="288032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50526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251520" y="764704"/>
            <a:ext cx="8784976" cy="5688632"/>
          </a:xfrm>
          <a:prstGeom prst="roundRect">
            <a:avLst>
              <a:gd name="adj" fmla="val 578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000000"/>
              </a:solidFill>
            </a:endParaRPr>
          </a:p>
        </p:txBody>
      </p:sp>
      <p:sp>
        <p:nvSpPr>
          <p:cNvPr id="202" name="Freeform 201"/>
          <p:cNvSpPr/>
          <p:nvPr/>
        </p:nvSpPr>
        <p:spPr bwMode="auto">
          <a:xfrm rot="4910939">
            <a:off x="7687421" y="3862097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1" name="Freeform 200"/>
          <p:cNvSpPr/>
          <p:nvPr/>
        </p:nvSpPr>
        <p:spPr bwMode="auto">
          <a:xfrm rot="4910939">
            <a:off x="4807101" y="4078120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Freeform 69"/>
          <p:cNvSpPr/>
          <p:nvPr/>
        </p:nvSpPr>
        <p:spPr bwMode="auto">
          <a:xfrm rot="20699271" flipV="1">
            <a:off x="7400710" y="1457212"/>
            <a:ext cx="936104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Freeform 137"/>
          <p:cNvSpPr/>
          <p:nvPr/>
        </p:nvSpPr>
        <p:spPr bwMode="auto">
          <a:xfrm>
            <a:off x="7020272" y="2420889"/>
            <a:ext cx="432048" cy="72008"/>
          </a:xfrm>
          <a:custGeom>
            <a:avLst/>
            <a:gdLst>
              <a:gd name="connsiteX0" fmla="*/ 308008 w 308008"/>
              <a:gd name="connsiteY0" fmla="*/ 0 h 86627"/>
              <a:gd name="connsiteX1" fmla="*/ 298383 w 308008"/>
              <a:gd name="connsiteY1" fmla="*/ 86627 h 86627"/>
              <a:gd name="connsiteX2" fmla="*/ 0 w 308008"/>
              <a:gd name="connsiteY2" fmla="*/ 77002 h 86627"/>
              <a:gd name="connsiteX3" fmla="*/ 308008 w 308008"/>
              <a:gd name="connsiteY3" fmla="*/ 0 h 86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08008" h="86627">
                <a:moveTo>
                  <a:pt x="308008" y="0"/>
                </a:moveTo>
                <a:lnTo>
                  <a:pt x="298383" y="86627"/>
                </a:lnTo>
                <a:lnTo>
                  <a:pt x="0" y="77002"/>
                </a:lnTo>
                <a:lnTo>
                  <a:pt x="308008" y="0"/>
                </a:lnTo>
                <a:close/>
              </a:path>
            </a:pathLst>
          </a:cu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6084168" y="2492896"/>
            <a:ext cx="2232248" cy="936104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7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" name="Parallelogram 1"/>
          <p:cNvSpPr/>
          <p:nvPr/>
        </p:nvSpPr>
        <p:spPr bwMode="auto">
          <a:xfrm>
            <a:off x="5220072" y="3429000"/>
            <a:ext cx="3096344" cy="216024"/>
          </a:xfrm>
          <a:prstGeom prst="parallelogram">
            <a:avLst>
              <a:gd name="adj" fmla="val 397519"/>
            </a:avLst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56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Parallelogram 2"/>
          <p:cNvSpPr/>
          <p:nvPr/>
        </p:nvSpPr>
        <p:spPr bwMode="auto">
          <a:xfrm rot="5400000" flipH="1">
            <a:off x="5076056" y="2636912"/>
            <a:ext cx="1152128" cy="864096"/>
          </a:xfrm>
          <a:prstGeom prst="parallelogram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13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Parallelogram 4"/>
          <p:cNvSpPr/>
          <p:nvPr/>
        </p:nvSpPr>
        <p:spPr bwMode="auto">
          <a:xfrm rot="5400000" flipH="1">
            <a:off x="6084168" y="2636912"/>
            <a:ext cx="1152128" cy="864096"/>
          </a:xfrm>
          <a:prstGeom prst="parallelogram">
            <a:avLst/>
          </a:prstGeom>
          <a:solidFill>
            <a:schemeClr val="accent1">
              <a:alpha val="4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Parallelogram 5"/>
          <p:cNvSpPr/>
          <p:nvPr/>
        </p:nvSpPr>
        <p:spPr bwMode="auto">
          <a:xfrm rot="5400000" flipH="1">
            <a:off x="7272300" y="2600908"/>
            <a:ext cx="1152128" cy="936104"/>
          </a:xfrm>
          <a:prstGeom prst="parallelogram">
            <a:avLst/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3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Connector 8"/>
          <p:cNvCxnSpPr/>
          <p:nvPr/>
        </p:nvCxnSpPr>
        <p:spPr bwMode="auto">
          <a:xfrm>
            <a:off x="5220072" y="2708920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Straight Connector 11"/>
          <p:cNvCxnSpPr/>
          <p:nvPr/>
        </p:nvCxnSpPr>
        <p:spPr bwMode="auto">
          <a:xfrm flipV="1">
            <a:off x="5220072" y="2492896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Straight Connector 13"/>
          <p:cNvCxnSpPr/>
          <p:nvPr/>
        </p:nvCxnSpPr>
        <p:spPr bwMode="auto">
          <a:xfrm flipV="1">
            <a:off x="5220072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Straight Connector 15"/>
          <p:cNvCxnSpPr/>
          <p:nvPr/>
        </p:nvCxnSpPr>
        <p:spPr bwMode="auto">
          <a:xfrm flipV="1">
            <a:off x="7380312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Straight Connector 16"/>
          <p:cNvCxnSpPr/>
          <p:nvPr/>
        </p:nvCxnSpPr>
        <p:spPr bwMode="auto">
          <a:xfrm flipV="1">
            <a:off x="8316416" y="2492896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7380312" y="3429000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Straight Connector 19"/>
          <p:cNvCxnSpPr/>
          <p:nvPr/>
        </p:nvCxnSpPr>
        <p:spPr bwMode="auto">
          <a:xfrm flipH="1">
            <a:off x="7380312" y="2492896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Straight Connector 20"/>
          <p:cNvCxnSpPr/>
          <p:nvPr/>
        </p:nvCxnSpPr>
        <p:spPr bwMode="auto">
          <a:xfrm>
            <a:off x="5220072" y="3645024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Connector 22"/>
          <p:cNvCxnSpPr/>
          <p:nvPr/>
        </p:nvCxnSpPr>
        <p:spPr bwMode="auto">
          <a:xfrm>
            <a:off x="6084168" y="2492896"/>
            <a:ext cx="22322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Freeform 59"/>
          <p:cNvSpPr/>
          <p:nvPr/>
        </p:nvSpPr>
        <p:spPr bwMode="auto">
          <a:xfrm rot="4910939">
            <a:off x="486621" y="4150128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8" name="AutoShape 46"/>
          <p:cNvSpPr>
            <a:spLocks noChangeArrowheads="1"/>
          </p:cNvSpPr>
          <p:nvPr/>
        </p:nvSpPr>
        <p:spPr bwMode="auto">
          <a:xfrm>
            <a:off x="5508104" y="980728"/>
            <a:ext cx="3240360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Splitting/dividing hyperplane</a:t>
            </a:r>
            <a:endParaRPr lang="en-US"/>
          </a:p>
        </p:txBody>
      </p:sp>
      <p:sp>
        <p:nvSpPr>
          <p:cNvPr id="69" name="AutoShape 46"/>
          <p:cNvSpPr>
            <a:spLocks noChangeArrowheads="1"/>
          </p:cNvSpPr>
          <p:nvPr/>
        </p:nvSpPr>
        <p:spPr bwMode="auto">
          <a:xfrm>
            <a:off x="683568" y="1844824"/>
            <a:ext cx="1008112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Node R</a:t>
            </a:r>
            <a:endParaRPr lang="en-US"/>
          </a:p>
        </p:txBody>
      </p:sp>
      <p:cxnSp>
        <p:nvCxnSpPr>
          <p:cNvPr id="72" name="Straight Connector 71"/>
          <p:cNvCxnSpPr/>
          <p:nvPr/>
        </p:nvCxnSpPr>
        <p:spPr bwMode="auto">
          <a:xfrm flipH="1">
            <a:off x="6228184" y="3284984"/>
            <a:ext cx="252028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 flipH="1">
            <a:off x="4499992" y="3284984"/>
            <a:ext cx="165618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AutoShape 46"/>
          <p:cNvSpPr>
            <a:spLocks noChangeArrowheads="1"/>
          </p:cNvSpPr>
          <p:nvPr/>
        </p:nvSpPr>
        <p:spPr bwMode="auto">
          <a:xfrm>
            <a:off x="1403648" y="5733256"/>
            <a:ext cx="6336704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Typically, node R lies on the boundary of its associated  cell.</a:t>
            </a:r>
            <a:endParaRPr lang="en-US"/>
          </a:p>
        </p:txBody>
      </p:sp>
      <p:cxnSp>
        <p:nvCxnSpPr>
          <p:cNvPr id="115" name="Straight Connector 114"/>
          <p:cNvCxnSpPr/>
          <p:nvPr/>
        </p:nvCxnSpPr>
        <p:spPr bwMode="auto">
          <a:xfrm>
            <a:off x="7092280" y="2492896"/>
            <a:ext cx="0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>
            <a:endCxn id="6" idx="0"/>
          </p:cNvCxnSpPr>
          <p:nvPr/>
        </p:nvCxnSpPr>
        <p:spPr bwMode="auto">
          <a:xfrm flipV="1">
            <a:off x="7380312" y="3068960"/>
            <a:ext cx="93610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 flipH="1">
            <a:off x="6228184" y="3429000"/>
            <a:ext cx="864097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Straight Connector 124"/>
          <p:cNvCxnSpPr>
            <a:stCxn id="6" idx="4"/>
          </p:cNvCxnSpPr>
          <p:nvPr/>
        </p:nvCxnSpPr>
        <p:spPr bwMode="auto">
          <a:xfrm flipH="1">
            <a:off x="7092280" y="3068960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flipV="1">
            <a:off x="5220072" y="3068960"/>
            <a:ext cx="864096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H="1">
            <a:off x="6084168" y="3068960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6" name="Parallelogram 135"/>
          <p:cNvSpPr/>
          <p:nvPr/>
        </p:nvSpPr>
        <p:spPr bwMode="auto">
          <a:xfrm rot="5400000" flipH="1">
            <a:off x="4932040" y="2780928"/>
            <a:ext cx="2016224" cy="576064"/>
          </a:xfrm>
          <a:prstGeom prst="parallelogram">
            <a:avLst>
              <a:gd name="adj" fmla="val 22296"/>
            </a:avLst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Parallelogram 136"/>
          <p:cNvSpPr/>
          <p:nvPr/>
        </p:nvSpPr>
        <p:spPr bwMode="auto">
          <a:xfrm rot="5400000" flipH="1">
            <a:off x="6372200" y="1628800"/>
            <a:ext cx="936104" cy="1224136"/>
          </a:xfrm>
          <a:prstGeom prst="parallelogram">
            <a:avLst>
              <a:gd name="adj" fmla="val 30969"/>
            </a:avLst>
          </a:pr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1" name="Straight Connector 130"/>
          <p:cNvCxnSpPr/>
          <p:nvPr/>
        </p:nvCxnSpPr>
        <p:spPr bwMode="auto">
          <a:xfrm flipH="1">
            <a:off x="6228184" y="2492896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Freeform 139"/>
          <p:cNvSpPr/>
          <p:nvPr/>
        </p:nvSpPr>
        <p:spPr bwMode="auto">
          <a:xfrm>
            <a:off x="6228826" y="3652008"/>
            <a:ext cx="1007470" cy="286603"/>
          </a:xfrm>
          <a:custGeom>
            <a:avLst/>
            <a:gdLst>
              <a:gd name="connsiteX0" fmla="*/ 0 w 1050878"/>
              <a:gd name="connsiteY0" fmla="*/ 0 h 286603"/>
              <a:gd name="connsiteX1" fmla="*/ 6824 w 1050878"/>
              <a:gd name="connsiteY1" fmla="*/ 286603 h 286603"/>
              <a:gd name="connsiteX2" fmla="*/ 1050878 w 1050878"/>
              <a:gd name="connsiteY2" fmla="*/ 0 h 286603"/>
              <a:gd name="connsiteX3" fmla="*/ 0 w 1050878"/>
              <a:gd name="connsiteY3" fmla="*/ 0 h 286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50878" h="286603">
                <a:moveTo>
                  <a:pt x="0" y="0"/>
                </a:moveTo>
                <a:lnTo>
                  <a:pt x="6824" y="286603"/>
                </a:lnTo>
                <a:lnTo>
                  <a:pt x="1050878" y="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75000"/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41" name="Straight Connector 140"/>
          <p:cNvCxnSpPr/>
          <p:nvPr/>
        </p:nvCxnSpPr>
        <p:spPr bwMode="auto">
          <a:xfrm flipV="1">
            <a:off x="5652120" y="1772816"/>
            <a:ext cx="1800200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V="1">
            <a:off x="5652120" y="2204864"/>
            <a:ext cx="0" cy="187220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 flipH="1">
            <a:off x="5652120" y="3645024"/>
            <a:ext cx="1584176" cy="43204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8" name="Straight Connector 147"/>
          <p:cNvCxnSpPr>
            <a:endCxn id="138" idx="1"/>
          </p:cNvCxnSpPr>
          <p:nvPr/>
        </p:nvCxnSpPr>
        <p:spPr bwMode="auto">
          <a:xfrm flipH="1">
            <a:off x="7438819" y="1772816"/>
            <a:ext cx="13501" cy="72008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1" name="Rectangle 150"/>
          <p:cNvSpPr/>
          <p:nvPr/>
        </p:nvSpPr>
        <p:spPr bwMode="auto">
          <a:xfrm>
            <a:off x="1835696" y="2564904"/>
            <a:ext cx="2232248" cy="936104"/>
          </a:xfrm>
          <a:prstGeom prst="rect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7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2" name="Parallelogram 151"/>
          <p:cNvSpPr/>
          <p:nvPr/>
        </p:nvSpPr>
        <p:spPr bwMode="auto">
          <a:xfrm>
            <a:off x="971600" y="3501008"/>
            <a:ext cx="3096344" cy="216024"/>
          </a:xfrm>
          <a:prstGeom prst="parallelogram">
            <a:avLst>
              <a:gd name="adj" fmla="val 397519"/>
            </a:avLst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56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3" name="Parallelogram 152"/>
          <p:cNvSpPr/>
          <p:nvPr/>
        </p:nvSpPr>
        <p:spPr bwMode="auto">
          <a:xfrm rot="5400000" flipH="1">
            <a:off x="827584" y="2708920"/>
            <a:ext cx="1152128" cy="864096"/>
          </a:xfrm>
          <a:prstGeom prst="parallelogram">
            <a:avLst/>
          </a:prstGeom>
          <a:gradFill>
            <a:gsLst>
              <a:gs pos="0">
                <a:schemeClr val="accent2">
                  <a:lumMod val="20000"/>
                  <a:lumOff val="80000"/>
                </a:schemeClr>
              </a:gs>
              <a:gs pos="100000">
                <a:srgbClr val="0070C0"/>
              </a:gs>
            </a:gsLst>
            <a:lin ang="132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5" name="Parallelogram 154"/>
          <p:cNvSpPr/>
          <p:nvPr/>
        </p:nvSpPr>
        <p:spPr bwMode="auto">
          <a:xfrm rot="5400000" flipH="1">
            <a:off x="3023828" y="2672916"/>
            <a:ext cx="1152128" cy="936104"/>
          </a:xfrm>
          <a:prstGeom prst="parallelogram">
            <a:avLst/>
          </a:prstGeom>
          <a:gradFill>
            <a:gsLst>
              <a:gs pos="0">
                <a:schemeClr val="accent2">
                  <a:lumMod val="38000"/>
                  <a:lumOff val="62000"/>
                </a:schemeClr>
              </a:gs>
              <a:gs pos="100000">
                <a:srgbClr val="0070C0"/>
              </a:gs>
            </a:gsLst>
            <a:lin ang="13800000" scaled="0"/>
          </a:gra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56" name="Straight Connector 155"/>
          <p:cNvCxnSpPr/>
          <p:nvPr/>
        </p:nvCxnSpPr>
        <p:spPr bwMode="auto">
          <a:xfrm>
            <a:off x="971600" y="2780928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V="1">
            <a:off x="971600" y="2564904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V="1">
            <a:off x="971600" y="278092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3131840" y="278092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V="1">
            <a:off x="4067944" y="256490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3131840" y="3501008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3131840" y="2564904"/>
            <a:ext cx="936104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>
            <a:off x="971600" y="3717032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1835696" y="2564904"/>
            <a:ext cx="22322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 flipH="1">
            <a:off x="1979712" y="3140968"/>
            <a:ext cx="864097" cy="216024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>
            <a:off x="1979712" y="2780928"/>
            <a:ext cx="0" cy="93610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flipH="1">
            <a:off x="1979712" y="3356992"/>
            <a:ext cx="1152128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 flipH="1">
            <a:off x="971600" y="3356992"/>
            <a:ext cx="936104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Oval 168"/>
          <p:cNvSpPr/>
          <p:nvPr/>
        </p:nvSpPr>
        <p:spPr bwMode="auto">
          <a:xfrm>
            <a:off x="1907704" y="3284984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71" name="Straight Connector 170"/>
          <p:cNvCxnSpPr>
            <a:endCxn id="155" idx="0"/>
          </p:cNvCxnSpPr>
          <p:nvPr/>
        </p:nvCxnSpPr>
        <p:spPr bwMode="auto">
          <a:xfrm flipV="1">
            <a:off x="3131840" y="3140968"/>
            <a:ext cx="936104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>
            <a:stCxn id="155" idx="4"/>
          </p:cNvCxnSpPr>
          <p:nvPr/>
        </p:nvCxnSpPr>
        <p:spPr bwMode="auto">
          <a:xfrm flipH="1">
            <a:off x="2843808" y="3140968"/>
            <a:ext cx="288032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flipV="1">
            <a:off x="971600" y="3140968"/>
            <a:ext cx="864096" cy="21602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flipH="1">
            <a:off x="1835696" y="3140968"/>
            <a:ext cx="108012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>
            <a:off x="6228184" y="1844824"/>
            <a:ext cx="0" cy="230425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Straight Connector 28"/>
          <p:cNvCxnSpPr/>
          <p:nvPr/>
        </p:nvCxnSpPr>
        <p:spPr bwMode="auto">
          <a:xfrm flipH="1">
            <a:off x="5436096" y="3068960"/>
            <a:ext cx="1656186" cy="432048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 flipH="1">
            <a:off x="6228184" y="3429000"/>
            <a:ext cx="864096" cy="21602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>
            <a:off x="7092280" y="2492896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>
            <a:off x="6228184" y="2708920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1" name="Oval 30"/>
          <p:cNvSpPr/>
          <p:nvPr/>
        </p:nvSpPr>
        <p:spPr bwMode="auto">
          <a:xfrm>
            <a:off x="6156176" y="3212976"/>
            <a:ext cx="144016" cy="144016"/>
          </a:xfrm>
          <a:prstGeom prst="ellipse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7" name="Freeform 196"/>
          <p:cNvSpPr/>
          <p:nvPr/>
        </p:nvSpPr>
        <p:spPr bwMode="auto">
          <a:xfrm rot="3179311" flipH="1" flipV="1">
            <a:off x="1077152" y="2667556"/>
            <a:ext cx="1118511" cy="280835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98" name="AutoShape 46"/>
          <p:cNvSpPr>
            <a:spLocks noChangeArrowheads="1"/>
          </p:cNvSpPr>
          <p:nvPr/>
        </p:nvSpPr>
        <p:spPr bwMode="auto">
          <a:xfrm>
            <a:off x="755576" y="4797152"/>
            <a:ext cx="2520280" cy="432048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 R</a:t>
            </a:r>
            <a:endParaRPr lang="en-US"/>
          </a:p>
        </p:txBody>
      </p:sp>
      <p:sp>
        <p:nvSpPr>
          <p:cNvPr id="199" name="AutoShape 46"/>
          <p:cNvSpPr>
            <a:spLocks noChangeArrowheads="1"/>
          </p:cNvSpPr>
          <p:nvPr/>
        </p:nvSpPr>
        <p:spPr bwMode="auto">
          <a:xfrm>
            <a:off x="3995936" y="4509120"/>
            <a:ext cx="2304256" cy="86409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</a:t>
            </a:r>
          </a:p>
          <a:p>
            <a:pPr>
              <a:lnSpc>
                <a:spcPct val="120000"/>
              </a:lnSpc>
            </a:pPr>
            <a:r>
              <a:rPr lang="en-US" smtClean="0"/>
              <a:t>the left subtree of R</a:t>
            </a:r>
            <a:endParaRPr lang="en-US"/>
          </a:p>
        </p:txBody>
      </p:sp>
      <p:sp>
        <p:nvSpPr>
          <p:cNvPr id="200" name="AutoShape 46"/>
          <p:cNvSpPr>
            <a:spLocks noChangeArrowheads="1"/>
          </p:cNvSpPr>
          <p:nvPr/>
        </p:nvSpPr>
        <p:spPr bwMode="auto">
          <a:xfrm>
            <a:off x="6444208" y="4509120"/>
            <a:ext cx="2376264" cy="864096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Cell associated with</a:t>
            </a:r>
          </a:p>
          <a:p>
            <a:pPr>
              <a:lnSpc>
                <a:spcPct val="120000"/>
              </a:lnSpc>
            </a:pPr>
            <a:r>
              <a:rPr lang="en-US" smtClean="0"/>
              <a:t>the right subtree of R</a:t>
            </a:r>
            <a:endParaRPr lang="en-US"/>
          </a:p>
        </p:txBody>
      </p:sp>
      <p:sp>
        <p:nvSpPr>
          <p:cNvPr id="209" name="Freeform 208"/>
          <p:cNvSpPr/>
          <p:nvPr/>
        </p:nvSpPr>
        <p:spPr bwMode="auto">
          <a:xfrm rot="16689061" flipV="1">
            <a:off x="4001874" y="2423749"/>
            <a:ext cx="1356396" cy="383190"/>
          </a:xfrm>
          <a:custGeom>
            <a:avLst/>
            <a:gdLst>
              <a:gd name="connsiteX0" fmla="*/ 2791326 w 2791326"/>
              <a:gd name="connsiteY0" fmla="*/ 1360955 h 1360955"/>
              <a:gd name="connsiteX1" fmla="*/ 1857675 w 2791326"/>
              <a:gd name="connsiteY1" fmla="*/ 3793 h 1360955"/>
              <a:gd name="connsiteX2" fmla="*/ 981776 w 2791326"/>
              <a:gd name="connsiteY2" fmla="*/ 937443 h 1360955"/>
              <a:gd name="connsiteX3" fmla="*/ 259882 w 2791326"/>
              <a:gd name="connsiteY3" fmla="*/ 408054 h 1360955"/>
              <a:gd name="connsiteX4" fmla="*/ 0 w 2791326"/>
              <a:gd name="connsiteY4" fmla="*/ 157797 h 1360955"/>
              <a:gd name="connsiteX0" fmla="*/ 2531444 w 2531444"/>
              <a:gd name="connsiteY0" fmla="*/ 1360955 h 1360955"/>
              <a:gd name="connsiteX1" fmla="*/ 1597793 w 2531444"/>
              <a:gd name="connsiteY1" fmla="*/ 3793 h 1360955"/>
              <a:gd name="connsiteX2" fmla="*/ 721894 w 2531444"/>
              <a:gd name="connsiteY2" fmla="*/ 937443 h 1360955"/>
              <a:gd name="connsiteX3" fmla="*/ 0 w 2531444"/>
              <a:gd name="connsiteY3" fmla="*/ 408054 h 13609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31444" h="1360955">
                <a:moveTo>
                  <a:pt x="2531444" y="1360955"/>
                </a:moveTo>
                <a:cubicBezTo>
                  <a:pt x="2215414" y="717666"/>
                  <a:pt x="1899385" y="74378"/>
                  <a:pt x="1597793" y="3793"/>
                </a:cubicBezTo>
                <a:cubicBezTo>
                  <a:pt x="1296201" y="-66792"/>
                  <a:pt x="988193" y="870066"/>
                  <a:pt x="721894" y="937443"/>
                </a:cubicBezTo>
                <a:cubicBezTo>
                  <a:pt x="455595" y="1004820"/>
                  <a:pt x="163629" y="537995"/>
                  <a:pt x="0" y="408054"/>
                </a:cubicBezTo>
              </a:path>
            </a:pathLst>
          </a:custGeom>
          <a:noFill/>
          <a:ln w="349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07" name="AutoShape 46"/>
          <p:cNvSpPr>
            <a:spLocks noChangeArrowheads="1"/>
          </p:cNvSpPr>
          <p:nvPr/>
        </p:nvSpPr>
        <p:spPr bwMode="auto">
          <a:xfrm>
            <a:off x="2123728" y="1484784"/>
            <a:ext cx="3456384" cy="648072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381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/>
              <a:t>L</a:t>
            </a:r>
            <a:r>
              <a:rPr lang="en-US" smtClean="0"/>
              <a:t>ine through R parallel to axis </a:t>
            </a:r>
          </a:p>
          <a:p>
            <a:pPr>
              <a:lnSpc>
                <a:spcPct val="120000"/>
              </a:lnSpc>
            </a:pPr>
            <a:r>
              <a:rPr lang="en-US" smtClean="0"/>
              <a:t>of splitting dimension</a:t>
            </a:r>
            <a:endParaRPr lang="en-US"/>
          </a:p>
        </p:txBody>
      </p:sp>
      <p:sp>
        <p:nvSpPr>
          <p:cNvPr id="212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     K-d tree cell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13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4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15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17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18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1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1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2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22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2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25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23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26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Illustration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7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30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4175518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Distance (Q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[60, 10] </a:t>
            </a:r>
            <a:r>
              <a:rPr lang="en-US">
                <a:solidFill>
                  <a:srgbClr val="000000"/>
                </a:solidFill>
              </a:rPr>
              <a:t>) 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44.721 &gt;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reached a leaf and returns (due to recursion) to the last unexplored branch . </a:t>
            </a: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VIII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49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434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8" name="Rectangle 117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returned to the last unexplored branch.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Pruning?: The the distance from Q = [40, 50] to the (hyper) </a:t>
            </a:r>
            <a:r>
              <a:rPr lang="en-US">
                <a:solidFill>
                  <a:srgbClr val="000000"/>
                </a:solidFill>
              </a:rPr>
              <a:t>rectangle </a:t>
            </a:r>
            <a:r>
              <a:rPr lang="en-US" smtClean="0">
                <a:solidFill>
                  <a:srgbClr val="000000"/>
                </a:solidFill>
              </a:rPr>
              <a:t>r6 </a:t>
            </a:r>
            <a:r>
              <a:rPr lang="en-US">
                <a:solidFill>
                  <a:srgbClr val="000000"/>
                </a:solidFill>
              </a:rPr>
              <a:t>associated with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[80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40</a:t>
            </a:r>
            <a:r>
              <a:rPr lang="en-US">
                <a:solidFill>
                  <a:srgbClr val="000000"/>
                </a:solidFill>
              </a:rPr>
              <a:t>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40.0 </a:t>
            </a:r>
            <a:r>
              <a:rPr lang="en-US" smtClean="0">
                <a:solidFill>
                  <a:srgbClr val="000000"/>
                </a:solidFill>
              </a:rPr>
              <a:t>&gt;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The whole branch is pruned.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returns back to the previous unexplored branch.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ExampleIX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50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90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50, 90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3" name="Arc 2"/>
          <p:cNvSpPr/>
          <p:nvPr/>
        </p:nvSpPr>
        <p:spPr bwMode="auto">
          <a:xfrm rot="2261685">
            <a:off x="6570061" y="3907350"/>
            <a:ext cx="592502" cy="605767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6" name="Arc 95"/>
          <p:cNvSpPr/>
          <p:nvPr/>
        </p:nvSpPr>
        <p:spPr bwMode="auto">
          <a:xfrm rot="5400000">
            <a:off x="6768243" y="3248982"/>
            <a:ext cx="576065" cy="504056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97" name="Arc 96"/>
          <p:cNvSpPr/>
          <p:nvPr/>
        </p:nvSpPr>
        <p:spPr bwMode="auto">
          <a:xfrm rot="5400000">
            <a:off x="6948263" y="2780929"/>
            <a:ext cx="576065" cy="432048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13" name="Arc 112"/>
          <p:cNvSpPr/>
          <p:nvPr/>
        </p:nvSpPr>
        <p:spPr bwMode="auto">
          <a:xfrm rot="1671722" flipH="1" flipV="1">
            <a:off x="7555912" y="2899421"/>
            <a:ext cx="576065" cy="278057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 flipH="1">
            <a:off x="1907704" y="2924944"/>
            <a:ext cx="136815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Freeform 127"/>
          <p:cNvSpPr/>
          <p:nvPr/>
        </p:nvSpPr>
        <p:spPr bwMode="auto">
          <a:xfrm rot="5400000" flipH="1">
            <a:off x="7992380" y="3681028"/>
            <a:ext cx="936104" cy="288032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740352" y="4293096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73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returned to the last unexplored branch.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Pruning?: The the distance from Q = [40, 50] to the (hyper) </a:t>
            </a:r>
            <a:r>
              <a:rPr lang="en-US">
                <a:solidFill>
                  <a:srgbClr val="000000"/>
                </a:solidFill>
              </a:rPr>
              <a:t>rectangle </a:t>
            </a:r>
            <a:r>
              <a:rPr lang="en-US" smtClean="0">
                <a:solidFill>
                  <a:srgbClr val="000000"/>
                </a:solidFill>
              </a:rPr>
              <a:t>r7 </a:t>
            </a:r>
            <a:r>
              <a:rPr lang="en-US">
                <a:solidFill>
                  <a:srgbClr val="000000"/>
                </a:solidFill>
              </a:rPr>
              <a:t>associated with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right </a:t>
            </a:r>
            <a:r>
              <a:rPr lang="en-US">
                <a:solidFill>
                  <a:srgbClr val="000000"/>
                </a:solidFill>
              </a:rPr>
              <a:t>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[70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80</a:t>
            </a:r>
            <a:r>
              <a:rPr lang="en-US">
                <a:solidFill>
                  <a:srgbClr val="000000"/>
                </a:solidFill>
              </a:rPr>
              <a:t>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30.0 </a:t>
            </a:r>
            <a:r>
              <a:rPr lang="en-US" smtClean="0">
                <a:solidFill>
                  <a:srgbClr val="000000"/>
                </a:solidFill>
              </a:rPr>
              <a:t>&gt;</a:t>
            </a:r>
            <a:r>
              <a:rPr lang="en-US" smtClean="0">
                <a:solidFill>
                  <a:srgbClr val="000000"/>
                </a:solidFill>
              </a:rPr>
              <a:t>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The whole branch is pruned.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returns back to the previous unexplored branch.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X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51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10, 75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97" name="Arc 96"/>
          <p:cNvSpPr/>
          <p:nvPr/>
        </p:nvSpPr>
        <p:spPr bwMode="auto">
          <a:xfrm rot="5400000">
            <a:off x="7308303" y="1988841"/>
            <a:ext cx="576065" cy="432048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835696" y="1844824"/>
            <a:ext cx="0" cy="100811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04" name="Arc 103"/>
          <p:cNvSpPr/>
          <p:nvPr/>
        </p:nvSpPr>
        <p:spPr bwMode="auto">
          <a:xfrm rot="4691219" flipH="1">
            <a:off x="7872380" y="2019460"/>
            <a:ext cx="570350" cy="443884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063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4319972" y="1592796"/>
            <a:ext cx="1872208" cy="194421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-792596" y="2312876"/>
            <a:ext cx="3600400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</a:t>
            </a:r>
            <a:r>
              <a:rPr lang="en-US">
                <a:solidFill>
                  <a:srgbClr val="000000"/>
                </a:solidFill>
              </a:rPr>
              <a:t>search </a:t>
            </a:r>
            <a:r>
              <a:rPr lang="en-US" smtClean="0">
                <a:solidFill>
                  <a:srgbClr val="000000"/>
                </a:solidFill>
              </a:rPr>
              <a:t> has returned to the last unexplored branch.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</a:t>
            </a:r>
            <a:r>
              <a:rPr lang="en-US">
                <a:solidFill>
                  <a:srgbClr val="000000"/>
                </a:solidFill>
              </a:rPr>
              <a:t>?: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from Q = [40, 50] to the (hyper) </a:t>
            </a:r>
            <a:r>
              <a:rPr lang="en-US">
                <a:solidFill>
                  <a:srgbClr val="000000"/>
                </a:solidFill>
              </a:rPr>
              <a:t>rectangle </a:t>
            </a:r>
            <a:r>
              <a:rPr lang="en-US" smtClean="0">
                <a:solidFill>
                  <a:srgbClr val="000000"/>
                </a:solidFill>
              </a:rPr>
              <a:t>r8 </a:t>
            </a:r>
            <a:r>
              <a:rPr lang="en-US">
                <a:solidFill>
                  <a:srgbClr val="000000"/>
                </a:solidFill>
              </a:rPr>
              <a:t>associated with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left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[34, 90</a:t>
            </a:r>
            <a:r>
              <a:rPr lang="en-US">
                <a:solidFill>
                  <a:srgbClr val="000000"/>
                </a:solidFill>
              </a:rPr>
              <a:t>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6.0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</a:t>
            </a:r>
            <a:r>
              <a:rPr lang="en-US">
                <a:solidFill>
                  <a:srgbClr val="000000"/>
                </a:solidFill>
              </a:rPr>
              <a:t>of  </a:t>
            </a:r>
            <a:r>
              <a:rPr lang="en-US" smtClean="0">
                <a:solidFill>
                  <a:srgbClr val="000000"/>
                </a:solidFill>
              </a:rPr>
              <a:t>[34, 90</a:t>
            </a:r>
            <a:r>
              <a:rPr lang="en-US">
                <a:solidFill>
                  <a:srgbClr val="000000"/>
                </a:solidFill>
              </a:rPr>
              <a:t>].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XI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52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97" name="Arc 96"/>
          <p:cNvSpPr/>
          <p:nvPr/>
        </p:nvSpPr>
        <p:spPr bwMode="auto">
          <a:xfrm rot="477409">
            <a:off x="5890967" y="1301135"/>
            <a:ext cx="1538530" cy="436752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1619672" y="2924944"/>
            <a:ext cx="14401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FF"/>
            </a:solidFill>
            <a:prstDash val="sysDot"/>
            <a:round/>
            <a:headEnd type="triangle" w="med" len="sm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18" name="Arc 117"/>
          <p:cNvSpPr/>
          <p:nvPr/>
        </p:nvSpPr>
        <p:spPr bwMode="auto">
          <a:xfrm rot="17853886">
            <a:off x="4913510" y="1419496"/>
            <a:ext cx="855355" cy="314118"/>
          </a:xfrm>
          <a:prstGeom prst="arc">
            <a:avLst>
              <a:gd name="adj1" fmla="val 13879490"/>
              <a:gd name="adj2" fmla="val 0"/>
            </a:avLst>
          </a:prstGeom>
          <a:noFill/>
          <a:ln w="28575" cap="flat" cmpd="sng" algn="ctr">
            <a:solidFill>
              <a:schemeClr val="tx1"/>
            </a:solidFill>
            <a:prstDash val="sysDash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06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4319972" y="2168860"/>
            <a:ext cx="1296144" cy="1368152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-324544" y="2743984"/>
            <a:ext cx="2664296" cy="122413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(Q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[10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75] </a:t>
            </a:r>
            <a:r>
              <a:rPr lang="en-US">
                <a:solidFill>
                  <a:srgbClr val="000000"/>
                </a:solidFill>
              </a:rPr>
              <a:t>) 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39.051 </a:t>
            </a:r>
            <a:r>
              <a:rPr lang="en-US">
                <a:solidFill>
                  <a:srgbClr val="000000"/>
                </a:solidFill>
              </a:rPr>
              <a:t>&gt;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</a:t>
            </a:r>
            <a:r>
              <a:rPr lang="en-US">
                <a:solidFill>
                  <a:srgbClr val="000000"/>
                </a:solidFill>
              </a:rPr>
              <a:t>?: The the distance from Q = [40, 50] to the (hyper) </a:t>
            </a:r>
            <a:r>
              <a:rPr lang="en-US">
                <a:solidFill>
                  <a:srgbClr val="000000"/>
                </a:solidFill>
              </a:rPr>
              <a:t>rectangle </a:t>
            </a:r>
            <a:r>
              <a:rPr lang="en-US" smtClean="0">
                <a:solidFill>
                  <a:srgbClr val="000000"/>
                </a:solidFill>
              </a:rPr>
              <a:t>r9 </a:t>
            </a:r>
            <a:r>
              <a:rPr lang="en-US">
                <a:solidFill>
                  <a:srgbClr val="000000"/>
                </a:solidFill>
              </a:rPr>
              <a:t>associated with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left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[10, 75]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6.0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</a:t>
            </a:r>
            <a:r>
              <a:rPr lang="en-US">
                <a:solidFill>
                  <a:srgbClr val="000000"/>
                </a:solidFill>
              </a:rPr>
              <a:t>of  </a:t>
            </a:r>
            <a:r>
              <a:rPr lang="en-US" smtClean="0">
                <a:solidFill>
                  <a:srgbClr val="000000"/>
                </a:solidFill>
              </a:rPr>
              <a:t>[10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75].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XII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53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25, 10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04" name="Straight Connector 103"/>
          <p:cNvCxnSpPr/>
          <p:nvPr/>
        </p:nvCxnSpPr>
        <p:spPr bwMode="auto">
          <a:xfrm>
            <a:off x="1619672" y="2924944"/>
            <a:ext cx="144016" cy="0"/>
          </a:xfrm>
          <a:prstGeom prst="line">
            <a:avLst/>
          </a:prstGeom>
          <a:solidFill>
            <a:schemeClr val="accent1"/>
          </a:solidFill>
          <a:ln w="19050" cap="flat" cmpd="sng" algn="ctr">
            <a:solidFill>
              <a:srgbClr val="3333FF"/>
            </a:solidFill>
            <a:prstDash val="sysDot"/>
            <a:round/>
            <a:headEnd type="triangle" w="med" len="sm"/>
            <a:tailEnd type="triangle" w="med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73485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7" name="Rectangle 116"/>
          <p:cNvSpPr/>
          <p:nvPr/>
        </p:nvSpPr>
        <p:spPr bwMode="auto">
          <a:xfrm rot="5400000" flipH="1">
            <a:off x="4535996" y="2600908"/>
            <a:ext cx="648072" cy="1152128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13" name="Rectangle 112"/>
          <p:cNvSpPr/>
          <p:nvPr/>
        </p:nvSpPr>
        <p:spPr bwMode="auto">
          <a:xfrm rot="5400000" flipH="1">
            <a:off x="-476856" y="2942476"/>
            <a:ext cx="2664296" cy="864096"/>
          </a:xfrm>
          <a:prstGeom prst="rect">
            <a:avLst/>
          </a:prstGeom>
          <a:pattFill prst="lgCheck">
            <a:fgClr>
              <a:schemeClr val="accent6">
                <a:lumMod val="40000"/>
                <a:lumOff val="6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(Q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[25, 10] </a:t>
            </a:r>
            <a:r>
              <a:rPr lang="en-US">
                <a:solidFill>
                  <a:srgbClr val="000000"/>
                </a:solidFill>
              </a:rPr>
              <a:t>) 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42.72 </a:t>
            </a:r>
            <a:r>
              <a:rPr lang="en-US">
                <a:solidFill>
                  <a:srgbClr val="000000"/>
                </a:solidFill>
              </a:rPr>
              <a:t>&gt;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Pruning</a:t>
            </a:r>
            <a:r>
              <a:rPr lang="en-US">
                <a:solidFill>
                  <a:srgbClr val="000000"/>
                </a:solidFill>
              </a:rPr>
              <a:t>?: The the distance from Q = [40, 50] to the (hyper) </a:t>
            </a:r>
            <a:r>
              <a:rPr lang="en-US">
                <a:solidFill>
                  <a:srgbClr val="000000"/>
                </a:solidFill>
              </a:rPr>
              <a:t>rectangle </a:t>
            </a:r>
            <a:r>
              <a:rPr lang="en-US" smtClean="0">
                <a:solidFill>
                  <a:srgbClr val="000000"/>
                </a:solidFill>
              </a:rPr>
              <a:t>r10 </a:t>
            </a:r>
            <a:r>
              <a:rPr lang="en-US">
                <a:solidFill>
                  <a:srgbClr val="000000"/>
                </a:solidFill>
              </a:rPr>
              <a:t>associated with </a:t>
            </a:r>
            <a:r>
              <a:rPr lang="en-US">
                <a:solidFill>
                  <a:srgbClr val="000000"/>
                </a:solidFill>
              </a:rPr>
              <a:t>the </a:t>
            </a:r>
            <a:r>
              <a:rPr lang="en-US" smtClean="0">
                <a:solidFill>
                  <a:srgbClr val="000000"/>
                </a:solidFill>
              </a:rPr>
              <a:t>left subtree </a:t>
            </a:r>
            <a:r>
              <a:rPr lang="en-US">
                <a:solidFill>
                  <a:srgbClr val="000000"/>
                </a:solidFill>
              </a:rPr>
              <a:t>of </a:t>
            </a:r>
            <a:r>
              <a:rPr lang="en-US" smtClean="0">
                <a:solidFill>
                  <a:srgbClr val="000000"/>
                </a:solidFill>
              </a:rPr>
              <a:t>[25, 10] </a:t>
            </a:r>
            <a:r>
              <a:rPr lang="en-US">
                <a:solidFill>
                  <a:srgbClr val="000000"/>
                </a:solidFill>
              </a:rPr>
              <a:t>is </a:t>
            </a:r>
            <a:r>
              <a:rPr lang="en-US" smtClean="0">
                <a:solidFill>
                  <a:srgbClr val="000000"/>
                </a:solidFill>
              </a:rPr>
              <a:t>15.0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No pruning occurs.</a:t>
            </a: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srgbClr val="000000"/>
                </a:solidFill>
              </a:rPr>
              <a:t>The search continues in the left subtree </a:t>
            </a:r>
            <a:r>
              <a:rPr lang="en-US">
                <a:solidFill>
                  <a:srgbClr val="000000"/>
                </a:solidFill>
              </a:rPr>
              <a:t>of  </a:t>
            </a:r>
            <a:r>
              <a:rPr lang="en-US" smtClean="0">
                <a:solidFill>
                  <a:srgbClr val="000000"/>
                </a:solidFill>
              </a:rPr>
              <a:t>[25, 10].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84421" y="2914656"/>
            <a:ext cx="92581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25, 10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855292" y="1944540"/>
            <a:ext cx="1944216" cy="1944216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XIII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54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>
            <a:off x="1835696" y="2914656"/>
            <a:ext cx="360040" cy="9463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20, 50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355976" y="3645024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211960" y="4221088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26.926 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flipV="1">
            <a:off x="5364088" y="3789040"/>
            <a:ext cx="6490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18" name="Straight Connector 117"/>
          <p:cNvCxnSpPr/>
          <p:nvPr/>
        </p:nvCxnSpPr>
        <p:spPr bwMode="auto">
          <a:xfrm>
            <a:off x="1331640" y="2924944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3333FF"/>
            </a:solidFill>
            <a:prstDash val="sysDot"/>
            <a:round/>
            <a:headEnd type="triangle" w="lg" len="med"/>
            <a:tailEnd type="triangle" w="lg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9693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AutoShape 3"/>
          <p:cNvSpPr>
            <a:spLocks noChangeArrowheads="1"/>
          </p:cNvSpPr>
          <p:nvPr/>
        </p:nvSpPr>
        <p:spPr bwMode="auto">
          <a:xfrm>
            <a:off x="4211960" y="908720"/>
            <a:ext cx="4752528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4" name="AutoShape 3"/>
          <p:cNvSpPr>
            <a:spLocks noChangeArrowheads="1"/>
          </p:cNvSpPr>
          <p:nvPr/>
        </p:nvSpPr>
        <p:spPr bwMode="auto">
          <a:xfrm>
            <a:off x="251520" y="908720"/>
            <a:ext cx="3888432" cy="4032448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46" name="Rectangle 145"/>
          <p:cNvSpPr/>
          <p:nvPr/>
        </p:nvSpPr>
        <p:spPr bwMode="auto">
          <a:xfrm rot="5400000" flipH="1">
            <a:off x="7704348" y="2960947"/>
            <a:ext cx="1080120" cy="1008113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7" name="Rectangle 146"/>
          <p:cNvSpPr/>
          <p:nvPr/>
        </p:nvSpPr>
        <p:spPr bwMode="auto">
          <a:xfrm rot="5400000" flipH="1">
            <a:off x="8136396" y="2096851"/>
            <a:ext cx="648072" cy="864097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>
              <a:latin typeface="Arial" charset="0"/>
            </a:endParaRPr>
          </a:p>
        </p:txBody>
      </p:sp>
      <p:sp>
        <p:nvSpPr>
          <p:cNvPr id="144" name="Rectangle 143"/>
          <p:cNvSpPr/>
          <p:nvPr/>
        </p:nvSpPr>
        <p:spPr bwMode="auto">
          <a:xfrm rot="5400000" flipH="1">
            <a:off x="2195736" y="2924944"/>
            <a:ext cx="2880320" cy="720080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3" name="Rectangle 142"/>
          <p:cNvSpPr/>
          <p:nvPr/>
        </p:nvSpPr>
        <p:spPr bwMode="auto">
          <a:xfrm rot="5400000" flipH="1">
            <a:off x="2447764" y="296652"/>
            <a:ext cx="720080" cy="2376264"/>
          </a:xfrm>
          <a:prstGeom prst="rect">
            <a:avLst/>
          </a:prstGeom>
          <a:pattFill prst="lgCheck">
            <a:fgClr>
              <a:schemeClr val="bg1">
                <a:lumMod val="50000"/>
              </a:schemeClr>
            </a:fgClr>
            <a:bgClr>
              <a:schemeClr val="bg1"/>
            </a:bgClr>
          </a:patt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4" name="AutoShape 3"/>
          <p:cNvSpPr>
            <a:spLocks noChangeArrowheads="1"/>
          </p:cNvSpPr>
          <p:nvPr/>
        </p:nvSpPr>
        <p:spPr bwMode="auto">
          <a:xfrm>
            <a:off x="251520" y="5085184"/>
            <a:ext cx="8640960" cy="1296144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72000" rIns="72000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Distance </a:t>
            </a:r>
            <a:r>
              <a:rPr lang="en-US">
                <a:solidFill>
                  <a:srgbClr val="000000"/>
                </a:solidFill>
              </a:rPr>
              <a:t>(Q</a:t>
            </a:r>
            <a:r>
              <a:rPr lang="en-US">
                <a:solidFill>
                  <a:srgbClr val="000000"/>
                </a:solidFill>
              </a:rPr>
              <a:t>, </a:t>
            </a:r>
            <a:r>
              <a:rPr lang="en-US" smtClean="0">
                <a:solidFill>
                  <a:srgbClr val="000000"/>
                </a:solidFill>
              </a:rPr>
              <a:t>[20, 50] </a:t>
            </a:r>
            <a:r>
              <a:rPr lang="en-US">
                <a:solidFill>
                  <a:srgbClr val="000000"/>
                </a:solidFill>
              </a:rPr>
              <a:t>)  </a:t>
            </a:r>
            <a:r>
              <a:rPr lang="en-US">
                <a:solidFill>
                  <a:srgbClr val="000000"/>
                </a:solidFill>
              </a:rPr>
              <a:t>= </a:t>
            </a:r>
            <a:r>
              <a:rPr lang="en-US" smtClean="0">
                <a:solidFill>
                  <a:srgbClr val="000000"/>
                </a:solidFill>
              </a:rPr>
              <a:t>20.0 &lt; </a:t>
            </a:r>
            <a:r>
              <a:rPr lang="en-US">
                <a:solidFill>
                  <a:srgbClr val="000000"/>
                </a:solidFill>
              </a:rPr>
              <a:t>26.926</a:t>
            </a:r>
            <a:r>
              <a:rPr lang="en-US" smtClean="0">
                <a:solidFill>
                  <a:srgbClr val="000000"/>
                </a:solidFill>
              </a:rPr>
              <a:t>.    [20, 50</a:t>
            </a:r>
            <a:r>
              <a:rPr lang="en-US">
                <a:solidFill>
                  <a:srgbClr val="000000"/>
                </a:solidFill>
              </a:rPr>
              <a:t>] becomes new </a:t>
            </a:r>
            <a:r>
              <a:rPr lang="en-US" i="1">
                <a:solidFill>
                  <a:srgbClr val="000000"/>
                </a:solidFill>
              </a:rPr>
              <a:t>close</a:t>
            </a:r>
            <a:r>
              <a:rPr lang="en-US">
                <a:solidFill>
                  <a:srgbClr val="000000"/>
                </a:solidFill>
              </a:rPr>
              <a:t> node</a:t>
            </a:r>
            <a:r>
              <a:rPr lang="en-US">
                <a:solidFill>
                  <a:srgbClr val="000000"/>
                </a:solidFill>
              </a:rPr>
              <a:t>. </a:t>
            </a:r>
            <a:endParaRPr lang="en-US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The search returns to the root and terminates.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2483767" y="4426824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60, 10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03" name="Straight Connector 102"/>
          <p:cNvCxnSpPr/>
          <p:nvPr/>
        </p:nvCxnSpPr>
        <p:spPr bwMode="auto">
          <a:xfrm>
            <a:off x="2195735" y="4354816"/>
            <a:ext cx="1090407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180528" y="2924944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ounded Rectangle 151"/>
          <p:cNvSpPr/>
          <p:nvPr/>
        </p:nvSpPr>
        <p:spPr bwMode="auto">
          <a:xfrm>
            <a:off x="1033321" y="1258472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34, </a:t>
            </a:r>
            <a:r>
              <a:rPr lang="en-US" sz="1400" b="1" dirty="0">
                <a:latin typeface="Arial" charset="0"/>
              </a:rPr>
              <a:t>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123" name="Straight Connector 122"/>
          <p:cNvCxnSpPr/>
          <p:nvPr/>
        </p:nvCxnSpPr>
        <p:spPr bwMode="auto">
          <a:xfrm flipV="1">
            <a:off x="1295239" y="2023889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3275855" y="1834536"/>
            <a:ext cx="0" cy="28803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flipV="1">
            <a:off x="2195735" y="3645024"/>
            <a:ext cx="1" cy="104925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>
            <a:off x="1619672" y="3645024"/>
            <a:ext cx="1666471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95536" y="2017415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flipV="1">
            <a:off x="1619672" y="1834536"/>
            <a:ext cx="2376263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3275855" y="255461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95536" y="2924944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159731" y="3861619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>
            <a:off x="3023827" y="179853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>
            <a:off x="3671899" y="25186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>
            <a:off x="2591779" y="431881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719571" y="1971123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3239851" y="33107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>
            <a:off x="1292777" y="429309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0466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5" y="291465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 rot="5400000" flipH="1" flipV="1">
            <a:off x="2195735" y="2914656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 rot="5400000" flipH="1" flipV="1">
            <a:off x="2195735" y="-685744"/>
            <a:ext cx="0" cy="360040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583668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3430158" y="2246010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3" name="Rounded Rectangle 62"/>
          <p:cNvSpPr/>
          <p:nvPr/>
        </p:nvSpPr>
        <p:spPr bwMode="auto">
          <a:xfrm>
            <a:off x="827584" y="1772816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10, 75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4" name="Rounded Rectangle 63"/>
          <p:cNvSpPr/>
          <p:nvPr/>
        </p:nvSpPr>
        <p:spPr bwMode="auto">
          <a:xfrm>
            <a:off x="683568" y="414908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25, 10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5" name="Rounded Rectangle 64"/>
          <p:cNvSpPr/>
          <p:nvPr/>
        </p:nvSpPr>
        <p:spPr bwMode="auto">
          <a:xfrm>
            <a:off x="3327289" y="3017525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>
                <a:latin typeface="Arial" charset="0"/>
              </a:rPr>
              <a:t>80, 40</a:t>
            </a:r>
            <a:endParaRPr lang="cs-CZ" sz="1400" b="1">
              <a:latin typeface="Arial" charset="0"/>
            </a:endParaRPr>
          </a:p>
        </p:txBody>
      </p:sp>
      <p:sp>
        <p:nvSpPr>
          <p:cNvPr id="66" name="Rounded Rectangle 65"/>
          <p:cNvSpPr/>
          <p:nvPr/>
        </p:nvSpPr>
        <p:spPr bwMode="auto">
          <a:xfrm>
            <a:off x="2555775" y="3284983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70, 30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557125" y="2600907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20, 50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68" name="Rounded Rectangle 67"/>
          <p:cNvSpPr/>
          <p:nvPr/>
        </p:nvSpPr>
        <p:spPr bwMode="auto">
          <a:xfrm>
            <a:off x="2267743" y="3850760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50, 25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141" name="Rounded Rectangle 140"/>
          <p:cNvSpPr/>
          <p:nvPr/>
        </p:nvSpPr>
        <p:spPr bwMode="auto">
          <a:xfrm>
            <a:off x="3018683" y="1572828"/>
            <a:ext cx="514343" cy="205737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70, 80</a:t>
            </a:r>
            <a:endParaRPr lang="cs-CZ" sz="1400" b="1" dirty="0">
              <a:latin typeface="Arial" charset="0"/>
            </a:endParaRPr>
          </a:p>
        </p:txBody>
      </p:sp>
      <p:sp>
        <p:nvSpPr>
          <p:cNvPr id="75" name="Rounded Rectangle 74"/>
          <p:cNvSpPr/>
          <p:nvPr/>
        </p:nvSpPr>
        <p:spPr bwMode="auto">
          <a:xfrm>
            <a:off x="1907704" y="2636912"/>
            <a:ext cx="514343" cy="205737"/>
          </a:xfrm>
          <a:prstGeom prst="roundRect">
            <a:avLst/>
          </a:prstGeom>
          <a:solidFill>
            <a:srgbClr val="FFFF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</a:t>
            </a: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</a:t>
            </a:r>
            <a:endParaRPr kumimoji="0" lang="cs-CZ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6" name="Oval 75"/>
          <p:cNvSpPr/>
          <p:nvPr/>
        </p:nvSpPr>
        <p:spPr bwMode="auto">
          <a:xfrm>
            <a:off x="1115616" y="2204864"/>
            <a:ext cx="1440160" cy="1440160"/>
          </a:xfrm>
          <a:prstGeom prst="ellipse">
            <a:avLst/>
          </a:prstGeom>
          <a:noFill/>
          <a:ln w="190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0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1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08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1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21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0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24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32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4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35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37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38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6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3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Example XIV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40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cxnSp>
        <p:nvCxnSpPr>
          <p:cNvPr id="84" name="Straight Connector 83"/>
          <p:cNvCxnSpPr/>
          <p:nvPr/>
        </p:nvCxnSpPr>
        <p:spPr bwMode="auto">
          <a:xfrm flipV="1">
            <a:off x="2195736" y="1114456"/>
            <a:ext cx="0" cy="73036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Straight Connector 85"/>
          <p:cNvCxnSpPr/>
          <p:nvPr/>
        </p:nvCxnSpPr>
        <p:spPr bwMode="auto">
          <a:xfrm rot="5400000" flipH="1">
            <a:off x="2159732" y="15207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2267744" y="1258472"/>
            <a:ext cx="514343" cy="205737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400" b="1" dirty="0">
                <a:latin typeface="Arial" charset="0"/>
              </a:rPr>
              <a:t>50</a:t>
            </a:r>
            <a:r>
              <a:rPr lang="en-US" sz="1400" b="1">
                <a:latin typeface="Arial" charset="0"/>
              </a:rPr>
              <a:t>, 90</a:t>
            </a:r>
            <a:endParaRPr lang="cs-CZ" sz="1400" b="1" dirty="0">
              <a:latin typeface="Arial" charset="0"/>
            </a:endParaRPr>
          </a:p>
        </p:txBody>
      </p:sp>
      <p:cxnSp>
        <p:nvCxnSpPr>
          <p:cNvPr id="92" name="Straight Connector 91"/>
          <p:cNvCxnSpPr/>
          <p:nvPr/>
        </p:nvCxnSpPr>
        <p:spPr bwMode="auto">
          <a:xfrm flipH="1">
            <a:off x="1187624" y="2914656"/>
            <a:ext cx="648072" cy="1028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B05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4" name="Straight Connector 73"/>
          <p:cNvCxnSpPr/>
          <p:nvPr/>
        </p:nvCxnSpPr>
        <p:spPr bwMode="auto">
          <a:xfrm rot="5400000" flipH="1">
            <a:off x="1799691" y="29506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 flipV="1">
            <a:off x="1295235" y="2204864"/>
            <a:ext cx="0" cy="25202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flipV="1">
            <a:off x="6876256" y="1916830"/>
            <a:ext cx="864096" cy="129614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flipV="1">
            <a:off x="6444208" y="3212974"/>
            <a:ext cx="432048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>
            <a:off x="5724128" y="1340766"/>
            <a:ext cx="20162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>
            <a:stCxn id="166" idx="0"/>
          </p:cNvCxnSpPr>
          <p:nvPr/>
        </p:nvCxnSpPr>
        <p:spPr bwMode="auto">
          <a:xfrm flipV="1">
            <a:off x="4716016" y="1340766"/>
            <a:ext cx="1296144" cy="172819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H="1" flipV="1">
            <a:off x="7596336" y="2564902"/>
            <a:ext cx="57606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flipH="1" flipV="1">
            <a:off x="6372200" y="3861046"/>
            <a:ext cx="216024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Rounded Rectangle 160"/>
          <p:cNvSpPr/>
          <p:nvPr/>
        </p:nvSpPr>
        <p:spPr bwMode="auto">
          <a:xfrm>
            <a:off x="5652120" y="119675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34, </a:t>
            </a:r>
            <a:r>
              <a:rPr lang="en-US" sz="1600" b="1" dirty="0">
                <a:latin typeface="Arial" charset="0"/>
              </a:rPr>
              <a:t>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522007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10, 75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471601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25, 10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4" name="Rounded Rectangle 163"/>
          <p:cNvSpPr/>
          <p:nvPr/>
        </p:nvSpPr>
        <p:spPr bwMode="auto">
          <a:xfrm>
            <a:off x="6876256" y="2420886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80, 40</a:t>
            </a:r>
            <a:endParaRPr lang="cs-CZ" sz="1600" b="1">
              <a:latin typeface="Arial" charset="0"/>
            </a:endParaRPr>
          </a:p>
        </p:txBody>
      </p:sp>
      <p:sp>
        <p:nvSpPr>
          <p:cNvPr id="165" name="Rounded Rectangle 164"/>
          <p:cNvSpPr/>
          <p:nvPr/>
        </p:nvSpPr>
        <p:spPr bwMode="auto">
          <a:xfrm>
            <a:off x="6516216" y="3068958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70, 30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6" name="Rounded Rectangle 165"/>
          <p:cNvSpPr/>
          <p:nvPr/>
        </p:nvSpPr>
        <p:spPr bwMode="auto">
          <a:xfrm>
            <a:off x="4355976" y="3068958"/>
            <a:ext cx="720080" cy="288032"/>
          </a:xfrm>
          <a:prstGeom prst="roundRect">
            <a:avLst/>
          </a:prstGeom>
          <a:solidFill>
            <a:srgbClr val="FFC000"/>
          </a:solidFill>
          <a:ln w="5715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20, 50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7" name="Rounded Rectangle 166"/>
          <p:cNvSpPr/>
          <p:nvPr/>
        </p:nvSpPr>
        <p:spPr bwMode="auto">
          <a:xfrm>
            <a:off x="6012160" y="3717030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50, 25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68" name="Rounded Rectangle 167"/>
          <p:cNvSpPr/>
          <p:nvPr/>
        </p:nvSpPr>
        <p:spPr bwMode="auto">
          <a:xfrm>
            <a:off x="6300192" y="429309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latin typeface="Arial" charset="0"/>
              </a:rPr>
              <a:t>60, 10</a:t>
            </a:r>
            <a:endParaRPr lang="cs-CZ" sz="1600" b="1">
              <a:latin typeface="Arial" charset="0"/>
            </a:endParaRPr>
          </a:p>
        </p:txBody>
      </p:sp>
      <p:cxnSp>
        <p:nvCxnSpPr>
          <p:cNvPr id="169" name="Straight Connector 168"/>
          <p:cNvCxnSpPr/>
          <p:nvPr/>
        </p:nvCxnSpPr>
        <p:spPr bwMode="auto">
          <a:xfrm flipH="1" flipV="1">
            <a:off x="7740352" y="1916830"/>
            <a:ext cx="720080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0" name="Rounded Rectangle 169"/>
          <p:cNvSpPr/>
          <p:nvPr/>
        </p:nvSpPr>
        <p:spPr bwMode="auto">
          <a:xfrm>
            <a:off x="7380312" y="1772814"/>
            <a:ext cx="720080" cy="288032"/>
          </a:xfrm>
          <a:prstGeom prst="roundRect">
            <a:avLst/>
          </a:prstGeom>
          <a:solidFill>
            <a:srgbClr val="FFC000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70, 80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1" name="Rounded Rectangle 170"/>
          <p:cNvSpPr/>
          <p:nvPr/>
        </p:nvSpPr>
        <p:spPr bwMode="auto">
          <a:xfrm>
            <a:off x="8100392" y="2420886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>
                <a:latin typeface="Arial" charset="0"/>
              </a:rPr>
              <a:t>50, 90</a:t>
            </a:r>
            <a:endParaRPr lang="cs-CZ" sz="1600" b="1" dirty="0">
              <a:latin typeface="Arial" charset="0"/>
            </a:endParaRPr>
          </a:p>
        </p:txBody>
      </p:sp>
      <p:sp>
        <p:nvSpPr>
          <p:cNvPr id="172" name="Rounded Rectangle 171"/>
          <p:cNvSpPr/>
          <p:nvPr/>
        </p:nvSpPr>
        <p:spPr bwMode="auto">
          <a:xfrm>
            <a:off x="7956376" y="3068958"/>
            <a:ext cx="720080" cy="288032"/>
          </a:xfrm>
          <a:prstGeom prst="roundRect">
            <a:avLst/>
          </a:prstGeom>
          <a:solidFill>
            <a:schemeClr val="bg1">
              <a:lumMod val="75000"/>
            </a:schemeClr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90, 60</a:t>
            </a:r>
            <a:endParaRPr kumimoji="0" lang="cs-CZ" sz="1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AutoShape 3"/>
          <p:cNvSpPr>
            <a:spLocks noChangeArrowheads="1"/>
          </p:cNvSpPr>
          <p:nvPr/>
        </p:nvSpPr>
        <p:spPr bwMode="auto">
          <a:xfrm>
            <a:off x="755576" y="620688"/>
            <a:ext cx="4536504" cy="360040"/>
          </a:xfrm>
          <a:prstGeom prst="roundRect">
            <a:avLst>
              <a:gd name="adj" fmla="val 1542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Find Nearest Neighbour to [40, 50]</a:t>
            </a:r>
            <a:endParaRPr lang="en-US" b="1" dirty="0">
              <a:solidFill>
                <a:srgbClr val="000000"/>
              </a:solidFill>
            </a:endParaRPr>
          </a:p>
        </p:txBody>
      </p:sp>
      <p:grpSp>
        <p:nvGrpSpPr>
          <p:cNvPr id="177" name="Group 176"/>
          <p:cNvGrpSpPr/>
          <p:nvPr/>
        </p:nvGrpSpPr>
        <p:grpSpPr>
          <a:xfrm>
            <a:off x="6444208" y="6237312"/>
            <a:ext cx="2376264" cy="360263"/>
            <a:chOff x="5364088" y="5301208"/>
            <a:chExt cx="2376264" cy="360263"/>
          </a:xfrm>
        </p:grpSpPr>
        <p:sp>
          <p:nvSpPr>
            <p:cNvPr id="178" name="AutoShape 56"/>
            <p:cNvSpPr>
              <a:spLocks noChangeArrowheads="1"/>
            </p:cNvSpPr>
            <p:nvPr/>
          </p:nvSpPr>
          <p:spPr bwMode="auto">
            <a:xfrm>
              <a:off x="5364088" y="5301208"/>
              <a:ext cx="2376264" cy="360263"/>
            </a:xfrm>
            <a:prstGeom prst="roundRect">
              <a:avLst>
                <a:gd name="adj" fmla="val 16667"/>
              </a:avLst>
            </a:prstGeom>
            <a:solidFill>
              <a:srgbClr val="CCCCFF"/>
            </a:solidFill>
            <a:ln w="38100" algn="ctr">
              <a:solidFill>
                <a:srgbClr val="E5E5FF"/>
              </a:solidFill>
              <a:round/>
              <a:headEnd/>
              <a:tailEnd type="none" w="med" len="lg"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r>
                <a:rPr lang="en-US" sz="1600" b="1" dirty="0" smtClean="0"/>
                <a:t>Searched nodes</a:t>
              </a:r>
              <a:endParaRPr lang="cs-CZ" sz="1600" b="1" dirty="0"/>
            </a:p>
          </p:txBody>
        </p:sp>
        <p:sp>
          <p:nvSpPr>
            <p:cNvPr id="179" name="Rounded Rectangle 178"/>
            <p:cNvSpPr/>
            <p:nvPr/>
          </p:nvSpPr>
          <p:spPr bwMode="auto">
            <a:xfrm>
              <a:off x="7164288" y="5373216"/>
              <a:ext cx="432048" cy="205737"/>
            </a:xfrm>
            <a:prstGeom prst="roundRect">
              <a:avLst/>
            </a:prstGeom>
            <a:solidFill>
              <a:srgbClr val="FFC000"/>
            </a:solidFill>
            <a:ln w="38100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0" tIns="0" rIns="0" bIns="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cs-CZ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</p:grpSp>
      <p:cxnSp>
        <p:nvCxnSpPr>
          <p:cNvPr id="80" name="Straight Connector 79"/>
          <p:cNvCxnSpPr/>
          <p:nvPr/>
        </p:nvCxnSpPr>
        <p:spPr bwMode="auto">
          <a:xfrm rot="5400000" flipH="1" flipV="1">
            <a:off x="2879811" y="360902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2159732" y="3861988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4" name="AutoShape 3"/>
          <p:cNvSpPr>
            <a:spLocks noChangeArrowheads="1"/>
          </p:cNvSpPr>
          <p:nvPr/>
        </p:nvSpPr>
        <p:spPr bwMode="auto">
          <a:xfrm>
            <a:off x="4716016" y="3861048"/>
            <a:ext cx="1008112" cy="576064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Closest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so far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5" name="AutoShape 3"/>
          <p:cNvSpPr>
            <a:spLocks noChangeArrowheads="1"/>
          </p:cNvSpPr>
          <p:nvPr/>
        </p:nvSpPr>
        <p:spPr bwMode="auto">
          <a:xfrm>
            <a:off x="4355976" y="4437112"/>
            <a:ext cx="1584176" cy="288032"/>
          </a:xfrm>
          <a:prstGeom prst="roundRect">
            <a:avLst>
              <a:gd name="adj" fmla="val 22913"/>
            </a:avLst>
          </a:prstGeom>
          <a:solidFill>
            <a:schemeClr val="bg1"/>
          </a:solidFill>
          <a:ln w="57150">
            <a:solidFill>
              <a:srgbClr val="00B05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err="1" smtClean="0">
                <a:solidFill>
                  <a:srgbClr val="000000"/>
                </a:solidFill>
              </a:rPr>
              <a:t>Dist</a:t>
            </a:r>
            <a:r>
              <a:rPr lang="en-US" sz="1600" b="1" dirty="0" smtClean="0">
                <a:solidFill>
                  <a:srgbClr val="000000"/>
                </a:solidFill>
              </a:rPr>
              <a:t> </a:t>
            </a:r>
            <a:r>
              <a:rPr lang="en-US" sz="1600" b="1" smtClean="0">
                <a:solidFill>
                  <a:srgbClr val="000000"/>
                </a:solidFill>
              </a:rPr>
              <a:t>= </a:t>
            </a:r>
            <a:r>
              <a:rPr lang="en-US" sz="1600" b="1" smtClean="0">
                <a:solidFill>
                  <a:srgbClr val="000000"/>
                </a:solidFill>
              </a:rPr>
              <a:t>20.0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16" name="Freeform 115"/>
          <p:cNvSpPr/>
          <p:nvPr/>
        </p:nvSpPr>
        <p:spPr bwMode="auto">
          <a:xfrm rot="16200000" flipV="1">
            <a:off x="4787558" y="3573482"/>
            <a:ext cx="432980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B05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31" name="AutoShape 3"/>
          <p:cNvSpPr>
            <a:spLocks noChangeArrowheads="1"/>
          </p:cNvSpPr>
          <p:nvPr/>
        </p:nvSpPr>
        <p:spPr bwMode="auto">
          <a:xfrm flipH="1">
            <a:off x="7812360" y="1124744"/>
            <a:ext cx="1008112" cy="288032"/>
          </a:xfrm>
          <a:prstGeom prst="roundRect">
            <a:avLst>
              <a:gd name="adj" fmla="val 22913"/>
            </a:avLst>
          </a:prstGeom>
          <a:solidFill>
            <a:schemeClr val="bg1">
              <a:lumMod val="75000"/>
            </a:schemeClr>
          </a:solidFill>
          <a:ln w="38100">
            <a:solidFill>
              <a:srgbClr val="0070C0"/>
            </a:solidFill>
            <a:round/>
            <a:headEnd/>
            <a:tailEnd/>
          </a:ln>
          <a:effectLst/>
          <a:extLst/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rgbClr val="000000"/>
                </a:solidFill>
              </a:rPr>
              <a:t>Pruned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142" name="Freeform 141"/>
          <p:cNvSpPr/>
          <p:nvPr/>
        </p:nvSpPr>
        <p:spPr bwMode="auto">
          <a:xfrm rot="16200000" flipH="1" flipV="1">
            <a:off x="8136396" y="1808820"/>
            <a:ext cx="93610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sp>
        <p:nvSpPr>
          <p:cNvPr id="148" name="Freeform 147"/>
          <p:cNvSpPr/>
          <p:nvPr/>
        </p:nvSpPr>
        <p:spPr bwMode="auto">
          <a:xfrm rot="16200000" flipH="1" flipV="1">
            <a:off x="7848364" y="2168860"/>
            <a:ext cx="1656184" cy="144016"/>
          </a:xfrm>
          <a:custGeom>
            <a:avLst/>
            <a:gdLst>
              <a:gd name="connsiteX0" fmla="*/ 793020 w 793020"/>
              <a:gd name="connsiteY0" fmla="*/ 493614 h 493614"/>
              <a:gd name="connsiteX1" fmla="*/ 525983 w 793020"/>
              <a:gd name="connsiteY1" fmla="*/ 226577 h 493614"/>
              <a:gd name="connsiteX2" fmla="*/ 178025 w 793020"/>
              <a:gd name="connsiteY2" fmla="*/ 202301 h 493614"/>
              <a:gd name="connsiteX3" fmla="*/ 0 w 793020"/>
              <a:gd name="connsiteY3" fmla="*/ 0 h 4936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93020" h="493614">
                <a:moveTo>
                  <a:pt x="793020" y="493614"/>
                </a:moveTo>
                <a:cubicBezTo>
                  <a:pt x="710751" y="384371"/>
                  <a:pt x="628482" y="275129"/>
                  <a:pt x="525983" y="226577"/>
                </a:cubicBezTo>
                <a:cubicBezTo>
                  <a:pt x="423484" y="178025"/>
                  <a:pt x="265689" y="240064"/>
                  <a:pt x="178025" y="202301"/>
                </a:cubicBezTo>
                <a:cubicBezTo>
                  <a:pt x="90361" y="164538"/>
                  <a:pt x="45180" y="82269"/>
                  <a:pt x="0" y="0"/>
                </a:cubicBezTo>
              </a:path>
            </a:pathLst>
          </a:custGeom>
          <a:noFill/>
          <a:ln w="28575" cap="flat" cmpd="sng" algn="ctr">
            <a:solidFill>
              <a:srgbClr val="0070C0"/>
            </a:solidFill>
            <a:prstDash val="solid"/>
            <a:round/>
            <a:headEnd type="triangle" w="lg" len="lg"/>
            <a:tailEnd type="none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>
              <a:latin typeface="Arial" charset="0"/>
            </a:endParaRPr>
          </a:p>
        </p:txBody>
      </p:sp>
      <p:cxnSp>
        <p:nvCxnSpPr>
          <p:cNvPr id="122" name="Straight Connector 121"/>
          <p:cNvCxnSpPr/>
          <p:nvPr/>
        </p:nvCxnSpPr>
        <p:spPr bwMode="auto">
          <a:xfrm rot="5400000" flipH="1">
            <a:off x="1151619" y="2878652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72570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251520" y="692696"/>
            <a:ext cx="8568952" cy="5832648"/>
          </a:xfrm>
          <a:prstGeom prst="roundRect">
            <a:avLst>
              <a:gd name="adj" fmla="val 4510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ctr" anchorCtr="0"/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NNres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(point q, Node t, </a:t>
            </a:r>
            <a:r>
              <a:rPr lang="en-US" b="1" u="sng" dirty="0" err="1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cd,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HypRec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r</a:t>
            </a:r>
            <a:r>
              <a:rPr lang="en-US" b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NNres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close){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(t ==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null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out of tree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G.distance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r) &gt;=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</a:t>
            </a:r>
            <a:endParaRPr lang="en-US" b="1" dirty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cell of t is too far from q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Number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G.distance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&lt;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upd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 close if necessary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{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close.dist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dist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;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if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(q[cd] &lt; </a:t>
            </a:r>
            <a:r>
              <a:rPr lang="en-US" b="1" dirty="0" err="1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[cd] {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q closer to L child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else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{                           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q closer to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R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 New" pitchFamily="49" charset="0"/>
                <a:cs typeface="Courier New" pitchFamily="49" charset="0"/>
              </a:rPr>
              <a:t>child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r.trimRight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close 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nn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(q,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, (cd+1)%D,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                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r.trimLeft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(cd, </a:t>
            </a:r>
            <a:r>
              <a:rPr lang="en-US" b="1" dirty="0" err="1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t.coords</a:t>
            </a:r>
            <a:r>
              <a:rPr lang="en-US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), close);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}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  </a:t>
            </a:r>
            <a:r>
              <a:rPr lang="en-US" b="1" u="sng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b="1" dirty="0" smtClean="0">
                <a:solidFill>
                  <a:srgbClr val="3333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close;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 smtClean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Code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646210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3"/>
          <p:cNvSpPr>
            <a:spLocks noChangeArrowheads="1"/>
          </p:cNvSpPr>
          <p:nvPr/>
        </p:nvSpPr>
        <p:spPr bwMode="auto">
          <a:xfrm>
            <a:off x="467544" y="764704"/>
            <a:ext cx="8064896" cy="5760640"/>
          </a:xfrm>
          <a:prstGeom prst="roundRect">
            <a:avLst>
              <a:gd name="adj" fmla="val 4866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>
                <a:solidFill>
                  <a:srgbClr val="000000"/>
                </a:solidFill>
              </a:rPr>
              <a:t>Complexity of </a:t>
            </a:r>
            <a:r>
              <a:rPr lang="en-US" b="1" smtClean="0">
                <a:solidFill>
                  <a:srgbClr val="000000"/>
                </a:solidFill>
              </a:rPr>
              <a:t>Nearest Neighbour  search</a:t>
            </a:r>
            <a:endParaRPr lang="en-US" b="1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Complexity of Nearest Neighbour </a:t>
            </a:r>
            <a:r>
              <a:rPr lang="en-US" dirty="0" smtClean="0">
                <a:solidFill>
                  <a:srgbClr val="000000"/>
                </a:solidFill>
              </a:rPr>
              <a:t>search might be close to O(n) when data points and query point are  unfavorably arranged. However,  this happens only </a:t>
            </a:r>
            <a:r>
              <a:rPr lang="en-US" smtClean="0">
                <a:solidFill>
                  <a:srgbClr val="000000"/>
                </a:solidFill>
              </a:rPr>
              <a:t>when: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A. The dimension D is relatively high</a:t>
            </a:r>
            <a:r>
              <a:rPr lang="en-US" smtClean="0">
                <a:solidFill>
                  <a:srgbClr val="000000"/>
                </a:solidFill>
              </a:rPr>
              <a:t>, 7,8</a:t>
            </a:r>
            <a:r>
              <a:rPr lang="en-US" dirty="0" smtClean="0">
                <a:solidFill>
                  <a:srgbClr val="000000"/>
                </a:solidFill>
              </a:rPr>
              <a:t>… and more, 10 000 </a:t>
            </a:r>
            <a:r>
              <a:rPr lang="en-US" smtClean="0">
                <a:solidFill>
                  <a:srgbClr val="000000"/>
                </a:solidFill>
              </a:rPr>
              <a:t>etc</a:t>
            </a:r>
            <a:r>
              <a:rPr lang="en-US" smtClean="0">
                <a:solidFill>
                  <a:srgbClr val="000000"/>
                </a:solidFill>
              </a:rPr>
              <a:t>… , or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B. The </a:t>
            </a:r>
            <a:r>
              <a:rPr lang="en-US" smtClean="0">
                <a:solidFill>
                  <a:srgbClr val="000000"/>
                </a:solidFill>
              </a:rPr>
              <a:t>arrangement of points in </a:t>
            </a:r>
            <a:r>
              <a:rPr lang="en-US" dirty="0" smtClean="0">
                <a:solidFill>
                  <a:srgbClr val="000000"/>
                </a:solidFill>
              </a:rPr>
              <a:t>low dimension D is very special (artificially constructed </a:t>
            </a:r>
            <a:r>
              <a:rPr lang="en-US" smtClean="0">
                <a:solidFill>
                  <a:srgbClr val="000000"/>
                </a:solidFill>
              </a:rPr>
              <a:t>etc</a:t>
            </a:r>
            <a:r>
              <a:rPr lang="en-US" smtClean="0">
                <a:solidFill>
                  <a:srgbClr val="000000"/>
                </a:solidFill>
              </a:rPr>
              <a:t>.).</a:t>
            </a: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Expected time of NN  search is close </a:t>
            </a:r>
            <a:r>
              <a:rPr lang="en-US" smtClean="0">
                <a:solidFill>
                  <a:srgbClr val="000000"/>
                </a:solidFill>
              </a:rPr>
              <a:t>to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smtClean="0">
                <a:solidFill>
                  <a:srgbClr val="000000"/>
                </a:solidFill>
              </a:rPr>
              <a:t>O(2</a:t>
            </a:r>
            <a:r>
              <a:rPr lang="en-US" b="1" baseline="30000" smtClean="0">
                <a:solidFill>
                  <a:srgbClr val="000000"/>
                </a:solidFill>
              </a:rPr>
              <a:t>D</a:t>
            </a:r>
            <a:r>
              <a:rPr lang="en-US" b="1" smtClean="0">
                <a:solidFill>
                  <a:srgbClr val="000000"/>
                </a:solidFill>
              </a:rPr>
              <a:t> </a:t>
            </a:r>
            <a:r>
              <a:rPr lang="en-US" b="1" dirty="0" smtClean="0">
                <a:solidFill>
                  <a:srgbClr val="000000"/>
                </a:solidFill>
              </a:rPr>
              <a:t>+ log n</a:t>
            </a:r>
            <a:r>
              <a:rPr lang="en-US" b="1" smtClean="0">
                <a:solidFill>
                  <a:srgbClr val="000000"/>
                </a:solidFill>
              </a:rPr>
              <a:t>)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000000"/>
                </a:solidFill>
              </a:rPr>
              <a:t>with </a:t>
            </a:r>
            <a:r>
              <a:rPr lang="en-US" dirty="0" smtClean="0">
                <a:solidFill>
                  <a:srgbClr val="000000"/>
                </a:solidFill>
              </a:rPr>
              <a:t>uniformly distributed data</a:t>
            </a:r>
            <a:r>
              <a:rPr lang="en-US" smtClean="0">
                <a:solidFill>
                  <a:srgbClr val="000000"/>
                </a:solidFill>
              </a:rPr>
              <a:t>.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000000"/>
                </a:solidFill>
              </a:rPr>
              <a:t>Thus it is effective </a:t>
            </a:r>
            <a:r>
              <a:rPr lang="en-US" dirty="0">
                <a:solidFill>
                  <a:srgbClr val="000000"/>
                </a:solidFill>
              </a:rPr>
              <a:t>only </a:t>
            </a:r>
            <a:r>
              <a:rPr lang="en-US">
                <a:solidFill>
                  <a:srgbClr val="000000"/>
                </a:solidFill>
              </a:rPr>
              <a:t>when </a:t>
            </a:r>
            <a:r>
              <a:rPr lang="en-US" smtClean="0">
                <a:solidFill>
                  <a:srgbClr val="000000"/>
                </a:solidFill>
              </a:rPr>
              <a:t>2</a:t>
            </a:r>
            <a:r>
              <a:rPr lang="en-US" baseline="30000" smtClean="0">
                <a:solidFill>
                  <a:srgbClr val="000000"/>
                </a:solidFill>
              </a:rPr>
              <a:t>D</a:t>
            </a:r>
            <a:r>
              <a:rPr lang="en-US" smtClean="0">
                <a:solidFill>
                  <a:srgbClr val="000000"/>
                </a:solidFill>
              </a:rPr>
              <a:t>  </a:t>
            </a:r>
            <a:r>
              <a:rPr lang="en-US" dirty="0" smtClean="0">
                <a:solidFill>
                  <a:srgbClr val="000000"/>
                </a:solidFill>
              </a:rPr>
              <a:t>is significantly smaller than n. </a:t>
            </a:r>
          </a:p>
        </p:txBody>
      </p:sp>
      <p:sp>
        <p:nvSpPr>
          <p:cNvPr id="1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Nearest Neighbor search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2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2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2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3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3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3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3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Complexity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</p:spTree>
    <p:extLst>
      <p:ext uri="{BB962C8B-B14F-4D97-AF65-F5344CB8AC3E}">
        <p14:creationId xmlns:p14="http://schemas.microsoft.com/office/powerpoint/2010/main" val="221810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82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9" name="Rounded Rectangle 158"/>
          <p:cNvSpPr/>
          <p:nvPr/>
        </p:nvSpPr>
        <p:spPr bwMode="auto">
          <a:xfrm>
            <a:off x="5940152" y="1556792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24" name="Straight Connector 123"/>
          <p:cNvCxnSpPr/>
          <p:nvPr/>
        </p:nvCxnSpPr>
        <p:spPr bwMode="auto">
          <a:xfrm flipV="1">
            <a:off x="6372200" y="1772816"/>
            <a:ext cx="0" cy="2808312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2915816" y="364502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431540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>
            <a:off x="323528" y="3356992"/>
            <a:ext cx="151216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971600" y="3212976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187624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>
            <a:off x="323528" y="2492896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043608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>
            <a:off x="395536" y="4509120"/>
            <a:ext cx="8640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>
            <a:off x="323528" y="4509120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76672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36724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412776"/>
            <a:ext cx="36724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 rot="5400000" flipH="1">
            <a:off x="35496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Rounded Rectangle 110"/>
          <p:cNvSpPr/>
          <p:nvPr/>
        </p:nvSpPr>
        <p:spPr bwMode="auto">
          <a:xfrm>
            <a:off x="1907704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80424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40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2362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44420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36408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427984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ounded Rectangle 161"/>
          <p:cNvSpPr/>
          <p:nvPr/>
        </p:nvSpPr>
        <p:spPr bwMode="auto">
          <a:xfrm>
            <a:off x="4283968" y="4581128"/>
            <a:ext cx="208823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 &lt;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ounded Rectangle 162"/>
          <p:cNvSpPr/>
          <p:nvPr/>
        </p:nvSpPr>
        <p:spPr bwMode="auto">
          <a:xfrm>
            <a:off x="6372200" y="4581128"/>
            <a:ext cx="2376264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x &gt;= 40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AutoShape 46"/>
          <p:cNvSpPr>
            <a:spLocks noChangeArrowheads="1"/>
          </p:cNvSpPr>
          <p:nvPr/>
        </p:nvSpPr>
        <p:spPr bwMode="auto">
          <a:xfrm>
            <a:off x="323528" y="558924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63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</a:t>
            </a:r>
            <a:r>
              <a:rPr lang="en-US" sz="2000" b="1" smtClean="0">
                <a:solidFill>
                  <a:schemeClr val="bg1"/>
                </a:solidFill>
                <a:latin typeface="Arial Black" pitchFamily="34" charset="0"/>
              </a:rPr>
              <a:t>tree structure 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64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65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6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6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69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67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0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1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3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7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7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7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7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79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Step </a:t>
            </a:r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by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step 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1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5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86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" name="Right Arrow 1"/>
          <p:cNvSpPr/>
          <p:nvPr/>
        </p:nvSpPr>
        <p:spPr bwMode="auto">
          <a:xfrm>
            <a:off x="6948264" y="1556792"/>
            <a:ext cx="151216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ight Arrow 87"/>
          <p:cNvSpPr/>
          <p:nvPr/>
        </p:nvSpPr>
        <p:spPr bwMode="auto">
          <a:xfrm flipH="1">
            <a:off x="4355976" y="1556792"/>
            <a:ext cx="1368152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ight Arrow 90"/>
          <p:cNvSpPr/>
          <p:nvPr/>
        </p:nvSpPr>
        <p:spPr bwMode="auto">
          <a:xfrm flipH="1">
            <a:off x="467544" y="1556792"/>
            <a:ext cx="1224136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ight Arrow 91"/>
          <p:cNvSpPr/>
          <p:nvPr/>
        </p:nvSpPr>
        <p:spPr bwMode="auto">
          <a:xfrm>
            <a:off x="1979712" y="1556792"/>
            <a:ext cx="187220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8495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157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46" name="Straight Connector 145"/>
          <p:cNvCxnSpPr/>
          <p:nvPr/>
        </p:nvCxnSpPr>
        <p:spPr bwMode="auto">
          <a:xfrm rot="5400000" flipH="1">
            <a:off x="7032" y="3212976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7596336" y="2276872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4" name="Rounded Rectangle 83"/>
          <p:cNvSpPr/>
          <p:nvPr/>
        </p:nvSpPr>
        <p:spPr bwMode="auto">
          <a:xfrm>
            <a:off x="7092280" y="206084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2" name="Rounded Rectangle 81"/>
          <p:cNvSpPr/>
          <p:nvPr/>
        </p:nvSpPr>
        <p:spPr bwMode="auto">
          <a:xfrm>
            <a:off x="4932040" y="206084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63" name="Straight Connector 62"/>
          <p:cNvCxnSpPr/>
          <p:nvPr/>
        </p:nvCxnSpPr>
        <p:spPr bwMode="auto">
          <a:xfrm>
            <a:off x="5364088" y="2276872"/>
            <a:ext cx="0" cy="237626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80424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288032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444208" y="350100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427984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Straight Connector 70"/>
          <p:cNvCxnSpPr/>
          <p:nvPr/>
        </p:nvCxnSpPr>
        <p:spPr bwMode="auto">
          <a:xfrm rot="5400000" flipH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Straight Connector 63"/>
          <p:cNvCxnSpPr/>
          <p:nvPr/>
        </p:nvCxnSpPr>
        <p:spPr bwMode="auto">
          <a:xfrm rot="5400000" flipH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rot="5400000" flipH="1">
            <a:off x="1367644" y="2600908"/>
            <a:ext cx="237626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339752" y="270892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27784" y="4509120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 rot="5400000" flipH="1" flipV="1">
            <a:off x="3383868" y="3537012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 rot="5400000" flipH="1" flipV="1">
            <a:off x="2303748" y="3825044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rot="5400000" flipH="1">
            <a:off x="431540" y="2384884"/>
            <a:ext cx="194421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187624" y="306896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863588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043608" y="4149080"/>
            <a:ext cx="43204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539552" y="436510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rot="5400000" flipH="1">
            <a:off x="-1476672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rot="5400000" flipH="1">
            <a:off x="2195736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4127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Straight Connector 71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Straight Connector 59"/>
          <p:cNvCxnSpPr/>
          <p:nvPr/>
        </p:nvCxnSpPr>
        <p:spPr bwMode="auto">
          <a:xfrm rot="5400000" flipH="1">
            <a:off x="-26987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ounded Rectangle 76"/>
          <p:cNvSpPr/>
          <p:nvPr/>
        </p:nvSpPr>
        <p:spPr bwMode="auto">
          <a:xfrm>
            <a:off x="611560" y="299695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79" name="Rounded Rectangle 78"/>
          <p:cNvSpPr/>
          <p:nvPr/>
        </p:nvSpPr>
        <p:spPr bwMode="auto">
          <a:xfrm>
            <a:off x="2843808" y="34290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6876256" y="3717032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4283968" y="4653136"/>
            <a:ext cx="1008112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&lt;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6" name="Rounded Rectangle 95"/>
          <p:cNvSpPr/>
          <p:nvPr/>
        </p:nvSpPr>
        <p:spPr bwMode="auto">
          <a:xfrm>
            <a:off x="5436096" y="4653136"/>
            <a:ext cx="864096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&gt;=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6660232" y="4653136"/>
            <a:ext cx="864096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&lt;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7668344" y="4653136"/>
            <a:ext cx="108012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y &gt;=35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05" name="Straight Connector 104"/>
          <p:cNvCxnSpPr/>
          <p:nvPr/>
        </p:nvCxnSpPr>
        <p:spPr bwMode="auto">
          <a:xfrm rot="5400000" flipH="1">
            <a:off x="45021" y="3212976"/>
            <a:ext cx="360040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Straight Connector 107"/>
          <p:cNvCxnSpPr/>
          <p:nvPr/>
        </p:nvCxnSpPr>
        <p:spPr bwMode="auto">
          <a:xfrm>
            <a:off x="1835696" y="14127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Straight Connector 120"/>
          <p:cNvCxnSpPr/>
          <p:nvPr/>
        </p:nvCxnSpPr>
        <p:spPr bwMode="auto">
          <a:xfrm>
            <a:off x="1835696" y="50131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079612" y="332098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753036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74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75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76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86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91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92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88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99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0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01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04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24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11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6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60" name="Right Arrow 159"/>
          <p:cNvSpPr/>
          <p:nvPr/>
        </p:nvSpPr>
        <p:spPr bwMode="auto">
          <a:xfrm rot="16200000">
            <a:off x="2843810" y="2564904"/>
            <a:ext cx="2088232" cy="72007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1" name="Right Arrow 160"/>
          <p:cNvSpPr/>
          <p:nvPr/>
        </p:nvSpPr>
        <p:spPr bwMode="auto">
          <a:xfrm rot="16200000">
            <a:off x="-396551" y="2348881"/>
            <a:ext cx="1656185" cy="72007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2" name="Right Arrow 161"/>
          <p:cNvSpPr/>
          <p:nvPr/>
        </p:nvSpPr>
        <p:spPr bwMode="auto">
          <a:xfrm rot="5400000" flipV="1">
            <a:off x="-252535" y="4149080"/>
            <a:ext cx="1368152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3" name="Right Arrow 162"/>
          <p:cNvSpPr/>
          <p:nvPr/>
        </p:nvSpPr>
        <p:spPr bwMode="auto">
          <a:xfrm rot="5400000" flipV="1">
            <a:off x="3406729" y="4378249"/>
            <a:ext cx="936103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4" name="Right Arrow 163"/>
          <p:cNvSpPr/>
          <p:nvPr/>
        </p:nvSpPr>
        <p:spPr bwMode="auto">
          <a:xfrm>
            <a:off x="5868144" y="2276872"/>
            <a:ext cx="432048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5" name="Right Arrow 164"/>
          <p:cNvSpPr/>
          <p:nvPr/>
        </p:nvSpPr>
        <p:spPr bwMode="auto">
          <a:xfrm flipH="1">
            <a:off x="4355976" y="2276872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6" name="Right Arrow 165"/>
          <p:cNvSpPr/>
          <p:nvPr/>
        </p:nvSpPr>
        <p:spPr bwMode="auto">
          <a:xfrm>
            <a:off x="8028384" y="2276872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ight Arrow 166"/>
          <p:cNvSpPr/>
          <p:nvPr/>
        </p:nvSpPr>
        <p:spPr bwMode="auto">
          <a:xfrm flipH="1">
            <a:off x="6660232" y="2276872"/>
            <a:ext cx="360040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3529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AutoShape 3"/>
          <p:cNvSpPr>
            <a:spLocks noChangeArrowheads="1"/>
          </p:cNvSpPr>
          <p:nvPr/>
        </p:nvSpPr>
        <p:spPr bwMode="auto">
          <a:xfrm>
            <a:off x="4211960" y="1052736"/>
            <a:ext cx="468052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06" name="AutoShape 3"/>
          <p:cNvSpPr>
            <a:spLocks noChangeArrowheads="1"/>
          </p:cNvSpPr>
          <p:nvPr/>
        </p:nvSpPr>
        <p:spPr bwMode="auto">
          <a:xfrm>
            <a:off x="179512" y="1052736"/>
            <a:ext cx="3960440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165" name="Straight Connector 164"/>
          <p:cNvCxnSpPr/>
          <p:nvPr/>
        </p:nvCxnSpPr>
        <p:spPr bwMode="auto">
          <a:xfrm rot="5400000" flipH="1">
            <a:off x="2838" y="3191204"/>
            <a:ext cx="36004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Straight Connector 162"/>
          <p:cNvCxnSpPr/>
          <p:nvPr/>
        </p:nvCxnSpPr>
        <p:spPr bwMode="auto">
          <a:xfrm rot="5400000" flipH="1">
            <a:off x="2933394" y="2669570"/>
            <a:ext cx="0" cy="216024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 rot="5400000" flipH="1">
            <a:off x="1061186" y="2597562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0" name="Straight Connector 89"/>
          <p:cNvCxnSpPr/>
          <p:nvPr/>
        </p:nvCxnSpPr>
        <p:spPr bwMode="auto">
          <a:xfrm rot="5400000" flipH="1">
            <a:off x="2087724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Straight Connector 97"/>
          <p:cNvCxnSpPr/>
          <p:nvPr/>
        </p:nvCxnSpPr>
        <p:spPr bwMode="auto">
          <a:xfrm rot="5400000">
            <a:off x="2087724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Straight Connector 113"/>
          <p:cNvCxnSpPr/>
          <p:nvPr/>
        </p:nvCxnSpPr>
        <p:spPr bwMode="auto">
          <a:xfrm rot="5400000" flipH="1" flipV="1">
            <a:off x="863588" y="1952836"/>
            <a:ext cx="0" cy="108012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Straight Connector 115"/>
          <p:cNvCxnSpPr/>
          <p:nvPr/>
        </p:nvCxnSpPr>
        <p:spPr bwMode="auto">
          <a:xfrm rot="5400000" flipH="1" flipV="1">
            <a:off x="683568" y="23488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Straight Connector 65"/>
          <p:cNvCxnSpPr/>
          <p:nvPr/>
        </p:nvCxnSpPr>
        <p:spPr bwMode="auto">
          <a:xfrm flipV="1">
            <a:off x="5004048" y="32129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ounded Rectangle 64"/>
          <p:cNvSpPr/>
          <p:nvPr/>
        </p:nvSpPr>
        <p:spPr bwMode="auto">
          <a:xfrm>
            <a:off x="550810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7" name="Rounded Rectangle 66"/>
          <p:cNvSpPr/>
          <p:nvPr/>
        </p:nvSpPr>
        <p:spPr bwMode="auto">
          <a:xfrm>
            <a:off x="442798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9" name="Rounded Rectangle 68"/>
          <p:cNvSpPr/>
          <p:nvPr/>
        </p:nvSpPr>
        <p:spPr bwMode="auto">
          <a:xfrm>
            <a:off x="6660232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0" name="Rounded Rectangle 69"/>
          <p:cNvSpPr/>
          <p:nvPr/>
        </p:nvSpPr>
        <p:spPr bwMode="auto">
          <a:xfrm>
            <a:off x="7668344" y="2780928"/>
            <a:ext cx="864096" cy="432048"/>
          </a:xfrm>
          <a:prstGeom prst="roundRect">
            <a:avLst/>
          </a:prstGeom>
          <a:solidFill>
            <a:srgbClr val="FF0000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427984" y="2996952"/>
            <a:ext cx="504056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58011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427984" y="3717032"/>
            <a:ext cx="216024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588224" y="2996952"/>
            <a:ext cx="504056" cy="64807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067944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22007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283968" y="4221088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17" name="Straight Connector 116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Straight Connector 100"/>
          <p:cNvCxnSpPr/>
          <p:nvPr/>
        </p:nvCxnSpPr>
        <p:spPr bwMode="auto">
          <a:xfrm rot="5400000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Straight Connector 106"/>
          <p:cNvCxnSpPr/>
          <p:nvPr/>
        </p:nvCxnSpPr>
        <p:spPr bwMode="auto">
          <a:xfrm flipV="1">
            <a:off x="140364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Straight Connector 98"/>
          <p:cNvCxnSpPr/>
          <p:nvPr/>
        </p:nvCxnSpPr>
        <p:spPr bwMode="auto">
          <a:xfrm>
            <a:off x="1403648" y="1412776"/>
            <a:ext cx="0" cy="187220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Straight Connector 82"/>
          <p:cNvCxnSpPr/>
          <p:nvPr/>
        </p:nvCxnSpPr>
        <p:spPr bwMode="auto">
          <a:xfrm flipV="1">
            <a:off x="255577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Straight Connector 86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Straight Connector 96"/>
          <p:cNvCxnSpPr/>
          <p:nvPr/>
        </p:nvCxnSpPr>
        <p:spPr bwMode="auto">
          <a:xfrm>
            <a:off x="2555776" y="1412776"/>
            <a:ext cx="0" cy="23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Straight Connector 77"/>
          <p:cNvCxnSpPr/>
          <p:nvPr/>
        </p:nvCxnSpPr>
        <p:spPr bwMode="auto">
          <a:xfrm rot="5400000" flipH="1" flipV="1">
            <a:off x="2915816" y="2636912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Straight Connector 108"/>
          <p:cNvCxnSpPr/>
          <p:nvPr/>
        </p:nvCxnSpPr>
        <p:spPr bwMode="auto">
          <a:xfrm rot="5400000" flipH="1" flipV="1">
            <a:off x="1043608" y="2636912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Straight Connector 79"/>
          <p:cNvCxnSpPr/>
          <p:nvPr/>
        </p:nvCxnSpPr>
        <p:spPr bwMode="auto">
          <a:xfrm rot="5400000" flipH="1" flipV="1">
            <a:off x="3023828" y="36810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Straight Connector 84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Straight Connector 88"/>
          <p:cNvCxnSpPr/>
          <p:nvPr/>
        </p:nvCxnSpPr>
        <p:spPr bwMode="auto">
          <a:xfrm rot="5400000" flipH="1" flipV="1">
            <a:off x="3491880" y="198884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Straight Connector 93"/>
          <p:cNvCxnSpPr/>
          <p:nvPr/>
        </p:nvCxnSpPr>
        <p:spPr bwMode="auto">
          <a:xfrm rot="5400000">
            <a:off x="2663788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Straight Connector 94"/>
          <p:cNvCxnSpPr/>
          <p:nvPr/>
        </p:nvCxnSpPr>
        <p:spPr bwMode="auto">
          <a:xfrm>
            <a:off x="2699792" y="4149080"/>
            <a:ext cx="129614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Straight Connector 101"/>
          <p:cNvCxnSpPr/>
          <p:nvPr/>
        </p:nvCxnSpPr>
        <p:spPr bwMode="auto">
          <a:xfrm rot="5400000" flipH="1" flipV="1">
            <a:off x="3347864" y="400506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Straight Connector 102"/>
          <p:cNvCxnSpPr/>
          <p:nvPr/>
        </p:nvCxnSpPr>
        <p:spPr bwMode="auto">
          <a:xfrm>
            <a:off x="1835696" y="4293096"/>
            <a:ext cx="86409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Straight Connector 105"/>
          <p:cNvCxnSpPr/>
          <p:nvPr/>
        </p:nvCxnSpPr>
        <p:spPr bwMode="auto">
          <a:xfrm rot="5400000" flipH="1" flipV="1">
            <a:off x="2051720" y="4149080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2" name="Straight Connector 111"/>
          <p:cNvCxnSpPr/>
          <p:nvPr/>
        </p:nvCxnSpPr>
        <p:spPr bwMode="auto">
          <a:xfrm rot="5400000" flipH="1" flipV="1">
            <a:off x="1079612" y="324898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Straight Connector 112"/>
          <p:cNvCxnSpPr/>
          <p:nvPr/>
        </p:nvCxnSpPr>
        <p:spPr bwMode="auto">
          <a:xfrm rot="5400000" flipH="1">
            <a:off x="1367644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Straight Connector 118"/>
          <p:cNvCxnSpPr/>
          <p:nvPr/>
        </p:nvCxnSpPr>
        <p:spPr bwMode="auto">
          <a:xfrm rot="5400000" flipH="1">
            <a:off x="122362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Straight Connector 119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Straight Connector 121"/>
          <p:cNvCxnSpPr/>
          <p:nvPr/>
        </p:nvCxnSpPr>
        <p:spPr bwMode="auto">
          <a:xfrm rot="5400000" flipH="1" flipV="1">
            <a:off x="539552" y="4365104"/>
            <a:ext cx="0" cy="288032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Straight Connector 122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Straight Connector 125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Straight Connector 126"/>
          <p:cNvCxnSpPr/>
          <p:nvPr/>
        </p:nvCxnSpPr>
        <p:spPr bwMode="auto">
          <a:xfrm flipV="1">
            <a:off x="32352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9" name="Straight Connector 128"/>
          <p:cNvCxnSpPr/>
          <p:nvPr/>
        </p:nvCxnSpPr>
        <p:spPr bwMode="auto">
          <a:xfrm flipV="1">
            <a:off x="399593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Straight Connector 129"/>
          <p:cNvCxnSpPr/>
          <p:nvPr/>
        </p:nvCxnSpPr>
        <p:spPr bwMode="auto">
          <a:xfrm>
            <a:off x="323528" y="50131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Straight Connector 132"/>
          <p:cNvCxnSpPr/>
          <p:nvPr/>
        </p:nvCxnSpPr>
        <p:spPr bwMode="auto">
          <a:xfrm>
            <a:off x="323528" y="14127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Straight Connector 67"/>
          <p:cNvCxnSpPr/>
          <p:nvPr/>
        </p:nvCxnSpPr>
        <p:spPr bwMode="auto">
          <a:xfrm flipV="1">
            <a:off x="7092280" y="3212976"/>
            <a:ext cx="0" cy="8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 flipV="1">
            <a:off x="8028384" y="31409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6" name="Rounded Rectangle 75"/>
          <p:cNvSpPr/>
          <p:nvPr/>
        </p:nvSpPr>
        <p:spPr bwMode="auto">
          <a:xfrm>
            <a:off x="716428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86" name="Straight Connector 85"/>
          <p:cNvCxnSpPr/>
          <p:nvPr/>
        </p:nvCxnSpPr>
        <p:spPr bwMode="auto">
          <a:xfrm flipV="1">
            <a:off x="6012160" y="3140968"/>
            <a:ext cx="0" cy="86409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Rounded Rectangle 87"/>
          <p:cNvSpPr/>
          <p:nvPr/>
        </p:nvSpPr>
        <p:spPr bwMode="auto">
          <a:xfrm>
            <a:off x="899592" y="3573016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25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611560" y="2780928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30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2843808" y="4437112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65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3" name="Rounded Rectangle 92"/>
          <p:cNvSpPr/>
          <p:nvPr/>
        </p:nvSpPr>
        <p:spPr bwMode="auto">
          <a:xfrm>
            <a:off x="2339752" y="2708920"/>
            <a:ext cx="720080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FF0000"/>
                </a:solidFill>
                <a:effectLst/>
                <a:latin typeface="Arial" charset="0"/>
              </a:rPr>
              <a:t>60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,70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148" name="Straight Connector 147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Straight Connector 149"/>
          <p:cNvCxnSpPr/>
          <p:nvPr/>
        </p:nvCxnSpPr>
        <p:spPr bwMode="auto">
          <a:xfrm flipV="1">
            <a:off x="176368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2" name="Straight Connector 151"/>
          <p:cNvCxnSpPr/>
          <p:nvPr/>
        </p:nvCxnSpPr>
        <p:spPr bwMode="auto">
          <a:xfrm flipV="1">
            <a:off x="183569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1835696" y="14127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flipV="1">
            <a:off x="176368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Straight Connector 157"/>
          <p:cNvCxnSpPr/>
          <p:nvPr/>
        </p:nvCxnSpPr>
        <p:spPr bwMode="auto">
          <a:xfrm flipV="1">
            <a:off x="32352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rot="5400000" flipH="1" flipV="1">
            <a:off x="1043608" y="2564904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V="1">
            <a:off x="399593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flipV="1">
            <a:off x="183569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1835696" y="5013176"/>
            <a:ext cx="21602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0" name="Straight Connector 159"/>
          <p:cNvCxnSpPr/>
          <p:nvPr/>
        </p:nvCxnSpPr>
        <p:spPr bwMode="auto">
          <a:xfrm rot="5400000" flipH="1" flipV="1">
            <a:off x="2915816" y="2708920"/>
            <a:ext cx="0" cy="216024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6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189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0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1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92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94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95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93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96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97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98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99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201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202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200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203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III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4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7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7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121" name="Right Arrow 120"/>
          <p:cNvSpPr/>
          <p:nvPr/>
        </p:nvSpPr>
        <p:spPr bwMode="auto">
          <a:xfrm flipH="1">
            <a:off x="1979712" y="1556792"/>
            <a:ext cx="43204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4" name="Right Arrow 123"/>
          <p:cNvSpPr/>
          <p:nvPr/>
        </p:nvSpPr>
        <p:spPr bwMode="auto">
          <a:xfrm>
            <a:off x="2699792" y="1556792"/>
            <a:ext cx="1152128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6" name="Right Arrow 145"/>
          <p:cNvSpPr/>
          <p:nvPr/>
        </p:nvSpPr>
        <p:spPr bwMode="auto">
          <a:xfrm>
            <a:off x="1547664" y="1556792"/>
            <a:ext cx="144016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7" name="Right Arrow 166"/>
          <p:cNvSpPr/>
          <p:nvPr/>
        </p:nvSpPr>
        <p:spPr bwMode="auto">
          <a:xfrm flipH="1">
            <a:off x="395536" y="1556792"/>
            <a:ext cx="864096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8" name="Right Arrow 167"/>
          <p:cNvSpPr/>
          <p:nvPr/>
        </p:nvSpPr>
        <p:spPr bwMode="auto">
          <a:xfrm flipH="1">
            <a:off x="1979712" y="4797152"/>
            <a:ext cx="576064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9" name="Right Arrow 168"/>
          <p:cNvSpPr/>
          <p:nvPr/>
        </p:nvSpPr>
        <p:spPr bwMode="auto">
          <a:xfrm>
            <a:off x="2843808" y="4797152"/>
            <a:ext cx="1080120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0" name="Right Arrow 169"/>
          <p:cNvSpPr/>
          <p:nvPr/>
        </p:nvSpPr>
        <p:spPr bwMode="auto">
          <a:xfrm flipH="1">
            <a:off x="467544" y="4797152"/>
            <a:ext cx="648072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1" name="Right Arrow 170"/>
          <p:cNvSpPr/>
          <p:nvPr/>
        </p:nvSpPr>
        <p:spPr bwMode="auto">
          <a:xfrm>
            <a:off x="1403648" y="4797152"/>
            <a:ext cx="216024" cy="72008"/>
          </a:xfrm>
          <a:prstGeom prst="rightArrow">
            <a:avLst/>
          </a:prstGeom>
          <a:solidFill>
            <a:srgbClr val="FF0000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5738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AutoShape 3"/>
          <p:cNvSpPr>
            <a:spLocks noChangeArrowheads="1"/>
          </p:cNvSpPr>
          <p:nvPr/>
        </p:nvSpPr>
        <p:spPr bwMode="auto">
          <a:xfrm>
            <a:off x="4355976" y="1052736"/>
            <a:ext cx="4536504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228" name="AutoShape 3"/>
          <p:cNvSpPr>
            <a:spLocks noChangeArrowheads="1"/>
          </p:cNvSpPr>
          <p:nvPr/>
        </p:nvSpPr>
        <p:spPr bwMode="auto">
          <a:xfrm>
            <a:off x="179512" y="1052736"/>
            <a:ext cx="4104456" cy="4248472"/>
          </a:xfrm>
          <a:prstGeom prst="roundRect">
            <a:avLst>
              <a:gd name="adj" fmla="val 2404"/>
            </a:avLst>
          </a:prstGeom>
          <a:solidFill>
            <a:schemeClr val="bg1"/>
          </a:solidFill>
          <a:ln w="38100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dirty="0" smtClean="0">
              <a:solidFill>
                <a:srgbClr val="000000"/>
              </a:solidFill>
            </a:endParaRPr>
          </a:p>
        </p:txBody>
      </p:sp>
      <p:cxnSp>
        <p:nvCxnSpPr>
          <p:cNvPr id="222" name="Straight Connector 221"/>
          <p:cNvCxnSpPr/>
          <p:nvPr/>
        </p:nvCxnSpPr>
        <p:spPr bwMode="auto">
          <a:xfrm>
            <a:off x="2536726" y="1412776"/>
            <a:ext cx="0" cy="23042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Straight Connector 219"/>
          <p:cNvCxnSpPr/>
          <p:nvPr/>
        </p:nvCxnSpPr>
        <p:spPr bwMode="auto">
          <a:xfrm rot="5400000">
            <a:off x="392190" y="4185084"/>
            <a:ext cx="1656184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Straight Connector 220"/>
          <p:cNvCxnSpPr/>
          <p:nvPr/>
        </p:nvCxnSpPr>
        <p:spPr bwMode="auto">
          <a:xfrm>
            <a:off x="1394123" y="1412776"/>
            <a:ext cx="0" cy="187220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4" name="Straight Connector 223"/>
          <p:cNvCxnSpPr/>
          <p:nvPr/>
        </p:nvCxnSpPr>
        <p:spPr bwMode="auto">
          <a:xfrm flipH="1">
            <a:off x="1835696" y="3760576"/>
            <a:ext cx="223224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3" name="Straight Connector 222"/>
          <p:cNvCxnSpPr/>
          <p:nvPr/>
        </p:nvCxnSpPr>
        <p:spPr bwMode="auto">
          <a:xfrm flipH="1">
            <a:off x="323528" y="3335220"/>
            <a:ext cx="151216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Straight Connector 218"/>
          <p:cNvCxnSpPr/>
          <p:nvPr/>
        </p:nvCxnSpPr>
        <p:spPr bwMode="auto">
          <a:xfrm rot="5400000">
            <a:off x="2199082" y="4401108"/>
            <a:ext cx="1224136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8" name="Straight Connector 217"/>
          <p:cNvCxnSpPr/>
          <p:nvPr/>
        </p:nvCxnSpPr>
        <p:spPr bwMode="auto">
          <a:xfrm>
            <a:off x="1807121" y="1412776"/>
            <a:ext cx="0" cy="36004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Straight Connector 153"/>
          <p:cNvCxnSpPr/>
          <p:nvPr/>
        </p:nvCxnSpPr>
        <p:spPr bwMode="auto">
          <a:xfrm>
            <a:off x="323528" y="249289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Straight Connector 161"/>
          <p:cNvCxnSpPr/>
          <p:nvPr/>
        </p:nvCxnSpPr>
        <p:spPr bwMode="auto">
          <a:xfrm rot="5400000" flipH="1" flipV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Straight Connector 169"/>
          <p:cNvCxnSpPr/>
          <p:nvPr/>
        </p:nvCxnSpPr>
        <p:spPr bwMode="auto">
          <a:xfrm>
            <a:off x="2843808" y="4149080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Straight Connector 171"/>
          <p:cNvCxnSpPr/>
          <p:nvPr/>
        </p:nvCxnSpPr>
        <p:spPr bwMode="auto">
          <a:xfrm>
            <a:off x="1835696" y="429309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Straight Connector 176"/>
          <p:cNvCxnSpPr/>
          <p:nvPr/>
        </p:nvCxnSpPr>
        <p:spPr bwMode="auto">
          <a:xfrm rot="5400000" flipH="1" flipV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2" name="Straight Connector 211"/>
          <p:cNvCxnSpPr/>
          <p:nvPr/>
        </p:nvCxnSpPr>
        <p:spPr bwMode="auto">
          <a:xfrm flipH="1">
            <a:off x="323528" y="2492896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3" name="Straight Connector 212"/>
          <p:cNvCxnSpPr/>
          <p:nvPr/>
        </p:nvCxnSpPr>
        <p:spPr bwMode="auto">
          <a:xfrm rot="5400000" flipH="1">
            <a:off x="3275856" y="1412776"/>
            <a:ext cx="0" cy="144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4" name="Straight Connector 213"/>
          <p:cNvCxnSpPr/>
          <p:nvPr/>
        </p:nvCxnSpPr>
        <p:spPr bwMode="auto">
          <a:xfrm flipH="1">
            <a:off x="2843808" y="4149080"/>
            <a:ext cx="1152128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Straight Connector 214"/>
          <p:cNvCxnSpPr/>
          <p:nvPr/>
        </p:nvCxnSpPr>
        <p:spPr bwMode="auto">
          <a:xfrm flipH="1">
            <a:off x="1835696" y="4293096"/>
            <a:ext cx="1008112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6" name="Straight Connector 215"/>
          <p:cNvCxnSpPr/>
          <p:nvPr/>
        </p:nvCxnSpPr>
        <p:spPr bwMode="auto">
          <a:xfrm rot="5400000" flipH="1">
            <a:off x="791580" y="4041068"/>
            <a:ext cx="0" cy="936104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Straight Connector 74"/>
          <p:cNvCxnSpPr/>
          <p:nvPr/>
        </p:nvCxnSpPr>
        <p:spPr bwMode="auto">
          <a:xfrm>
            <a:off x="4644008" y="3789040"/>
            <a:ext cx="0" cy="7920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Rounded Rectangle 81"/>
          <p:cNvSpPr/>
          <p:nvPr/>
        </p:nvSpPr>
        <p:spPr bwMode="auto">
          <a:xfrm>
            <a:off x="6228184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6" name="Rounded Rectangle 85"/>
          <p:cNvSpPr/>
          <p:nvPr/>
        </p:nvSpPr>
        <p:spPr bwMode="auto">
          <a:xfrm>
            <a:off x="4211960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8" name="Rounded Rectangle 87"/>
          <p:cNvSpPr/>
          <p:nvPr/>
        </p:nvSpPr>
        <p:spPr bwMode="auto">
          <a:xfrm>
            <a:off x="5364088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1" name="Rounded Rectangle 90"/>
          <p:cNvSpPr/>
          <p:nvPr/>
        </p:nvSpPr>
        <p:spPr bwMode="auto">
          <a:xfrm>
            <a:off x="7020272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2" name="Rounded Rectangle 91"/>
          <p:cNvSpPr/>
          <p:nvPr/>
        </p:nvSpPr>
        <p:spPr bwMode="auto">
          <a:xfrm>
            <a:off x="8028384" y="3501008"/>
            <a:ext cx="864096" cy="432048"/>
          </a:xfrm>
          <a:prstGeom prst="roundRect">
            <a:avLst/>
          </a:prstGeom>
          <a:solidFill>
            <a:srgbClr val="00B050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4" name="Straight Connector 73"/>
          <p:cNvCxnSpPr/>
          <p:nvPr/>
        </p:nvCxnSpPr>
        <p:spPr bwMode="auto">
          <a:xfrm>
            <a:off x="8460432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3" name="Straight Connector 72"/>
          <p:cNvCxnSpPr/>
          <p:nvPr/>
        </p:nvCxnSpPr>
        <p:spPr bwMode="auto">
          <a:xfrm>
            <a:off x="7452320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Straight Connector 80"/>
          <p:cNvCxnSpPr/>
          <p:nvPr/>
        </p:nvCxnSpPr>
        <p:spPr bwMode="auto">
          <a:xfrm>
            <a:off x="6660232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Straight Connector 62"/>
          <p:cNvCxnSpPr/>
          <p:nvPr/>
        </p:nvCxnSpPr>
        <p:spPr bwMode="auto">
          <a:xfrm>
            <a:off x="5796136" y="3717032"/>
            <a:ext cx="0" cy="504056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Straight Connector 138"/>
          <p:cNvCxnSpPr/>
          <p:nvPr/>
        </p:nvCxnSpPr>
        <p:spPr bwMode="auto">
          <a:xfrm flipH="1">
            <a:off x="5292080" y="1772816"/>
            <a:ext cx="1080120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Straight Connector 139"/>
          <p:cNvCxnSpPr/>
          <p:nvPr/>
        </p:nvCxnSpPr>
        <p:spPr bwMode="auto">
          <a:xfrm flipH="1">
            <a:off x="493204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Straight Connector 140"/>
          <p:cNvCxnSpPr/>
          <p:nvPr/>
        </p:nvCxnSpPr>
        <p:spPr bwMode="auto">
          <a:xfrm>
            <a:off x="536408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Straight Connector 141"/>
          <p:cNvCxnSpPr/>
          <p:nvPr/>
        </p:nvCxnSpPr>
        <p:spPr bwMode="auto">
          <a:xfrm flipH="1">
            <a:off x="4644008" y="2996952"/>
            <a:ext cx="288032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Straight Connector 142"/>
          <p:cNvCxnSpPr/>
          <p:nvPr/>
        </p:nvCxnSpPr>
        <p:spPr bwMode="auto">
          <a:xfrm flipH="1">
            <a:off x="5724128" y="2996952"/>
            <a:ext cx="21602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Straight Connector 143"/>
          <p:cNvCxnSpPr/>
          <p:nvPr/>
        </p:nvCxnSpPr>
        <p:spPr bwMode="auto">
          <a:xfrm>
            <a:off x="4644008" y="3717032"/>
            <a:ext cx="360040" cy="57606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Straight Connector 144"/>
          <p:cNvCxnSpPr/>
          <p:nvPr/>
        </p:nvCxnSpPr>
        <p:spPr bwMode="auto">
          <a:xfrm>
            <a:off x="6372200" y="1772816"/>
            <a:ext cx="1152128" cy="5040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Straight Connector 146"/>
          <p:cNvCxnSpPr/>
          <p:nvPr/>
        </p:nvCxnSpPr>
        <p:spPr bwMode="auto">
          <a:xfrm>
            <a:off x="7524328" y="2276872"/>
            <a:ext cx="576064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Straight Connector 148"/>
          <p:cNvCxnSpPr/>
          <p:nvPr/>
        </p:nvCxnSpPr>
        <p:spPr bwMode="auto">
          <a:xfrm flipH="1">
            <a:off x="7092280" y="227687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Straight Connector 150"/>
          <p:cNvCxnSpPr/>
          <p:nvPr/>
        </p:nvCxnSpPr>
        <p:spPr bwMode="auto">
          <a:xfrm flipH="1">
            <a:off x="6660232" y="2996952"/>
            <a:ext cx="432048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3" name="Straight Connector 152"/>
          <p:cNvCxnSpPr/>
          <p:nvPr/>
        </p:nvCxnSpPr>
        <p:spPr bwMode="auto">
          <a:xfrm>
            <a:off x="7092280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Straight Connector 154"/>
          <p:cNvCxnSpPr/>
          <p:nvPr/>
        </p:nvCxnSpPr>
        <p:spPr bwMode="auto">
          <a:xfrm>
            <a:off x="8100392" y="2996952"/>
            <a:ext cx="360040" cy="72008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2" name="Rounded Rectangle 61"/>
          <p:cNvSpPr/>
          <p:nvPr/>
        </p:nvSpPr>
        <p:spPr bwMode="auto">
          <a:xfrm>
            <a:off x="6012160" y="162880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40, 55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5" name="Rounded Rectangle 114"/>
          <p:cNvSpPr/>
          <p:nvPr/>
        </p:nvSpPr>
        <p:spPr bwMode="auto">
          <a:xfrm>
            <a:off x="500404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20, 45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8" name="Rounded Rectangle 117"/>
          <p:cNvSpPr/>
          <p:nvPr/>
        </p:nvSpPr>
        <p:spPr bwMode="auto">
          <a:xfrm>
            <a:off x="7164288" y="213285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75, 35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5" name="Rounded Rectangle 124"/>
          <p:cNvSpPr/>
          <p:nvPr/>
        </p:nvSpPr>
        <p:spPr bwMode="auto">
          <a:xfrm>
            <a:off x="558011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30, 60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8" name="Rounded Rectangle 127"/>
          <p:cNvSpPr/>
          <p:nvPr/>
        </p:nvSpPr>
        <p:spPr bwMode="auto">
          <a:xfrm>
            <a:off x="449999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25, 30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1" name="Rounded Rectangle 130"/>
          <p:cNvSpPr/>
          <p:nvPr/>
        </p:nvSpPr>
        <p:spPr bwMode="auto">
          <a:xfrm>
            <a:off x="7740352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60, 70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2" name="Rounded Rectangle 131"/>
          <p:cNvSpPr/>
          <p:nvPr/>
        </p:nvSpPr>
        <p:spPr bwMode="auto">
          <a:xfrm>
            <a:off x="6732240" y="285293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65, 10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4" name="Rounded Rectangle 133"/>
          <p:cNvSpPr/>
          <p:nvPr/>
        </p:nvSpPr>
        <p:spPr bwMode="auto">
          <a:xfrm>
            <a:off x="63001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5" name="Rounded Rectangle 134"/>
          <p:cNvSpPr/>
          <p:nvPr/>
        </p:nvSpPr>
        <p:spPr bwMode="auto">
          <a:xfrm>
            <a:off x="8100392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6" name="Rounded Rectangle 135"/>
          <p:cNvSpPr/>
          <p:nvPr/>
        </p:nvSpPr>
        <p:spPr bwMode="auto">
          <a:xfrm>
            <a:off x="4283968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7" name="Rounded Rectangle 136"/>
          <p:cNvSpPr/>
          <p:nvPr/>
        </p:nvSpPr>
        <p:spPr bwMode="auto">
          <a:xfrm>
            <a:off x="5436096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38" name="Rounded Rectangle 137"/>
          <p:cNvSpPr/>
          <p:nvPr/>
        </p:nvSpPr>
        <p:spPr bwMode="auto">
          <a:xfrm>
            <a:off x="4716016" y="4149080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0" name="Rounded Rectangle 109"/>
          <p:cNvSpPr/>
          <p:nvPr/>
        </p:nvSpPr>
        <p:spPr bwMode="auto">
          <a:xfrm>
            <a:off x="7092280" y="3573016"/>
            <a:ext cx="720080" cy="288032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97" name="Rounded Rectangle 96"/>
          <p:cNvSpPr/>
          <p:nvPr/>
        </p:nvSpPr>
        <p:spPr bwMode="auto">
          <a:xfrm>
            <a:off x="683568" y="220486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70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100" name="Rounded Rectangle 99"/>
          <p:cNvSpPr/>
          <p:nvPr/>
        </p:nvSpPr>
        <p:spPr bwMode="auto">
          <a:xfrm>
            <a:off x="3059832" y="184482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90,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80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cxnSp>
        <p:nvCxnSpPr>
          <p:cNvPr id="121" name="Straight Connector 120"/>
          <p:cNvCxnSpPr/>
          <p:nvPr/>
        </p:nvCxnSpPr>
        <p:spPr bwMode="auto">
          <a:xfrm rot="5400000" flipH="1">
            <a:off x="2231740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Straight Connector 155"/>
          <p:cNvCxnSpPr/>
          <p:nvPr/>
        </p:nvCxnSpPr>
        <p:spPr bwMode="auto">
          <a:xfrm>
            <a:off x="755576" y="249289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Straight Connector 156"/>
          <p:cNvCxnSpPr/>
          <p:nvPr/>
        </p:nvCxnSpPr>
        <p:spPr bwMode="auto">
          <a:xfrm rot="5400000" flipH="1">
            <a:off x="359532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Straight Connector 158"/>
          <p:cNvCxnSpPr/>
          <p:nvPr/>
        </p:nvCxnSpPr>
        <p:spPr bwMode="auto">
          <a:xfrm flipV="1">
            <a:off x="1331640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Straight Connector 160"/>
          <p:cNvCxnSpPr/>
          <p:nvPr/>
        </p:nvCxnSpPr>
        <p:spPr bwMode="auto">
          <a:xfrm flipV="1">
            <a:off x="2483768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Straight Connector 163"/>
          <p:cNvCxnSpPr/>
          <p:nvPr/>
        </p:nvCxnSpPr>
        <p:spPr bwMode="auto">
          <a:xfrm>
            <a:off x="1835696" y="3717032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5" name="Straight Connector 164"/>
          <p:cNvCxnSpPr/>
          <p:nvPr/>
        </p:nvCxnSpPr>
        <p:spPr bwMode="auto">
          <a:xfrm>
            <a:off x="323528" y="3356992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Straight Connector 165"/>
          <p:cNvCxnSpPr/>
          <p:nvPr/>
        </p:nvCxnSpPr>
        <p:spPr bwMode="auto">
          <a:xfrm rot="5400000" flipH="1" flipV="1">
            <a:off x="3023828" y="3681028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Straight Connector 166"/>
          <p:cNvCxnSpPr/>
          <p:nvPr/>
        </p:nvCxnSpPr>
        <p:spPr bwMode="auto">
          <a:xfrm rot="5400000" flipH="1">
            <a:off x="2519772" y="252890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Straight Connector 167"/>
          <p:cNvCxnSpPr/>
          <p:nvPr/>
        </p:nvCxnSpPr>
        <p:spPr bwMode="auto">
          <a:xfrm>
            <a:off x="3563888" y="213285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Straight Connector 168"/>
          <p:cNvCxnSpPr/>
          <p:nvPr/>
        </p:nvCxnSpPr>
        <p:spPr bwMode="auto">
          <a:xfrm rot="5400000">
            <a:off x="2807804" y="4617132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Straight Connector 170"/>
          <p:cNvCxnSpPr/>
          <p:nvPr/>
        </p:nvCxnSpPr>
        <p:spPr bwMode="auto">
          <a:xfrm>
            <a:off x="3419872" y="414908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Straight Connector 172"/>
          <p:cNvCxnSpPr/>
          <p:nvPr/>
        </p:nvCxnSpPr>
        <p:spPr bwMode="auto">
          <a:xfrm>
            <a:off x="2123728" y="4293096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Straight Connector 173"/>
          <p:cNvCxnSpPr/>
          <p:nvPr/>
        </p:nvCxnSpPr>
        <p:spPr bwMode="auto">
          <a:xfrm rot="5400000" flipH="1" flipV="1">
            <a:off x="1007604" y="3248980"/>
            <a:ext cx="0" cy="720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Straight Connector 174"/>
          <p:cNvCxnSpPr/>
          <p:nvPr/>
        </p:nvCxnSpPr>
        <p:spPr bwMode="auto">
          <a:xfrm rot="5400000" flipH="1">
            <a:off x="1367644" y="288894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Straight Connector 175"/>
          <p:cNvCxnSpPr/>
          <p:nvPr/>
        </p:nvCxnSpPr>
        <p:spPr bwMode="auto">
          <a:xfrm rot="5400000" flipH="1">
            <a:off x="1223628" y="396906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Straight Connector 177"/>
          <p:cNvCxnSpPr/>
          <p:nvPr/>
        </p:nvCxnSpPr>
        <p:spPr bwMode="auto">
          <a:xfrm>
            <a:off x="611560" y="4509120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Straight Connector 178"/>
          <p:cNvCxnSpPr/>
          <p:nvPr/>
        </p:nvCxnSpPr>
        <p:spPr bwMode="auto">
          <a:xfrm rot="5400000" flipH="1">
            <a:off x="323528" y="393305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Straight Connector 179"/>
          <p:cNvCxnSpPr/>
          <p:nvPr/>
        </p:nvCxnSpPr>
        <p:spPr bwMode="auto">
          <a:xfrm rot="5400000">
            <a:off x="755576" y="3933056"/>
            <a:ext cx="28803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Straight Connector 180"/>
          <p:cNvCxnSpPr/>
          <p:nvPr/>
        </p:nvCxnSpPr>
        <p:spPr bwMode="auto">
          <a:xfrm flipV="1">
            <a:off x="323528" y="1412776"/>
            <a:ext cx="0" cy="194421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Straight Connector 181"/>
          <p:cNvCxnSpPr/>
          <p:nvPr/>
        </p:nvCxnSpPr>
        <p:spPr bwMode="auto">
          <a:xfrm flipV="1">
            <a:off x="399593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Straight Connector 182"/>
          <p:cNvCxnSpPr/>
          <p:nvPr/>
        </p:nvCxnSpPr>
        <p:spPr bwMode="auto">
          <a:xfrm>
            <a:off x="323528" y="5013176"/>
            <a:ext cx="93610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Straight Connector 183"/>
          <p:cNvCxnSpPr/>
          <p:nvPr/>
        </p:nvCxnSpPr>
        <p:spPr bwMode="auto">
          <a:xfrm>
            <a:off x="323528" y="1412776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Straight Connector 188"/>
          <p:cNvCxnSpPr/>
          <p:nvPr/>
        </p:nvCxnSpPr>
        <p:spPr bwMode="auto">
          <a:xfrm rot="5400000" flipH="1">
            <a:off x="1799692" y="3104964"/>
            <a:ext cx="7200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lg" len="lg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Straight Connector 189"/>
          <p:cNvCxnSpPr/>
          <p:nvPr/>
        </p:nvCxnSpPr>
        <p:spPr bwMode="auto">
          <a:xfrm flipV="1">
            <a:off x="176368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Straight Connector 190"/>
          <p:cNvCxnSpPr/>
          <p:nvPr/>
        </p:nvCxnSpPr>
        <p:spPr bwMode="auto">
          <a:xfrm flipV="1">
            <a:off x="183569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Straight Connector 191"/>
          <p:cNvCxnSpPr/>
          <p:nvPr/>
        </p:nvCxnSpPr>
        <p:spPr bwMode="auto">
          <a:xfrm>
            <a:off x="1835696" y="1412776"/>
            <a:ext cx="72008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3" name="Straight Connector 192"/>
          <p:cNvCxnSpPr/>
          <p:nvPr/>
        </p:nvCxnSpPr>
        <p:spPr bwMode="auto">
          <a:xfrm flipV="1">
            <a:off x="176368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4" name="Straight Connector 193"/>
          <p:cNvCxnSpPr/>
          <p:nvPr/>
        </p:nvCxnSpPr>
        <p:spPr bwMode="auto">
          <a:xfrm flipV="1">
            <a:off x="323528" y="3356992"/>
            <a:ext cx="0" cy="1656184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Straight Connector 194"/>
          <p:cNvCxnSpPr/>
          <p:nvPr/>
        </p:nvCxnSpPr>
        <p:spPr bwMode="auto">
          <a:xfrm>
            <a:off x="323528" y="3284984"/>
            <a:ext cx="108012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Straight Connector 195"/>
          <p:cNvCxnSpPr/>
          <p:nvPr/>
        </p:nvCxnSpPr>
        <p:spPr bwMode="auto">
          <a:xfrm flipV="1">
            <a:off x="399593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7" name="Straight Connector 196"/>
          <p:cNvCxnSpPr/>
          <p:nvPr/>
        </p:nvCxnSpPr>
        <p:spPr bwMode="auto">
          <a:xfrm flipV="1">
            <a:off x="1835696" y="3789040"/>
            <a:ext cx="0" cy="122413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8" name="Straight Connector 197"/>
          <p:cNvCxnSpPr/>
          <p:nvPr/>
        </p:nvCxnSpPr>
        <p:spPr bwMode="auto">
          <a:xfrm>
            <a:off x="1835696" y="5013176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Straight Connector 198"/>
          <p:cNvCxnSpPr/>
          <p:nvPr/>
        </p:nvCxnSpPr>
        <p:spPr bwMode="auto">
          <a:xfrm>
            <a:off x="1835696" y="3789040"/>
            <a:ext cx="100811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Straight Connector 199"/>
          <p:cNvCxnSpPr/>
          <p:nvPr/>
        </p:nvCxnSpPr>
        <p:spPr bwMode="auto">
          <a:xfrm rot="5400000" flipH="1">
            <a:off x="431540" y="4185084"/>
            <a:ext cx="1656184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1" name="Straight Connector 200"/>
          <p:cNvCxnSpPr/>
          <p:nvPr/>
        </p:nvCxnSpPr>
        <p:spPr bwMode="auto">
          <a:xfrm>
            <a:off x="1259632" y="3356992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Straight Connector 201"/>
          <p:cNvCxnSpPr/>
          <p:nvPr/>
        </p:nvCxnSpPr>
        <p:spPr bwMode="auto">
          <a:xfrm>
            <a:off x="1259632" y="5013176"/>
            <a:ext cx="50405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Straight Connector 202"/>
          <p:cNvCxnSpPr/>
          <p:nvPr/>
        </p:nvCxnSpPr>
        <p:spPr bwMode="auto">
          <a:xfrm flipV="1">
            <a:off x="1403648" y="1412776"/>
            <a:ext cx="0" cy="1872208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4" name="Straight Connector 203"/>
          <p:cNvCxnSpPr/>
          <p:nvPr/>
        </p:nvCxnSpPr>
        <p:spPr bwMode="auto">
          <a:xfrm>
            <a:off x="1403648" y="3284984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Straight Connector 204"/>
          <p:cNvCxnSpPr/>
          <p:nvPr/>
        </p:nvCxnSpPr>
        <p:spPr bwMode="auto">
          <a:xfrm>
            <a:off x="1403648" y="1412776"/>
            <a:ext cx="36004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6" name="Straight Connector 205"/>
          <p:cNvCxnSpPr/>
          <p:nvPr/>
        </p:nvCxnSpPr>
        <p:spPr bwMode="auto">
          <a:xfrm flipV="1">
            <a:off x="2555776" y="1412776"/>
            <a:ext cx="0" cy="230425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Straight Connector 206"/>
          <p:cNvCxnSpPr/>
          <p:nvPr/>
        </p:nvCxnSpPr>
        <p:spPr bwMode="auto">
          <a:xfrm>
            <a:off x="2555776" y="1412776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Straight Connector 207"/>
          <p:cNvCxnSpPr/>
          <p:nvPr/>
        </p:nvCxnSpPr>
        <p:spPr bwMode="auto">
          <a:xfrm rot="5400000" flipH="1">
            <a:off x="2159732" y="4401108"/>
            <a:ext cx="1224136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Straight Connector 208"/>
          <p:cNvCxnSpPr/>
          <p:nvPr/>
        </p:nvCxnSpPr>
        <p:spPr bwMode="auto">
          <a:xfrm>
            <a:off x="2843808" y="3789040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0" name="Straight Connector 209"/>
          <p:cNvCxnSpPr/>
          <p:nvPr/>
        </p:nvCxnSpPr>
        <p:spPr bwMode="auto">
          <a:xfrm>
            <a:off x="2843808" y="5013176"/>
            <a:ext cx="1152128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1" name="Straight Connector 210"/>
          <p:cNvCxnSpPr/>
          <p:nvPr/>
        </p:nvCxnSpPr>
        <p:spPr bwMode="auto">
          <a:xfrm>
            <a:off x="2555776" y="3717032"/>
            <a:ext cx="1440160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7" name="Rounded Rectangle 216"/>
          <p:cNvSpPr/>
          <p:nvPr/>
        </p:nvSpPr>
        <p:spPr bwMode="auto">
          <a:xfrm>
            <a:off x="539552" y="4581128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10,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15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25" name="AutoShape 46"/>
          <p:cNvSpPr>
            <a:spLocks noChangeArrowheads="1"/>
          </p:cNvSpPr>
          <p:nvPr/>
        </p:nvSpPr>
        <p:spPr bwMode="auto">
          <a:xfrm>
            <a:off x="323528" y="5949280"/>
            <a:ext cx="8568952" cy="720080"/>
          </a:xfrm>
          <a:prstGeom prst="roundRect">
            <a:avLst>
              <a:gd name="adj" fmla="val 10336"/>
            </a:avLst>
          </a:prstGeom>
          <a:solidFill>
            <a:schemeClr val="bg1"/>
          </a:solidFill>
          <a:ln w="1905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/>
          <a:lstStyle/>
          <a:p>
            <a:pPr>
              <a:lnSpc>
                <a:spcPct val="120000"/>
              </a:lnSpc>
            </a:pPr>
            <a:r>
              <a:rPr lang="en-US" smtClean="0"/>
              <a:t>Scheme of area divison exploited in k-d tree.</a:t>
            </a:r>
            <a:endParaRPr lang="en-US"/>
          </a:p>
        </p:txBody>
      </p:sp>
      <p:sp>
        <p:nvSpPr>
          <p:cNvPr id="127" name="AutoShape 627"/>
          <p:cNvSpPr>
            <a:spLocks noChangeArrowheads="1"/>
          </p:cNvSpPr>
          <p:nvPr/>
        </p:nvSpPr>
        <p:spPr bwMode="auto">
          <a:xfrm>
            <a:off x="179388" y="115888"/>
            <a:ext cx="4032572" cy="360784"/>
          </a:xfrm>
          <a:prstGeom prst="roundRect">
            <a:avLst>
              <a:gd name="adj" fmla="val 1875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2000" b="1">
                <a:solidFill>
                  <a:schemeClr val="bg1"/>
                </a:solidFill>
                <a:latin typeface="Arial Black" pitchFamily="34" charset="0"/>
              </a:rPr>
              <a:t>     K-d tree structure</a:t>
            </a:r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29" name="AutoShape 628"/>
          <p:cNvSpPr>
            <a:spLocks noChangeArrowheads="1"/>
          </p:cNvSpPr>
          <p:nvPr/>
        </p:nvSpPr>
        <p:spPr bwMode="auto">
          <a:xfrm>
            <a:off x="4211960" y="115888"/>
            <a:ext cx="4463728" cy="144760"/>
          </a:xfrm>
          <a:prstGeom prst="roundRect">
            <a:avLst>
              <a:gd name="adj" fmla="val 50000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30" name="Group 629"/>
          <p:cNvGrpSpPr>
            <a:grpSpLocks/>
          </p:cNvGrpSpPr>
          <p:nvPr/>
        </p:nvGrpSpPr>
        <p:grpSpPr bwMode="auto">
          <a:xfrm>
            <a:off x="4067944" y="116632"/>
            <a:ext cx="217488" cy="217487"/>
            <a:chOff x="2290" y="73"/>
            <a:chExt cx="137" cy="137"/>
          </a:xfrm>
        </p:grpSpPr>
        <p:grpSp>
          <p:nvGrpSpPr>
            <p:cNvPr id="133" name="Group 630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48" name="Rectangle 631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50" name="Line 632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46" name="Arc 633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52" name="AutoShape 634"/>
          <p:cNvSpPr>
            <a:spLocks noChangeArrowheads="1"/>
          </p:cNvSpPr>
          <p:nvPr/>
        </p:nvSpPr>
        <p:spPr bwMode="auto">
          <a:xfrm>
            <a:off x="107504" y="332656"/>
            <a:ext cx="288925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58" name="AutoShape 635"/>
          <p:cNvSpPr>
            <a:spLocks noChangeArrowheads="1"/>
          </p:cNvSpPr>
          <p:nvPr/>
        </p:nvSpPr>
        <p:spPr bwMode="auto">
          <a:xfrm>
            <a:off x="8604250" y="115888"/>
            <a:ext cx="431800" cy="360362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sz="2000" b="1">
              <a:solidFill>
                <a:schemeClr val="bg1"/>
              </a:solidFill>
              <a:latin typeface="Arial Black" pitchFamily="34" charset="0"/>
            </a:endParaRPr>
          </a:p>
        </p:txBody>
      </p:sp>
      <p:grpSp>
        <p:nvGrpSpPr>
          <p:cNvPr id="160" name="Group 636"/>
          <p:cNvGrpSpPr>
            <a:grpSpLocks/>
          </p:cNvGrpSpPr>
          <p:nvPr/>
        </p:nvGrpSpPr>
        <p:grpSpPr bwMode="auto">
          <a:xfrm flipH="1">
            <a:off x="8532813" y="115888"/>
            <a:ext cx="217487" cy="217487"/>
            <a:chOff x="2290" y="73"/>
            <a:chExt cx="137" cy="137"/>
          </a:xfrm>
        </p:grpSpPr>
        <p:grpSp>
          <p:nvGrpSpPr>
            <p:cNvPr id="163" name="Group 637"/>
            <p:cNvGrpSpPr>
              <a:grpSpLocks/>
            </p:cNvGrpSpPr>
            <p:nvPr/>
          </p:nvGrpSpPr>
          <p:grpSpPr bwMode="auto">
            <a:xfrm>
              <a:off x="2290" y="73"/>
              <a:ext cx="136" cy="137"/>
              <a:chOff x="2562" y="300"/>
              <a:chExt cx="182" cy="91"/>
            </a:xfrm>
          </p:grpSpPr>
          <p:sp>
            <p:nvSpPr>
              <p:cNvPr id="186" name="Rectangle 638"/>
              <p:cNvSpPr>
                <a:spLocks noChangeArrowheads="1"/>
              </p:cNvSpPr>
              <p:nvPr/>
            </p:nvSpPr>
            <p:spPr bwMode="auto">
              <a:xfrm>
                <a:off x="2562" y="300"/>
                <a:ext cx="182" cy="91"/>
              </a:xfrm>
              <a:prstGeom prst="rect">
                <a:avLst/>
              </a:prstGeom>
              <a:solidFill>
                <a:srgbClr val="7D83AF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19050">
                    <a:solidFill>
                      <a:schemeClr val="bg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cs-CZ"/>
              </a:p>
            </p:txBody>
          </p:sp>
          <p:sp>
            <p:nvSpPr>
              <p:cNvPr id="187" name="Line 639"/>
              <p:cNvSpPr>
                <a:spLocks noChangeShapeType="1"/>
              </p:cNvSpPr>
              <p:nvPr/>
            </p:nvSpPr>
            <p:spPr bwMode="auto">
              <a:xfrm>
                <a:off x="2562" y="300"/>
                <a:ext cx="182" cy="0"/>
              </a:xfrm>
              <a:prstGeom prst="line">
                <a:avLst/>
              </a:prstGeom>
              <a:noFill/>
              <a:ln w="1905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85" name="Arc 640"/>
            <p:cNvSpPr>
              <a:spLocks/>
            </p:cNvSpPr>
            <p:nvPr/>
          </p:nvSpPr>
          <p:spPr bwMode="auto">
            <a:xfrm flipH="1">
              <a:off x="2381" y="164"/>
              <a:ext cx="46" cy="4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solidFill>
              <a:srgbClr val="D5DAFF"/>
            </a:solidFill>
            <a:ln w="19050">
              <a:solidFill>
                <a:schemeClr val="bg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>
                <a:solidFill>
                  <a:schemeClr val="accent1"/>
                </a:solidFill>
              </a:endParaRPr>
            </a:p>
          </p:txBody>
        </p:sp>
      </p:grpSp>
      <p:sp>
        <p:nvSpPr>
          <p:cNvPr id="188" name="AutoShape 641"/>
          <p:cNvSpPr>
            <a:spLocks noChangeArrowheads="1"/>
          </p:cNvSpPr>
          <p:nvPr/>
        </p:nvSpPr>
        <p:spPr bwMode="auto">
          <a:xfrm>
            <a:off x="5940152" y="188913"/>
            <a:ext cx="2519637" cy="288925"/>
          </a:xfrm>
          <a:prstGeom prst="roundRect">
            <a:avLst>
              <a:gd name="adj" fmla="val 17032"/>
            </a:avLst>
          </a:prstGeom>
          <a:solidFill>
            <a:srgbClr val="7D83AF"/>
          </a:solidFill>
          <a:ln w="19050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solidFill>
                  <a:schemeClr val="bg1"/>
                </a:solidFill>
                <a:latin typeface="Arial Black" pitchFamily="34" charset="0"/>
              </a:rPr>
              <a:t>Step by step </a:t>
            </a:r>
            <a:r>
              <a:rPr lang="en-US" sz="1400" b="1" smtClean="0">
                <a:solidFill>
                  <a:schemeClr val="bg1"/>
                </a:solidFill>
                <a:latin typeface="Arial Black" pitchFamily="34" charset="0"/>
              </a:rPr>
              <a:t>IV</a:t>
            </a:r>
            <a:endParaRPr lang="cs-CZ" sz="14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6" name="Text Box 644"/>
          <p:cNvSpPr txBox="1">
            <a:spLocks noChangeArrowheads="1"/>
          </p:cNvSpPr>
          <p:nvPr/>
        </p:nvSpPr>
        <p:spPr bwMode="auto">
          <a:xfrm>
            <a:off x="8604250" y="203200"/>
            <a:ext cx="3619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 anchorCtr="1">
            <a:spAutoFit/>
          </a:bodyPr>
          <a:lstStyle/>
          <a:p>
            <a:pPr algn="l"/>
            <a:r>
              <a:rPr lang="en-US" sz="1600" b="1" smtClean="0">
                <a:solidFill>
                  <a:schemeClr val="bg1"/>
                </a:solidFill>
                <a:latin typeface="Arial Black" pitchFamily="34" charset="0"/>
              </a:rPr>
              <a:t>8</a:t>
            </a:r>
            <a:endParaRPr lang="cs-CZ" sz="1600" b="1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29" name="Text Box 8"/>
          <p:cNvSpPr txBox="1">
            <a:spLocks noChangeArrowheads="1"/>
          </p:cNvSpPr>
          <p:nvPr/>
        </p:nvSpPr>
        <p:spPr bwMode="auto">
          <a:xfrm>
            <a:off x="2843213" y="6643688"/>
            <a:ext cx="3562194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cs-CZ" sz="800" b="1"/>
              <a:t>Pokročilá Algoritmizace, A4M33</a:t>
            </a:r>
            <a:r>
              <a:rPr lang="en-US" sz="800" b="1"/>
              <a:t>P</a:t>
            </a:r>
            <a:r>
              <a:rPr lang="cs-CZ" sz="800" b="1"/>
              <a:t>AL, ZS </a:t>
            </a:r>
            <a:r>
              <a:rPr lang="cs-CZ" sz="800" b="1" smtClean="0"/>
              <a:t>20</a:t>
            </a:r>
            <a:r>
              <a:rPr lang="en-US" sz="800" b="1" smtClean="0"/>
              <a:t>12</a:t>
            </a:r>
            <a:r>
              <a:rPr lang="cs-CZ" sz="800" b="1" smtClean="0"/>
              <a:t>/20</a:t>
            </a:r>
            <a:r>
              <a:rPr lang="en-US" sz="800" b="1" smtClean="0"/>
              <a:t>13,</a:t>
            </a:r>
            <a:r>
              <a:rPr lang="cs-CZ" sz="800" b="1" smtClean="0"/>
              <a:t> </a:t>
            </a:r>
            <a:r>
              <a:rPr lang="cs-CZ" sz="800" b="1"/>
              <a:t>FEL ČVUT,  </a:t>
            </a:r>
            <a:r>
              <a:rPr lang="en-US" sz="800" b="1" smtClean="0"/>
              <a:t>13</a:t>
            </a:r>
            <a:r>
              <a:rPr lang="cs-CZ" sz="800" b="1" smtClean="0"/>
              <a:t>/1</a:t>
            </a:r>
            <a:r>
              <a:rPr lang="en-US" sz="800" b="1" smtClean="0"/>
              <a:t>4</a:t>
            </a:r>
            <a:endParaRPr lang="cs-CZ" sz="800" b="1"/>
          </a:p>
        </p:txBody>
      </p:sp>
      <p:sp>
        <p:nvSpPr>
          <p:cNvPr id="230" name="Right Arrow 229"/>
          <p:cNvSpPr/>
          <p:nvPr/>
        </p:nvSpPr>
        <p:spPr bwMode="auto">
          <a:xfrm rot="16200000">
            <a:off x="3599891" y="1736813"/>
            <a:ext cx="432048" cy="72006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1" name="Right Arrow 230"/>
          <p:cNvSpPr/>
          <p:nvPr/>
        </p:nvSpPr>
        <p:spPr bwMode="auto">
          <a:xfrm rot="5400000" flipV="1">
            <a:off x="3167844" y="2888940"/>
            <a:ext cx="1296145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2" name="Right Arrow 231"/>
          <p:cNvSpPr/>
          <p:nvPr/>
        </p:nvSpPr>
        <p:spPr bwMode="auto">
          <a:xfrm rot="5400000" flipV="1">
            <a:off x="3527884" y="4545124"/>
            <a:ext cx="576065" cy="7200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9" name="Rounded Rectangle 98"/>
          <p:cNvSpPr/>
          <p:nvPr/>
        </p:nvSpPr>
        <p:spPr bwMode="auto">
          <a:xfrm>
            <a:off x="3275856" y="4221088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85,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25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33" name="Right Arrow 232"/>
          <p:cNvSpPr/>
          <p:nvPr/>
        </p:nvSpPr>
        <p:spPr bwMode="auto">
          <a:xfrm rot="16200000">
            <a:off x="3759339" y="3948296"/>
            <a:ext cx="144016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4" name="Right Arrow 233"/>
          <p:cNvSpPr/>
          <p:nvPr/>
        </p:nvSpPr>
        <p:spPr bwMode="auto">
          <a:xfrm rot="5400000" flipV="1">
            <a:off x="2339753" y="4653137"/>
            <a:ext cx="504056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8" name="Rounded Rectangle 97"/>
          <p:cNvSpPr/>
          <p:nvPr/>
        </p:nvSpPr>
        <p:spPr bwMode="auto">
          <a:xfrm>
            <a:off x="1979712" y="4365104"/>
            <a:ext cx="648072" cy="216024"/>
          </a:xfrm>
          <a:prstGeom prst="roundRect">
            <a:avLst/>
          </a:prstGeom>
          <a:solidFill>
            <a:schemeClr val="bg1"/>
          </a:solidFill>
          <a:ln w="381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50, </a:t>
            </a:r>
            <a:r>
              <a:rPr kumimoji="0" lang="en-US" sz="1600" b="1" i="0" u="none" strike="noStrike" cap="none" normalizeH="0" baseline="0" smtClean="0">
                <a:ln>
                  <a:noFill/>
                </a:ln>
                <a:solidFill>
                  <a:srgbClr val="00B050"/>
                </a:solidFill>
                <a:effectLst/>
                <a:latin typeface="Arial" charset="0"/>
              </a:rPr>
              <a:t>20</a:t>
            </a:r>
            <a:endParaRPr kumimoji="0" lang="cs-CZ" sz="1600" b="1" i="0" u="none" strike="noStrike" cap="none" normalizeH="0" baseline="0" smtClean="0">
              <a:ln>
                <a:noFill/>
              </a:ln>
              <a:solidFill>
                <a:srgbClr val="00B050"/>
              </a:solidFill>
              <a:effectLst/>
              <a:latin typeface="Arial" charset="0"/>
            </a:endParaRPr>
          </a:p>
        </p:txBody>
      </p:sp>
      <p:sp>
        <p:nvSpPr>
          <p:cNvPr id="235" name="Right Arrow 234"/>
          <p:cNvSpPr/>
          <p:nvPr/>
        </p:nvSpPr>
        <p:spPr bwMode="auto">
          <a:xfrm rot="16200000">
            <a:off x="2470625" y="4018208"/>
            <a:ext cx="216024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6" name="Right Arrow 235"/>
          <p:cNvSpPr/>
          <p:nvPr/>
        </p:nvSpPr>
        <p:spPr bwMode="auto">
          <a:xfrm rot="16200000">
            <a:off x="-13651" y="3910196"/>
            <a:ext cx="864096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7" name="Right Arrow 236"/>
          <p:cNvSpPr/>
          <p:nvPr/>
        </p:nvSpPr>
        <p:spPr bwMode="auto">
          <a:xfrm rot="5400000" flipV="1">
            <a:off x="323528" y="4725144"/>
            <a:ext cx="216024" cy="72008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8" name="Right Arrow 237"/>
          <p:cNvSpPr/>
          <p:nvPr/>
        </p:nvSpPr>
        <p:spPr bwMode="auto">
          <a:xfrm rot="16200000">
            <a:off x="22353" y="1929976"/>
            <a:ext cx="792088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9" name="Right Arrow 238"/>
          <p:cNvSpPr/>
          <p:nvPr/>
        </p:nvSpPr>
        <p:spPr bwMode="auto">
          <a:xfrm rot="5400000" flipV="1">
            <a:off x="130364" y="2902085"/>
            <a:ext cx="576064" cy="45719"/>
          </a:xfrm>
          <a:prstGeom prst="rightArrow">
            <a:avLst/>
          </a:prstGeom>
          <a:solidFill>
            <a:srgbClr val="92D050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407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5886</TotalTime>
  <Words>8145</Words>
  <Application>Microsoft Office PowerPoint</Application>
  <PresentationFormat>On-screen Show (4:3)</PresentationFormat>
  <Paragraphs>1483</Paragraphs>
  <Slides>58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58</vt:i4>
      </vt:variant>
    </vt:vector>
  </HeadingPairs>
  <TitlesOfParts>
    <vt:vector size="5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Jorg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</dc:creator>
  <cp:lastModifiedBy>berezovs</cp:lastModifiedBy>
  <cp:revision>588</cp:revision>
  <cp:lastPrinted>2016-01-13T09:49:43Z</cp:lastPrinted>
  <dcterms:created xsi:type="dcterms:W3CDTF">2012-11-10T17:04:51Z</dcterms:created>
  <dcterms:modified xsi:type="dcterms:W3CDTF">2017-01-03T01:41:08Z</dcterms:modified>
</cp:coreProperties>
</file>