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364" r:id="rId2"/>
    <p:sldId id="307" r:id="rId3"/>
    <p:sldId id="308" r:id="rId4"/>
    <p:sldId id="345" r:id="rId5"/>
    <p:sldId id="363" r:id="rId6"/>
    <p:sldId id="302" r:id="rId7"/>
    <p:sldId id="303" r:id="rId8"/>
    <p:sldId id="304" r:id="rId9"/>
    <p:sldId id="305" r:id="rId10"/>
    <p:sldId id="306" r:id="rId11"/>
    <p:sldId id="344" r:id="rId12"/>
    <p:sldId id="313" r:id="rId13"/>
    <p:sldId id="309" r:id="rId14"/>
    <p:sldId id="310" r:id="rId15"/>
    <p:sldId id="322" r:id="rId16"/>
    <p:sldId id="312" r:id="rId17"/>
    <p:sldId id="299" r:id="rId18"/>
    <p:sldId id="316" r:id="rId19"/>
    <p:sldId id="317" r:id="rId20"/>
    <p:sldId id="318" r:id="rId21"/>
    <p:sldId id="319" r:id="rId22"/>
    <p:sldId id="323" r:id="rId23"/>
    <p:sldId id="320" r:id="rId24"/>
    <p:sldId id="347" r:id="rId25"/>
    <p:sldId id="321" r:id="rId26"/>
    <p:sldId id="324" r:id="rId27"/>
    <p:sldId id="326" r:id="rId28"/>
    <p:sldId id="327" r:id="rId29"/>
    <p:sldId id="328" r:id="rId30"/>
    <p:sldId id="348" r:id="rId31"/>
    <p:sldId id="343" r:id="rId32"/>
    <p:sldId id="337" r:id="rId33"/>
    <p:sldId id="338" r:id="rId34"/>
    <p:sldId id="339" r:id="rId35"/>
    <p:sldId id="340" r:id="rId36"/>
    <p:sldId id="341" r:id="rId37"/>
    <p:sldId id="336" r:id="rId38"/>
    <p:sldId id="346" r:id="rId39"/>
    <p:sldId id="349" r:id="rId40"/>
    <p:sldId id="385" r:id="rId41"/>
    <p:sldId id="355" r:id="rId42"/>
    <p:sldId id="360" r:id="rId43"/>
    <p:sldId id="353" r:id="rId44"/>
    <p:sldId id="371" r:id="rId45"/>
    <p:sldId id="372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61" r:id="rId58"/>
    <p:sldId id="362" r:id="rId5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6" autoAdjust="0"/>
    <p:restoredTop sz="99205" autoAdjust="0"/>
  </p:normalViewPr>
  <p:slideViewPr>
    <p:cSldViewPr>
      <p:cViewPr varScale="1">
        <p:scale>
          <a:sx n="107" d="100"/>
          <a:sy n="107" d="100"/>
        </p:scale>
        <p:origin x="-8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97152"/>
            <a:ext cx="8568952" cy="1656184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/>
              <a:t>Dave Mount: </a:t>
            </a:r>
            <a:r>
              <a:rPr lang="en-US" sz="1400" smtClean="0"/>
              <a:t>CMSC </a:t>
            </a:r>
            <a:r>
              <a:rPr lang="en-US" sz="1400"/>
              <a:t>420: D</a:t>
            </a:r>
            <a:r>
              <a:rPr lang="en-US" sz="1400" i="1"/>
              <a:t>ata </a:t>
            </a:r>
            <a:r>
              <a:rPr lang="en-US" sz="1400" i="1" smtClean="0"/>
              <a:t>Structures1  Spring 2001</a:t>
            </a:r>
            <a:r>
              <a:rPr lang="en-US" sz="1400" smtClean="0"/>
              <a:t>, Lessons 17&amp;18.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http://www.cs.umd.edu/~</a:t>
            </a:r>
            <a:r>
              <a:rPr lang="en-US" sz="1400" smtClean="0"/>
              <a:t>mount/420/Lects/420lects.pdf</a:t>
            </a:r>
          </a:p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r>
              <a:rPr lang="cs-CZ" sz="1400"/>
              <a:t>Hanan </a:t>
            </a:r>
            <a:r>
              <a:rPr lang="cs-CZ" sz="1400" smtClean="0"/>
              <a:t>Samet</a:t>
            </a:r>
            <a:r>
              <a:rPr lang="en-US" sz="1400"/>
              <a:t>: </a:t>
            </a:r>
            <a:r>
              <a:rPr lang="en-US" sz="1400" i="1"/>
              <a:t>Foundations of multidimensional and metric data </a:t>
            </a:r>
            <a:r>
              <a:rPr lang="en-US" sz="1400" i="1" smtClean="0"/>
              <a:t>structures</a:t>
            </a:r>
            <a:r>
              <a:rPr lang="en-US" sz="1400" smtClean="0"/>
              <a:t>, </a:t>
            </a:r>
            <a:r>
              <a:rPr lang="cs-CZ" sz="1400"/>
              <a:t>Elsevier, </a:t>
            </a:r>
            <a:r>
              <a:rPr lang="cs-CZ" sz="1400" smtClean="0"/>
              <a:t>2006</a:t>
            </a:r>
            <a:r>
              <a:rPr lang="en-US" sz="1400" smtClean="0"/>
              <a:t>, chapter 1.5.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</a:t>
            </a:r>
            <a:r>
              <a:rPr lang="en-US" sz="1400" smtClean="0"/>
              <a:t>www.amazon.com/Foundations-Multidimensional-Structures-Kaufmann-Computer/dp/0123694469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467544" y="4581128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Search trees, k-d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</a:t>
            </a:r>
            <a:r>
              <a:rPr lang="en-US" sz="1600" b="1" smtClean="0">
                <a:solidFill>
                  <a:srgbClr val="00B050"/>
                </a:solidFill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771800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2051720" y="40050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Complete k-d tree with with marked area division.</a:t>
            </a:r>
            <a:endParaRPr lang="en-US"/>
          </a:p>
        </p:txBody>
      </p: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Complete in dim 2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559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4824536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Find</a:t>
            </a:r>
            <a:r>
              <a:rPr lang="en-US" smtClean="0">
                <a:solidFill>
                  <a:srgbClr val="000000"/>
                </a:solidFill>
              </a:rPr>
              <a:t>(Q) is </a:t>
            </a:r>
            <a:r>
              <a:rPr lang="en-US" smtClean="0">
                <a:solidFill>
                  <a:srgbClr val="000000"/>
                </a:solidFill>
              </a:rPr>
              <a:t>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smtClean="0">
                <a:solidFill>
                  <a:srgbClr val="000000"/>
                </a:solidFill>
              </a:rPr>
              <a:t>[ ] </a:t>
            </a:r>
            <a:r>
              <a:rPr lang="en-US" smtClean="0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Q[0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Q[1], </a:t>
            </a:r>
            <a:r>
              <a:rPr lang="en-US">
                <a:solidFill>
                  <a:srgbClr val="000000"/>
                </a:solidFill>
              </a:rPr>
              <a:t>..., Q</a:t>
            </a:r>
            <a:r>
              <a:rPr lang="en-US" smtClean="0">
                <a:solidFill>
                  <a:srgbClr val="000000"/>
                </a:solidFill>
              </a:rPr>
              <a:t>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] )  be </a:t>
            </a:r>
            <a:r>
              <a:rPr lang="en-US" smtClean="0">
                <a:solidFill>
                  <a:srgbClr val="000000"/>
                </a:solidFill>
              </a:rPr>
              <a:t>the coordinates of the query point Q,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</a:t>
            </a:r>
            <a:r>
              <a:rPr lang="en-US" smtClean="0">
                <a:solidFill>
                  <a:srgbClr val="000000"/>
                </a:solidFill>
              </a:rPr>
              <a:t>[ ] </a:t>
            </a:r>
            <a:r>
              <a:rPr lang="en-US" smtClean="0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N[0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N[1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N[D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] )   be </a:t>
            </a:r>
            <a:r>
              <a:rPr lang="en-US">
                <a:solidFill>
                  <a:srgbClr val="000000"/>
                </a:solidFill>
              </a:rPr>
              <a:t>the coordinates of the </a:t>
            </a:r>
            <a:r>
              <a:rPr lang="en-US" smtClean="0">
                <a:solidFill>
                  <a:srgbClr val="000000"/>
                </a:solidFill>
              </a:rPr>
              <a:t>current node 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h </a:t>
            </a:r>
            <a:r>
              <a:rPr lang="en-US" smtClean="0">
                <a:solidFill>
                  <a:srgbClr val="000000"/>
                </a:solidFill>
              </a:rPr>
              <a:t>= h(N) be </a:t>
            </a:r>
            <a:r>
              <a:rPr lang="en-US" smtClean="0">
                <a:solidFill>
                  <a:srgbClr val="000000"/>
                </a:solidFill>
              </a:rPr>
              <a:t>the depth of current node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 Q</a:t>
            </a:r>
            <a:r>
              <a:rPr lang="en-US" smtClean="0">
                <a:solidFill>
                  <a:srgbClr val="000000"/>
                </a:solidFill>
              </a:rPr>
              <a:t>[ ] </a:t>
            </a:r>
            <a:r>
              <a:rPr lang="en-US" smtClean="0">
                <a:solidFill>
                  <a:srgbClr val="000000"/>
                </a:solidFill>
              </a:rPr>
              <a:t>== N</a:t>
            </a:r>
            <a:r>
              <a:rPr lang="en-US" smtClean="0">
                <a:solidFill>
                  <a:srgbClr val="000000"/>
                </a:solidFill>
              </a:rPr>
              <a:t>[ ]  </a:t>
            </a:r>
            <a:r>
              <a:rPr lang="en-US" smtClean="0">
                <a:solidFill>
                  <a:srgbClr val="000000"/>
                </a:solidFill>
              </a:rPr>
              <a:t>stop, Q was found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Q[h%D]  &lt;  N[h%D] continue search recursively in left subtree of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Q[h%D]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N[h%D] continue search recursively in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N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292080" y="3573016"/>
            <a:ext cx="936104" cy="576064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Note how cutting dimension along which the tree is searched </a:t>
            </a:r>
          </a:p>
          <a:p>
            <a:pPr>
              <a:lnSpc>
                <a:spcPct val="120000"/>
              </a:lnSpc>
            </a:pPr>
            <a:r>
              <a:rPr lang="en-US" smtClean="0"/>
              <a:t>alternates regularly with the depth of </a:t>
            </a:r>
            <a:r>
              <a:rPr lang="en-US"/>
              <a:t>the currently visited node .</a:t>
            </a:r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167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283968" y="2132856"/>
            <a:ext cx="2088232" cy="27363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&lt;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-684584" y="2492896"/>
            <a:ext cx="3600400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Freeform 217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0" name="Rounded Rectangle 219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[40, 55], </a:t>
            </a:r>
            <a:r>
              <a:rPr lang="en-US" smtClean="0"/>
              <a:t>Q != N, </a:t>
            </a:r>
            <a:r>
              <a:rPr lang="en-US" b="1" smtClean="0"/>
              <a:t>h(N) = 0</a:t>
            </a:r>
            <a:r>
              <a:rPr lang="en-US" smtClean="0"/>
              <a:t>.  </a:t>
            </a:r>
            <a:r>
              <a:rPr lang="en-US" smtClean="0"/>
              <a:t>C</a:t>
            </a:r>
            <a:r>
              <a:rPr lang="en-US" smtClean="0"/>
              <a:t>ompare </a:t>
            </a:r>
            <a:r>
              <a:rPr lang="en-US" b="1" smtClean="0"/>
              <a:t>x-coordinate</a:t>
            </a:r>
            <a:r>
              <a:rPr lang="en-US" smtClean="0"/>
              <a:t> of searched </a:t>
            </a:r>
            <a:r>
              <a:rPr lang="en-US" smtClean="0"/>
              <a:t>key Q to </a:t>
            </a:r>
            <a:r>
              <a:rPr lang="en-US" b="1" smtClean="0"/>
              <a:t>x-coordinate</a:t>
            </a:r>
            <a:r>
              <a:rPr lang="en-US" smtClean="0"/>
              <a:t> </a:t>
            </a:r>
            <a:r>
              <a:rPr lang="en-US" smtClean="0"/>
              <a:t>of the </a:t>
            </a:r>
            <a:r>
              <a:rPr lang="en-US" smtClean="0"/>
              <a:t>current node N and continue search accordingly in the left </a:t>
            </a:r>
            <a:r>
              <a:rPr lang="en-US" smtClean="0"/>
              <a:t>or in the right subtree of N.</a:t>
            </a:r>
            <a:endParaRPr lang="en-US"/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523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 bwMode="auto">
          <a:xfrm>
            <a:off x="5292080" y="2852936"/>
            <a:ext cx="1080120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536408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  &gt;= 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143508" y="1664804"/>
            <a:ext cx="1944216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Rounded Rectangle 185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9" name="Rounded Rectangle 78"/>
          <p:cNvSpPr/>
          <p:nvPr/>
        </p:nvSpPr>
        <p:spPr bwMode="auto">
          <a:xfrm>
            <a:off x="467544" y="299695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827584" y="2924944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051720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[20, 45], </a:t>
            </a:r>
            <a:r>
              <a:rPr lang="en-US" smtClean="0"/>
              <a:t>Q != N, </a:t>
            </a:r>
            <a:r>
              <a:rPr lang="en-US" b="1" smtClean="0"/>
              <a:t>h(N) = 1</a:t>
            </a:r>
            <a:r>
              <a:rPr lang="en-US" smtClean="0"/>
              <a:t>.  </a:t>
            </a:r>
            <a:r>
              <a:rPr lang="en-US" smtClean="0"/>
              <a:t>C</a:t>
            </a:r>
            <a:r>
              <a:rPr lang="en-US" smtClean="0"/>
              <a:t>ompare </a:t>
            </a:r>
            <a:r>
              <a:rPr lang="en-US" b="1" smtClean="0"/>
              <a:t>y-coordinate</a:t>
            </a:r>
            <a:r>
              <a:rPr lang="en-US" smtClean="0"/>
              <a:t> </a:t>
            </a:r>
            <a:r>
              <a:rPr lang="en-US" smtClean="0"/>
              <a:t>of searched </a:t>
            </a:r>
            <a:r>
              <a:rPr lang="en-US" smtClean="0"/>
              <a:t>key Q to </a:t>
            </a:r>
            <a:r>
              <a:rPr lang="en-US" b="1" smtClean="0"/>
              <a:t>y-coordinate</a:t>
            </a:r>
            <a:r>
              <a:rPr lang="en-US" smtClean="0"/>
              <a:t> </a:t>
            </a:r>
            <a:r>
              <a:rPr lang="en-US" smtClean="0"/>
              <a:t>of the </a:t>
            </a:r>
            <a:r>
              <a:rPr lang="en-US" smtClean="0"/>
              <a:t>current node N and continue search accordingly in the left </a:t>
            </a:r>
            <a:r>
              <a:rPr lang="en-US" smtClean="0"/>
              <a:t>or in the right subtree of 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3" name="Rectangle 192"/>
          <p:cNvSpPr/>
          <p:nvPr/>
        </p:nvSpPr>
        <p:spPr bwMode="auto">
          <a:xfrm rot="5400000" flipH="1">
            <a:off x="-36512" y="1844824"/>
            <a:ext cx="1944216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5292080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 &lt; 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508104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7" name="Rounded Rectangle 226"/>
          <p:cNvSpPr/>
          <p:nvPr/>
        </p:nvSpPr>
        <p:spPr bwMode="auto">
          <a:xfrm>
            <a:off x="755576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Rounded Rectangle 228"/>
          <p:cNvSpPr/>
          <p:nvPr/>
        </p:nvSpPr>
        <p:spPr bwMode="auto">
          <a:xfrm>
            <a:off x="683568" y="2780928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Rounded Rectangle 230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[30, 60], </a:t>
            </a:r>
            <a:r>
              <a:rPr lang="en-US" smtClean="0"/>
              <a:t>Q != N, </a:t>
            </a:r>
            <a:r>
              <a:rPr lang="en-US" b="1" smtClean="0"/>
              <a:t>h(N) = 0</a:t>
            </a:r>
            <a:r>
              <a:rPr lang="en-US" smtClean="0"/>
              <a:t>.  </a:t>
            </a:r>
            <a:r>
              <a:rPr lang="en-US" smtClean="0"/>
              <a:t>C</a:t>
            </a:r>
            <a:r>
              <a:rPr lang="en-US" smtClean="0"/>
              <a:t>ompare </a:t>
            </a:r>
            <a:r>
              <a:rPr lang="en-US" b="1" smtClean="0"/>
              <a:t>x-coordinate</a:t>
            </a:r>
            <a:r>
              <a:rPr lang="en-US" smtClean="0"/>
              <a:t> of searched </a:t>
            </a:r>
            <a:r>
              <a:rPr lang="en-US" smtClean="0"/>
              <a:t>key Q to </a:t>
            </a:r>
            <a:r>
              <a:rPr lang="en-US" b="1" smtClean="0"/>
              <a:t>x-coordinate</a:t>
            </a:r>
            <a:r>
              <a:rPr lang="en-US" smtClean="0"/>
              <a:t> </a:t>
            </a:r>
            <a:r>
              <a:rPr lang="en-US" smtClean="0"/>
              <a:t>of the </a:t>
            </a:r>
            <a:r>
              <a:rPr lang="en-US" smtClean="0"/>
              <a:t>current node N and continue search accordingly in the left </a:t>
            </a:r>
            <a:r>
              <a:rPr lang="en-US" smtClean="0"/>
              <a:t>or in the right subtree of 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Found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32" name="Rounded Rectangle 231"/>
          <p:cNvSpPr/>
          <p:nvPr/>
        </p:nvSpPr>
        <p:spPr bwMode="auto">
          <a:xfrm>
            <a:off x="5292080" y="3645024"/>
            <a:ext cx="1008112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84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[15, 70], </a:t>
            </a:r>
            <a:r>
              <a:rPr lang="en-US" smtClean="0"/>
              <a:t>found.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1340768"/>
            <a:ext cx="8568952" cy="4320480"/>
          </a:xfrm>
          <a:prstGeom prst="roundRect">
            <a:avLst>
              <a:gd name="adj" fmla="val 7827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Insert</a:t>
            </a:r>
            <a:r>
              <a:rPr lang="en-US" smtClean="0">
                <a:solidFill>
                  <a:srgbClr val="000000"/>
                </a:solidFill>
              </a:rPr>
              <a:t>(P) </a:t>
            </a:r>
            <a:r>
              <a:rPr lang="en-US">
                <a:solidFill>
                  <a:srgbClr val="000000"/>
                </a:solidFill>
              </a:rPr>
              <a:t>i</a:t>
            </a:r>
            <a:r>
              <a:rPr lang="en-US" smtClean="0">
                <a:solidFill>
                  <a:srgbClr val="000000"/>
                </a:solidFill>
              </a:rPr>
              <a:t>s 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r>
              <a:rPr lang="en-US" smtClean="0">
                <a:solidFill>
                  <a:srgbClr val="000000"/>
                </a:solidFill>
              </a:rPr>
              <a:t> P</a:t>
            </a:r>
            <a:r>
              <a:rPr lang="en-US" smtClean="0">
                <a:solidFill>
                  <a:srgbClr val="000000"/>
                </a:solidFill>
              </a:rPr>
              <a:t>[ 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P[0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P[1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P[D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</a:t>
            </a:r>
            <a:r>
              <a:rPr lang="en-US" smtClean="0">
                <a:solidFill>
                  <a:srgbClr val="000000"/>
                </a:solidFill>
              </a:rPr>
              <a:t>)  be </a:t>
            </a:r>
            <a:r>
              <a:rPr lang="en-US">
                <a:solidFill>
                  <a:srgbClr val="000000"/>
                </a:solidFill>
              </a:rPr>
              <a:t>the coordinates of </a:t>
            </a:r>
            <a:r>
              <a:rPr lang="en-US" smtClean="0">
                <a:solidFill>
                  <a:srgbClr val="000000"/>
                </a:solidFill>
              </a:rPr>
              <a:t>the inserted point 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search for P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L</a:t>
            </a:r>
            <a:r>
              <a:rPr lang="en-US" smtClean="0">
                <a:solidFill>
                  <a:srgbClr val="000000"/>
                </a:solidFill>
              </a:rPr>
              <a:t>[ 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L[0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L[1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L[D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</a:t>
            </a:r>
            <a:r>
              <a:rPr lang="en-US" smtClean="0">
                <a:solidFill>
                  <a:srgbClr val="000000"/>
                </a:solidFill>
              </a:rPr>
              <a:t>)  be </a:t>
            </a:r>
            <a:r>
              <a:rPr lang="en-US">
                <a:solidFill>
                  <a:srgbClr val="000000"/>
                </a:solidFill>
              </a:rPr>
              <a:t>the coordinates of the </a:t>
            </a:r>
            <a:r>
              <a:rPr lang="en-US" smtClean="0">
                <a:solidFill>
                  <a:srgbClr val="000000"/>
                </a:solidFill>
              </a:rPr>
              <a:t>leaf L which was the last node visited during the search. Let </a:t>
            </a:r>
            <a:r>
              <a:rPr lang="en-US" smtClean="0">
                <a:solidFill>
                  <a:srgbClr val="000000"/>
                </a:solidFill>
              </a:rPr>
              <a:t>h = h(L) </a:t>
            </a:r>
            <a:r>
              <a:rPr lang="en-US" smtClean="0">
                <a:solidFill>
                  <a:srgbClr val="000000"/>
                </a:solidFill>
              </a:rPr>
              <a:t>be the depth of 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</a:t>
            </a:r>
            <a:r>
              <a:rPr lang="en-US" smtClean="0">
                <a:solidFill>
                  <a:srgbClr val="000000"/>
                </a:solidFill>
              </a:rPr>
              <a:t>reate node node N containing P as a key.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P</a:t>
            </a:r>
            <a:r>
              <a:rPr lang="en-US">
                <a:solidFill>
                  <a:srgbClr val="000000"/>
                </a:solidFill>
              </a:rPr>
              <a:t>[h%D</a:t>
            </a:r>
            <a:r>
              <a:rPr lang="en-US" smtClean="0">
                <a:solidFill>
                  <a:srgbClr val="000000"/>
                </a:solidFill>
              </a:rPr>
              <a:t>]  &lt;   L[h%D]  set N as </a:t>
            </a:r>
            <a:r>
              <a:rPr lang="en-US" smtClean="0">
                <a:solidFill>
                  <a:srgbClr val="000000"/>
                </a:solidFill>
              </a:rPr>
              <a:t>the left </a:t>
            </a:r>
            <a:r>
              <a:rPr lang="en-US" smtClean="0">
                <a:solidFill>
                  <a:srgbClr val="000000"/>
                </a:solidFill>
              </a:rPr>
              <a:t>child of </a:t>
            </a:r>
            <a:r>
              <a:rPr lang="en-US" smtClean="0">
                <a:solidFill>
                  <a:srgbClr val="000000"/>
                </a:solidFill>
              </a:rPr>
              <a:t>L.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P[h%D] 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L[h%D]  </a:t>
            </a:r>
            <a:r>
              <a:rPr lang="en-US" smtClean="0">
                <a:solidFill>
                  <a:srgbClr val="000000"/>
                </a:solidFill>
              </a:rPr>
              <a:t>set </a:t>
            </a:r>
            <a:r>
              <a:rPr lang="en-US">
                <a:solidFill>
                  <a:srgbClr val="000000"/>
                </a:solidFill>
              </a:rPr>
              <a:t>N </a:t>
            </a:r>
            <a:r>
              <a:rPr lang="en-US" smtClean="0">
                <a:solidFill>
                  <a:srgbClr val="000000"/>
                </a:solidFill>
              </a:rPr>
              <a:t>as </a:t>
            </a:r>
            <a:r>
              <a:rPr lang="en-US" smtClean="0">
                <a:solidFill>
                  <a:srgbClr val="000000"/>
                </a:solidFill>
              </a:rPr>
              <a:t>the right </a:t>
            </a:r>
            <a:r>
              <a:rPr lang="en-US" smtClean="0">
                <a:solidFill>
                  <a:srgbClr val="000000"/>
                </a:solidFill>
              </a:rPr>
              <a:t>child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L.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337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eform 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Find the place for the new node under some of the leaves and insert node there.</a:t>
            </a:r>
          </a:p>
          <a:p>
            <a:pPr>
              <a:lnSpc>
                <a:spcPct val="120000"/>
              </a:lnSpc>
            </a:pPr>
            <a:r>
              <a:rPr lang="en-US" smtClean="0"/>
              <a:t>Do not accept key which is identical to some other key already stored in the tree.</a:t>
            </a:r>
          </a:p>
        </p:txBody>
      </p:sp>
      <p:sp>
        <p:nvSpPr>
          <p:cNvPr id="18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68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132856"/>
            <a:ext cx="2592288" cy="259228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&gt;=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1115616" y="2132856"/>
            <a:ext cx="3600400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1979712" y="2780928"/>
            <a:ext cx="288032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Freeform 21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7" name="Rounded Rectangle 176"/>
          <p:cNvSpPr/>
          <p:nvPr/>
        </p:nvSpPr>
        <p:spPr bwMode="auto">
          <a:xfrm>
            <a:off x="197971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8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7872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3"/>
          <p:cNvSpPr>
            <a:spLocks noChangeArrowheads="1"/>
          </p:cNvSpPr>
          <p:nvPr/>
        </p:nvSpPr>
        <p:spPr bwMode="auto">
          <a:xfrm>
            <a:off x="251520" y="620688"/>
            <a:ext cx="6984776" cy="5400600"/>
          </a:xfrm>
          <a:prstGeom prst="roundRect">
            <a:avLst>
              <a:gd name="adj" fmla="val 2404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43608" y="764704"/>
            <a:ext cx="5040560" cy="5040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AutoShape 3"/>
          <p:cNvSpPr>
            <a:spLocks noChangeArrowheads="1"/>
          </p:cNvSpPr>
          <p:nvPr/>
        </p:nvSpPr>
        <p:spPr bwMode="auto">
          <a:xfrm>
            <a:off x="7452320" y="620688"/>
            <a:ext cx="1368152" cy="540060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812360" y="9087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812360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8123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7812360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7812360" y="52292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812360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7812360" y="27089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7812360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7812360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812360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7812360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812360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ounded Rectangle 176"/>
          <p:cNvSpPr/>
          <p:nvPr/>
        </p:nvSpPr>
        <p:spPr bwMode="auto">
          <a:xfrm>
            <a:off x="7812360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4147381" y="19147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5443525" y="42189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4867461" y="3714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4435413" y="48670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3643325" y="45070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3139269" y="2778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2563205" y="23467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1843125" y="19147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2203165" y="3138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419189" y="3930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1339069" y="40749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1627101" y="48670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5659549" y="14106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AutoShape 46"/>
          <p:cNvSpPr>
            <a:spLocks noChangeArrowheads="1"/>
          </p:cNvSpPr>
          <p:nvPr/>
        </p:nvSpPr>
        <p:spPr bwMode="auto">
          <a:xfrm>
            <a:off x="251520" y="6165304"/>
            <a:ext cx="8568952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Points in plane in general position are given, suppose no two are identical.</a:t>
            </a:r>
            <a:endParaRPr lang="en-US"/>
          </a:p>
        </p:txBody>
      </p:sp>
      <p:sp>
        <p:nvSpPr>
          <p:cNvPr id="19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K-d tree in dimension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Data points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9553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15617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51520" y="62068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156176" y="620688"/>
            <a:ext cx="864096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765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924944"/>
            <a:ext cx="1512168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3059832" y="3429000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52432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 &lt; 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419872" y="3356992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Freeform 184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8" name="Rounded Rectangle 107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276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56176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 rot="5400000" flipH="1">
            <a:off x="395536" y="1412776"/>
            <a:ext cx="3600400" cy="3600400"/>
            <a:chOff x="395536" y="1412776"/>
            <a:chExt cx="3600400" cy="360040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395536" y="2636912"/>
              <a:ext cx="1224136" cy="936104"/>
            </a:xfrm>
            <a:prstGeom prst="rect">
              <a:avLst/>
            </a:prstGeom>
            <a:pattFill prst="lgCheck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flipV="1">
              <a:off x="1115616" y="263691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1619672" y="2852936"/>
              <a:ext cx="237626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Connector 123"/>
            <p:cNvCxnSpPr/>
            <p:nvPr/>
          </p:nvCxnSpPr>
          <p:spPr bwMode="auto">
            <a:xfrm flipV="1">
              <a:off x="2051720" y="357301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/>
            <p:nvPr/>
          </p:nvCxnSpPr>
          <p:spPr bwMode="auto">
            <a:xfrm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Connector 151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3275856" y="141277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Connector 155"/>
            <p:cNvCxnSpPr/>
            <p:nvPr/>
          </p:nvCxnSpPr>
          <p:spPr bwMode="auto">
            <a:xfrm flipV="1">
              <a:off x="1259632" y="141277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56"/>
            <p:cNvCxnSpPr/>
            <p:nvPr/>
          </p:nvCxnSpPr>
          <p:spPr bwMode="auto">
            <a:xfrm flipV="1">
              <a:off x="2915816" y="3933056"/>
              <a:ext cx="0" cy="10801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Connector 157"/>
            <p:cNvCxnSpPr/>
            <p:nvPr/>
          </p:nvCxnSpPr>
          <p:spPr bwMode="auto">
            <a:xfrm flipV="1">
              <a:off x="899592" y="407707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Connector 158"/>
            <p:cNvCxnSpPr/>
            <p:nvPr/>
          </p:nvCxnSpPr>
          <p:spPr bwMode="auto">
            <a:xfrm flipV="1">
              <a:off x="1619672" y="2348880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2483768" y="285293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Connector 160"/>
            <p:cNvCxnSpPr/>
            <p:nvPr/>
          </p:nvCxnSpPr>
          <p:spPr bwMode="auto">
            <a:xfrm>
              <a:off x="3275856" y="170080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Straight Connector 161"/>
            <p:cNvCxnSpPr/>
            <p:nvPr/>
          </p:nvCxnSpPr>
          <p:spPr bwMode="auto">
            <a:xfrm flipH="1">
              <a:off x="755576" y="2636912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Connector 162"/>
            <p:cNvCxnSpPr/>
            <p:nvPr/>
          </p:nvCxnSpPr>
          <p:spPr bwMode="auto">
            <a:xfrm>
              <a:off x="1259632" y="1844824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Straight Connector 163"/>
            <p:cNvCxnSpPr/>
            <p:nvPr/>
          </p:nvCxnSpPr>
          <p:spPr bwMode="auto">
            <a:xfrm>
              <a:off x="1115616" y="314096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Connector 164"/>
            <p:cNvCxnSpPr/>
            <p:nvPr/>
          </p:nvCxnSpPr>
          <p:spPr bwMode="auto">
            <a:xfrm>
              <a:off x="2051720" y="3933056"/>
              <a:ext cx="194421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2051720" y="422108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Connector 166"/>
            <p:cNvCxnSpPr/>
            <p:nvPr/>
          </p:nvCxnSpPr>
          <p:spPr bwMode="auto">
            <a:xfrm>
              <a:off x="2123728" y="393305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915816" y="4437112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168"/>
            <p:cNvCxnSpPr/>
            <p:nvPr/>
          </p:nvCxnSpPr>
          <p:spPr bwMode="auto">
            <a:xfrm>
              <a:off x="395536" y="4077072"/>
              <a:ext cx="165618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/>
            <p:cNvCxnSpPr/>
            <p:nvPr/>
          </p:nvCxnSpPr>
          <p:spPr bwMode="auto">
            <a:xfrm>
              <a:off x="1043608" y="4077072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Straight Connector 170"/>
            <p:cNvCxnSpPr/>
            <p:nvPr/>
          </p:nvCxnSpPr>
          <p:spPr bwMode="auto">
            <a:xfrm>
              <a:off x="899592" y="458112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899592" y="4437112"/>
              <a:ext cx="115212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Straight Connector 172"/>
            <p:cNvCxnSpPr/>
            <p:nvPr/>
          </p:nvCxnSpPr>
          <p:spPr bwMode="auto">
            <a:xfrm flipH="1">
              <a:off x="1331640" y="4437112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395536" y="50131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395536" y="14127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/>
            <p:cNvCxnSpPr/>
            <p:nvPr/>
          </p:nvCxnSpPr>
          <p:spPr bwMode="auto">
            <a:xfrm flipV="1">
              <a:off x="3955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/>
            <p:cNvCxnSpPr/>
            <p:nvPr/>
          </p:nvCxnSpPr>
          <p:spPr bwMode="auto">
            <a:xfrm flipV="1">
              <a:off x="39959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2267744" y="3573016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&lt;  65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5" name="Straight Connector 18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Freeform 18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1907704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065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9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93096"/>
            <a:ext cx="1008112" cy="50405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&gt;=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364502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799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flipV="1">
            <a:off x="2339752" y="3789040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Freeform 131"/>
          <p:cNvSpPr>
            <a:spLocks/>
          </p:cNvSpPr>
          <p:nvPr/>
        </p:nvSpPr>
        <p:spPr bwMode="auto">
          <a:xfrm>
            <a:off x="6156176" y="3861048"/>
            <a:ext cx="2088232" cy="1296144"/>
          </a:xfrm>
          <a:custGeom>
            <a:avLst/>
            <a:gdLst>
              <a:gd name="T0" fmla="*/ 1225547122 w 1300"/>
              <a:gd name="T1" fmla="*/ 1012921730 h 858"/>
              <a:gd name="T2" fmla="*/ 1296285138 w 1300"/>
              <a:gd name="T3" fmla="*/ 784119962 h 858"/>
              <a:gd name="T4" fmla="*/ 1448373267 w 1300"/>
              <a:gd name="T5" fmla="*/ 784119962 h 858"/>
              <a:gd name="T6" fmla="*/ 1697726999 w 1300"/>
              <a:gd name="T7" fmla="*/ 892563234 h 858"/>
              <a:gd name="T8" fmla="*/ 1616378215 w 1300"/>
              <a:gd name="T9" fmla="*/ 675677782 h 858"/>
              <a:gd name="T10" fmla="*/ 2147483647 w 1300"/>
              <a:gd name="T11" fmla="*/ 675677782 h 858"/>
              <a:gd name="T12" fmla="*/ 1856889861 w 1300"/>
              <a:gd name="T13" fmla="*/ 622053271 h 858"/>
              <a:gd name="T14" fmla="*/ 1745476124 w 1300"/>
              <a:gd name="T15" fmla="*/ 455219399 h 858"/>
              <a:gd name="T16" fmla="*/ 2085022055 w 1300"/>
              <a:gd name="T17" fmla="*/ 398018685 h 858"/>
              <a:gd name="T18" fmla="*/ 1938238645 w 1300"/>
              <a:gd name="T19" fmla="*/ 351543308 h 858"/>
              <a:gd name="T20" fmla="*/ 1697726999 w 1300"/>
              <a:gd name="T21" fmla="*/ 243101128 h 858"/>
              <a:gd name="T22" fmla="*/ 1957691500 w 1300"/>
              <a:gd name="T23" fmla="*/ 97716842 h 858"/>
              <a:gd name="T24" fmla="*/ 1455447999 w 1300"/>
              <a:gd name="T25" fmla="*/ 243101128 h 858"/>
              <a:gd name="T26" fmla="*/ 1296285138 w 1300"/>
              <a:gd name="T27" fmla="*/ 81033345 h 858"/>
              <a:gd name="T28" fmla="*/ 1296285138 w 1300"/>
              <a:gd name="T29" fmla="*/ 27408835 h 858"/>
              <a:gd name="T30" fmla="*/ 1214936353 w 1300"/>
              <a:gd name="T31" fmla="*/ 243101128 h 858"/>
              <a:gd name="T32" fmla="*/ 974424707 w 1300"/>
              <a:gd name="T33" fmla="*/ 243101128 h 858"/>
              <a:gd name="T34" fmla="*/ 981498110 w 1300"/>
              <a:gd name="T35" fmla="*/ 47667444 h 858"/>
              <a:gd name="T36" fmla="*/ 815263175 w 1300"/>
              <a:gd name="T37" fmla="*/ 297917706 h 858"/>
              <a:gd name="T38" fmla="*/ 654332960 w 1300"/>
              <a:gd name="T39" fmla="*/ 297917706 h 858"/>
              <a:gd name="T40" fmla="*/ 413821313 w 1300"/>
              <a:gd name="T41" fmla="*/ 81033345 h 858"/>
              <a:gd name="T42" fmla="*/ 493402744 w 1300"/>
              <a:gd name="T43" fmla="*/ 243101128 h 858"/>
              <a:gd name="T44" fmla="*/ 332471199 w 1300"/>
              <a:gd name="T45" fmla="*/ 297917706 h 858"/>
              <a:gd name="T46" fmla="*/ 91960883 w 1300"/>
              <a:gd name="T47" fmla="*/ 297917706 h 858"/>
              <a:gd name="T48" fmla="*/ 332471199 w 1300"/>
              <a:gd name="T49" fmla="*/ 405168910 h 858"/>
              <a:gd name="T50" fmla="*/ 252891098 w 1300"/>
              <a:gd name="T51" fmla="*/ 513611091 h 858"/>
              <a:gd name="T52" fmla="*/ 12379452 w 1300"/>
              <a:gd name="T53" fmla="*/ 622053271 h 858"/>
              <a:gd name="T54" fmla="*/ 332471199 w 1300"/>
              <a:gd name="T55" fmla="*/ 622053271 h 858"/>
              <a:gd name="T56" fmla="*/ 252891098 w 1300"/>
              <a:gd name="T57" fmla="*/ 729303384 h 858"/>
              <a:gd name="T58" fmla="*/ 493402744 w 1300"/>
              <a:gd name="T59" fmla="*/ 675677782 h 858"/>
              <a:gd name="T60" fmla="*/ 654332960 w 1300"/>
              <a:gd name="T61" fmla="*/ 892563234 h 858"/>
              <a:gd name="T62" fmla="*/ 733913061 w 1300"/>
              <a:gd name="T63" fmla="*/ 675677782 h 858"/>
              <a:gd name="T64" fmla="*/ 832947346 w 1300"/>
              <a:gd name="T65" fmla="*/ 791270188 h 858"/>
              <a:gd name="T66" fmla="*/ 894843276 w 1300"/>
              <a:gd name="T67" fmla="*/ 999813347 h 858"/>
              <a:gd name="T68" fmla="*/ 1108828665 w 1300"/>
              <a:gd name="T69" fmla="*/ 698320527 h 858"/>
              <a:gd name="T70" fmla="*/ 1225547122 w 1300"/>
              <a:gd name="T71" fmla="*/ 1012921730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21088"/>
            <a:ext cx="1008112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71"/>
          <p:cNvSpPr/>
          <p:nvPr/>
        </p:nvSpPr>
        <p:spPr bwMode="auto">
          <a:xfrm>
            <a:off x="6732240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55, 30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88232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Inserted [55, 30]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place for the inserted key/node was found, </a:t>
            </a:r>
            <a:r>
              <a:rPr lang="en-US" smtClean="0"/>
              <a:t>the node/key </a:t>
            </a:r>
            <a:r>
              <a:rPr lang="en-US" smtClean="0"/>
              <a:t>was inserted.</a:t>
            </a:r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385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1052736"/>
            <a:ext cx="8496944" cy="4752528"/>
          </a:xfrm>
          <a:prstGeom prst="roundRect">
            <a:avLst>
              <a:gd name="adj" fmla="val 7675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cd .. current dimension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nsert(Point P,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Node parent,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under a leaf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Node( P, parent );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P.coords.equals(N.coords) )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ExceptionDuplicatePoint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P.coords[cd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.coords[cd] )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=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.left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(cd+1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.right, N,(cd+1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618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4968552"/>
          </a:xfrm>
          <a:prstGeom prst="roundRect">
            <a:avLst>
              <a:gd name="adj" fmla="val 7138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FindMin(dim = k)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Searching for </a:t>
            </a:r>
            <a:r>
              <a:rPr lang="en-US" smtClean="0">
                <a:solidFill>
                  <a:srgbClr val="000000"/>
                </a:solidFill>
              </a:rPr>
              <a:t>a key </a:t>
            </a:r>
            <a:r>
              <a:rPr lang="en-US" smtClean="0">
                <a:solidFill>
                  <a:srgbClr val="000000"/>
                </a:solidFill>
              </a:rPr>
              <a:t>which k-th coordinate is mimimal of all keys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FindMin(dim </a:t>
            </a:r>
            <a:r>
              <a:rPr lang="en-US">
                <a:solidFill>
                  <a:srgbClr val="000000"/>
                </a:solidFill>
              </a:rPr>
              <a:t>= k</a:t>
            </a:r>
            <a:r>
              <a:rPr lang="en-US" smtClean="0">
                <a:solidFill>
                  <a:srgbClr val="000000"/>
                </a:solidFill>
              </a:rPr>
              <a:t>) is performed as part of  Delete operation.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k-d tree offers no simple method of keeping track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the keys with minimum coordinates in any dimension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because </a:t>
            </a:r>
            <a:r>
              <a:rPr lang="en-US" smtClean="0">
                <a:solidFill>
                  <a:srgbClr val="000000"/>
                </a:solidFill>
              </a:rPr>
              <a:t>Delete operation may often significantly change the structure of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FindMin(dim = k) </a:t>
            </a:r>
            <a:r>
              <a:rPr lang="en-US" smtClean="0">
                <a:solidFill>
                  <a:srgbClr val="000000"/>
                </a:solidFill>
              </a:rPr>
              <a:t>is the most costly operation,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complexity O(n</a:t>
            </a:r>
            <a:r>
              <a:rPr lang="en-US" b="1" baseline="30000" smtClean="0">
                <a:solidFill>
                  <a:srgbClr val="000000"/>
                </a:solidFill>
              </a:rPr>
              <a:t>1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1/d</a:t>
            </a:r>
            <a:r>
              <a:rPr lang="en-US" smtClean="0">
                <a:solidFill>
                  <a:srgbClr val="000000"/>
                </a:solidFill>
              </a:rPr>
              <a:t>), in </a:t>
            </a:r>
            <a:r>
              <a:rPr lang="en-US" smtClean="0">
                <a:solidFill>
                  <a:srgbClr val="000000"/>
                </a:solidFill>
              </a:rPr>
              <a:t>a k-d tree </a:t>
            </a:r>
            <a:r>
              <a:rPr lang="en-US" smtClean="0">
                <a:solidFill>
                  <a:srgbClr val="000000"/>
                </a:solidFill>
              </a:rPr>
              <a:t>with n nodes and </a:t>
            </a:r>
            <a:r>
              <a:rPr lang="en-US">
                <a:solidFill>
                  <a:srgbClr val="000000"/>
                </a:solidFill>
              </a:rPr>
              <a:t>dimension </a:t>
            </a:r>
            <a:r>
              <a:rPr lang="en-US" smtClean="0">
                <a:solidFill>
                  <a:srgbClr val="000000"/>
                </a:solidFill>
              </a:rPr>
              <a:t>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 </a:t>
            </a:r>
            <a:r>
              <a:rPr lang="en-US" smtClean="0">
                <a:solidFill>
                  <a:srgbClr val="000000"/>
                </a:solidFill>
              </a:rPr>
              <a:t>d = </a:t>
            </a:r>
            <a:r>
              <a:rPr lang="en-US" smtClean="0">
                <a:solidFill>
                  <a:srgbClr val="000000"/>
                </a:solidFill>
              </a:rPr>
              <a:t>2 the complexity </a:t>
            </a:r>
            <a:r>
              <a:rPr lang="en-US" smtClean="0">
                <a:solidFill>
                  <a:srgbClr val="000000"/>
                </a:solidFill>
              </a:rPr>
              <a:t>is O(n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1/2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002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4860032" y="836712"/>
            <a:ext cx="3384376" cy="45365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427984" y="1484784"/>
            <a:ext cx="424847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395536" y="1412776"/>
            <a:ext cx="3600400" cy="36004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4211960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228184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395536" y="5445224"/>
            <a:ext cx="8280920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60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652120" y="2636912"/>
            <a:ext cx="2736304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6516216" y="2204864"/>
            <a:ext cx="122413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527884" y="2816932"/>
            <a:ext cx="2736304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4355976" y="2204864"/>
            <a:ext cx="11521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716016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948264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179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79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Rectangle 115"/>
          <p:cNvSpPr/>
          <p:nvPr/>
        </p:nvSpPr>
        <p:spPr bwMode="auto">
          <a:xfrm rot="5400000" flipH="1">
            <a:off x="6120172" y="3032956"/>
            <a:ext cx="1872208" cy="165618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516216" y="2924944"/>
            <a:ext cx="1080120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3887924" y="3320988"/>
            <a:ext cx="1872208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4283968" y="2924944"/>
            <a:ext cx="100811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1" name="Straight Connector 8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Rounded Rectangle 134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86003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4355976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735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2" name="Rectangle 131"/>
          <p:cNvSpPr/>
          <p:nvPr/>
        </p:nvSpPr>
        <p:spPr bwMode="auto">
          <a:xfrm rot="5400000" flipH="1">
            <a:off x="1943708" y="4185084"/>
            <a:ext cx="720080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0" name="Rectangle 129"/>
          <p:cNvSpPr/>
          <p:nvPr/>
        </p:nvSpPr>
        <p:spPr bwMode="auto">
          <a:xfrm rot="5400000" flipH="1">
            <a:off x="7020272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 rot="5400000" flipH="1">
            <a:off x="2951820" y="3969060"/>
            <a:ext cx="864096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976156" y="3609020"/>
            <a:ext cx="1296144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6156176" y="3645024"/>
            <a:ext cx="1008112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995936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211960" y="3645024"/>
            <a:ext cx="936104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2771800" y="4149080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/>
          <p:cNvSpPr/>
          <p:nvPr/>
        </p:nvSpPr>
        <p:spPr bwMode="auto">
          <a:xfrm rot="5400000" flipH="1">
            <a:off x="611560" y="429309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395536" y="4509120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96136" y="3140968"/>
            <a:ext cx="14401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507605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2" name="Straight Connector 81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ounded Rectangle 11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236296" y="3645024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308304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251520" y="620688"/>
            <a:ext cx="6984776" cy="5400600"/>
          </a:xfrm>
          <a:prstGeom prst="roundRect">
            <a:avLst>
              <a:gd name="adj" fmla="val 2404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043608" y="764704"/>
            <a:ext cx="5040560" cy="5040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1043609" y="4293097"/>
            <a:ext cx="16129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404559" y="2428089"/>
            <a:ext cx="33267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13483" y="4948369"/>
            <a:ext cx="17137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1194825" y="2125655"/>
            <a:ext cx="27219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1194825" y="4645935"/>
            <a:ext cx="2318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4572000" y="2579306"/>
            <a:ext cx="0" cy="30243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2051720" y="247849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539552" y="3284984"/>
            <a:ext cx="5040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5076056" y="76470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5227273" y="3738635"/>
            <a:ext cx="0" cy="17137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715105" y="4141879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1799692" y="1520788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1698881" y="4444313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1043608" y="764704"/>
            <a:ext cx="5040560" cy="504056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46"/>
          <p:cNvSpPr>
            <a:spLocks noChangeArrowheads="1"/>
          </p:cNvSpPr>
          <p:nvPr/>
        </p:nvSpPr>
        <p:spPr bwMode="auto">
          <a:xfrm>
            <a:off x="251520" y="6165304"/>
            <a:ext cx="8568952" cy="50405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4139952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436096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486003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4427984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635896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131840" y="278092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6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835696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219573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2411760" y="39330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331640" y="40770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619672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652120" y="14127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3851920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Area division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8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Cells of k-d tree in dim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49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3384376"/>
          </a:xfrm>
          <a:prstGeom prst="roundRect">
            <a:avLst>
              <a:gd name="adj" fmla="val 760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Node N,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dim, </a:t>
            </a:r>
            <a:r>
              <a:rPr lang="en-US" b="1" u="sng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 )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 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cd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 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N.left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 )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dim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see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the description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bellow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N,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findMin(N.left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)%D),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findMin(N.right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4437112"/>
            <a:ext cx="8496944" cy="2088232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Function min(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dim; </a:t>
            </a:r>
            <a:r>
              <a:rPr lang="en-US" smtClean="0">
                <a:solidFill>
                  <a:srgbClr val="000000"/>
                </a:solidFill>
              </a:rPr>
              <a:t>Node </a:t>
            </a:r>
            <a:r>
              <a:rPr lang="en-US" smtClean="0">
                <a:solidFill>
                  <a:srgbClr val="000000"/>
                </a:solidFill>
              </a:rPr>
              <a:t>N1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N2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N3</a:t>
            </a:r>
            <a:r>
              <a:rPr lang="en-US" dirty="0" smtClean="0">
                <a:solidFill>
                  <a:srgbClr val="000000"/>
                </a:solidFill>
              </a:rPr>
              <a:t>) returns that node out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N1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N2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N3 </a:t>
            </a:r>
            <a:r>
              <a:rPr lang="en-US" dirty="0" smtClean="0">
                <a:solidFill>
                  <a:srgbClr val="000000"/>
                </a:solidFill>
              </a:rPr>
              <a:t>which coordinate in dimension dim is </a:t>
            </a: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smallest</a:t>
            </a:r>
            <a:r>
              <a:rPr lang="en-US">
                <a:solidFill>
                  <a:srgbClr val="000000"/>
                </a:solidFill>
              </a:rPr>
              <a:t>: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N1.coords[dim</a:t>
            </a:r>
            <a:r>
              <a:rPr lang="en-US" sz="1600" dirty="0" smtClean="0">
                <a:solidFill>
                  <a:srgbClr val="000000"/>
                </a:solidFill>
              </a:rPr>
              <a:t>] </a:t>
            </a:r>
            <a:r>
              <a:rPr lang="en-US" sz="1600" smtClean="0">
                <a:solidFill>
                  <a:srgbClr val="000000"/>
                </a:solidFill>
              </a:rPr>
              <a:t>&lt;= </a:t>
            </a:r>
            <a:r>
              <a:rPr lang="en-US" sz="1600" smtClean="0">
                <a:solidFill>
                  <a:srgbClr val="000000"/>
                </a:solidFill>
              </a:rPr>
              <a:t>N2.coords[dim</a:t>
            </a:r>
            <a:r>
              <a:rPr lang="en-US" sz="1600" dirty="0" smtClean="0">
                <a:solidFill>
                  <a:srgbClr val="000000"/>
                </a:solidFill>
              </a:rPr>
              <a:t>] </a:t>
            </a:r>
            <a:r>
              <a:rPr lang="en-US" sz="1600" smtClean="0">
                <a:solidFill>
                  <a:srgbClr val="000000"/>
                </a:solidFill>
              </a:rPr>
              <a:t>&amp;&amp; </a:t>
            </a:r>
            <a:r>
              <a:rPr lang="en-US" sz="1600" smtClean="0">
                <a:solidFill>
                  <a:srgbClr val="000000"/>
                </a:solidFill>
              </a:rPr>
              <a:t>N1.coords[dim</a:t>
            </a:r>
            <a:r>
              <a:rPr lang="en-US" sz="1600" smtClean="0">
                <a:solidFill>
                  <a:srgbClr val="000000"/>
                </a:solidFill>
              </a:rPr>
              <a:t>] &lt;= </a:t>
            </a:r>
            <a:r>
              <a:rPr lang="en-US" sz="1600" smtClean="0">
                <a:solidFill>
                  <a:srgbClr val="000000"/>
                </a:solidFill>
              </a:rPr>
              <a:t>N3.coords[dim] ) </a:t>
            </a:r>
            <a:r>
              <a:rPr lang="en-US" sz="1600" smtClean="0">
                <a:solidFill>
                  <a:srgbClr val="000000"/>
                </a:solidFill>
              </a:rPr>
              <a:t>return </a:t>
            </a:r>
            <a:r>
              <a:rPr lang="en-US" sz="1600" smtClean="0">
                <a:solidFill>
                  <a:srgbClr val="000000"/>
                </a:solidFill>
              </a:rPr>
              <a:t>N1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</a:t>
            </a:r>
            <a:r>
              <a:rPr lang="en-US" sz="1600" smtClean="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2.coords[dim</a:t>
            </a:r>
            <a:r>
              <a:rPr lang="en-US" sz="1600" dirty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&lt;= </a:t>
            </a:r>
            <a:r>
              <a:rPr lang="en-US" sz="1600" dirty="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1.coords[dim</a:t>
            </a:r>
            <a:r>
              <a:rPr lang="en-US" sz="1600" dirty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&amp;&amp; </a:t>
            </a:r>
            <a:r>
              <a:rPr lang="en-US" sz="160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2.coords[dim</a:t>
            </a:r>
            <a:r>
              <a:rPr lang="en-US" sz="1600" smtClean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&lt;= </a:t>
            </a:r>
            <a:r>
              <a:rPr lang="en-US" sz="1600" smtClean="0">
                <a:solidFill>
                  <a:srgbClr val="000000"/>
                </a:solidFill>
              </a:rPr>
              <a:t>N3.coords[dim] ) </a:t>
            </a:r>
            <a:r>
              <a:rPr lang="en-US" sz="1600">
                <a:solidFill>
                  <a:srgbClr val="000000"/>
                </a:solidFill>
              </a:rPr>
              <a:t>return </a:t>
            </a:r>
            <a:r>
              <a:rPr lang="en-US" sz="160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2</a:t>
            </a:r>
            <a:r>
              <a:rPr lang="en-US" sz="1600" smtClean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</a:t>
            </a:r>
            <a:r>
              <a:rPr lang="en-US" sz="1600" smtClean="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3.coords[dim</a:t>
            </a:r>
            <a:r>
              <a:rPr lang="en-US" sz="1600">
                <a:solidFill>
                  <a:srgbClr val="000000"/>
                </a:solidFill>
              </a:rPr>
              <a:t>] &lt;= </a:t>
            </a:r>
            <a:r>
              <a:rPr lang="en-US" sz="1600" smtClean="0">
                <a:solidFill>
                  <a:srgbClr val="000000"/>
                </a:solidFill>
              </a:rPr>
              <a:t>N1.coords[dim</a:t>
            </a:r>
            <a:r>
              <a:rPr lang="en-US" sz="1600">
                <a:solidFill>
                  <a:srgbClr val="000000"/>
                </a:solidFill>
              </a:rPr>
              <a:t>] &amp;&amp; </a:t>
            </a:r>
            <a:r>
              <a:rPr lang="en-US" sz="160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3.coords[dim</a:t>
            </a:r>
            <a:r>
              <a:rPr lang="en-US" sz="1600">
                <a:solidFill>
                  <a:srgbClr val="000000"/>
                </a:solidFill>
              </a:rPr>
              <a:t>] &lt;= </a:t>
            </a:r>
            <a:r>
              <a:rPr lang="en-US" sz="160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2.coords[dim] ) </a:t>
            </a:r>
            <a:r>
              <a:rPr lang="en-US" sz="1600">
                <a:solidFill>
                  <a:srgbClr val="000000"/>
                </a:solidFill>
              </a:rPr>
              <a:t>return </a:t>
            </a:r>
            <a:r>
              <a:rPr lang="en-US" sz="160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3</a:t>
            </a:r>
            <a:r>
              <a:rPr lang="en-US" sz="1600" smtClean="0">
                <a:solidFill>
                  <a:srgbClr val="000000"/>
                </a:solidFill>
              </a:rPr>
              <a:t>;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0886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6177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Only leaves are physically deleted.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an inner node X is done by substituting </a:t>
            </a:r>
            <a:r>
              <a:rPr lang="en-US" smtClean="0">
                <a:solidFill>
                  <a:srgbClr val="000000"/>
                </a:solidFill>
              </a:rPr>
              <a:t> its </a:t>
            </a:r>
            <a:r>
              <a:rPr lang="en-US" smtClean="0">
                <a:solidFill>
                  <a:srgbClr val="000000"/>
                </a:solidFill>
              </a:rPr>
              <a:t>key values by key values of another suitable node Y deeper in the tree.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</a:t>
            </a:r>
            <a:r>
              <a:rPr lang="en-US" smtClean="0">
                <a:solidFill>
                  <a:srgbClr val="000000"/>
                </a:solidFill>
              </a:rPr>
              <a:t>Y is </a:t>
            </a:r>
            <a:r>
              <a:rPr lang="en-US" smtClean="0">
                <a:solidFill>
                  <a:srgbClr val="000000"/>
                </a:solidFill>
              </a:rPr>
              <a:t>a leaf </a:t>
            </a:r>
            <a:r>
              <a:rPr lang="en-US" smtClean="0">
                <a:solidFill>
                  <a:srgbClr val="000000"/>
                </a:solidFill>
              </a:rPr>
              <a:t>physically delete Y otherwise set X := Y and continue recursively.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cuting dimension of X by cd.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</a:t>
            </a:r>
            <a:r>
              <a:rPr lang="en-US" smtClean="0">
                <a:solidFill>
                  <a:srgbClr val="000000"/>
                </a:solidFill>
              </a:rPr>
              <a:t>X.R </a:t>
            </a:r>
            <a:r>
              <a:rPr lang="en-US" smtClean="0">
                <a:solidFill>
                  <a:srgbClr val="000000"/>
                </a:solidFill>
              </a:rPr>
              <a:t>of X is </a:t>
            </a:r>
            <a:r>
              <a:rPr lang="en-US">
                <a:solidFill>
                  <a:srgbClr val="000000"/>
                </a:solidFill>
              </a:rPr>
              <a:t>unempty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</a:t>
            </a:r>
            <a:r>
              <a:rPr lang="en-US" smtClean="0">
                <a:solidFill>
                  <a:srgbClr val="000000"/>
                </a:solidFill>
              </a:rPr>
              <a:t>operation FindMin to find node Y in </a:t>
            </a:r>
            <a:r>
              <a:rPr lang="en-US" smtClean="0">
                <a:solidFill>
                  <a:srgbClr val="000000"/>
                </a:solidFill>
              </a:rPr>
              <a:t>X.R </a:t>
            </a:r>
            <a:r>
              <a:rPr lang="en-US" smtClean="0">
                <a:solidFill>
                  <a:srgbClr val="000000"/>
                </a:solidFill>
              </a:rPr>
              <a:t>which coordinate in cd is minimal. (It may be sometimes even equal to X coordinate in cd.)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</a:t>
            </a:r>
            <a:r>
              <a:rPr lang="en-US" smtClean="0">
                <a:solidFill>
                  <a:srgbClr val="000000"/>
                </a:solidFill>
              </a:rPr>
              <a:t>X.R </a:t>
            </a:r>
            <a:r>
              <a:rPr lang="en-US" smtClean="0">
                <a:solidFill>
                  <a:srgbClr val="000000"/>
                </a:solidFill>
              </a:rPr>
              <a:t>of X is empty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</a:t>
            </a:r>
            <a:r>
              <a:rPr lang="en-US">
                <a:solidFill>
                  <a:srgbClr val="000000"/>
                </a:solidFill>
              </a:rPr>
              <a:t>operation FindMin to find </a:t>
            </a:r>
            <a:r>
              <a:rPr lang="en-US">
                <a:solidFill>
                  <a:srgbClr val="000000"/>
                </a:solidFill>
              </a:rPr>
              <a:t>in the left </a:t>
            </a:r>
            <a:r>
              <a:rPr lang="en-US">
                <a:solidFill>
                  <a:srgbClr val="000000"/>
                </a:solidFill>
              </a:rPr>
              <a:t>subtree </a:t>
            </a:r>
            <a:r>
              <a:rPr lang="en-US" smtClean="0">
                <a:solidFill>
                  <a:srgbClr val="000000"/>
                </a:solidFill>
              </a:rPr>
              <a:t>X.L such node </a:t>
            </a:r>
            <a:r>
              <a:rPr lang="en-US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which </a:t>
            </a:r>
            <a:r>
              <a:rPr lang="en-US">
                <a:solidFill>
                  <a:srgbClr val="000000"/>
                </a:solidFill>
              </a:rPr>
              <a:t>coordinate in cd is minimal. </a:t>
            </a:r>
            <a:r>
              <a:rPr lang="en-US" smtClean="0">
                <a:solidFill>
                  <a:srgbClr val="000000"/>
                </a:solidFill>
              </a:rPr>
              <a:t>Substitute key values of X by those of Y.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Move </a:t>
            </a:r>
            <a:r>
              <a:rPr lang="en-US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.L to the (empty) right </a:t>
            </a:r>
            <a:r>
              <a:rPr lang="en-US" smtClean="0">
                <a:solidFill>
                  <a:srgbClr val="000000"/>
                </a:solidFill>
              </a:rPr>
              <a:t>subtree of updated </a:t>
            </a:r>
            <a:r>
              <a:rPr lang="en-US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(swap X.R and X.L).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Now </a:t>
            </a:r>
            <a:r>
              <a:rPr lang="en-US" smtClean="0">
                <a:solidFill>
                  <a:srgbClr val="000000"/>
                </a:solidFill>
              </a:rPr>
              <a:t>X has </a:t>
            </a:r>
            <a:r>
              <a:rPr lang="en-US" smtClean="0">
                <a:solidFill>
                  <a:srgbClr val="000000"/>
                </a:solidFill>
              </a:rPr>
              <a:t>unempty right </a:t>
            </a:r>
            <a:r>
              <a:rPr lang="en-US" smtClean="0">
                <a:solidFill>
                  <a:srgbClr val="000000"/>
                </a:solidFill>
              </a:rPr>
              <a:t>subtree, continue the process with previous case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107" name="Straight Connector 106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Rounded Rectangle 150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107504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 flipH="1">
            <a:off x="-262823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ounded Rectangle 124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537377" y="3737606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537377" y="1988840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1537377" y="4509120"/>
            <a:ext cx="12344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43808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373216"/>
            <a:ext cx="8064896" cy="1224136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</a:t>
            </a:r>
            <a:r>
              <a:rPr lang="en-US" smtClean="0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might have different cutting dimension.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2839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907704" y="3284984"/>
            <a:ext cx="864096" cy="504056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ounded Rectangle 73"/>
          <p:cNvSpPr/>
          <p:nvPr/>
        </p:nvSpPr>
        <p:spPr bwMode="auto">
          <a:xfrm>
            <a:off x="5436096" y="3068960"/>
            <a:ext cx="223224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node </a:t>
            </a:r>
            <a:r>
              <a:rPr lang="en-US">
                <a:solidFill>
                  <a:srgbClr val="000000"/>
                </a:solidFill>
              </a:rPr>
              <a:t>[35, 60</a:t>
            </a:r>
            <a:r>
              <a:rPr lang="en-US" smtClean="0">
                <a:solidFill>
                  <a:srgbClr val="000000"/>
                </a:solidFill>
              </a:rPr>
              <a:t>] with keys of </a:t>
            </a:r>
            <a:r>
              <a:rPr lang="en-US" smtClean="0">
                <a:solidFill>
                  <a:srgbClr val="000000"/>
                </a:solidFill>
              </a:rPr>
              <a:t>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if </a:t>
            </a:r>
            <a:r>
              <a:rPr lang="en-US" smtClean="0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is not a leaf  continue by recursively deleting </a:t>
            </a:r>
            <a:r>
              <a:rPr lang="en-US" smtClean="0">
                <a:solidFill>
                  <a:srgbClr val="000000"/>
                </a:solidFill>
              </a:rPr>
              <a:t>Y.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" name="Freeform 11"/>
          <p:cNvSpPr/>
          <p:nvPr/>
        </p:nvSpPr>
        <p:spPr bwMode="auto">
          <a:xfrm>
            <a:off x="5759021" y="1773716"/>
            <a:ext cx="531610" cy="1553378"/>
          </a:xfrm>
          <a:custGeom>
            <a:avLst/>
            <a:gdLst>
              <a:gd name="connsiteX0" fmla="*/ 531610 w 531610"/>
              <a:gd name="connsiteY0" fmla="*/ 1553378 h 1553378"/>
              <a:gd name="connsiteX1" fmla="*/ 57885 w 531610"/>
              <a:gd name="connsiteY1" fmla="*/ 749147 h 1553378"/>
              <a:gd name="connsiteX2" fmla="*/ 24834 w 531610"/>
              <a:gd name="connsiteY2" fmla="*/ 0 h 1553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610" h="1553378">
                <a:moveTo>
                  <a:pt x="531610" y="1553378"/>
                </a:moveTo>
                <a:cubicBezTo>
                  <a:pt x="336979" y="1280710"/>
                  <a:pt x="142348" y="1008043"/>
                  <a:pt x="57885" y="749147"/>
                </a:cubicBezTo>
                <a:cubicBezTo>
                  <a:pt x="-26578" y="490251"/>
                  <a:pt x="-872" y="245125"/>
                  <a:pt x="24834" y="0"/>
                </a:cubicBezTo>
              </a:path>
            </a:pathLst>
          </a:custGeom>
          <a:noFill/>
          <a:ln w="476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ounded Rectangle 85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ight Arrow 1"/>
          <p:cNvSpPr/>
          <p:nvPr/>
        </p:nvSpPr>
        <p:spPr bwMode="auto">
          <a:xfrm>
            <a:off x="1619672" y="1412776"/>
            <a:ext cx="360040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94" name="Straight Connector 93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Rounded Rectangle 107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364088" y="3068960"/>
            <a:ext cx="230425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323528" y="5157192"/>
            <a:ext cx="8352928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node </a:t>
            </a:r>
            <a:r>
              <a:rPr lang="en-US">
                <a:solidFill>
                  <a:srgbClr val="000000"/>
                </a:solidFill>
              </a:rPr>
              <a:t>[50, 30], it cutting dimension is y, it has </a:t>
            </a:r>
            <a:r>
              <a:rPr lang="en-US" smtClean="0">
                <a:solidFill>
                  <a:srgbClr val="000000"/>
                </a:solidFill>
              </a:rPr>
              <a:t>no R </a:t>
            </a:r>
            <a:r>
              <a:rPr lang="en-US">
                <a:solidFill>
                  <a:srgbClr val="000000"/>
                </a:solidFill>
              </a:rPr>
              <a:t>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735796" y="394848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ounded Rectangle 137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3" name="Group 82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85" name="Straight Connector 84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Rounded Rectangle 86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1" name="Rectangle 160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2123728" y="4077072"/>
            <a:ext cx="576064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 rot="5400000" flipH="1">
            <a:off x="5652120" y="2996952"/>
            <a:ext cx="2016224" cy="172819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3995936" y="3068960"/>
            <a:ext cx="5040560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node </a:t>
            </a:r>
            <a:r>
              <a:rPr lang="en-US" smtClean="0">
                <a:solidFill>
                  <a:srgbClr val="000000"/>
                </a:solidFill>
              </a:rPr>
              <a:t>[50, 30], </a:t>
            </a:r>
            <a:r>
              <a:rPr lang="en-US" smtClean="0">
                <a:solidFill>
                  <a:srgbClr val="000000"/>
                </a:solidFill>
              </a:rPr>
              <a:t>its </a:t>
            </a:r>
            <a:r>
              <a:rPr lang="en-US" smtClean="0">
                <a:solidFill>
                  <a:srgbClr val="000000"/>
                </a:solidFill>
              </a:rPr>
              <a:t>cutting dimension is y, it has no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Z is not a leaf continue by recursively deleting Z.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7020272" y="3573016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" name="Freeform 3"/>
          <p:cNvSpPr/>
          <p:nvPr/>
        </p:nvSpPr>
        <p:spPr bwMode="auto">
          <a:xfrm rot="1552346">
            <a:off x="5245663" y="3094201"/>
            <a:ext cx="737975" cy="1186045"/>
          </a:xfrm>
          <a:custGeom>
            <a:avLst/>
            <a:gdLst>
              <a:gd name="connsiteX0" fmla="*/ 859824 w 859824"/>
              <a:gd name="connsiteY0" fmla="*/ 1189821 h 1189821"/>
              <a:gd name="connsiteX1" fmla="*/ 509 w 859824"/>
              <a:gd name="connsiteY1" fmla="*/ 407624 h 1189821"/>
              <a:gd name="connsiteX2" fmla="*/ 760672 w 859824"/>
              <a:gd name="connsiteY2" fmla="*/ 0 h 118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24" h="1189821">
                <a:moveTo>
                  <a:pt x="859824" y="1189821"/>
                </a:moveTo>
                <a:cubicBezTo>
                  <a:pt x="438429" y="897874"/>
                  <a:pt x="17034" y="605927"/>
                  <a:pt x="509" y="407624"/>
                </a:cubicBezTo>
                <a:cubicBezTo>
                  <a:pt x="-16016" y="209321"/>
                  <a:pt x="372328" y="104660"/>
                  <a:pt x="760672" y="0"/>
                </a:cubicBezTo>
              </a:path>
            </a:pathLst>
          </a:cu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5364088" y="4293096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Rounded Rectangle 139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2154589" y="42005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7" name="Group 86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89" name="Straight Connector 88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ounded Rectangle 89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 bwMode="auto">
          <a:xfrm rot="5400000" flipH="1">
            <a:off x="6048164" y="3104964"/>
            <a:ext cx="2016224" cy="18002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028384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445224"/>
            <a:ext cx="8064896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original node [60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10</a:t>
            </a:r>
            <a:r>
              <a:rPr lang="en-US">
                <a:solidFill>
                  <a:srgbClr val="000000"/>
                </a:solidFill>
              </a:rPr>
              <a:t>], it </a:t>
            </a:r>
            <a:r>
              <a:rPr lang="en-US" smtClean="0">
                <a:solidFill>
                  <a:srgbClr val="000000"/>
                </a:solidFill>
              </a:rPr>
              <a:t>it is a leaf, delete it and and stop.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the change in the cell division left to [80, 40], the node with minimal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y-coordinate becomes the splitting node for the corresponding area        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4355976" y="3501008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6156176" y="4221088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AutoShape 56"/>
          <p:cNvSpPr>
            <a:spLocks noChangeArrowheads="1"/>
          </p:cNvSpPr>
          <p:nvPr/>
        </p:nvSpPr>
        <p:spPr bwMode="auto">
          <a:xfrm>
            <a:off x="4211960" y="4365104"/>
            <a:ext cx="1872208" cy="43204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[60, 10]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843808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 rot="5400000" flipH="1">
            <a:off x="7524328" y="6093296"/>
            <a:ext cx="288032" cy="28803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4" name="Group 83"/>
          <p:cNvGrpSpPr/>
          <p:nvPr/>
        </p:nvGrpSpPr>
        <p:grpSpPr>
          <a:xfrm flipH="1">
            <a:off x="6228184" y="3861048"/>
            <a:ext cx="792088" cy="720080"/>
            <a:chOff x="6228184" y="3933056"/>
            <a:chExt cx="792088" cy="720080"/>
          </a:xfrm>
        </p:grpSpPr>
        <p:cxnSp>
          <p:nvCxnSpPr>
            <p:cNvPr id="85" name="Straight Connector 84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" name="Rounded Rectangle 113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515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418508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94334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 flipH="1">
            <a:off x="2015716" y="377360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3563888" y="537321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sp>
        <p:nvSpPr>
          <p:cNvPr id="7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513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539552" y="3645024"/>
            <a:ext cx="8064896" cy="302433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539552" y="692696"/>
            <a:ext cx="8064896" cy="28797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995603" y="5241544"/>
            <a:ext cx="0" cy="12117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79845" y="4264293"/>
            <a:ext cx="0" cy="21890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867811" y="4264293"/>
            <a:ext cx="0" cy="19154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683568" y="5241544"/>
            <a:ext cx="15601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875589" y="5085184"/>
            <a:ext cx="2736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243741" y="4264293"/>
            <a:ext cx="15601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79845" y="4811554"/>
            <a:ext cx="6240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243741" y="6179706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995603" y="5906075"/>
            <a:ext cx="12481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840448" y="5856492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586979" y="4233089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3083" y="4780350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86979" y="6148502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294265" y="5210341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152482" y="5386177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338841" y="5874872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68240" y="5464358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683568" y="3717032"/>
            <a:ext cx="3120347" cy="2736304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ounded Rectangle 61"/>
          <p:cNvSpPr/>
          <p:nvPr/>
        </p:nvSpPr>
        <p:spPr bwMode="auto">
          <a:xfrm>
            <a:off x="3313575" y="4565492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1263061" y="499548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1040179" y="5425474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224421" y="515184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288317" y="534729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1218484" y="5972735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912387" y="5661248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306148" y="5949280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555776" y="4057322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 flipH="1">
            <a:off x="2216378" y="5620717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426495" y="3826484"/>
            <a:ext cx="2433870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V="1">
            <a:off x="4864833" y="3826484"/>
            <a:ext cx="561662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flipV="1">
            <a:off x="4365577" y="4264293"/>
            <a:ext cx="499255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flipH="1" flipV="1">
            <a:off x="4365577" y="4756828"/>
            <a:ext cx="312035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V="1">
            <a:off x="7049075" y="4264293"/>
            <a:ext cx="811290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flipV="1">
            <a:off x="6362599" y="4756828"/>
            <a:ext cx="686476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flipH="1" flipV="1">
            <a:off x="7049075" y="4756828"/>
            <a:ext cx="499255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H="1" flipV="1">
            <a:off x="6362599" y="5249362"/>
            <a:ext cx="249628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7548331" y="4154841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114460" y="3717032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236296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4552798" y="4154841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053542" y="4647375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6737041" y="4647375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6050564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365577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6300192" y="5577719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4067944" y="5805264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>
            <a:off x="476545" y="2168860"/>
            <a:ext cx="26642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ounded Rectangle 55"/>
          <p:cNvSpPr/>
          <p:nvPr/>
        </p:nvSpPr>
        <p:spPr bwMode="auto">
          <a:xfrm>
            <a:off x="1853698" y="169566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998603" y="2321105"/>
            <a:ext cx="0" cy="1179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3203848" y="1369571"/>
            <a:ext cx="0" cy="21314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2888813" y="2663658"/>
            <a:ext cx="0" cy="83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1808693" y="2663658"/>
            <a:ext cx="13951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83568" y="2321105"/>
            <a:ext cx="11251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1808693" y="1369571"/>
            <a:ext cx="20252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>
            <a:off x="3203848" y="1902430"/>
            <a:ext cx="6300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1808693" y="3234578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998603" y="2968149"/>
            <a:ext cx="8100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rot="5400000" flipH="1" flipV="1">
            <a:off x="2245241" y="2632154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rot="5400000" flipH="1">
            <a:off x="2862170" y="2827322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2605282" y="1338068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>
            <a:off x="3550387" y="1870927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605282" y="3203075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1300137" y="2289602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rot="5400000" flipH="1">
            <a:off x="3177205" y="2461933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1345142" y="2936645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971960" y="2538056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oup 85"/>
          <p:cNvGrpSpPr/>
          <p:nvPr/>
        </p:nvGrpSpPr>
        <p:grpSpPr>
          <a:xfrm>
            <a:off x="683568" y="836712"/>
            <a:ext cx="3150350" cy="2664296"/>
            <a:chOff x="1259632" y="1052736"/>
            <a:chExt cx="5040560" cy="5040560"/>
          </a:xfrm>
        </p:grpSpPr>
        <p:cxnSp>
          <p:nvCxnSpPr>
            <p:cNvPr id="134" name="Straight Connector 133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8" name="Straight Connector 87"/>
          <p:cNvCxnSpPr/>
          <p:nvPr/>
        </p:nvCxnSpPr>
        <p:spPr bwMode="auto">
          <a:xfrm rot="5400000" flipH="1">
            <a:off x="1782050" y="1929073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Rounded Rectangle 90"/>
          <p:cNvSpPr/>
          <p:nvPr/>
        </p:nvSpPr>
        <p:spPr bwMode="auto">
          <a:xfrm>
            <a:off x="3338863" y="1619542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1268633" y="2038217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2456893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3248853" y="2190463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2303748" y="2380770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1187624" y="3068960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2951820" y="2647199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2321750" y="296691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2573778" y="112474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5472100" y="943284"/>
            <a:ext cx="2457273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V="1">
            <a:off x="4905037" y="943284"/>
            <a:ext cx="567063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4400981" y="1369571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4400981" y="1849144"/>
            <a:ext cx="315035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7110282" y="1369571"/>
            <a:ext cx="819091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6417205" y="1849144"/>
            <a:ext cx="693077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H="1" flipV="1">
            <a:off x="7110282" y="1849144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5913149" y="2328718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5580112" y="2780928"/>
            <a:ext cx="378042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Rounded Rectangle 114"/>
          <p:cNvSpPr/>
          <p:nvPr/>
        </p:nvSpPr>
        <p:spPr bwMode="auto">
          <a:xfrm>
            <a:off x="7614338" y="126299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5157065" y="836712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299303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4590002" y="126299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4085946" y="1742573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6795247" y="1742573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6102170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00981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5598114" y="270171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5292080" y="3140968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AutoShape 56"/>
          <p:cNvSpPr>
            <a:spLocks noChangeArrowheads="1"/>
          </p:cNvSpPr>
          <p:nvPr/>
        </p:nvSpPr>
        <p:spPr bwMode="auto">
          <a:xfrm>
            <a:off x="323528" y="620688"/>
            <a:ext cx="1872208" cy="36004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 </a:t>
            </a:r>
            <a:endParaRPr lang="cs-CZ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recapitulation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567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1448" y="692696"/>
            <a:ext cx="8925048" cy="5976664"/>
          </a:xfrm>
          <a:prstGeom prst="roundRect">
            <a:avLst>
              <a:gd name="adj" fmla="val 3969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delete(Point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P,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ExceptionDeleteNonexistentPoint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P.equals(N.coords) ){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found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N.right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right  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 = delete( N.coords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N.left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left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 = delete( N.coords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 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// destroy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leaf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not found yet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P.coords[cd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N.coords[cd] )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search left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= delete( P,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search right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 P, N.right,(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972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5445224"/>
            <a:ext cx="8640960" cy="936104"/>
          </a:xfrm>
          <a:prstGeom prst="roundRect">
            <a:avLst>
              <a:gd name="adj" fmla="val 1799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k-d tree presented here is a basic simple variant, many </a:t>
            </a:r>
            <a:r>
              <a:rPr lang="en-US" smtClean="0">
                <a:solidFill>
                  <a:srgbClr val="000000"/>
                </a:solidFill>
              </a:rPr>
              <a:t>other, </a:t>
            </a:r>
            <a:r>
              <a:rPr lang="en-US" smtClean="0">
                <a:solidFill>
                  <a:srgbClr val="000000"/>
                </a:solidFill>
              </a:rPr>
              <a:t>more sophisticated variants do exist. </a:t>
            </a: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20688"/>
            <a:ext cx="8640960" cy="4752528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K-d tree is a binary search tree representing a rectangular area in D-dimensional space. The area is divided (and recursively subdivided) into </a:t>
            </a:r>
            <a:r>
              <a:rPr lang="en-US" b="1" smtClean="0">
                <a:solidFill>
                  <a:srgbClr val="000000"/>
                </a:solidFill>
              </a:rPr>
              <a:t>rectangular cells</a:t>
            </a:r>
            <a:r>
              <a:rPr lang="en-US" smtClean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</a:t>
            </a:r>
            <a:r>
              <a:rPr lang="en-US">
                <a:solidFill>
                  <a:srgbClr val="000000"/>
                </a:solidFill>
              </a:rPr>
              <a:t>enote dimensions naturaly by their index 0, 1, 2, ... 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</a:t>
            </a:r>
            <a:r>
              <a:rPr lang="en-US" smtClean="0">
                <a:solidFill>
                  <a:srgbClr val="000000"/>
                </a:solidFill>
              </a:rPr>
              <a:t>by R the root of a tree or a subtree.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 </a:t>
            </a:r>
            <a:r>
              <a:rPr lang="en-US" smtClean="0">
                <a:solidFill>
                  <a:srgbClr val="000000"/>
                </a:solidFill>
              </a:rPr>
              <a:t>rectangular D-dimensional cell C(R) (hyperrectangle) is associated with R.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R coordinates be R[0], R[2], ..., R[D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1] and let h be its depth in the 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cell C(R) is splitted into two subcells by a </a:t>
            </a:r>
            <a:r>
              <a:rPr lang="en-US" b="1" smtClean="0">
                <a:solidFill>
                  <a:srgbClr val="000000"/>
                </a:solidFill>
              </a:rPr>
              <a:t>hyperplane</a:t>
            </a:r>
            <a:r>
              <a:rPr lang="en-US" smtClean="0">
                <a:solidFill>
                  <a:srgbClr val="000000"/>
                </a:solidFill>
              </a:rPr>
              <a:t>  of dim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all which points y it holds:  y[h%D</a:t>
            </a:r>
            <a:r>
              <a:rPr lang="en-US">
                <a:solidFill>
                  <a:srgbClr val="000000"/>
                </a:solidFill>
              </a:rPr>
              <a:t>]</a:t>
            </a:r>
            <a:r>
              <a:rPr lang="en-US" smtClean="0">
                <a:solidFill>
                  <a:srgbClr val="000000"/>
                </a:solidFill>
              </a:rPr>
              <a:t> =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All nodes in </a:t>
            </a:r>
            <a:r>
              <a:rPr lang="en-US" smtClean="0">
                <a:solidFill>
                  <a:srgbClr val="000000"/>
                </a:solidFill>
              </a:rPr>
              <a:t>the left </a:t>
            </a:r>
            <a:r>
              <a:rPr lang="en-US" smtClean="0">
                <a:solidFill>
                  <a:srgbClr val="000000"/>
                </a:solidFill>
              </a:rPr>
              <a:t>subtree of R are characterised by their (h%D)-th coordinate being </a:t>
            </a:r>
            <a:r>
              <a:rPr lang="en-US" b="1" smtClean="0">
                <a:solidFill>
                  <a:srgbClr val="000000"/>
                </a:solidFill>
              </a:rPr>
              <a:t>less than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R[h%D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All nodes in </a:t>
            </a:r>
            <a:r>
              <a:rPr lang="en-US" smtClean="0">
                <a:solidFill>
                  <a:srgbClr val="000000"/>
                </a:solidFill>
              </a:rPr>
              <a:t>the right </a:t>
            </a:r>
            <a:r>
              <a:rPr lang="en-US" smtClean="0">
                <a:solidFill>
                  <a:srgbClr val="000000"/>
                </a:solidFill>
              </a:rPr>
              <a:t>subtree </a:t>
            </a:r>
            <a:r>
              <a:rPr lang="en-US">
                <a:solidFill>
                  <a:srgbClr val="000000"/>
                </a:solidFill>
              </a:rPr>
              <a:t>of R are characterised by their (h%D)-th coordinate being </a:t>
            </a:r>
            <a:r>
              <a:rPr lang="en-US" b="1" smtClean="0">
                <a:solidFill>
                  <a:srgbClr val="000000"/>
                </a:solidFill>
              </a:rPr>
              <a:t>greater than or equal to</a:t>
            </a:r>
            <a:r>
              <a:rPr lang="en-US" smtClean="0">
                <a:solidFill>
                  <a:srgbClr val="000000"/>
                </a:solidFill>
              </a:rPr>
              <a:t>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us call the value h%D </a:t>
            </a:r>
            <a:r>
              <a:rPr lang="en-US" b="1" smtClean="0">
                <a:solidFill>
                  <a:srgbClr val="000000"/>
                </a:solidFill>
              </a:rPr>
              <a:t>splitting /cutting dimension</a:t>
            </a:r>
            <a:r>
              <a:rPr lang="en-US" smtClean="0">
                <a:solidFill>
                  <a:srgbClr val="000000"/>
                </a:solidFill>
              </a:rPr>
              <a:t> of a node in depth h.</a:t>
            </a:r>
          </a:p>
        </p:txBody>
      </p:sp>
    </p:spTree>
    <p:extLst>
      <p:ext uri="{BB962C8B-B14F-4D97-AF65-F5344CB8AC3E}">
        <p14:creationId xmlns:p14="http://schemas.microsoft.com/office/powerpoint/2010/main" val="11462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1340768"/>
            <a:ext cx="8064896" cy="4176464"/>
          </a:xfrm>
          <a:prstGeom prst="roundRect">
            <a:avLst>
              <a:gd name="adj" fmla="val 438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Nearest Neighbour search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using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k-d tree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Nearest Neighbor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572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5400600"/>
          </a:xfrm>
          <a:prstGeom prst="roundRect">
            <a:avLst>
              <a:gd name="adj" fmla="val 438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starts in the root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 runs </a:t>
            </a:r>
            <a:r>
              <a:rPr lang="en-US" smtClean="0">
                <a:solidFill>
                  <a:srgbClr val="000000"/>
                </a:solidFill>
              </a:rPr>
              <a:t>recursively in </a:t>
            </a:r>
            <a:r>
              <a:rPr lang="en-US" smtClean="0">
                <a:solidFill>
                  <a:srgbClr val="000000"/>
                </a:solidFill>
              </a:rPr>
              <a:t>both L </a:t>
            </a:r>
            <a:r>
              <a:rPr lang="en-US" smtClean="0">
                <a:solidFill>
                  <a:srgbClr val="000000"/>
                </a:solidFill>
              </a:rPr>
              <a:t>and R subtrees of </a:t>
            </a:r>
            <a:r>
              <a:rPr lang="en-US" smtClean="0">
                <a:solidFill>
                  <a:srgbClr val="000000"/>
                </a:solidFill>
              </a:rPr>
              <a:t>the current node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Register and update </a:t>
            </a:r>
            <a:r>
              <a:rPr lang="en-US" b="1" smtClean="0">
                <a:solidFill>
                  <a:srgbClr val="000000"/>
                </a:solidFill>
              </a:rPr>
              <a:t>partial results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Object 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= {close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, close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}.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refers to the node (point) which is so far closest to the query,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 contains euclidean distance from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</a:t>
            </a:r>
            <a:r>
              <a:rPr lang="en-US" b="1" smtClean="0">
                <a:solidFill>
                  <a:srgbClr val="000000"/>
                </a:solidFill>
              </a:rPr>
              <a:t>pruning</a:t>
            </a:r>
            <a:r>
              <a:rPr lang="en-US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During </a:t>
            </a:r>
            <a:r>
              <a:rPr lang="en-US" smtClean="0">
                <a:solidFill>
                  <a:srgbClr val="000000"/>
                </a:solidFill>
              </a:rPr>
              <a:t>the search </a:t>
            </a:r>
            <a:r>
              <a:rPr lang="en-US" smtClean="0">
                <a:solidFill>
                  <a:srgbClr val="000000"/>
                </a:solidFill>
              </a:rPr>
              <a:t>dismiss the cells (and associated subtrees)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 </a:t>
            </a:r>
            <a:r>
              <a:rPr lang="en-US" smtClean="0">
                <a:solidFill>
                  <a:srgbClr val="000000"/>
                </a:solidFill>
              </a:rPr>
              <a:t>are too far from query. Object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helps to accomplish this task.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Traversal order</a:t>
            </a:r>
            <a:r>
              <a:rPr lang="en-US" smtClean="0">
                <a:solidFill>
                  <a:srgbClr val="000000"/>
                </a:solidFill>
              </a:rPr>
              <a:t> (left or right subtree is searched first) depends on simple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(in other vartiants of k-d tree on more advanced) heuristic: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First search the subtree whose cell associated with it is closer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This does not guarantee better results but in practice it helps.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Nearest Neighbor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668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To implement Nearest </a:t>
            </a:r>
            <a:r>
              <a:rPr lang="en-US" dirty="0" err="1" smtClean="0">
                <a:solidFill>
                  <a:srgbClr val="000000"/>
                </a:solidFill>
              </a:rPr>
              <a:t>Neighbour</a:t>
            </a:r>
            <a:r>
              <a:rPr lang="en-US" dirty="0" smtClean="0">
                <a:solidFill>
                  <a:srgbClr val="000000"/>
                </a:solidFill>
              </a:rPr>
              <a:t> Search suppose existence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the following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1. Class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(or Box, in 2D just Rectangle) representing cells of particular nodes in k-d tree. This class offers two methods: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cd, </a:t>
            </a:r>
            <a:r>
              <a:rPr lang="en-US" dirty="0" err="1" smtClean="0">
                <a:solidFill>
                  <a:srgbClr val="000000"/>
                </a:solidFill>
              </a:rPr>
              <a:t>coords</a:t>
            </a:r>
            <a:r>
              <a:rPr lang="en-US" dirty="0" smtClean="0">
                <a:solidFill>
                  <a:srgbClr val="000000"/>
                </a:solidFill>
              </a:rPr>
              <a:t> c)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HyperRectangle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trimRight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cd, </a:t>
            </a:r>
            <a:r>
              <a:rPr lang="en-US" dirty="0" err="1">
                <a:solidFill>
                  <a:srgbClr val="000000"/>
                </a:solidFill>
              </a:rPr>
              <a:t>coords</a:t>
            </a:r>
            <a:r>
              <a:rPr lang="en-US" dirty="0">
                <a:solidFill>
                  <a:srgbClr val="000000"/>
                </a:solidFill>
              </a:rPr>
              <a:t> c)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smtClean="0">
                <a:solidFill>
                  <a:srgbClr val="000000"/>
                </a:solidFill>
              </a:rPr>
              <a:t>this </a:t>
            </a:r>
            <a:r>
              <a:rPr lang="en-US" smtClean="0">
                <a:solidFill>
                  <a:srgbClr val="000000"/>
                </a:solidFill>
              </a:rPr>
              <a:t>represents the </a:t>
            </a:r>
            <a:r>
              <a:rPr lang="en-US" dirty="0" smtClean="0">
                <a:solidFill>
                  <a:srgbClr val="000000"/>
                </a:solidFill>
              </a:rPr>
              <a:t>current cell, cd represents cutting dimension, c represents coordinates of a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oint (or node)  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 returns the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left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 of the point/node with coordinates c. </a:t>
            </a:r>
            <a:r>
              <a:rPr lang="en-US" smtClean="0">
                <a:solidFill>
                  <a:srgbClr val="000000"/>
                </a:solidFill>
              </a:rPr>
              <a:t>Analogously trimRight </a:t>
            </a:r>
            <a:r>
              <a:rPr lang="en-US" dirty="0" smtClean="0">
                <a:solidFill>
                  <a:srgbClr val="000000"/>
                </a:solidFill>
              </a:rPr>
              <a:t>returns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right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2. Class or utility G (like Geometry) equipped with methods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G.distance(Point </a:t>
            </a:r>
            <a:r>
              <a:rPr lang="en-US" dirty="0" smtClean="0">
                <a:solidFill>
                  <a:srgbClr val="000000"/>
                </a:solidFill>
              </a:rPr>
              <a:t>p, Point q) with obvious functionality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G.distance(point </a:t>
            </a:r>
            <a:r>
              <a:rPr lang="en-US" dirty="0" smtClean="0">
                <a:solidFill>
                  <a:srgbClr val="000000"/>
                </a:solidFill>
              </a:rPr>
              <a:t>p,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r) which computes distance from q to the </a:t>
            </a:r>
            <a:r>
              <a:rPr lang="en-US" smtClean="0">
                <a:solidFill>
                  <a:srgbClr val="000000"/>
                </a:solidFill>
              </a:rPr>
              <a:t>point </a:t>
            </a:r>
            <a:r>
              <a:rPr lang="en-US" smtClean="0">
                <a:solidFill>
                  <a:srgbClr val="000000"/>
                </a:solidFill>
              </a:rPr>
              <a:t>x of </a:t>
            </a:r>
            <a:r>
              <a:rPr lang="en-US" dirty="0" smtClean="0">
                <a:solidFill>
                  <a:srgbClr val="000000"/>
                </a:solidFill>
              </a:rPr>
              <a:t>r which is nearest to q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3. Object </a:t>
            </a:r>
            <a:r>
              <a:rPr lang="en-US" i="1" dirty="0" smtClean="0">
                <a:solidFill>
                  <a:srgbClr val="000000"/>
                </a:solidFill>
              </a:rPr>
              <a:t>close</a:t>
            </a:r>
            <a:r>
              <a:rPr lang="en-US" dirty="0" smtClean="0">
                <a:solidFill>
                  <a:srgbClr val="000000"/>
                </a:solidFill>
              </a:rPr>
              <a:t> with fields </a:t>
            </a:r>
            <a:r>
              <a:rPr lang="en-US" i="1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point</a:t>
            </a:r>
            <a:r>
              <a:rPr lang="en-US" dirty="0" smtClean="0">
                <a:solidFill>
                  <a:srgbClr val="000000"/>
                </a:solidFill>
              </a:rPr>
              <a:t>, storing the best distance found so far and reference to the point at which it was attained. Initialize by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inf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point</a:t>
            </a:r>
            <a:r>
              <a:rPr lang="en-US" dirty="0" smtClean="0">
                <a:solidFill>
                  <a:srgbClr val="000000"/>
                </a:solidFill>
              </a:rPr>
              <a:t> = null.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Implementation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2175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4283968" y="908720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6876256" y="2132856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/>
          <p:cNvSpPr/>
          <p:nvPr/>
        </p:nvSpPr>
        <p:spPr bwMode="auto">
          <a:xfrm rot="5400000" flipH="1">
            <a:off x="6588224" y="3068960"/>
            <a:ext cx="1152128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H="1" flipV="1">
            <a:off x="7236296" y="3717032"/>
            <a:ext cx="28803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012160" y="3429000"/>
            <a:ext cx="86409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Rectangle 112"/>
          <p:cNvSpPr/>
          <p:nvPr/>
        </p:nvSpPr>
        <p:spPr bwMode="auto">
          <a:xfrm rot="5400000" flipH="1">
            <a:off x="1691679" y="1988840"/>
            <a:ext cx="1728192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5" y="450912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437112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05329" y="134076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2069831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916832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645024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665598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2069831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916832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6369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996952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6295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886765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60090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40110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2024844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3929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96094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38567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996952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603448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32830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81396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309982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627783" y="336727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68320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93305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6551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556792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556792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780928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5940152" y="4077072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4127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2849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284984"/>
            <a:ext cx="720080" cy="2880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580112" y="39330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5868144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301208"/>
            <a:ext cx="8064896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query point [35, 50] is inside leaf cell defined by node [70, 30].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closest point to query [35</a:t>
            </a:r>
            <a:r>
              <a:rPr lang="en-US" dirty="0">
                <a:solidFill>
                  <a:srgbClr val="000000"/>
                </a:solidFill>
              </a:rPr>
              <a:t>, 50</a:t>
            </a:r>
            <a:r>
              <a:rPr lang="en-US" dirty="0" smtClean="0">
                <a:solidFill>
                  <a:srgbClr val="000000"/>
                </a:solidFill>
              </a:rPr>
              <a:t>] is the point [20, 50</a:t>
            </a:r>
            <a:r>
              <a:rPr lang="en-US" smtClean="0">
                <a:solidFill>
                  <a:srgbClr val="000000"/>
                </a:solidFill>
              </a:rPr>
              <a:t>]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 </a:t>
            </a:r>
            <a:r>
              <a:rPr lang="en-US" dirty="0" smtClean="0">
                <a:solidFill>
                  <a:srgbClr val="000000"/>
                </a:solidFill>
              </a:rPr>
              <a:t>lies in a distant part of the tree. 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79711" y="2780928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87623" y="2276872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2132856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2849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92280" y="3933056"/>
            <a:ext cx="720080" cy="2880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35, 50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659400" y="3645024"/>
            <a:ext cx="2307843" cy="431925"/>
          </a:xfrm>
          <a:custGeom>
            <a:avLst/>
            <a:gdLst>
              <a:gd name="connsiteX0" fmla="*/ 22726 w 1794881"/>
              <a:gd name="connsiteY0" fmla="*/ 0 h 1117025"/>
              <a:gd name="connsiteX1" fmla="*/ 136014 w 1794881"/>
              <a:gd name="connsiteY1" fmla="*/ 299406 h 1117025"/>
              <a:gd name="connsiteX2" fmla="*/ 1058506 w 1794881"/>
              <a:gd name="connsiteY2" fmla="*/ 566443 h 1117025"/>
              <a:gd name="connsiteX3" fmla="*/ 1366004 w 1794881"/>
              <a:gd name="connsiteY3" fmla="*/ 1027689 h 1117025"/>
              <a:gd name="connsiteX4" fmla="*/ 1794881 w 1794881"/>
              <a:gd name="connsiteY4" fmla="*/ 1116701 h 1117025"/>
              <a:gd name="connsiteX0" fmla="*/ 23584 w 1795739"/>
              <a:gd name="connsiteY0" fmla="*/ 0 h 1132217"/>
              <a:gd name="connsiteX1" fmla="*/ 136872 w 1795739"/>
              <a:gd name="connsiteY1" fmla="*/ 299406 h 1132217"/>
              <a:gd name="connsiteX2" fmla="*/ 1078120 w 1795739"/>
              <a:gd name="connsiteY2" fmla="*/ 168938 h 1132217"/>
              <a:gd name="connsiteX3" fmla="*/ 1366862 w 1795739"/>
              <a:gd name="connsiteY3" fmla="*/ 1027689 h 1132217"/>
              <a:gd name="connsiteX4" fmla="*/ 1795739 w 1795739"/>
              <a:gd name="connsiteY4" fmla="*/ 1116701 h 1132217"/>
              <a:gd name="connsiteX0" fmla="*/ 10834 w 1782989"/>
              <a:gd name="connsiteY0" fmla="*/ 0 h 1132217"/>
              <a:gd name="connsiteX1" fmla="*/ 180388 w 1782989"/>
              <a:gd name="connsiteY1" fmla="*/ 738757 h 1132217"/>
              <a:gd name="connsiteX2" fmla="*/ 1065370 w 1782989"/>
              <a:gd name="connsiteY2" fmla="*/ 168938 h 1132217"/>
              <a:gd name="connsiteX3" fmla="*/ 1354112 w 1782989"/>
              <a:gd name="connsiteY3" fmla="*/ 1027689 h 1132217"/>
              <a:gd name="connsiteX4" fmla="*/ 1782989 w 1782989"/>
              <a:gd name="connsiteY4" fmla="*/ 1116701 h 1132217"/>
              <a:gd name="connsiteX0" fmla="*/ 10834 w 1782989"/>
              <a:gd name="connsiteY0" fmla="*/ 0 h 1116715"/>
              <a:gd name="connsiteX1" fmla="*/ 180388 w 1782989"/>
              <a:gd name="connsiteY1" fmla="*/ 738757 h 1116715"/>
              <a:gd name="connsiteX2" fmla="*/ 1065370 w 1782989"/>
              <a:gd name="connsiteY2" fmla="*/ 168938 h 1116715"/>
              <a:gd name="connsiteX3" fmla="*/ 1460392 w 1782989"/>
              <a:gd name="connsiteY3" fmla="*/ 860317 h 1116715"/>
              <a:gd name="connsiteX4" fmla="*/ 1782989 w 1782989"/>
              <a:gd name="connsiteY4" fmla="*/ 1116701 h 11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989" h="1116715">
                <a:moveTo>
                  <a:pt x="10834" y="0"/>
                </a:moveTo>
                <a:cubicBezTo>
                  <a:pt x="-18837" y="102499"/>
                  <a:pt x="4632" y="710601"/>
                  <a:pt x="180388" y="738757"/>
                </a:cubicBezTo>
                <a:cubicBezTo>
                  <a:pt x="356144" y="766913"/>
                  <a:pt x="852036" y="148678"/>
                  <a:pt x="1065370" y="168938"/>
                </a:cubicBezTo>
                <a:cubicBezTo>
                  <a:pt x="1278704" y="189198"/>
                  <a:pt x="1340789" y="702357"/>
                  <a:pt x="1460392" y="860317"/>
                </a:cubicBezTo>
                <a:cubicBezTo>
                  <a:pt x="1579995" y="1018277"/>
                  <a:pt x="1629915" y="1118050"/>
                  <a:pt x="1782989" y="1116701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716016" y="3861048"/>
            <a:ext cx="655455" cy="1440160"/>
          </a:xfrm>
          <a:custGeom>
            <a:avLst/>
            <a:gdLst>
              <a:gd name="connsiteX0" fmla="*/ 1772156 w 1772156"/>
              <a:gd name="connsiteY0" fmla="*/ 0 h 1836892"/>
              <a:gd name="connsiteX1" fmla="*/ 1383738 w 1772156"/>
              <a:gd name="connsiteY1" fmla="*/ 226577 h 1836892"/>
              <a:gd name="connsiteX2" fmla="*/ 1132885 w 1772156"/>
              <a:gd name="connsiteY2" fmla="*/ 663547 h 1836892"/>
              <a:gd name="connsiteX3" fmla="*/ 1149069 w 1772156"/>
              <a:gd name="connsiteY3" fmla="*/ 1262358 h 1836892"/>
              <a:gd name="connsiteX4" fmla="*/ 0 w 1772156"/>
              <a:gd name="connsiteY4" fmla="*/ 1836892 h 18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156" h="1836892">
                <a:moveTo>
                  <a:pt x="1772156" y="0"/>
                </a:moveTo>
                <a:cubicBezTo>
                  <a:pt x="1631219" y="57993"/>
                  <a:pt x="1490283" y="115986"/>
                  <a:pt x="1383738" y="226577"/>
                </a:cubicBezTo>
                <a:cubicBezTo>
                  <a:pt x="1277193" y="337168"/>
                  <a:pt x="1171996" y="490917"/>
                  <a:pt x="1132885" y="663547"/>
                </a:cubicBezTo>
                <a:cubicBezTo>
                  <a:pt x="1093774" y="836177"/>
                  <a:pt x="1337883" y="1066801"/>
                  <a:pt x="1149069" y="1262358"/>
                </a:cubicBezTo>
                <a:cubicBezTo>
                  <a:pt x="960255" y="1457915"/>
                  <a:pt x="480127" y="1647403"/>
                  <a:pt x="0" y="183689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67744" y="1196752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231740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339752" y="134076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611560" y="548680"/>
            <a:ext cx="4536504" cy="43204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[35, 50]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87624" y="299695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871699" y="30329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11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6876256" y="1916832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/>
          <p:cNvSpPr/>
          <p:nvPr/>
        </p:nvSpPr>
        <p:spPr bwMode="auto">
          <a:xfrm rot="5400000" flipH="1">
            <a:off x="6588224" y="2852936"/>
            <a:ext cx="1152128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H="1" flipV="1">
            <a:off x="7236296" y="3501008"/>
            <a:ext cx="28803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012160" y="3212976"/>
            <a:ext cx="86409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Rectangle 112"/>
          <p:cNvSpPr/>
          <p:nvPr/>
        </p:nvSpPr>
        <p:spPr bwMode="auto">
          <a:xfrm rot="5400000" flipH="1">
            <a:off x="1547664" y="1916832"/>
            <a:ext cx="1800200" cy="165618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340768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340768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56490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5940152" y="3861048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1967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7728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068960"/>
            <a:ext cx="720080" cy="2880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58011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5868144" y="42930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5301208"/>
            <a:ext cx="8640960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query </a:t>
            </a:r>
            <a:r>
              <a:rPr lang="en-US" smtClean="0">
                <a:solidFill>
                  <a:srgbClr val="000000"/>
                </a:solidFill>
              </a:rPr>
              <a:t>point </a:t>
            </a:r>
            <a:r>
              <a:rPr lang="en-US" smtClean="0">
                <a:solidFill>
                  <a:srgbClr val="000000"/>
                </a:solidFill>
              </a:rPr>
              <a:t>Q = [40, </a:t>
            </a:r>
            <a:r>
              <a:rPr lang="en-US" dirty="0" smtClean="0">
                <a:solidFill>
                  <a:srgbClr val="000000"/>
                </a:solidFill>
              </a:rPr>
              <a:t>50</a:t>
            </a:r>
            <a:r>
              <a:rPr lang="en-US" smtClean="0">
                <a:solidFill>
                  <a:srgbClr val="000000"/>
                </a:solidFill>
              </a:rPr>
              <a:t>] </a:t>
            </a:r>
            <a:r>
              <a:rPr lang="en-US" smtClean="0">
                <a:solidFill>
                  <a:srgbClr val="000000"/>
                </a:solidFill>
              </a:rPr>
              <a:t>lies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inside </a:t>
            </a:r>
            <a:r>
              <a:rPr lang="en-US" smtClean="0">
                <a:solidFill>
                  <a:srgbClr val="000000"/>
                </a:solidFill>
              </a:rPr>
              <a:t>(empty) leaf cell right to </a:t>
            </a:r>
            <a:r>
              <a:rPr lang="en-US" smtClean="0">
                <a:solidFill>
                  <a:srgbClr val="000000"/>
                </a:solidFill>
              </a:rPr>
              <a:t>the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node [70, </a:t>
            </a:r>
            <a:r>
              <a:rPr lang="en-US" smtClean="0">
                <a:solidFill>
                  <a:srgbClr val="000000"/>
                </a:solidFill>
              </a:rPr>
              <a:t>30</a:t>
            </a:r>
            <a:r>
              <a:rPr lang="en-US" smtClean="0">
                <a:solidFill>
                  <a:srgbClr val="000000"/>
                </a:solidFill>
              </a:rPr>
              <a:t>].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closest point to </a:t>
            </a:r>
            <a:r>
              <a:rPr lang="en-US" smtClean="0">
                <a:solidFill>
                  <a:srgbClr val="000000"/>
                </a:solidFill>
              </a:rPr>
              <a:t>query </a:t>
            </a:r>
            <a:r>
              <a:rPr lang="en-US" smtClean="0">
                <a:solidFill>
                  <a:srgbClr val="000000"/>
                </a:solidFill>
              </a:rPr>
              <a:t>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 dirty="0" smtClean="0">
                <a:solidFill>
                  <a:srgbClr val="000000"/>
                </a:solidFill>
              </a:rPr>
              <a:t>] is the point [20, 50</a:t>
            </a:r>
            <a:r>
              <a:rPr lang="en-US" smtClean="0">
                <a:solidFill>
                  <a:srgbClr val="000000"/>
                </a:solidFill>
              </a:rPr>
              <a:t>]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which, in fact, lies </a:t>
            </a:r>
            <a:r>
              <a:rPr lang="en-US" dirty="0" smtClean="0">
                <a:solidFill>
                  <a:srgbClr val="000000"/>
                </a:solidFill>
              </a:rPr>
              <a:t>in a distant part of the tree. 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3" y="269863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15615" y="2194576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16832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7728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40,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659400" y="3356993"/>
            <a:ext cx="2307843" cy="432048"/>
          </a:xfrm>
          <a:custGeom>
            <a:avLst/>
            <a:gdLst>
              <a:gd name="connsiteX0" fmla="*/ 22726 w 1794881"/>
              <a:gd name="connsiteY0" fmla="*/ 0 h 1117025"/>
              <a:gd name="connsiteX1" fmla="*/ 136014 w 1794881"/>
              <a:gd name="connsiteY1" fmla="*/ 299406 h 1117025"/>
              <a:gd name="connsiteX2" fmla="*/ 1058506 w 1794881"/>
              <a:gd name="connsiteY2" fmla="*/ 566443 h 1117025"/>
              <a:gd name="connsiteX3" fmla="*/ 1366004 w 1794881"/>
              <a:gd name="connsiteY3" fmla="*/ 1027689 h 1117025"/>
              <a:gd name="connsiteX4" fmla="*/ 1794881 w 1794881"/>
              <a:gd name="connsiteY4" fmla="*/ 1116701 h 1117025"/>
              <a:gd name="connsiteX0" fmla="*/ 23584 w 1795739"/>
              <a:gd name="connsiteY0" fmla="*/ 0 h 1132217"/>
              <a:gd name="connsiteX1" fmla="*/ 136872 w 1795739"/>
              <a:gd name="connsiteY1" fmla="*/ 299406 h 1132217"/>
              <a:gd name="connsiteX2" fmla="*/ 1078120 w 1795739"/>
              <a:gd name="connsiteY2" fmla="*/ 168938 h 1132217"/>
              <a:gd name="connsiteX3" fmla="*/ 1366862 w 1795739"/>
              <a:gd name="connsiteY3" fmla="*/ 1027689 h 1132217"/>
              <a:gd name="connsiteX4" fmla="*/ 1795739 w 1795739"/>
              <a:gd name="connsiteY4" fmla="*/ 1116701 h 1132217"/>
              <a:gd name="connsiteX0" fmla="*/ 10834 w 1782989"/>
              <a:gd name="connsiteY0" fmla="*/ 0 h 1132217"/>
              <a:gd name="connsiteX1" fmla="*/ 180388 w 1782989"/>
              <a:gd name="connsiteY1" fmla="*/ 738757 h 1132217"/>
              <a:gd name="connsiteX2" fmla="*/ 1065370 w 1782989"/>
              <a:gd name="connsiteY2" fmla="*/ 168938 h 1132217"/>
              <a:gd name="connsiteX3" fmla="*/ 1354112 w 1782989"/>
              <a:gd name="connsiteY3" fmla="*/ 1027689 h 1132217"/>
              <a:gd name="connsiteX4" fmla="*/ 1782989 w 1782989"/>
              <a:gd name="connsiteY4" fmla="*/ 1116701 h 1132217"/>
              <a:gd name="connsiteX0" fmla="*/ 10834 w 1782989"/>
              <a:gd name="connsiteY0" fmla="*/ 0 h 1116715"/>
              <a:gd name="connsiteX1" fmla="*/ 180388 w 1782989"/>
              <a:gd name="connsiteY1" fmla="*/ 738757 h 1116715"/>
              <a:gd name="connsiteX2" fmla="*/ 1065370 w 1782989"/>
              <a:gd name="connsiteY2" fmla="*/ 168938 h 1116715"/>
              <a:gd name="connsiteX3" fmla="*/ 1460392 w 1782989"/>
              <a:gd name="connsiteY3" fmla="*/ 860317 h 1116715"/>
              <a:gd name="connsiteX4" fmla="*/ 1782989 w 1782989"/>
              <a:gd name="connsiteY4" fmla="*/ 1116701 h 11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989" h="1116715">
                <a:moveTo>
                  <a:pt x="10834" y="0"/>
                </a:moveTo>
                <a:cubicBezTo>
                  <a:pt x="-18837" y="102499"/>
                  <a:pt x="4632" y="710601"/>
                  <a:pt x="180388" y="738757"/>
                </a:cubicBezTo>
                <a:cubicBezTo>
                  <a:pt x="356144" y="766913"/>
                  <a:pt x="852036" y="148678"/>
                  <a:pt x="1065370" y="168938"/>
                </a:cubicBezTo>
                <a:cubicBezTo>
                  <a:pt x="1278704" y="189198"/>
                  <a:pt x="1340789" y="702357"/>
                  <a:pt x="1460392" y="860317"/>
                </a:cubicBezTo>
                <a:cubicBezTo>
                  <a:pt x="1579995" y="1018277"/>
                  <a:pt x="1629915" y="1118050"/>
                  <a:pt x="1782989" y="1116701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716017" y="3573016"/>
            <a:ext cx="576063" cy="1728192"/>
          </a:xfrm>
          <a:custGeom>
            <a:avLst/>
            <a:gdLst>
              <a:gd name="connsiteX0" fmla="*/ 1772156 w 1772156"/>
              <a:gd name="connsiteY0" fmla="*/ 0 h 1836892"/>
              <a:gd name="connsiteX1" fmla="*/ 1383738 w 1772156"/>
              <a:gd name="connsiteY1" fmla="*/ 226577 h 1836892"/>
              <a:gd name="connsiteX2" fmla="*/ 1132885 w 1772156"/>
              <a:gd name="connsiteY2" fmla="*/ 663547 h 1836892"/>
              <a:gd name="connsiteX3" fmla="*/ 1149069 w 1772156"/>
              <a:gd name="connsiteY3" fmla="*/ 1262358 h 1836892"/>
              <a:gd name="connsiteX4" fmla="*/ 0 w 1772156"/>
              <a:gd name="connsiteY4" fmla="*/ 1836892 h 18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156" h="1836892">
                <a:moveTo>
                  <a:pt x="1772156" y="0"/>
                </a:moveTo>
                <a:cubicBezTo>
                  <a:pt x="1631219" y="57993"/>
                  <a:pt x="1490283" y="115986"/>
                  <a:pt x="1383738" y="226577"/>
                </a:cubicBezTo>
                <a:cubicBezTo>
                  <a:pt x="1277193" y="337168"/>
                  <a:pt x="1171996" y="490917"/>
                  <a:pt x="1132885" y="663547"/>
                </a:cubicBezTo>
                <a:cubicBezTo>
                  <a:pt x="1093774" y="836177"/>
                  <a:pt x="1337883" y="1066801"/>
                  <a:pt x="1149069" y="1262358"/>
                </a:cubicBezTo>
                <a:cubicBezTo>
                  <a:pt x="960255" y="1457915"/>
                  <a:pt x="480127" y="1647403"/>
                  <a:pt x="0" y="183689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15616" y="291465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007604" y="1736812"/>
            <a:ext cx="3600400" cy="237626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 bwMode="auto">
          <a:xfrm rot="5400000" flipH="1">
            <a:off x="5904146" y="1736810"/>
            <a:ext cx="3024338" cy="2952329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[34, 90] )  =  40.447.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r1 associated with the right subtree of the root [34, 90], so the distance Q to r1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starts in the right subtree of the root.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 bwMode="auto">
          <a:xfrm rot="5400000" flipH="1">
            <a:off x="7380312" y="3356990"/>
            <a:ext cx="194421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652119" y="2564904"/>
            <a:ext cx="2520280" cy="194421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367644" y="2096852"/>
            <a:ext cx="2880320" cy="237626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>
                <a:solidFill>
                  <a:srgbClr val="000000"/>
                </a:solidFill>
              </a:rPr>
              <a:t>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[70, 80] )  = 42.426 &gt; 40.447.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r2 associated with the left subtree of the node [70, 80], so the distance Q to r2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[70, 80].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2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[80, 40] )  = 41.231 &gt; 40.447.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r3 associated with the left subtree of the node [80, 40], so the distance Q to r3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[80, 40].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724127" y="3068960"/>
            <a:ext cx="1944216" cy="151216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007605" y="2456891"/>
            <a:ext cx="2880320" cy="165618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>
                <a:solidFill>
                  <a:srgbClr val="000000"/>
                </a:solidFill>
              </a:rPr>
              <a:t>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4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[70, 30] )  = 36.056 &lt; 40.447, [70 30] becomes new </a:t>
            </a:r>
            <a:r>
              <a:rPr lang="en-US" i="1">
                <a:solidFill>
                  <a:srgbClr val="000000"/>
                </a:solidFill>
              </a:rPr>
              <a:t>close</a:t>
            </a:r>
            <a:r>
              <a:rPr lang="en-US">
                <a:solidFill>
                  <a:srgbClr val="000000"/>
                </a:solidFill>
              </a:rPr>
              <a:t> node.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to the (hyper) rectangle r4 associated with the left subtree of [70, 30] is 20.0 &lt; 36.056. No pruning occurs.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[70, 30].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940152" y="3501007"/>
            <a:ext cx="1296144" cy="129614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907705" y="3356991"/>
            <a:ext cx="1080120" cy="165618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39552" y="1628800"/>
            <a:ext cx="2592288" cy="259228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VI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108012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380312" y="3645026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380312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36.056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Freeform 95"/>
          <p:cNvSpPr/>
          <p:nvPr/>
        </p:nvSpPr>
        <p:spPr bwMode="auto">
          <a:xfrm flipH="1" flipV="1">
            <a:off x="7236296" y="3284984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1835696" y="2996952"/>
            <a:ext cx="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38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[50, 25] </a:t>
            </a:r>
            <a:r>
              <a:rPr lang="en-US">
                <a:solidFill>
                  <a:srgbClr val="000000"/>
                </a:solidFill>
              </a:rPr>
              <a:t>) 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26.926 &lt; </a:t>
            </a:r>
            <a:r>
              <a:rPr lang="en-US">
                <a:solidFill>
                  <a:srgbClr val="000000"/>
                </a:solidFill>
              </a:rPr>
              <a:t>36.056</a:t>
            </a:r>
            <a:r>
              <a:rPr lang="en-US" smtClean="0">
                <a:solidFill>
                  <a:srgbClr val="000000"/>
                </a:solidFill>
              </a:rPr>
              <a:t>, [50, 25] becomes new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node.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Pruning?: The the distance from Q = [40, </a:t>
            </a:r>
            <a:r>
              <a:rPr lang="en-US" dirty="0" smtClean="0">
                <a:solidFill>
                  <a:srgbClr val="000000"/>
                </a:solidFill>
              </a:rPr>
              <a:t>50</a:t>
            </a:r>
            <a:r>
              <a:rPr lang="en-US" smtClean="0">
                <a:solidFill>
                  <a:srgbClr val="000000"/>
                </a:solidFill>
              </a:rPr>
              <a:t>] </a:t>
            </a:r>
            <a:r>
              <a:rPr lang="en-US" smtClean="0">
                <a:solidFill>
                  <a:srgbClr val="000000"/>
                </a:solidFill>
              </a:rPr>
              <a:t>to the (hyper) rectangle r5 associated </a:t>
            </a:r>
            <a:r>
              <a:rPr lang="en-US">
                <a:solidFill>
                  <a:srgbClr val="000000"/>
                </a:solidFill>
              </a:rPr>
              <a:t>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right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[50, 25]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22.361 </a:t>
            </a:r>
            <a:r>
              <a:rPr lang="en-US">
                <a:solidFill>
                  <a:srgbClr val="000000"/>
                </a:solidFill>
              </a:rPr>
              <a:t>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[50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25].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6264188" y="3825043"/>
            <a:ext cx="648072" cy="129614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2195736" y="3645023"/>
            <a:ext cx="1080120" cy="108012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VII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Freeform 9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flipH="1" flipV="1">
            <a:off x="1907704" y="2996952"/>
            <a:ext cx="288032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5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251520" y="764704"/>
            <a:ext cx="8784976" cy="5688632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2" name="Freeform 201"/>
          <p:cNvSpPr/>
          <p:nvPr/>
        </p:nvSpPr>
        <p:spPr bwMode="auto">
          <a:xfrm rot="4910939">
            <a:off x="7687421" y="3862097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Freeform 200"/>
          <p:cNvSpPr/>
          <p:nvPr/>
        </p:nvSpPr>
        <p:spPr bwMode="auto">
          <a:xfrm rot="4910939">
            <a:off x="4807101" y="4078120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rot="20699271" flipV="1">
            <a:off x="7400710" y="1457212"/>
            <a:ext cx="936104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Freeform 137"/>
          <p:cNvSpPr/>
          <p:nvPr/>
        </p:nvSpPr>
        <p:spPr bwMode="auto">
          <a:xfrm>
            <a:off x="7020272" y="2420889"/>
            <a:ext cx="432048" cy="72008"/>
          </a:xfrm>
          <a:custGeom>
            <a:avLst/>
            <a:gdLst>
              <a:gd name="connsiteX0" fmla="*/ 308008 w 308008"/>
              <a:gd name="connsiteY0" fmla="*/ 0 h 86627"/>
              <a:gd name="connsiteX1" fmla="*/ 298383 w 308008"/>
              <a:gd name="connsiteY1" fmla="*/ 86627 h 86627"/>
              <a:gd name="connsiteX2" fmla="*/ 0 w 308008"/>
              <a:gd name="connsiteY2" fmla="*/ 77002 h 86627"/>
              <a:gd name="connsiteX3" fmla="*/ 308008 w 308008"/>
              <a:gd name="connsiteY3" fmla="*/ 0 h 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008" h="86627">
                <a:moveTo>
                  <a:pt x="308008" y="0"/>
                </a:moveTo>
                <a:lnTo>
                  <a:pt x="298383" y="86627"/>
                </a:lnTo>
                <a:lnTo>
                  <a:pt x="0" y="77002"/>
                </a:lnTo>
                <a:lnTo>
                  <a:pt x="308008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84168" y="2492896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Parallelogram 1"/>
          <p:cNvSpPr/>
          <p:nvPr/>
        </p:nvSpPr>
        <p:spPr bwMode="auto">
          <a:xfrm>
            <a:off x="5220072" y="3429000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arallelogram 2"/>
          <p:cNvSpPr/>
          <p:nvPr/>
        </p:nvSpPr>
        <p:spPr bwMode="auto">
          <a:xfrm rot="5400000" flipH="1">
            <a:off x="5076056" y="2636912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 rot="5400000" flipH="1">
            <a:off x="6084168" y="2636912"/>
            <a:ext cx="1152128" cy="864096"/>
          </a:xfrm>
          <a:prstGeom prst="parallelogram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 rot="5400000" flipH="1">
            <a:off x="7272300" y="2600908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220072" y="2708920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220072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522007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8031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8316416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380312" y="3429000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7380312" y="2492896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220072" y="3645024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84168" y="2492896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Freeform 59"/>
          <p:cNvSpPr/>
          <p:nvPr/>
        </p:nvSpPr>
        <p:spPr bwMode="auto">
          <a:xfrm rot="4910939">
            <a:off x="486621" y="4150128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5508104" y="980728"/>
            <a:ext cx="324036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Splitting/dividing hyperplane</a:t>
            </a:r>
            <a:endParaRPr lang="en-US"/>
          </a:p>
        </p:txBody>
      </p:sp>
      <p:sp>
        <p:nvSpPr>
          <p:cNvPr id="69" name="AutoShape 46"/>
          <p:cNvSpPr>
            <a:spLocks noChangeArrowheads="1"/>
          </p:cNvSpPr>
          <p:nvPr/>
        </p:nvSpPr>
        <p:spPr bwMode="auto">
          <a:xfrm>
            <a:off x="683568" y="1844824"/>
            <a:ext cx="1008112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Node R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6228184" y="3284984"/>
            <a:ext cx="2520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499992" y="32849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403648" y="5733256"/>
            <a:ext cx="6336704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Typically, node R lies on the boundary of its associated  cell.</a:t>
            </a:r>
            <a:endParaRPr lang="en-US"/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endCxn id="6" idx="0"/>
          </p:cNvCxnSpPr>
          <p:nvPr/>
        </p:nvCxnSpPr>
        <p:spPr bwMode="auto">
          <a:xfrm flipV="1">
            <a:off x="7380312" y="3068960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6228184" y="3429000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>
            <a:stCxn id="6" idx="4"/>
          </p:cNvCxnSpPr>
          <p:nvPr/>
        </p:nvCxnSpPr>
        <p:spPr bwMode="auto">
          <a:xfrm flipH="1">
            <a:off x="7092280" y="30689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V="1">
            <a:off x="5220072" y="3068960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6084168" y="3068960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Parallelogram 135"/>
          <p:cNvSpPr/>
          <p:nvPr/>
        </p:nvSpPr>
        <p:spPr bwMode="auto">
          <a:xfrm rot="5400000" flipH="1">
            <a:off x="4932040" y="2780928"/>
            <a:ext cx="2016224" cy="576064"/>
          </a:xfrm>
          <a:prstGeom prst="parallelogram">
            <a:avLst>
              <a:gd name="adj" fmla="val 22296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Parallelogram 136"/>
          <p:cNvSpPr/>
          <p:nvPr/>
        </p:nvSpPr>
        <p:spPr bwMode="auto">
          <a:xfrm rot="5400000" flipH="1">
            <a:off x="6372200" y="1628800"/>
            <a:ext cx="936104" cy="1224136"/>
          </a:xfrm>
          <a:prstGeom prst="parallelogram">
            <a:avLst>
              <a:gd name="adj" fmla="val 30969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 flipH="1">
            <a:off x="6228184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Freeform 139"/>
          <p:cNvSpPr/>
          <p:nvPr/>
        </p:nvSpPr>
        <p:spPr bwMode="auto">
          <a:xfrm>
            <a:off x="6228826" y="3652008"/>
            <a:ext cx="1007470" cy="286603"/>
          </a:xfrm>
          <a:custGeom>
            <a:avLst/>
            <a:gdLst>
              <a:gd name="connsiteX0" fmla="*/ 0 w 1050878"/>
              <a:gd name="connsiteY0" fmla="*/ 0 h 286603"/>
              <a:gd name="connsiteX1" fmla="*/ 6824 w 1050878"/>
              <a:gd name="connsiteY1" fmla="*/ 286603 h 286603"/>
              <a:gd name="connsiteX2" fmla="*/ 1050878 w 1050878"/>
              <a:gd name="connsiteY2" fmla="*/ 0 h 286603"/>
              <a:gd name="connsiteX3" fmla="*/ 0 w 1050878"/>
              <a:gd name="connsiteY3" fmla="*/ 0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878" h="286603">
                <a:moveTo>
                  <a:pt x="0" y="0"/>
                </a:moveTo>
                <a:lnTo>
                  <a:pt x="6824" y="286603"/>
                </a:lnTo>
                <a:lnTo>
                  <a:pt x="10508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V="1">
            <a:off x="5652120" y="1772816"/>
            <a:ext cx="180020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V="1">
            <a:off x="5652120" y="2204864"/>
            <a:ext cx="0" cy="18722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 flipH="1">
            <a:off x="5652120" y="3645024"/>
            <a:ext cx="158417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endCxn id="138" idx="1"/>
          </p:cNvCxnSpPr>
          <p:nvPr/>
        </p:nvCxnSpPr>
        <p:spPr bwMode="auto">
          <a:xfrm flipH="1">
            <a:off x="7438819" y="1772816"/>
            <a:ext cx="13501" cy="720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ectangle 150"/>
          <p:cNvSpPr/>
          <p:nvPr/>
        </p:nvSpPr>
        <p:spPr bwMode="auto">
          <a:xfrm>
            <a:off x="1835696" y="2564904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Parallelogram 151"/>
          <p:cNvSpPr/>
          <p:nvPr/>
        </p:nvSpPr>
        <p:spPr bwMode="auto">
          <a:xfrm>
            <a:off x="971600" y="3501008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Parallelogram 152"/>
          <p:cNvSpPr/>
          <p:nvPr/>
        </p:nvSpPr>
        <p:spPr bwMode="auto">
          <a:xfrm rot="5400000" flipH="1">
            <a:off x="827584" y="2708920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Parallelogram 154"/>
          <p:cNvSpPr/>
          <p:nvPr/>
        </p:nvSpPr>
        <p:spPr bwMode="auto">
          <a:xfrm rot="5400000" flipH="1">
            <a:off x="3023828" y="2672916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971600" y="2780928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971600" y="2564904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97160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313184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V="1">
            <a:off x="4067944" y="256490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3131840" y="3501008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3131840" y="2564904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>
            <a:off x="971600" y="3717032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835696" y="2564904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flipH="1">
            <a:off x="1979712" y="3140968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1979712" y="2780928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H="1">
            <a:off x="1979712" y="3356992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971600" y="335699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Oval 168"/>
          <p:cNvSpPr/>
          <p:nvPr/>
        </p:nvSpPr>
        <p:spPr bwMode="auto">
          <a:xfrm>
            <a:off x="1907704" y="328498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1" name="Straight Connector 170"/>
          <p:cNvCxnSpPr>
            <a:endCxn id="155" idx="0"/>
          </p:cNvCxnSpPr>
          <p:nvPr/>
        </p:nvCxnSpPr>
        <p:spPr bwMode="auto">
          <a:xfrm flipV="1">
            <a:off x="3131840" y="3140968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>
            <a:stCxn id="155" idx="4"/>
          </p:cNvCxnSpPr>
          <p:nvPr/>
        </p:nvCxnSpPr>
        <p:spPr bwMode="auto">
          <a:xfrm flipH="1">
            <a:off x="2843808" y="314096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971600" y="3140968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H="1">
            <a:off x="1835696" y="314096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6228184" y="1844824"/>
            <a:ext cx="0" cy="2304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5436096" y="3068960"/>
            <a:ext cx="165618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flipH="1">
            <a:off x="6228184" y="3429000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>
            <a:off x="6228184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Oval 30"/>
          <p:cNvSpPr/>
          <p:nvPr/>
        </p:nvSpPr>
        <p:spPr bwMode="auto">
          <a:xfrm>
            <a:off x="6156176" y="321297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Freeform 196"/>
          <p:cNvSpPr/>
          <p:nvPr/>
        </p:nvSpPr>
        <p:spPr bwMode="auto">
          <a:xfrm rot="3179311" flipH="1" flipV="1">
            <a:off x="1077152" y="2667556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46"/>
          <p:cNvSpPr>
            <a:spLocks noChangeArrowheads="1"/>
          </p:cNvSpPr>
          <p:nvPr/>
        </p:nvSpPr>
        <p:spPr bwMode="auto">
          <a:xfrm>
            <a:off x="755576" y="4797152"/>
            <a:ext cx="252028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 R</a:t>
            </a:r>
            <a:endParaRPr lang="en-US"/>
          </a:p>
        </p:txBody>
      </p:sp>
      <p:sp>
        <p:nvSpPr>
          <p:cNvPr id="199" name="AutoShape 46"/>
          <p:cNvSpPr>
            <a:spLocks noChangeArrowheads="1"/>
          </p:cNvSpPr>
          <p:nvPr/>
        </p:nvSpPr>
        <p:spPr bwMode="auto">
          <a:xfrm>
            <a:off x="3995936" y="4509120"/>
            <a:ext cx="2304256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left subtree of R</a:t>
            </a:r>
            <a:endParaRPr lang="en-US"/>
          </a:p>
        </p:txBody>
      </p:sp>
      <p:sp>
        <p:nvSpPr>
          <p:cNvPr id="200" name="AutoShape 46"/>
          <p:cNvSpPr>
            <a:spLocks noChangeArrowheads="1"/>
          </p:cNvSpPr>
          <p:nvPr/>
        </p:nvSpPr>
        <p:spPr bwMode="auto">
          <a:xfrm>
            <a:off x="6444208" y="4509120"/>
            <a:ext cx="2376264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right subtree of R</a:t>
            </a:r>
            <a:endParaRPr lang="en-US"/>
          </a:p>
        </p:txBody>
      </p:sp>
      <p:sp>
        <p:nvSpPr>
          <p:cNvPr id="209" name="Freeform 208"/>
          <p:cNvSpPr/>
          <p:nvPr/>
        </p:nvSpPr>
        <p:spPr bwMode="auto">
          <a:xfrm rot="16689061" flipV="1">
            <a:off x="4001874" y="2423749"/>
            <a:ext cx="1356396" cy="383190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AutoShape 46"/>
          <p:cNvSpPr>
            <a:spLocks noChangeArrowheads="1"/>
          </p:cNvSpPr>
          <p:nvPr/>
        </p:nvSpPr>
        <p:spPr bwMode="auto">
          <a:xfrm>
            <a:off x="2123728" y="1484784"/>
            <a:ext cx="3456384" cy="64807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/>
              <a:t>L</a:t>
            </a:r>
            <a:r>
              <a:rPr lang="en-US" smtClean="0"/>
              <a:t>ine through R parallel to axis </a:t>
            </a:r>
          </a:p>
          <a:p>
            <a:pPr>
              <a:lnSpc>
                <a:spcPct val="120000"/>
              </a:lnSpc>
            </a:pPr>
            <a:r>
              <a:rPr lang="en-US" smtClean="0"/>
              <a:t>of splitting dimension</a:t>
            </a:r>
            <a:endParaRPr lang="en-US"/>
          </a:p>
        </p:txBody>
      </p:sp>
      <p:sp>
        <p:nvSpPr>
          <p:cNvPr id="2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tree cell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Illustration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755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[60, 10] </a:t>
            </a:r>
            <a:r>
              <a:rPr lang="en-US">
                <a:solidFill>
                  <a:srgbClr val="000000"/>
                </a:solidFill>
              </a:rPr>
              <a:t>) 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44.721 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reached a leaf and returns (due to recursion) to the last unexplored branch . 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VIII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8" name="Rectangle 117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50] to the (hyper) </a:t>
            </a:r>
            <a:r>
              <a:rPr lang="en-US">
                <a:solidFill>
                  <a:srgbClr val="000000"/>
                </a:solidFill>
              </a:rPr>
              <a:t>rectangle </a:t>
            </a:r>
            <a:r>
              <a:rPr lang="en-US" smtClean="0">
                <a:solidFill>
                  <a:srgbClr val="000000"/>
                </a:solidFill>
              </a:rPr>
              <a:t>r6 </a:t>
            </a:r>
            <a:r>
              <a:rPr lang="en-US">
                <a:solidFill>
                  <a:srgbClr val="000000"/>
                </a:solidFill>
              </a:rPr>
              <a:t>associated 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[80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40</a:t>
            </a:r>
            <a:r>
              <a:rPr lang="en-US">
                <a:solidFill>
                  <a:srgbClr val="000000"/>
                </a:solidFill>
              </a:rPr>
              <a:t>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40.0 </a:t>
            </a:r>
            <a:r>
              <a:rPr lang="en-US" smtClean="0">
                <a:solidFill>
                  <a:srgbClr val="000000"/>
                </a:solidFill>
              </a:rPr>
              <a:t>&gt;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The whole branch is pruned.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returns back to the previous unexplored branch.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ExampleIX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rot="2261685">
            <a:off x="6570061" y="3907350"/>
            <a:ext cx="592502" cy="605767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6" name="Arc 95"/>
          <p:cNvSpPr/>
          <p:nvPr/>
        </p:nvSpPr>
        <p:spPr bwMode="auto">
          <a:xfrm rot="5400000">
            <a:off x="6768243" y="3248982"/>
            <a:ext cx="576065" cy="504056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5400000">
            <a:off x="6948263" y="2780929"/>
            <a:ext cx="576065" cy="43204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 rot="1671722" flipH="1" flipV="1">
            <a:off x="7555912" y="2899421"/>
            <a:ext cx="576065" cy="278057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 flipH="1">
            <a:off x="1907704" y="2924944"/>
            <a:ext cx="1368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Freeform 127"/>
          <p:cNvSpPr/>
          <p:nvPr/>
        </p:nvSpPr>
        <p:spPr bwMode="auto">
          <a:xfrm rot="5400000" flipH="1">
            <a:off x="7992380" y="3681028"/>
            <a:ext cx="936104" cy="288032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740352" y="4293096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50] to the (hyper) </a:t>
            </a:r>
            <a:r>
              <a:rPr lang="en-US">
                <a:solidFill>
                  <a:srgbClr val="000000"/>
                </a:solidFill>
              </a:rPr>
              <a:t>rectangle </a:t>
            </a:r>
            <a:r>
              <a:rPr lang="en-US" smtClean="0">
                <a:solidFill>
                  <a:srgbClr val="000000"/>
                </a:solidFill>
              </a:rPr>
              <a:t>r7 </a:t>
            </a:r>
            <a:r>
              <a:rPr lang="en-US">
                <a:solidFill>
                  <a:srgbClr val="000000"/>
                </a:solidFill>
              </a:rPr>
              <a:t>associated 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[70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80</a:t>
            </a:r>
            <a:r>
              <a:rPr lang="en-US">
                <a:solidFill>
                  <a:srgbClr val="000000"/>
                </a:solidFill>
              </a:rPr>
              <a:t>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30.0 </a:t>
            </a:r>
            <a:r>
              <a:rPr lang="en-US" smtClean="0">
                <a:solidFill>
                  <a:srgbClr val="000000"/>
                </a:solidFill>
              </a:rPr>
              <a:t>&gt;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The whole branch is pruned.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returns back to the previous unexplored branch.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X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5400000">
            <a:off x="7308303" y="1988841"/>
            <a:ext cx="576065" cy="43204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835696" y="1844824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4" name="Arc 103"/>
          <p:cNvSpPr/>
          <p:nvPr/>
        </p:nvSpPr>
        <p:spPr bwMode="auto">
          <a:xfrm rot="4691219" flipH="1">
            <a:off x="7872380" y="2019460"/>
            <a:ext cx="570350" cy="443884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319972" y="1592796"/>
            <a:ext cx="1872208" cy="194421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792596" y="2312876"/>
            <a:ext cx="3600400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from Q = [40, 50] to the (hyper) </a:t>
            </a:r>
            <a:r>
              <a:rPr lang="en-US">
                <a:solidFill>
                  <a:srgbClr val="000000"/>
                </a:solidFill>
              </a:rPr>
              <a:t>rectangle </a:t>
            </a:r>
            <a:r>
              <a:rPr lang="en-US" smtClean="0">
                <a:solidFill>
                  <a:srgbClr val="000000"/>
                </a:solidFill>
              </a:rPr>
              <a:t>r8 </a:t>
            </a:r>
            <a:r>
              <a:rPr lang="en-US">
                <a:solidFill>
                  <a:srgbClr val="000000"/>
                </a:solidFill>
              </a:rPr>
              <a:t>associated 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[34, 90</a:t>
            </a:r>
            <a:r>
              <a:rPr lang="en-US">
                <a:solidFill>
                  <a:srgbClr val="000000"/>
                </a:solidFill>
              </a:rPr>
              <a:t>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6.0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[34, 90</a:t>
            </a:r>
            <a:r>
              <a:rPr lang="en-US">
                <a:solidFill>
                  <a:srgbClr val="000000"/>
                </a:solidFill>
              </a:rPr>
              <a:t>].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XI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477409">
            <a:off x="5890967" y="1301135"/>
            <a:ext cx="1538530" cy="436752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619672" y="2924944"/>
            <a:ext cx="1440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18" name="Arc 117"/>
          <p:cNvSpPr/>
          <p:nvPr/>
        </p:nvSpPr>
        <p:spPr bwMode="auto">
          <a:xfrm rot="17853886">
            <a:off x="4913510" y="1419496"/>
            <a:ext cx="855355" cy="31411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319972" y="2168860"/>
            <a:ext cx="1296144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324544" y="2743984"/>
            <a:ext cx="2664296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[10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75] </a:t>
            </a:r>
            <a:r>
              <a:rPr lang="en-US">
                <a:solidFill>
                  <a:srgbClr val="000000"/>
                </a:solidFill>
              </a:rPr>
              <a:t>) 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39.051 </a:t>
            </a:r>
            <a:r>
              <a:rPr lang="en-US">
                <a:solidFill>
                  <a:srgbClr val="000000"/>
                </a:solidFill>
              </a:rPr>
              <a:t>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The the distance from Q = [40, 50] to the (hyper) </a:t>
            </a:r>
            <a:r>
              <a:rPr lang="en-US">
                <a:solidFill>
                  <a:srgbClr val="000000"/>
                </a:solidFill>
              </a:rPr>
              <a:t>rectangle </a:t>
            </a:r>
            <a:r>
              <a:rPr lang="en-US" smtClean="0">
                <a:solidFill>
                  <a:srgbClr val="000000"/>
                </a:solidFill>
              </a:rPr>
              <a:t>r9 </a:t>
            </a:r>
            <a:r>
              <a:rPr lang="en-US">
                <a:solidFill>
                  <a:srgbClr val="000000"/>
                </a:solidFill>
              </a:rPr>
              <a:t>associated 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[10, 75]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6.0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[10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75].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XII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1619672" y="2924944"/>
            <a:ext cx="1440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34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535996" y="2600908"/>
            <a:ext cx="648072" cy="115212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476856" y="2942476"/>
            <a:ext cx="2664296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[25, 10] </a:t>
            </a:r>
            <a:r>
              <a:rPr lang="en-US">
                <a:solidFill>
                  <a:srgbClr val="000000"/>
                </a:solidFill>
              </a:rPr>
              <a:t>) 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42.72 </a:t>
            </a:r>
            <a:r>
              <a:rPr lang="en-US">
                <a:solidFill>
                  <a:srgbClr val="000000"/>
                </a:solidFill>
              </a:rPr>
              <a:t>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The the distance from Q = [40, 50] to the (hyper) </a:t>
            </a:r>
            <a:r>
              <a:rPr lang="en-US">
                <a:solidFill>
                  <a:srgbClr val="000000"/>
                </a:solidFill>
              </a:rPr>
              <a:t>rectangle </a:t>
            </a:r>
            <a:r>
              <a:rPr lang="en-US" smtClean="0">
                <a:solidFill>
                  <a:srgbClr val="000000"/>
                </a:solidFill>
              </a:rPr>
              <a:t>r10 </a:t>
            </a:r>
            <a:r>
              <a:rPr lang="en-US">
                <a:solidFill>
                  <a:srgbClr val="000000"/>
                </a:solidFill>
              </a:rPr>
              <a:t>associated with </a:t>
            </a: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[25, 10]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15.0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[25, 10].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25, 10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XIII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1331640" y="2924944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69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pattFill prst="lgChe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[20, 50] </a:t>
            </a:r>
            <a:r>
              <a:rPr lang="en-US">
                <a:solidFill>
                  <a:srgbClr val="000000"/>
                </a:solidFill>
              </a:rPr>
              <a:t>) 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20.0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   [20, 50</a:t>
            </a:r>
            <a:r>
              <a:rPr lang="en-US">
                <a:solidFill>
                  <a:srgbClr val="000000"/>
                </a:solidFill>
              </a:rPr>
              <a:t>] becomes new </a:t>
            </a:r>
            <a:r>
              <a:rPr lang="en-US" i="1">
                <a:solidFill>
                  <a:srgbClr val="000000"/>
                </a:solidFill>
              </a:rPr>
              <a:t>close</a:t>
            </a:r>
            <a:r>
              <a:rPr lang="en-US">
                <a:solidFill>
                  <a:srgbClr val="000000"/>
                </a:solidFill>
              </a:rPr>
              <a:t> node</a:t>
            </a:r>
            <a:r>
              <a:rPr lang="en-US">
                <a:solidFill>
                  <a:srgbClr val="000000"/>
                </a:solidFill>
              </a:rPr>
              <a:t>.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search returns to the root and terminates.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95536" y="292494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25, 10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15616" y="2204864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87624" y="2914656"/>
            <a:ext cx="648072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20, 50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716016" y="386104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355976" y="4437112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 smtClean="0">
                <a:solidFill>
                  <a:srgbClr val="000000"/>
                </a:solidFill>
              </a:rPr>
              <a:t>20.0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rot="16200000" flipV="1">
            <a:off x="4787558" y="3573482"/>
            <a:ext cx="432980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57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5832648"/>
          </a:xfrm>
          <a:prstGeom prst="roundRect">
            <a:avLst>
              <a:gd name="adj" fmla="val 4510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NNres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(point q, Node t, </a:t>
            </a:r>
            <a:r>
              <a:rPr lang="en-US" b="1" u="sng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HypRec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NNres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out of tree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r) &gt;=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cell of t is too far from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upd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close if necessary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(q[cd]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[cd] {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q closer to L child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q closer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child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6462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Complexity of </a:t>
            </a:r>
            <a:r>
              <a:rPr lang="en-US" b="1" smtClean="0">
                <a:solidFill>
                  <a:srgbClr val="000000"/>
                </a:solidFill>
              </a:rPr>
              <a:t>Nearest Neighbour  search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Complexity of Nearest Neighbour </a:t>
            </a:r>
            <a:r>
              <a:rPr lang="en-US" dirty="0" smtClean="0">
                <a:solidFill>
                  <a:srgbClr val="000000"/>
                </a:solidFill>
              </a:rPr>
              <a:t>search might be close to O(n) when data points and query point are  unfavorably arranged. However,  this happens only </a:t>
            </a:r>
            <a:r>
              <a:rPr lang="en-US" smtClean="0">
                <a:solidFill>
                  <a:srgbClr val="000000"/>
                </a:solidFill>
              </a:rPr>
              <a:t>when: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A. The dimension D is relatively high</a:t>
            </a:r>
            <a:r>
              <a:rPr lang="en-US" smtClean="0">
                <a:solidFill>
                  <a:srgbClr val="000000"/>
                </a:solidFill>
              </a:rPr>
              <a:t>, 7,8</a:t>
            </a:r>
            <a:r>
              <a:rPr lang="en-US" dirty="0" smtClean="0">
                <a:solidFill>
                  <a:srgbClr val="000000"/>
                </a:solidFill>
              </a:rPr>
              <a:t>… and more, 10 000 </a:t>
            </a:r>
            <a:r>
              <a:rPr lang="en-US" smtClean="0">
                <a:solidFill>
                  <a:srgbClr val="000000"/>
                </a:solidFill>
              </a:rPr>
              <a:t>etc</a:t>
            </a:r>
            <a:r>
              <a:rPr lang="en-US" smtClean="0">
                <a:solidFill>
                  <a:srgbClr val="000000"/>
                </a:solidFill>
              </a:rPr>
              <a:t>… , or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B. The </a:t>
            </a:r>
            <a:r>
              <a:rPr lang="en-US" smtClean="0">
                <a:solidFill>
                  <a:srgbClr val="000000"/>
                </a:solidFill>
              </a:rPr>
              <a:t>arrangement of points in </a:t>
            </a:r>
            <a:r>
              <a:rPr lang="en-US" dirty="0" smtClean="0">
                <a:solidFill>
                  <a:srgbClr val="000000"/>
                </a:solidFill>
              </a:rPr>
              <a:t>low dimension D is very special (artificially constructed </a:t>
            </a:r>
            <a:r>
              <a:rPr lang="en-US" smtClean="0">
                <a:solidFill>
                  <a:srgbClr val="000000"/>
                </a:solidFill>
              </a:rPr>
              <a:t>etc</a:t>
            </a:r>
            <a:r>
              <a:rPr lang="en-US" smtClean="0">
                <a:solidFill>
                  <a:srgbClr val="000000"/>
                </a:solidFill>
              </a:rPr>
              <a:t>.).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Expected time of NN  search is close </a:t>
            </a:r>
            <a:r>
              <a:rPr lang="en-US" smtClean="0">
                <a:solidFill>
                  <a:srgbClr val="000000"/>
                </a:solidFill>
              </a:rPr>
              <a:t>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O(2</a:t>
            </a:r>
            <a:r>
              <a:rPr lang="en-US" b="1" baseline="30000" smtClean="0">
                <a:solidFill>
                  <a:srgbClr val="000000"/>
                </a:solidFill>
              </a:rPr>
              <a:t>D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+ log n</a:t>
            </a:r>
            <a:r>
              <a:rPr lang="en-US" b="1" smtClean="0">
                <a:solidFill>
                  <a:srgbClr val="000000"/>
                </a:solidFill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uniformly distributed data</a:t>
            </a:r>
            <a:r>
              <a:rPr lang="en-US" smtClean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Thus it is effective </a:t>
            </a: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>
                <a:solidFill>
                  <a:srgbClr val="000000"/>
                </a:solidFill>
              </a:rPr>
              <a:t>when </a:t>
            </a:r>
            <a:r>
              <a:rPr lang="en-US" smtClean="0">
                <a:solidFill>
                  <a:srgbClr val="000000"/>
                </a:solidFill>
              </a:rPr>
              <a:t>2</a:t>
            </a:r>
            <a:r>
              <a:rPr lang="en-US" baseline="30000" smtClean="0">
                <a:solidFill>
                  <a:srgbClr val="000000"/>
                </a:solidFill>
              </a:rPr>
              <a:t>D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is significantly smaller than n.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18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5940152" y="1556792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flipV="1">
            <a:off x="6372200" y="1772816"/>
            <a:ext cx="0" cy="280831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15816" y="364502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23528" y="3356992"/>
            <a:ext cx="15121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71600" y="321297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187624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323528" y="2492896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043608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95536" y="4509120"/>
            <a:ext cx="8640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>
            <a:off x="323528" y="450912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36724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36724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ounded Rectangle 110"/>
          <p:cNvSpPr/>
          <p:nvPr/>
        </p:nvSpPr>
        <p:spPr bwMode="auto">
          <a:xfrm>
            <a:off x="1907704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2362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3640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283968" y="4581128"/>
            <a:ext cx="208823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&lt;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372200" y="4581128"/>
            <a:ext cx="237626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&gt;=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58924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by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Arrow 1"/>
          <p:cNvSpPr/>
          <p:nvPr/>
        </p:nvSpPr>
        <p:spPr bwMode="auto">
          <a:xfrm>
            <a:off x="6948264" y="1556792"/>
            <a:ext cx="151216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ight Arrow 87"/>
          <p:cNvSpPr/>
          <p:nvPr/>
        </p:nvSpPr>
        <p:spPr bwMode="auto">
          <a:xfrm flipH="1">
            <a:off x="4355976" y="1556792"/>
            <a:ext cx="136815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 flipH="1">
            <a:off x="467544" y="1556792"/>
            <a:ext cx="122413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1979712" y="1556792"/>
            <a:ext cx="187220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7032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7596336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ounded Rectangle 83"/>
          <p:cNvSpPr/>
          <p:nvPr/>
        </p:nvSpPr>
        <p:spPr bwMode="auto">
          <a:xfrm>
            <a:off x="709228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93204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5364088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288032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0100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rot="5400000" flipH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187624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043608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26987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115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2843808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687625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4283968" y="4653136"/>
            <a:ext cx="100811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5436096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660232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7668344" y="4653136"/>
            <a:ext cx="108012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>
            <a:off x="45021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1835696" y="14127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7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60" name="Right Arrow 159"/>
          <p:cNvSpPr/>
          <p:nvPr/>
        </p:nvSpPr>
        <p:spPr bwMode="auto">
          <a:xfrm rot="16200000">
            <a:off x="2843810" y="2564904"/>
            <a:ext cx="2088232" cy="72007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ight Arrow 160"/>
          <p:cNvSpPr/>
          <p:nvPr/>
        </p:nvSpPr>
        <p:spPr bwMode="auto">
          <a:xfrm rot="16200000">
            <a:off x="-396551" y="2348881"/>
            <a:ext cx="1656185" cy="72007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ight Arrow 161"/>
          <p:cNvSpPr/>
          <p:nvPr/>
        </p:nvSpPr>
        <p:spPr bwMode="auto">
          <a:xfrm rot="5400000" flipV="1">
            <a:off x="-252535" y="4149080"/>
            <a:ext cx="1368152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 rot="5400000" flipV="1">
            <a:off x="3406729" y="4378249"/>
            <a:ext cx="936103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ight Arrow 163"/>
          <p:cNvSpPr/>
          <p:nvPr/>
        </p:nvSpPr>
        <p:spPr bwMode="auto">
          <a:xfrm>
            <a:off x="5868144" y="2276872"/>
            <a:ext cx="432048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ight Arrow 164"/>
          <p:cNvSpPr/>
          <p:nvPr/>
        </p:nvSpPr>
        <p:spPr bwMode="auto">
          <a:xfrm flipH="1">
            <a:off x="4355976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ight Arrow 165"/>
          <p:cNvSpPr/>
          <p:nvPr/>
        </p:nvSpPr>
        <p:spPr bwMode="auto">
          <a:xfrm>
            <a:off x="8028384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flipH="1">
            <a:off x="6660232" y="2276872"/>
            <a:ext cx="360040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 bwMode="auto">
          <a:xfrm rot="5400000" flipH="1">
            <a:off x="2838" y="3191204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933394" y="266957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1061186" y="259756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087724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>
            <a:off x="2087724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5004048" y="32129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ounded Rectangle 64"/>
          <p:cNvSpPr/>
          <p:nvPr/>
        </p:nvSpPr>
        <p:spPr bwMode="auto">
          <a:xfrm>
            <a:off x="550810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42798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660232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766834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427984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58011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427984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588224" y="2996952"/>
            <a:ext cx="50405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067944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22007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283968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V="1"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636912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63788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2699792" y="4149080"/>
            <a:ext cx="12961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1835696" y="4293096"/>
            <a:ext cx="8640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367644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2362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V="1">
            <a:off x="32352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399593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092280" y="3212976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8028384" y="31409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ounded Rectangle 75"/>
          <p:cNvSpPr/>
          <p:nvPr/>
        </p:nvSpPr>
        <p:spPr bwMode="auto">
          <a:xfrm>
            <a:off x="71642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6012160" y="3140968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899592" y="3573016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611560" y="2780928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843808" y="4437112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2339752" y="2708920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8" name="Straight Connector 14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176368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183569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1835696" y="14127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176368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1043608" y="2564904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399593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183569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8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1" name="Right Arrow 120"/>
          <p:cNvSpPr/>
          <p:nvPr/>
        </p:nvSpPr>
        <p:spPr bwMode="auto">
          <a:xfrm flipH="1">
            <a:off x="1979712" y="1556792"/>
            <a:ext cx="43204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Right Arrow 123"/>
          <p:cNvSpPr/>
          <p:nvPr/>
        </p:nvSpPr>
        <p:spPr bwMode="auto">
          <a:xfrm>
            <a:off x="2699792" y="1556792"/>
            <a:ext cx="115212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ight Arrow 145"/>
          <p:cNvSpPr/>
          <p:nvPr/>
        </p:nvSpPr>
        <p:spPr bwMode="auto">
          <a:xfrm>
            <a:off x="1547664" y="1556792"/>
            <a:ext cx="14401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flipH="1">
            <a:off x="395536" y="1556792"/>
            <a:ext cx="86409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ight Arrow 167"/>
          <p:cNvSpPr/>
          <p:nvPr/>
        </p:nvSpPr>
        <p:spPr bwMode="auto">
          <a:xfrm flipH="1">
            <a:off x="1979712" y="4797152"/>
            <a:ext cx="576064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ight Arrow 168"/>
          <p:cNvSpPr/>
          <p:nvPr/>
        </p:nvSpPr>
        <p:spPr bwMode="auto">
          <a:xfrm>
            <a:off x="2843808" y="4797152"/>
            <a:ext cx="1080120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ight Arrow 169"/>
          <p:cNvSpPr/>
          <p:nvPr/>
        </p:nvSpPr>
        <p:spPr bwMode="auto">
          <a:xfrm flipH="1">
            <a:off x="467544" y="4797152"/>
            <a:ext cx="64807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ight Arrow 170"/>
          <p:cNvSpPr/>
          <p:nvPr/>
        </p:nvSpPr>
        <p:spPr bwMode="auto">
          <a:xfrm>
            <a:off x="1403648" y="4797152"/>
            <a:ext cx="216024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AutoShape 3"/>
          <p:cNvSpPr>
            <a:spLocks noChangeArrowheads="1"/>
          </p:cNvSpPr>
          <p:nvPr/>
        </p:nvSpPr>
        <p:spPr bwMode="auto">
          <a:xfrm>
            <a:off x="4355976" y="1052736"/>
            <a:ext cx="4536504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8" name="AutoShape 3"/>
          <p:cNvSpPr>
            <a:spLocks noChangeArrowheads="1"/>
          </p:cNvSpPr>
          <p:nvPr/>
        </p:nvSpPr>
        <p:spPr bwMode="auto">
          <a:xfrm>
            <a:off x="179512" y="1052736"/>
            <a:ext cx="4104456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22" name="Straight Connector 221"/>
          <p:cNvCxnSpPr/>
          <p:nvPr/>
        </p:nvCxnSpPr>
        <p:spPr bwMode="auto">
          <a:xfrm>
            <a:off x="2536726" y="1412776"/>
            <a:ext cx="0" cy="23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>
            <a:off x="392190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>
            <a:off x="1394123" y="1412776"/>
            <a:ext cx="0" cy="187220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1835696" y="3760576"/>
            <a:ext cx="223224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flipH="1">
            <a:off x="323528" y="3335220"/>
            <a:ext cx="151216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>
            <a:off x="219908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>
            <a:off x="1807121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323528" y="249289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>
            <a:off x="2843808" y="414908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1835696" y="429309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H="1">
            <a:off x="323528" y="249289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flipH="1">
            <a:off x="2843808" y="4149080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1835696" y="429309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4644008" y="3789040"/>
            <a:ext cx="0" cy="7920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ounded Rectangle 81"/>
          <p:cNvSpPr/>
          <p:nvPr/>
        </p:nvSpPr>
        <p:spPr bwMode="auto">
          <a:xfrm>
            <a:off x="6228184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4211960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364088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020272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8028384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8460432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7452320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6660232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5796136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20486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059832" y="184482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2231740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5576" y="24928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>
            <a:off x="359532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1331640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2483768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835696" y="37170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323528" y="3356992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3023828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>
            <a:off x="3563888" y="21328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>
            <a:off x="2807804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3419872" y="41490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2123728" y="42930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 flipV="1">
            <a:off x="1007604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1367644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122362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>
            <a:off x="611560" y="450912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V="1">
            <a:off x="323528" y="1412776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flipV="1">
            <a:off x="399593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>
            <a:off x="323528" y="5013176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>
            <a:off x="323528" y="1412776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flipV="1">
            <a:off x="176368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flipV="1">
            <a:off x="183569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1835696" y="141277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flipV="1">
            <a:off x="176368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323528" y="3284984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V="1">
            <a:off x="399593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flipV="1">
            <a:off x="183569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1835696" y="501317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1835696" y="3789040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1259632" y="335699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1259632" y="50131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flipV="1"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>
            <a:off x="1403648" y="328498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1403648" y="1412776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>
            <a:off x="2555776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2843808" y="378904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2843808" y="501317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>
            <a:off x="2555776" y="3717032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539552" y="458112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25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2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30" name="Right Arrow 229"/>
          <p:cNvSpPr/>
          <p:nvPr/>
        </p:nvSpPr>
        <p:spPr bwMode="auto">
          <a:xfrm rot="16200000">
            <a:off x="3599891" y="1736813"/>
            <a:ext cx="432048" cy="72006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Right Arrow 230"/>
          <p:cNvSpPr/>
          <p:nvPr/>
        </p:nvSpPr>
        <p:spPr bwMode="auto">
          <a:xfrm rot="5400000" flipV="1">
            <a:off x="3167844" y="2888940"/>
            <a:ext cx="1296145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ight Arrow 231"/>
          <p:cNvSpPr/>
          <p:nvPr/>
        </p:nvSpPr>
        <p:spPr bwMode="auto">
          <a:xfrm rot="5400000" flipV="1">
            <a:off x="3527884" y="4545124"/>
            <a:ext cx="576065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3275856" y="422108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33" name="Right Arrow 232"/>
          <p:cNvSpPr/>
          <p:nvPr/>
        </p:nvSpPr>
        <p:spPr bwMode="auto">
          <a:xfrm rot="16200000">
            <a:off x="3759339" y="3948296"/>
            <a:ext cx="144016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Right Arrow 233"/>
          <p:cNvSpPr/>
          <p:nvPr/>
        </p:nvSpPr>
        <p:spPr bwMode="auto">
          <a:xfrm rot="5400000" flipV="1">
            <a:off x="2339753" y="4653137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1979712" y="436510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35" name="Right Arrow 234"/>
          <p:cNvSpPr/>
          <p:nvPr/>
        </p:nvSpPr>
        <p:spPr bwMode="auto">
          <a:xfrm rot="16200000">
            <a:off x="2470625" y="4018208"/>
            <a:ext cx="216024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Right Arrow 235"/>
          <p:cNvSpPr/>
          <p:nvPr/>
        </p:nvSpPr>
        <p:spPr bwMode="auto">
          <a:xfrm rot="16200000">
            <a:off x="-13651" y="3910196"/>
            <a:ext cx="864096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Right Arrow 236"/>
          <p:cNvSpPr/>
          <p:nvPr/>
        </p:nvSpPr>
        <p:spPr bwMode="auto">
          <a:xfrm rot="5400000" flipV="1">
            <a:off x="323528" y="4725144"/>
            <a:ext cx="216024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Right Arrow 237"/>
          <p:cNvSpPr/>
          <p:nvPr/>
        </p:nvSpPr>
        <p:spPr bwMode="auto">
          <a:xfrm rot="16200000">
            <a:off x="22353" y="1929976"/>
            <a:ext cx="792088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Right Arrow 238"/>
          <p:cNvSpPr/>
          <p:nvPr/>
        </p:nvSpPr>
        <p:spPr bwMode="auto">
          <a:xfrm rot="5400000" flipV="1">
            <a:off x="130364" y="2902085"/>
            <a:ext cx="576064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8145</Words>
  <Application>Microsoft Office PowerPoint</Application>
  <PresentationFormat>On-screen Show (4:3)</PresentationFormat>
  <Paragraphs>1483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588</cp:revision>
  <cp:lastPrinted>2016-01-13T09:49:43Z</cp:lastPrinted>
  <dcterms:created xsi:type="dcterms:W3CDTF">2012-11-10T17:04:51Z</dcterms:created>
  <dcterms:modified xsi:type="dcterms:W3CDTF">2017-01-03T01:41:08Z</dcterms:modified>
</cp:coreProperties>
</file>