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Lst>
  <p:notesMasterIdLst>
    <p:notesMasterId r:id="rId29"/>
  </p:notesMasterIdLst>
  <p:sldIdLst>
    <p:sldId id="298" r:id="rId3"/>
    <p:sldId id="360" r:id="rId4"/>
    <p:sldId id="359" r:id="rId5"/>
    <p:sldId id="347" r:id="rId6"/>
    <p:sldId id="362" r:id="rId7"/>
    <p:sldId id="345" r:id="rId8"/>
    <p:sldId id="361" r:id="rId9"/>
    <p:sldId id="344" r:id="rId10"/>
    <p:sldId id="363" r:id="rId11"/>
    <p:sldId id="349" r:id="rId12"/>
    <p:sldId id="350" r:id="rId13"/>
    <p:sldId id="351" r:id="rId14"/>
    <p:sldId id="352" r:id="rId15"/>
    <p:sldId id="340" r:id="rId16"/>
    <p:sldId id="353" r:id="rId17"/>
    <p:sldId id="354" r:id="rId18"/>
    <p:sldId id="355" r:id="rId19"/>
    <p:sldId id="335" r:id="rId20"/>
    <p:sldId id="307" r:id="rId21"/>
    <p:sldId id="311" r:id="rId22"/>
    <p:sldId id="333" r:id="rId23"/>
    <p:sldId id="334" r:id="rId24"/>
    <p:sldId id="308" r:id="rId25"/>
    <p:sldId id="336" r:id="rId26"/>
    <p:sldId id="338" r:id="rId27"/>
    <p:sldId id="339" r:id="rId28"/>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FF"/>
    <a:srgbClr val="FFCC99"/>
    <a:srgbClr val="FFFFFF"/>
    <a:srgbClr val="66CCFF"/>
    <a:srgbClr val="EFE900"/>
    <a:srgbClr val="FFCCCC"/>
    <a:srgbClr val="000000"/>
    <a:srgbClr val="F20000"/>
    <a:srgbClr val="F8F2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92" autoAdjust="0"/>
    <p:restoredTop sz="99262" autoAdjust="0"/>
  </p:normalViewPr>
  <p:slideViewPr>
    <p:cSldViewPr>
      <p:cViewPr>
        <p:scale>
          <a:sx n="100" d="100"/>
          <a:sy n="100" d="100"/>
        </p:scale>
        <p:origin x="-498" y="-3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6363" cy="511731"/>
          </a:xfrm>
          <a:prstGeom prst="rect">
            <a:avLst/>
          </a:prstGeom>
        </p:spPr>
        <p:txBody>
          <a:bodyPr vert="horz" lIns="94759" tIns="47380" rIns="94759" bIns="47380" rtlCol="0"/>
          <a:lstStyle>
            <a:lvl1pPr algn="l">
              <a:defRPr sz="1200"/>
            </a:lvl1pPr>
          </a:lstStyle>
          <a:p>
            <a:endParaRPr lang="en-GB"/>
          </a:p>
        </p:txBody>
      </p:sp>
      <p:sp>
        <p:nvSpPr>
          <p:cNvPr id="3" name="Date Placeholder 2"/>
          <p:cNvSpPr>
            <a:spLocks noGrp="1"/>
          </p:cNvSpPr>
          <p:nvPr>
            <p:ph type="dt" idx="1"/>
          </p:nvPr>
        </p:nvSpPr>
        <p:spPr>
          <a:xfrm>
            <a:off x="4021295" y="0"/>
            <a:ext cx="3076363" cy="511731"/>
          </a:xfrm>
          <a:prstGeom prst="rect">
            <a:avLst/>
          </a:prstGeom>
        </p:spPr>
        <p:txBody>
          <a:bodyPr vert="horz" lIns="94759" tIns="47380" rIns="94759" bIns="47380" rtlCol="0"/>
          <a:lstStyle>
            <a:lvl1pPr algn="r">
              <a:defRPr sz="1200"/>
            </a:lvl1pPr>
          </a:lstStyle>
          <a:p>
            <a:fld id="{4FAAB8E3-A40E-4789-AB5A-7C4E649AC678}" type="datetimeFigureOut">
              <a:rPr lang="en-GB" smtClean="0"/>
              <a:t>21/12/2016</a:t>
            </a:fld>
            <a:endParaRPr lang="en-GB"/>
          </a:p>
        </p:txBody>
      </p:sp>
      <p:sp>
        <p:nvSpPr>
          <p:cNvPr id="4" name="Slide Image Placeholder 3"/>
          <p:cNvSpPr>
            <a:spLocks noGrp="1" noRot="1" noChangeAspect="1"/>
          </p:cNvSpPr>
          <p:nvPr>
            <p:ph type="sldImg" idx="2"/>
          </p:nvPr>
        </p:nvSpPr>
        <p:spPr>
          <a:xfrm>
            <a:off x="990600" y="766763"/>
            <a:ext cx="5118100" cy="3838575"/>
          </a:xfrm>
          <a:prstGeom prst="rect">
            <a:avLst/>
          </a:prstGeom>
          <a:noFill/>
          <a:ln w="12700">
            <a:solidFill>
              <a:prstClr val="black"/>
            </a:solidFill>
          </a:ln>
        </p:spPr>
        <p:txBody>
          <a:bodyPr vert="horz" lIns="94759" tIns="47380" rIns="94759" bIns="47380" rtlCol="0" anchor="ctr"/>
          <a:lstStyle/>
          <a:p>
            <a:endParaRPr lang="en-GB"/>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4759" tIns="47380" rIns="94759" bIns="4738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721106"/>
            <a:ext cx="3076363" cy="511731"/>
          </a:xfrm>
          <a:prstGeom prst="rect">
            <a:avLst/>
          </a:prstGeom>
        </p:spPr>
        <p:txBody>
          <a:bodyPr vert="horz" lIns="94759" tIns="47380" rIns="94759" bIns="47380" rtlCol="0" anchor="b"/>
          <a:lstStyle>
            <a:lvl1pPr algn="l">
              <a:defRPr sz="1200"/>
            </a:lvl1pPr>
          </a:lstStyle>
          <a:p>
            <a:endParaRPr lang="en-GB"/>
          </a:p>
        </p:txBody>
      </p:sp>
      <p:sp>
        <p:nvSpPr>
          <p:cNvPr id="7" name="Slide Number Placeholder 6"/>
          <p:cNvSpPr>
            <a:spLocks noGrp="1"/>
          </p:cNvSpPr>
          <p:nvPr>
            <p:ph type="sldNum" sz="quarter" idx="5"/>
          </p:nvPr>
        </p:nvSpPr>
        <p:spPr>
          <a:xfrm>
            <a:off x="4021295" y="9721106"/>
            <a:ext cx="3076363" cy="511731"/>
          </a:xfrm>
          <a:prstGeom prst="rect">
            <a:avLst/>
          </a:prstGeom>
        </p:spPr>
        <p:txBody>
          <a:bodyPr vert="horz" lIns="94759" tIns="47380" rIns="94759" bIns="47380" rtlCol="0" anchor="b"/>
          <a:lstStyle>
            <a:lvl1pPr algn="r">
              <a:defRPr sz="1200"/>
            </a:lvl1pPr>
          </a:lstStyle>
          <a:p>
            <a:fld id="{629FE5E6-D250-495A-8CCC-277C6599B724}" type="slidenum">
              <a:rPr lang="en-GB" smtClean="0"/>
              <a:t>‹#›</a:t>
            </a:fld>
            <a:endParaRPr lang="en-GB"/>
          </a:p>
        </p:txBody>
      </p:sp>
    </p:spTree>
    <p:extLst>
      <p:ext uri="{BB962C8B-B14F-4D97-AF65-F5344CB8AC3E}">
        <p14:creationId xmlns:p14="http://schemas.microsoft.com/office/powerpoint/2010/main" val="2584754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A62556-8BC3-44A9-BC1C-3923B726701C}" type="slidenum">
              <a:rPr lang="cs-CZ"/>
              <a:pPr/>
              <a:t>1</a:t>
            </a:fld>
            <a:endParaRPr lang="cs-CZ"/>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10</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11</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12</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13</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14</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19</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20</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21</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22</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23</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cs-CZ" smtClean="0"/>
          </a:p>
        </p:txBody>
      </p:sp>
      <p:sp>
        <p:nvSpPr>
          <p:cNvPr id="4" name="Slide Number Placeholder 3"/>
          <p:cNvSpPr>
            <a:spLocks noGrp="1"/>
          </p:cNvSpPr>
          <p:nvPr>
            <p:ph type="sldNum" sz="quarter" idx="5"/>
          </p:nvPr>
        </p:nvSpPr>
        <p:spPr/>
        <p:txBody>
          <a:bodyPr/>
          <a:lstStyle/>
          <a:p>
            <a:pPr>
              <a:defRPr/>
            </a:pPr>
            <a:fld id="{27903826-9CBC-48E1-A987-798CBD072EA8}" type="slidenum">
              <a:rPr lang="en-CA" smtClean="0"/>
              <a:pPr>
                <a:defRPr/>
              </a:pPr>
              <a:t>2</a:t>
            </a:fld>
            <a:endParaRPr lang="en-CA"/>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24</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25</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26</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cs-CZ" smtClean="0"/>
          </a:p>
        </p:txBody>
      </p:sp>
      <p:sp>
        <p:nvSpPr>
          <p:cNvPr id="4" name="Slide Number Placeholder 3"/>
          <p:cNvSpPr>
            <a:spLocks noGrp="1"/>
          </p:cNvSpPr>
          <p:nvPr>
            <p:ph type="sldNum" sz="quarter" idx="5"/>
          </p:nvPr>
        </p:nvSpPr>
        <p:spPr/>
        <p:txBody>
          <a:bodyPr/>
          <a:lstStyle/>
          <a:p>
            <a:pPr>
              <a:defRPr/>
            </a:pPr>
            <a:fld id="{B182978B-6069-482C-AB5A-7A2D4A95DFF1}" type="slidenum">
              <a:rPr lang="en-CA" smtClean="0"/>
              <a:pPr>
                <a:defRPr/>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4</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5</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6</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7</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8</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9</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162DB1B-B56C-4A7E-9F43-CC102019E5E1}"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526043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96B3C2E-A601-45CF-A3E0-886DF8E868E1}"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187037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9382415-E48B-4541-BC3E-3FBD3F381684}"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028270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cs-CZ"/>
          </a:p>
        </p:txBody>
      </p:sp>
      <p:sp>
        <p:nvSpPr>
          <p:cNvPr id="4" name="Date Placeholder 3"/>
          <p:cNvSpPr>
            <a:spLocks noGrp="1"/>
          </p:cNvSpPr>
          <p:nvPr>
            <p:ph type="dt" sz="half" idx="10"/>
          </p:nvPr>
        </p:nvSpPr>
        <p:spPr/>
        <p:txBody>
          <a:bodyPr/>
          <a:lstStyle>
            <a:lvl1pPr>
              <a:defRPr/>
            </a:lvl1pPr>
          </a:lstStyle>
          <a:p>
            <a:endParaRPr lang="cs-CZ">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cs-CZ">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E90855C4-6131-41D6-BA1D-8139FC08E892}" type="slidenum">
              <a:rPr lang="cs-CZ">
                <a:solidFill>
                  <a:srgbClr val="000000"/>
                </a:solidFill>
              </a:rPr>
              <a:pPr/>
              <a:t>‹#›</a:t>
            </a:fld>
            <a:endParaRPr lang="cs-CZ">
              <a:solidFill>
                <a:srgbClr val="000000"/>
              </a:solidFill>
            </a:endParaRPr>
          </a:p>
        </p:txBody>
      </p:sp>
    </p:spTree>
    <p:extLst>
      <p:ext uri="{BB962C8B-B14F-4D97-AF65-F5344CB8AC3E}">
        <p14:creationId xmlns:p14="http://schemas.microsoft.com/office/powerpoint/2010/main" val="15043024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lvl1pPr>
              <a:defRPr/>
            </a:lvl1pPr>
          </a:lstStyle>
          <a:p>
            <a:endParaRPr lang="cs-CZ">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cs-CZ">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27484E4-1FC1-4B26-97ED-3E962E1A0D6D}" type="slidenum">
              <a:rPr lang="cs-CZ">
                <a:solidFill>
                  <a:srgbClr val="000000"/>
                </a:solidFill>
              </a:rPr>
              <a:pPr/>
              <a:t>‹#›</a:t>
            </a:fld>
            <a:endParaRPr lang="cs-CZ">
              <a:solidFill>
                <a:srgbClr val="000000"/>
              </a:solidFill>
            </a:endParaRPr>
          </a:p>
        </p:txBody>
      </p:sp>
    </p:spTree>
    <p:extLst>
      <p:ext uri="{BB962C8B-B14F-4D97-AF65-F5344CB8AC3E}">
        <p14:creationId xmlns:p14="http://schemas.microsoft.com/office/powerpoint/2010/main" val="2714554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cs-CZ">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cs-CZ">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41C9E6A-F827-4718-8C1C-AE021F8FFD84}" type="slidenum">
              <a:rPr lang="cs-CZ">
                <a:solidFill>
                  <a:srgbClr val="000000"/>
                </a:solidFill>
              </a:rPr>
              <a:pPr/>
              <a:t>‹#›</a:t>
            </a:fld>
            <a:endParaRPr lang="cs-CZ">
              <a:solidFill>
                <a:srgbClr val="000000"/>
              </a:solidFill>
            </a:endParaRPr>
          </a:p>
        </p:txBody>
      </p:sp>
    </p:spTree>
    <p:extLst>
      <p:ext uri="{BB962C8B-B14F-4D97-AF65-F5344CB8AC3E}">
        <p14:creationId xmlns:p14="http://schemas.microsoft.com/office/powerpoint/2010/main" val="37128532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Date Placeholder 4"/>
          <p:cNvSpPr>
            <a:spLocks noGrp="1"/>
          </p:cNvSpPr>
          <p:nvPr>
            <p:ph type="dt" sz="half" idx="10"/>
          </p:nvPr>
        </p:nvSpPr>
        <p:spPr/>
        <p:txBody>
          <a:bodyPr/>
          <a:lstStyle>
            <a:lvl1pPr>
              <a:defRPr/>
            </a:lvl1pPr>
          </a:lstStyle>
          <a:p>
            <a:endParaRPr lang="cs-CZ">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cs-CZ">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A9E75443-45B0-488E-BC3C-1A1D8A508628}" type="slidenum">
              <a:rPr lang="cs-CZ">
                <a:solidFill>
                  <a:srgbClr val="000000"/>
                </a:solidFill>
              </a:rPr>
              <a:pPr/>
              <a:t>‹#›</a:t>
            </a:fld>
            <a:endParaRPr lang="cs-CZ">
              <a:solidFill>
                <a:srgbClr val="000000"/>
              </a:solidFill>
            </a:endParaRPr>
          </a:p>
        </p:txBody>
      </p:sp>
    </p:spTree>
    <p:extLst>
      <p:ext uri="{BB962C8B-B14F-4D97-AF65-F5344CB8AC3E}">
        <p14:creationId xmlns:p14="http://schemas.microsoft.com/office/powerpoint/2010/main" val="6020573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Date Placeholder 6"/>
          <p:cNvSpPr>
            <a:spLocks noGrp="1"/>
          </p:cNvSpPr>
          <p:nvPr>
            <p:ph type="dt" sz="half" idx="10"/>
          </p:nvPr>
        </p:nvSpPr>
        <p:spPr/>
        <p:txBody>
          <a:bodyPr/>
          <a:lstStyle>
            <a:lvl1pPr>
              <a:defRPr/>
            </a:lvl1pPr>
          </a:lstStyle>
          <a:p>
            <a:endParaRPr lang="cs-CZ">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cs-CZ">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2B61FC1E-A75B-42F6-A247-38C8BFBD5B44}" type="slidenum">
              <a:rPr lang="cs-CZ">
                <a:solidFill>
                  <a:srgbClr val="000000"/>
                </a:solidFill>
              </a:rPr>
              <a:pPr/>
              <a:t>‹#›</a:t>
            </a:fld>
            <a:endParaRPr lang="cs-CZ">
              <a:solidFill>
                <a:srgbClr val="000000"/>
              </a:solidFill>
            </a:endParaRPr>
          </a:p>
        </p:txBody>
      </p:sp>
    </p:spTree>
    <p:extLst>
      <p:ext uri="{BB962C8B-B14F-4D97-AF65-F5344CB8AC3E}">
        <p14:creationId xmlns:p14="http://schemas.microsoft.com/office/powerpoint/2010/main" val="31975693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Date Placeholder 2"/>
          <p:cNvSpPr>
            <a:spLocks noGrp="1"/>
          </p:cNvSpPr>
          <p:nvPr>
            <p:ph type="dt" sz="half" idx="10"/>
          </p:nvPr>
        </p:nvSpPr>
        <p:spPr/>
        <p:txBody>
          <a:bodyPr/>
          <a:lstStyle>
            <a:lvl1pPr>
              <a:defRPr/>
            </a:lvl1pPr>
          </a:lstStyle>
          <a:p>
            <a:endParaRPr lang="cs-CZ">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cs-CZ">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E829E18C-C097-4F59-B0F4-1564618EFC62}" type="slidenum">
              <a:rPr lang="cs-CZ">
                <a:solidFill>
                  <a:srgbClr val="000000"/>
                </a:solidFill>
              </a:rPr>
              <a:pPr/>
              <a:t>‹#›</a:t>
            </a:fld>
            <a:endParaRPr lang="cs-CZ">
              <a:solidFill>
                <a:srgbClr val="000000"/>
              </a:solidFill>
            </a:endParaRPr>
          </a:p>
        </p:txBody>
      </p:sp>
    </p:spTree>
    <p:extLst>
      <p:ext uri="{BB962C8B-B14F-4D97-AF65-F5344CB8AC3E}">
        <p14:creationId xmlns:p14="http://schemas.microsoft.com/office/powerpoint/2010/main" val="19769031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cs-CZ">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cs-CZ">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337DE4BC-1693-4854-9219-E8B9198C2652}" type="slidenum">
              <a:rPr lang="cs-CZ">
                <a:solidFill>
                  <a:srgbClr val="000000"/>
                </a:solidFill>
              </a:rPr>
              <a:pPr/>
              <a:t>‹#›</a:t>
            </a:fld>
            <a:endParaRPr lang="cs-CZ">
              <a:solidFill>
                <a:srgbClr val="000000"/>
              </a:solidFill>
            </a:endParaRPr>
          </a:p>
        </p:txBody>
      </p:sp>
    </p:spTree>
    <p:extLst>
      <p:ext uri="{BB962C8B-B14F-4D97-AF65-F5344CB8AC3E}">
        <p14:creationId xmlns:p14="http://schemas.microsoft.com/office/powerpoint/2010/main" val="20751329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cs-CZ">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cs-CZ">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99A6E188-C0BF-4774-955D-A3A574372BF4}" type="slidenum">
              <a:rPr lang="cs-CZ">
                <a:solidFill>
                  <a:srgbClr val="000000"/>
                </a:solidFill>
              </a:rPr>
              <a:pPr/>
              <a:t>‹#›</a:t>
            </a:fld>
            <a:endParaRPr lang="cs-CZ">
              <a:solidFill>
                <a:srgbClr val="000000"/>
              </a:solidFill>
            </a:endParaRPr>
          </a:p>
        </p:txBody>
      </p:sp>
    </p:spTree>
    <p:extLst>
      <p:ext uri="{BB962C8B-B14F-4D97-AF65-F5344CB8AC3E}">
        <p14:creationId xmlns:p14="http://schemas.microsoft.com/office/powerpoint/2010/main" val="770281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1BE80EE-7F7D-450A-BA54-102D789F19FB}"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8031643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cs-CZ">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cs-CZ">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40EA2482-FAB7-4F43-9350-DA5A1570D6E8}" type="slidenum">
              <a:rPr lang="cs-CZ">
                <a:solidFill>
                  <a:srgbClr val="000000"/>
                </a:solidFill>
              </a:rPr>
              <a:pPr/>
              <a:t>‹#›</a:t>
            </a:fld>
            <a:endParaRPr lang="cs-CZ">
              <a:solidFill>
                <a:srgbClr val="000000"/>
              </a:solidFill>
            </a:endParaRPr>
          </a:p>
        </p:txBody>
      </p:sp>
    </p:spTree>
    <p:extLst>
      <p:ext uri="{BB962C8B-B14F-4D97-AF65-F5344CB8AC3E}">
        <p14:creationId xmlns:p14="http://schemas.microsoft.com/office/powerpoint/2010/main" val="37248960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lvl1pPr>
              <a:defRPr/>
            </a:lvl1pPr>
          </a:lstStyle>
          <a:p>
            <a:endParaRPr lang="cs-CZ">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cs-CZ">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ACCDD51-A95D-47F6-B26A-4ECE8B3B6519}" type="slidenum">
              <a:rPr lang="cs-CZ">
                <a:solidFill>
                  <a:srgbClr val="000000"/>
                </a:solidFill>
              </a:rPr>
              <a:pPr/>
              <a:t>‹#›</a:t>
            </a:fld>
            <a:endParaRPr lang="cs-CZ">
              <a:solidFill>
                <a:srgbClr val="000000"/>
              </a:solidFill>
            </a:endParaRPr>
          </a:p>
        </p:txBody>
      </p:sp>
    </p:spTree>
    <p:extLst>
      <p:ext uri="{BB962C8B-B14F-4D97-AF65-F5344CB8AC3E}">
        <p14:creationId xmlns:p14="http://schemas.microsoft.com/office/powerpoint/2010/main" val="13352612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lvl1pPr>
              <a:defRPr/>
            </a:lvl1pPr>
          </a:lstStyle>
          <a:p>
            <a:endParaRPr lang="cs-CZ">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cs-CZ">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37BA634-E67F-4453-AF3A-6A61F44840C0}" type="slidenum">
              <a:rPr lang="cs-CZ">
                <a:solidFill>
                  <a:srgbClr val="000000"/>
                </a:solidFill>
              </a:rPr>
              <a:pPr/>
              <a:t>‹#›</a:t>
            </a:fld>
            <a:endParaRPr lang="cs-CZ">
              <a:solidFill>
                <a:srgbClr val="000000"/>
              </a:solidFill>
            </a:endParaRPr>
          </a:p>
        </p:txBody>
      </p:sp>
    </p:spTree>
    <p:extLst>
      <p:ext uri="{BB962C8B-B14F-4D97-AF65-F5344CB8AC3E}">
        <p14:creationId xmlns:p14="http://schemas.microsoft.com/office/powerpoint/2010/main" val="1838493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C283870-201A-4C14-AFD8-AD39C4908EAA}"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005393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E813236-88D4-4A43-907B-F02BFA247386}"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48176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3E46C7D-ADD6-4422-832C-816348C0E085}"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531385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3714A4B-E06B-41CD-8943-A4B73F5AC78B}"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277709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FE0B263-1E21-4CE7-99DF-15727CC7A5F3}"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014104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6562AA2-9C83-4167-B5FC-B1FC9E87CEA6}"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616038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D190365-E587-417A-825E-F1486D37E3AE}"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297736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5DA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pPr fontAlgn="base">
              <a:spcBef>
                <a:spcPct val="0"/>
              </a:spcBef>
              <a:spcAft>
                <a:spcPct val="0"/>
              </a:spcAft>
              <a:defRPr/>
            </a:pPr>
            <a:endParaRPr lang="cs-CZ">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lgn="ctr" fontAlgn="base">
              <a:spcBef>
                <a:spcPct val="0"/>
              </a:spcBef>
              <a:spcAft>
                <a:spcPct val="0"/>
              </a:spcAft>
              <a:defRPr/>
            </a:pPr>
            <a:endParaRPr lang="cs-CZ">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E106D095-E87D-4222-8423-534E512B91AF}" type="slidenum">
              <a:rPr lang="cs-CZ">
                <a:solidFill>
                  <a:srgbClr val="000000"/>
                </a:solidFill>
              </a:rPr>
              <a:pPr fontAlgn="base">
                <a:spcBef>
                  <a:spcPct val="0"/>
                </a:spcBef>
                <a:spcAft>
                  <a:spcPct val="0"/>
                </a:spcAft>
                <a:defRPr/>
              </a:pPr>
              <a:t>‹#›</a:t>
            </a:fld>
            <a:endParaRPr lang="cs-CZ">
              <a:solidFill>
                <a:srgbClr val="000000"/>
              </a:solidFill>
            </a:endParaRPr>
          </a:p>
        </p:txBody>
      </p:sp>
    </p:spTree>
    <p:extLst>
      <p:ext uri="{BB962C8B-B14F-4D97-AF65-F5344CB8AC3E}">
        <p14:creationId xmlns:p14="http://schemas.microsoft.com/office/powerpoint/2010/main" val="20827245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D5DA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pPr fontAlgn="base">
              <a:spcBef>
                <a:spcPct val="0"/>
              </a:spcBef>
              <a:spcAft>
                <a:spcPct val="0"/>
              </a:spcAft>
            </a:pPr>
            <a:endParaRPr lang="cs-CZ">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lgn="ctr" fontAlgn="base">
              <a:spcBef>
                <a:spcPct val="0"/>
              </a:spcBef>
              <a:spcAft>
                <a:spcPct val="0"/>
              </a:spcAft>
            </a:pPr>
            <a:endParaRPr lang="cs-CZ">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23D4E1E3-8DE6-423F-B7DD-25C00501FF30}" type="slidenum">
              <a:rPr lang="cs-CZ">
                <a:solidFill>
                  <a:srgbClr val="000000"/>
                </a:solidFill>
              </a:rPr>
              <a:pPr fontAlgn="base">
                <a:spcBef>
                  <a:spcPct val="0"/>
                </a:spcBef>
                <a:spcAft>
                  <a:spcPct val="0"/>
                </a:spcAft>
              </a:pPr>
              <a:t>‹#›</a:t>
            </a:fld>
            <a:endParaRPr lang="cs-CZ">
              <a:solidFill>
                <a:srgbClr val="000000"/>
              </a:solidFill>
            </a:endParaRPr>
          </a:p>
        </p:txBody>
      </p:sp>
    </p:spTree>
    <p:extLst>
      <p:ext uri="{BB962C8B-B14F-4D97-AF65-F5344CB8AC3E}">
        <p14:creationId xmlns:p14="http://schemas.microsoft.com/office/powerpoint/2010/main" val="286528677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76672"/>
            <a:ext cx="8784976" cy="4851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6" name="Line 108"/>
          <p:cNvSpPr>
            <a:spLocks noChangeShapeType="1"/>
          </p:cNvSpPr>
          <p:nvPr/>
        </p:nvSpPr>
        <p:spPr bwMode="auto">
          <a:xfrm flipV="1">
            <a:off x="3995936" y="404664"/>
            <a:ext cx="1944216" cy="100811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4" name="Oval 123"/>
          <p:cNvSpPr/>
          <p:nvPr/>
        </p:nvSpPr>
        <p:spPr bwMode="auto">
          <a:xfrm>
            <a:off x="7092280" y="2924944"/>
            <a:ext cx="864096" cy="792088"/>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01" name="AutoShape 3"/>
          <p:cNvSpPr>
            <a:spLocks noChangeArrowheads="1"/>
          </p:cNvSpPr>
          <p:nvPr/>
        </p:nvSpPr>
        <p:spPr bwMode="auto">
          <a:xfrm>
            <a:off x="179512" y="476672"/>
            <a:ext cx="8784976" cy="4896544"/>
          </a:xfrm>
          <a:prstGeom prst="roundRect">
            <a:avLst>
              <a:gd name="adj" fmla="val 1099"/>
            </a:avLst>
          </a:prstGeom>
          <a:noFill/>
          <a:ln w="38100">
            <a:solidFill>
              <a:schemeClr val="accent2">
                <a:lumMod val="75000"/>
              </a:schemeClr>
            </a:solidFill>
            <a:round/>
            <a:headEnd/>
            <a:tailEnd/>
          </a:ln>
          <a:effectLst/>
          <a:extLst/>
        </p:spPr>
        <p:txBody>
          <a:bodyPr wrap="none" anchor="ctr"/>
          <a:lstStyle/>
          <a:p>
            <a:pPr algn="ctr" fontAlgn="base">
              <a:spcBef>
                <a:spcPct val="0"/>
              </a:spcBef>
              <a:spcAft>
                <a:spcPct val="0"/>
              </a:spcAft>
            </a:pPr>
            <a:endParaRPr lang="en-US">
              <a:solidFill>
                <a:srgbClr val="000000"/>
              </a:solidFill>
            </a:endParaRPr>
          </a:p>
        </p:txBody>
      </p:sp>
      <p:sp>
        <p:nvSpPr>
          <p:cNvPr id="9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
        <p:nvSpPr>
          <p:cNvPr id="103" name="Line 108"/>
          <p:cNvSpPr>
            <a:spLocks noChangeShapeType="1"/>
          </p:cNvSpPr>
          <p:nvPr/>
        </p:nvSpPr>
        <p:spPr bwMode="auto">
          <a:xfrm flipH="1">
            <a:off x="5580112" y="3140968"/>
            <a:ext cx="576064" cy="576064"/>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05" name="Line 108"/>
          <p:cNvSpPr>
            <a:spLocks noChangeShapeType="1"/>
          </p:cNvSpPr>
          <p:nvPr/>
        </p:nvSpPr>
        <p:spPr bwMode="auto">
          <a:xfrm>
            <a:off x="2987824" y="3212976"/>
            <a:ext cx="432048" cy="36004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08" name="Line 108"/>
          <p:cNvSpPr>
            <a:spLocks noChangeShapeType="1"/>
          </p:cNvSpPr>
          <p:nvPr/>
        </p:nvSpPr>
        <p:spPr bwMode="auto">
          <a:xfrm>
            <a:off x="3995936" y="1412776"/>
            <a:ext cx="1224136" cy="50405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10" name="Line 108"/>
          <p:cNvSpPr>
            <a:spLocks noChangeShapeType="1"/>
          </p:cNvSpPr>
          <p:nvPr/>
        </p:nvSpPr>
        <p:spPr bwMode="auto">
          <a:xfrm>
            <a:off x="5220072" y="1916832"/>
            <a:ext cx="1584325" cy="43180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12" name="Line 108"/>
          <p:cNvSpPr>
            <a:spLocks noChangeShapeType="1"/>
          </p:cNvSpPr>
          <p:nvPr/>
        </p:nvSpPr>
        <p:spPr bwMode="auto">
          <a:xfrm>
            <a:off x="6876257" y="2348880"/>
            <a:ext cx="720080" cy="79208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13" name="Line 108"/>
          <p:cNvSpPr>
            <a:spLocks noChangeShapeType="1"/>
          </p:cNvSpPr>
          <p:nvPr/>
        </p:nvSpPr>
        <p:spPr bwMode="auto">
          <a:xfrm flipH="1">
            <a:off x="6156176" y="2348880"/>
            <a:ext cx="720080" cy="79208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19" name="Line 108"/>
          <p:cNvSpPr>
            <a:spLocks noChangeShapeType="1"/>
          </p:cNvSpPr>
          <p:nvPr/>
        </p:nvSpPr>
        <p:spPr bwMode="auto">
          <a:xfrm flipV="1">
            <a:off x="7092280" y="3428752"/>
            <a:ext cx="288181" cy="79233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0" name="Line 108"/>
          <p:cNvSpPr>
            <a:spLocks noChangeShapeType="1"/>
          </p:cNvSpPr>
          <p:nvPr/>
        </p:nvSpPr>
        <p:spPr bwMode="auto">
          <a:xfrm>
            <a:off x="7668345" y="3429248"/>
            <a:ext cx="576063" cy="79184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1" name="Line 108"/>
          <p:cNvSpPr>
            <a:spLocks noChangeShapeType="1"/>
          </p:cNvSpPr>
          <p:nvPr/>
        </p:nvSpPr>
        <p:spPr bwMode="auto">
          <a:xfrm flipV="1">
            <a:off x="7524328" y="2780928"/>
            <a:ext cx="864096" cy="360040"/>
          </a:xfrm>
          <a:prstGeom prst="line">
            <a:avLst/>
          </a:prstGeom>
          <a:noFill/>
          <a:ln w="38100">
            <a:solidFill>
              <a:schemeClr val="tx1"/>
            </a:solidFill>
            <a:round/>
            <a:headEnd type="oval" w="sm" len="sm"/>
            <a:tailEnd type="oval"/>
          </a:ln>
          <a:extLst>
            <a:ext uri="{909E8E84-426E-40DD-AFC4-6F175D3DCCD1}">
              <a14:hiddenFill xmlns:a14="http://schemas.microsoft.com/office/drawing/2010/main">
                <a:noFill/>
              </a14:hiddenFill>
            </a:ext>
          </a:extLst>
        </p:spPr>
        <p:txBody>
          <a:bodyPr/>
          <a:lstStyle/>
          <a:p>
            <a:endParaRPr lang="cs-CZ"/>
          </a:p>
        </p:txBody>
      </p:sp>
      <p:sp>
        <p:nvSpPr>
          <p:cNvPr id="123" name="Line 108"/>
          <p:cNvSpPr>
            <a:spLocks noChangeShapeType="1"/>
          </p:cNvSpPr>
          <p:nvPr/>
        </p:nvSpPr>
        <p:spPr bwMode="auto">
          <a:xfrm>
            <a:off x="7668344" y="3429000"/>
            <a:ext cx="1296144" cy="64807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16" name="Oval 115"/>
          <p:cNvSpPr/>
          <p:nvPr/>
        </p:nvSpPr>
        <p:spPr bwMode="auto">
          <a:xfrm>
            <a:off x="7380312" y="2996952"/>
            <a:ext cx="288032" cy="288032"/>
          </a:xfrm>
          <a:prstGeom prst="ellipse">
            <a:avLst/>
          </a:prstGeom>
          <a:solidFill>
            <a:schemeClr val="accent3">
              <a:lumMod val="65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18" name="Oval 117"/>
          <p:cNvSpPr/>
          <p:nvPr/>
        </p:nvSpPr>
        <p:spPr bwMode="auto">
          <a:xfrm>
            <a:off x="7524328" y="3284984"/>
            <a:ext cx="288032" cy="288032"/>
          </a:xfrm>
          <a:prstGeom prst="ellipse">
            <a:avLst/>
          </a:prstGeom>
          <a:solidFill>
            <a:srgbClr val="FF9999"/>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25" name="Line 108"/>
          <p:cNvSpPr>
            <a:spLocks noChangeShapeType="1"/>
          </p:cNvSpPr>
          <p:nvPr/>
        </p:nvSpPr>
        <p:spPr bwMode="auto">
          <a:xfrm>
            <a:off x="3995937" y="1412776"/>
            <a:ext cx="432048" cy="194421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6" name="Line 108"/>
          <p:cNvSpPr>
            <a:spLocks noChangeShapeType="1"/>
          </p:cNvSpPr>
          <p:nvPr/>
        </p:nvSpPr>
        <p:spPr bwMode="auto">
          <a:xfrm flipH="1">
            <a:off x="3707904" y="1412776"/>
            <a:ext cx="288032" cy="194421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7" name="Line 108"/>
          <p:cNvSpPr>
            <a:spLocks noChangeShapeType="1"/>
          </p:cNvSpPr>
          <p:nvPr/>
        </p:nvSpPr>
        <p:spPr bwMode="auto">
          <a:xfrm flipH="1">
            <a:off x="2987824" y="1412776"/>
            <a:ext cx="1008112" cy="180020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9" name="Oval 128"/>
          <p:cNvSpPr/>
          <p:nvPr/>
        </p:nvSpPr>
        <p:spPr bwMode="auto">
          <a:xfrm>
            <a:off x="3563888" y="2852936"/>
            <a:ext cx="288032" cy="720080"/>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mtClean="0">
                <a:latin typeface="Arial" charset="0"/>
              </a:rPr>
              <a:t>?/</a:t>
            </a:r>
            <a:endParaRPr kumimoji="0" lang="cs-CZ" sz="1800" b="0" i="0" u="none" strike="noStrike" cap="none" normalizeH="0" baseline="0" smtClean="0">
              <a:ln>
                <a:noFill/>
              </a:ln>
              <a:solidFill>
                <a:schemeClr val="tx1"/>
              </a:solidFill>
              <a:effectLst/>
              <a:latin typeface="Arial" charset="0"/>
            </a:endParaRPr>
          </a:p>
        </p:txBody>
      </p:sp>
      <p:sp>
        <p:nvSpPr>
          <p:cNvPr id="130" name="Oval 129"/>
          <p:cNvSpPr/>
          <p:nvPr/>
        </p:nvSpPr>
        <p:spPr bwMode="auto">
          <a:xfrm>
            <a:off x="1475656" y="2348880"/>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1" name="Line 108"/>
          <p:cNvSpPr>
            <a:spLocks noChangeShapeType="1"/>
          </p:cNvSpPr>
          <p:nvPr/>
        </p:nvSpPr>
        <p:spPr bwMode="auto">
          <a:xfrm flipH="1">
            <a:off x="2843808" y="3212976"/>
            <a:ext cx="144016"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32" name="Oval 131"/>
          <p:cNvSpPr/>
          <p:nvPr/>
        </p:nvSpPr>
        <p:spPr bwMode="auto">
          <a:xfrm>
            <a:off x="2699792" y="3501008"/>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5" name="Line 108"/>
          <p:cNvSpPr>
            <a:spLocks noChangeShapeType="1"/>
          </p:cNvSpPr>
          <p:nvPr/>
        </p:nvSpPr>
        <p:spPr bwMode="auto">
          <a:xfrm flipH="1">
            <a:off x="5868144" y="3140968"/>
            <a:ext cx="576064" cy="576064"/>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38" name="Line 108"/>
          <p:cNvSpPr>
            <a:spLocks noChangeShapeType="1"/>
          </p:cNvSpPr>
          <p:nvPr/>
        </p:nvSpPr>
        <p:spPr bwMode="auto">
          <a:xfrm>
            <a:off x="5580112" y="3717032"/>
            <a:ext cx="144016" cy="50405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39" name="Line 108"/>
          <p:cNvSpPr>
            <a:spLocks noChangeShapeType="1"/>
          </p:cNvSpPr>
          <p:nvPr/>
        </p:nvSpPr>
        <p:spPr bwMode="auto">
          <a:xfrm>
            <a:off x="5868144" y="3717032"/>
            <a:ext cx="144016" cy="50405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43" name="Oval 142"/>
          <p:cNvSpPr/>
          <p:nvPr/>
        </p:nvSpPr>
        <p:spPr bwMode="auto">
          <a:xfrm>
            <a:off x="5580112" y="4077072"/>
            <a:ext cx="288032" cy="288032"/>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14" name="Oval 113"/>
          <p:cNvSpPr/>
          <p:nvPr/>
        </p:nvSpPr>
        <p:spPr bwMode="auto">
          <a:xfrm>
            <a:off x="6012160" y="2996952"/>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6" name="Oval 135"/>
          <p:cNvSpPr/>
          <p:nvPr/>
        </p:nvSpPr>
        <p:spPr bwMode="auto">
          <a:xfrm>
            <a:off x="5436096" y="3573016"/>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7" name="Oval 136"/>
          <p:cNvSpPr/>
          <p:nvPr/>
        </p:nvSpPr>
        <p:spPr bwMode="auto">
          <a:xfrm>
            <a:off x="5724128" y="3573016"/>
            <a:ext cx="288032" cy="288032"/>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44" name="Line 108"/>
          <p:cNvSpPr>
            <a:spLocks noChangeShapeType="1"/>
          </p:cNvSpPr>
          <p:nvPr/>
        </p:nvSpPr>
        <p:spPr bwMode="auto">
          <a:xfrm flipH="1">
            <a:off x="827584" y="3212976"/>
            <a:ext cx="432048" cy="936104"/>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46" name="Oval 145"/>
          <p:cNvSpPr/>
          <p:nvPr/>
        </p:nvSpPr>
        <p:spPr bwMode="auto">
          <a:xfrm>
            <a:off x="3995936" y="2420888"/>
            <a:ext cx="432048" cy="144016"/>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47" name="Oval 146"/>
          <p:cNvSpPr/>
          <p:nvPr/>
        </p:nvSpPr>
        <p:spPr bwMode="auto">
          <a:xfrm>
            <a:off x="1835696" y="2420888"/>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48" name="Line 108"/>
          <p:cNvSpPr>
            <a:spLocks noChangeShapeType="1"/>
          </p:cNvSpPr>
          <p:nvPr/>
        </p:nvSpPr>
        <p:spPr bwMode="auto">
          <a:xfrm flipH="1">
            <a:off x="755576" y="1412776"/>
            <a:ext cx="3240360" cy="100811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49" name="Oval 148"/>
          <p:cNvSpPr/>
          <p:nvPr/>
        </p:nvSpPr>
        <p:spPr bwMode="auto">
          <a:xfrm>
            <a:off x="3347864" y="1484784"/>
            <a:ext cx="216024" cy="144016"/>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0" name="Oval 149"/>
          <p:cNvSpPr/>
          <p:nvPr/>
        </p:nvSpPr>
        <p:spPr bwMode="auto">
          <a:xfrm>
            <a:off x="2843808" y="1628800"/>
            <a:ext cx="288032" cy="144016"/>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1" name="Oval 150"/>
          <p:cNvSpPr/>
          <p:nvPr/>
        </p:nvSpPr>
        <p:spPr bwMode="auto">
          <a:xfrm>
            <a:off x="2267744" y="1844824"/>
            <a:ext cx="432048" cy="144016"/>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2" name="Oval 151"/>
          <p:cNvSpPr/>
          <p:nvPr/>
        </p:nvSpPr>
        <p:spPr bwMode="auto">
          <a:xfrm>
            <a:off x="1403648" y="1988840"/>
            <a:ext cx="648072" cy="216024"/>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p</a:t>
            </a:r>
            <a:endParaRPr kumimoji="0" lang="cs-CZ" sz="1800" b="0" i="0" u="none" strike="noStrike" cap="none" normalizeH="0" baseline="0" smtClean="0">
              <a:ln>
                <a:noFill/>
              </a:ln>
              <a:solidFill>
                <a:schemeClr val="tx1"/>
              </a:solidFill>
              <a:effectLst/>
              <a:latin typeface="Arial" charset="0"/>
            </a:endParaRPr>
          </a:p>
        </p:txBody>
      </p:sp>
      <p:sp>
        <p:nvSpPr>
          <p:cNvPr id="154" name="Line 108"/>
          <p:cNvSpPr>
            <a:spLocks noChangeShapeType="1"/>
          </p:cNvSpPr>
          <p:nvPr/>
        </p:nvSpPr>
        <p:spPr bwMode="auto">
          <a:xfrm>
            <a:off x="3419872" y="3645024"/>
            <a:ext cx="432048" cy="36004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55" name="Line 108"/>
          <p:cNvSpPr>
            <a:spLocks noChangeShapeType="1"/>
          </p:cNvSpPr>
          <p:nvPr/>
        </p:nvSpPr>
        <p:spPr bwMode="auto">
          <a:xfrm flipH="1">
            <a:off x="3635896" y="4005064"/>
            <a:ext cx="288032"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57" name="Line 108"/>
          <p:cNvSpPr>
            <a:spLocks noChangeShapeType="1"/>
          </p:cNvSpPr>
          <p:nvPr/>
        </p:nvSpPr>
        <p:spPr bwMode="auto">
          <a:xfrm flipH="1">
            <a:off x="3275856" y="3645024"/>
            <a:ext cx="144016"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58" name="Line 108"/>
          <p:cNvSpPr>
            <a:spLocks noChangeShapeType="1"/>
          </p:cNvSpPr>
          <p:nvPr/>
        </p:nvSpPr>
        <p:spPr bwMode="auto">
          <a:xfrm flipH="1">
            <a:off x="6444208" y="2348880"/>
            <a:ext cx="432048" cy="79208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60" name="Line 108"/>
          <p:cNvSpPr>
            <a:spLocks noChangeShapeType="1"/>
          </p:cNvSpPr>
          <p:nvPr/>
        </p:nvSpPr>
        <p:spPr bwMode="auto">
          <a:xfrm flipH="1">
            <a:off x="539552" y="2492896"/>
            <a:ext cx="288032" cy="100811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61" name="Line 108"/>
          <p:cNvSpPr>
            <a:spLocks noChangeShapeType="1"/>
          </p:cNvSpPr>
          <p:nvPr/>
        </p:nvSpPr>
        <p:spPr bwMode="auto">
          <a:xfrm>
            <a:off x="827584" y="2492896"/>
            <a:ext cx="432048" cy="64807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6" name="Smiley Face 5"/>
          <p:cNvSpPr/>
          <p:nvPr/>
        </p:nvSpPr>
        <p:spPr bwMode="auto">
          <a:xfrm>
            <a:off x="395536" y="3356992"/>
            <a:ext cx="360040" cy="432048"/>
          </a:xfrm>
          <a:prstGeom prst="smileyFac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7" name="Sun 6"/>
          <p:cNvSpPr/>
          <p:nvPr/>
        </p:nvSpPr>
        <p:spPr bwMode="auto">
          <a:xfrm>
            <a:off x="6876256" y="3933056"/>
            <a:ext cx="432048" cy="504056"/>
          </a:xfrm>
          <a:prstGeom prst="sun">
            <a:avLst/>
          </a:prstGeom>
          <a:solidFill>
            <a:srgbClr val="FFC000"/>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66" name="Line 108"/>
          <p:cNvSpPr>
            <a:spLocks noChangeShapeType="1"/>
          </p:cNvSpPr>
          <p:nvPr/>
        </p:nvSpPr>
        <p:spPr bwMode="auto">
          <a:xfrm flipH="1">
            <a:off x="5004048" y="1916832"/>
            <a:ext cx="216024" cy="115212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68" name="Line 108"/>
          <p:cNvSpPr>
            <a:spLocks noChangeShapeType="1"/>
          </p:cNvSpPr>
          <p:nvPr/>
        </p:nvSpPr>
        <p:spPr bwMode="auto">
          <a:xfrm flipH="1">
            <a:off x="4788024" y="3140968"/>
            <a:ext cx="216024" cy="115212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69" name="Cloud 168"/>
          <p:cNvSpPr/>
          <p:nvPr/>
        </p:nvSpPr>
        <p:spPr bwMode="auto">
          <a:xfrm>
            <a:off x="4427984" y="4077072"/>
            <a:ext cx="720080" cy="360040"/>
          </a:xfrm>
          <a:prstGeom prst="cloud">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r>
              <a:rPr lang="en-US" smtClean="0">
                <a:latin typeface="Arial" charset="0"/>
              </a:rPr>
              <a:t>x--y</a:t>
            </a:r>
            <a:endParaRPr lang="cs-CZ">
              <a:latin typeface="Arial" charset="0"/>
            </a:endParaRPr>
          </a:p>
        </p:txBody>
      </p:sp>
      <p:sp>
        <p:nvSpPr>
          <p:cNvPr id="5" name="Quad Arrow 4"/>
          <p:cNvSpPr/>
          <p:nvPr/>
        </p:nvSpPr>
        <p:spPr bwMode="auto">
          <a:xfrm>
            <a:off x="8172400" y="2564904"/>
            <a:ext cx="432048" cy="432048"/>
          </a:xfrm>
          <a:prstGeom prst="quadArrow">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11" name="Oval 110"/>
          <p:cNvSpPr/>
          <p:nvPr/>
        </p:nvSpPr>
        <p:spPr bwMode="auto">
          <a:xfrm>
            <a:off x="6588224" y="2204864"/>
            <a:ext cx="576064"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400" b="1" smtClean="0">
                <a:latin typeface="Arial" charset="0"/>
              </a:rPr>
              <a:t>2</a:t>
            </a:r>
            <a:r>
              <a:rPr kumimoji="0" lang="en-US" sz="1400" b="1" i="0" u="none" strike="noStrike" cap="none" normalizeH="0" baseline="0" smtClean="0">
                <a:ln>
                  <a:noFill/>
                </a:ln>
                <a:solidFill>
                  <a:schemeClr val="tx1"/>
                </a:solidFill>
                <a:effectLst/>
                <a:latin typeface="Arial" charset="0"/>
              </a:rPr>
              <a:t>&lt;1</a:t>
            </a:r>
            <a:endParaRPr kumimoji="0" lang="cs-CZ" sz="1400" b="1" i="0" u="none" strike="noStrike" cap="none" normalizeH="0" baseline="0" smtClean="0">
              <a:ln>
                <a:noFill/>
              </a:ln>
              <a:solidFill>
                <a:schemeClr val="tx1"/>
              </a:solidFill>
              <a:effectLst/>
              <a:latin typeface="Arial" charset="0"/>
            </a:endParaRPr>
          </a:p>
        </p:txBody>
      </p:sp>
      <p:sp>
        <p:nvSpPr>
          <p:cNvPr id="115" name="Oval 114"/>
          <p:cNvSpPr/>
          <p:nvPr/>
        </p:nvSpPr>
        <p:spPr bwMode="auto">
          <a:xfrm>
            <a:off x="6300192" y="2996952"/>
            <a:ext cx="288032" cy="288032"/>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28" name="Oval 127"/>
          <p:cNvSpPr/>
          <p:nvPr/>
        </p:nvSpPr>
        <p:spPr bwMode="auto">
          <a:xfrm>
            <a:off x="2843808" y="3068960"/>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45" name="Oval 144"/>
          <p:cNvSpPr/>
          <p:nvPr/>
        </p:nvSpPr>
        <p:spPr bwMode="auto">
          <a:xfrm>
            <a:off x="3275856" y="3501008"/>
            <a:ext cx="288032" cy="288032"/>
          </a:xfrm>
          <a:prstGeom prst="ellipse">
            <a:avLst/>
          </a:prstGeom>
          <a:solidFill>
            <a:schemeClr val="accent2">
              <a:lumMod val="20000"/>
              <a:lumOff val="8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6" name="Oval 155"/>
          <p:cNvSpPr/>
          <p:nvPr/>
        </p:nvSpPr>
        <p:spPr bwMode="auto">
          <a:xfrm>
            <a:off x="3779912" y="3861048"/>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70" name="Line 108"/>
          <p:cNvSpPr>
            <a:spLocks noChangeShapeType="1"/>
          </p:cNvSpPr>
          <p:nvPr/>
        </p:nvSpPr>
        <p:spPr bwMode="auto">
          <a:xfrm>
            <a:off x="1259632" y="3212976"/>
            <a:ext cx="432048" cy="64807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1" name="Line 108"/>
          <p:cNvSpPr>
            <a:spLocks noChangeShapeType="1"/>
          </p:cNvSpPr>
          <p:nvPr/>
        </p:nvSpPr>
        <p:spPr bwMode="auto">
          <a:xfrm>
            <a:off x="1763688" y="3933056"/>
            <a:ext cx="576064" cy="108012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2" name="Line 108"/>
          <p:cNvSpPr>
            <a:spLocks noChangeShapeType="1"/>
          </p:cNvSpPr>
          <p:nvPr/>
        </p:nvSpPr>
        <p:spPr bwMode="auto">
          <a:xfrm flipH="1">
            <a:off x="971600" y="3933056"/>
            <a:ext cx="792088" cy="108012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3" name="Line 108"/>
          <p:cNvSpPr>
            <a:spLocks noChangeShapeType="1"/>
          </p:cNvSpPr>
          <p:nvPr/>
        </p:nvSpPr>
        <p:spPr bwMode="auto">
          <a:xfrm flipH="1">
            <a:off x="1259632" y="3933056"/>
            <a:ext cx="504056" cy="100811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4" name="Line 108"/>
          <p:cNvSpPr>
            <a:spLocks noChangeShapeType="1"/>
          </p:cNvSpPr>
          <p:nvPr/>
        </p:nvSpPr>
        <p:spPr bwMode="auto">
          <a:xfrm flipH="1">
            <a:off x="1475656" y="3933056"/>
            <a:ext cx="288032" cy="100811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5" name="Line 108"/>
          <p:cNvSpPr>
            <a:spLocks noChangeShapeType="1"/>
          </p:cNvSpPr>
          <p:nvPr/>
        </p:nvSpPr>
        <p:spPr bwMode="auto">
          <a:xfrm flipH="1">
            <a:off x="1763688" y="3933056"/>
            <a:ext cx="0" cy="108012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6" name="Line 108"/>
          <p:cNvSpPr>
            <a:spLocks noChangeShapeType="1"/>
          </p:cNvSpPr>
          <p:nvPr/>
        </p:nvSpPr>
        <p:spPr bwMode="auto">
          <a:xfrm>
            <a:off x="1763688" y="3933056"/>
            <a:ext cx="216024" cy="108012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7" name="Line 108"/>
          <p:cNvSpPr>
            <a:spLocks noChangeShapeType="1"/>
          </p:cNvSpPr>
          <p:nvPr/>
        </p:nvSpPr>
        <p:spPr bwMode="auto">
          <a:xfrm>
            <a:off x="1763688" y="3933056"/>
            <a:ext cx="360040" cy="108012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9" name="Line 108"/>
          <p:cNvSpPr>
            <a:spLocks noChangeShapeType="1"/>
          </p:cNvSpPr>
          <p:nvPr/>
        </p:nvSpPr>
        <p:spPr bwMode="auto">
          <a:xfrm flipH="1">
            <a:off x="3131840" y="4077072"/>
            <a:ext cx="144016"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80" name="Oval 179"/>
          <p:cNvSpPr/>
          <p:nvPr/>
        </p:nvSpPr>
        <p:spPr bwMode="auto">
          <a:xfrm>
            <a:off x="2987824" y="4365104"/>
            <a:ext cx="288032" cy="288032"/>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82" name="Line 108"/>
          <p:cNvSpPr>
            <a:spLocks noChangeShapeType="1"/>
          </p:cNvSpPr>
          <p:nvPr/>
        </p:nvSpPr>
        <p:spPr bwMode="auto">
          <a:xfrm flipH="1">
            <a:off x="5868144" y="4293096"/>
            <a:ext cx="144016"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85" name="&quot;No&quot; Symbol 184"/>
          <p:cNvSpPr/>
          <p:nvPr/>
        </p:nvSpPr>
        <p:spPr bwMode="auto">
          <a:xfrm>
            <a:off x="8100392" y="4077072"/>
            <a:ext cx="360040" cy="360040"/>
          </a:xfrm>
          <a:prstGeom prst="noSmoking">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86" name="Line 108"/>
          <p:cNvSpPr>
            <a:spLocks noChangeShapeType="1"/>
          </p:cNvSpPr>
          <p:nvPr/>
        </p:nvSpPr>
        <p:spPr bwMode="auto">
          <a:xfrm>
            <a:off x="3635896" y="4437112"/>
            <a:ext cx="432048" cy="28803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87" name="Line 108"/>
          <p:cNvSpPr>
            <a:spLocks noChangeShapeType="1"/>
          </p:cNvSpPr>
          <p:nvPr/>
        </p:nvSpPr>
        <p:spPr bwMode="auto">
          <a:xfrm>
            <a:off x="4067944" y="4725144"/>
            <a:ext cx="144016"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88" name="Line 108"/>
          <p:cNvSpPr>
            <a:spLocks noChangeShapeType="1"/>
          </p:cNvSpPr>
          <p:nvPr/>
        </p:nvSpPr>
        <p:spPr bwMode="auto">
          <a:xfrm flipV="1">
            <a:off x="3851920" y="4725144"/>
            <a:ext cx="216024" cy="36004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33" name="Oval 132"/>
          <p:cNvSpPr/>
          <p:nvPr/>
        </p:nvSpPr>
        <p:spPr bwMode="auto">
          <a:xfrm>
            <a:off x="3131840" y="3933056"/>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78" name="Oval 177"/>
          <p:cNvSpPr/>
          <p:nvPr/>
        </p:nvSpPr>
        <p:spPr bwMode="auto">
          <a:xfrm>
            <a:off x="3491880" y="4293096"/>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84" name="Moon 183"/>
          <p:cNvSpPr/>
          <p:nvPr/>
        </p:nvSpPr>
        <p:spPr bwMode="auto">
          <a:xfrm>
            <a:off x="3995936" y="4581128"/>
            <a:ext cx="288032" cy="338336"/>
          </a:xfrm>
          <a:prstGeom prst="moon">
            <a:avLst/>
          </a:prstGeom>
          <a:solidFill>
            <a:srgbClr val="FFFF00"/>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0" name="Cloud 9"/>
          <p:cNvSpPr/>
          <p:nvPr/>
        </p:nvSpPr>
        <p:spPr bwMode="auto">
          <a:xfrm>
            <a:off x="4716016" y="2924944"/>
            <a:ext cx="720080" cy="360040"/>
          </a:xfrm>
          <a:prstGeom prst="cloud">
            <a:avLst/>
          </a:prstGeom>
          <a:solidFill>
            <a:schemeClr val="accent1">
              <a:lumMod val="75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r>
              <a:rPr lang="en-US" smtClean="0">
                <a:latin typeface="Arial" charset="0"/>
              </a:rPr>
              <a:t>x+y</a:t>
            </a:r>
            <a:endParaRPr lang="cs-CZ">
              <a:latin typeface="Arial" charset="0"/>
            </a:endParaRPr>
          </a:p>
        </p:txBody>
      </p:sp>
      <p:sp>
        <p:nvSpPr>
          <p:cNvPr id="142" name="Oval 141"/>
          <p:cNvSpPr/>
          <p:nvPr/>
        </p:nvSpPr>
        <p:spPr bwMode="auto">
          <a:xfrm>
            <a:off x="5868144" y="4077072"/>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 name="Oval Callout 8"/>
          <p:cNvSpPr/>
          <p:nvPr/>
        </p:nvSpPr>
        <p:spPr bwMode="auto">
          <a:xfrm>
            <a:off x="1043608" y="2996952"/>
            <a:ext cx="576064" cy="360040"/>
          </a:xfrm>
          <a:prstGeom prst="wedgeEllipseCallout">
            <a:avLst>
              <a:gd name="adj1" fmla="val -67050"/>
              <a:gd name="adj2" fmla="val 41990"/>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r>
              <a:rPr lang="en-US">
                <a:latin typeface="Arial" charset="0"/>
              </a:rPr>
              <a:t>H</a:t>
            </a:r>
            <a:r>
              <a:rPr lang="en-US" smtClean="0">
                <a:latin typeface="Arial" charset="0"/>
              </a:rPr>
              <a:t>i!</a:t>
            </a:r>
            <a:endParaRPr lang="cs-CZ">
              <a:latin typeface="Arial" charset="0"/>
            </a:endParaRPr>
          </a:p>
        </p:txBody>
      </p:sp>
      <p:sp>
        <p:nvSpPr>
          <p:cNvPr id="8" name="Cloud Callout 7"/>
          <p:cNvSpPr/>
          <p:nvPr/>
        </p:nvSpPr>
        <p:spPr bwMode="auto">
          <a:xfrm>
            <a:off x="1547664" y="3717032"/>
            <a:ext cx="432048" cy="432048"/>
          </a:xfrm>
          <a:prstGeom prst="cloudCallout">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2" name="Left Arrow 11"/>
          <p:cNvSpPr/>
          <p:nvPr/>
        </p:nvSpPr>
        <p:spPr bwMode="auto">
          <a:xfrm>
            <a:off x="611560" y="3933056"/>
            <a:ext cx="360040" cy="412624"/>
          </a:xfrm>
          <a:prstGeom prst="leftArrow">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90" name="Oval 189"/>
          <p:cNvSpPr/>
          <p:nvPr/>
        </p:nvSpPr>
        <p:spPr bwMode="auto">
          <a:xfrm>
            <a:off x="4283968" y="3284984"/>
            <a:ext cx="216024" cy="144016"/>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91" name="Oval 190"/>
          <p:cNvSpPr/>
          <p:nvPr/>
        </p:nvSpPr>
        <p:spPr bwMode="auto">
          <a:xfrm>
            <a:off x="5724128" y="4581128"/>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07" name="Oval 106"/>
          <p:cNvSpPr/>
          <p:nvPr/>
        </p:nvSpPr>
        <p:spPr bwMode="auto">
          <a:xfrm>
            <a:off x="3851920" y="1268760"/>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09" name="Oval 108"/>
          <p:cNvSpPr/>
          <p:nvPr/>
        </p:nvSpPr>
        <p:spPr bwMode="auto">
          <a:xfrm>
            <a:off x="5076056" y="1772816"/>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92" name="Line 108"/>
          <p:cNvSpPr>
            <a:spLocks noChangeShapeType="1"/>
          </p:cNvSpPr>
          <p:nvPr/>
        </p:nvSpPr>
        <p:spPr bwMode="auto">
          <a:xfrm flipH="1" flipV="1">
            <a:off x="7668343" y="4221088"/>
            <a:ext cx="360040" cy="360040"/>
          </a:xfrm>
          <a:prstGeom prst="line">
            <a:avLst/>
          </a:prstGeom>
          <a:noFill/>
          <a:ln w="38100">
            <a:solidFill>
              <a:schemeClr val="tx1"/>
            </a:solidFill>
            <a:round/>
            <a:headEnd type="oval" w="lg" len="lg"/>
            <a:tailEnd w="lg" len="lg"/>
          </a:ln>
          <a:extLst>
            <a:ext uri="{909E8E84-426E-40DD-AFC4-6F175D3DCCD1}">
              <a14:hiddenFill xmlns:a14="http://schemas.microsoft.com/office/drawing/2010/main">
                <a:noFill/>
              </a14:hiddenFill>
            </a:ext>
          </a:extLst>
        </p:spPr>
        <p:txBody>
          <a:bodyPr/>
          <a:lstStyle/>
          <a:p>
            <a:endParaRPr lang="cs-CZ"/>
          </a:p>
        </p:txBody>
      </p:sp>
      <p:sp>
        <p:nvSpPr>
          <p:cNvPr id="193" name="Line 108"/>
          <p:cNvSpPr>
            <a:spLocks noChangeShapeType="1"/>
          </p:cNvSpPr>
          <p:nvPr/>
        </p:nvSpPr>
        <p:spPr bwMode="auto">
          <a:xfrm flipV="1">
            <a:off x="7308304" y="4221088"/>
            <a:ext cx="360040" cy="720080"/>
          </a:xfrm>
          <a:prstGeom prst="line">
            <a:avLst/>
          </a:prstGeom>
          <a:noFill/>
          <a:ln w="38100">
            <a:solidFill>
              <a:srgbClr val="0070C0"/>
            </a:solidFill>
            <a:round/>
            <a:headEnd type="oval" w="lg" len="lg"/>
            <a:tailEnd w="lg" len="lg"/>
          </a:ln>
          <a:extLst>
            <a:ext uri="{909E8E84-426E-40DD-AFC4-6F175D3DCCD1}">
              <a14:hiddenFill xmlns:a14="http://schemas.microsoft.com/office/drawing/2010/main">
                <a:noFill/>
              </a14:hiddenFill>
            </a:ext>
          </a:extLst>
        </p:spPr>
        <p:txBody>
          <a:bodyPr/>
          <a:lstStyle/>
          <a:p>
            <a:endParaRPr lang="cs-CZ"/>
          </a:p>
        </p:txBody>
      </p:sp>
      <p:sp>
        <p:nvSpPr>
          <p:cNvPr id="194" name="Line 108"/>
          <p:cNvSpPr>
            <a:spLocks noChangeShapeType="1"/>
          </p:cNvSpPr>
          <p:nvPr/>
        </p:nvSpPr>
        <p:spPr bwMode="auto">
          <a:xfrm flipV="1">
            <a:off x="7668344" y="4221088"/>
            <a:ext cx="0" cy="648072"/>
          </a:xfrm>
          <a:prstGeom prst="line">
            <a:avLst/>
          </a:prstGeom>
          <a:noFill/>
          <a:ln w="38100">
            <a:solidFill>
              <a:schemeClr val="accent2">
                <a:lumMod val="75000"/>
              </a:schemeClr>
            </a:solidFill>
            <a:round/>
            <a:headEnd type="oval" w="lg" len="lg"/>
            <a:tailEnd w="lg" len="lg"/>
          </a:ln>
          <a:extLst>
            <a:ext uri="{909E8E84-426E-40DD-AFC4-6F175D3DCCD1}">
              <a14:hiddenFill xmlns:a14="http://schemas.microsoft.com/office/drawing/2010/main">
                <a:noFill/>
              </a14:hiddenFill>
            </a:ext>
          </a:extLst>
        </p:spPr>
        <p:txBody>
          <a:bodyPr/>
          <a:lstStyle/>
          <a:p>
            <a:endParaRPr lang="cs-CZ"/>
          </a:p>
        </p:txBody>
      </p:sp>
      <p:sp>
        <p:nvSpPr>
          <p:cNvPr id="195" name="Line 108"/>
          <p:cNvSpPr>
            <a:spLocks noChangeShapeType="1"/>
          </p:cNvSpPr>
          <p:nvPr/>
        </p:nvSpPr>
        <p:spPr bwMode="auto">
          <a:xfrm flipV="1">
            <a:off x="6804248" y="4221088"/>
            <a:ext cx="864096" cy="792088"/>
          </a:xfrm>
          <a:prstGeom prst="line">
            <a:avLst/>
          </a:prstGeom>
          <a:noFill/>
          <a:ln w="38100">
            <a:solidFill>
              <a:srgbClr val="00B0F0"/>
            </a:solidFill>
            <a:round/>
            <a:headEnd type="oval" w="lg" len="lg"/>
            <a:tailEnd w="lg" len="lg"/>
          </a:ln>
          <a:extLst>
            <a:ext uri="{909E8E84-426E-40DD-AFC4-6F175D3DCCD1}">
              <a14:hiddenFill xmlns:a14="http://schemas.microsoft.com/office/drawing/2010/main">
                <a:noFill/>
              </a14:hiddenFill>
            </a:ext>
          </a:extLst>
        </p:spPr>
        <p:txBody>
          <a:bodyPr/>
          <a:lstStyle/>
          <a:p>
            <a:endParaRPr lang="cs-CZ"/>
          </a:p>
        </p:txBody>
      </p:sp>
      <p:sp>
        <p:nvSpPr>
          <p:cNvPr id="122" name="Line 108"/>
          <p:cNvSpPr>
            <a:spLocks noChangeShapeType="1"/>
          </p:cNvSpPr>
          <p:nvPr/>
        </p:nvSpPr>
        <p:spPr bwMode="auto">
          <a:xfrm flipH="1" flipV="1">
            <a:off x="7380312" y="3429000"/>
            <a:ext cx="288181" cy="792336"/>
          </a:xfrm>
          <a:prstGeom prst="line">
            <a:avLst/>
          </a:prstGeom>
          <a:noFill/>
          <a:ln w="38100">
            <a:solidFill>
              <a:schemeClr val="tx1"/>
            </a:solidFill>
            <a:round/>
            <a:headEnd type="oval" w="lg" len="lg"/>
            <a:tailEnd w="lg" len="lg"/>
          </a:ln>
          <a:extLst>
            <a:ext uri="{909E8E84-426E-40DD-AFC4-6F175D3DCCD1}">
              <a14:hiddenFill xmlns:a14="http://schemas.microsoft.com/office/drawing/2010/main">
                <a:noFill/>
              </a14:hiddenFill>
            </a:ext>
          </a:extLst>
        </p:spPr>
        <p:txBody>
          <a:bodyPr/>
          <a:lstStyle/>
          <a:p>
            <a:endParaRPr lang="cs-CZ"/>
          </a:p>
        </p:txBody>
      </p:sp>
      <p:sp>
        <p:nvSpPr>
          <p:cNvPr id="117" name="Oval 116"/>
          <p:cNvSpPr/>
          <p:nvPr/>
        </p:nvSpPr>
        <p:spPr bwMode="auto">
          <a:xfrm>
            <a:off x="7236296" y="3284984"/>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3" name="Oval 152"/>
          <p:cNvSpPr/>
          <p:nvPr/>
        </p:nvSpPr>
        <p:spPr bwMode="auto">
          <a:xfrm>
            <a:off x="323528" y="2348880"/>
            <a:ext cx="1008112" cy="288032"/>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3" name="Rectangle 2"/>
          <p:cNvSpPr/>
          <p:nvPr/>
        </p:nvSpPr>
        <p:spPr bwMode="auto">
          <a:xfrm>
            <a:off x="179512" y="476672"/>
            <a:ext cx="8784976" cy="4896544"/>
          </a:xfrm>
          <a:prstGeom prst="rect">
            <a:avLst/>
          </a:prstGeom>
          <a:solidFill>
            <a:schemeClr val="accent6">
              <a:lumMod val="40000"/>
              <a:lumOff val="60000"/>
              <a:alpha val="64000"/>
            </a:schemeClr>
          </a:solidFill>
          <a:ln w="9525" cap="flat" cmpd="sng" algn="ctr">
            <a:solidFill>
              <a:schemeClr val="tx1"/>
            </a:solidFill>
            <a:prstDash val="solid"/>
            <a:round/>
            <a:headEnd type="none" w="med" len="med"/>
            <a:tailEnd type="none" w="med" len="med"/>
          </a:ln>
          <a:effectLst>
            <a:glow>
              <a:schemeClr val="accent1"/>
            </a:glow>
            <a:outerShdw blurRad="50800" sx="1000" sy="1000" algn="ctr" rotWithShape="0">
              <a:srgbClr val="000000"/>
            </a:outerShdw>
            <a:softEdge rad="0"/>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1550" name="AutoShape 46"/>
          <p:cNvSpPr>
            <a:spLocks noChangeArrowheads="1"/>
          </p:cNvSpPr>
          <p:nvPr/>
        </p:nvSpPr>
        <p:spPr bwMode="auto">
          <a:xfrm>
            <a:off x="251520" y="4365104"/>
            <a:ext cx="8568952" cy="2088232"/>
          </a:xfrm>
          <a:prstGeom prst="roundRect">
            <a:avLst>
              <a:gd name="adj" fmla="val 1033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marL="533400" indent="-533400">
              <a:buFontTx/>
              <a:buNone/>
            </a:pPr>
            <a:endParaRPr lang="en-US" altLang="cs-CZ" sz="1400" smtClean="0">
              <a:latin typeface="Arial" charset="0"/>
              <a:cs typeface="Arial" charset="0"/>
            </a:endParaRPr>
          </a:p>
          <a:p>
            <a:pPr marL="533400" indent="-533400">
              <a:buFontTx/>
              <a:buNone/>
            </a:pPr>
            <a:r>
              <a:rPr lang="en-US" altLang="cs-CZ" sz="1400" smtClean="0">
                <a:latin typeface="Arial" charset="0"/>
                <a:cs typeface="Arial" charset="0"/>
              </a:rPr>
              <a:t>[</a:t>
            </a:r>
            <a:r>
              <a:rPr lang="en-US" altLang="cs-CZ" sz="1400">
                <a:latin typeface="Arial" charset="0"/>
                <a:cs typeface="Arial" charset="0"/>
              </a:rPr>
              <a:t>1]	</a:t>
            </a:r>
            <a:r>
              <a:rPr lang="en-US" altLang="cs-CZ" sz="1400" smtClean="0">
                <a:latin typeface="Arial" charset="0"/>
                <a:cs typeface="Arial" charset="0"/>
              </a:rPr>
              <a:t>Weiss M. A., </a:t>
            </a:r>
            <a:r>
              <a:rPr lang="en-US" altLang="cs-CZ" sz="1400">
                <a:latin typeface="Arial" charset="0"/>
                <a:cs typeface="Arial" charset="0"/>
              </a:rPr>
              <a:t>Data Structures and Algorithm Analysis in C++, 3</a:t>
            </a:r>
            <a:r>
              <a:rPr lang="en-US" altLang="cs-CZ" sz="1400" baseline="30000">
                <a:latin typeface="Arial" charset="0"/>
                <a:cs typeface="Arial" charset="0"/>
              </a:rPr>
              <a:t>rd</a:t>
            </a:r>
            <a:r>
              <a:rPr lang="en-US" altLang="cs-CZ" sz="1400">
                <a:latin typeface="Arial" charset="0"/>
                <a:cs typeface="Arial" charset="0"/>
              </a:rPr>
              <a:t> Ed., Addison Wesley, §4.5, pp.149-58</a:t>
            </a:r>
            <a:r>
              <a:rPr lang="en-US" altLang="cs-CZ" sz="1400" smtClean="0">
                <a:latin typeface="Arial" charset="0"/>
                <a:cs typeface="Arial" charset="0"/>
              </a:rPr>
              <a:t>.</a:t>
            </a:r>
          </a:p>
          <a:p>
            <a:pPr marL="533400" indent="-533400">
              <a:buFontTx/>
              <a:buNone/>
            </a:pPr>
            <a:endParaRPr lang="en-US" altLang="cs-CZ" sz="1400">
              <a:latin typeface="Arial" charset="0"/>
              <a:cs typeface="Arial" charset="0"/>
            </a:endParaRPr>
          </a:p>
          <a:p>
            <a:pPr marL="533400" indent="-533400">
              <a:buFont typeface="Arial" charset="0"/>
              <a:buNone/>
            </a:pPr>
            <a:r>
              <a:rPr lang="en-US" altLang="cs-CZ" sz="1400">
                <a:latin typeface="Arial" charset="0"/>
                <a:cs typeface="Arial" charset="0"/>
              </a:rPr>
              <a:t>[2]	</a:t>
            </a:r>
            <a:r>
              <a:rPr lang="en-CA" altLang="cs-CZ" sz="1400">
                <a:latin typeface="Arial" charset="0"/>
                <a:cs typeface="Arial" charset="0"/>
              </a:rPr>
              <a:t>Daniel D. Sleator and Robert E. Tarjan, "Self-Adjusting Binary Search Trees", Journal of the ACM 32 (3), 1985, pp.652-86</a:t>
            </a:r>
            <a:r>
              <a:rPr lang="en-CA" altLang="cs-CZ" sz="1400" smtClean="0">
                <a:latin typeface="Arial" charset="0"/>
                <a:cs typeface="Arial" charset="0"/>
              </a:rPr>
              <a:t>.</a:t>
            </a:r>
          </a:p>
          <a:p>
            <a:pPr marL="533400" indent="-533400">
              <a:buFont typeface="Arial" charset="0"/>
              <a:buNone/>
            </a:pPr>
            <a:endParaRPr lang="en-CA" altLang="cs-CZ" sz="1400">
              <a:latin typeface="Arial" charset="0"/>
              <a:cs typeface="Arial" charset="0"/>
            </a:endParaRPr>
          </a:p>
          <a:p>
            <a:r>
              <a:rPr lang="en-CA" altLang="cs-CZ" sz="1400" smtClean="0">
                <a:latin typeface="Arial" charset="0"/>
                <a:cs typeface="Arial" charset="0"/>
              </a:rPr>
              <a:t>[3]      </a:t>
            </a:r>
            <a:r>
              <a:rPr lang="cs-CZ" sz="1400"/>
              <a:t>Ben Pfaff</a:t>
            </a:r>
            <a:r>
              <a:rPr lang="en-US" sz="1400"/>
              <a:t>: Performance Analysis of BSTs in System Software</a:t>
            </a:r>
            <a:r>
              <a:rPr lang="en-US" sz="1400"/>
              <a:t>, </a:t>
            </a:r>
            <a:r>
              <a:rPr lang="en-US" sz="1400" smtClean="0"/>
              <a:t>2004, </a:t>
            </a:r>
            <a:r>
              <a:rPr lang="cs-CZ" sz="1400" smtClean="0"/>
              <a:t>Stanford </a:t>
            </a:r>
            <a:r>
              <a:rPr lang="cs-CZ" sz="1400"/>
              <a:t>University</a:t>
            </a:r>
            <a:r>
              <a:rPr lang="en-US" sz="1400"/>
              <a:t>, </a:t>
            </a:r>
            <a:r>
              <a:rPr lang="en-US" sz="1400" smtClean="0"/>
              <a:t> </a:t>
            </a:r>
          </a:p>
          <a:p>
            <a:r>
              <a:rPr lang="en-US" sz="1400"/>
              <a:t> </a:t>
            </a:r>
            <a:r>
              <a:rPr lang="en-US" sz="1400" smtClean="0"/>
              <a:t>           </a:t>
            </a:r>
            <a:r>
              <a:rPr lang="cs-CZ" sz="1400" smtClean="0"/>
              <a:t>Department </a:t>
            </a:r>
            <a:r>
              <a:rPr lang="cs-CZ" sz="1400"/>
              <a:t>of </a:t>
            </a:r>
            <a:r>
              <a:rPr lang="cs-CZ" sz="1400"/>
              <a:t>Computer </a:t>
            </a:r>
            <a:r>
              <a:rPr lang="cs-CZ" sz="1400" smtClean="0"/>
              <a:t>Science</a:t>
            </a:r>
            <a:r>
              <a:rPr lang="en-US" sz="1400" smtClean="0"/>
              <a:t>,   http</a:t>
            </a:r>
            <a:r>
              <a:rPr lang="en-US" sz="1400"/>
              <a:t>://</a:t>
            </a:r>
            <a:r>
              <a:rPr lang="en-US" sz="1400" smtClean="0"/>
              <a:t>benpfaff.org/papers/libavl.pdf</a:t>
            </a:r>
            <a:r>
              <a:rPr lang="en-CA" altLang="cs-CZ" sz="1400" smtClean="0">
                <a:latin typeface="Arial" charset="0"/>
                <a:cs typeface="Arial" charset="0"/>
              </a:rPr>
              <a:t> </a:t>
            </a:r>
            <a:endParaRPr lang="en-US" altLang="cs-CZ" sz="1400">
              <a:latin typeface="Arial" charset="0"/>
              <a:cs typeface="Arial" charset="0"/>
            </a:endParaRPr>
          </a:p>
          <a:p>
            <a:pPr>
              <a:lnSpc>
                <a:spcPct val="120000"/>
              </a:lnSpc>
            </a:pPr>
            <a:r>
              <a:rPr lang="en-US" sz="1400" smtClean="0"/>
              <a:t>                                                                                 </a:t>
            </a:r>
            <a:endParaRPr lang="en-US" sz="1400"/>
          </a:p>
        </p:txBody>
      </p:sp>
      <p:sp>
        <p:nvSpPr>
          <p:cNvPr id="98" name="AutoShape 46"/>
          <p:cNvSpPr>
            <a:spLocks noChangeArrowheads="1"/>
          </p:cNvSpPr>
          <p:nvPr/>
        </p:nvSpPr>
        <p:spPr bwMode="auto">
          <a:xfrm>
            <a:off x="539552" y="4077072"/>
            <a:ext cx="3024336" cy="360040"/>
          </a:xfrm>
          <a:prstGeom prst="roundRect">
            <a:avLst>
              <a:gd name="adj" fmla="val 37354"/>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z="1600" b="1" smtClean="0"/>
              <a:t>To read</a:t>
            </a:r>
            <a:endParaRPr lang="en-US" sz="1600" b="1"/>
          </a:p>
        </p:txBody>
      </p:sp>
      <p:sp>
        <p:nvSpPr>
          <p:cNvPr id="97" name="AutoShape 46"/>
          <p:cNvSpPr>
            <a:spLocks noChangeArrowheads="1"/>
          </p:cNvSpPr>
          <p:nvPr/>
        </p:nvSpPr>
        <p:spPr bwMode="auto">
          <a:xfrm>
            <a:off x="4860032" y="6309320"/>
            <a:ext cx="3600400" cy="360040"/>
          </a:xfrm>
          <a:prstGeom prst="roundRect">
            <a:avLst>
              <a:gd name="adj" fmla="val 37354"/>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z="1400" smtClean="0"/>
              <a:t>See also PAL webpage for references</a:t>
            </a:r>
            <a:endParaRPr lang="en-US" sz="1400"/>
          </a:p>
        </p:txBody>
      </p:sp>
      <p:sp>
        <p:nvSpPr>
          <p:cNvPr id="21522" name="AutoShape 18"/>
          <p:cNvSpPr>
            <a:spLocks noChangeArrowheads="1"/>
          </p:cNvSpPr>
          <p:nvPr/>
        </p:nvSpPr>
        <p:spPr bwMode="auto">
          <a:xfrm>
            <a:off x="3708400" y="188640"/>
            <a:ext cx="4608513" cy="144463"/>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21520" name="AutoShape 16"/>
          <p:cNvSpPr>
            <a:spLocks noChangeArrowheads="1"/>
          </p:cNvSpPr>
          <p:nvPr/>
        </p:nvSpPr>
        <p:spPr bwMode="auto">
          <a:xfrm>
            <a:off x="395536" y="188938"/>
            <a:ext cx="5761037" cy="504825"/>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Splay tree, 2-3-4 tree</a:t>
            </a:r>
            <a:endParaRPr lang="cs-CZ" sz="2000" b="1">
              <a:solidFill>
                <a:schemeClr val="bg1"/>
              </a:solidFill>
              <a:latin typeface="Arial Black" pitchFamily="34" charset="0"/>
            </a:endParaRPr>
          </a:p>
        </p:txBody>
      </p:sp>
      <p:grpSp>
        <p:nvGrpSpPr>
          <p:cNvPr id="21532" name="Group 28"/>
          <p:cNvGrpSpPr>
            <a:grpSpLocks/>
          </p:cNvGrpSpPr>
          <p:nvPr/>
        </p:nvGrpSpPr>
        <p:grpSpPr bwMode="auto">
          <a:xfrm>
            <a:off x="6011863" y="188640"/>
            <a:ext cx="217487" cy="217488"/>
            <a:chOff x="2290" y="73"/>
            <a:chExt cx="137" cy="137"/>
          </a:xfrm>
        </p:grpSpPr>
        <p:grpSp>
          <p:nvGrpSpPr>
            <p:cNvPr id="21526" name="Group 22"/>
            <p:cNvGrpSpPr>
              <a:grpSpLocks/>
            </p:cNvGrpSpPr>
            <p:nvPr/>
          </p:nvGrpSpPr>
          <p:grpSpPr bwMode="auto">
            <a:xfrm>
              <a:off x="2290" y="73"/>
              <a:ext cx="136" cy="137"/>
              <a:chOff x="2562" y="300"/>
              <a:chExt cx="182" cy="91"/>
            </a:xfrm>
          </p:grpSpPr>
          <p:sp>
            <p:nvSpPr>
              <p:cNvPr id="21524" name="Rectangle 20"/>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525" name="Line 21"/>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1523" name="Arc 19"/>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1536" name="AutoShape 32"/>
          <p:cNvSpPr>
            <a:spLocks noChangeArrowheads="1"/>
          </p:cNvSpPr>
          <p:nvPr/>
        </p:nvSpPr>
        <p:spPr bwMode="auto">
          <a:xfrm>
            <a:off x="8172450" y="188640"/>
            <a:ext cx="431800" cy="5048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21537" name="Group 33"/>
          <p:cNvGrpSpPr>
            <a:grpSpLocks/>
          </p:cNvGrpSpPr>
          <p:nvPr/>
        </p:nvGrpSpPr>
        <p:grpSpPr bwMode="auto">
          <a:xfrm flipH="1">
            <a:off x="8101013" y="188640"/>
            <a:ext cx="217487" cy="217488"/>
            <a:chOff x="2290" y="73"/>
            <a:chExt cx="137" cy="137"/>
          </a:xfrm>
        </p:grpSpPr>
        <p:grpSp>
          <p:nvGrpSpPr>
            <p:cNvPr id="21538" name="Group 34"/>
            <p:cNvGrpSpPr>
              <a:grpSpLocks/>
            </p:cNvGrpSpPr>
            <p:nvPr/>
          </p:nvGrpSpPr>
          <p:grpSpPr bwMode="auto">
            <a:xfrm>
              <a:off x="2290" y="73"/>
              <a:ext cx="136" cy="137"/>
              <a:chOff x="2562" y="300"/>
              <a:chExt cx="182" cy="91"/>
            </a:xfrm>
          </p:grpSpPr>
          <p:sp>
            <p:nvSpPr>
              <p:cNvPr id="21539" name="Rectangle 35"/>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540" name="Line 36"/>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1541" name="Arc 37"/>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1567" name="AutoShape 63"/>
          <p:cNvSpPr>
            <a:spLocks noChangeArrowheads="1"/>
          </p:cNvSpPr>
          <p:nvPr/>
        </p:nvSpPr>
        <p:spPr bwMode="auto">
          <a:xfrm>
            <a:off x="323850" y="477565"/>
            <a:ext cx="287338" cy="360363"/>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21609" name="AutoShape 105"/>
          <p:cNvSpPr>
            <a:spLocks noChangeArrowheads="1"/>
          </p:cNvSpPr>
          <p:nvPr/>
        </p:nvSpPr>
        <p:spPr bwMode="auto">
          <a:xfrm>
            <a:off x="6372200" y="909018"/>
            <a:ext cx="215900" cy="144463"/>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80" name="AutoShape 46"/>
          <p:cNvSpPr>
            <a:spLocks noChangeArrowheads="1"/>
          </p:cNvSpPr>
          <p:nvPr/>
        </p:nvSpPr>
        <p:spPr bwMode="auto">
          <a:xfrm>
            <a:off x="6300192" y="404962"/>
            <a:ext cx="1800200" cy="864096"/>
          </a:xfrm>
          <a:prstGeom prst="roundRect">
            <a:avLst>
              <a:gd name="adj" fmla="val 9583"/>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200" b="1">
                <a:solidFill>
                  <a:schemeClr val="bg1"/>
                </a:solidFill>
                <a:latin typeface="Arial Black" pitchFamily="34" charset="0"/>
              </a:rPr>
              <a:t>Marko </a:t>
            </a:r>
            <a:r>
              <a:rPr lang="en-US" sz="1200" b="1" smtClean="0">
                <a:solidFill>
                  <a:schemeClr val="bg1"/>
                </a:solidFill>
                <a:latin typeface="Arial Black" pitchFamily="34" charset="0"/>
              </a:rPr>
              <a:t>Berezovsk</a:t>
            </a:r>
            <a:r>
              <a:rPr lang="cs-CZ" sz="1200" b="1" smtClean="0">
                <a:solidFill>
                  <a:schemeClr val="bg1"/>
                </a:solidFill>
                <a:latin typeface="Arial Black" pitchFamily="34" charset="0"/>
              </a:rPr>
              <a:t>ý</a:t>
            </a:r>
            <a:r>
              <a:rPr lang="en-US" sz="1200" b="1" smtClean="0">
                <a:solidFill>
                  <a:schemeClr val="bg1"/>
                </a:solidFill>
                <a:latin typeface="Arial Black" pitchFamily="34" charset="0"/>
              </a:rPr>
              <a:t> </a:t>
            </a:r>
            <a:endParaRPr lang="en-US" sz="1200" b="1">
              <a:solidFill>
                <a:schemeClr val="bg1"/>
              </a:solidFill>
              <a:latin typeface="Arial Black" pitchFamily="34" charset="0"/>
            </a:endParaRPr>
          </a:p>
          <a:p>
            <a:r>
              <a:rPr lang="en-US" sz="1200" b="1">
                <a:solidFill>
                  <a:schemeClr val="bg1"/>
                </a:solidFill>
                <a:latin typeface="Arial Black" pitchFamily="34" charset="0"/>
              </a:rPr>
              <a:t>Radek </a:t>
            </a:r>
            <a:r>
              <a:rPr lang="en-US" sz="1200" b="1" smtClean="0">
                <a:solidFill>
                  <a:schemeClr val="bg1"/>
                </a:solidFill>
                <a:latin typeface="Arial Black" pitchFamily="34" charset="0"/>
              </a:rPr>
              <a:t>Ma</a:t>
            </a:r>
            <a:r>
              <a:rPr lang="cs-CZ" sz="1200" b="1" smtClean="0">
                <a:solidFill>
                  <a:schemeClr val="bg1"/>
                </a:solidFill>
                <a:latin typeface="Arial Black" pitchFamily="34" charset="0"/>
              </a:rPr>
              <a:t>ří</a:t>
            </a:r>
            <a:r>
              <a:rPr lang="en-US" sz="1200" b="1" smtClean="0">
                <a:solidFill>
                  <a:schemeClr val="bg1"/>
                </a:solidFill>
                <a:latin typeface="Arial Black" pitchFamily="34" charset="0"/>
              </a:rPr>
              <a:t>k</a:t>
            </a:r>
            <a:endParaRPr lang="en-US" sz="1200" b="1">
              <a:solidFill>
                <a:schemeClr val="bg1"/>
              </a:solidFill>
              <a:latin typeface="Arial Black" pitchFamily="34" charset="0"/>
            </a:endParaRPr>
          </a:p>
          <a:p>
            <a:r>
              <a:rPr lang="en-US" sz="1200" b="1">
                <a:solidFill>
                  <a:schemeClr val="bg1"/>
                </a:solidFill>
                <a:latin typeface="Arial Black" pitchFamily="34" charset="0"/>
              </a:rPr>
              <a:t>PAL 2012</a:t>
            </a:r>
            <a:endParaRPr lang="cs-CZ" sz="1200" b="1">
              <a:solidFill>
                <a:schemeClr val="bg1"/>
              </a:solidFill>
              <a:latin typeface="Arial Black" pitchFamily="34" charset="0"/>
            </a:endParaRPr>
          </a:p>
        </p:txBody>
      </p:sp>
    </p:spTree>
    <p:extLst>
      <p:ext uri="{BB962C8B-B14F-4D97-AF65-F5344CB8AC3E}">
        <p14:creationId xmlns:p14="http://schemas.microsoft.com/office/powerpoint/2010/main" val="37525495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AutoShape 3"/>
          <p:cNvSpPr>
            <a:spLocks noChangeArrowheads="1"/>
          </p:cNvSpPr>
          <p:nvPr/>
        </p:nvSpPr>
        <p:spPr bwMode="auto">
          <a:xfrm>
            <a:off x="251520" y="548681"/>
            <a:ext cx="4536504" cy="3096343"/>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101" name="AutoShape 3"/>
          <p:cNvSpPr>
            <a:spLocks noChangeArrowheads="1"/>
          </p:cNvSpPr>
          <p:nvPr/>
        </p:nvSpPr>
        <p:spPr bwMode="auto">
          <a:xfrm>
            <a:off x="4499992" y="980728"/>
            <a:ext cx="4392488" cy="3168352"/>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147" name="AutoShape 3"/>
          <p:cNvSpPr>
            <a:spLocks noChangeArrowheads="1"/>
          </p:cNvSpPr>
          <p:nvPr/>
        </p:nvSpPr>
        <p:spPr bwMode="auto">
          <a:xfrm>
            <a:off x="395536" y="3573016"/>
            <a:ext cx="4464496" cy="2880320"/>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149" name="AutoShape 3"/>
          <p:cNvSpPr>
            <a:spLocks noChangeArrowheads="1"/>
          </p:cNvSpPr>
          <p:nvPr/>
        </p:nvSpPr>
        <p:spPr bwMode="auto">
          <a:xfrm>
            <a:off x="4716016" y="4005064"/>
            <a:ext cx="4032448" cy="2520280"/>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cxnSp>
        <p:nvCxnSpPr>
          <p:cNvPr id="122" name="Straight Connector 121"/>
          <p:cNvCxnSpPr/>
          <p:nvPr/>
        </p:nvCxnSpPr>
        <p:spPr bwMode="auto">
          <a:xfrm flipH="1">
            <a:off x="4788024" y="2996952"/>
            <a:ext cx="93610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Straight Connector 122"/>
          <p:cNvCxnSpPr/>
          <p:nvPr/>
        </p:nvCxnSpPr>
        <p:spPr bwMode="auto">
          <a:xfrm>
            <a:off x="4788024" y="3212976"/>
            <a:ext cx="720080"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Straight Connector 104"/>
          <p:cNvCxnSpPr/>
          <p:nvPr/>
        </p:nvCxnSpPr>
        <p:spPr bwMode="auto">
          <a:xfrm flipH="1">
            <a:off x="539552" y="764704"/>
            <a:ext cx="3960440" cy="237626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Oval 22"/>
          <p:cNvSpPr/>
          <p:nvPr/>
        </p:nvSpPr>
        <p:spPr bwMode="auto">
          <a:xfrm>
            <a:off x="3635896" y="105273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25" name="Oval 24"/>
          <p:cNvSpPr/>
          <p:nvPr/>
        </p:nvSpPr>
        <p:spPr bwMode="auto">
          <a:xfrm>
            <a:off x="3275856" y="126876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27" name="Oval 26"/>
          <p:cNvSpPr/>
          <p:nvPr/>
        </p:nvSpPr>
        <p:spPr bwMode="auto">
          <a:xfrm>
            <a:off x="2915816" y="148478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29" name="Oval 28"/>
          <p:cNvSpPr/>
          <p:nvPr/>
        </p:nvSpPr>
        <p:spPr bwMode="auto">
          <a:xfrm>
            <a:off x="2555776" y="170080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31" name="Oval 30"/>
          <p:cNvSpPr/>
          <p:nvPr/>
        </p:nvSpPr>
        <p:spPr bwMode="auto">
          <a:xfrm>
            <a:off x="2195736" y="19168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33" name="Oval 32"/>
          <p:cNvSpPr/>
          <p:nvPr/>
        </p:nvSpPr>
        <p:spPr bwMode="auto">
          <a:xfrm>
            <a:off x="1835696" y="21328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sp>
        <p:nvSpPr>
          <p:cNvPr id="35" name="Oval 34"/>
          <p:cNvSpPr/>
          <p:nvPr/>
        </p:nvSpPr>
        <p:spPr bwMode="auto">
          <a:xfrm>
            <a:off x="1475656" y="234888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sp>
        <p:nvSpPr>
          <p:cNvPr id="37" name="Oval 36"/>
          <p:cNvSpPr/>
          <p:nvPr/>
        </p:nvSpPr>
        <p:spPr bwMode="auto">
          <a:xfrm>
            <a:off x="1115616" y="256490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3</a:t>
            </a:r>
            <a:endParaRPr kumimoji="0" lang="cs-CZ" sz="1800" b="1" i="0" u="none" strike="noStrike" cap="none" normalizeH="0" baseline="0" smtClean="0">
              <a:ln>
                <a:noFill/>
              </a:ln>
              <a:solidFill>
                <a:schemeClr val="tx1"/>
              </a:solidFill>
              <a:effectLst/>
              <a:latin typeface="Arial" charset="0"/>
            </a:endParaRPr>
          </a:p>
        </p:txBody>
      </p:sp>
      <p:sp>
        <p:nvSpPr>
          <p:cNvPr id="39" name="Oval 38"/>
          <p:cNvSpPr/>
          <p:nvPr/>
        </p:nvSpPr>
        <p:spPr bwMode="auto">
          <a:xfrm>
            <a:off x="755576" y="278092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41" name="Oval 40"/>
          <p:cNvSpPr/>
          <p:nvPr/>
        </p:nvSpPr>
        <p:spPr bwMode="auto">
          <a:xfrm>
            <a:off x="395536" y="2996952"/>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106" name="Oval 105"/>
          <p:cNvSpPr/>
          <p:nvPr/>
        </p:nvSpPr>
        <p:spPr bwMode="auto">
          <a:xfrm>
            <a:off x="3995936" y="83671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sp>
        <p:nvSpPr>
          <p:cNvPr id="107" name="Oval 106"/>
          <p:cNvSpPr/>
          <p:nvPr/>
        </p:nvSpPr>
        <p:spPr bwMode="auto">
          <a:xfrm>
            <a:off x="4355976" y="6206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cxnSp>
        <p:nvCxnSpPr>
          <p:cNvPr id="108" name="Straight Connector 107"/>
          <p:cNvCxnSpPr/>
          <p:nvPr/>
        </p:nvCxnSpPr>
        <p:spPr bwMode="auto">
          <a:xfrm flipH="1">
            <a:off x="5724128" y="1268760"/>
            <a:ext cx="2880320" cy="172819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 name="Oval 108"/>
          <p:cNvSpPr/>
          <p:nvPr/>
        </p:nvSpPr>
        <p:spPr bwMode="auto">
          <a:xfrm>
            <a:off x="7740352" y="155679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110" name="Oval 109"/>
          <p:cNvSpPr/>
          <p:nvPr/>
        </p:nvSpPr>
        <p:spPr bwMode="auto">
          <a:xfrm>
            <a:off x="7380312" y="17728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111" name="Oval 110"/>
          <p:cNvSpPr/>
          <p:nvPr/>
        </p:nvSpPr>
        <p:spPr bwMode="auto">
          <a:xfrm>
            <a:off x="7020272"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112" name="Oval 111"/>
          <p:cNvSpPr/>
          <p:nvPr/>
        </p:nvSpPr>
        <p:spPr bwMode="auto">
          <a:xfrm>
            <a:off x="6660232" y="220486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113" name="Oval 112"/>
          <p:cNvSpPr/>
          <p:nvPr/>
        </p:nvSpPr>
        <p:spPr bwMode="auto">
          <a:xfrm>
            <a:off x="6300192" y="24208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114" name="Oval 113"/>
          <p:cNvSpPr/>
          <p:nvPr/>
        </p:nvSpPr>
        <p:spPr bwMode="auto">
          <a:xfrm>
            <a:off x="5940152" y="263691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sp>
        <p:nvSpPr>
          <p:cNvPr id="115" name="Oval 114"/>
          <p:cNvSpPr/>
          <p:nvPr/>
        </p:nvSpPr>
        <p:spPr bwMode="auto">
          <a:xfrm>
            <a:off x="5580112" y="285293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sp>
        <p:nvSpPr>
          <p:cNvPr id="116" name="Oval 115"/>
          <p:cNvSpPr/>
          <p:nvPr/>
        </p:nvSpPr>
        <p:spPr bwMode="auto">
          <a:xfrm>
            <a:off x="5364088" y="350100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3</a:t>
            </a:r>
            <a:endParaRPr kumimoji="0" lang="cs-CZ" sz="1800" b="1" i="0" u="none" strike="noStrike" cap="none" normalizeH="0" baseline="0" smtClean="0">
              <a:ln>
                <a:noFill/>
              </a:ln>
              <a:solidFill>
                <a:schemeClr val="tx1"/>
              </a:solidFill>
              <a:effectLst/>
              <a:latin typeface="Arial" charset="0"/>
            </a:endParaRPr>
          </a:p>
        </p:txBody>
      </p:sp>
      <p:sp>
        <p:nvSpPr>
          <p:cNvPr id="117" name="Oval 116"/>
          <p:cNvSpPr/>
          <p:nvPr/>
        </p:nvSpPr>
        <p:spPr bwMode="auto">
          <a:xfrm>
            <a:off x="5004048" y="328498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118" name="Oval 117"/>
          <p:cNvSpPr/>
          <p:nvPr/>
        </p:nvSpPr>
        <p:spPr bwMode="auto">
          <a:xfrm>
            <a:off x="4644008" y="3068960"/>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119" name="Oval 118"/>
          <p:cNvSpPr/>
          <p:nvPr/>
        </p:nvSpPr>
        <p:spPr bwMode="auto">
          <a:xfrm>
            <a:off x="8100392" y="134076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sp>
        <p:nvSpPr>
          <p:cNvPr id="120" name="Oval 119"/>
          <p:cNvSpPr/>
          <p:nvPr/>
        </p:nvSpPr>
        <p:spPr bwMode="auto">
          <a:xfrm>
            <a:off x="8460432" y="112474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cxnSp>
        <p:nvCxnSpPr>
          <p:cNvPr id="124" name="Straight Connector 123"/>
          <p:cNvCxnSpPr/>
          <p:nvPr/>
        </p:nvCxnSpPr>
        <p:spPr bwMode="auto">
          <a:xfrm flipH="1">
            <a:off x="1043608" y="5589240"/>
            <a:ext cx="648072"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5" name="Straight Connector 124"/>
          <p:cNvCxnSpPr/>
          <p:nvPr/>
        </p:nvCxnSpPr>
        <p:spPr bwMode="auto">
          <a:xfrm>
            <a:off x="1043608" y="5805264"/>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 name="Straight Connector 125"/>
          <p:cNvCxnSpPr/>
          <p:nvPr/>
        </p:nvCxnSpPr>
        <p:spPr bwMode="auto">
          <a:xfrm flipH="1">
            <a:off x="2267744" y="3861048"/>
            <a:ext cx="2160240" cy="129614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7" name="Oval 126"/>
          <p:cNvSpPr/>
          <p:nvPr/>
        </p:nvSpPr>
        <p:spPr bwMode="auto">
          <a:xfrm>
            <a:off x="3563888" y="414908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128" name="Oval 127"/>
          <p:cNvSpPr/>
          <p:nvPr/>
        </p:nvSpPr>
        <p:spPr bwMode="auto">
          <a:xfrm>
            <a:off x="3203848" y="436510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129" name="Oval 128"/>
          <p:cNvSpPr/>
          <p:nvPr/>
        </p:nvSpPr>
        <p:spPr bwMode="auto">
          <a:xfrm>
            <a:off x="2843808" y="458112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130" name="Oval 129"/>
          <p:cNvSpPr/>
          <p:nvPr/>
        </p:nvSpPr>
        <p:spPr bwMode="auto">
          <a:xfrm>
            <a:off x="2483768" y="479715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134" name="Oval 133"/>
          <p:cNvSpPr/>
          <p:nvPr/>
        </p:nvSpPr>
        <p:spPr bwMode="auto">
          <a:xfrm>
            <a:off x="1259632" y="587727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3</a:t>
            </a:r>
            <a:endParaRPr kumimoji="0" lang="cs-CZ" sz="1800" b="1" i="0" u="none" strike="noStrike" cap="none" normalizeH="0" baseline="0" smtClean="0">
              <a:ln>
                <a:noFill/>
              </a:ln>
              <a:solidFill>
                <a:schemeClr val="tx1"/>
              </a:solidFill>
              <a:effectLst/>
              <a:latin typeface="Arial" charset="0"/>
            </a:endParaRPr>
          </a:p>
        </p:txBody>
      </p:sp>
      <p:sp>
        <p:nvSpPr>
          <p:cNvPr id="135" name="Oval 134"/>
          <p:cNvSpPr/>
          <p:nvPr/>
        </p:nvSpPr>
        <p:spPr bwMode="auto">
          <a:xfrm>
            <a:off x="899592" y="56612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137" name="Oval 136"/>
          <p:cNvSpPr/>
          <p:nvPr/>
        </p:nvSpPr>
        <p:spPr bwMode="auto">
          <a:xfrm>
            <a:off x="3923928"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sp>
        <p:nvSpPr>
          <p:cNvPr id="138" name="Oval 137"/>
          <p:cNvSpPr/>
          <p:nvPr/>
        </p:nvSpPr>
        <p:spPr bwMode="auto">
          <a:xfrm>
            <a:off x="4355976" y="37170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cxnSp>
        <p:nvCxnSpPr>
          <p:cNvPr id="139" name="Straight Connector 138"/>
          <p:cNvCxnSpPr/>
          <p:nvPr/>
        </p:nvCxnSpPr>
        <p:spPr bwMode="auto">
          <a:xfrm flipH="1">
            <a:off x="683568" y="5157192"/>
            <a:ext cx="158417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 name="Straight Connector 142"/>
          <p:cNvCxnSpPr/>
          <p:nvPr/>
        </p:nvCxnSpPr>
        <p:spPr bwMode="auto">
          <a:xfrm>
            <a:off x="1691680" y="558924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 name="Straight Connector 143"/>
          <p:cNvCxnSpPr/>
          <p:nvPr/>
        </p:nvCxnSpPr>
        <p:spPr bwMode="auto">
          <a:xfrm>
            <a:off x="683568" y="5373216"/>
            <a:ext cx="1008112"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1" name="Oval 130"/>
          <p:cNvSpPr/>
          <p:nvPr/>
        </p:nvSpPr>
        <p:spPr bwMode="auto">
          <a:xfrm>
            <a:off x="2123728" y="501317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132" name="Oval 131"/>
          <p:cNvSpPr/>
          <p:nvPr/>
        </p:nvSpPr>
        <p:spPr bwMode="auto">
          <a:xfrm>
            <a:off x="1907704" y="56612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sp>
        <p:nvSpPr>
          <p:cNvPr id="133" name="Oval 132"/>
          <p:cNvSpPr/>
          <p:nvPr/>
        </p:nvSpPr>
        <p:spPr bwMode="auto">
          <a:xfrm>
            <a:off x="1547664" y="54452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sp>
        <p:nvSpPr>
          <p:cNvPr id="136" name="Oval 135"/>
          <p:cNvSpPr/>
          <p:nvPr/>
        </p:nvSpPr>
        <p:spPr bwMode="auto">
          <a:xfrm>
            <a:off x="539552" y="5229200"/>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cxnSp>
        <p:nvCxnSpPr>
          <p:cNvPr id="150" name="Straight Connector 149"/>
          <p:cNvCxnSpPr/>
          <p:nvPr/>
        </p:nvCxnSpPr>
        <p:spPr bwMode="auto">
          <a:xfrm flipH="1">
            <a:off x="5364088" y="5805264"/>
            <a:ext cx="57606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1" name="Straight Connector 150"/>
          <p:cNvCxnSpPr/>
          <p:nvPr/>
        </p:nvCxnSpPr>
        <p:spPr bwMode="auto">
          <a:xfrm>
            <a:off x="5364088" y="6021288"/>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2" name="Straight Connector 151"/>
          <p:cNvCxnSpPr/>
          <p:nvPr/>
        </p:nvCxnSpPr>
        <p:spPr bwMode="auto">
          <a:xfrm flipH="1">
            <a:off x="7020272" y="4293096"/>
            <a:ext cx="1440160" cy="86409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 name="Oval 152"/>
          <p:cNvSpPr/>
          <p:nvPr/>
        </p:nvSpPr>
        <p:spPr bwMode="auto">
          <a:xfrm>
            <a:off x="7596336" y="458112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154" name="Oval 153"/>
          <p:cNvSpPr/>
          <p:nvPr/>
        </p:nvSpPr>
        <p:spPr bwMode="auto">
          <a:xfrm>
            <a:off x="7236296" y="479715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157" name="Oval 156"/>
          <p:cNvSpPr/>
          <p:nvPr/>
        </p:nvSpPr>
        <p:spPr bwMode="auto">
          <a:xfrm>
            <a:off x="5580112" y="609329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3</a:t>
            </a:r>
            <a:endParaRPr kumimoji="0" lang="cs-CZ" sz="1800" b="1" i="0" u="none" strike="noStrike" cap="none" normalizeH="0" baseline="0" smtClean="0">
              <a:ln>
                <a:noFill/>
              </a:ln>
              <a:solidFill>
                <a:schemeClr val="tx1"/>
              </a:solidFill>
              <a:effectLst/>
              <a:latin typeface="Arial" charset="0"/>
            </a:endParaRPr>
          </a:p>
        </p:txBody>
      </p:sp>
      <p:sp>
        <p:nvSpPr>
          <p:cNvPr id="158" name="Oval 157"/>
          <p:cNvSpPr/>
          <p:nvPr/>
        </p:nvSpPr>
        <p:spPr bwMode="auto">
          <a:xfrm>
            <a:off x="5220072" y="587727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159" name="Oval 158"/>
          <p:cNvSpPr/>
          <p:nvPr/>
        </p:nvSpPr>
        <p:spPr bwMode="auto">
          <a:xfrm>
            <a:off x="7956376" y="436510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sp>
        <p:nvSpPr>
          <p:cNvPr id="160" name="Oval 159"/>
          <p:cNvSpPr/>
          <p:nvPr/>
        </p:nvSpPr>
        <p:spPr bwMode="auto">
          <a:xfrm>
            <a:off x="8316416" y="414908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cxnSp>
        <p:nvCxnSpPr>
          <p:cNvPr id="161" name="Straight Connector 160"/>
          <p:cNvCxnSpPr/>
          <p:nvPr/>
        </p:nvCxnSpPr>
        <p:spPr bwMode="auto">
          <a:xfrm flipH="1">
            <a:off x="5076056" y="5157192"/>
            <a:ext cx="194421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2" name="Straight Connector 161"/>
          <p:cNvCxnSpPr/>
          <p:nvPr/>
        </p:nvCxnSpPr>
        <p:spPr bwMode="auto">
          <a:xfrm>
            <a:off x="5940152" y="5805264"/>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164"/>
          <p:cNvSpPr/>
          <p:nvPr/>
        </p:nvSpPr>
        <p:spPr bwMode="auto">
          <a:xfrm>
            <a:off x="6156176" y="587727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cxnSp>
        <p:nvCxnSpPr>
          <p:cNvPr id="170" name="Straight Connector 169"/>
          <p:cNvCxnSpPr/>
          <p:nvPr/>
        </p:nvCxnSpPr>
        <p:spPr bwMode="auto">
          <a:xfrm>
            <a:off x="5076056" y="5373216"/>
            <a:ext cx="144016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2" name="Straight Connector 171"/>
          <p:cNvCxnSpPr/>
          <p:nvPr/>
        </p:nvCxnSpPr>
        <p:spPr bwMode="auto">
          <a:xfrm>
            <a:off x="6516216" y="558924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3" name="Straight Connector 172"/>
          <p:cNvCxnSpPr/>
          <p:nvPr/>
        </p:nvCxnSpPr>
        <p:spPr bwMode="auto">
          <a:xfrm flipH="1">
            <a:off x="5940152" y="5589240"/>
            <a:ext cx="57606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6" name="Oval 155"/>
          <p:cNvSpPr/>
          <p:nvPr/>
        </p:nvSpPr>
        <p:spPr bwMode="auto">
          <a:xfrm>
            <a:off x="6732240" y="56612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164" name="Oval 163"/>
          <p:cNvSpPr/>
          <p:nvPr/>
        </p:nvSpPr>
        <p:spPr bwMode="auto">
          <a:xfrm>
            <a:off x="6372200" y="54452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166" name="Oval 165"/>
          <p:cNvSpPr/>
          <p:nvPr/>
        </p:nvSpPr>
        <p:spPr bwMode="auto">
          <a:xfrm>
            <a:off x="5796136" y="56612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sp>
        <p:nvSpPr>
          <p:cNvPr id="167" name="Oval 166"/>
          <p:cNvSpPr/>
          <p:nvPr/>
        </p:nvSpPr>
        <p:spPr bwMode="auto">
          <a:xfrm>
            <a:off x="4932040" y="5229200"/>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155" name="Oval 154"/>
          <p:cNvSpPr/>
          <p:nvPr/>
        </p:nvSpPr>
        <p:spPr bwMode="auto">
          <a:xfrm>
            <a:off x="6876256" y="501317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85"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Splay Tree - </a:t>
            </a:r>
            <a:r>
              <a:rPr lang="en-US" sz="2000" b="1" smtClean="0">
                <a:solidFill>
                  <a:schemeClr val="bg1"/>
                </a:solidFill>
                <a:latin typeface="Arial Black" pitchFamily="34" charset="0"/>
              </a:rPr>
              <a:t>Find</a:t>
            </a:r>
            <a:endParaRPr lang="cs-CZ" sz="2000" b="1">
              <a:solidFill>
                <a:schemeClr val="bg1"/>
              </a:solidFill>
              <a:latin typeface="Arial Black" pitchFamily="34" charset="0"/>
            </a:endParaRPr>
          </a:p>
        </p:txBody>
      </p:sp>
      <p:sp>
        <p:nvSpPr>
          <p:cNvPr id="86"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7" name="Group 629"/>
          <p:cNvGrpSpPr>
            <a:grpSpLocks/>
          </p:cNvGrpSpPr>
          <p:nvPr/>
        </p:nvGrpSpPr>
        <p:grpSpPr bwMode="auto">
          <a:xfrm>
            <a:off x="4067944" y="116632"/>
            <a:ext cx="217488" cy="217487"/>
            <a:chOff x="2290" y="73"/>
            <a:chExt cx="137" cy="137"/>
          </a:xfrm>
        </p:grpSpPr>
        <p:grpSp>
          <p:nvGrpSpPr>
            <p:cNvPr id="88" name="Group 630"/>
            <p:cNvGrpSpPr>
              <a:grpSpLocks/>
            </p:cNvGrpSpPr>
            <p:nvPr/>
          </p:nvGrpSpPr>
          <p:grpSpPr bwMode="auto">
            <a:xfrm>
              <a:off x="2290" y="73"/>
              <a:ext cx="136" cy="137"/>
              <a:chOff x="2562" y="300"/>
              <a:chExt cx="182" cy="91"/>
            </a:xfrm>
          </p:grpSpPr>
          <p:sp>
            <p:nvSpPr>
              <p:cNvPr id="90"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1"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89"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92"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93"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94" name="Group 636"/>
          <p:cNvGrpSpPr>
            <a:grpSpLocks/>
          </p:cNvGrpSpPr>
          <p:nvPr/>
        </p:nvGrpSpPr>
        <p:grpSpPr bwMode="auto">
          <a:xfrm flipH="1">
            <a:off x="8532813" y="115888"/>
            <a:ext cx="217487" cy="217487"/>
            <a:chOff x="2290" y="73"/>
            <a:chExt cx="137" cy="137"/>
          </a:xfrm>
        </p:grpSpPr>
        <p:grpSp>
          <p:nvGrpSpPr>
            <p:cNvPr id="95" name="Group 637"/>
            <p:cNvGrpSpPr>
              <a:grpSpLocks/>
            </p:cNvGrpSpPr>
            <p:nvPr/>
          </p:nvGrpSpPr>
          <p:grpSpPr bwMode="auto">
            <a:xfrm>
              <a:off x="2290" y="73"/>
              <a:ext cx="136" cy="137"/>
              <a:chOff x="2562" y="300"/>
              <a:chExt cx="182" cy="91"/>
            </a:xfrm>
          </p:grpSpPr>
          <p:sp>
            <p:nvSpPr>
              <p:cNvPr id="97"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8"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96"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99"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100"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9</a:t>
            </a:r>
            <a:endParaRPr lang="cs-CZ" sz="1600" b="1">
              <a:solidFill>
                <a:schemeClr val="bg1"/>
              </a:solidFill>
              <a:latin typeface="Arial Black" pitchFamily="34" charset="0"/>
            </a:endParaRPr>
          </a:p>
        </p:txBody>
      </p:sp>
      <p:sp>
        <p:nvSpPr>
          <p:cNvPr id="102" name="AutoShape 3"/>
          <p:cNvSpPr>
            <a:spLocks noChangeArrowheads="1"/>
          </p:cNvSpPr>
          <p:nvPr/>
        </p:nvSpPr>
        <p:spPr bwMode="auto">
          <a:xfrm>
            <a:off x="323528" y="692696"/>
            <a:ext cx="936104" cy="432048"/>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smtClean="0"/>
              <a:t>Find 1</a:t>
            </a:r>
            <a:endParaRPr lang="en-US">
              <a:solidFill>
                <a:srgbClr val="000000"/>
              </a:solidFill>
            </a:endParaRPr>
          </a:p>
        </p:txBody>
      </p:sp>
      <p:sp>
        <p:nvSpPr>
          <p:cNvPr id="103" name="AutoShape 3"/>
          <p:cNvSpPr>
            <a:spLocks noChangeArrowheads="1"/>
          </p:cNvSpPr>
          <p:nvPr/>
        </p:nvSpPr>
        <p:spPr bwMode="auto">
          <a:xfrm>
            <a:off x="323528" y="1124744"/>
            <a:ext cx="2376264" cy="576064"/>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a:t>K</a:t>
            </a:r>
            <a:r>
              <a:rPr lang="en-US" smtClean="0"/>
              <a:t>ey 1 is the deepest</a:t>
            </a:r>
          </a:p>
          <a:p>
            <a:pPr fontAlgn="base">
              <a:spcBef>
                <a:spcPct val="0"/>
              </a:spcBef>
              <a:spcAft>
                <a:spcPct val="0"/>
              </a:spcAft>
            </a:pPr>
            <a:r>
              <a:rPr lang="en-US" smtClean="0"/>
              <a:t>key in the tree. </a:t>
            </a:r>
            <a:endParaRPr lang="en-US">
              <a:solidFill>
                <a:srgbClr val="000000"/>
              </a:solidFill>
            </a:endParaRPr>
          </a:p>
        </p:txBody>
      </p:sp>
      <p:sp>
        <p:nvSpPr>
          <p:cNvPr id="104" name="AutoShape 3"/>
          <p:cNvSpPr>
            <a:spLocks noChangeArrowheads="1"/>
          </p:cNvSpPr>
          <p:nvPr/>
        </p:nvSpPr>
        <p:spPr bwMode="auto">
          <a:xfrm>
            <a:off x="5004048" y="692696"/>
            <a:ext cx="2376264" cy="864096"/>
          </a:xfrm>
          <a:prstGeom prst="roundRect">
            <a:avLst>
              <a:gd name="adj" fmla="val 15683"/>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smtClean="0"/>
              <a:t>Find </a:t>
            </a:r>
            <a:r>
              <a:rPr lang="en-US" smtClean="0"/>
              <a:t>operation</a:t>
            </a:r>
          </a:p>
          <a:p>
            <a:pPr fontAlgn="base">
              <a:spcBef>
                <a:spcPct val="0"/>
              </a:spcBef>
              <a:spcAft>
                <a:spcPct val="0"/>
              </a:spcAft>
            </a:pPr>
            <a:r>
              <a:rPr lang="en-US" smtClean="0"/>
              <a:t>is </a:t>
            </a:r>
            <a:r>
              <a:rPr lang="en-US" smtClean="0"/>
              <a:t>of </a:t>
            </a:r>
            <a:r>
              <a:rPr lang="en-US" smtClean="0">
                <a:sym typeface="Symbol"/>
              </a:rPr>
              <a:t>(</a:t>
            </a:r>
            <a:r>
              <a:rPr lang="en-US" smtClean="0">
                <a:sym typeface="Symbol"/>
              </a:rPr>
              <a:t>n) </a:t>
            </a:r>
            <a:r>
              <a:rPr lang="en-US" smtClean="0"/>
              <a:t>complexity</a:t>
            </a:r>
            <a:r>
              <a:rPr lang="en-US"/>
              <a:t> </a:t>
            </a:r>
            <a:r>
              <a:rPr lang="en-US" smtClean="0"/>
              <a:t> in this case :-(. </a:t>
            </a:r>
            <a:endParaRPr lang="en-US">
              <a:solidFill>
                <a:srgbClr val="000000"/>
              </a:solidFill>
            </a:endParaRPr>
          </a:p>
        </p:txBody>
      </p:sp>
      <p:sp>
        <p:nvSpPr>
          <p:cNvPr id="140" name="Down Arrow 139"/>
          <p:cNvSpPr/>
          <p:nvPr/>
        </p:nvSpPr>
        <p:spPr bwMode="auto">
          <a:xfrm rot="16200000">
            <a:off x="4499992" y="1700808"/>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42" name="Down Arrow 141"/>
          <p:cNvSpPr/>
          <p:nvPr/>
        </p:nvSpPr>
        <p:spPr bwMode="auto">
          <a:xfrm rot="16200000">
            <a:off x="4427984" y="4437112"/>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45" name="Down Arrow 144"/>
          <p:cNvSpPr/>
          <p:nvPr/>
        </p:nvSpPr>
        <p:spPr bwMode="auto">
          <a:xfrm rot="3163619">
            <a:off x="4398816" y="6036745"/>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46"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
        <p:nvSpPr>
          <p:cNvPr id="148" name="Down Arrow 147"/>
          <p:cNvSpPr/>
          <p:nvPr/>
        </p:nvSpPr>
        <p:spPr bwMode="auto">
          <a:xfrm rot="3201122">
            <a:off x="4039333" y="3298798"/>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Tree>
    <p:extLst>
      <p:ext uri="{BB962C8B-B14F-4D97-AF65-F5344CB8AC3E}">
        <p14:creationId xmlns:p14="http://schemas.microsoft.com/office/powerpoint/2010/main" val="38760339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AutoShape 3"/>
          <p:cNvSpPr>
            <a:spLocks noChangeArrowheads="1"/>
          </p:cNvSpPr>
          <p:nvPr/>
        </p:nvSpPr>
        <p:spPr bwMode="auto">
          <a:xfrm>
            <a:off x="4644008" y="3645024"/>
            <a:ext cx="4320480" cy="2448272"/>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251" name="AutoShape 3"/>
          <p:cNvSpPr>
            <a:spLocks noChangeArrowheads="1"/>
          </p:cNvSpPr>
          <p:nvPr/>
        </p:nvSpPr>
        <p:spPr bwMode="auto">
          <a:xfrm>
            <a:off x="251520" y="620688"/>
            <a:ext cx="4176464" cy="2448272"/>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252" name="AutoShape 3"/>
          <p:cNvSpPr>
            <a:spLocks noChangeArrowheads="1"/>
          </p:cNvSpPr>
          <p:nvPr/>
        </p:nvSpPr>
        <p:spPr bwMode="auto">
          <a:xfrm>
            <a:off x="4211960" y="764704"/>
            <a:ext cx="3960440" cy="2448272"/>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253" name="AutoShape 3"/>
          <p:cNvSpPr>
            <a:spLocks noChangeArrowheads="1"/>
          </p:cNvSpPr>
          <p:nvPr/>
        </p:nvSpPr>
        <p:spPr bwMode="auto">
          <a:xfrm>
            <a:off x="683568" y="2924944"/>
            <a:ext cx="3816424" cy="2736304"/>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208" name="AutoShape 3"/>
          <p:cNvSpPr>
            <a:spLocks noChangeArrowheads="1"/>
          </p:cNvSpPr>
          <p:nvPr/>
        </p:nvSpPr>
        <p:spPr bwMode="auto">
          <a:xfrm>
            <a:off x="4716016" y="3717032"/>
            <a:ext cx="4176464" cy="2304256"/>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cxnSp>
        <p:nvCxnSpPr>
          <p:cNvPr id="207" name="Straight Connector 206"/>
          <p:cNvCxnSpPr/>
          <p:nvPr/>
        </p:nvCxnSpPr>
        <p:spPr bwMode="auto">
          <a:xfrm flipV="1">
            <a:off x="4932040" y="4221088"/>
            <a:ext cx="1584176" cy="158417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0" name="Straight Connector 149"/>
          <p:cNvCxnSpPr/>
          <p:nvPr/>
        </p:nvCxnSpPr>
        <p:spPr bwMode="auto">
          <a:xfrm flipH="1">
            <a:off x="827584" y="2204864"/>
            <a:ext cx="57606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1" name="Straight Connector 150"/>
          <p:cNvCxnSpPr/>
          <p:nvPr/>
        </p:nvCxnSpPr>
        <p:spPr bwMode="auto">
          <a:xfrm>
            <a:off x="827584" y="2420888"/>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2" name="Straight Connector 151"/>
          <p:cNvCxnSpPr/>
          <p:nvPr/>
        </p:nvCxnSpPr>
        <p:spPr bwMode="auto">
          <a:xfrm flipH="1">
            <a:off x="3131840" y="908720"/>
            <a:ext cx="720080"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9" name="Oval 158"/>
          <p:cNvSpPr/>
          <p:nvPr/>
        </p:nvSpPr>
        <p:spPr bwMode="auto">
          <a:xfrm>
            <a:off x="3347864" y="98072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sp>
        <p:nvSpPr>
          <p:cNvPr id="160" name="Oval 159"/>
          <p:cNvSpPr/>
          <p:nvPr/>
        </p:nvSpPr>
        <p:spPr bwMode="auto">
          <a:xfrm>
            <a:off x="3707904" y="76470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cxnSp>
        <p:nvCxnSpPr>
          <p:cNvPr id="161" name="Straight Connector 160"/>
          <p:cNvCxnSpPr/>
          <p:nvPr/>
        </p:nvCxnSpPr>
        <p:spPr bwMode="auto">
          <a:xfrm flipH="1">
            <a:off x="539552" y="1340768"/>
            <a:ext cx="259228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2" name="Straight Connector 161"/>
          <p:cNvCxnSpPr/>
          <p:nvPr/>
        </p:nvCxnSpPr>
        <p:spPr bwMode="auto">
          <a:xfrm>
            <a:off x="1403648" y="2204864"/>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Straight Connector 169"/>
          <p:cNvCxnSpPr/>
          <p:nvPr/>
        </p:nvCxnSpPr>
        <p:spPr bwMode="auto">
          <a:xfrm>
            <a:off x="539552" y="1556792"/>
            <a:ext cx="201622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2" name="Straight Connector 171"/>
          <p:cNvCxnSpPr/>
          <p:nvPr/>
        </p:nvCxnSpPr>
        <p:spPr bwMode="auto">
          <a:xfrm>
            <a:off x="1979712" y="198884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3" name="Straight Connector 172"/>
          <p:cNvCxnSpPr/>
          <p:nvPr/>
        </p:nvCxnSpPr>
        <p:spPr bwMode="auto">
          <a:xfrm flipH="1">
            <a:off x="1403648" y="1988840"/>
            <a:ext cx="57606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Connector 86"/>
          <p:cNvCxnSpPr/>
          <p:nvPr/>
        </p:nvCxnSpPr>
        <p:spPr bwMode="auto">
          <a:xfrm flipH="1">
            <a:off x="1979712" y="1772816"/>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Straight Connector 87"/>
          <p:cNvCxnSpPr/>
          <p:nvPr/>
        </p:nvCxnSpPr>
        <p:spPr bwMode="auto">
          <a:xfrm>
            <a:off x="2555776" y="1772816"/>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 name="Oval 152"/>
          <p:cNvSpPr/>
          <p:nvPr/>
        </p:nvSpPr>
        <p:spPr bwMode="auto">
          <a:xfrm>
            <a:off x="2987824" y="119675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154" name="Oval 153"/>
          <p:cNvSpPr/>
          <p:nvPr/>
        </p:nvSpPr>
        <p:spPr bwMode="auto">
          <a:xfrm>
            <a:off x="2771800" y="18448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157" name="Oval 156"/>
          <p:cNvSpPr/>
          <p:nvPr/>
        </p:nvSpPr>
        <p:spPr bwMode="auto">
          <a:xfrm>
            <a:off x="1043608" y="249289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3</a:t>
            </a:r>
            <a:endParaRPr kumimoji="0" lang="cs-CZ" sz="1800" b="1" i="0" u="none" strike="noStrike" cap="none" normalizeH="0" baseline="0" smtClean="0">
              <a:ln>
                <a:noFill/>
              </a:ln>
              <a:solidFill>
                <a:schemeClr val="tx1"/>
              </a:solidFill>
              <a:effectLst/>
              <a:latin typeface="Arial" charset="0"/>
            </a:endParaRPr>
          </a:p>
        </p:txBody>
      </p:sp>
      <p:sp>
        <p:nvSpPr>
          <p:cNvPr id="158" name="Oval 157"/>
          <p:cNvSpPr/>
          <p:nvPr/>
        </p:nvSpPr>
        <p:spPr bwMode="auto">
          <a:xfrm>
            <a:off x="683568" y="227687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165" name="Oval 164"/>
          <p:cNvSpPr/>
          <p:nvPr/>
        </p:nvSpPr>
        <p:spPr bwMode="auto">
          <a:xfrm>
            <a:off x="1619672" y="227687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sp>
        <p:nvSpPr>
          <p:cNvPr id="156" name="Oval 155"/>
          <p:cNvSpPr/>
          <p:nvPr/>
        </p:nvSpPr>
        <p:spPr bwMode="auto">
          <a:xfrm>
            <a:off x="2195736" y="20608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164" name="Oval 163"/>
          <p:cNvSpPr/>
          <p:nvPr/>
        </p:nvSpPr>
        <p:spPr bwMode="auto">
          <a:xfrm>
            <a:off x="1835696" y="18448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166" name="Oval 165"/>
          <p:cNvSpPr/>
          <p:nvPr/>
        </p:nvSpPr>
        <p:spPr bwMode="auto">
          <a:xfrm>
            <a:off x="1259632" y="20608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sp>
        <p:nvSpPr>
          <p:cNvPr id="167" name="Oval 166"/>
          <p:cNvSpPr/>
          <p:nvPr/>
        </p:nvSpPr>
        <p:spPr bwMode="auto">
          <a:xfrm>
            <a:off x="395536" y="1412776"/>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155" name="Oval 154"/>
          <p:cNvSpPr/>
          <p:nvPr/>
        </p:nvSpPr>
        <p:spPr bwMode="auto">
          <a:xfrm>
            <a:off x="2411760" y="162880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cxnSp>
        <p:nvCxnSpPr>
          <p:cNvPr id="90" name="Straight Connector 89"/>
          <p:cNvCxnSpPr/>
          <p:nvPr/>
        </p:nvCxnSpPr>
        <p:spPr bwMode="auto">
          <a:xfrm flipH="1">
            <a:off x="4932040" y="2348880"/>
            <a:ext cx="57606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Straight Connector 90"/>
          <p:cNvCxnSpPr/>
          <p:nvPr/>
        </p:nvCxnSpPr>
        <p:spPr bwMode="auto">
          <a:xfrm>
            <a:off x="4932040" y="2564904"/>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Straight Connector 94"/>
          <p:cNvCxnSpPr/>
          <p:nvPr/>
        </p:nvCxnSpPr>
        <p:spPr bwMode="auto">
          <a:xfrm flipH="1">
            <a:off x="4572000" y="1268760"/>
            <a:ext cx="324036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Straight Connector 95"/>
          <p:cNvCxnSpPr/>
          <p:nvPr/>
        </p:nvCxnSpPr>
        <p:spPr bwMode="auto">
          <a:xfrm>
            <a:off x="5508104" y="234888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Straight Connector 96"/>
          <p:cNvCxnSpPr/>
          <p:nvPr/>
        </p:nvCxnSpPr>
        <p:spPr bwMode="auto">
          <a:xfrm>
            <a:off x="4572000" y="1484784"/>
            <a:ext cx="26642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Straight Connector 97"/>
          <p:cNvCxnSpPr/>
          <p:nvPr/>
        </p:nvCxnSpPr>
        <p:spPr bwMode="auto">
          <a:xfrm>
            <a:off x="6084168" y="2132856"/>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flipH="1">
            <a:off x="5508104" y="2132856"/>
            <a:ext cx="57606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Straight Connector 99"/>
          <p:cNvCxnSpPr/>
          <p:nvPr/>
        </p:nvCxnSpPr>
        <p:spPr bwMode="auto">
          <a:xfrm flipH="1">
            <a:off x="6084168" y="1916832"/>
            <a:ext cx="57606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Straight Connector 100"/>
          <p:cNvCxnSpPr/>
          <p:nvPr/>
        </p:nvCxnSpPr>
        <p:spPr bwMode="auto">
          <a:xfrm>
            <a:off x="6660232" y="1916832"/>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Oval 102"/>
          <p:cNvSpPr/>
          <p:nvPr/>
        </p:nvSpPr>
        <p:spPr bwMode="auto">
          <a:xfrm>
            <a:off x="6876256"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104" name="Oval 103"/>
          <p:cNvSpPr/>
          <p:nvPr/>
        </p:nvSpPr>
        <p:spPr bwMode="auto">
          <a:xfrm>
            <a:off x="5148064" y="263691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3</a:t>
            </a:r>
            <a:endParaRPr kumimoji="0" lang="cs-CZ" sz="1800" b="1" i="0" u="none" strike="noStrike" cap="none" normalizeH="0" baseline="0" smtClean="0">
              <a:ln>
                <a:noFill/>
              </a:ln>
              <a:solidFill>
                <a:schemeClr val="tx1"/>
              </a:solidFill>
              <a:effectLst/>
              <a:latin typeface="Arial" charset="0"/>
            </a:endParaRPr>
          </a:p>
        </p:txBody>
      </p:sp>
      <p:sp>
        <p:nvSpPr>
          <p:cNvPr id="140" name="Oval 139"/>
          <p:cNvSpPr/>
          <p:nvPr/>
        </p:nvSpPr>
        <p:spPr bwMode="auto">
          <a:xfrm>
            <a:off x="4788024" y="24208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141" name="Oval 140"/>
          <p:cNvSpPr/>
          <p:nvPr/>
        </p:nvSpPr>
        <p:spPr bwMode="auto">
          <a:xfrm>
            <a:off x="5724128" y="24208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sp>
        <p:nvSpPr>
          <p:cNvPr id="142" name="Oval 141"/>
          <p:cNvSpPr/>
          <p:nvPr/>
        </p:nvSpPr>
        <p:spPr bwMode="auto">
          <a:xfrm>
            <a:off x="6300192" y="220486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145" name="Oval 144"/>
          <p:cNvSpPr/>
          <p:nvPr/>
        </p:nvSpPr>
        <p:spPr bwMode="auto">
          <a:xfrm>
            <a:off x="5940152"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146" name="Oval 145"/>
          <p:cNvSpPr/>
          <p:nvPr/>
        </p:nvSpPr>
        <p:spPr bwMode="auto">
          <a:xfrm>
            <a:off x="5364088" y="220486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cxnSp>
        <p:nvCxnSpPr>
          <p:cNvPr id="149" name="Straight Connector 148"/>
          <p:cNvCxnSpPr/>
          <p:nvPr/>
        </p:nvCxnSpPr>
        <p:spPr bwMode="auto">
          <a:xfrm flipH="1">
            <a:off x="6660232" y="1700808"/>
            <a:ext cx="57606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 name="Straight Connector 162"/>
          <p:cNvCxnSpPr/>
          <p:nvPr/>
        </p:nvCxnSpPr>
        <p:spPr bwMode="auto">
          <a:xfrm>
            <a:off x="7236296" y="1700808"/>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4" name="Oval 93"/>
          <p:cNvSpPr/>
          <p:nvPr/>
        </p:nvSpPr>
        <p:spPr bwMode="auto">
          <a:xfrm>
            <a:off x="7668344" y="112474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sp>
        <p:nvSpPr>
          <p:cNvPr id="102" name="Oval 101"/>
          <p:cNvSpPr/>
          <p:nvPr/>
        </p:nvSpPr>
        <p:spPr bwMode="auto">
          <a:xfrm>
            <a:off x="7092280" y="155679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147" name="Oval 146"/>
          <p:cNvSpPr/>
          <p:nvPr/>
        </p:nvSpPr>
        <p:spPr bwMode="auto">
          <a:xfrm>
            <a:off x="4427984" y="1340768"/>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148" name="Oval 147"/>
          <p:cNvSpPr/>
          <p:nvPr/>
        </p:nvSpPr>
        <p:spPr bwMode="auto">
          <a:xfrm>
            <a:off x="6516216" y="17728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93" name="Oval 92"/>
          <p:cNvSpPr/>
          <p:nvPr/>
        </p:nvSpPr>
        <p:spPr bwMode="auto">
          <a:xfrm>
            <a:off x="7452320" y="17728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cxnSp>
        <p:nvCxnSpPr>
          <p:cNvPr id="175" name="Straight Connector 174"/>
          <p:cNvCxnSpPr/>
          <p:nvPr/>
        </p:nvCxnSpPr>
        <p:spPr bwMode="auto">
          <a:xfrm>
            <a:off x="971600" y="3717032"/>
            <a:ext cx="3168352"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 name="Straight Connector 193"/>
          <p:cNvCxnSpPr/>
          <p:nvPr/>
        </p:nvCxnSpPr>
        <p:spPr bwMode="auto">
          <a:xfrm flipH="1">
            <a:off x="3419872" y="3933056"/>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9" name="Oval 188"/>
          <p:cNvSpPr/>
          <p:nvPr/>
        </p:nvSpPr>
        <p:spPr bwMode="auto">
          <a:xfrm>
            <a:off x="3995936" y="37890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sp>
        <p:nvSpPr>
          <p:cNvPr id="191" name="Oval 190"/>
          <p:cNvSpPr/>
          <p:nvPr/>
        </p:nvSpPr>
        <p:spPr bwMode="auto">
          <a:xfrm>
            <a:off x="827584" y="3573016"/>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195" name="Oval 194"/>
          <p:cNvSpPr/>
          <p:nvPr/>
        </p:nvSpPr>
        <p:spPr bwMode="auto">
          <a:xfrm flipH="1">
            <a:off x="6444208" y="414908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96" name="Oval 195"/>
          <p:cNvSpPr/>
          <p:nvPr/>
        </p:nvSpPr>
        <p:spPr bwMode="auto">
          <a:xfrm flipH="1">
            <a:off x="6300192" y="429309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97" name="Oval 196"/>
          <p:cNvSpPr/>
          <p:nvPr/>
        </p:nvSpPr>
        <p:spPr bwMode="auto">
          <a:xfrm flipH="1">
            <a:off x="6156176"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98" name="Oval 197"/>
          <p:cNvSpPr/>
          <p:nvPr/>
        </p:nvSpPr>
        <p:spPr bwMode="auto">
          <a:xfrm flipH="1">
            <a:off x="6012160" y="458112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99" name="Oval 198"/>
          <p:cNvSpPr/>
          <p:nvPr/>
        </p:nvSpPr>
        <p:spPr bwMode="auto">
          <a:xfrm flipH="1">
            <a:off x="5868144" y="472514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00" name="Oval 199"/>
          <p:cNvSpPr/>
          <p:nvPr/>
        </p:nvSpPr>
        <p:spPr bwMode="auto">
          <a:xfrm flipH="1">
            <a:off x="5724128" y="486916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01" name="Oval 200"/>
          <p:cNvSpPr/>
          <p:nvPr/>
        </p:nvSpPr>
        <p:spPr bwMode="auto">
          <a:xfrm flipH="1">
            <a:off x="5580112" y="501317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02" name="Oval 201"/>
          <p:cNvSpPr/>
          <p:nvPr/>
        </p:nvSpPr>
        <p:spPr bwMode="auto">
          <a:xfrm flipH="1">
            <a:off x="5436096" y="515719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03" name="Oval 202"/>
          <p:cNvSpPr/>
          <p:nvPr/>
        </p:nvSpPr>
        <p:spPr bwMode="auto">
          <a:xfrm flipH="1">
            <a:off x="5292080" y="530120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04" name="Oval 203"/>
          <p:cNvSpPr/>
          <p:nvPr/>
        </p:nvSpPr>
        <p:spPr bwMode="auto">
          <a:xfrm flipH="1">
            <a:off x="5148064" y="544522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05" name="Oval 204"/>
          <p:cNvSpPr/>
          <p:nvPr/>
        </p:nvSpPr>
        <p:spPr bwMode="auto">
          <a:xfrm flipH="1">
            <a:off x="5004048" y="558924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06" name="Oval 205"/>
          <p:cNvSpPr/>
          <p:nvPr/>
        </p:nvSpPr>
        <p:spPr bwMode="auto">
          <a:xfrm flipH="1">
            <a:off x="4860032" y="5733256"/>
            <a:ext cx="144016" cy="144016"/>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cxnSp>
        <p:nvCxnSpPr>
          <p:cNvPr id="229" name="Straight Connector 228"/>
          <p:cNvCxnSpPr/>
          <p:nvPr/>
        </p:nvCxnSpPr>
        <p:spPr bwMode="auto">
          <a:xfrm>
            <a:off x="7020272" y="4221088"/>
            <a:ext cx="1440160"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0" name="Straight Connector 229"/>
          <p:cNvCxnSpPr/>
          <p:nvPr/>
        </p:nvCxnSpPr>
        <p:spPr bwMode="auto">
          <a:xfrm flipV="1">
            <a:off x="7020272" y="4365104"/>
            <a:ext cx="1440160" cy="72008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1" name="Oval 230"/>
          <p:cNvSpPr/>
          <p:nvPr/>
        </p:nvSpPr>
        <p:spPr bwMode="auto">
          <a:xfrm flipH="1">
            <a:off x="6948264" y="4149080"/>
            <a:ext cx="144016" cy="144016"/>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cxnSp>
        <p:nvCxnSpPr>
          <p:cNvPr id="232" name="Straight Connector 231"/>
          <p:cNvCxnSpPr/>
          <p:nvPr/>
        </p:nvCxnSpPr>
        <p:spPr bwMode="auto">
          <a:xfrm>
            <a:off x="7020272" y="5085184"/>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3" name="Straight Connector 232"/>
          <p:cNvCxnSpPr/>
          <p:nvPr/>
        </p:nvCxnSpPr>
        <p:spPr bwMode="auto">
          <a:xfrm>
            <a:off x="8172400" y="4509120"/>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4" name="Straight Connector 233"/>
          <p:cNvCxnSpPr/>
          <p:nvPr/>
        </p:nvCxnSpPr>
        <p:spPr bwMode="auto">
          <a:xfrm>
            <a:off x="7884368" y="4653136"/>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 name="Straight Connector 234"/>
          <p:cNvCxnSpPr/>
          <p:nvPr/>
        </p:nvCxnSpPr>
        <p:spPr bwMode="auto">
          <a:xfrm>
            <a:off x="7596336" y="4797152"/>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6" name="Straight Connector 235"/>
          <p:cNvCxnSpPr/>
          <p:nvPr/>
        </p:nvCxnSpPr>
        <p:spPr bwMode="auto">
          <a:xfrm>
            <a:off x="7308304" y="4941168"/>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7" name="Oval 236"/>
          <p:cNvSpPr/>
          <p:nvPr/>
        </p:nvSpPr>
        <p:spPr bwMode="auto">
          <a:xfrm flipH="1">
            <a:off x="7092280" y="515719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38" name="Oval 237"/>
          <p:cNvSpPr/>
          <p:nvPr/>
        </p:nvSpPr>
        <p:spPr bwMode="auto">
          <a:xfrm flipH="1">
            <a:off x="8244408" y="458112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39" name="Oval 238"/>
          <p:cNvSpPr/>
          <p:nvPr/>
        </p:nvSpPr>
        <p:spPr bwMode="auto">
          <a:xfrm flipH="1">
            <a:off x="7956376" y="472514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40" name="Oval 239"/>
          <p:cNvSpPr/>
          <p:nvPr/>
        </p:nvSpPr>
        <p:spPr bwMode="auto">
          <a:xfrm flipH="1">
            <a:off x="7668344" y="486916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41" name="Oval 240"/>
          <p:cNvSpPr/>
          <p:nvPr/>
        </p:nvSpPr>
        <p:spPr bwMode="auto">
          <a:xfrm flipH="1">
            <a:off x="7380312" y="501317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42" name="Oval 241"/>
          <p:cNvSpPr/>
          <p:nvPr/>
        </p:nvSpPr>
        <p:spPr bwMode="auto">
          <a:xfrm flipH="1">
            <a:off x="6948264" y="501317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43" name="Oval 242"/>
          <p:cNvSpPr/>
          <p:nvPr/>
        </p:nvSpPr>
        <p:spPr bwMode="auto">
          <a:xfrm flipH="1">
            <a:off x="8388424" y="429309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44" name="Oval 243"/>
          <p:cNvSpPr/>
          <p:nvPr/>
        </p:nvSpPr>
        <p:spPr bwMode="auto">
          <a:xfrm flipH="1">
            <a:off x="8100392"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45" name="Oval 244"/>
          <p:cNvSpPr/>
          <p:nvPr/>
        </p:nvSpPr>
        <p:spPr bwMode="auto">
          <a:xfrm flipH="1">
            <a:off x="7812360" y="458112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46" name="Oval 245"/>
          <p:cNvSpPr/>
          <p:nvPr/>
        </p:nvSpPr>
        <p:spPr bwMode="auto">
          <a:xfrm flipH="1">
            <a:off x="7524328" y="472514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47" name="Oval 246"/>
          <p:cNvSpPr/>
          <p:nvPr/>
        </p:nvSpPr>
        <p:spPr bwMode="auto">
          <a:xfrm flipH="1">
            <a:off x="7236296" y="486916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20"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Splay Tree - </a:t>
            </a:r>
            <a:r>
              <a:rPr lang="en-US" sz="2000" b="1" smtClean="0">
                <a:solidFill>
                  <a:schemeClr val="bg1"/>
                </a:solidFill>
                <a:latin typeface="Arial Black" pitchFamily="34" charset="0"/>
              </a:rPr>
              <a:t>Insert</a:t>
            </a:r>
            <a:endParaRPr lang="cs-CZ" sz="2000" b="1">
              <a:solidFill>
                <a:schemeClr val="bg1"/>
              </a:solidFill>
              <a:latin typeface="Arial Black" pitchFamily="34" charset="0"/>
            </a:endParaRPr>
          </a:p>
        </p:txBody>
      </p:sp>
      <p:sp>
        <p:nvSpPr>
          <p:cNvPr id="122"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3" name="Group 629"/>
          <p:cNvGrpSpPr>
            <a:grpSpLocks/>
          </p:cNvGrpSpPr>
          <p:nvPr/>
        </p:nvGrpSpPr>
        <p:grpSpPr bwMode="auto">
          <a:xfrm>
            <a:off x="4067944" y="116632"/>
            <a:ext cx="217488" cy="217487"/>
            <a:chOff x="2290" y="73"/>
            <a:chExt cx="137" cy="137"/>
          </a:xfrm>
        </p:grpSpPr>
        <p:grpSp>
          <p:nvGrpSpPr>
            <p:cNvPr id="124" name="Group 630"/>
            <p:cNvGrpSpPr>
              <a:grpSpLocks/>
            </p:cNvGrpSpPr>
            <p:nvPr/>
          </p:nvGrpSpPr>
          <p:grpSpPr bwMode="auto">
            <a:xfrm>
              <a:off x="2290" y="73"/>
              <a:ext cx="136" cy="137"/>
              <a:chOff x="2562" y="300"/>
              <a:chExt cx="182" cy="91"/>
            </a:xfrm>
          </p:grpSpPr>
          <p:sp>
            <p:nvSpPr>
              <p:cNvPr id="126"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7"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25"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28"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29"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30" name="Group 636"/>
          <p:cNvGrpSpPr>
            <a:grpSpLocks/>
          </p:cNvGrpSpPr>
          <p:nvPr/>
        </p:nvGrpSpPr>
        <p:grpSpPr bwMode="auto">
          <a:xfrm flipH="1">
            <a:off x="8532813" y="115888"/>
            <a:ext cx="217487" cy="217487"/>
            <a:chOff x="2290" y="73"/>
            <a:chExt cx="137" cy="137"/>
          </a:xfrm>
        </p:grpSpPr>
        <p:grpSp>
          <p:nvGrpSpPr>
            <p:cNvPr id="131" name="Group 637"/>
            <p:cNvGrpSpPr>
              <a:grpSpLocks/>
            </p:cNvGrpSpPr>
            <p:nvPr/>
          </p:nvGrpSpPr>
          <p:grpSpPr bwMode="auto">
            <a:xfrm>
              <a:off x="2290" y="73"/>
              <a:ext cx="136" cy="137"/>
              <a:chOff x="2562" y="300"/>
              <a:chExt cx="182" cy="91"/>
            </a:xfrm>
          </p:grpSpPr>
          <p:sp>
            <p:nvSpPr>
              <p:cNvPr id="133"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34"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32"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5"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136"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10</a:t>
            </a:r>
            <a:endParaRPr lang="cs-CZ" sz="1600" b="1">
              <a:solidFill>
                <a:schemeClr val="bg1"/>
              </a:solidFill>
              <a:latin typeface="Arial Black" pitchFamily="34" charset="0"/>
            </a:endParaRPr>
          </a:p>
        </p:txBody>
      </p:sp>
      <p:sp>
        <p:nvSpPr>
          <p:cNvPr id="139" name="Down Arrow 138"/>
          <p:cNvSpPr/>
          <p:nvPr/>
        </p:nvSpPr>
        <p:spPr bwMode="auto">
          <a:xfrm rot="3163619">
            <a:off x="4110786" y="2652369"/>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43" name="Down Arrow 142"/>
          <p:cNvSpPr/>
          <p:nvPr/>
        </p:nvSpPr>
        <p:spPr bwMode="auto">
          <a:xfrm rot="3163619">
            <a:off x="4254801" y="132089"/>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44" name="Down Arrow 143"/>
          <p:cNvSpPr/>
          <p:nvPr/>
        </p:nvSpPr>
        <p:spPr bwMode="auto">
          <a:xfrm rot="16200000">
            <a:off x="3995936" y="1628800"/>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71" name="AutoShape 71"/>
          <p:cNvSpPr>
            <a:spLocks noChangeArrowheads="1"/>
          </p:cNvSpPr>
          <p:nvPr/>
        </p:nvSpPr>
        <p:spPr bwMode="auto">
          <a:xfrm>
            <a:off x="5220072" y="3356992"/>
            <a:ext cx="3096344" cy="576064"/>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smtClean="0">
                <a:solidFill>
                  <a:srgbClr val="FFFFFF"/>
                </a:solidFill>
                <a:latin typeface="Arial Black" pitchFamily="34" charset="0"/>
              </a:rPr>
              <a:t>Scheme - Result of the most </a:t>
            </a:r>
          </a:p>
          <a:p>
            <a:pPr fontAlgn="base">
              <a:spcBef>
                <a:spcPct val="0"/>
              </a:spcBef>
              <a:spcAft>
                <a:spcPct val="0"/>
              </a:spcAft>
            </a:pPr>
            <a:r>
              <a:rPr lang="en-US" sz="1400" b="1" smtClean="0">
                <a:solidFill>
                  <a:srgbClr val="FFFFFF"/>
                </a:solidFill>
                <a:latin typeface="Arial Black" pitchFamily="34" charset="0"/>
              </a:rPr>
              <a:t>unfavourable Find operation</a:t>
            </a:r>
            <a:endParaRPr lang="cs-CZ" sz="1400" b="1">
              <a:solidFill>
                <a:srgbClr val="FFFFFF"/>
              </a:solidFill>
              <a:latin typeface="Arial Black" pitchFamily="34" charset="0"/>
            </a:endParaRPr>
          </a:p>
        </p:txBody>
      </p:sp>
      <p:sp>
        <p:nvSpPr>
          <p:cNvPr id="209" name="Down Arrow 208"/>
          <p:cNvSpPr/>
          <p:nvPr/>
        </p:nvSpPr>
        <p:spPr bwMode="auto">
          <a:xfrm rot="16200000">
            <a:off x="6588224" y="4437112"/>
            <a:ext cx="216024"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211"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cxnSp>
        <p:nvCxnSpPr>
          <p:cNvPr id="210" name="Straight Connector 209"/>
          <p:cNvCxnSpPr/>
          <p:nvPr/>
        </p:nvCxnSpPr>
        <p:spPr bwMode="auto">
          <a:xfrm flipH="1">
            <a:off x="1187624" y="4797152"/>
            <a:ext cx="57606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2" name="Straight Connector 211"/>
          <p:cNvCxnSpPr/>
          <p:nvPr/>
        </p:nvCxnSpPr>
        <p:spPr bwMode="auto">
          <a:xfrm>
            <a:off x="1187624" y="5013176"/>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3" name="Straight Connector 212"/>
          <p:cNvCxnSpPr/>
          <p:nvPr/>
        </p:nvCxnSpPr>
        <p:spPr bwMode="auto">
          <a:xfrm>
            <a:off x="1763688" y="4797152"/>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5" name="Straight Connector 214"/>
          <p:cNvCxnSpPr/>
          <p:nvPr/>
        </p:nvCxnSpPr>
        <p:spPr bwMode="auto">
          <a:xfrm>
            <a:off x="2339752" y="4581128"/>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6" name="Straight Connector 215"/>
          <p:cNvCxnSpPr/>
          <p:nvPr/>
        </p:nvCxnSpPr>
        <p:spPr bwMode="auto">
          <a:xfrm flipH="1">
            <a:off x="1763688" y="4581128"/>
            <a:ext cx="57606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7" name="Straight Connector 216"/>
          <p:cNvCxnSpPr/>
          <p:nvPr/>
        </p:nvCxnSpPr>
        <p:spPr bwMode="auto">
          <a:xfrm flipH="1">
            <a:off x="2339752" y="4365104"/>
            <a:ext cx="57606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8" name="Straight Connector 217"/>
          <p:cNvCxnSpPr/>
          <p:nvPr/>
        </p:nvCxnSpPr>
        <p:spPr bwMode="auto">
          <a:xfrm>
            <a:off x="2915816" y="4365104"/>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9" name="Oval 218"/>
          <p:cNvSpPr/>
          <p:nvPr/>
        </p:nvSpPr>
        <p:spPr bwMode="auto">
          <a:xfrm>
            <a:off x="3131840" y="443711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220" name="Oval 219"/>
          <p:cNvSpPr/>
          <p:nvPr/>
        </p:nvSpPr>
        <p:spPr bwMode="auto">
          <a:xfrm>
            <a:off x="1403648" y="508518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3</a:t>
            </a:r>
            <a:endParaRPr kumimoji="0" lang="cs-CZ" sz="1800" b="1" i="0" u="none" strike="noStrike" cap="none" normalizeH="0" baseline="0" smtClean="0">
              <a:ln>
                <a:noFill/>
              </a:ln>
              <a:solidFill>
                <a:schemeClr val="tx1"/>
              </a:solidFill>
              <a:effectLst/>
              <a:latin typeface="Arial" charset="0"/>
            </a:endParaRPr>
          </a:p>
        </p:txBody>
      </p:sp>
      <p:sp>
        <p:nvSpPr>
          <p:cNvPr id="221" name="Oval 220"/>
          <p:cNvSpPr/>
          <p:nvPr/>
        </p:nvSpPr>
        <p:spPr bwMode="auto">
          <a:xfrm>
            <a:off x="1043608" y="486916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222" name="Oval 221"/>
          <p:cNvSpPr/>
          <p:nvPr/>
        </p:nvSpPr>
        <p:spPr bwMode="auto">
          <a:xfrm>
            <a:off x="1979712" y="486916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sp>
        <p:nvSpPr>
          <p:cNvPr id="223" name="Oval 222"/>
          <p:cNvSpPr/>
          <p:nvPr/>
        </p:nvSpPr>
        <p:spPr bwMode="auto">
          <a:xfrm>
            <a:off x="2555776" y="465313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224" name="Oval 223"/>
          <p:cNvSpPr/>
          <p:nvPr/>
        </p:nvSpPr>
        <p:spPr bwMode="auto">
          <a:xfrm>
            <a:off x="2195736" y="443711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225" name="Oval 224"/>
          <p:cNvSpPr/>
          <p:nvPr/>
        </p:nvSpPr>
        <p:spPr bwMode="auto">
          <a:xfrm>
            <a:off x="1619672" y="465313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cxnSp>
        <p:nvCxnSpPr>
          <p:cNvPr id="226" name="Straight Connector 225"/>
          <p:cNvCxnSpPr/>
          <p:nvPr/>
        </p:nvCxnSpPr>
        <p:spPr bwMode="auto">
          <a:xfrm flipH="1">
            <a:off x="2915816" y="4149080"/>
            <a:ext cx="57606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7" name="Straight Connector 226"/>
          <p:cNvCxnSpPr/>
          <p:nvPr/>
        </p:nvCxnSpPr>
        <p:spPr bwMode="auto">
          <a:xfrm>
            <a:off x="3491880" y="414908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8" name="Oval 247"/>
          <p:cNvSpPr/>
          <p:nvPr/>
        </p:nvSpPr>
        <p:spPr bwMode="auto">
          <a:xfrm>
            <a:off x="3347864" y="400506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249" name="Oval 248"/>
          <p:cNvSpPr/>
          <p:nvPr/>
        </p:nvSpPr>
        <p:spPr bwMode="auto">
          <a:xfrm>
            <a:off x="2771800" y="42210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250" name="Oval 249"/>
          <p:cNvSpPr/>
          <p:nvPr/>
        </p:nvSpPr>
        <p:spPr bwMode="auto">
          <a:xfrm>
            <a:off x="3707904" y="42210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sp>
        <p:nvSpPr>
          <p:cNvPr id="254" name="AutoShape 3"/>
          <p:cNvSpPr>
            <a:spLocks noChangeArrowheads="1"/>
          </p:cNvSpPr>
          <p:nvPr/>
        </p:nvSpPr>
        <p:spPr bwMode="auto">
          <a:xfrm>
            <a:off x="5220072" y="5877272"/>
            <a:ext cx="3456384" cy="648072"/>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smtClean="0"/>
              <a:t>Note </a:t>
            </a:r>
            <a:r>
              <a:rPr lang="en-US" smtClean="0"/>
              <a:t>that the tree heigth is</a:t>
            </a:r>
          </a:p>
          <a:p>
            <a:pPr fontAlgn="base">
              <a:spcBef>
                <a:spcPct val="0"/>
              </a:spcBef>
              <a:spcAft>
                <a:spcPct val="0"/>
              </a:spcAft>
            </a:pPr>
            <a:r>
              <a:rPr lang="en-US" smtClean="0"/>
              <a:t>roughly halved. H </a:t>
            </a:r>
            <a:r>
              <a:rPr lang="en-US" smtClean="0">
                <a:sym typeface="Symbol"/>
              </a:rPr>
              <a:t></a:t>
            </a:r>
            <a:r>
              <a:rPr lang="en-US" smtClean="0"/>
              <a:t> (H + 3) / 2 </a:t>
            </a:r>
            <a:endParaRPr lang="en-US" smtClean="0"/>
          </a:p>
        </p:txBody>
      </p:sp>
    </p:spTree>
    <p:extLst>
      <p:ext uri="{BB962C8B-B14F-4D97-AF65-F5344CB8AC3E}">
        <p14:creationId xmlns:p14="http://schemas.microsoft.com/office/powerpoint/2010/main" val="14295540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AutoShape 3"/>
          <p:cNvSpPr>
            <a:spLocks noChangeArrowheads="1"/>
          </p:cNvSpPr>
          <p:nvPr/>
        </p:nvSpPr>
        <p:spPr bwMode="auto">
          <a:xfrm>
            <a:off x="179512" y="692696"/>
            <a:ext cx="8784976" cy="5688632"/>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cxnSp>
        <p:nvCxnSpPr>
          <p:cNvPr id="168" name="Straight Connector 167"/>
          <p:cNvCxnSpPr/>
          <p:nvPr/>
        </p:nvCxnSpPr>
        <p:spPr bwMode="auto">
          <a:xfrm flipH="1">
            <a:off x="755576" y="2636912"/>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9" name="Straight Connector 168"/>
          <p:cNvCxnSpPr/>
          <p:nvPr/>
        </p:nvCxnSpPr>
        <p:spPr bwMode="auto">
          <a:xfrm>
            <a:off x="755576" y="2852936"/>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 name="Straight Connector 173"/>
          <p:cNvCxnSpPr/>
          <p:nvPr/>
        </p:nvCxnSpPr>
        <p:spPr bwMode="auto">
          <a:xfrm>
            <a:off x="1475656" y="2636912"/>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5" name="Straight Connector 174"/>
          <p:cNvCxnSpPr/>
          <p:nvPr/>
        </p:nvCxnSpPr>
        <p:spPr bwMode="auto">
          <a:xfrm>
            <a:off x="395536" y="1556792"/>
            <a:ext cx="39604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6" name="Straight Connector 175"/>
          <p:cNvCxnSpPr/>
          <p:nvPr/>
        </p:nvCxnSpPr>
        <p:spPr bwMode="auto">
          <a:xfrm>
            <a:off x="2195736" y="2420888"/>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7" name="Straight Connector 176"/>
          <p:cNvCxnSpPr/>
          <p:nvPr/>
        </p:nvCxnSpPr>
        <p:spPr bwMode="auto">
          <a:xfrm flipH="1">
            <a:off x="1475656" y="2420888"/>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Straight Connector 177"/>
          <p:cNvCxnSpPr/>
          <p:nvPr/>
        </p:nvCxnSpPr>
        <p:spPr bwMode="auto">
          <a:xfrm flipH="1">
            <a:off x="2195736" y="2204864"/>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Straight Connector 178"/>
          <p:cNvCxnSpPr/>
          <p:nvPr/>
        </p:nvCxnSpPr>
        <p:spPr bwMode="auto">
          <a:xfrm>
            <a:off x="2915816" y="2204864"/>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0" name="Oval 179"/>
          <p:cNvSpPr/>
          <p:nvPr/>
        </p:nvSpPr>
        <p:spPr bwMode="auto">
          <a:xfrm>
            <a:off x="3131840" y="227687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181" name="Oval 180"/>
          <p:cNvSpPr/>
          <p:nvPr/>
        </p:nvSpPr>
        <p:spPr bwMode="auto">
          <a:xfrm>
            <a:off x="971600" y="2924944"/>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3</a:t>
            </a:r>
            <a:endParaRPr lang="cs-CZ" b="1">
              <a:latin typeface="Arial" charset="0"/>
            </a:endParaRPr>
          </a:p>
        </p:txBody>
      </p:sp>
      <p:sp>
        <p:nvSpPr>
          <p:cNvPr id="182" name="Oval 181"/>
          <p:cNvSpPr/>
          <p:nvPr/>
        </p:nvSpPr>
        <p:spPr bwMode="auto">
          <a:xfrm>
            <a:off x="611560" y="270892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183" name="Oval 182"/>
          <p:cNvSpPr/>
          <p:nvPr/>
        </p:nvSpPr>
        <p:spPr bwMode="auto">
          <a:xfrm>
            <a:off x="1691680" y="270892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sp>
        <p:nvSpPr>
          <p:cNvPr id="184" name="Oval 183"/>
          <p:cNvSpPr/>
          <p:nvPr/>
        </p:nvSpPr>
        <p:spPr bwMode="auto">
          <a:xfrm>
            <a:off x="2411760" y="249289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185" name="Oval 184"/>
          <p:cNvSpPr/>
          <p:nvPr/>
        </p:nvSpPr>
        <p:spPr bwMode="auto">
          <a:xfrm>
            <a:off x="2051720" y="227687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186" name="Oval 185"/>
          <p:cNvSpPr/>
          <p:nvPr/>
        </p:nvSpPr>
        <p:spPr bwMode="auto">
          <a:xfrm>
            <a:off x="1331640" y="249289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cxnSp>
        <p:nvCxnSpPr>
          <p:cNvPr id="187" name="Straight Connector 186"/>
          <p:cNvCxnSpPr/>
          <p:nvPr/>
        </p:nvCxnSpPr>
        <p:spPr bwMode="auto">
          <a:xfrm flipH="1">
            <a:off x="2915816" y="1988840"/>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8" name="Straight Connector 187"/>
          <p:cNvCxnSpPr/>
          <p:nvPr/>
        </p:nvCxnSpPr>
        <p:spPr bwMode="auto">
          <a:xfrm>
            <a:off x="3635896" y="198884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2" name="Oval 191"/>
          <p:cNvSpPr/>
          <p:nvPr/>
        </p:nvSpPr>
        <p:spPr bwMode="auto">
          <a:xfrm>
            <a:off x="2771800" y="20608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193" name="Oval 192"/>
          <p:cNvSpPr/>
          <p:nvPr/>
        </p:nvSpPr>
        <p:spPr bwMode="auto">
          <a:xfrm>
            <a:off x="3851920" y="20608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cxnSp>
        <p:nvCxnSpPr>
          <p:cNvPr id="194" name="Straight Connector 193"/>
          <p:cNvCxnSpPr/>
          <p:nvPr/>
        </p:nvCxnSpPr>
        <p:spPr bwMode="auto">
          <a:xfrm flipH="1">
            <a:off x="3635896" y="1772816"/>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9" name="Oval 188"/>
          <p:cNvSpPr/>
          <p:nvPr/>
        </p:nvSpPr>
        <p:spPr bwMode="auto">
          <a:xfrm>
            <a:off x="4211960" y="162880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sp>
        <p:nvSpPr>
          <p:cNvPr id="190" name="Oval 189"/>
          <p:cNvSpPr/>
          <p:nvPr/>
        </p:nvSpPr>
        <p:spPr bwMode="auto">
          <a:xfrm>
            <a:off x="3491880" y="18448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191" name="Oval 190"/>
          <p:cNvSpPr/>
          <p:nvPr/>
        </p:nvSpPr>
        <p:spPr bwMode="auto">
          <a:xfrm>
            <a:off x="251520" y="141277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1</a:t>
            </a:r>
            <a:endParaRPr lang="cs-CZ" b="1">
              <a:latin typeface="Arial" charset="0"/>
            </a:endParaRPr>
          </a:p>
        </p:txBody>
      </p:sp>
      <p:cxnSp>
        <p:nvCxnSpPr>
          <p:cNvPr id="119" name="Straight Connector 118"/>
          <p:cNvCxnSpPr/>
          <p:nvPr/>
        </p:nvCxnSpPr>
        <p:spPr bwMode="auto">
          <a:xfrm flipH="1">
            <a:off x="5148064" y="2636912"/>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Straight Connector 119"/>
          <p:cNvCxnSpPr/>
          <p:nvPr/>
        </p:nvCxnSpPr>
        <p:spPr bwMode="auto">
          <a:xfrm>
            <a:off x="5508104" y="2636912"/>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Straight Connector 121"/>
          <p:cNvCxnSpPr/>
          <p:nvPr/>
        </p:nvCxnSpPr>
        <p:spPr bwMode="auto">
          <a:xfrm>
            <a:off x="5868144" y="2852936"/>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Straight Connector 122"/>
          <p:cNvCxnSpPr/>
          <p:nvPr/>
        </p:nvCxnSpPr>
        <p:spPr bwMode="auto">
          <a:xfrm>
            <a:off x="4788024" y="1556792"/>
            <a:ext cx="39604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Straight Connector 123"/>
          <p:cNvCxnSpPr/>
          <p:nvPr/>
        </p:nvCxnSpPr>
        <p:spPr bwMode="auto">
          <a:xfrm>
            <a:off x="6588224" y="2420888"/>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5" name="Straight Connector 124"/>
          <p:cNvCxnSpPr/>
          <p:nvPr/>
        </p:nvCxnSpPr>
        <p:spPr bwMode="auto">
          <a:xfrm flipH="1">
            <a:off x="5508104" y="2420888"/>
            <a:ext cx="108012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 name="Straight Connector 125"/>
          <p:cNvCxnSpPr/>
          <p:nvPr/>
        </p:nvCxnSpPr>
        <p:spPr bwMode="auto">
          <a:xfrm flipH="1">
            <a:off x="6588224" y="2204864"/>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 name="Straight Connector 126"/>
          <p:cNvCxnSpPr/>
          <p:nvPr/>
        </p:nvCxnSpPr>
        <p:spPr bwMode="auto">
          <a:xfrm>
            <a:off x="7308304" y="2204864"/>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8" name="Oval 127"/>
          <p:cNvSpPr/>
          <p:nvPr/>
        </p:nvSpPr>
        <p:spPr bwMode="auto">
          <a:xfrm>
            <a:off x="7524328" y="227687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129" name="Oval 128"/>
          <p:cNvSpPr/>
          <p:nvPr/>
        </p:nvSpPr>
        <p:spPr bwMode="auto">
          <a:xfrm>
            <a:off x="5364088" y="2492896"/>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3</a:t>
            </a:r>
            <a:endParaRPr lang="cs-CZ" b="1">
              <a:latin typeface="Arial" charset="0"/>
            </a:endParaRPr>
          </a:p>
        </p:txBody>
      </p:sp>
      <p:sp>
        <p:nvSpPr>
          <p:cNvPr id="130" name="Oval 129"/>
          <p:cNvSpPr/>
          <p:nvPr/>
        </p:nvSpPr>
        <p:spPr bwMode="auto">
          <a:xfrm>
            <a:off x="5004048" y="270892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131" name="Oval 130"/>
          <p:cNvSpPr/>
          <p:nvPr/>
        </p:nvSpPr>
        <p:spPr bwMode="auto">
          <a:xfrm>
            <a:off x="6084168" y="292494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sp>
        <p:nvSpPr>
          <p:cNvPr id="132" name="Oval 131"/>
          <p:cNvSpPr/>
          <p:nvPr/>
        </p:nvSpPr>
        <p:spPr bwMode="auto">
          <a:xfrm>
            <a:off x="6804248" y="249289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133" name="Oval 132"/>
          <p:cNvSpPr/>
          <p:nvPr/>
        </p:nvSpPr>
        <p:spPr bwMode="auto">
          <a:xfrm>
            <a:off x="6444208" y="227687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134" name="Oval 133"/>
          <p:cNvSpPr/>
          <p:nvPr/>
        </p:nvSpPr>
        <p:spPr bwMode="auto">
          <a:xfrm>
            <a:off x="5724128" y="270892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cxnSp>
        <p:nvCxnSpPr>
          <p:cNvPr id="135" name="Straight Connector 134"/>
          <p:cNvCxnSpPr/>
          <p:nvPr/>
        </p:nvCxnSpPr>
        <p:spPr bwMode="auto">
          <a:xfrm flipH="1">
            <a:off x="7308304" y="1988840"/>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Straight Connector 135"/>
          <p:cNvCxnSpPr/>
          <p:nvPr/>
        </p:nvCxnSpPr>
        <p:spPr bwMode="auto">
          <a:xfrm>
            <a:off x="8028384" y="198884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7" name="Oval 136"/>
          <p:cNvSpPr/>
          <p:nvPr/>
        </p:nvSpPr>
        <p:spPr bwMode="auto">
          <a:xfrm>
            <a:off x="7164288" y="20608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138" name="Oval 137"/>
          <p:cNvSpPr/>
          <p:nvPr/>
        </p:nvSpPr>
        <p:spPr bwMode="auto">
          <a:xfrm>
            <a:off x="8244408" y="20608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cxnSp>
        <p:nvCxnSpPr>
          <p:cNvPr id="139" name="Straight Connector 138"/>
          <p:cNvCxnSpPr/>
          <p:nvPr/>
        </p:nvCxnSpPr>
        <p:spPr bwMode="auto">
          <a:xfrm flipH="1">
            <a:off x="8028384" y="1772816"/>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 name="Oval 142"/>
          <p:cNvSpPr/>
          <p:nvPr/>
        </p:nvSpPr>
        <p:spPr bwMode="auto">
          <a:xfrm>
            <a:off x="8604448" y="162880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sp>
        <p:nvSpPr>
          <p:cNvPr id="144" name="Oval 143"/>
          <p:cNvSpPr/>
          <p:nvPr/>
        </p:nvSpPr>
        <p:spPr bwMode="auto">
          <a:xfrm>
            <a:off x="7884368" y="18448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171" name="Oval 170"/>
          <p:cNvSpPr/>
          <p:nvPr/>
        </p:nvSpPr>
        <p:spPr bwMode="auto">
          <a:xfrm>
            <a:off x="4644008" y="141277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1</a:t>
            </a:r>
            <a:endParaRPr lang="cs-CZ" b="1">
              <a:latin typeface="Arial" charset="0"/>
            </a:endParaRPr>
          </a:p>
        </p:txBody>
      </p:sp>
      <p:cxnSp>
        <p:nvCxnSpPr>
          <p:cNvPr id="221" name="Straight Connector 220"/>
          <p:cNvCxnSpPr/>
          <p:nvPr/>
        </p:nvCxnSpPr>
        <p:spPr bwMode="auto">
          <a:xfrm flipH="1">
            <a:off x="755576" y="5085184"/>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8" name="Straight Connector 227"/>
          <p:cNvCxnSpPr/>
          <p:nvPr/>
        </p:nvCxnSpPr>
        <p:spPr bwMode="auto">
          <a:xfrm flipV="1">
            <a:off x="2555776" y="5517232"/>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9" name="Straight Connector 228"/>
          <p:cNvCxnSpPr/>
          <p:nvPr/>
        </p:nvCxnSpPr>
        <p:spPr bwMode="auto">
          <a:xfrm>
            <a:off x="1475656" y="5517232"/>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0" name="Straight Connector 229"/>
          <p:cNvCxnSpPr/>
          <p:nvPr/>
        </p:nvCxnSpPr>
        <p:spPr bwMode="auto">
          <a:xfrm>
            <a:off x="395536" y="4437112"/>
            <a:ext cx="39604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1" name="Straight Connector 230"/>
          <p:cNvCxnSpPr/>
          <p:nvPr/>
        </p:nvCxnSpPr>
        <p:spPr bwMode="auto">
          <a:xfrm>
            <a:off x="2195736" y="5301208"/>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2" name="Straight Connector 231"/>
          <p:cNvCxnSpPr/>
          <p:nvPr/>
        </p:nvCxnSpPr>
        <p:spPr bwMode="auto">
          <a:xfrm flipH="1">
            <a:off x="1475656" y="5301208"/>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3" name="Straight Connector 232"/>
          <p:cNvCxnSpPr/>
          <p:nvPr/>
        </p:nvCxnSpPr>
        <p:spPr bwMode="auto">
          <a:xfrm>
            <a:off x="1115616" y="5085184"/>
            <a:ext cx="108012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4" name="Straight Connector 233"/>
          <p:cNvCxnSpPr/>
          <p:nvPr/>
        </p:nvCxnSpPr>
        <p:spPr bwMode="auto">
          <a:xfrm>
            <a:off x="2915816" y="5517232"/>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5" name="Oval 234"/>
          <p:cNvSpPr/>
          <p:nvPr/>
        </p:nvSpPr>
        <p:spPr bwMode="auto">
          <a:xfrm>
            <a:off x="3131840" y="55892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237" name="Oval 236"/>
          <p:cNvSpPr/>
          <p:nvPr/>
        </p:nvSpPr>
        <p:spPr bwMode="auto">
          <a:xfrm>
            <a:off x="611560" y="515719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238" name="Oval 237"/>
          <p:cNvSpPr/>
          <p:nvPr/>
        </p:nvSpPr>
        <p:spPr bwMode="auto">
          <a:xfrm>
            <a:off x="1691680" y="55892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sp>
        <p:nvSpPr>
          <p:cNvPr id="239" name="Oval 238"/>
          <p:cNvSpPr/>
          <p:nvPr/>
        </p:nvSpPr>
        <p:spPr bwMode="auto">
          <a:xfrm>
            <a:off x="2411760" y="55892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240" name="Oval 239"/>
          <p:cNvSpPr/>
          <p:nvPr/>
        </p:nvSpPr>
        <p:spPr bwMode="auto">
          <a:xfrm>
            <a:off x="2051720" y="515719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241" name="Oval 240"/>
          <p:cNvSpPr/>
          <p:nvPr/>
        </p:nvSpPr>
        <p:spPr bwMode="auto">
          <a:xfrm>
            <a:off x="1331640" y="53732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cxnSp>
        <p:nvCxnSpPr>
          <p:cNvPr id="242" name="Straight Connector 241"/>
          <p:cNvCxnSpPr/>
          <p:nvPr/>
        </p:nvCxnSpPr>
        <p:spPr bwMode="auto">
          <a:xfrm flipH="1">
            <a:off x="1115616" y="4869160"/>
            <a:ext cx="25202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3" name="Straight Connector 242"/>
          <p:cNvCxnSpPr/>
          <p:nvPr/>
        </p:nvCxnSpPr>
        <p:spPr bwMode="auto">
          <a:xfrm>
            <a:off x="3635896" y="486916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4" name="Oval 243"/>
          <p:cNvSpPr/>
          <p:nvPr/>
        </p:nvSpPr>
        <p:spPr bwMode="auto">
          <a:xfrm>
            <a:off x="2771800" y="53732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245" name="Oval 244"/>
          <p:cNvSpPr/>
          <p:nvPr/>
        </p:nvSpPr>
        <p:spPr bwMode="auto">
          <a:xfrm>
            <a:off x="3851920" y="494116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cxnSp>
        <p:nvCxnSpPr>
          <p:cNvPr id="246" name="Straight Connector 245"/>
          <p:cNvCxnSpPr/>
          <p:nvPr/>
        </p:nvCxnSpPr>
        <p:spPr bwMode="auto">
          <a:xfrm flipH="1">
            <a:off x="3635896" y="4653136"/>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7" name="Oval 246"/>
          <p:cNvSpPr/>
          <p:nvPr/>
        </p:nvSpPr>
        <p:spPr bwMode="auto">
          <a:xfrm>
            <a:off x="4211960" y="450912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sp>
        <p:nvSpPr>
          <p:cNvPr id="248" name="Oval 247"/>
          <p:cNvSpPr/>
          <p:nvPr/>
        </p:nvSpPr>
        <p:spPr bwMode="auto">
          <a:xfrm>
            <a:off x="3491880" y="472514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249" name="Oval 248"/>
          <p:cNvSpPr/>
          <p:nvPr/>
        </p:nvSpPr>
        <p:spPr bwMode="auto">
          <a:xfrm>
            <a:off x="251520" y="429309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1</a:t>
            </a:r>
            <a:endParaRPr lang="cs-CZ" b="1">
              <a:latin typeface="Arial" charset="0"/>
            </a:endParaRPr>
          </a:p>
        </p:txBody>
      </p:sp>
      <p:sp>
        <p:nvSpPr>
          <p:cNvPr id="236" name="Oval 235"/>
          <p:cNvSpPr/>
          <p:nvPr/>
        </p:nvSpPr>
        <p:spPr bwMode="auto">
          <a:xfrm>
            <a:off x="971600" y="4941168"/>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3</a:t>
            </a:r>
            <a:endParaRPr lang="cs-CZ" b="1">
              <a:latin typeface="Arial" charset="0"/>
            </a:endParaRPr>
          </a:p>
        </p:txBody>
      </p:sp>
      <p:cxnSp>
        <p:nvCxnSpPr>
          <p:cNvPr id="250" name="Straight Connector 249"/>
          <p:cNvCxnSpPr/>
          <p:nvPr/>
        </p:nvCxnSpPr>
        <p:spPr bwMode="auto">
          <a:xfrm flipH="1">
            <a:off x="5148064" y="414908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1" name="Straight Connector 250"/>
          <p:cNvCxnSpPr/>
          <p:nvPr/>
        </p:nvCxnSpPr>
        <p:spPr bwMode="auto">
          <a:xfrm flipV="1">
            <a:off x="6948264" y="4797152"/>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2" name="Straight Connector 251"/>
          <p:cNvCxnSpPr/>
          <p:nvPr/>
        </p:nvCxnSpPr>
        <p:spPr bwMode="auto">
          <a:xfrm>
            <a:off x="5868144" y="4797152"/>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3" name="Straight Connector 252"/>
          <p:cNvCxnSpPr/>
          <p:nvPr/>
        </p:nvCxnSpPr>
        <p:spPr bwMode="auto">
          <a:xfrm>
            <a:off x="4788024" y="3933056"/>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4" name="Straight Connector 253"/>
          <p:cNvCxnSpPr/>
          <p:nvPr/>
        </p:nvCxnSpPr>
        <p:spPr bwMode="auto">
          <a:xfrm>
            <a:off x="6588224" y="4581128"/>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5" name="Straight Connector 254"/>
          <p:cNvCxnSpPr/>
          <p:nvPr/>
        </p:nvCxnSpPr>
        <p:spPr bwMode="auto">
          <a:xfrm flipH="1">
            <a:off x="5868144" y="4581128"/>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 name="Straight Connector 255"/>
          <p:cNvCxnSpPr/>
          <p:nvPr/>
        </p:nvCxnSpPr>
        <p:spPr bwMode="auto">
          <a:xfrm flipH="1">
            <a:off x="6588224" y="4365104"/>
            <a:ext cx="144016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7" name="Straight Connector 256"/>
          <p:cNvCxnSpPr/>
          <p:nvPr/>
        </p:nvCxnSpPr>
        <p:spPr bwMode="auto">
          <a:xfrm>
            <a:off x="7308304" y="4797152"/>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8" name="Oval 257"/>
          <p:cNvSpPr/>
          <p:nvPr/>
        </p:nvSpPr>
        <p:spPr bwMode="auto">
          <a:xfrm>
            <a:off x="7524328" y="486916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259" name="Oval 258"/>
          <p:cNvSpPr/>
          <p:nvPr/>
        </p:nvSpPr>
        <p:spPr bwMode="auto">
          <a:xfrm>
            <a:off x="5004048" y="42210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260" name="Oval 259"/>
          <p:cNvSpPr/>
          <p:nvPr/>
        </p:nvSpPr>
        <p:spPr bwMode="auto">
          <a:xfrm>
            <a:off x="6084168" y="486916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sp>
        <p:nvSpPr>
          <p:cNvPr id="261" name="Oval 260"/>
          <p:cNvSpPr/>
          <p:nvPr/>
        </p:nvSpPr>
        <p:spPr bwMode="auto">
          <a:xfrm>
            <a:off x="6804248" y="486916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262" name="Oval 261"/>
          <p:cNvSpPr/>
          <p:nvPr/>
        </p:nvSpPr>
        <p:spPr bwMode="auto">
          <a:xfrm>
            <a:off x="6444208" y="443711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263" name="Oval 262"/>
          <p:cNvSpPr/>
          <p:nvPr/>
        </p:nvSpPr>
        <p:spPr bwMode="auto">
          <a:xfrm>
            <a:off x="5724128" y="465313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cxnSp>
        <p:nvCxnSpPr>
          <p:cNvPr id="264" name="Straight Connector 263"/>
          <p:cNvCxnSpPr/>
          <p:nvPr/>
        </p:nvCxnSpPr>
        <p:spPr bwMode="auto">
          <a:xfrm flipH="1" flipV="1">
            <a:off x="5508104" y="4149080"/>
            <a:ext cx="25202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5" name="Straight Connector 264"/>
          <p:cNvCxnSpPr/>
          <p:nvPr/>
        </p:nvCxnSpPr>
        <p:spPr bwMode="auto">
          <a:xfrm flipH="1">
            <a:off x="8388424" y="4581128"/>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6" name="Oval 265"/>
          <p:cNvSpPr/>
          <p:nvPr/>
        </p:nvSpPr>
        <p:spPr bwMode="auto">
          <a:xfrm>
            <a:off x="7164288" y="465313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267" name="Oval 266"/>
          <p:cNvSpPr/>
          <p:nvPr/>
        </p:nvSpPr>
        <p:spPr bwMode="auto">
          <a:xfrm>
            <a:off x="8244408" y="465313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cxnSp>
        <p:nvCxnSpPr>
          <p:cNvPr id="268" name="Straight Connector 267"/>
          <p:cNvCxnSpPr/>
          <p:nvPr/>
        </p:nvCxnSpPr>
        <p:spPr bwMode="auto">
          <a:xfrm flipH="1" flipV="1">
            <a:off x="8028384" y="4365104"/>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9" name="Oval 268"/>
          <p:cNvSpPr/>
          <p:nvPr/>
        </p:nvSpPr>
        <p:spPr bwMode="auto">
          <a:xfrm>
            <a:off x="8604448" y="443711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sp>
        <p:nvSpPr>
          <p:cNvPr id="270" name="Oval 269"/>
          <p:cNvSpPr/>
          <p:nvPr/>
        </p:nvSpPr>
        <p:spPr bwMode="auto">
          <a:xfrm>
            <a:off x="7884368" y="42210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271" name="Oval 270"/>
          <p:cNvSpPr/>
          <p:nvPr/>
        </p:nvSpPr>
        <p:spPr bwMode="auto">
          <a:xfrm>
            <a:off x="4644008" y="37890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1</a:t>
            </a:r>
            <a:endParaRPr lang="cs-CZ" b="1">
              <a:latin typeface="Arial" charset="0"/>
            </a:endParaRPr>
          </a:p>
        </p:txBody>
      </p:sp>
      <p:sp>
        <p:nvSpPr>
          <p:cNvPr id="272" name="Oval 271"/>
          <p:cNvSpPr/>
          <p:nvPr/>
        </p:nvSpPr>
        <p:spPr bwMode="auto">
          <a:xfrm>
            <a:off x="5364088" y="4005064"/>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3</a:t>
            </a:r>
            <a:endParaRPr lang="cs-CZ" b="1">
              <a:latin typeface="Arial" charset="0"/>
            </a:endParaRPr>
          </a:p>
        </p:txBody>
      </p:sp>
      <p:sp>
        <p:nvSpPr>
          <p:cNvPr id="111"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Splay Tree - </a:t>
            </a:r>
            <a:r>
              <a:rPr lang="en-US" sz="2000" b="1" smtClean="0">
                <a:solidFill>
                  <a:schemeClr val="bg1"/>
                </a:solidFill>
                <a:latin typeface="Arial Black" pitchFamily="34" charset="0"/>
              </a:rPr>
              <a:t>Find</a:t>
            </a:r>
            <a:endParaRPr lang="cs-CZ" sz="2000" b="1">
              <a:solidFill>
                <a:schemeClr val="bg1"/>
              </a:solidFill>
              <a:latin typeface="Arial Black" pitchFamily="34" charset="0"/>
            </a:endParaRPr>
          </a:p>
        </p:txBody>
      </p:sp>
      <p:sp>
        <p:nvSpPr>
          <p:cNvPr id="112"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13" name="Group 629"/>
          <p:cNvGrpSpPr>
            <a:grpSpLocks/>
          </p:cNvGrpSpPr>
          <p:nvPr/>
        </p:nvGrpSpPr>
        <p:grpSpPr bwMode="auto">
          <a:xfrm>
            <a:off x="4067944" y="116632"/>
            <a:ext cx="217488" cy="217487"/>
            <a:chOff x="2290" y="73"/>
            <a:chExt cx="137" cy="137"/>
          </a:xfrm>
        </p:grpSpPr>
        <p:grpSp>
          <p:nvGrpSpPr>
            <p:cNvPr id="114" name="Group 630"/>
            <p:cNvGrpSpPr>
              <a:grpSpLocks/>
            </p:cNvGrpSpPr>
            <p:nvPr/>
          </p:nvGrpSpPr>
          <p:grpSpPr bwMode="auto">
            <a:xfrm>
              <a:off x="2290" y="73"/>
              <a:ext cx="136" cy="137"/>
              <a:chOff x="2562" y="300"/>
              <a:chExt cx="182" cy="91"/>
            </a:xfrm>
          </p:grpSpPr>
          <p:sp>
            <p:nvSpPr>
              <p:cNvPr id="116"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7"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15"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18"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0"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41" name="Group 636"/>
          <p:cNvGrpSpPr>
            <a:grpSpLocks/>
          </p:cNvGrpSpPr>
          <p:nvPr/>
        </p:nvGrpSpPr>
        <p:grpSpPr bwMode="auto">
          <a:xfrm flipH="1">
            <a:off x="8532813" y="115888"/>
            <a:ext cx="217487" cy="217487"/>
            <a:chOff x="2290" y="73"/>
            <a:chExt cx="137" cy="137"/>
          </a:xfrm>
        </p:grpSpPr>
        <p:grpSp>
          <p:nvGrpSpPr>
            <p:cNvPr id="142" name="Group 637"/>
            <p:cNvGrpSpPr>
              <a:grpSpLocks/>
            </p:cNvGrpSpPr>
            <p:nvPr/>
          </p:nvGrpSpPr>
          <p:grpSpPr bwMode="auto">
            <a:xfrm>
              <a:off x="2290" y="73"/>
              <a:ext cx="136" cy="137"/>
              <a:chOff x="2562" y="300"/>
              <a:chExt cx="182" cy="91"/>
            </a:xfrm>
          </p:grpSpPr>
          <p:sp>
            <p:nvSpPr>
              <p:cNvPr id="146"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7"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5"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48"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149"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11</a:t>
            </a:r>
            <a:endParaRPr lang="cs-CZ" sz="1600" b="1">
              <a:solidFill>
                <a:schemeClr val="bg1"/>
              </a:solidFill>
              <a:latin typeface="Arial Black" pitchFamily="34" charset="0"/>
            </a:endParaRPr>
          </a:p>
        </p:txBody>
      </p:sp>
      <p:sp>
        <p:nvSpPr>
          <p:cNvPr id="151" name="Down Arrow 150"/>
          <p:cNvSpPr/>
          <p:nvPr/>
        </p:nvSpPr>
        <p:spPr bwMode="auto">
          <a:xfrm rot="16200000">
            <a:off x="4644008" y="1916832"/>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52" name="Down Arrow 151"/>
          <p:cNvSpPr/>
          <p:nvPr/>
        </p:nvSpPr>
        <p:spPr bwMode="auto">
          <a:xfrm rot="3201122">
            <a:off x="4255357" y="2938758"/>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53" name="Down Arrow 152"/>
          <p:cNvSpPr/>
          <p:nvPr/>
        </p:nvSpPr>
        <p:spPr bwMode="auto">
          <a:xfrm rot="16200000">
            <a:off x="4788024" y="4725144"/>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54" name="Down Arrow 153"/>
          <p:cNvSpPr/>
          <p:nvPr/>
        </p:nvSpPr>
        <p:spPr bwMode="auto">
          <a:xfrm rot="3163619">
            <a:off x="4830865" y="5964737"/>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56" name="AutoShape 3"/>
          <p:cNvSpPr>
            <a:spLocks noChangeArrowheads="1"/>
          </p:cNvSpPr>
          <p:nvPr/>
        </p:nvSpPr>
        <p:spPr bwMode="auto">
          <a:xfrm>
            <a:off x="323528" y="836712"/>
            <a:ext cx="936104" cy="432048"/>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smtClean="0"/>
              <a:t>Find 3</a:t>
            </a:r>
            <a:endParaRPr lang="en-US">
              <a:solidFill>
                <a:srgbClr val="000000"/>
              </a:solidFill>
            </a:endParaRPr>
          </a:p>
        </p:txBody>
      </p:sp>
      <p:sp>
        <p:nvSpPr>
          <p:cNvPr id="157" name="AutoShape 3"/>
          <p:cNvSpPr>
            <a:spLocks noChangeArrowheads="1"/>
          </p:cNvSpPr>
          <p:nvPr/>
        </p:nvSpPr>
        <p:spPr bwMode="auto">
          <a:xfrm>
            <a:off x="1403648" y="836712"/>
            <a:ext cx="2376264" cy="576064"/>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a:t>K</a:t>
            </a:r>
            <a:r>
              <a:rPr lang="en-US" smtClean="0"/>
              <a:t>ey 3 is the deepest</a:t>
            </a:r>
          </a:p>
          <a:p>
            <a:pPr fontAlgn="base">
              <a:spcBef>
                <a:spcPct val="0"/>
              </a:spcBef>
              <a:spcAft>
                <a:spcPct val="0"/>
              </a:spcAft>
            </a:pPr>
            <a:r>
              <a:rPr lang="en-US" smtClean="0"/>
              <a:t>key in the tree. </a:t>
            </a:r>
            <a:endParaRPr lang="en-US">
              <a:solidFill>
                <a:srgbClr val="000000"/>
              </a:solidFill>
            </a:endParaRPr>
          </a:p>
        </p:txBody>
      </p:sp>
      <p:sp>
        <p:nvSpPr>
          <p:cNvPr id="158" name="AutoShape 3"/>
          <p:cNvSpPr>
            <a:spLocks noChangeArrowheads="1"/>
          </p:cNvSpPr>
          <p:nvPr/>
        </p:nvSpPr>
        <p:spPr bwMode="auto">
          <a:xfrm>
            <a:off x="5364088" y="764704"/>
            <a:ext cx="3384376" cy="72008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smtClean="0"/>
              <a:t>The Find operation would be again of </a:t>
            </a:r>
            <a:r>
              <a:rPr lang="en-US" smtClean="0"/>
              <a:t> ~</a:t>
            </a:r>
            <a:r>
              <a:rPr lang="en-US" smtClean="0">
                <a:sym typeface="Symbol"/>
              </a:rPr>
              <a:t>n </a:t>
            </a:r>
            <a:r>
              <a:rPr lang="en-US" smtClean="0"/>
              <a:t> </a:t>
            </a:r>
            <a:r>
              <a:rPr lang="en-US" smtClean="0"/>
              <a:t>complexity. :-( </a:t>
            </a:r>
            <a:endParaRPr lang="en-US">
              <a:solidFill>
                <a:srgbClr val="000000"/>
              </a:solidFill>
            </a:endParaRPr>
          </a:p>
        </p:txBody>
      </p:sp>
      <p:sp>
        <p:nvSpPr>
          <p:cNvPr id="159"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Tree>
    <p:extLst>
      <p:ext uri="{BB962C8B-B14F-4D97-AF65-F5344CB8AC3E}">
        <p14:creationId xmlns:p14="http://schemas.microsoft.com/office/powerpoint/2010/main" val="32916961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AutoShape 3"/>
          <p:cNvSpPr>
            <a:spLocks noChangeArrowheads="1"/>
          </p:cNvSpPr>
          <p:nvPr/>
        </p:nvSpPr>
        <p:spPr bwMode="auto">
          <a:xfrm>
            <a:off x="179512" y="692696"/>
            <a:ext cx="8784976" cy="5688632"/>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123" name="AutoShape 3"/>
          <p:cNvSpPr>
            <a:spLocks noChangeArrowheads="1"/>
          </p:cNvSpPr>
          <p:nvPr/>
        </p:nvSpPr>
        <p:spPr bwMode="auto">
          <a:xfrm>
            <a:off x="467544" y="3645024"/>
            <a:ext cx="8136904" cy="2304256"/>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Splay Tree - </a:t>
            </a:r>
            <a:r>
              <a:rPr lang="en-US" sz="2000" b="1" smtClean="0">
                <a:solidFill>
                  <a:schemeClr val="bg1"/>
                </a:solidFill>
                <a:latin typeface="Arial Black" pitchFamily="34" charset="0"/>
              </a:rPr>
              <a:t>Find</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21"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12</a:t>
            </a:r>
            <a:endParaRPr lang="cs-CZ" sz="1600" b="1">
              <a:solidFill>
                <a:schemeClr val="bg1"/>
              </a:solidFill>
              <a:latin typeface="Arial Black" pitchFamily="34" charset="0"/>
            </a:endParaRPr>
          </a:p>
        </p:txBody>
      </p:sp>
      <p:cxnSp>
        <p:nvCxnSpPr>
          <p:cNvPr id="111" name="Straight Connector 110"/>
          <p:cNvCxnSpPr/>
          <p:nvPr/>
        </p:nvCxnSpPr>
        <p:spPr bwMode="auto">
          <a:xfrm flipH="1">
            <a:off x="755576" y="1700808"/>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Straight Connector 111"/>
          <p:cNvCxnSpPr/>
          <p:nvPr/>
        </p:nvCxnSpPr>
        <p:spPr bwMode="auto">
          <a:xfrm flipV="1">
            <a:off x="2555776" y="234888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Straight Connector 112"/>
          <p:cNvCxnSpPr/>
          <p:nvPr/>
        </p:nvCxnSpPr>
        <p:spPr bwMode="auto">
          <a:xfrm>
            <a:off x="1475656" y="234888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Straight Connector 113"/>
          <p:cNvCxnSpPr/>
          <p:nvPr/>
        </p:nvCxnSpPr>
        <p:spPr bwMode="auto">
          <a:xfrm>
            <a:off x="395536" y="1484784"/>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Straight Connector 114"/>
          <p:cNvCxnSpPr/>
          <p:nvPr/>
        </p:nvCxnSpPr>
        <p:spPr bwMode="auto">
          <a:xfrm>
            <a:off x="2195736" y="2132856"/>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Straight Connector 115"/>
          <p:cNvCxnSpPr/>
          <p:nvPr/>
        </p:nvCxnSpPr>
        <p:spPr bwMode="auto">
          <a:xfrm flipH="1">
            <a:off x="1475656" y="2132856"/>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Straight Connector 116"/>
          <p:cNvCxnSpPr/>
          <p:nvPr/>
        </p:nvCxnSpPr>
        <p:spPr bwMode="auto">
          <a:xfrm flipH="1">
            <a:off x="2195736" y="1916832"/>
            <a:ext cx="144016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8" name="Straight Connector 117"/>
          <p:cNvCxnSpPr/>
          <p:nvPr/>
        </p:nvCxnSpPr>
        <p:spPr bwMode="auto">
          <a:xfrm>
            <a:off x="2915816" y="234888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0" name="Oval 139"/>
          <p:cNvSpPr/>
          <p:nvPr/>
        </p:nvSpPr>
        <p:spPr bwMode="auto">
          <a:xfrm>
            <a:off x="3131840" y="24208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141" name="Oval 140"/>
          <p:cNvSpPr/>
          <p:nvPr/>
        </p:nvSpPr>
        <p:spPr bwMode="auto">
          <a:xfrm>
            <a:off x="611560" y="17728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142" name="Oval 141"/>
          <p:cNvSpPr/>
          <p:nvPr/>
        </p:nvSpPr>
        <p:spPr bwMode="auto">
          <a:xfrm>
            <a:off x="1691680" y="24208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sp>
        <p:nvSpPr>
          <p:cNvPr id="145" name="Oval 144"/>
          <p:cNvSpPr/>
          <p:nvPr/>
        </p:nvSpPr>
        <p:spPr bwMode="auto">
          <a:xfrm>
            <a:off x="2411760" y="24208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146" name="Oval 145"/>
          <p:cNvSpPr/>
          <p:nvPr/>
        </p:nvSpPr>
        <p:spPr bwMode="auto">
          <a:xfrm>
            <a:off x="2051720"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147" name="Oval 146"/>
          <p:cNvSpPr/>
          <p:nvPr/>
        </p:nvSpPr>
        <p:spPr bwMode="auto">
          <a:xfrm>
            <a:off x="1331640" y="220486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cxnSp>
        <p:nvCxnSpPr>
          <p:cNvPr id="148" name="Straight Connector 147"/>
          <p:cNvCxnSpPr/>
          <p:nvPr/>
        </p:nvCxnSpPr>
        <p:spPr bwMode="auto">
          <a:xfrm flipH="1" flipV="1">
            <a:off x="1115616" y="1700808"/>
            <a:ext cx="25202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 name="Straight Connector 148"/>
          <p:cNvCxnSpPr/>
          <p:nvPr/>
        </p:nvCxnSpPr>
        <p:spPr bwMode="auto">
          <a:xfrm flipH="1">
            <a:off x="3995936" y="2132856"/>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Oval 149"/>
          <p:cNvSpPr/>
          <p:nvPr/>
        </p:nvSpPr>
        <p:spPr bwMode="auto">
          <a:xfrm>
            <a:off x="2771800" y="220486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151" name="Oval 150"/>
          <p:cNvSpPr/>
          <p:nvPr/>
        </p:nvSpPr>
        <p:spPr bwMode="auto">
          <a:xfrm>
            <a:off x="3851920" y="220486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cxnSp>
        <p:nvCxnSpPr>
          <p:cNvPr id="152" name="Straight Connector 151"/>
          <p:cNvCxnSpPr/>
          <p:nvPr/>
        </p:nvCxnSpPr>
        <p:spPr bwMode="auto">
          <a:xfrm flipH="1" flipV="1">
            <a:off x="3635896" y="1916832"/>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 name="Oval 152"/>
          <p:cNvSpPr/>
          <p:nvPr/>
        </p:nvSpPr>
        <p:spPr bwMode="auto">
          <a:xfrm>
            <a:off x="4211960"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sp>
        <p:nvSpPr>
          <p:cNvPr id="154" name="Oval 153"/>
          <p:cNvSpPr/>
          <p:nvPr/>
        </p:nvSpPr>
        <p:spPr bwMode="auto">
          <a:xfrm>
            <a:off x="3491880" y="17728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155" name="Oval 154"/>
          <p:cNvSpPr/>
          <p:nvPr/>
        </p:nvSpPr>
        <p:spPr bwMode="auto">
          <a:xfrm>
            <a:off x="251520" y="134076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1</a:t>
            </a:r>
            <a:endParaRPr lang="cs-CZ" b="1">
              <a:latin typeface="Arial" charset="0"/>
            </a:endParaRPr>
          </a:p>
        </p:txBody>
      </p:sp>
      <p:sp>
        <p:nvSpPr>
          <p:cNvPr id="156" name="Oval 155"/>
          <p:cNvSpPr/>
          <p:nvPr/>
        </p:nvSpPr>
        <p:spPr bwMode="auto">
          <a:xfrm>
            <a:off x="971600" y="1556792"/>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3</a:t>
            </a:r>
            <a:endParaRPr lang="cs-CZ" b="1">
              <a:latin typeface="Arial" charset="0"/>
            </a:endParaRPr>
          </a:p>
        </p:txBody>
      </p:sp>
      <p:cxnSp>
        <p:nvCxnSpPr>
          <p:cNvPr id="157" name="Straight Connector 156"/>
          <p:cNvCxnSpPr/>
          <p:nvPr/>
        </p:nvCxnSpPr>
        <p:spPr bwMode="auto">
          <a:xfrm>
            <a:off x="4788024" y="1700808"/>
            <a:ext cx="360040"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8" name="Straight Connector 157"/>
          <p:cNvCxnSpPr/>
          <p:nvPr/>
        </p:nvCxnSpPr>
        <p:spPr bwMode="auto">
          <a:xfrm flipV="1">
            <a:off x="6948264" y="234888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9" name="Straight Connector 158"/>
          <p:cNvCxnSpPr/>
          <p:nvPr/>
        </p:nvCxnSpPr>
        <p:spPr bwMode="auto">
          <a:xfrm>
            <a:off x="5868144" y="234888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0" name="Straight Connector 159"/>
          <p:cNvCxnSpPr/>
          <p:nvPr/>
        </p:nvCxnSpPr>
        <p:spPr bwMode="auto">
          <a:xfrm flipV="1">
            <a:off x="4788024" y="1484784"/>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1" name="Straight Connector 160"/>
          <p:cNvCxnSpPr/>
          <p:nvPr/>
        </p:nvCxnSpPr>
        <p:spPr bwMode="auto">
          <a:xfrm>
            <a:off x="6588224" y="2132856"/>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2" name="Straight Connector 161"/>
          <p:cNvCxnSpPr/>
          <p:nvPr/>
        </p:nvCxnSpPr>
        <p:spPr bwMode="auto">
          <a:xfrm flipH="1">
            <a:off x="5868144" y="2132856"/>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 name="Straight Connector 162"/>
          <p:cNvCxnSpPr/>
          <p:nvPr/>
        </p:nvCxnSpPr>
        <p:spPr bwMode="auto">
          <a:xfrm flipH="1">
            <a:off x="6588224" y="1916832"/>
            <a:ext cx="144016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 name="Straight Connector 163"/>
          <p:cNvCxnSpPr/>
          <p:nvPr/>
        </p:nvCxnSpPr>
        <p:spPr bwMode="auto">
          <a:xfrm>
            <a:off x="7308304" y="234888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164"/>
          <p:cNvSpPr/>
          <p:nvPr/>
        </p:nvSpPr>
        <p:spPr bwMode="auto">
          <a:xfrm>
            <a:off x="7524328" y="24208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166" name="Oval 165"/>
          <p:cNvSpPr/>
          <p:nvPr/>
        </p:nvSpPr>
        <p:spPr bwMode="auto">
          <a:xfrm>
            <a:off x="5004048"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167" name="Oval 166"/>
          <p:cNvSpPr/>
          <p:nvPr/>
        </p:nvSpPr>
        <p:spPr bwMode="auto">
          <a:xfrm>
            <a:off x="6084168" y="24208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sp>
        <p:nvSpPr>
          <p:cNvPr id="170" name="Oval 169"/>
          <p:cNvSpPr/>
          <p:nvPr/>
        </p:nvSpPr>
        <p:spPr bwMode="auto">
          <a:xfrm>
            <a:off x="6804248" y="24208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172" name="Oval 171"/>
          <p:cNvSpPr/>
          <p:nvPr/>
        </p:nvSpPr>
        <p:spPr bwMode="auto">
          <a:xfrm>
            <a:off x="6444208"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173" name="Oval 172"/>
          <p:cNvSpPr/>
          <p:nvPr/>
        </p:nvSpPr>
        <p:spPr bwMode="auto">
          <a:xfrm>
            <a:off x="5724128" y="220486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cxnSp>
        <p:nvCxnSpPr>
          <p:cNvPr id="195" name="Straight Connector 194"/>
          <p:cNvCxnSpPr/>
          <p:nvPr/>
        </p:nvCxnSpPr>
        <p:spPr bwMode="auto">
          <a:xfrm flipH="1" flipV="1">
            <a:off x="5508104" y="1484784"/>
            <a:ext cx="2520280"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6" name="Straight Connector 195"/>
          <p:cNvCxnSpPr/>
          <p:nvPr/>
        </p:nvCxnSpPr>
        <p:spPr bwMode="auto">
          <a:xfrm flipH="1">
            <a:off x="8388424" y="2132856"/>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7" name="Oval 196"/>
          <p:cNvSpPr/>
          <p:nvPr/>
        </p:nvSpPr>
        <p:spPr bwMode="auto">
          <a:xfrm>
            <a:off x="7164288" y="220486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198" name="Oval 197"/>
          <p:cNvSpPr/>
          <p:nvPr/>
        </p:nvSpPr>
        <p:spPr bwMode="auto">
          <a:xfrm>
            <a:off x="8244408" y="220486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cxnSp>
        <p:nvCxnSpPr>
          <p:cNvPr id="199" name="Straight Connector 198"/>
          <p:cNvCxnSpPr/>
          <p:nvPr/>
        </p:nvCxnSpPr>
        <p:spPr bwMode="auto">
          <a:xfrm flipH="1" flipV="1">
            <a:off x="8028384" y="1916832"/>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0" name="Oval 199"/>
          <p:cNvSpPr/>
          <p:nvPr/>
        </p:nvSpPr>
        <p:spPr bwMode="auto">
          <a:xfrm>
            <a:off x="8604448"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sp>
        <p:nvSpPr>
          <p:cNvPr id="201" name="Oval 200"/>
          <p:cNvSpPr/>
          <p:nvPr/>
        </p:nvSpPr>
        <p:spPr bwMode="auto">
          <a:xfrm>
            <a:off x="7884368" y="17728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202" name="Oval 201"/>
          <p:cNvSpPr/>
          <p:nvPr/>
        </p:nvSpPr>
        <p:spPr bwMode="auto">
          <a:xfrm>
            <a:off x="4644008" y="155679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1</a:t>
            </a:r>
            <a:endParaRPr lang="cs-CZ" b="1">
              <a:latin typeface="Arial" charset="0"/>
            </a:endParaRPr>
          </a:p>
        </p:txBody>
      </p:sp>
      <p:sp>
        <p:nvSpPr>
          <p:cNvPr id="203" name="Oval 202"/>
          <p:cNvSpPr/>
          <p:nvPr/>
        </p:nvSpPr>
        <p:spPr bwMode="auto">
          <a:xfrm>
            <a:off x="5364088" y="1340768"/>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3</a:t>
            </a:r>
            <a:endParaRPr lang="cs-CZ" b="1">
              <a:latin typeface="Arial" charset="0"/>
            </a:endParaRPr>
          </a:p>
        </p:txBody>
      </p:sp>
      <p:cxnSp>
        <p:nvCxnSpPr>
          <p:cNvPr id="204" name="Straight Connector 203"/>
          <p:cNvCxnSpPr/>
          <p:nvPr/>
        </p:nvCxnSpPr>
        <p:spPr bwMode="auto">
          <a:xfrm>
            <a:off x="6948264" y="4077072"/>
            <a:ext cx="1008112"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 name="Straight Connector 204"/>
          <p:cNvCxnSpPr/>
          <p:nvPr/>
        </p:nvCxnSpPr>
        <p:spPr bwMode="auto">
          <a:xfrm flipV="1">
            <a:off x="755576" y="4005064"/>
            <a:ext cx="1584176" cy="158417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6" name="Oval 205"/>
          <p:cNvSpPr/>
          <p:nvPr/>
        </p:nvSpPr>
        <p:spPr bwMode="auto">
          <a:xfrm flipH="1">
            <a:off x="2267744" y="3933056"/>
            <a:ext cx="144016" cy="144016"/>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07" name="Oval 206"/>
          <p:cNvSpPr/>
          <p:nvPr/>
        </p:nvSpPr>
        <p:spPr bwMode="auto">
          <a:xfrm flipH="1">
            <a:off x="2123728" y="407707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08" name="Oval 207"/>
          <p:cNvSpPr/>
          <p:nvPr/>
        </p:nvSpPr>
        <p:spPr bwMode="auto">
          <a:xfrm flipH="1">
            <a:off x="1979712"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09" name="Oval 208"/>
          <p:cNvSpPr/>
          <p:nvPr/>
        </p:nvSpPr>
        <p:spPr bwMode="auto">
          <a:xfrm flipH="1">
            <a:off x="1835696" y="436510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10" name="Oval 209"/>
          <p:cNvSpPr/>
          <p:nvPr/>
        </p:nvSpPr>
        <p:spPr bwMode="auto">
          <a:xfrm flipH="1">
            <a:off x="1691680" y="450912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11" name="Oval 210"/>
          <p:cNvSpPr/>
          <p:nvPr/>
        </p:nvSpPr>
        <p:spPr bwMode="auto">
          <a:xfrm flipH="1">
            <a:off x="1547664" y="465313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12" name="Oval 211"/>
          <p:cNvSpPr/>
          <p:nvPr/>
        </p:nvSpPr>
        <p:spPr bwMode="auto">
          <a:xfrm flipH="1">
            <a:off x="1403648" y="479715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13" name="Oval 212"/>
          <p:cNvSpPr/>
          <p:nvPr/>
        </p:nvSpPr>
        <p:spPr bwMode="auto">
          <a:xfrm flipH="1">
            <a:off x="1259632" y="494116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14" name="Oval 213"/>
          <p:cNvSpPr/>
          <p:nvPr/>
        </p:nvSpPr>
        <p:spPr bwMode="auto">
          <a:xfrm flipH="1">
            <a:off x="1115616" y="508518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15" name="Oval 214"/>
          <p:cNvSpPr/>
          <p:nvPr/>
        </p:nvSpPr>
        <p:spPr bwMode="auto">
          <a:xfrm flipH="1">
            <a:off x="971600" y="522920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16" name="Oval 215"/>
          <p:cNvSpPr/>
          <p:nvPr/>
        </p:nvSpPr>
        <p:spPr bwMode="auto">
          <a:xfrm flipH="1">
            <a:off x="827584" y="537321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17" name="Oval 216"/>
          <p:cNvSpPr/>
          <p:nvPr/>
        </p:nvSpPr>
        <p:spPr bwMode="auto">
          <a:xfrm flipH="1">
            <a:off x="683568" y="551723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cxnSp>
        <p:nvCxnSpPr>
          <p:cNvPr id="218" name="Straight Connector 217"/>
          <p:cNvCxnSpPr/>
          <p:nvPr/>
        </p:nvCxnSpPr>
        <p:spPr bwMode="auto">
          <a:xfrm flipV="1">
            <a:off x="7380312" y="4221088"/>
            <a:ext cx="576064"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0" name="Straight Connector 219"/>
          <p:cNvCxnSpPr/>
          <p:nvPr/>
        </p:nvCxnSpPr>
        <p:spPr bwMode="auto">
          <a:xfrm>
            <a:off x="7380312" y="4365104"/>
            <a:ext cx="288032"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3" name="Straight Connector 222"/>
          <p:cNvCxnSpPr/>
          <p:nvPr/>
        </p:nvCxnSpPr>
        <p:spPr bwMode="auto">
          <a:xfrm>
            <a:off x="7668344" y="4509120"/>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4" name="Straight Connector 223"/>
          <p:cNvCxnSpPr/>
          <p:nvPr/>
        </p:nvCxnSpPr>
        <p:spPr bwMode="auto">
          <a:xfrm>
            <a:off x="7092280" y="4509120"/>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5" name="Straight Connector 224"/>
          <p:cNvCxnSpPr/>
          <p:nvPr/>
        </p:nvCxnSpPr>
        <p:spPr bwMode="auto">
          <a:xfrm flipH="1">
            <a:off x="7524328" y="4509120"/>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3" name="Oval 272"/>
          <p:cNvSpPr/>
          <p:nvPr/>
        </p:nvSpPr>
        <p:spPr bwMode="auto">
          <a:xfrm flipH="1">
            <a:off x="7740352" y="458112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75" name="Oval 274"/>
          <p:cNvSpPr/>
          <p:nvPr/>
        </p:nvSpPr>
        <p:spPr bwMode="auto">
          <a:xfrm flipH="1">
            <a:off x="7452320" y="458112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78" name="Oval 277"/>
          <p:cNvSpPr/>
          <p:nvPr/>
        </p:nvSpPr>
        <p:spPr bwMode="auto">
          <a:xfrm flipH="1">
            <a:off x="7164288" y="458112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79" name="Oval 278"/>
          <p:cNvSpPr/>
          <p:nvPr/>
        </p:nvSpPr>
        <p:spPr bwMode="auto">
          <a:xfrm flipH="1">
            <a:off x="7596336"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cxnSp>
        <p:nvCxnSpPr>
          <p:cNvPr id="288" name="Straight Connector 287"/>
          <p:cNvCxnSpPr/>
          <p:nvPr/>
        </p:nvCxnSpPr>
        <p:spPr bwMode="auto">
          <a:xfrm flipH="1" flipV="1">
            <a:off x="6660232" y="4221088"/>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6" name="Oval 275"/>
          <p:cNvSpPr/>
          <p:nvPr/>
        </p:nvSpPr>
        <p:spPr bwMode="auto">
          <a:xfrm>
            <a:off x="6732240" y="429309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cxnSp>
        <p:nvCxnSpPr>
          <p:cNvPr id="302" name="Straight Connector 301"/>
          <p:cNvCxnSpPr/>
          <p:nvPr/>
        </p:nvCxnSpPr>
        <p:spPr bwMode="auto">
          <a:xfrm flipV="1">
            <a:off x="3851920" y="4797152"/>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3" name="Straight Connector 302"/>
          <p:cNvCxnSpPr/>
          <p:nvPr/>
        </p:nvCxnSpPr>
        <p:spPr bwMode="auto">
          <a:xfrm>
            <a:off x="3707904" y="4077072"/>
            <a:ext cx="1440160"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4" name="Straight Connector 303"/>
          <p:cNvCxnSpPr/>
          <p:nvPr/>
        </p:nvCxnSpPr>
        <p:spPr bwMode="auto">
          <a:xfrm flipV="1">
            <a:off x="3995936" y="4221088"/>
            <a:ext cx="1152128" cy="57606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5" name="Oval 304"/>
          <p:cNvSpPr/>
          <p:nvPr/>
        </p:nvSpPr>
        <p:spPr bwMode="auto">
          <a:xfrm flipH="1">
            <a:off x="3635896" y="4005064"/>
            <a:ext cx="144016" cy="144016"/>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cxnSp>
        <p:nvCxnSpPr>
          <p:cNvPr id="306" name="Straight Connector 305"/>
          <p:cNvCxnSpPr/>
          <p:nvPr/>
        </p:nvCxnSpPr>
        <p:spPr bwMode="auto">
          <a:xfrm>
            <a:off x="3851920" y="4941168"/>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 name="Straight Connector 306"/>
          <p:cNvCxnSpPr/>
          <p:nvPr/>
        </p:nvCxnSpPr>
        <p:spPr bwMode="auto">
          <a:xfrm>
            <a:off x="4860032" y="4365104"/>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8" name="Straight Connector 307"/>
          <p:cNvCxnSpPr/>
          <p:nvPr/>
        </p:nvCxnSpPr>
        <p:spPr bwMode="auto">
          <a:xfrm>
            <a:off x="4572000" y="4509120"/>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9" name="Straight Connector 308"/>
          <p:cNvCxnSpPr/>
          <p:nvPr/>
        </p:nvCxnSpPr>
        <p:spPr bwMode="auto">
          <a:xfrm>
            <a:off x="4283968" y="4653136"/>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0" name="Straight Connector 309"/>
          <p:cNvCxnSpPr/>
          <p:nvPr/>
        </p:nvCxnSpPr>
        <p:spPr bwMode="auto">
          <a:xfrm>
            <a:off x="3995936" y="4797152"/>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1" name="Oval 310"/>
          <p:cNvSpPr/>
          <p:nvPr/>
        </p:nvSpPr>
        <p:spPr bwMode="auto">
          <a:xfrm flipH="1">
            <a:off x="3923928" y="501317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312" name="Oval 311"/>
          <p:cNvSpPr/>
          <p:nvPr/>
        </p:nvSpPr>
        <p:spPr bwMode="auto">
          <a:xfrm flipH="1">
            <a:off x="4932040"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313" name="Oval 312"/>
          <p:cNvSpPr/>
          <p:nvPr/>
        </p:nvSpPr>
        <p:spPr bwMode="auto">
          <a:xfrm flipH="1">
            <a:off x="4644008" y="458112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314" name="Oval 313"/>
          <p:cNvSpPr/>
          <p:nvPr/>
        </p:nvSpPr>
        <p:spPr bwMode="auto">
          <a:xfrm flipH="1">
            <a:off x="4355976" y="472514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315" name="Oval 314"/>
          <p:cNvSpPr/>
          <p:nvPr/>
        </p:nvSpPr>
        <p:spPr bwMode="auto">
          <a:xfrm flipH="1">
            <a:off x="4067944" y="486916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316" name="Oval 315"/>
          <p:cNvSpPr/>
          <p:nvPr/>
        </p:nvSpPr>
        <p:spPr bwMode="auto">
          <a:xfrm flipH="1">
            <a:off x="3779912" y="486916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317" name="Oval 316"/>
          <p:cNvSpPr/>
          <p:nvPr/>
        </p:nvSpPr>
        <p:spPr bwMode="auto">
          <a:xfrm flipH="1">
            <a:off x="5076056" y="414908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318" name="Oval 317"/>
          <p:cNvSpPr/>
          <p:nvPr/>
        </p:nvSpPr>
        <p:spPr bwMode="auto">
          <a:xfrm flipH="1">
            <a:off x="4788024" y="429309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319" name="Oval 318"/>
          <p:cNvSpPr/>
          <p:nvPr/>
        </p:nvSpPr>
        <p:spPr bwMode="auto">
          <a:xfrm flipH="1">
            <a:off x="4499992"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320" name="Oval 319"/>
          <p:cNvSpPr/>
          <p:nvPr/>
        </p:nvSpPr>
        <p:spPr bwMode="auto">
          <a:xfrm flipH="1">
            <a:off x="4211960" y="458112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321" name="Oval 320"/>
          <p:cNvSpPr/>
          <p:nvPr/>
        </p:nvSpPr>
        <p:spPr bwMode="auto">
          <a:xfrm flipH="1">
            <a:off x="3923928" y="472514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cxnSp>
        <p:nvCxnSpPr>
          <p:cNvPr id="322" name="Straight Connector 321"/>
          <p:cNvCxnSpPr/>
          <p:nvPr/>
        </p:nvCxnSpPr>
        <p:spPr bwMode="auto">
          <a:xfrm flipV="1">
            <a:off x="6660232" y="4077072"/>
            <a:ext cx="288032"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3" name="Straight Connector 322"/>
          <p:cNvCxnSpPr/>
          <p:nvPr/>
        </p:nvCxnSpPr>
        <p:spPr bwMode="auto">
          <a:xfrm flipH="1">
            <a:off x="7092280" y="4365104"/>
            <a:ext cx="288032"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5" name="Straight Connector 324"/>
          <p:cNvCxnSpPr/>
          <p:nvPr/>
        </p:nvCxnSpPr>
        <p:spPr bwMode="auto">
          <a:xfrm>
            <a:off x="7956376" y="4221088"/>
            <a:ext cx="288032"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6" name="Straight Connector 325"/>
          <p:cNvCxnSpPr/>
          <p:nvPr/>
        </p:nvCxnSpPr>
        <p:spPr bwMode="auto">
          <a:xfrm flipH="1">
            <a:off x="8100392" y="4365104"/>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9" name="Oval 218"/>
          <p:cNvSpPr/>
          <p:nvPr/>
        </p:nvSpPr>
        <p:spPr bwMode="auto">
          <a:xfrm flipH="1">
            <a:off x="6876256" y="4005064"/>
            <a:ext cx="144016" cy="144016"/>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26" name="Oval 225"/>
          <p:cNvSpPr/>
          <p:nvPr/>
        </p:nvSpPr>
        <p:spPr bwMode="auto">
          <a:xfrm flipH="1">
            <a:off x="8172400" y="429309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27" name="Oval 226"/>
          <p:cNvSpPr/>
          <p:nvPr/>
        </p:nvSpPr>
        <p:spPr bwMode="auto">
          <a:xfrm flipH="1">
            <a:off x="7884368" y="414908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74" name="Oval 273"/>
          <p:cNvSpPr/>
          <p:nvPr/>
        </p:nvSpPr>
        <p:spPr bwMode="auto">
          <a:xfrm flipH="1">
            <a:off x="7308304" y="429309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77" name="Oval 276"/>
          <p:cNvSpPr/>
          <p:nvPr/>
        </p:nvSpPr>
        <p:spPr bwMode="auto">
          <a:xfrm flipH="1">
            <a:off x="8028384"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80" name="Oval 279"/>
          <p:cNvSpPr/>
          <p:nvPr/>
        </p:nvSpPr>
        <p:spPr bwMode="auto">
          <a:xfrm flipH="1">
            <a:off x="7020272"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81" name="Oval 280"/>
          <p:cNvSpPr/>
          <p:nvPr/>
        </p:nvSpPr>
        <p:spPr bwMode="auto">
          <a:xfrm>
            <a:off x="6588224" y="414908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24" name="AutoShape 71"/>
          <p:cNvSpPr>
            <a:spLocks noChangeArrowheads="1"/>
          </p:cNvSpPr>
          <p:nvPr/>
        </p:nvSpPr>
        <p:spPr bwMode="auto">
          <a:xfrm>
            <a:off x="1115616" y="3356992"/>
            <a:ext cx="6768752"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smtClean="0">
                <a:solidFill>
                  <a:srgbClr val="FFFFFF"/>
                </a:solidFill>
                <a:latin typeface="Arial Black" pitchFamily="34" charset="0"/>
              </a:rPr>
              <a:t>Scheme - Progress of the two most unfavourable Find operations.</a:t>
            </a:r>
            <a:endParaRPr lang="cs-CZ" sz="1400" b="1">
              <a:solidFill>
                <a:srgbClr val="FFFFFF"/>
              </a:solidFill>
              <a:latin typeface="Arial Black" pitchFamily="34" charset="0"/>
            </a:endParaRPr>
          </a:p>
        </p:txBody>
      </p:sp>
      <p:sp>
        <p:nvSpPr>
          <p:cNvPr id="125" name="AutoShape 71"/>
          <p:cNvSpPr>
            <a:spLocks noChangeArrowheads="1"/>
          </p:cNvSpPr>
          <p:nvPr/>
        </p:nvSpPr>
        <p:spPr bwMode="auto">
          <a:xfrm>
            <a:off x="1187624" y="5733256"/>
            <a:ext cx="6192688"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smtClean="0">
                <a:solidFill>
                  <a:srgbClr val="FFFFFF"/>
                </a:solidFill>
                <a:latin typeface="Arial Black" pitchFamily="34" charset="0"/>
              </a:rPr>
              <a:t>Note the relatively favourable shape of the resulting tree.</a:t>
            </a:r>
            <a:endParaRPr lang="cs-CZ" sz="1400" b="1">
              <a:solidFill>
                <a:srgbClr val="FFFFFF"/>
              </a:solidFill>
              <a:latin typeface="Arial Black" pitchFamily="34" charset="0"/>
            </a:endParaRPr>
          </a:p>
        </p:txBody>
      </p:sp>
      <p:sp>
        <p:nvSpPr>
          <p:cNvPr id="126" name="Down Arrow 125"/>
          <p:cNvSpPr/>
          <p:nvPr/>
        </p:nvSpPr>
        <p:spPr bwMode="auto">
          <a:xfrm rot="16200000">
            <a:off x="5868144" y="4365104"/>
            <a:ext cx="216024"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27" name="Down Arrow 126"/>
          <p:cNvSpPr/>
          <p:nvPr/>
        </p:nvSpPr>
        <p:spPr bwMode="auto">
          <a:xfrm rot="16200000">
            <a:off x="2843808" y="4365104"/>
            <a:ext cx="216024"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28" name="Down Arrow 127"/>
          <p:cNvSpPr/>
          <p:nvPr/>
        </p:nvSpPr>
        <p:spPr bwMode="auto">
          <a:xfrm rot="3201122">
            <a:off x="4039333" y="490485"/>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29" name="Down Arrow 128"/>
          <p:cNvSpPr/>
          <p:nvPr/>
        </p:nvSpPr>
        <p:spPr bwMode="auto">
          <a:xfrm rot="16200000">
            <a:off x="4499992" y="2348880"/>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3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Tree>
    <p:extLst>
      <p:ext uri="{BB962C8B-B14F-4D97-AF65-F5344CB8AC3E}">
        <p14:creationId xmlns:p14="http://schemas.microsoft.com/office/powerpoint/2010/main" val="21667673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AutoShape 3"/>
          <p:cNvSpPr>
            <a:spLocks noChangeArrowheads="1"/>
          </p:cNvSpPr>
          <p:nvPr/>
        </p:nvSpPr>
        <p:spPr bwMode="auto">
          <a:xfrm>
            <a:off x="251520" y="1556792"/>
            <a:ext cx="8640960" cy="4968552"/>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cxnSp>
        <p:nvCxnSpPr>
          <p:cNvPr id="96" name="Straight Connector 95"/>
          <p:cNvCxnSpPr/>
          <p:nvPr/>
        </p:nvCxnSpPr>
        <p:spPr bwMode="auto">
          <a:xfrm>
            <a:off x="7236296" y="5138912"/>
            <a:ext cx="576064" cy="288032"/>
          </a:xfrm>
          <a:prstGeom prst="line">
            <a:avLst/>
          </a:prstGeom>
          <a:solidFill>
            <a:srgbClr val="66CCFF"/>
          </a:solidFill>
          <a:ln w="28575" cap="flat" cmpd="sng" algn="ctr">
            <a:solidFill>
              <a:schemeClr val="tx1"/>
            </a:solidFill>
            <a:prstDash val="solid"/>
            <a:round/>
            <a:headEnd type="none" w="med" len="med"/>
            <a:tailEnd type="none" w="med" len="med"/>
          </a:ln>
          <a:effectLst/>
          <a:extLst/>
        </p:spPr>
      </p:cxn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a:t>
            </a:r>
            <a:r>
              <a:rPr lang="en-US" sz="2000" b="1">
                <a:solidFill>
                  <a:schemeClr val="bg1"/>
                </a:solidFill>
                <a:latin typeface="Arial Black" pitchFamily="34" charset="0"/>
              </a:rPr>
              <a:t>  </a:t>
            </a:r>
            <a:r>
              <a:rPr lang="en-US" sz="2000" b="1" smtClean="0">
                <a:solidFill>
                  <a:schemeClr val="bg1"/>
                </a:solidFill>
                <a:latin typeface="Arial Black" pitchFamily="34" charset="0"/>
              </a:rPr>
              <a:t>Splay Tree - Delete</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Simple scheme</a:t>
            </a:r>
            <a:endParaRPr lang="cs-CZ" sz="1400" b="1">
              <a:solidFill>
                <a:schemeClr val="bg1"/>
              </a:solidFill>
              <a:latin typeface="Arial Black" pitchFamily="34" charset="0"/>
            </a:endParaRPr>
          </a:p>
        </p:txBody>
      </p:sp>
      <p:sp>
        <p:nvSpPr>
          <p:cNvPr id="21"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13</a:t>
            </a:r>
            <a:endParaRPr lang="cs-CZ" sz="1600" b="1">
              <a:solidFill>
                <a:schemeClr val="bg1"/>
              </a:solidFill>
              <a:latin typeface="Arial Black" pitchFamily="34" charset="0"/>
            </a:endParaRPr>
          </a:p>
        </p:txBody>
      </p:sp>
      <p:sp>
        <p:nvSpPr>
          <p:cNvPr id="2" name="Isosceles Triangle 1"/>
          <p:cNvSpPr/>
          <p:nvPr/>
        </p:nvSpPr>
        <p:spPr bwMode="auto">
          <a:xfrm>
            <a:off x="467544" y="2708920"/>
            <a:ext cx="1728192" cy="1224136"/>
          </a:xfrm>
          <a:prstGeom prst="triangl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33" name="Oval 32"/>
          <p:cNvSpPr/>
          <p:nvPr/>
        </p:nvSpPr>
        <p:spPr bwMode="auto">
          <a:xfrm>
            <a:off x="1547664" y="35730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k</a:t>
            </a:r>
            <a:endParaRPr kumimoji="0" lang="cs-CZ" sz="1800" b="1" i="0" u="none" strike="noStrike" cap="none" normalizeH="0" baseline="0" smtClean="0">
              <a:ln>
                <a:noFill/>
              </a:ln>
              <a:solidFill>
                <a:schemeClr val="tx1"/>
              </a:solidFill>
              <a:effectLst/>
              <a:latin typeface="Arial" charset="0"/>
            </a:endParaRPr>
          </a:p>
        </p:txBody>
      </p:sp>
      <p:sp>
        <p:nvSpPr>
          <p:cNvPr id="34" name="Isosceles Triangle 33"/>
          <p:cNvSpPr/>
          <p:nvPr/>
        </p:nvSpPr>
        <p:spPr bwMode="auto">
          <a:xfrm>
            <a:off x="2843808" y="2996952"/>
            <a:ext cx="1008112" cy="936104"/>
          </a:xfrm>
          <a:prstGeom prst="triangl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35" name="Isosceles Triangle 34"/>
          <p:cNvSpPr/>
          <p:nvPr/>
        </p:nvSpPr>
        <p:spPr bwMode="auto">
          <a:xfrm>
            <a:off x="4067944" y="2996952"/>
            <a:ext cx="1008112" cy="936104"/>
          </a:xfrm>
          <a:prstGeom prst="triangl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cxnSp>
        <p:nvCxnSpPr>
          <p:cNvPr id="4" name="Straight Connector 3"/>
          <p:cNvCxnSpPr>
            <a:endCxn id="35" idx="0"/>
          </p:cNvCxnSpPr>
          <p:nvPr/>
        </p:nvCxnSpPr>
        <p:spPr bwMode="auto">
          <a:xfrm>
            <a:off x="3995936" y="2708920"/>
            <a:ext cx="576064" cy="288032"/>
          </a:xfrm>
          <a:prstGeom prst="line">
            <a:avLst/>
          </a:prstGeom>
          <a:solidFill>
            <a:srgbClr val="66CCFF"/>
          </a:solidFill>
          <a:ln w="28575" cap="flat" cmpd="sng" algn="ctr">
            <a:solidFill>
              <a:schemeClr val="tx1"/>
            </a:solidFill>
            <a:prstDash val="solid"/>
            <a:round/>
            <a:headEnd type="none" w="med" len="med"/>
            <a:tailEnd type="none" w="med" len="med"/>
          </a:ln>
          <a:effectLst/>
          <a:extLst/>
        </p:spPr>
      </p:cxnSp>
      <p:cxnSp>
        <p:nvCxnSpPr>
          <p:cNvPr id="39" name="Straight Connector 38"/>
          <p:cNvCxnSpPr/>
          <p:nvPr/>
        </p:nvCxnSpPr>
        <p:spPr bwMode="auto">
          <a:xfrm flipV="1">
            <a:off x="3347864" y="2708920"/>
            <a:ext cx="648072" cy="288032"/>
          </a:xfrm>
          <a:prstGeom prst="line">
            <a:avLst/>
          </a:prstGeom>
          <a:solidFill>
            <a:srgbClr val="66CCFF"/>
          </a:solidFill>
          <a:ln w="28575" cap="flat" cmpd="sng" algn="ctr">
            <a:solidFill>
              <a:schemeClr val="tx1"/>
            </a:solidFill>
            <a:prstDash val="solid"/>
            <a:round/>
            <a:headEnd type="none" w="med" len="med"/>
            <a:tailEnd type="none" w="med" len="med"/>
          </a:ln>
          <a:effectLst/>
          <a:extLst/>
        </p:spPr>
      </p:cxnSp>
      <p:sp>
        <p:nvSpPr>
          <p:cNvPr id="43" name="Isosceles Triangle 42"/>
          <p:cNvSpPr/>
          <p:nvPr/>
        </p:nvSpPr>
        <p:spPr bwMode="auto">
          <a:xfrm>
            <a:off x="5940152" y="2996952"/>
            <a:ext cx="1008112" cy="936104"/>
          </a:xfrm>
          <a:prstGeom prst="triangl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L</a:t>
            </a:r>
            <a:endParaRPr lang="cs-CZ" b="1">
              <a:latin typeface="Arial" charset="0"/>
            </a:endParaRPr>
          </a:p>
        </p:txBody>
      </p:sp>
      <p:sp>
        <p:nvSpPr>
          <p:cNvPr id="44" name="Isosceles Triangle 43"/>
          <p:cNvSpPr/>
          <p:nvPr/>
        </p:nvSpPr>
        <p:spPr bwMode="auto">
          <a:xfrm>
            <a:off x="7164288" y="2996952"/>
            <a:ext cx="1008112" cy="936104"/>
          </a:xfrm>
          <a:prstGeom prst="triangl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R</a:t>
            </a:r>
            <a:endParaRPr lang="cs-CZ" b="1">
              <a:latin typeface="Arial" charset="0"/>
            </a:endParaRPr>
          </a:p>
        </p:txBody>
      </p:sp>
      <p:sp>
        <p:nvSpPr>
          <p:cNvPr id="48" name="Oval 47"/>
          <p:cNvSpPr/>
          <p:nvPr/>
        </p:nvSpPr>
        <p:spPr bwMode="auto">
          <a:xfrm>
            <a:off x="6588224" y="36450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y</a:t>
            </a:r>
            <a:endParaRPr kumimoji="0" lang="cs-CZ" sz="1800" b="1" i="0" u="none" strike="noStrike" cap="none" normalizeH="0" baseline="0" smtClean="0">
              <a:ln>
                <a:noFill/>
              </a:ln>
              <a:solidFill>
                <a:schemeClr val="tx1"/>
              </a:solidFill>
              <a:effectLst/>
              <a:latin typeface="Arial" charset="0"/>
            </a:endParaRPr>
          </a:p>
        </p:txBody>
      </p:sp>
      <p:sp>
        <p:nvSpPr>
          <p:cNvPr id="49" name="AutoShape 55"/>
          <p:cNvSpPr>
            <a:spLocks noChangeArrowheads="1"/>
          </p:cNvSpPr>
          <p:nvPr/>
        </p:nvSpPr>
        <p:spPr bwMode="auto">
          <a:xfrm>
            <a:off x="5652120" y="4005064"/>
            <a:ext cx="2880320" cy="504056"/>
          </a:xfrm>
          <a:prstGeom prst="roundRect">
            <a:avLst>
              <a:gd name="adj" fmla="val 16667"/>
            </a:avLst>
          </a:prstGeom>
          <a:solidFill>
            <a:schemeClr val="bg1"/>
          </a:solidFill>
          <a:ln w="2857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altLang="cs-CZ" sz="1600" b="1"/>
              <a:t>y</a:t>
            </a:r>
            <a:r>
              <a:rPr lang="en-US" altLang="cs-CZ" sz="1600"/>
              <a:t> = maximum key in </a:t>
            </a:r>
            <a:r>
              <a:rPr lang="en-US" altLang="cs-CZ" sz="1600" b="1"/>
              <a:t>L</a:t>
            </a:r>
          </a:p>
          <a:p>
            <a:r>
              <a:rPr lang="en-US" altLang="cs-CZ" sz="1600"/>
              <a:t>   = closest smaller value to </a:t>
            </a:r>
            <a:r>
              <a:rPr lang="en-US" altLang="cs-CZ" sz="1600" b="1"/>
              <a:t>k</a:t>
            </a:r>
            <a:r>
              <a:rPr lang="en-US" altLang="cs-CZ" sz="1600"/>
              <a:t> </a:t>
            </a:r>
            <a:r>
              <a:rPr lang="cs-CZ" altLang="cs-CZ" sz="1600"/>
              <a:t> </a:t>
            </a:r>
          </a:p>
        </p:txBody>
      </p:sp>
      <p:sp>
        <p:nvSpPr>
          <p:cNvPr id="52" name="Isosceles Triangle 51"/>
          <p:cNvSpPr/>
          <p:nvPr/>
        </p:nvSpPr>
        <p:spPr bwMode="auto">
          <a:xfrm>
            <a:off x="4139952" y="5373216"/>
            <a:ext cx="1008112" cy="936104"/>
          </a:xfrm>
          <a:prstGeom prst="triangl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R</a:t>
            </a:r>
            <a:endParaRPr lang="cs-CZ" b="1">
              <a:latin typeface="Arial" charset="0"/>
            </a:endParaRPr>
          </a:p>
        </p:txBody>
      </p:sp>
      <p:sp>
        <p:nvSpPr>
          <p:cNvPr id="26" name="Freeform 25"/>
          <p:cNvSpPr/>
          <p:nvPr/>
        </p:nvSpPr>
        <p:spPr bwMode="auto">
          <a:xfrm>
            <a:off x="2902049" y="5354936"/>
            <a:ext cx="904875" cy="954384"/>
          </a:xfrm>
          <a:custGeom>
            <a:avLst/>
            <a:gdLst>
              <a:gd name="connsiteX0" fmla="*/ 504825 w 885825"/>
              <a:gd name="connsiteY0" fmla="*/ 0 h 1381125"/>
              <a:gd name="connsiteX1" fmla="*/ 0 w 885825"/>
              <a:gd name="connsiteY1" fmla="*/ 1381125 h 1381125"/>
              <a:gd name="connsiteX2" fmla="*/ 762000 w 885825"/>
              <a:gd name="connsiteY2" fmla="*/ 1352550 h 1381125"/>
              <a:gd name="connsiteX3" fmla="*/ 885825 w 885825"/>
              <a:gd name="connsiteY3" fmla="*/ 1104900 h 1381125"/>
              <a:gd name="connsiteX4" fmla="*/ 504825 w 885825"/>
              <a:gd name="connsiteY4" fmla="*/ 0 h 1381125"/>
              <a:gd name="connsiteX0" fmla="*/ 504825 w 885825"/>
              <a:gd name="connsiteY0" fmla="*/ 0 h 1409700"/>
              <a:gd name="connsiteX1" fmla="*/ 0 w 885825"/>
              <a:gd name="connsiteY1" fmla="*/ 1381125 h 1409700"/>
              <a:gd name="connsiteX2" fmla="*/ 771525 w 885825"/>
              <a:gd name="connsiteY2" fmla="*/ 1409700 h 1409700"/>
              <a:gd name="connsiteX3" fmla="*/ 885825 w 885825"/>
              <a:gd name="connsiteY3" fmla="*/ 1104900 h 1409700"/>
              <a:gd name="connsiteX4" fmla="*/ 504825 w 885825"/>
              <a:gd name="connsiteY4" fmla="*/ 0 h 1409700"/>
              <a:gd name="connsiteX0" fmla="*/ 533400 w 914400"/>
              <a:gd name="connsiteY0" fmla="*/ 0 h 1437401"/>
              <a:gd name="connsiteX1" fmla="*/ 0 w 914400"/>
              <a:gd name="connsiteY1" fmla="*/ 1437401 h 1437401"/>
              <a:gd name="connsiteX2" fmla="*/ 800100 w 914400"/>
              <a:gd name="connsiteY2" fmla="*/ 1409700 h 1437401"/>
              <a:gd name="connsiteX3" fmla="*/ 914400 w 914400"/>
              <a:gd name="connsiteY3" fmla="*/ 1104900 h 1437401"/>
              <a:gd name="connsiteX4" fmla="*/ 533400 w 914400"/>
              <a:gd name="connsiteY4" fmla="*/ 0 h 1437401"/>
              <a:gd name="connsiteX0" fmla="*/ 523875 w 904875"/>
              <a:gd name="connsiteY0" fmla="*/ 0 h 1409700"/>
              <a:gd name="connsiteX1" fmla="*/ 0 w 904875"/>
              <a:gd name="connsiteY1" fmla="*/ 1395193 h 1409700"/>
              <a:gd name="connsiteX2" fmla="*/ 790575 w 904875"/>
              <a:gd name="connsiteY2" fmla="*/ 1409700 h 1409700"/>
              <a:gd name="connsiteX3" fmla="*/ 904875 w 904875"/>
              <a:gd name="connsiteY3" fmla="*/ 1104900 h 1409700"/>
              <a:gd name="connsiteX4" fmla="*/ 523875 w 904875"/>
              <a:gd name="connsiteY4" fmla="*/ 0 h 1409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4875" h="1409700">
                <a:moveTo>
                  <a:pt x="523875" y="0"/>
                </a:moveTo>
                <a:lnTo>
                  <a:pt x="0" y="1395193"/>
                </a:lnTo>
                <a:lnTo>
                  <a:pt x="790575" y="1409700"/>
                </a:lnTo>
                <a:lnTo>
                  <a:pt x="904875" y="1104900"/>
                </a:lnTo>
                <a:lnTo>
                  <a:pt x="523875" y="0"/>
                </a:lnTo>
                <a:close/>
              </a:path>
            </a:pathLst>
          </a:cu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64" name="Oval 63"/>
          <p:cNvSpPr/>
          <p:nvPr/>
        </p:nvSpPr>
        <p:spPr bwMode="auto">
          <a:xfrm>
            <a:off x="1259632" y="2636912"/>
            <a:ext cx="144016" cy="144016"/>
          </a:xfrm>
          <a:prstGeom prst="ellips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69" name="Oval 68"/>
          <p:cNvSpPr/>
          <p:nvPr/>
        </p:nvSpPr>
        <p:spPr bwMode="auto">
          <a:xfrm>
            <a:off x="3275856" y="2924944"/>
            <a:ext cx="144016" cy="144016"/>
          </a:xfrm>
          <a:prstGeom prst="ellips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70" name="Oval 69"/>
          <p:cNvSpPr/>
          <p:nvPr/>
        </p:nvSpPr>
        <p:spPr bwMode="auto">
          <a:xfrm>
            <a:off x="4499992" y="2924944"/>
            <a:ext cx="144016" cy="144016"/>
          </a:xfrm>
          <a:prstGeom prst="ellips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72" name="Oval 71"/>
          <p:cNvSpPr/>
          <p:nvPr/>
        </p:nvSpPr>
        <p:spPr bwMode="auto">
          <a:xfrm>
            <a:off x="6372200" y="2924944"/>
            <a:ext cx="144016" cy="144016"/>
          </a:xfrm>
          <a:prstGeom prst="ellips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73" name="Oval 72"/>
          <p:cNvSpPr/>
          <p:nvPr/>
        </p:nvSpPr>
        <p:spPr bwMode="auto">
          <a:xfrm>
            <a:off x="7596336" y="2924944"/>
            <a:ext cx="144016" cy="144016"/>
          </a:xfrm>
          <a:prstGeom prst="ellips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36" name="Oval 35"/>
          <p:cNvSpPr/>
          <p:nvPr/>
        </p:nvSpPr>
        <p:spPr bwMode="auto">
          <a:xfrm>
            <a:off x="3851920" y="256490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k</a:t>
            </a:r>
            <a:endParaRPr kumimoji="0" lang="cs-CZ" sz="1800" b="1" i="0" u="none" strike="noStrike" cap="none" normalizeH="0" baseline="0" smtClean="0">
              <a:ln>
                <a:noFill/>
              </a:ln>
              <a:solidFill>
                <a:schemeClr val="tx1"/>
              </a:solidFill>
              <a:effectLst/>
              <a:latin typeface="Arial" charset="0"/>
            </a:endParaRPr>
          </a:p>
        </p:txBody>
      </p:sp>
      <p:cxnSp>
        <p:nvCxnSpPr>
          <p:cNvPr id="77" name="Straight Connector 76"/>
          <p:cNvCxnSpPr/>
          <p:nvPr/>
        </p:nvCxnSpPr>
        <p:spPr bwMode="auto">
          <a:xfrm flipV="1">
            <a:off x="3419872" y="5085184"/>
            <a:ext cx="648072" cy="288032"/>
          </a:xfrm>
          <a:prstGeom prst="line">
            <a:avLst/>
          </a:prstGeom>
          <a:solidFill>
            <a:srgbClr val="66CCFF"/>
          </a:solidFill>
          <a:ln w="28575" cap="flat" cmpd="sng" algn="ctr">
            <a:solidFill>
              <a:schemeClr val="tx1"/>
            </a:solidFill>
            <a:prstDash val="solid"/>
            <a:round/>
            <a:headEnd type="none" w="med" len="med"/>
            <a:tailEnd type="none" w="med" len="med"/>
          </a:ln>
          <a:effectLst/>
          <a:extLst/>
        </p:spPr>
      </p:cxnSp>
      <p:sp>
        <p:nvSpPr>
          <p:cNvPr id="78" name="Oval 77"/>
          <p:cNvSpPr/>
          <p:nvPr/>
        </p:nvSpPr>
        <p:spPr bwMode="auto">
          <a:xfrm>
            <a:off x="3347864" y="5301208"/>
            <a:ext cx="144016" cy="144016"/>
          </a:xfrm>
          <a:prstGeom prst="ellips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79" name="Oval 78"/>
          <p:cNvSpPr/>
          <p:nvPr/>
        </p:nvSpPr>
        <p:spPr bwMode="auto">
          <a:xfrm>
            <a:off x="4572000" y="5301208"/>
            <a:ext cx="144016" cy="144016"/>
          </a:xfrm>
          <a:prstGeom prst="ellips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80" name="Oval 79"/>
          <p:cNvSpPr/>
          <p:nvPr/>
        </p:nvSpPr>
        <p:spPr bwMode="auto">
          <a:xfrm>
            <a:off x="3923928" y="494116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y</a:t>
            </a:r>
            <a:endParaRPr kumimoji="0" lang="cs-CZ" sz="1800" b="1" i="0" u="none" strike="noStrike" cap="none" normalizeH="0" baseline="0" smtClean="0">
              <a:ln>
                <a:noFill/>
              </a:ln>
              <a:solidFill>
                <a:schemeClr val="tx1"/>
              </a:solidFill>
              <a:effectLst/>
              <a:latin typeface="Arial" charset="0"/>
            </a:endParaRPr>
          </a:p>
        </p:txBody>
      </p:sp>
      <p:sp>
        <p:nvSpPr>
          <p:cNvPr id="89" name="Isosceles Triangle 88"/>
          <p:cNvSpPr/>
          <p:nvPr/>
        </p:nvSpPr>
        <p:spPr bwMode="auto">
          <a:xfrm>
            <a:off x="7308304" y="5426944"/>
            <a:ext cx="1008112" cy="936104"/>
          </a:xfrm>
          <a:prstGeom prst="triangl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R</a:t>
            </a:r>
            <a:endParaRPr lang="cs-CZ" b="1">
              <a:latin typeface="Arial" charset="0"/>
            </a:endParaRPr>
          </a:p>
        </p:txBody>
      </p:sp>
      <p:cxnSp>
        <p:nvCxnSpPr>
          <p:cNvPr id="92" name="Straight Connector 91"/>
          <p:cNvCxnSpPr/>
          <p:nvPr/>
        </p:nvCxnSpPr>
        <p:spPr bwMode="auto">
          <a:xfrm flipV="1">
            <a:off x="6588224" y="5138912"/>
            <a:ext cx="648072" cy="288032"/>
          </a:xfrm>
          <a:prstGeom prst="line">
            <a:avLst/>
          </a:prstGeom>
          <a:solidFill>
            <a:srgbClr val="66CCFF"/>
          </a:solidFill>
          <a:ln w="28575" cap="flat" cmpd="sng" algn="ctr">
            <a:solidFill>
              <a:schemeClr val="tx1"/>
            </a:solidFill>
            <a:prstDash val="solid"/>
            <a:round/>
            <a:headEnd type="none" w="med" len="med"/>
            <a:tailEnd type="none" w="med" len="med"/>
          </a:ln>
          <a:effectLst/>
          <a:extLst/>
        </p:spPr>
      </p:cxnSp>
      <p:sp>
        <p:nvSpPr>
          <p:cNvPr id="94" name="Oval 93"/>
          <p:cNvSpPr/>
          <p:nvPr/>
        </p:nvSpPr>
        <p:spPr bwMode="auto">
          <a:xfrm>
            <a:off x="7740352" y="5354936"/>
            <a:ext cx="144016" cy="144016"/>
          </a:xfrm>
          <a:prstGeom prst="ellips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95" name="Oval 94"/>
          <p:cNvSpPr/>
          <p:nvPr/>
        </p:nvSpPr>
        <p:spPr bwMode="auto">
          <a:xfrm>
            <a:off x="7092280" y="499489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y</a:t>
            </a:r>
            <a:endParaRPr kumimoji="0" lang="cs-CZ" sz="1800" b="1" i="0" u="none" strike="noStrike" cap="none" normalizeH="0" baseline="0" smtClean="0">
              <a:ln>
                <a:noFill/>
              </a:ln>
              <a:solidFill>
                <a:schemeClr val="tx1"/>
              </a:solidFill>
              <a:effectLst/>
              <a:latin typeface="Arial" charset="0"/>
            </a:endParaRPr>
          </a:p>
        </p:txBody>
      </p:sp>
      <p:sp>
        <p:nvSpPr>
          <p:cNvPr id="98" name="TextBox 97"/>
          <p:cNvSpPr txBox="1"/>
          <p:nvPr/>
        </p:nvSpPr>
        <p:spPr>
          <a:xfrm>
            <a:off x="3016399" y="5877272"/>
            <a:ext cx="834524" cy="369332"/>
          </a:xfrm>
          <a:prstGeom prst="rect">
            <a:avLst/>
          </a:prstGeom>
          <a:noFill/>
        </p:spPr>
        <p:txBody>
          <a:bodyPr wrap="none" rtlCol="0">
            <a:spAutoFit/>
          </a:bodyPr>
          <a:lstStyle/>
          <a:p>
            <a:pPr algn="ctr" fontAlgn="base">
              <a:spcBef>
                <a:spcPct val="0"/>
              </a:spcBef>
              <a:spcAft>
                <a:spcPct val="0"/>
              </a:spcAft>
            </a:pPr>
            <a:r>
              <a:rPr lang="en-US" b="1">
                <a:latin typeface="Arial" charset="0"/>
              </a:rPr>
              <a:t>L - {y}</a:t>
            </a:r>
            <a:endParaRPr lang="cs-CZ" b="1">
              <a:latin typeface="Arial" charset="0"/>
            </a:endParaRPr>
          </a:p>
        </p:txBody>
      </p:sp>
      <p:sp>
        <p:nvSpPr>
          <p:cNvPr id="99" name="Freeform 98"/>
          <p:cNvSpPr/>
          <p:nvPr/>
        </p:nvSpPr>
        <p:spPr bwMode="auto">
          <a:xfrm>
            <a:off x="6065118" y="5426944"/>
            <a:ext cx="904875" cy="954384"/>
          </a:xfrm>
          <a:custGeom>
            <a:avLst/>
            <a:gdLst>
              <a:gd name="connsiteX0" fmla="*/ 504825 w 885825"/>
              <a:gd name="connsiteY0" fmla="*/ 0 h 1381125"/>
              <a:gd name="connsiteX1" fmla="*/ 0 w 885825"/>
              <a:gd name="connsiteY1" fmla="*/ 1381125 h 1381125"/>
              <a:gd name="connsiteX2" fmla="*/ 762000 w 885825"/>
              <a:gd name="connsiteY2" fmla="*/ 1352550 h 1381125"/>
              <a:gd name="connsiteX3" fmla="*/ 885825 w 885825"/>
              <a:gd name="connsiteY3" fmla="*/ 1104900 h 1381125"/>
              <a:gd name="connsiteX4" fmla="*/ 504825 w 885825"/>
              <a:gd name="connsiteY4" fmla="*/ 0 h 1381125"/>
              <a:gd name="connsiteX0" fmla="*/ 504825 w 885825"/>
              <a:gd name="connsiteY0" fmla="*/ 0 h 1409700"/>
              <a:gd name="connsiteX1" fmla="*/ 0 w 885825"/>
              <a:gd name="connsiteY1" fmla="*/ 1381125 h 1409700"/>
              <a:gd name="connsiteX2" fmla="*/ 771525 w 885825"/>
              <a:gd name="connsiteY2" fmla="*/ 1409700 h 1409700"/>
              <a:gd name="connsiteX3" fmla="*/ 885825 w 885825"/>
              <a:gd name="connsiteY3" fmla="*/ 1104900 h 1409700"/>
              <a:gd name="connsiteX4" fmla="*/ 504825 w 885825"/>
              <a:gd name="connsiteY4" fmla="*/ 0 h 1409700"/>
              <a:gd name="connsiteX0" fmla="*/ 533400 w 914400"/>
              <a:gd name="connsiteY0" fmla="*/ 0 h 1437401"/>
              <a:gd name="connsiteX1" fmla="*/ 0 w 914400"/>
              <a:gd name="connsiteY1" fmla="*/ 1437401 h 1437401"/>
              <a:gd name="connsiteX2" fmla="*/ 800100 w 914400"/>
              <a:gd name="connsiteY2" fmla="*/ 1409700 h 1437401"/>
              <a:gd name="connsiteX3" fmla="*/ 914400 w 914400"/>
              <a:gd name="connsiteY3" fmla="*/ 1104900 h 1437401"/>
              <a:gd name="connsiteX4" fmla="*/ 533400 w 914400"/>
              <a:gd name="connsiteY4" fmla="*/ 0 h 1437401"/>
              <a:gd name="connsiteX0" fmla="*/ 523875 w 904875"/>
              <a:gd name="connsiteY0" fmla="*/ 0 h 1409700"/>
              <a:gd name="connsiteX1" fmla="*/ 0 w 904875"/>
              <a:gd name="connsiteY1" fmla="*/ 1395193 h 1409700"/>
              <a:gd name="connsiteX2" fmla="*/ 790575 w 904875"/>
              <a:gd name="connsiteY2" fmla="*/ 1409700 h 1409700"/>
              <a:gd name="connsiteX3" fmla="*/ 904875 w 904875"/>
              <a:gd name="connsiteY3" fmla="*/ 1104900 h 1409700"/>
              <a:gd name="connsiteX4" fmla="*/ 523875 w 904875"/>
              <a:gd name="connsiteY4" fmla="*/ 0 h 1409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4875" h="1409700">
                <a:moveTo>
                  <a:pt x="523875" y="0"/>
                </a:moveTo>
                <a:lnTo>
                  <a:pt x="0" y="1395193"/>
                </a:lnTo>
                <a:lnTo>
                  <a:pt x="790575" y="1409700"/>
                </a:lnTo>
                <a:lnTo>
                  <a:pt x="904875" y="1104900"/>
                </a:lnTo>
                <a:lnTo>
                  <a:pt x="523875" y="0"/>
                </a:lnTo>
                <a:close/>
              </a:path>
            </a:pathLst>
          </a:cu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00" name="TextBox 99"/>
          <p:cNvSpPr txBox="1"/>
          <p:nvPr/>
        </p:nvSpPr>
        <p:spPr>
          <a:xfrm>
            <a:off x="6188993" y="5949280"/>
            <a:ext cx="834524" cy="369332"/>
          </a:xfrm>
          <a:prstGeom prst="rect">
            <a:avLst/>
          </a:prstGeom>
          <a:noFill/>
        </p:spPr>
        <p:txBody>
          <a:bodyPr wrap="none" rtlCol="0">
            <a:spAutoFit/>
          </a:bodyPr>
          <a:lstStyle/>
          <a:p>
            <a:pPr algn="ctr" fontAlgn="base">
              <a:spcBef>
                <a:spcPct val="0"/>
              </a:spcBef>
              <a:spcAft>
                <a:spcPct val="0"/>
              </a:spcAft>
            </a:pPr>
            <a:r>
              <a:rPr lang="en-US" b="1">
                <a:latin typeface="Arial" charset="0"/>
              </a:rPr>
              <a:t>L - {y}</a:t>
            </a:r>
            <a:endParaRPr lang="cs-CZ" b="1">
              <a:latin typeface="Arial" charset="0"/>
            </a:endParaRPr>
          </a:p>
        </p:txBody>
      </p:sp>
      <p:sp>
        <p:nvSpPr>
          <p:cNvPr id="93" name="Oval 92"/>
          <p:cNvSpPr/>
          <p:nvPr/>
        </p:nvSpPr>
        <p:spPr bwMode="auto">
          <a:xfrm>
            <a:off x="6516216" y="5354936"/>
            <a:ext cx="144016" cy="144016"/>
          </a:xfrm>
          <a:prstGeom prst="ellips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37" name="Right Arrow 36"/>
          <p:cNvSpPr/>
          <p:nvPr/>
        </p:nvSpPr>
        <p:spPr bwMode="auto">
          <a:xfrm>
            <a:off x="1979712" y="2924944"/>
            <a:ext cx="720080" cy="504056"/>
          </a:xfrm>
          <a:prstGeom prst="rightArrow">
            <a:avLst/>
          </a:prstGeom>
          <a:solidFill>
            <a:srgbClr val="FFC000"/>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05" name="AutoShape 55"/>
          <p:cNvSpPr>
            <a:spLocks noChangeArrowheads="1"/>
          </p:cNvSpPr>
          <p:nvPr/>
        </p:nvSpPr>
        <p:spPr bwMode="auto">
          <a:xfrm>
            <a:off x="1907704" y="2348880"/>
            <a:ext cx="1080120" cy="360040"/>
          </a:xfrm>
          <a:prstGeom prst="roundRect">
            <a:avLst>
              <a:gd name="adj" fmla="val 16667"/>
            </a:avLst>
          </a:prstGeom>
          <a:solidFill>
            <a:srgbClr val="CCCCFF"/>
          </a:solidFill>
          <a:ln w="38100" algn="ctr">
            <a:solidFill>
              <a:srgbClr val="E5E5FF"/>
            </a:solidFill>
            <a:round/>
            <a:headEnd/>
            <a:tailEnd type="none" w="med" len="lg"/>
          </a:ln>
          <a:effectLst>
            <a:outerShdw dist="35921" dir="2700000" algn="ctr" rotWithShape="0">
              <a:schemeClr val="bg2"/>
            </a:outerShdw>
          </a:effec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cs-CZ" sz="1800" b="1" smtClean="0"/>
              <a:t>1.Find k</a:t>
            </a:r>
            <a:endParaRPr lang="cs-CZ" altLang="cs-CZ" sz="1800" b="1"/>
          </a:p>
        </p:txBody>
      </p:sp>
      <p:sp>
        <p:nvSpPr>
          <p:cNvPr id="106" name="AutoShape 55"/>
          <p:cNvSpPr>
            <a:spLocks noChangeArrowheads="1"/>
          </p:cNvSpPr>
          <p:nvPr/>
        </p:nvSpPr>
        <p:spPr bwMode="auto">
          <a:xfrm>
            <a:off x="5220072" y="2348880"/>
            <a:ext cx="2520280" cy="360040"/>
          </a:xfrm>
          <a:prstGeom prst="roundRect">
            <a:avLst>
              <a:gd name="adj" fmla="val 16667"/>
            </a:avLst>
          </a:prstGeom>
          <a:solidFill>
            <a:srgbClr val="CCCCFF"/>
          </a:solidFill>
          <a:ln w="38100" algn="ctr">
            <a:solidFill>
              <a:srgbClr val="E5E5FF"/>
            </a:solidFill>
            <a:round/>
            <a:headEnd/>
            <a:tailEnd type="none" w="med" len="lg"/>
          </a:ln>
          <a:effectLst>
            <a:outerShdw dist="35921" dir="2700000" algn="ctr" rotWithShape="0">
              <a:schemeClr val="bg2"/>
            </a:outerShdw>
          </a:effec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cs-CZ" sz="1800" b="1" smtClean="0"/>
              <a:t>2. Split = remove root</a:t>
            </a:r>
            <a:endParaRPr lang="cs-CZ" altLang="cs-CZ" sz="1800" b="1"/>
          </a:p>
        </p:txBody>
      </p:sp>
      <p:sp>
        <p:nvSpPr>
          <p:cNvPr id="107" name="AutoShape 55"/>
          <p:cNvSpPr>
            <a:spLocks noChangeArrowheads="1"/>
          </p:cNvSpPr>
          <p:nvPr/>
        </p:nvSpPr>
        <p:spPr bwMode="auto">
          <a:xfrm>
            <a:off x="1835696" y="4869160"/>
            <a:ext cx="1656184" cy="360040"/>
          </a:xfrm>
          <a:prstGeom prst="roundRect">
            <a:avLst>
              <a:gd name="adj" fmla="val 16667"/>
            </a:avLst>
          </a:prstGeom>
          <a:solidFill>
            <a:srgbClr val="CCCCFF"/>
          </a:solidFill>
          <a:ln w="38100" algn="ctr">
            <a:solidFill>
              <a:srgbClr val="E5E5FF"/>
            </a:solidFill>
            <a:round/>
            <a:headEnd/>
            <a:tailEnd type="none" w="med" len="lg"/>
          </a:ln>
          <a:effectLst>
            <a:outerShdw dist="35921" dir="2700000" algn="ctr" rotWithShape="0">
              <a:schemeClr val="bg2"/>
            </a:outerShdw>
          </a:effec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cs-CZ" sz="1800" b="1" smtClean="0"/>
              <a:t>3. FindMax(L)</a:t>
            </a:r>
            <a:endParaRPr lang="cs-CZ" altLang="cs-CZ" sz="1800" b="1"/>
          </a:p>
        </p:txBody>
      </p:sp>
      <p:sp>
        <p:nvSpPr>
          <p:cNvPr id="108" name="AutoShape 55"/>
          <p:cNvSpPr>
            <a:spLocks noChangeArrowheads="1"/>
          </p:cNvSpPr>
          <p:nvPr/>
        </p:nvSpPr>
        <p:spPr bwMode="auto">
          <a:xfrm>
            <a:off x="5292080" y="4869160"/>
            <a:ext cx="1584176" cy="360040"/>
          </a:xfrm>
          <a:prstGeom prst="roundRect">
            <a:avLst>
              <a:gd name="adj" fmla="val 16667"/>
            </a:avLst>
          </a:prstGeom>
          <a:solidFill>
            <a:srgbClr val="CCCCFF"/>
          </a:solidFill>
          <a:ln w="38100" algn="ctr">
            <a:solidFill>
              <a:srgbClr val="E5E5FF"/>
            </a:solidFill>
            <a:round/>
            <a:headEnd/>
            <a:tailEnd type="none" w="med" len="lg"/>
          </a:ln>
          <a:effectLst>
            <a:outerShdw dist="35921" dir="2700000" algn="ctr" rotWithShape="0">
              <a:schemeClr val="bg2"/>
            </a:outerShdw>
          </a:effec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cs-CZ" sz="1800" b="1" smtClean="0"/>
              <a:t>4. y.right = R</a:t>
            </a:r>
            <a:endParaRPr lang="cs-CZ" altLang="cs-CZ" sz="1800" b="1"/>
          </a:p>
        </p:txBody>
      </p:sp>
      <p:sp>
        <p:nvSpPr>
          <p:cNvPr id="11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
        <p:nvSpPr>
          <p:cNvPr id="62" name="AutoShape 3"/>
          <p:cNvSpPr>
            <a:spLocks noChangeArrowheads="1"/>
          </p:cNvSpPr>
          <p:nvPr/>
        </p:nvSpPr>
        <p:spPr bwMode="auto">
          <a:xfrm>
            <a:off x="395536" y="908720"/>
            <a:ext cx="8280920" cy="1296144"/>
          </a:xfrm>
          <a:prstGeom prst="roundRect">
            <a:avLst>
              <a:gd name="adj" fmla="val 9724"/>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1</a:t>
            </a:r>
            <a:r>
              <a:rPr lang="en-US"/>
              <a:t>.  Find(</a:t>
            </a:r>
            <a:r>
              <a:rPr lang="en-US" b="1"/>
              <a:t>k</a:t>
            </a:r>
            <a:r>
              <a:rPr lang="en-US"/>
              <a:t>);                               </a:t>
            </a:r>
            <a:r>
              <a:rPr lang="en-US" smtClean="0"/>
              <a:t>// </a:t>
            </a:r>
            <a:r>
              <a:rPr lang="en-US"/>
              <a:t>This splays </a:t>
            </a:r>
            <a:r>
              <a:rPr lang="en-US" b="1"/>
              <a:t>k</a:t>
            </a:r>
            <a:r>
              <a:rPr lang="en-US"/>
              <a:t> to the root</a:t>
            </a:r>
          </a:p>
          <a:p>
            <a:r>
              <a:rPr lang="en-US"/>
              <a:t>2.  Remove the root;                </a:t>
            </a:r>
            <a:r>
              <a:rPr lang="en-US" smtClean="0"/>
              <a:t>// </a:t>
            </a:r>
            <a:r>
              <a:rPr lang="en-US"/>
              <a:t>Splits the tree into </a:t>
            </a:r>
            <a:r>
              <a:rPr lang="en-US" b="1"/>
              <a:t>L</a:t>
            </a:r>
            <a:r>
              <a:rPr lang="en-US"/>
              <a:t> and </a:t>
            </a:r>
            <a:r>
              <a:rPr lang="en-US" b="1"/>
              <a:t>R</a:t>
            </a:r>
            <a:r>
              <a:rPr lang="en-US"/>
              <a:t> subtree of the root.  </a:t>
            </a:r>
          </a:p>
          <a:p>
            <a:r>
              <a:rPr lang="en-US"/>
              <a:t>3. </a:t>
            </a:r>
            <a:r>
              <a:rPr lang="en-US" b="1"/>
              <a:t>y</a:t>
            </a:r>
            <a:r>
              <a:rPr lang="en-US"/>
              <a:t> = Find max in </a:t>
            </a:r>
            <a:r>
              <a:rPr lang="en-US" b="1"/>
              <a:t>L</a:t>
            </a:r>
            <a:r>
              <a:rPr lang="en-US"/>
              <a:t> subtree;   </a:t>
            </a:r>
            <a:r>
              <a:rPr lang="en-US" smtClean="0"/>
              <a:t>// </a:t>
            </a:r>
            <a:r>
              <a:rPr lang="en-US"/>
              <a:t>This splays y to the root of </a:t>
            </a:r>
            <a:r>
              <a:rPr lang="en-US" b="1"/>
              <a:t>L</a:t>
            </a:r>
            <a:r>
              <a:rPr lang="en-US"/>
              <a:t> subtree</a:t>
            </a:r>
          </a:p>
          <a:p>
            <a:r>
              <a:rPr lang="en-US"/>
              <a:t>4.  </a:t>
            </a:r>
            <a:r>
              <a:rPr lang="en-US" b="1"/>
              <a:t>y</a:t>
            </a:r>
            <a:r>
              <a:rPr lang="en-US"/>
              <a:t>.right = </a:t>
            </a:r>
            <a:r>
              <a:rPr lang="en-US" b="1"/>
              <a:t>R</a:t>
            </a:r>
            <a:r>
              <a:rPr lang="en-US"/>
              <a:t> subtree;</a:t>
            </a:r>
          </a:p>
        </p:txBody>
      </p:sp>
      <p:sp>
        <p:nvSpPr>
          <p:cNvPr id="63" name="AutoShape 3"/>
          <p:cNvSpPr>
            <a:spLocks noChangeArrowheads="1"/>
          </p:cNvSpPr>
          <p:nvPr/>
        </p:nvSpPr>
        <p:spPr bwMode="auto">
          <a:xfrm>
            <a:off x="2051720" y="620688"/>
            <a:ext cx="1440160" cy="504056"/>
          </a:xfrm>
          <a:prstGeom prst="roundRect">
            <a:avLst>
              <a:gd name="adj" fmla="val 17283"/>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b="1" smtClean="0"/>
              <a:t>Delete(k)</a:t>
            </a:r>
            <a:endParaRPr lang="en-US" b="1"/>
          </a:p>
        </p:txBody>
      </p:sp>
      <p:sp>
        <p:nvSpPr>
          <p:cNvPr id="65" name="Right Arrow 64"/>
          <p:cNvSpPr/>
          <p:nvPr/>
        </p:nvSpPr>
        <p:spPr bwMode="auto">
          <a:xfrm>
            <a:off x="5148064" y="2924944"/>
            <a:ext cx="720080" cy="504056"/>
          </a:xfrm>
          <a:prstGeom prst="rightArrow">
            <a:avLst/>
          </a:prstGeom>
          <a:solidFill>
            <a:srgbClr val="FFC000"/>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66" name="Right Arrow 65"/>
          <p:cNvSpPr/>
          <p:nvPr/>
        </p:nvSpPr>
        <p:spPr bwMode="auto">
          <a:xfrm>
            <a:off x="8028384" y="2924944"/>
            <a:ext cx="720080" cy="504056"/>
          </a:xfrm>
          <a:prstGeom prst="rightArrow">
            <a:avLst/>
          </a:prstGeom>
          <a:solidFill>
            <a:srgbClr val="FFC000"/>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67" name="Right Arrow 66"/>
          <p:cNvSpPr/>
          <p:nvPr/>
        </p:nvSpPr>
        <p:spPr bwMode="auto">
          <a:xfrm>
            <a:off x="1979712" y="5301208"/>
            <a:ext cx="720080" cy="504056"/>
          </a:xfrm>
          <a:prstGeom prst="rightArrow">
            <a:avLst/>
          </a:prstGeom>
          <a:solidFill>
            <a:srgbClr val="FFC000"/>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68" name="Right Arrow 67"/>
          <p:cNvSpPr/>
          <p:nvPr/>
        </p:nvSpPr>
        <p:spPr bwMode="auto">
          <a:xfrm>
            <a:off x="5292080" y="5373216"/>
            <a:ext cx="720080" cy="504056"/>
          </a:xfrm>
          <a:prstGeom prst="rightArrow">
            <a:avLst/>
          </a:prstGeom>
          <a:solidFill>
            <a:srgbClr val="FFC000"/>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6561077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utoShape 3"/>
          <p:cNvSpPr>
            <a:spLocks noChangeArrowheads="1"/>
          </p:cNvSpPr>
          <p:nvPr/>
        </p:nvSpPr>
        <p:spPr bwMode="auto">
          <a:xfrm>
            <a:off x="251520" y="980728"/>
            <a:ext cx="8640960" cy="4104456"/>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buFont typeface="Arial" charset="0"/>
              <a:buNone/>
            </a:pPr>
            <a:r>
              <a:rPr lang="en-CA" altLang="cs-CZ" sz="2000" smtClean="0">
                <a:latin typeface="Arial" charset="0"/>
                <a:cs typeface="Arial" charset="0"/>
              </a:rPr>
              <a:t>It </a:t>
            </a:r>
            <a:r>
              <a:rPr lang="en-CA" altLang="cs-CZ" sz="2000">
                <a:latin typeface="Arial" charset="0"/>
                <a:cs typeface="Arial" charset="0"/>
              </a:rPr>
              <a:t>is difficult to demonstrate the amortized logarithmic behaviour of splay trees using only small trees with few nodes.</a:t>
            </a:r>
          </a:p>
          <a:p>
            <a:pPr>
              <a:buFont typeface="Arial" charset="0"/>
              <a:buNone/>
            </a:pPr>
            <a:endParaRPr lang="en-CA" altLang="cs-CZ" sz="2000">
              <a:latin typeface="Arial" charset="0"/>
              <a:cs typeface="Arial" charset="0"/>
            </a:endParaRPr>
          </a:p>
          <a:p>
            <a:pPr>
              <a:buFont typeface="Arial" charset="0"/>
              <a:buNone/>
            </a:pPr>
            <a:r>
              <a:rPr lang="en-CA" altLang="cs-CZ" sz="2000" smtClean="0">
                <a:latin typeface="Arial" charset="0"/>
                <a:cs typeface="Arial" charset="0"/>
              </a:rPr>
              <a:t>The </a:t>
            </a:r>
            <a:r>
              <a:rPr lang="en-CA" altLang="cs-CZ" sz="2000">
                <a:latin typeface="Arial" charset="0"/>
                <a:cs typeface="Arial" charset="0"/>
              </a:rPr>
              <a:t>original ACM article [2] proves the </a:t>
            </a:r>
            <a:r>
              <a:rPr lang="en-CA" altLang="cs-CZ" sz="2000" i="1">
                <a:latin typeface="Arial" charset="0"/>
                <a:cs typeface="Arial" charset="0"/>
              </a:rPr>
              <a:t>balance </a:t>
            </a:r>
            <a:r>
              <a:rPr lang="en-CA" altLang="cs-CZ" sz="2000" i="1" smtClean="0">
                <a:latin typeface="Arial" charset="0"/>
                <a:cs typeface="Arial" charset="0"/>
              </a:rPr>
              <a:t>theorem</a:t>
            </a:r>
            <a:r>
              <a:rPr lang="en-CA" altLang="cs-CZ" sz="2000" smtClean="0">
                <a:latin typeface="Arial" charset="0"/>
                <a:cs typeface="Arial" charset="0"/>
              </a:rPr>
              <a:t>:</a:t>
            </a:r>
          </a:p>
          <a:p>
            <a:pPr>
              <a:buFont typeface="Arial" charset="0"/>
              <a:buNone/>
            </a:pPr>
            <a:r>
              <a:rPr lang="en-CA" altLang="cs-CZ" sz="2000" smtClean="0">
                <a:latin typeface="Arial" charset="0"/>
                <a:cs typeface="Arial" charset="0"/>
              </a:rPr>
              <a:t>The </a:t>
            </a:r>
            <a:r>
              <a:rPr lang="en-CA" altLang="cs-CZ" sz="2000">
                <a:latin typeface="Arial" charset="0"/>
                <a:cs typeface="Arial" charset="0"/>
              </a:rPr>
              <a:t>run time of performing a sequence of </a:t>
            </a:r>
            <a:r>
              <a:rPr lang="en-CA" altLang="cs-CZ" sz="2000" b="1" i="1">
                <a:latin typeface="Times New Roman" pitchFamily="18" charset="0"/>
                <a:cs typeface="Times New Roman" pitchFamily="18" charset="0"/>
              </a:rPr>
              <a:t>m</a:t>
            </a:r>
            <a:r>
              <a:rPr lang="en-CA" altLang="cs-CZ" sz="2000">
                <a:latin typeface="Arial" charset="0"/>
                <a:cs typeface="Arial" charset="0"/>
              </a:rPr>
              <a:t> operations </a:t>
            </a:r>
            <a:endParaRPr lang="en-CA" altLang="cs-CZ" sz="2000" smtClean="0">
              <a:latin typeface="Arial" charset="0"/>
              <a:cs typeface="Arial" charset="0"/>
            </a:endParaRPr>
          </a:p>
          <a:p>
            <a:pPr>
              <a:buFont typeface="Arial" charset="0"/>
              <a:buNone/>
            </a:pPr>
            <a:r>
              <a:rPr lang="en-CA" altLang="cs-CZ" sz="2000" smtClean="0">
                <a:latin typeface="Arial" charset="0"/>
                <a:cs typeface="Arial" charset="0"/>
              </a:rPr>
              <a:t>on </a:t>
            </a:r>
            <a:r>
              <a:rPr lang="en-CA" altLang="cs-CZ" sz="2000">
                <a:latin typeface="Arial" charset="0"/>
                <a:cs typeface="Arial" charset="0"/>
              </a:rPr>
              <a:t>a splay tree with </a:t>
            </a:r>
            <a:r>
              <a:rPr lang="en-CA" altLang="cs-CZ" sz="2000" b="1" i="1">
                <a:latin typeface="Times New Roman" pitchFamily="18" charset="0"/>
                <a:cs typeface="Times New Roman" pitchFamily="18" charset="0"/>
              </a:rPr>
              <a:t>n</a:t>
            </a:r>
            <a:r>
              <a:rPr lang="en-CA" altLang="cs-CZ" sz="2000" i="1">
                <a:latin typeface="Arial" charset="0"/>
                <a:cs typeface="Arial" charset="0"/>
              </a:rPr>
              <a:t> </a:t>
            </a:r>
            <a:r>
              <a:rPr lang="en-CA" altLang="cs-CZ" sz="2000">
                <a:latin typeface="Arial" charset="0"/>
                <a:cs typeface="Arial" charset="0"/>
              </a:rPr>
              <a:t>nodes is </a:t>
            </a:r>
            <a:r>
              <a:rPr lang="en-CA" altLang="cs-CZ" sz="2000">
                <a:latin typeface="Times New Roman" pitchFamily="18" charset="0"/>
                <a:cs typeface="Times New Roman" pitchFamily="18" charset="0"/>
              </a:rPr>
              <a:t>O( </a:t>
            </a:r>
            <a:r>
              <a:rPr lang="en-CA" altLang="cs-CZ" sz="2000" b="1" i="1">
                <a:latin typeface="Times New Roman" pitchFamily="18" charset="0"/>
                <a:cs typeface="Times New Roman" pitchFamily="18" charset="0"/>
              </a:rPr>
              <a:t>m</a:t>
            </a:r>
            <a:r>
              <a:rPr lang="en-CA" altLang="cs-CZ" sz="2000">
                <a:latin typeface="Times New Roman" pitchFamily="18" charset="0"/>
                <a:cs typeface="Times New Roman" pitchFamily="18" charset="0"/>
              </a:rPr>
              <a:t>(1 + ln(</a:t>
            </a:r>
            <a:r>
              <a:rPr lang="en-CA" altLang="cs-CZ" sz="2000" b="1" i="1">
                <a:latin typeface="Times New Roman" pitchFamily="18" charset="0"/>
                <a:cs typeface="Times New Roman" pitchFamily="18" charset="0"/>
              </a:rPr>
              <a:t>n</a:t>
            </a:r>
            <a:r>
              <a:rPr lang="en-CA" altLang="cs-CZ" sz="2000">
                <a:latin typeface="Times New Roman" pitchFamily="18" charset="0"/>
                <a:cs typeface="Times New Roman" pitchFamily="18" charset="0"/>
              </a:rPr>
              <a:t>)) + </a:t>
            </a:r>
            <a:r>
              <a:rPr lang="en-CA" altLang="cs-CZ" sz="2000" b="1" i="1">
                <a:latin typeface="Times New Roman" pitchFamily="18" charset="0"/>
                <a:cs typeface="Times New Roman" pitchFamily="18" charset="0"/>
              </a:rPr>
              <a:t>n</a:t>
            </a:r>
            <a:r>
              <a:rPr lang="en-CA" altLang="cs-CZ" sz="2000" i="1">
                <a:latin typeface="Times New Roman" pitchFamily="18" charset="0"/>
                <a:cs typeface="Times New Roman" pitchFamily="18" charset="0"/>
              </a:rPr>
              <a:t> </a:t>
            </a:r>
            <a:r>
              <a:rPr lang="en-CA" altLang="cs-CZ" sz="2000">
                <a:latin typeface="Times New Roman" pitchFamily="18" charset="0"/>
                <a:cs typeface="Times New Roman" pitchFamily="18" charset="0"/>
              </a:rPr>
              <a:t>ln(</a:t>
            </a:r>
            <a:r>
              <a:rPr lang="en-CA" altLang="cs-CZ" sz="2000" b="1" i="1">
                <a:latin typeface="Times New Roman" pitchFamily="18" charset="0"/>
                <a:cs typeface="Times New Roman" pitchFamily="18" charset="0"/>
              </a:rPr>
              <a:t>n</a:t>
            </a:r>
            <a:r>
              <a:rPr lang="en-CA" altLang="cs-CZ" sz="2000">
                <a:latin typeface="Times New Roman" pitchFamily="18" charset="0"/>
                <a:cs typeface="Times New Roman" pitchFamily="18" charset="0"/>
              </a:rPr>
              <a:t>) )</a:t>
            </a:r>
            <a:r>
              <a:rPr lang="en-CA" altLang="cs-CZ" sz="2000">
                <a:latin typeface="Arial" charset="0"/>
                <a:cs typeface="Arial" charset="0"/>
              </a:rPr>
              <a:t>.</a:t>
            </a:r>
          </a:p>
          <a:p>
            <a:pPr lvl="1">
              <a:buFont typeface="Arial" charset="0"/>
              <a:buNone/>
            </a:pPr>
            <a:endParaRPr lang="en-CA" altLang="cs-CZ" sz="2000">
              <a:latin typeface="Arial" charset="0"/>
              <a:cs typeface="Arial" charset="0"/>
            </a:endParaRPr>
          </a:p>
          <a:p>
            <a:pPr>
              <a:buFont typeface="Arial" charset="0"/>
              <a:buNone/>
            </a:pPr>
            <a:r>
              <a:rPr lang="en-CA" altLang="cs-CZ" sz="2000" smtClean="0">
                <a:latin typeface="Arial" charset="0"/>
                <a:cs typeface="Arial" charset="0"/>
              </a:rPr>
              <a:t>Therefore, </a:t>
            </a:r>
            <a:r>
              <a:rPr lang="en-CA" altLang="cs-CZ" sz="2000">
                <a:latin typeface="Arial" charset="0"/>
                <a:cs typeface="Arial" charset="0"/>
              </a:rPr>
              <a:t>the run time for a splay tree is comparable to any balanced tree assuming at least </a:t>
            </a:r>
            <a:r>
              <a:rPr lang="en-CA" altLang="cs-CZ" sz="2000" b="1" i="1">
                <a:latin typeface="Times New Roman" pitchFamily="18" charset="0"/>
                <a:cs typeface="Times New Roman" pitchFamily="18" charset="0"/>
              </a:rPr>
              <a:t>n</a:t>
            </a:r>
            <a:r>
              <a:rPr lang="en-CA" altLang="cs-CZ" sz="2000" i="1">
                <a:latin typeface="Arial" charset="0"/>
                <a:cs typeface="Arial" charset="0"/>
              </a:rPr>
              <a:t> </a:t>
            </a:r>
            <a:r>
              <a:rPr lang="en-CA" altLang="cs-CZ" sz="2000">
                <a:latin typeface="Arial" charset="0"/>
                <a:cs typeface="Arial" charset="0"/>
              </a:rPr>
              <a:t>operations.</a:t>
            </a:r>
            <a:endParaRPr lang="en-CA" altLang="cs-CZ">
              <a:latin typeface="Arial" charset="0"/>
              <a:cs typeface="Arial" charset="0"/>
            </a:endParaRPr>
          </a:p>
        </p:txBody>
      </p:sp>
      <p:sp>
        <p:nvSpPr>
          <p:cNvPr id="5"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a:t>
            </a:r>
            <a:r>
              <a:rPr lang="en-US" sz="2000" b="1">
                <a:solidFill>
                  <a:schemeClr val="bg1"/>
                </a:solidFill>
                <a:latin typeface="Arial Black" pitchFamily="34" charset="0"/>
              </a:rPr>
              <a:t>  </a:t>
            </a:r>
            <a:r>
              <a:rPr lang="en-US" sz="2000" b="1" smtClean="0">
                <a:solidFill>
                  <a:schemeClr val="bg1"/>
                </a:solidFill>
                <a:latin typeface="Arial Black" pitchFamily="34" charset="0"/>
              </a:rPr>
              <a:t>Splay Tree - Performance</a:t>
            </a:r>
            <a:endParaRPr lang="cs-CZ" sz="2000" b="1">
              <a:solidFill>
                <a:schemeClr val="bg1"/>
              </a:solidFill>
              <a:latin typeface="Arial Black" pitchFamily="34" charset="0"/>
            </a:endParaRPr>
          </a:p>
        </p:txBody>
      </p:sp>
      <p:sp>
        <p:nvSpPr>
          <p:cNvPr id="6"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7" name="Group 629"/>
          <p:cNvGrpSpPr>
            <a:grpSpLocks/>
          </p:cNvGrpSpPr>
          <p:nvPr/>
        </p:nvGrpSpPr>
        <p:grpSpPr bwMode="auto">
          <a:xfrm>
            <a:off x="4067944" y="116632"/>
            <a:ext cx="217488" cy="217487"/>
            <a:chOff x="2290" y="73"/>
            <a:chExt cx="137" cy="137"/>
          </a:xfrm>
        </p:grpSpPr>
        <p:grpSp>
          <p:nvGrpSpPr>
            <p:cNvPr id="8" name="Group 630"/>
            <p:cNvGrpSpPr>
              <a:grpSpLocks/>
            </p:cNvGrpSpPr>
            <p:nvPr/>
          </p:nvGrpSpPr>
          <p:grpSpPr bwMode="auto">
            <a:xfrm>
              <a:off x="2290" y="73"/>
              <a:ext cx="136" cy="137"/>
              <a:chOff x="2562" y="300"/>
              <a:chExt cx="182" cy="91"/>
            </a:xfrm>
          </p:grpSpPr>
          <p:sp>
            <p:nvSpPr>
              <p:cNvPr id="10"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9"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2"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3"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4" name="Group 636"/>
          <p:cNvGrpSpPr>
            <a:grpSpLocks/>
          </p:cNvGrpSpPr>
          <p:nvPr/>
        </p:nvGrpSpPr>
        <p:grpSpPr bwMode="auto">
          <a:xfrm flipH="1">
            <a:off x="8532813" y="115888"/>
            <a:ext cx="217487" cy="217487"/>
            <a:chOff x="2290" y="73"/>
            <a:chExt cx="137" cy="137"/>
          </a:xfrm>
        </p:grpSpPr>
        <p:grpSp>
          <p:nvGrpSpPr>
            <p:cNvPr id="15" name="Group 637"/>
            <p:cNvGrpSpPr>
              <a:grpSpLocks/>
            </p:cNvGrpSpPr>
            <p:nvPr/>
          </p:nvGrpSpPr>
          <p:grpSpPr bwMode="auto">
            <a:xfrm>
              <a:off x="2290" y="73"/>
              <a:ext cx="136" cy="137"/>
              <a:chOff x="2562" y="300"/>
              <a:chExt cx="182" cy="91"/>
            </a:xfrm>
          </p:grpSpPr>
          <p:sp>
            <p:nvSpPr>
              <p:cNvPr id="17"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6"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9"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Summary</a:t>
            </a:r>
            <a:endParaRPr lang="cs-CZ" sz="1400" b="1">
              <a:solidFill>
                <a:schemeClr val="bg1"/>
              </a:solidFill>
              <a:latin typeface="Arial Black" pitchFamily="34" charset="0"/>
            </a:endParaRPr>
          </a:p>
        </p:txBody>
      </p:sp>
      <p:sp>
        <p:nvSpPr>
          <p:cNvPr id="20"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14</a:t>
            </a:r>
            <a:endParaRPr lang="cs-CZ" sz="1600" b="1">
              <a:solidFill>
                <a:schemeClr val="bg1"/>
              </a:solidFill>
              <a:latin typeface="Arial Black" pitchFamily="34" charset="0"/>
            </a:endParaRPr>
          </a:p>
        </p:txBody>
      </p:sp>
      <p:sp>
        <p:nvSpPr>
          <p:cNvPr id="23"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Tree>
    <p:extLst>
      <p:ext uri="{BB962C8B-B14F-4D97-AF65-F5344CB8AC3E}">
        <p14:creationId xmlns:p14="http://schemas.microsoft.com/office/powerpoint/2010/main" val="20662251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AutoShape 3"/>
          <p:cNvSpPr>
            <a:spLocks noChangeArrowheads="1"/>
          </p:cNvSpPr>
          <p:nvPr/>
        </p:nvSpPr>
        <p:spPr bwMode="auto">
          <a:xfrm>
            <a:off x="179512" y="692696"/>
            <a:ext cx="8784976" cy="5688632"/>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62467" name="Content Placeholder 2"/>
          <p:cNvSpPr>
            <a:spLocks noGrp="1"/>
          </p:cNvSpPr>
          <p:nvPr>
            <p:ph idx="1"/>
          </p:nvPr>
        </p:nvSpPr>
        <p:spPr>
          <a:xfrm>
            <a:off x="395288" y="1268413"/>
            <a:ext cx="8291512" cy="4857750"/>
          </a:xfrm>
        </p:spPr>
        <p:txBody>
          <a:bodyPr/>
          <a:lstStyle/>
          <a:p>
            <a:pPr>
              <a:buFont typeface="Arial" charset="0"/>
              <a:buNone/>
              <a:defRPr/>
            </a:pPr>
            <a:r>
              <a:rPr lang="en-CA" sz="2000" dirty="0" smtClean="0">
                <a:latin typeface="Arial" charset="0"/>
                <a:cs typeface="Arial" charset="0"/>
              </a:rPr>
              <a:t>From the time of introducing splay trees (1985) up till today </a:t>
            </a:r>
          </a:p>
          <a:p>
            <a:pPr>
              <a:buFont typeface="Arial" charset="0"/>
              <a:buNone/>
              <a:defRPr/>
            </a:pPr>
            <a:r>
              <a:rPr lang="en-CA" sz="2000" dirty="0" smtClean="0">
                <a:latin typeface="Arial" charset="0"/>
                <a:cs typeface="Arial" charset="0"/>
              </a:rPr>
              <a:t>the following  conjecture (among others) remains unproven.</a:t>
            </a:r>
          </a:p>
          <a:p>
            <a:pPr>
              <a:buFont typeface="Arial" charset="0"/>
              <a:buNone/>
              <a:defRPr/>
            </a:pPr>
            <a:endParaRPr lang="en-CA" sz="2000" dirty="0">
              <a:latin typeface="Arial" charset="0"/>
              <a:cs typeface="Arial" charset="0"/>
            </a:endParaRPr>
          </a:p>
          <a:p>
            <a:pPr algn="ctr">
              <a:buFont typeface="Arial" charset="0"/>
              <a:buNone/>
              <a:defRPr/>
            </a:pPr>
            <a:r>
              <a:rPr lang="en-CA" sz="2000" b="1" dirty="0">
                <a:latin typeface="Arial" charset="0"/>
                <a:cs typeface="Arial" charset="0"/>
              </a:rPr>
              <a:t>Dynamic optimality </a:t>
            </a:r>
            <a:r>
              <a:rPr lang="en-CA" sz="2000" b="1" dirty="0" smtClean="0">
                <a:latin typeface="Arial" charset="0"/>
                <a:cs typeface="Arial" charset="0"/>
              </a:rPr>
              <a:t>conjecture</a:t>
            </a:r>
            <a:r>
              <a:rPr lang="en-CA" sz="2000" b="1" baseline="30000" dirty="0" smtClean="0">
                <a:latin typeface="Arial" charset="0"/>
                <a:cs typeface="Arial" charset="0"/>
              </a:rPr>
              <a:t>[2]</a:t>
            </a:r>
            <a:endParaRPr lang="en-CA" sz="2000" b="1" baseline="30000" dirty="0">
              <a:latin typeface="Arial" charset="0"/>
              <a:cs typeface="Arial" charset="0"/>
            </a:endParaRPr>
          </a:p>
          <a:p>
            <a:pPr>
              <a:buFont typeface="Arial" charset="0"/>
              <a:buNone/>
              <a:defRPr/>
            </a:pPr>
            <a:endParaRPr lang="en-CA" sz="2000" dirty="0" smtClean="0">
              <a:latin typeface="Arial" charset="0"/>
              <a:cs typeface="Arial" charset="0"/>
            </a:endParaRPr>
          </a:p>
          <a:p>
            <a:pPr marL="0">
              <a:buFont typeface="Arial" charset="0"/>
              <a:buNone/>
              <a:defRPr/>
            </a:pPr>
            <a:r>
              <a:rPr lang="en-US" sz="2000" dirty="0">
                <a:latin typeface="Arial" charset="0"/>
                <a:cs typeface="Arial" charset="0"/>
              </a:rPr>
              <a:t>Consider any </a:t>
            </a:r>
            <a:r>
              <a:rPr lang="en-US" sz="2000" dirty="0" smtClean="0">
                <a:latin typeface="Arial" charset="0"/>
                <a:cs typeface="Arial" charset="0"/>
              </a:rPr>
              <a:t>sequence of </a:t>
            </a:r>
            <a:r>
              <a:rPr lang="en-US" sz="2000" dirty="0">
                <a:latin typeface="Arial" charset="0"/>
                <a:cs typeface="Arial" charset="0"/>
              </a:rPr>
              <a:t>successful accesses on an </a:t>
            </a:r>
            <a:r>
              <a:rPr lang="en-US" sz="2000" i="1" dirty="0">
                <a:latin typeface="Arial" charset="0"/>
                <a:cs typeface="Arial" charset="0"/>
              </a:rPr>
              <a:t>n</a:t>
            </a:r>
            <a:r>
              <a:rPr lang="en-US" sz="2000" dirty="0">
                <a:latin typeface="Arial" charset="0"/>
                <a:cs typeface="Arial" charset="0"/>
              </a:rPr>
              <a:t>-node search tree. Let A be any algorithm that </a:t>
            </a:r>
            <a:r>
              <a:rPr lang="en-US" sz="2000" dirty="0" smtClean="0">
                <a:latin typeface="Arial" charset="0"/>
                <a:cs typeface="Arial" charset="0"/>
              </a:rPr>
              <a:t>carries out </a:t>
            </a:r>
            <a:r>
              <a:rPr lang="en-US" sz="2000" dirty="0">
                <a:latin typeface="Arial" charset="0"/>
                <a:cs typeface="Arial" charset="0"/>
              </a:rPr>
              <a:t>each access by traversing the path from the root to the node containing </a:t>
            </a:r>
            <a:r>
              <a:rPr lang="en-US" sz="2000" dirty="0" smtClean="0">
                <a:latin typeface="Arial" charset="0"/>
                <a:cs typeface="Arial" charset="0"/>
              </a:rPr>
              <a:t>the accessed </a:t>
            </a:r>
            <a:r>
              <a:rPr lang="en-US" sz="2000" dirty="0">
                <a:latin typeface="Arial" charset="0"/>
                <a:cs typeface="Arial" charset="0"/>
              </a:rPr>
              <a:t>item, at a cost of one plus the depth of the node containing the item, </a:t>
            </a:r>
            <a:r>
              <a:rPr lang="en-US" sz="2000" dirty="0" smtClean="0">
                <a:latin typeface="Arial" charset="0"/>
                <a:cs typeface="Arial" charset="0"/>
              </a:rPr>
              <a:t>and that </a:t>
            </a:r>
            <a:r>
              <a:rPr lang="en-US" sz="2000" dirty="0">
                <a:latin typeface="Arial" charset="0"/>
                <a:cs typeface="Arial" charset="0"/>
              </a:rPr>
              <a:t>between </a:t>
            </a:r>
            <a:r>
              <a:rPr lang="en-US" sz="2000">
                <a:latin typeface="Arial" charset="0"/>
                <a:cs typeface="Arial" charset="0"/>
              </a:rPr>
              <a:t>accesses </a:t>
            </a:r>
            <a:r>
              <a:rPr lang="en-US" sz="2000" smtClean="0">
                <a:latin typeface="Arial" charset="0"/>
                <a:cs typeface="Arial" charset="0"/>
              </a:rPr>
              <a:t>A performs </a:t>
            </a:r>
            <a:r>
              <a:rPr lang="en-US" sz="2000" dirty="0">
                <a:latin typeface="Arial" charset="0"/>
                <a:cs typeface="Arial" charset="0"/>
              </a:rPr>
              <a:t>an arbitrary number of rotations anywhere in </a:t>
            </a:r>
            <a:r>
              <a:rPr lang="en-US" sz="2000" dirty="0" smtClean="0">
                <a:latin typeface="Arial" charset="0"/>
                <a:cs typeface="Arial" charset="0"/>
              </a:rPr>
              <a:t>the tree</a:t>
            </a:r>
            <a:r>
              <a:rPr lang="en-US" sz="2000" dirty="0">
                <a:latin typeface="Arial" charset="0"/>
                <a:cs typeface="Arial" charset="0"/>
              </a:rPr>
              <a:t>, at a cost of one per rotation</a:t>
            </a:r>
            <a:r>
              <a:rPr lang="en-US" sz="2000">
                <a:latin typeface="Arial" charset="0"/>
                <a:cs typeface="Arial" charset="0"/>
              </a:rPr>
              <a:t>. </a:t>
            </a:r>
            <a:endParaRPr lang="en-US" sz="2000" smtClean="0">
              <a:latin typeface="Arial" charset="0"/>
              <a:cs typeface="Arial" charset="0"/>
            </a:endParaRPr>
          </a:p>
          <a:p>
            <a:pPr marL="0">
              <a:buFont typeface="Arial" charset="0"/>
              <a:buNone/>
              <a:defRPr/>
            </a:pPr>
            <a:endParaRPr lang="en-US" sz="2000">
              <a:latin typeface="Arial" charset="0"/>
              <a:cs typeface="Arial" charset="0"/>
            </a:endParaRPr>
          </a:p>
          <a:p>
            <a:pPr marL="0">
              <a:buFont typeface="Arial" charset="0"/>
              <a:buNone/>
              <a:defRPr/>
            </a:pPr>
            <a:r>
              <a:rPr lang="en-US" sz="2000" smtClean="0">
                <a:latin typeface="Arial" charset="0"/>
                <a:cs typeface="Arial" charset="0"/>
              </a:rPr>
              <a:t>Then </a:t>
            </a:r>
            <a:r>
              <a:rPr lang="en-US" sz="2000" dirty="0">
                <a:latin typeface="Arial" charset="0"/>
                <a:cs typeface="Arial" charset="0"/>
              </a:rPr>
              <a:t>the total time to perform all </a:t>
            </a:r>
            <a:r>
              <a:rPr lang="en-US" sz="2000" dirty="0" smtClean="0">
                <a:latin typeface="Arial" charset="0"/>
                <a:cs typeface="Arial" charset="0"/>
              </a:rPr>
              <a:t>the accesses by </a:t>
            </a:r>
            <a:r>
              <a:rPr lang="en-US" sz="2000" dirty="0">
                <a:latin typeface="Arial" charset="0"/>
                <a:cs typeface="Arial" charset="0"/>
              </a:rPr>
              <a:t>splaying is no more than O(</a:t>
            </a:r>
            <a:r>
              <a:rPr lang="en-US" sz="2000" i="1" dirty="0">
                <a:latin typeface="Arial" charset="0"/>
                <a:cs typeface="Arial" charset="0"/>
              </a:rPr>
              <a:t>n</a:t>
            </a:r>
            <a:r>
              <a:rPr lang="en-US" sz="2000" dirty="0">
                <a:latin typeface="Arial" charset="0"/>
                <a:cs typeface="Arial" charset="0"/>
              </a:rPr>
              <a:t>) plus a constant times the time required by </a:t>
            </a:r>
            <a:r>
              <a:rPr lang="en-US" sz="2000" dirty="0" smtClean="0">
                <a:latin typeface="Arial" charset="0"/>
                <a:cs typeface="Arial" charset="0"/>
              </a:rPr>
              <a:t>algorithm A</a:t>
            </a:r>
            <a:r>
              <a:rPr lang="en-US" sz="2000" dirty="0">
                <a:latin typeface="Arial" charset="0"/>
                <a:cs typeface="Arial" charset="0"/>
              </a:rPr>
              <a:t>.</a:t>
            </a:r>
            <a:endParaRPr lang="en-CA" sz="2000" dirty="0" smtClean="0">
              <a:latin typeface="Arial" charset="0"/>
              <a:cs typeface="Arial" charset="0"/>
            </a:endParaRPr>
          </a:p>
          <a:p>
            <a:pPr>
              <a:buFont typeface="Arial" charset="0"/>
              <a:buNone/>
              <a:defRPr/>
            </a:pPr>
            <a:endParaRPr lang="en-CA" dirty="0" smtClean="0">
              <a:latin typeface="Arial" charset="0"/>
              <a:cs typeface="Arial" charset="0"/>
            </a:endParaRPr>
          </a:p>
        </p:txBody>
      </p:sp>
      <p:sp>
        <p:nvSpPr>
          <p:cNvPr id="5"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a:t>
            </a:r>
            <a:r>
              <a:rPr lang="en-US" sz="2000" b="1">
                <a:solidFill>
                  <a:schemeClr val="bg1"/>
                </a:solidFill>
                <a:latin typeface="Arial Black" pitchFamily="34" charset="0"/>
              </a:rPr>
              <a:t>  </a:t>
            </a:r>
            <a:r>
              <a:rPr lang="en-US" sz="2000" b="1" smtClean="0">
                <a:solidFill>
                  <a:schemeClr val="bg1"/>
                </a:solidFill>
                <a:latin typeface="Arial Black" pitchFamily="34" charset="0"/>
              </a:rPr>
              <a:t>Splay Tree - Performance</a:t>
            </a:r>
            <a:endParaRPr lang="cs-CZ" sz="2000" b="1">
              <a:solidFill>
                <a:schemeClr val="bg1"/>
              </a:solidFill>
              <a:latin typeface="Arial Black" pitchFamily="34" charset="0"/>
            </a:endParaRPr>
          </a:p>
        </p:txBody>
      </p:sp>
      <p:sp>
        <p:nvSpPr>
          <p:cNvPr id="6"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7" name="Group 629"/>
          <p:cNvGrpSpPr>
            <a:grpSpLocks/>
          </p:cNvGrpSpPr>
          <p:nvPr/>
        </p:nvGrpSpPr>
        <p:grpSpPr bwMode="auto">
          <a:xfrm>
            <a:off x="4067944" y="116632"/>
            <a:ext cx="217488" cy="217487"/>
            <a:chOff x="2290" y="73"/>
            <a:chExt cx="137" cy="137"/>
          </a:xfrm>
        </p:grpSpPr>
        <p:grpSp>
          <p:nvGrpSpPr>
            <p:cNvPr id="8" name="Group 630"/>
            <p:cNvGrpSpPr>
              <a:grpSpLocks/>
            </p:cNvGrpSpPr>
            <p:nvPr/>
          </p:nvGrpSpPr>
          <p:grpSpPr bwMode="auto">
            <a:xfrm>
              <a:off x="2290" y="73"/>
              <a:ext cx="136" cy="137"/>
              <a:chOff x="2562" y="300"/>
              <a:chExt cx="182" cy="91"/>
            </a:xfrm>
          </p:grpSpPr>
          <p:sp>
            <p:nvSpPr>
              <p:cNvPr id="10"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9"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2"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3"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4" name="Group 636"/>
          <p:cNvGrpSpPr>
            <a:grpSpLocks/>
          </p:cNvGrpSpPr>
          <p:nvPr/>
        </p:nvGrpSpPr>
        <p:grpSpPr bwMode="auto">
          <a:xfrm flipH="1">
            <a:off x="8532813" y="115888"/>
            <a:ext cx="217487" cy="217487"/>
            <a:chOff x="2290" y="73"/>
            <a:chExt cx="137" cy="137"/>
          </a:xfrm>
        </p:grpSpPr>
        <p:grpSp>
          <p:nvGrpSpPr>
            <p:cNvPr id="15" name="Group 637"/>
            <p:cNvGrpSpPr>
              <a:grpSpLocks/>
            </p:cNvGrpSpPr>
            <p:nvPr/>
          </p:nvGrpSpPr>
          <p:grpSpPr bwMode="auto">
            <a:xfrm>
              <a:off x="2290" y="73"/>
              <a:ext cx="136" cy="137"/>
              <a:chOff x="2562" y="300"/>
              <a:chExt cx="182" cy="91"/>
            </a:xfrm>
          </p:grpSpPr>
          <p:sp>
            <p:nvSpPr>
              <p:cNvPr id="17"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6"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9"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Summary</a:t>
            </a:r>
            <a:endParaRPr lang="cs-CZ" sz="1400" b="1">
              <a:solidFill>
                <a:schemeClr val="bg1"/>
              </a:solidFill>
              <a:latin typeface="Arial Black" pitchFamily="34" charset="0"/>
            </a:endParaRPr>
          </a:p>
        </p:txBody>
      </p:sp>
      <p:sp>
        <p:nvSpPr>
          <p:cNvPr id="20"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15</a:t>
            </a:r>
            <a:endParaRPr lang="cs-CZ" sz="1600" b="1">
              <a:solidFill>
                <a:schemeClr val="bg1"/>
              </a:solidFill>
              <a:latin typeface="Arial Black" pitchFamily="34" charset="0"/>
            </a:endParaRPr>
          </a:p>
        </p:txBody>
      </p: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Tree>
    <p:extLst>
      <p:ext uri="{BB962C8B-B14F-4D97-AF65-F5344CB8AC3E}">
        <p14:creationId xmlns:p14="http://schemas.microsoft.com/office/powerpoint/2010/main" val="1822829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AutoShape 3"/>
          <p:cNvSpPr>
            <a:spLocks noChangeArrowheads="1"/>
          </p:cNvSpPr>
          <p:nvPr/>
        </p:nvSpPr>
        <p:spPr bwMode="auto">
          <a:xfrm>
            <a:off x="179512" y="692696"/>
            <a:ext cx="8784976" cy="4392488"/>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64515" name="Content Placeholder 2"/>
          <p:cNvSpPr>
            <a:spLocks noGrp="1"/>
          </p:cNvSpPr>
          <p:nvPr>
            <p:ph idx="1"/>
          </p:nvPr>
        </p:nvSpPr>
        <p:spPr/>
        <p:txBody>
          <a:bodyPr/>
          <a:lstStyle/>
          <a:p>
            <a:pPr>
              <a:buFont typeface="Arial" charset="0"/>
              <a:buNone/>
            </a:pPr>
            <a:r>
              <a:rPr lang="en-CA" altLang="cs-CZ" sz="2000" smtClean="0">
                <a:latin typeface="Arial" charset="0"/>
                <a:cs typeface="Arial" charset="0"/>
              </a:rPr>
              <a:t>	Advantages:</a:t>
            </a:r>
          </a:p>
          <a:p>
            <a:pPr lvl="1"/>
            <a:r>
              <a:rPr lang="en-CA" altLang="cs-CZ" sz="2000" smtClean="0">
                <a:latin typeface="Arial" charset="0"/>
                <a:cs typeface="Arial" charset="0"/>
              </a:rPr>
              <a:t>The amortized run times are similar to that of AVL trees and red-black trees</a:t>
            </a:r>
          </a:p>
          <a:p>
            <a:pPr lvl="1"/>
            <a:r>
              <a:rPr lang="en-CA" altLang="cs-CZ" sz="2000" smtClean="0">
                <a:latin typeface="Arial" charset="0"/>
                <a:cs typeface="Arial" charset="0"/>
              </a:rPr>
              <a:t>The implementation is easier</a:t>
            </a:r>
          </a:p>
          <a:p>
            <a:pPr lvl="1"/>
            <a:r>
              <a:rPr lang="en-CA" altLang="cs-CZ" sz="2000" smtClean="0">
                <a:latin typeface="Arial" charset="0"/>
                <a:cs typeface="Arial" charset="0"/>
              </a:rPr>
              <a:t>No additional information (height/colour) is required</a:t>
            </a:r>
          </a:p>
          <a:p>
            <a:pPr lvl="1"/>
            <a:endParaRPr lang="en-CA" altLang="cs-CZ" sz="2000" smtClean="0">
              <a:latin typeface="Arial" charset="0"/>
              <a:cs typeface="Arial" charset="0"/>
            </a:endParaRPr>
          </a:p>
          <a:p>
            <a:pPr>
              <a:buFont typeface="Arial" charset="0"/>
              <a:buNone/>
            </a:pPr>
            <a:r>
              <a:rPr lang="en-CA" altLang="cs-CZ" sz="2000" smtClean="0">
                <a:latin typeface="Arial" charset="0"/>
                <a:cs typeface="Arial" charset="0"/>
              </a:rPr>
              <a:t>	Disadvantages:</a:t>
            </a:r>
          </a:p>
          <a:p>
            <a:pPr lvl="1"/>
            <a:r>
              <a:rPr lang="en-CA" altLang="cs-CZ" sz="2000" smtClean="0">
                <a:latin typeface="Arial" charset="0"/>
                <a:cs typeface="Arial" charset="0"/>
              </a:rPr>
              <a:t>The tree will change with read-only operations</a:t>
            </a:r>
          </a:p>
        </p:txBody>
      </p:sp>
      <p:sp>
        <p:nvSpPr>
          <p:cNvPr id="4"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a:t>
            </a:r>
            <a:r>
              <a:rPr lang="en-US" sz="2000" b="1">
                <a:solidFill>
                  <a:schemeClr val="bg1"/>
                </a:solidFill>
                <a:latin typeface="Arial Black" pitchFamily="34" charset="0"/>
              </a:rPr>
              <a:t>  </a:t>
            </a:r>
            <a:r>
              <a:rPr lang="en-US" sz="2000" b="1" smtClean="0">
                <a:solidFill>
                  <a:schemeClr val="bg1"/>
                </a:solidFill>
                <a:latin typeface="Arial Black" pitchFamily="34" charset="0"/>
              </a:rPr>
              <a:t>Splay Tree - Performance</a:t>
            </a:r>
            <a:endParaRPr lang="cs-CZ" sz="2000" b="1">
              <a:solidFill>
                <a:schemeClr val="bg1"/>
              </a:solidFill>
              <a:latin typeface="Arial Black" pitchFamily="34" charset="0"/>
            </a:endParaRPr>
          </a:p>
        </p:txBody>
      </p:sp>
      <p:sp>
        <p:nvSpPr>
          <p:cNvPr id="5"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6" name="Group 629"/>
          <p:cNvGrpSpPr>
            <a:grpSpLocks/>
          </p:cNvGrpSpPr>
          <p:nvPr/>
        </p:nvGrpSpPr>
        <p:grpSpPr bwMode="auto">
          <a:xfrm>
            <a:off x="4067944" y="116632"/>
            <a:ext cx="217488" cy="217487"/>
            <a:chOff x="2290" y="73"/>
            <a:chExt cx="137" cy="137"/>
          </a:xfrm>
        </p:grpSpPr>
        <p:grpSp>
          <p:nvGrpSpPr>
            <p:cNvPr id="7" name="Group 630"/>
            <p:cNvGrpSpPr>
              <a:grpSpLocks/>
            </p:cNvGrpSpPr>
            <p:nvPr/>
          </p:nvGrpSpPr>
          <p:grpSpPr bwMode="auto">
            <a:xfrm>
              <a:off x="2290" y="73"/>
              <a:ext cx="136" cy="137"/>
              <a:chOff x="2562" y="300"/>
              <a:chExt cx="182" cy="91"/>
            </a:xfrm>
          </p:grpSpPr>
          <p:sp>
            <p:nvSpPr>
              <p:cNvPr id="9"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8"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1"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2"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3" name="Group 636"/>
          <p:cNvGrpSpPr>
            <a:grpSpLocks/>
          </p:cNvGrpSpPr>
          <p:nvPr/>
        </p:nvGrpSpPr>
        <p:grpSpPr bwMode="auto">
          <a:xfrm flipH="1">
            <a:off x="8532813" y="115888"/>
            <a:ext cx="217487" cy="217487"/>
            <a:chOff x="2290" y="73"/>
            <a:chExt cx="137" cy="137"/>
          </a:xfrm>
        </p:grpSpPr>
        <p:grpSp>
          <p:nvGrpSpPr>
            <p:cNvPr id="14" name="Group 637"/>
            <p:cNvGrpSpPr>
              <a:grpSpLocks/>
            </p:cNvGrpSpPr>
            <p:nvPr/>
          </p:nvGrpSpPr>
          <p:grpSpPr bwMode="auto">
            <a:xfrm>
              <a:off x="2290" y="73"/>
              <a:ext cx="136" cy="137"/>
              <a:chOff x="2562" y="300"/>
              <a:chExt cx="182" cy="91"/>
            </a:xfrm>
          </p:grpSpPr>
          <p:sp>
            <p:nvSpPr>
              <p:cNvPr id="16"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7"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5"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8"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Comparisons</a:t>
            </a:r>
            <a:endParaRPr lang="cs-CZ" sz="1400" b="1">
              <a:solidFill>
                <a:schemeClr val="bg1"/>
              </a:solidFill>
              <a:latin typeface="Arial Black" pitchFamily="34" charset="0"/>
            </a:endParaRPr>
          </a:p>
        </p:txBody>
      </p:sp>
      <p:sp>
        <p:nvSpPr>
          <p:cNvPr id="19"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16</a:t>
            </a:r>
            <a:endParaRPr lang="cs-CZ" sz="1600" b="1">
              <a:solidFill>
                <a:schemeClr val="bg1"/>
              </a:solidFill>
              <a:latin typeface="Arial Black" pitchFamily="34" charset="0"/>
            </a:endParaRPr>
          </a:p>
        </p:txBody>
      </p: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Tree>
    <p:extLst>
      <p:ext uri="{BB962C8B-B14F-4D97-AF65-F5344CB8AC3E}">
        <p14:creationId xmlns:p14="http://schemas.microsoft.com/office/powerpoint/2010/main" val="1363867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 name="AutoShape 3"/>
          <p:cNvSpPr>
            <a:spLocks noChangeArrowheads="1"/>
          </p:cNvSpPr>
          <p:nvPr/>
        </p:nvSpPr>
        <p:spPr bwMode="auto">
          <a:xfrm>
            <a:off x="4644008" y="2420888"/>
            <a:ext cx="2736304" cy="1296144"/>
          </a:xfrm>
          <a:prstGeom prst="roundRect">
            <a:avLst>
              <a:gd name="adj" fmla="val 8939"/>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lstStyle/>
          <a:p>
            <a:r>
              <a:rPr lang="en-US" b="1" smtClean="0"/>
              <a:t>4-node</a:t>
            </a:r>
            <a:endParaRPr lang="en-US" b="1"/>
          </a:p>
        </p:txBody>
      </p:sp>
      <p:sp>
        <p:nvSpPr>
          <p:cNvPr id="367" name="AutoShape 3"/>
          <p:cNvSpPr>
            <a:spLocks noChangeArrowheads="1"/>
          </p:cNvSpPr>
          <p:nvPr/>
        </p:nvSpPr>
        <p:spPr bwMode="auto">
          <a:xfrm>
            <a:off x="2339752" y="2420888"/>
            <a:ext cx="2160240" cy="1296144"/>
          </a:xfrm>
          <a:prstGeom prst="roundRect">
            <a:avLst>
              <a:gd name="adj" fmla="val 8204"/>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lstStyle/>
          <a:p>
            <a:r>
              <a:rPr lang="en-US" b="1"/>
              <a:t>3-node</a:t>
            </a:r>
          </a:p>
        </p:txBody>
      </p:sp>
      <p:sp>
        <p:nvSpPr>
          <p:cNvPr id="366" name="AutoShape 3"/>
          <p:cNvSpPr>
            <a:spLocks noChangeArrowheads="1"/>
          </p:cNvSpPr>
          <p:nvPr/>
        </p:nvSpPr>
        <p:spPr bwMode="auto">
          <a:xfrm>
            <a:off x="251520" y="2420888"/>
            <a:ext cx="1944216" cy="1296144"/>
          </a:xfrm>
          <a:prstGeom prst="roundRect">
            <a:avLst>
              <a:gd name="adj" fmla="val 9674"/>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lstStyle/>
          <a:p>
            <a:r>
              <a:rPr lang="en-US" b="1"/>
              <a:t>2-node</a:t>
            </a:r>
          </a:p>
        </p:txBody>
      </p:sp>
      <p:sp>
        <p:nvSpPr>
          <p:cNvPr id="107" name="AutoShape 3"/>
          <p:cNvSpPr>
            <a:spLocks noChangeArrowheads="1"/>
          </p:cNvSpPr>
          <p:nvPr/>
        </p:nvSpPr>
        <p:spPr bwMode="auto">
          <a:xfrm>
            <a:off x="251520" y="3861048"/>
            <a:ext cx="8640960" cy="2592288"/>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1"/>
          <a:lstStyle/>
          <a:p>
            <a:endParaRPr lang="en-US"/>
          </a:p>
        </p:txBody>
      </p:sp>
      <p:sp>
        <p:nvSpPr>
          <p:cNvPr id="2" name="Rectangle 93"/>
          <p:cNvSpPr>
            <a:spLocks noChangeArrowheads="1"/>
          </p:cNvSpPr>
          <p:nvPr/>
        </p:nvSpPr>
        <p:spPr bwMode="auto">
          <a:xfrm>
            <a:off x="4549902" y="4005064"/>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41</a:t>
            </a:r>
            <a:endParaRPr lang="cs-CZ" b="1"/>
          </a:p>
        </p:txBody>
      </p:sp>
      <p:sp>
        <p:nvSpPr>
          <p:cNvPr id="3" name="Rectangle 93"/>
          <p:cNvSpPr>
            <a:spLocks noChangeArrowheads="1"/>
          </p:cNvSpPr>
          <p:nvPr/>
        </p:nvSpPr>
        <p:spPr bwMode="auto">
          <a:xfrm>
            <a:off x="721982"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5</a:t>
            </a:r>
            <a:endParaRPr lang="cs-CZ" b="1"/>
          </a:p>
        </p:txBody>
      </p:sp>
      <p:sp>
        <p:nvSpPr>
          <p:cNvPr id="4" name="Rectangle 93"/>
          <p:cNvSpPr>
            <a:spLocks noChangeArrowheads="1"/>
          </p:cNvSpPr>
          <p:nvPr/>
        </p:nvSpPr>
        <p:spPr bwMode="auto">
          <a:xfrm>
            <a:off x="1170827"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smtClean="0"/>
              <a:t>14</a:t>
            </a:r>
            <a:endParaRPr lang="cs-CZ" b="1"/>
          </a:p>
        </p:txBody>
      </p:sp>
      <p:sp>
        <p:nvSpPr>
          <p:cNvPr id="5" name="Rectangle 93"/>
          <p:cNvSpPr>
            <a:spLocks noChangeArrowheads="1"/>
          </p:cNvSpPr>
          <p:nvPr/>
        </p:nvSpPr>
        <p:spPr bwMode="auto">
          <a:xfrm>
            <a:off x="1602875"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20</a:t>
            </a:r>
            <a:endParaRPr lang="cs-CZ" b="1"/>
          </a:p>
        </p:txBody>
      </p:sp>
      <p:sp>
        <p:nvSpPr>
          <p:cNvPr id="6" name="Rectangle 93"/>
          <p:cNvSpPr>
            <a:spLocks noChangeArrowheads="1"/>
          </p:cNvSpPr>
          <p:nvPr/>
        </p:nvSpPr>
        <p:spPr bwMode="auto">
          <a:xfrm>
            <a:off x="2178939"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24</a:t>
            </a:r>
            <a:endParaRPr lang="cs-CZ" b="1"/>
          </a:p>
        </p:txBody>
      </p:sp>
      <p:sp>
        <p:nvSpPr>
          <p:cNvPr id="7" name="Rectangle 93"/>
          <p:cNvSpPr>
            <a:spLocks noChangeArrowheads="1"/>
          </p:cNvSpPr>
          <p:nvPr/>
        </p:nvSpPr>
        <p:spPr bwMode="auto">
          <a:xfrm>
            <a:off x="2466971"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25</a:t>
            </a:r>
            <a:endParaRPr lang="cs-CZ" b="1"/>
          </a:p>
        </p:txBody>
      </p:sp>
      <p:sp>
        <p:nvSpPr>
          <p:cNvPr id="8" name="Rectangle 93"/>
          <p:cNvSpPr>
            <a:spLocks noChangeArrowheads="1"/>
          </p:cNvSpPr>
          <p:nvPr/>
        </p:nvSpPr>
        <p:spPr bwMode="auto">
          <a:xfrm>
            <a:off x="3187051"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32</a:t>
            </a:r>
            <a:endParaRPr lang="cs-CZ" b="1"/>
          </a:p>
        </p:txBody>
      </p:sp>
      <p:sp>
        <p:nvSpPr>
          <p:cNvPr id="9" name="Rectangle 93"/>
          <p:cNvSpPr>
            <a:spLocks noChangeArrowheads="1"/>
          </p:cNvSpPr>
          <p:nvPr/>
        </p:nvSpPr>
        <p:spPr bwMode="auto">
          <a:xfrm>
            <a:off x="3757814"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36</a:t>
            </a:r>
            <a:endParaRPr lang="cs-CZ" b="1"/>
          </a:p>
        </p:txBody>
      </p:sp>
      <p:sp>
        <p:nvSpPr>
          <p:cNvPr id="10" name="Rectangle 93"/>
          <p:cNvSpPr>
            <a:spLocks noChangeArrowheads="1"/>
          </p:cNvSpPr>
          <p:nvPr/>
        </p:nvSpPr>
        <p:spPr bwMode="auto">
          <a:xfrm>
            <a:off x="4200432"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39</a:t>
            </a:r>
            <a:endParaRPr lang="cs-CZ" b="1"/>
          </a:p>
        </p:txBody>
      </p:sp>
      <p:sp>
        <p:nvSpPr>
          <p:cNvPr id="11" name="Rectangle 93"/>
          <p:cNvSpPr>
            <a:spLocks noChangeArrowheads="1"/>
          </p:cNvSpPr>
          <p:nvPr/>
        </p:nvSpPr>
        <p:spPr bwMode="auto">
          <a:xfrm>
            <a:off x="4488464"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40</a:t>
            </a:r>
            <a:endParaRPr lang="cs-CZ" b="1"/>
          </a:p>
        </p:txBody>
      </p:sp>
      <p:sp>
        <p:nvSpPr>
          <p:cNvPr id="12" name="Rectangle 93"/>
          <p:cNvSpPr>
            <a:spLocks noChangeArrowheads="1"/>
          </p:cNvSpPr>
          <p:nvPr/>
        </p:nvSpPr>
        <p:spPr bwMode="auto">
          <a:xfrm>
            <a:off x="5053958"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51</a:t>
            </a:r>
            <a:endParaRPr lang="cs-CZ" b="1"/>
          </a:p>
        </p:txBody>
      </p:sp>
      <p:sp>
        <p:nvSpPr>
          <p:cNvPr id="13" name="Rectangle 93"/>
          <p:cNvSpPr>
            <a:spLocks noChangeArrowheads="1"/>
          </p:cNvSpPr>
          <p:nvPr/>
        </p:nvSpPr>
        <p:spPr bwMode="auto">
          <a:xfrm>
            <a:off x="5491307"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60</a:t>
            </a:r>
            <a:endParaRPr lang="cs-CZ" b="1"/>
          </a:p>
        </p:txBody>
      </p:sp>
      <p:sp>
        <p:nvSpPr>
          <p:cNvPr id="14" name="Rectangle 93"/>
          <p:cNvSpPr>
            <a:spLocks noChangeArrowheads="1"/>
          </p:cNvSpPr>
          <p:nvPr/>
        </p:nvSpPr>
        <p:spPr bwMode="auto">
          <a:xfrm>
            <a:off x="5923355"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64</a:t>
            </a:r>
            <a:endParaRPr lang="cs-CZ" b="1"/>
          </a:p>
        </p:txBody>
      </p:sp>
      <p:sp>
        <p:nvSpPr>
          <p:cNvPr id="15" name="Rectangle 93"/>
          <p:cNvSpPr>
            <a:spLocks noChangeArrowheads="1"/>
          </p:cNvSpPr>
          <p:nvPr/>
        </p:nvSpPr>
        <p:spPr bwMode="auto">
          <a:xfrm>
            <a:off x="6355403"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68</a:t>
            </a:r>
            <a:endParaRPr lang="cs-CZ" b="1"/>
          </a:p>
        </p:txBody>
      </p:sp>
      <p:sp>
        <p:nvSpPr>
          <p:cNvPr id="16" name="Rectangle 93"/>
          <p:cNvSpPr>
            <a:spLocks noChangeArrowheads="1"/>
          </p:cNvSpPr>
          <p:nvPr/>
        </p:nvSpPr>
        <p:spPr bwMode="auto">
          <a:xfrm>
            <a:off x="6931467"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78</a:t>
            </a:r>
            <a:endParaRPr lang="cs-CZ" b="1"/>
          </a:p>
        </p:txBody>
      </p:sp>
      <p:sp>
        <p:nvSpPr>
          <p:cNvPr id="17" name="Rectangle 93"/>
          <p:cNvSpPr>
            <a:spLocks noChangeArrowheads="1"/>
          </p:cNvSpPr>
          <p:nvPr/>
        </p:nvSpPr>
        <p:spPr bwMode="auto">
          <a:xfrm>
            <a:off x="7368784"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85</a:t>
            </a:r>
            <a:endParaRPr lang="cs-CZ" b="1"/>
          </a:p>
        </p:txBody>
      </p:sp>
      <p:sp>
        <p:nvSpPr>
          <p:cNvPr id="18" name="Rectangle 93"/>
          <p:cNvSpPr>
            <a:spLocks noChangeArrowheads="1"/>
          </p:cNvSpPr>
          <p:nvPr/>
        </p:nvSpPr>
        <p:spPr bwMode="auto">
          <a:xfrm>
            <a:off x="7656816"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86</a:t>
            </a:r>
            <a:endParaRPr lang="cs-CZ" b="1"/>
          </a:p>
        </p:txBody>
      </p:sp>
      <p:sp>
        <p:nvSpPr>
          <p:cNvPr id="19" name="Rectangle 93"/>
          <p:cNvSpPr>
            <a:spLocks noChangeArrowheads="1"/>
          </p:cNvSpPr>
          <p:nvPr/>
        </p:nvSpPr>
        <p:spPr bwMode="auto">
          <a:xfrm>
            <a:off x="8083595"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92</a:t>
            </a:r>
            <a:endParaRPr lang="cs-CZ" b="1"/>
          </a:p>
        </p:txBody>
      </p:sp>
      <p:sp>
        <p:nvSpPr>
          <p:cNvPr id="20" name="Rectangle 93"/>
          <p:cNvSpPr>
            <a:spLocks noChangeArrowheads="1"/>
          </p:cNvSpPr>
          <p:nvPr/>
        </p:nvSpPr>
        <p:spPr bwMode="auto">
          <a:xfrm>
            <a:off x="882795" y="5373216"/>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11</a:t>
            </a:r>
            <a:endParaRPr lang="cs-CZ" b="1"/>
          </a:p>
        </p:txBody>
      </p:sp>
      <p:sp>
        <p:nvSpPr>
          <p:cNvPr id="21" name="Rectangle 93"/>
          <p:cNvSpPr>
            <a:spLocks noChangeArrowheads="1"/>
          </p:cNvSpPr>
          <p:nvPr/>
        </p:nvSpPr>
        <p:spPr bwMode="auto">
          <a:xfrm>
            <a:off x="1170827" y="5373216"/>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17</a:t>
            </a:r>
            <a:endParaRPr lang="cs-CZ" b="1"/>
          </a:p>
        </p:txBody>
      </p:sp>
      <p:sp>
        <p:nvSpPr>
          <p:cNvPr id="22" name="Rectangle 93"/>
          <p:cNvSpPr>
            <a:spLocks noChangeArrowheads="1"/>
          </p:cNvSpPr>
          <p:nvPr/>
        </p:nvSpPr>
        <p:spPr bwMode="auto">
          <a:xfrm>
            <a:off x="2749702" y="5373216"/>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30</a:t>
            </a:r>
            <a:endParaRPr lang="cs-CZ" b="1"/>
          </a:p>
        </p:txBody>
      </p:sp>
      <p:sp>
        <p:nvSpPr>
          <p:cNvPr id="23" name="Rectangle 93"/>
          <p:cNvSpPr>
            <a:spLocks noChangeArrowheads="1"/>
          </p:cNvSpPr>
          <p:nvPr/>
        </p:nvSpPr>
        <p:spPr bwMode="auto">
          <a:xfrm>
            <a:off x="3829822" y="5373216"/>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37</a:t>
            </a:r>
            <a:endParaRPr lang="cs-CZ" b="1"/>
          </a:p>
        </p:txBody>
      </p:sp>
      <p:sp>
        <p:nvSpPr>
          <p:cNvPr id="24" name="Rectangle 93"/>
          <p:cNvSpPr>
            <a:spLocks noChangeArrowheads="1"/>
          </p:cNvSpPr>
          <p:nvPr/>
        </p:nvSpPr>
        <p:spPr bwMode="auto">
          <a:xfrm>
            <a:off x="5275283" y="5373216"/>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58</a:t>
            </a:r>
            <a:endParaRPr lang="cs-CZ" b="1"/>
          </a:p>
        </p:txBody>
      </p:sp>
      <p:sp>
        <p:nvSpPr>
          <p:cNvPr id="25" name="Rectangle 93"/>
          <p:cNvSpPr>
            <a:spLocks noChangeArrowheads="1"/>
          </p:cNvSpPr>
          <p:nvPr/>
        </p:nvSpPr>
        <p:spPr bwMode="auto">
          <a:xfrm>
            <a:off x="5563315" y="5373216"/>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62</a:t>
            </a:r>
            <a:endParaRPr lang="cs-CZ" b="1"/>
          </a:p>
        </p:txBody>
      </p:sp>
      <p:sp>
        <p:nvSpPr>
          <p:cNvPr id="26" name="Rectangle 93"/>
          <p:cNvSpPr>
            <a:spLocks noChangeArrowheads="1"/>
          </p:cNvSpPr>
          <p:nvPr/>
        </p:nvSpPr>
        <p:spPr bwMode="auto">
          <a:xfrm>
            <a:off x="5851347" y="5373216"/>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71</a:t>
            </a:r>
            <a:endParaRPr lang="cs-CZ" b="1"/>
          </a:p>
        </p:txBody>
      </p:sp>
      <p:sp>
        <p:nvSpPr>
          <p:cNvPr id="27" name="Rectangle 93"/>
          <p:cNvSpPr>
            <a:spLocks noChangeArrowheads="1"/>
          </p:cNvSpPr>
          <p:nvPr/>
        </p:nvSpPr>
        <p:spPr bwMode="auto">
          <a:xfrm>
            <a:off x="7291507" y="5373216"/>
            <a:ext cx="310098"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79</a:t>
            </a:r>
            <a:endParaRPr lang="cs-CZ" b="1"/>
          </a:p>
        </p:txBody>
      </p:sp>
      <p:sp>
        <p:nvSpPr>
          <p:cNvPr id="28" name="Rectangle 93"/>
          <p:cNvSpPr>
            <a:spLocks noChangeArrowheads="1"/>
          </p:cNvSpPr>
          <p:nvPr/>
        </p:nvSpPr>
        <p:spPr bwMode="auto">
          <a:xfrm>
            <a:off x="7584808" y="5373216"/>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89</a:t>
            </a:r>
            <a:endParaRPr lang="cs-CZ" b="1"/>
          </a:p>
        </p:txBody>
      </p:sp>
      <p:sp>
        <p:nvSpPr>
          <p:cNvPr id="29" name="Rectangle 93"/>
          <p:cNvSpPr>
            <a:spLocks noChangeArrowheads="1"/>
          </p:cNvSpPr>
          <p:nvPr/>
        </p:nvSpPr>
        <p:spPr bwMode="auto">
          <a:xfrm>
            <a:off x="2821710" y="458112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21</a:t>
            </a:r>
            <a:endParaRPr lang="cs-CZ" b="1"/>
          </a:p>
        </p:txBody>
      </p:sp>
      <p:sp>
        <p:nvSpPr>
          <p:cNvPr id="30" name="Rectangle 93"/>
          <p:cNvSpPr>
            <a:spLocks noChangeArrowheads="1"/>
          </p:cNvSpPr>
          <p:nvPr/>
        </p:nvSpPr>
        <p:spPr bwMode="auto">
          <a:xfrm>
            <a:off x="3109742" y="458112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33</a:t>
            </a:r>
            <a:endParaRPr lang="cs-CZ" b="1"/>
          </a:p>
        </p:txBody>
      </p:sp>
      <p:sp>
        <p:nvSpPr>
          <p:cNvPr id="31" name="Rectangle 93"/>
          <p:cNvSpPr>
            <a:spLocks noChangeArrowheads="1"/>
          </p:cNvSpPr>
          <p:nvPr/>
        </p:nvSpPr>
        <p:spPr bwMode="auto">
          <a:xfrm>
            <a:off x="6062070" y="458112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67</a:t>
            </a:r>
            <a:endParaRPr lang="cs-CZ" b="1"/>
          </a:p>
        </p:txBody>
      </p:sp>
      <p:cxnSp>
        <p:nvCxnSpPr>
          <p:cNvPr id="32" name="Straight Arrow Connector 31"/>
          <p:cNvCxnSpPr/>
          <p:nvPr/>
        </p:nvCxnSpPr>
        <p:spPr bwMode="auto">
          <a:xfrm>
            <a:off x="4843235" y="4293096"/>
            <a:ext cx="1224136"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Straight Arrow Connector 33"/>
          <p:cNvCxnSpPr/>
          <p:nvPr/>
        </p:nvCxnSpPr>
        <p:spPr bwMode="auto">
          <a:xfrm flipH="1">
            <a:off x="2827011" y="4293096"/>
            <a:ext cx="1728192"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Arrow Connector 35"/>
          <p:cNvCxnSpPr/>
          <p:nvPr/>
        </p:nvCxnSpPr>
        <p:spPr bwMode="auto">
          <a:xfrm flipH="1">
            <a:off x="882795" y="4869160"/>
            <a:ext cx="1944216" cy="50405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Arrow Connector 37"/>
          <p:cNvCxnSpPr/>
          <p:nvPr/>
        </p:nvCxnSpPr>
        <p:spPr bwMode="auto">
          <a:xfrm flipH="1">
            <a:off x="2755003" y="4869160"/>
            <a:ext cx="360040" cy="50405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Arrow Connector 39"/>
          <p:cNvCxnSpPr/>
          <p:nvPr/>
        </p:nvCxnSpPr>
        <p:spPr bwMode="auto">
          <a:xfrm>
            <a:off x="3403075" y="4869160"/>
            <a:ext cx="432048" cy="50405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Arrow Connector 42"/>
          <p:cNvCxnSpPr/>
          <p:nvPr/>
        </p:nvCxnSpPr>
        <p:spPr bwMode="auto">
          <a:xfrm>
            <a:off x="4123155" y="5661248"/>
            <a:ext cx="72008"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Arrow Connector 45"/>
          <p:cNvCxnSpPr/>
          <p:nvPr/>
        </p:nvCxnSpPr>
        <p:spPr bwMode="auto">
          <a:xfrm flipH="1">
            <a:off x="3763118" y="5661248"/>
            <a:ext cx="72007"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Arrow Connector 53"/>
          <p:cNvCxnSpPr/>
          <p:nvPr/>
        </p:nvCxnSpPr>
        <p:spPr bwMode="auto">
          <a:xfrm flipH="1">
            <a:off x="2178939" y="5661248"/>
            <a:ext cx="576068"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Arrow Connector 55"/>
          <p:cNvCxnSpPr/>
          <p:nvPr/>
        </p:nvCxnSpPr>
        <p:spPr bwMode="auto">
          <a:xfrm>
            <a:off x="3043035" y="5661248"/>
            <a:ext cx="216024"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Arrow Connector 60"/>
          <p:cNvCxnSpPr/>
          <p:nvPr/>
        </p:nvCxnSpPr>
        <p:spPr bwMode="auto">
          <a:xfrm>
            <a:off x="1458859" y="5661248"/>
            <a:ext cx="221325"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Arrow Connector 63"/>
          <p:cNvCxnSpPr/>
          <p:nvPr/>
        </p:nvCxnSpPr>
        <p:spPr bwMode="auto">
          <a:xfrm>
            <a:off x="1176128" y="5661248"/>
            <a:ext cx="0"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Arrow Connector 66"/>
          <p:cNvCxnSpPr/>
          <p:nvPr/>
        </p:nvCxnSpPr>
        <p:spPr bwMode="auto">
          <a:xfrm flipH="1">
            <a:off x="672072" y="5661248"/>
            <a:ext cx="210723"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Straight Arrow Connector 68"/>
          <p:cNvCxnSpPr/>
          <p:nvPr/>
        </p:nvCxnSpPr>
        <p:spPr bwMode="auto">
          <a:xfrm flipH="1">
            <a:off x="5059259" y="5661248"/>
            <a:ext cx="216024"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Straight Arrow Connector 70"/>
          <p:cNvCxnSpPr/>
          <p:nvPr/>
        </p:nvCxnSpPr>
        <p:spPr bwMode="auto">
          <a:xfrm>
            <a:off x="5496608" y="5661248"/>
            <a:ext cx="0"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Arrow Connector 72"/>
          <p:cNvCxnSpPr/>
          <p:nvPr/>
        </p:nvCxnSpPr>
        <p:spPr bwMode="auto">
          <a:xfrm>
            <a:off x="5851347" y="5661248"/>
            <a:ext cx="72008"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Arrow Connector 74"/>
          <p:cNvCxnSpPr/>
          <p:nvPr/>
        </p:nvCxnSpPr>
        <p:spPr bwMode="auto">
          <a:xfrm>
            <a:off x="6139379" y="5661248"/>
            <a:ext cx="216024"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Arrow Connector 76"/>
          <p:cNvCxnSpPr/>
          <p:nvPr/>
        </p:nvCxnSpPr>
        <p:spPr bwMode="auto">
          <a:xfrm>
            <a:off x="6355403" y="4869160"/>
            <a:ext cx="936104" cy="50405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Straight Arrow Connector 78"/>
          <p:cNvCxnSpPr/>
          <p:nvPr/>
        </p:nvCxnSpPr>
        <p:spPr bwMode="auto">
          <a:xfrm flipH="1">
            <a:off x="5235017" y="4869160"/>
            <a:ext cx="832354" cy="50405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Straight Arrow Connector 85"/>
          <p:cNvCxnSpPr/>
          <p:nvPr/>
        </p:nvCxnSpPr>
        <p:spPr bwMode="auto">
          <a:xfrm flipH="1">
            <a:off x="7435523" y="5661248"/>
            <a:ext cx="144016"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Straight Arrow Connector 87"/>
          <p:cNvCxnSpPr/>
          <p:nvPr/>
        </p:nvCxnSpPr>
        <p:spPr bwMode="auto">
          <a:xfrm>
            <a:off x="7867571" y="5661248"/>
            <a:ext cx="216024"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2-3-4 tree</a:t>
            </a:r>
            <a:endParaRPr lang="cs-CZ" sz="2000" b="1">
              <a:solidFill>
                <a:schemeClr val="bg1"/>
              </a:solidFill>
              <a:latin typeface="Arial Black" pitchFamily="34" charset="0"/>
            </a:endParaRPr>
          </a:p>
        </p:txBody>
      </p:sp>
      <p:sp>
        <p:nvSpPr>
          <p:cNvPr id="91"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92" name="Group 629"/>
          <p:cNvGrpSpPr>
            <a:grpSpLocks/>
          </p:cNvGrpSpPr>
          <p:nvPr/>
        </p:nvGrpSpPr>
        <p:grpSpPr bwMode="auto">
          <a:xfrm>
            <a:off x="4067944" y="116632"/>
            <a:ext cx="217488" cy="217487"/>
            <a:chOff x="2290" y="73"/>
            <a:chExt cx="137" cy="137"/>
          </a:xfrm>
        </p:grpSpPr>
        <p:grpSp>
          <p:nvGrpSpPr>
            <p:cNvPr id="93" name="Group 630"/>
            <p:cNvGrpSpPr>
              <a:grpSpLocks/>
            </p:cNvGrpSpPr>
            <p:nvPr/>
          </p:nvGrpSpPr>
          <p:grpSpPr bwMode="auto">
            <a:xfrm>
              <a:off x="2290" y="73"/>
              <a:ext cx="136" cy="137"/>
              <a:chOff x="2562" y="300"/>
              <a:chExt cx="182" cy="91"/>
            </a:xfrm>
          </p:grpSpPr>
          <p:sp>
            <p:nvSpPr>
              <p:cNvPr id="95"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6"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94"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97"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98"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99" name="Group 636"/>
          <p:cNvGrpSpPr>
            <a:grpSpLocks/>
          </p:cNvGrpSpPr>
          <p:nvPr/>
        </p:nvGrpSpPr>
        <p:grpSpPr bwMode="auto">
          <a:xfrm flipH="1">
            <a:off x="8532813" y="115888"/>
            <a:ext cx="217487" cy="217487"/>
            <a:chOff x="2290" y="73"/>
            <a:chExt cx="137" cy="137"/>
          </a:xfrm>
        </p:grpSpPr>
        <p:grpSp>
          <p:nvGrpSpPr>
            <p:cNvPr id="100" name="Group 637"/>
            <p:cNvGrpSpPr>
              <a:grpSpLocks/>
            </p:cNvGrpSpPr>
            <p:nvPr/>
          </p:nvGrpSpPr>
          <p:grpSpPr bwMode="auto">
            <a:xfrm>
              <a:off x="2290" y="73"/>
              <a:ext cx="136" cy="137"/>
              <a:chOff x="2562" y="300"/>
              <a:chExt cx="182" cy="91"/>
            </a:xfrm>
          </p:grpSpPr>
          <p:sp>
            <p:nvSpPr>
              <p:cNvPr id="102"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3"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1"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04"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Shape</a:t>
            </a:r>
            <a:endParaRPr lang="cs-CZ" sz="1400" b="1">
              <a:solidFill>
                <a:schemeClr val="bg1"/>
              </a:solidFill>
              <a:latin typeface="Arial Black" pitchFamily="34" charset="0"/>
            </a:endParaRPr>
          </a:p>
        </p:txBody>
      </p:sp>
      <p:sp>
        <p:nvSpPr>
          <p:cNvPr id="105"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18</a:t>
            </a:r>
            <a:endParaRPr lang="cs-CZ" sz="1600" b="1">
              <a:solidFill>
                <a:schemeClr val="bg1"/>
              </a:solidFill>
              <a:latin typeface="Arial Black" pitchFamily="34" charset="0"/>
            </a:endParaRPr>
          </a:p>
        </p:txBody>
      </p:sp>
      <p:sp>
        <p:nvSpPr>
          <p:cNvPr id="106"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cxnSp>
        <p:nvCxnSpPr>
          <p:cNvPr id="78" name="Straight Arrow Connector 77"/>
          <p:cNvCxnSpPr/>
          <p:nvPr/>
        </p:nvCxnSpPr>
        <p:spPr bwMode="auto">
          <a:xfrm>
            <a:off x="3829838" y="5373216"/>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Arrow Connector 80"/>
          <p:cNvCxnSpPr/>
          <p:nvPr/>
        </p:nvCxnSpPr>
        <p:spPr bwMode="auto">
          <a:xfrm>
            <a:off x="2755003" y="5373216"/>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Arrow Connector 81"/>
          <p:cNvCxnSpPr/>
          <p:nvPr/>
        </p:nvCxnSpPr>
        <p:spPr bwMode="auto">
          <a:xfrm>
            <a:off x="877526" y="5373216"/>
            <a:ext cx="60777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Arrow Connector 83"/>
          <p:cNvCxnSpPr/>
          <p:nvPr/>
        </p:nvCxnSpPr>
        <p:spPr bwMode="auto">
          <a:xfrm>
            <a:off x="7291507" y="5373216"/>
            <a:ext cx="60777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Arrow Connector 84"/>
          <p:cNvCxnSpPr/>
          <p:nvPr/>
        </p:nvCxnSpPr>
        <p:spPr bwMode="auto">
          <a:xfrm>
            <a:off x="7363515" y="6021288"/>
            <a:ext cx="60777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p:cNvCxnSpPr/>
          <p:nvPr/>
        </p:nvCxnSpPr>
        <p:spPr bwMode="auto">
          <a:xfrm>
            <a:off x="4195163" y="6021288"/>
            <a:ext cx="60777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Straight Arrow Connector 108"/>
          <p:cNvCxnSpPr/>
          <p:nvPr/>
        </p:nvCxnSpPr>
        <p:spPr bwMode="auto">
          <a:xfrm>
            <a:off x="5264729" y="5373216"/>
            <a:ext cx="89144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Straight Arrow Connector 109"/>
          <p:cNvCxnSpPr/>
          <p:nvPr/>
        </p:nvCxnSpPr>
        <p:spPr bwMode="auto">
          <a:xfrm>
            <a:off x="3757830" y="602128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Straight Arrow Connector 110"/>
          <p:cNvCxnSpPr/>
          <p:nvPr/>
        </p:nvCxnSpPr>
        <p:spPr bwMode="auto">
          <a:xfrm>
            <a:off x="3187067" y="602128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Straight Arrow Connector 111"/>
          <p:cNvCxnSpPr/>
          <p:nvPr/>
        </p:nvCxnSpPr>
        <p:spPr bwMode="auto">
          <a:xfrm>
            <a:off x="1602891" y="602128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Straight Arrow Connector 112"/>
          <p:cNvCxnSpPr/>
          <p:nvPr/>
        </p:nvCxnSpPr>
        <p:spPr bwMode="auto">
          <a:xfrm>
            <a:off x="1170843" y="602128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Straight Arrow Connector 113"/>
          <p:cNvCxnSpPr/>
          <p:nvPr/>
        </p:nvCxnSpPr>
        <p:spPr bwMode="auto">
          <a:xfrm>
            <a:off x="721998" y="602128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Straight Arrow Connector 114"/>
          <p:cNvCxnSpPr/>
          <p:nvPr/>
        </p:nvCxnSpPr>
        <p:spPr bwMode="auto">
          <a:xfrm>
            <a:off x="4549918" y="4005064"/>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Straight Arrow Connector 115"/>
          <p:cNvCxnSpPr/>
          <p:nvPr/>
        </p:nvCxnSpPr>
        <p:spPr bwMode="auto">
          <a:xfrm>
            <a:off x="6062086" y="458112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Straight Arrow Connector 116"/>
          <p:cNvCxnSpPr/>
          <p:nvPr/>
        </p:nvCxnSpPr>
        <p:spPr bwMode="auto">
          <a:xfrm>
            <a:off x="5053974" y="602128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8" name="Straight Arrow Connector 117"/>
          <p:cNvCxnSpPr/>
          <p:nvPr/>
        </p:nvCxnSpPr>
        <p:spPr bwMode="auto">
          <a:xfrm>
            <a:off x="5491323" y="602128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9" name="Straight Arrow Connector 118"/>
          <p:cNvCxnSpPr/>
          <p:nvPr/>
        </p:nvCxnSpPr>
        <p:spPr bwMode="auto">
          <a:xfrm>
            <a:off x="5923371" y="602128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Straight Arrow Connector 119"/>
          <p:cNvCxnSpPr/>
          <p:nvPr/>
        </p:nvCxnSpPr>
        <p:spPr bwMode="auto">
          <a:xfrm>
            <a:off x="6355419" y="602128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Straight Arrow Connector 120"/>
          <p:cNvCxnSpPr/>
          <p:nvPr/>
        </p:nvCxnSpPr>
        <p:spPr bwMode="auto">
          <a:xfrm>
            <a:off x="6931483" y="602128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Straight Arrow Connector 121"/>
          <p:cNvCxnSpPr/>
          <p:nvPr/>
        </p:nvCxnSpPr>
        <p:spPr bwMode="auto">
          <a:xfrm>
            <a:off x="8083611" y="602128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8" name="Rectangle 93"/>
          <p:cNvSpPr>
            <a:spLocks noChangeArrowheads="1"/>
          </p:cNvSpPr>
          <p:nvPr/>
        </p:nvSpPr>
        <p:spPr bwMode="auto">
          <a:xfrm>
            <a:off x="2755003"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25</a:t>
            </a:r>
            <a:endParaRPr lang="cs-CZ" b="1"/>
          </a:p>
        </p:txBody>
      </p:sp>
      <p:cxnSp>
        <p:nvCxnSpPr>
          <p:cNvPr id="217" name="Straight Arrow Connector 216"/>
          <p:cNvCxnSpPr/>
          <p:nvPr/>
        </p:nvCxnSpPr>
        <p:spPr bwMode="auto">
          <a:xfrm>
            <a:off x="2178939" y="6021288"/>
            <a:ext cx="880893"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9" name="Straight Arrow Connector 218"/>
          <p:cNvCxnSpPr/>
          <p:nvPr/>
        </p:nvCxnSpPr>
        <p:spPr bwMode="auto">
          <a:xfrm flipH="1">
            <a:off x="6931467" y="5661248"/>
            <a:ext cx="360044"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2" name="Straight Arrow Connector 221"/>
          <p:cNvCxnSpPr/>
          <p:nvPr/>
        </p:nvCxnSpPr>
        <p:spPr bwMode="auto">
          <a:xfrm>
            <a:off x="2827011" y="4581128"/>
            <a:ext cx="592861"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1" name="Rectangle 93"/>
          <p:cNvSpPr>
            <a:spLocks noChangeArrowheads="1"/>
          </p:cNvSpPr>
          <p:nvPr/>
        </p:nvSpPr>
        <p:spPr bwMode="auto">
          <a:xfrm>
            <a:off x="1331640" y="278092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smtClean="0"/>
              <a:t>30</a:t>
            </a:r>
            <a:endParaRPr lang="cs-CZ" b="1"/>
          </a:p>
        </p:txBody>
      </p:sp>
      <p:cxnSp>
        <p:nvCxnSpPr>
          <p:cNvPr id="312" name="Straight Arrow Connector 311"/>
          <p:cNvCxnSpPr/>
          <p:nvPr/>
        </p:nvCxnSpPr>
        <p:spPr bwMode="auto">
          <a:xfrm>
            <a:off x="1331656" y="278092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3" name="Straight Arrow Connector 312"/>
          <p:cNvCxnSpPr/>
          <p:nvPr/>
        </p:nvCxnSpPr>
        <p:spPr bwMode="auto">
          <a:xfrm flipH="1">
            <a:off x="1187624" y="3068960"/>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4" name="Isosceles Triangle 313"/>
          <p:cNvSpPr/>
          <p:nvPr/>
        </p:nvSpPr>
        <p:spPr bwMode="auto">
          <a:xfrm>
            <a:off x="971600" y="3212976"/>
            <a:ext cx="432048" cy="360040"/>
          </a:xfrm>
          <a:prstGeom prst="triangle">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317" name="Isosceles Triangle 316"/>
          <p:cNvSpPr/>
          <p:nvPr/>
        </p:nvSpPr>
        <p:spPr bwMode="auto">
          <a:xfrm>
            <a:off x="1547664" y="3212976"/>
            <a:ext cx="432048" cy="360040"/>
          </a:xfrm>
          <a:prstGeom prst="triangle">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321" name="Rectangle 93"/>
          <p:cNvSpPr>
            <a:spLocks noChangeArrowheads="1"/>
          </p:cNvSpPr>
          <p:nvPr/>
        </p:nvSpPr>
        <p:spPr bwMode="auto">
          <a:xfrm>
            <a:off x="3347864" y="2780035"/>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21</a:t>
            </a:r>
            <a:endParaRPr lang="cs-CZ" b="1"/>
          </a:p>
        </p:txBody>
      </p:sp>
      <p:sp>
        <p:nvSpPr>
          <p:cNvPr id="322" name="Rectangle 93"/>
          <p:cNvSpPr>
            <a:spLocks noChangeArrowheads="1"/>
          </p:cNvSpPr>
          <p:nvPr/>
        </p:nvSpPr>
        <p:spPr bwMode="auto">
          <a:xfrm>
            <a:off x="3635896" y="2780035"/>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33</a:t>
            </a:r>
            <a:endParaRPr lang="cs-CZ" b="1"/>
          </a:p>
        </p:txBody>
      </p:sp>
      <p:cxnSp>
        <p:nvCxnSpPr>
          <p:cNvPr id="323" name="Straight Arrow Connector 322"/>
          <p:cNvCxnSpPr/>
          <p:nvPr/>
        </p:nvCxnSpPr>
        <p:spPr bwMode="auto">
          <a:xfrm>
            <a:off x="3353165" y="2780035"/>
            <a:ext cx="60777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4" name="Isosceles Triangle 323"/>
          <p:cNvSpPr/>
          <p:nvPr/>
        </p:nvSpPr>
        <p:spPr bwMode="auto">
          <a:xfrm>
            <a:off x="2915816" y="3212976"/>
            <a:ext cx="432048" cy="360040"/>
          </a:xfrm>
          <a:prstGeom prst="triangle">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325" name="Isosceles Triangle 324"/>
          <p:cNvSpPr/>
          <p:nvPr/>
        </p:nvSpPr>
        <p:spPr bwMode="auto">
          <a:xfrm>
            <a:off x="3419872" y="3212976"/>
            <a:ext cx="432048" cy="360040"/>
          </a:xfrm>
          <a:prstGeom prst="triangle">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326" name="Isosceles Triangle 325"/>
          <p:cNvSpPr/>
          <p:nvPr/>
        </p:nvSpPr>
        <p:spPr bwMode="auto">
          <a:xfrm>
            <a:off x="3923928" y="3212976"/>
            <a:ext cx="432048" cy="360040"/>
          </a:xfrm>
          <a:prstGeom prst="triangle">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cxnSp>
        <p:nvCxnSpPr>
          <p:cNvPr id="331" name="Straight Arrow Connector 330"/>
          <p:cNvCxnSpPr/>
          <p:nvPr/>
        </p:nvCxnSpPr>
        <p:spPr bwMode="auto">
          <a:xfrm>
            <a:off x="1619672" y="3068960"/>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2" name="Straight Arrow Connector 331"/>
          <p:cNvCxnSpPr>
            <a:endCxn id="326" idx="0"/>
          </p:cNvCxnSpPr>
          <p:nvPr/>
        </p:nvCxnSpPr>
        <p:spPr bwMode="auto">
          <a:xfrm>
            <a:off x="3923928" y="3068960"/>
            <a:ext cx="216024"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4" name="Straight Arrow Connector 333"/>
          <p:cNvCxnSpPr>
            <a:endCxn id="324" idx="0"/>
          </p:cNvCxnSpPr>
          <p:nvPr/>
        </p:nvCxnSpPr>
        <p:spPr bwMode="auto">
          <a:xfrm flipH="1">
            <a:off x="3131840" y="3068960"/>
            <a:ext cx="216024"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7" name="Straight Arrow Connector 336"/>
          <p:cNvCxnSpPr/>
          <p:nvPr/>
        </p:nvCxnSpPr>
        <p:spPr bwMode="auto">
          <a:xfrm>
            <a:off x="3635896" y="3068960"/>
            <a:ext cx="0"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9" name="Rectangle 93"/>
          <p:cNvSpPr>
            <a:spLocks noChangeArrowheads="1"/>
          </p:cNvSpPr>
          <p:nvPr/>
        </p:nvSpPr>
        <p:spPr bwMode="auto">
          <a:xfrm>
            <a:off x="5796136" y="278092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58</a:t>
            </a:r>
            <a:endParaRPr lang="cs-CZ" b="1"/>
          </a:p>
        </p:txBody>
      </p:sp>
      <p:sp>
        <p:nvSpPr>
          <p:cNvPr id="340" name="Rectangle 93"/>
          <p:cNvSpPr>
            <a:spLocks noChangeArrowheads="1"/>
          </p:cNvSpPr>
          <p:nvPr/>
        </p:nvSpPr>
        <p:spPr bwMode="auto">
          <a:xfrm>
            <a:off x="6084168" y="278092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62</a:t>
            </a:r>
            <a:endParaRPr lang="cs-CZ" b="1"/>
          </a:p>
        </p:txBody>
      </p:sp>
      <p:sp>
        <p:nvSpPr>
          <p:cNvPr id="341" name="Rectangle 93"/>
          <p:cNvSpPr>
            <a:spLocks noChangeArrowheads="1"/>
          </p:cNvSpPr>
          <p:nvPr/>
        </p:nvSpPr>
        <p:spPr bwMode="auto">
          <a:xfrm>
            <a:off x="6372200" y="278092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71</a:t>
            </a:r>
            <a:endParaRPr lang="cs-CZ" b="1"/>
          </a:p>
        </p:txBody>
      </p:sp>
      <p:cxnSp>
        <p:nvCxnSpPr>
          <p:cNvPr id="342" name="Straight Arrow Connector 341"/>
          <p:cNvCxnSpPr/>
          <p:nvPr/>
        </p:nvCxnSpPr>
        <p:spPr bwMode="auto">
          <a:xfrm>
            <a:off x="5785582" y="2780928"/>
            <a:ext cx="874650"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3" name="Isosceles Triangle 342"/>
          <p:cNvSpPr/>
          <p:nvPr/>
        </p:nvSpPr>
        <p:spPr bwMode="auto">
          <a:xfrm>
            <a:off x="5292080" y="3212976"/>
            <a:ext cx="432048" cy="360040"/>
          </a:xfrm>
          <a:prstGeom prst="triangle">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344" name="Isosceles Triangle 343"/>
          <p:cNvSpPr/>
          <p:nvPr/>
        </p:nvSpPr>
        <p:spPr bwMode="auto">
          <a:xfrm>
            <a:off x="5796136" y="3212976"/>
            <a:ext cx="432048" cy="360040"/>
          </a:xfrm>
          <a:prstGeom prst="triangle">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345" name="Isosceles Triangle 344"/>
          <p:cNvSpPr/>
          <p:nvPr/>
        </p:nvSpPr>
        <p:spPr bwMode="auto">
          <a:xfrm>
            <a:off x="6300192" y="3212976"/>
            <a:ext cx="432048" cy="360040"/>
          </a:xfrm>
          <a:prstGeom prst="triangle">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cxnSp>
        <p:nvCxnSpPr>
          <p:cNvPr id="346" name="Straight Arrow Connector 345"/>
          <p:cNvCxnSpPr>
            <a:endCxn id="345" idx="0"/>
          </p:cNvCxnSpPr>
          <p:nvPr/>
        </p:nvCxnSpPr>
        <p:spPr bwMode="auto">
          <a:xfrm>
            <a:off x="6372200" y="3068960"/>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7" name="Straight Arrow Connector 346"/>
          <p:cNvCxnSpPr>
            <a:endCxn id="343" idx="0"/>
          </p:cNvCxnSpPr>
          <p:nvPr/>
        </p:nvCxnSpPr>
        <p:spPr bwMode="auto">
          <a:xfrm flipH="1">
            <a:off x="5508104" y="3068960"/>
            <a:ext cx="288032"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 name="Straight Arrow Connector 347"/>
          <p:cNvCxnSpPr/>
          <p:nvPr/>
        </p:nvCxnSpPr>
        <p:spPr bwMode="auto">
          <a:xfrm flipH="1">
            <a:off x="6012160" y="3068960"/>
            <a:ext cx="72008"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9" name="Isosceles Triangle 348"/>
          <p:cNvSpPr/>
          <p:nvPr/>
        </p:nvSpPr>
        <p:spPr bwMode="auto">
          <a:xfrm>
            <a:off x="6804248" y="3212976"/>
            <a:ext cx="432048" cy="360040"/>
          </a:xfrm>
          <a:prstGeom prst="triangle">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cxnSp>
        <p:nvCxnSpPr>
          <p:cNvPr id="350" name="Straight Arrow Connector 349"/>
          <p:cNvCxnSpPr>
            <a:endCxn id="349" idx="0"/>
          </p:cNvCxnSpPr>
          <p:nvPr/>
        </p:nvCxnSpPr>
        <p:spPr bwMode="auto">
          <a:xfrm>
            <a:off x="6660232" y="3068960"/>
            <a:ext cx="360040"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7" name="Straight Arrow Connector 356"/>
          <p:cNvCxnSpPr/>
          <p:nvPr/>
        </p:nvCxnSpPr>
        <p:spPr bwMode="auto">
          <a:xfrm flipH="1">
            <a:off x="1331640" y="2492896"/>
            <a:ext cx="648072" cy="288032"/>
          </a:xfrm>
          <a:prstGeom prst="straightConnector1">
            <a:avLst/>
          </a:prstGeom>
          <a:solidFill>
            <a:schemeClr val="accent1"/>
          </a:solidFill>
          <a:ln w="38100" cap="flat" cmpd="sng" algn="ctr">
            <a:solidFill>
              <a:srgbClr val="0070C0"/>
            </a:solidFill>
            <a:prstDash val="sysDot"/>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0" name="Straight Arrow Connector 359"/>
          <p:cNvCxnSpPr/>
          <p:nvPr/>
        </p:nvCxnSpPr>
        <p:spPr bwMode="auto">
          <a:xfrm flipH="1">
            <a:off x="3347864" y="2564011"/>
            <a:ext cx="504056" cy="216024"/>
          </a:xfrm>
          <a:prstGeom prst="straightConnector1">
            <a:avLst/>
          </a:prstGeom>
          <a:solidFill>
            <a:schemeClr val="accent1"/>
          </a:solidFill>
          <a:ln w="38100" cap="flat" cmpd="sng" algn="ctr">
            <a:solidFill>
              <a:srgbClr val="0070C0"/>
            </a:solidFill>
            <a:prstDash val="sysDot"/>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2" name="Straight Arrow Connector 361"/>
          <p:cNvCxnSpPr/>
          <p:nvPr/>
        </p:nvCxnSpPr>
        <p:spPr bwMode="auto">
          <a:xfrm flipH="1">
            <a:off x="5796136" y="2564904"/>
            <a:ext cx="792088" cy="216024"/>
          </a:xfrm>
          <a:prstGeom prst="straightConnector1">
            <a:avLst/>
          </a:prstGeom>
          <a:solidFill>
            <a:schemeClr val="accent1"/>
          </a:solidFill>
          <a:ln w="38100" cap="flat" cmpd="sng" algn="ctr">
            <a:solidFill>
              <a:srgbClr val="0070C0"/>
            </a:solidFill>
            <a:prstDash val="sysDot"/>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5" name="AutoShape 3"/>
          <p:cNvSpPr>
            <a:spLocks noChangeArrowheads="1"/>
          </p:cNvSpPr>
          <p:nvPr/>
        </p:nvSpPr>
        <p:spPr bwMode="auto">
          <a:xfrm>
            <a:off x="251520" y="620688"/>
            <a:ext cx="8640960" cy="1656184"/>
          </a:xfrm>
          <a:prstGeom prst="roundRect">
            <a:avLst>
              <a:gd name="adj" fmla="val 1069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rIns="0" anchor="ctr" anchorCtr="1"/>
          <a:lstStyle/>
          <a:p>
            <a:r>
              <a:rPr lang="en-US" smtClean="0"/>
              <a:t>A </a:t>
            </a:r>
            <a:r>
              <a:rPr lang="en-US" b="1"/>
              <a:t>2-3-4 search tree </a:t>
            </a:r>
            <a:r>
              <a:rPr lang="en-US"/>
              <a:t>is structurally a </a:t>
            </a:r>
            <a:r>
              <a:rPr lang="en-US" b="1"/>
              <a:t>B-tree of min degree 2 and max degree 4</a:t>
            </a:r>
            <a:r>
              <a:rPr lang="en-US" b="1" smtClean="0"/>
              <a:t>.</a:t>
            </a:r>
          </a:p>
          <a:p>
            <a:endParaRPr lang="en-US" sz="1000" b="1" smtClean="0"/>
          </a:p>
          <a:p>
            <a:r>
              <a:rPr lang="en-US" smtClean="0"/>
              <a:t>A node is a </a:t>
            </a:r>
            <a:r>
              <a:rPr lang="en-US" b="1" smtClean="0"/>
              <a:t>2-node</a:t>
            </a:r>
            <a:r>
              <a:rPr lang="en-US" smtClean="0"/>
              <a:t> or a </a:t>
            </a:r>
            <a:r>
              <a:rPr lang="en-US" b="1" smtClean="0"/>
              <a:t>3-node</a:t>
            </a:r>
            <a:r>
              <a:rPr lang="en-US" smtClean="0"/>
              <a:t> or a </a:t>
            </a:r>
            <a:r>
              <a:rPr lang="en-US" b="1" smtClean="0"/>
              <a:t>4-node</a:t>
            </a:r>
            <a:r>
              <a:rPr lang="en-US" smtClean="0"/>
              <a:t>. </a:t>
            </a:r>
          </a:p>
          <a:p>
            <a:r>
              <a:rPr lang="en-US" smtClean="0"/>
              <a:t>If a node is not a leaf it has the corresponding number (2, 3, 4) of children. </a:t>
            </a:r>
          </a:p>
          <a:p>
            <a:r>
              <a:rPr lang="en-US"/>
              <a:t>All leaves are at the same distance from the root, the tree is </a:t>
            </a:r>
            <a:r>
              <a:rPr lang="en-US" b="1"/>
              <a:t>perfectly balanced</a:t>
            </a:r>
            <a:r>
              <a:rPr lang="en-US" b="1" smtClean="0"/>
              <a:t>.</a:t>
            </a:r>
            <a:endParaRPr lang="en-US"/>
          </a:p>
        </p:txBody>
      </p:sp>
      <p:sp>
        <p:nvSpPr>
          <p:cNvPr id="375" name="AutoShape 641"/>
          <p:cNvSpPr>
            <a:spLocks noChangeArrowheads="1"/>
          </p:cNvSpPr>
          <p:nvPr/>
        </p:nvSpPr>
        <p:spPr bwMode="auto">
          <a:xfrm>
            <a:off x="467544" y="3933056"/>
            <a:ext cx="1080120" cy="288925"/>
          </a:xfrm>
          <a:prstGeom prst="roundRect">
            <a:avLst>
              <a:gd name="adj" fmla="val 13735"/>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 </a:t>
            </a:r>
            <a:endParaRPr lang="cs-CZ" sz="1400" b="1">
              <a:solidFill>
                <a:schemeClr val="bg1"/>
              </a:solidFill>
              <a:latin typeface="Arial Black" pitchFamily="34" charset="0"/>
            </a:endParaRPr>
          </a:p>
        </p:txBody>
      </p:sp>
    </p:spTree>
    <p:extLst>
      <p:ext uri="{BB962C8B-B14F-4D97-AF65-F5344CB8AC3E}">
        <p14:creationId xmlns:p14="http://schemas.microsoft.com/office/powerpoint/2010/main" val="1191351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AutoShape 3"/>
          <p:cNvSpPr>
            <a:spLocks noChangeArrowheads="1"/>
          </p:cNvSpPr>
          <p:nvPr/>
        </p:nvSpPr>
        <p:spPr bwMode="auto">
          <a:xfrm>
            <a:off x="251520" y="1628800"/>
            <a:ext cx="8640960" cy="3960440"/>
          </a:xfrm>
          <a:prstGeom prst="roundRect">
            <a:avLst>
              <a:gd name="adj" fmla="val 621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0"/>
          <a:lstStyle/>
          <a:p>
            <a:pPr fontAlgn="base">
              <a:spcBef>
                <a:spcPct val="0"/>
              </a:spcBef>
              <a:spcAft>
                <a:spcPct val="0"/>
              </a:spcAft>
            </a:pPr>
            <a:r>
              <a:rPr lang="en-US" b="1"/>
              <a:t>Insert</a:t>
            </a:r>
            <a:r>
              <a:rPr lang="en-US"/>
              <a:t>: As in B-tree: Find the place for the inserted key x in a leaf and store it there. If necessary, split the leaf and store the median in the parent.</a:t>
            </a:r>
          </a:p>
          <a:p>
            <a:pPr fontAlgn="base">
              <a:spcBef>
                <a:spcPct val="0"/>
              </a:spcBef>
              <a:spcAft>
                <a:spcPct val="0"/>
              </a:spcAft>
            </a:pPr>
            <a:endParaRPr lang="en-US"/>
          </a:p>
          <a:p>
            <a:pPr fontAlgn="base">
              <a:spcBef>
                <a:spcPct val="0"/>
              </a:spcBef>
              <a:spcAft>
                <a:spcPct val="0"/>
              </a:spcAft>
            </a:pPr>
            <a:r>
              <a:rPr lang="en-US" b="1"/>
              <a:t>Splitting strategy</a:t>
            </a:r>
          </a:p>
          <a:p>
            <a:pPr fontAlgn="base">
              <a:spcBef>
                <a:spcPct val="0"/>
              </a:spcBef>
              <a:spcAft>
                <a:spcPct val="0"/>
              </a:spcAft>
            </a:pPr>
            <a:r>
              <a:rPr lang="en-US"/>
              <a:t>Additional insert rule (like single phase strategy in B-trees):</a:t>
            </a:r>
          </a:p>
          <a:p>
            <a:pPr fontAlgn="base">
              <a:spcBef>
                <a:spcPct val="0"/>
              </a:spcBef>
              <a:spcAft>
                <a:spcPct val="0"/>
              </a:spcAft>
            </a:pPr>
            <a:r>
              <a:rPr lang="en-US"/>
              <a:t>In our way down the tree, whenever we reach a </a:t>
            </a:r>
            <a:r>
              <a:rPr lang="en-US" b="1"/>
              <a:t>4-node</a:t>
            </a:r>
            <a:r>
              <a:rPr lang="en-US"/>
              <a:t> (including a leaf), </a:t>
            </a:r>
          </a:p>
          <a:p>
            <a:pPr fontAlgn="base">
              <a:spcBef>
                <a:spcPct val="0"/>
              </a:spcBef>
              <a:spcAft>
                <a:spcPct val="0"/>
              </a:spcAft>
            </a:pPr>
            <a:r>
              <a:rPr lang="en-US"/>
              <a:t>we split it into two </a:t>
            </a:r>
            <a:r>
              <a:rPr lang="en-US" b="1" smtClean="0"/>
              <a:t>2-nodes</a:t>
            </a:r>
            <a:r>
              <a:rPr lang="en-US"/>
              <a:t>, and move the middle element up to the parent node.</a:t>
            </a:r>
          </a:p>
          <a:p>
            <a:pPr fontAlgn="base">
              <a:spcBef>
                <a:spcPct val="0"/>
              </a:spcBef>
              <a:spcAft>
                <a:spcPct val="0"/>
              </a:spcAft>
            </a:pPr>
            <a:r>
              <a:rPr lang="en-US"/>
              <a:t>This strategy prevents the following from happening:</a:t>
            </a:r>
          </a:p>
          <a:p>
            <a:pPr fontAlgn="base">
              <a:spcBef>
                <a:spcPct val="0"/>
              </a:spcBef>
              <a:spcAft>
                <a:spcPct val="0"/>
              </a:spcAft>
            </a:pPr>
            <a:r>
              <a:rPr lang="en-US"/>
              <a:t>After inserting a key it might be necessary to split all the nodes going from inserted key back to the root. Such outcome is considered to be time consuming.</a:t>
            </a:r>
          </a:p>
          <a:p>
            <a:pPr fontAlgn="base">
              <a:spcBef>
                <a:spcPct val="0"/>
              </a:spcBef>
              <a:spcAft>
                <a:spcPct val="0"/>
              </a:spcAft>
            </a:pPr>
            <a:endParaRPr lang="en-US"/>
          </a:p>
          <a:p>
            <a:pPr fontAlgn="base">
              <a:spcBef>
                <a:spcPct val="0"/>
              </a:spcBef>
              <a:spcAft>
                <a:spcPct val="0"/>
              </a:spcAft>
            </a:pPr>
            <a:r>
              <a:rPr lang="en-US"/>
              <a:t>Splitting 4-nodes on the way down results in sparse occurence of 4-nodes in the tree, thus the nodes never have to be split recursively bottom-up.</a:t>
            </a:r>
          </a:p>
        </p:txBody>
      </p:sp>
      <p:sp>
        <p:nvSpPr>
          <p:cNvPr id="3" name="AutoShape 3"/>
          <p:cNvSpPr>
            <a:spLocks noChangeArrowheads="1"/>
          </p:cNvSpPr>
          <p:nvPr/>
        </p:nvSpPr>
        <p:spPr bwMode="auto">
          <a:xfrm>
            <a:off x="251520" y="836712"/>
            <a:ext cx="8640960" cy="648072"/>
          </a:xfrm>
          <a:prstGeom prst="roundRect">
            <a:avLst>
              <a:gd name="adj" fmla="val 23557"/>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0"/>
          <a:lstStyle/>
          <a:p>
            <a:pPr fontAlgn="base">
              <a:spcBef>
                <a:spcPct val="0"/>
              </a:spcBef>
              <a:spcAft>
                <a:spcPct val="0"/>
              </a:spcAft>
            </a:pPr>
            <a:r>
              <a:rPr lang="en-US" b="1"/>
              <a:t>Find</a:t>
            </a:r>
            <a:r>
              <a:rPr lang="en-US"/>
              <a:t>: As in B-tree</a:t>
            </a:r>
          </a:p>
        </p:txBody>
      </p:sp>
      <p:sp>
        <p:nvSpPr>
          <p:cNvPr id="4" name="AutoShape 3"/>
          <p:cNvSpPr>
            <a:spLocks noChangeArrowheads="1"/>
          </p:cNvSpPr>
          <p:nvPr/>
        </p:nvSpPr>
        <p:spPr bwMode="auto">
          <a:xfrm>
            <a:off x="179512" y="5805264"/>
            <a:ext cx="8640960" cy="576064"/>
          </a:xfrm>
          <a:prstGeom prst="roundRect">
            <a:avLst>
              <a:gd name="adj" fmla="val 22297"/>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0"/>
          <a:lstStyle/>
          <a:p>
            <a:pPr fontAlgn="base">
              <a:spcBef>
                <a:spcPct val="0"/>
              </a:spcBef>
              <a:spcAft>
                <a:spcPct val="0"/>
              </a:spcAft>
            </a:pPr>
            <a:r>
              <a:rPr lang="en-US" b="1"/>
              <a:t>Delete</a:t>
            </a:r>
            <a:r>
              <a:rPr lang="en-US"/>
              <a:t>: As in B-tree</a:t>
            </a:r>
          </a:p>
        </p:txBody>
      </p:sp>
      <p:sp>
        <p:nvSpPr>
          <p:cNvPr id="5"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2-3-4 tree</a:t>
            </a:r>
            <a:endParaRPr lang="cs-CZ" sz="2000" b="1">
              <a:solidFill>
                <a:schemeClr val="bg1"/>
              </a:solidFill>
              <a:latin typeface="Arial Black" pitchFamily="34" charset="0"/>
            </a:endParaRPr>
          </a:p>
        </p:txBody>
      </p:sp>
      <p:sp>
        <p:nvSpPr>
          <p:cNvPr id="6"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7" name="Group 629"/>
          <p:cNvGrpSpPr>
            <a:grpSpLocks/>
          </p:cNvGrpSpPr>
          <p:nvPr/>
        </p:nvGrpSpPr>
        <p:grpSpPr bwMode="auto">
          <a:xfrm>
            <a:off x="4067944" y="116632"/>
            <a:ext cx="217488" cy="217487"/>
            <a:chOff x="2290" y="73"/>
            <a:chExt cx="137" cy="137"/>
          </a:xfrm>
        </p:grpSpPr>
        <p:grpSp>
          <p:nvGrpSpPr>
            <p:cNvPr id="8" name="Group 630"/>
            <p:cNvGrpSpPr>
              <a:grpSpLocks/>
            </p:cNvGrpSpPr>
            <p:nvPr/>
          </p:nvGrpSpPr>
          <p:grpSpPr bwMode="auto">
            <a:xfrm>
              <a:off x="2290" y="73"/>
              <a:ext cx="136" cy="137"/>
              <a:chOff x="2562" y="300"/>
              <a:chExt cx="182" cy="91"/>
            </a:xfrm>
          </p:grpSpPr>
          <p:sp>
            <p:nvSpPr>
              <p:cNvPr id="10"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9"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2"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3"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4" name="Group 636"/>
          <p:cNvGrpSpPr>
            <a:grpSpLocks/>
          </p:cNvGrpSpPr>
          <p:nvPr/>
        </p:nvGrpSpPr>
        <p:grpSpPr bwMode="auto">
          <a:xfrm flipH="1">
            <a:off x="8532813" y="115888"/>
            <a:ext cx="217487" cy="217487"/>
            <a:chOff x="2290" y="73"/>
            <a:chExt cx="137" cy="137"/>
          </a:xfrm>
        </p:grpSpPr>
        <p:grpSp>
          <p:nvGrpSpPr>
            <p:cNvPr id="15" name="Group 637"/>
            <p:cNvGrpSpPr>
              <a:grpSpLocks/>
            </p:cNvGrpSpPr>
            <p:nvPr/>
          </p:nvGrpSpPr>
          <p:grpSpPr bwMode="auto">
            <a:xfrm>
              <a:off x="2290" y="73"/>
              <a:ext cx="136" cy="137"/>
              <a:chOff x="2562" y="300"/>
              <a:chExt cx="182" cy="91"/>
            </a:xfrm>
          </p:grpSpPr>
          <p:sp>
            <p:nvSpPr>
              <p:cNvPr id="17"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6"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9"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Operations</a:t>
            </a:r>
            <a:endParaRPr lang="cs-CZ" sz="1400" b="1">
              <a:solidFill>
                <a:schemeClr val="bg1"/>
              </a:solidFill>
              <a:latin typeface="Arial Black" pitchFamily="34" charset="0"/>
            </a:endParaRPr>
          </a:p>
        </p:txBody>
      </p:sp>
      <p:sp>
        <p:nvSpPr>
          <p:cNvPr id="20"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19</a:t>
            </a:r>
            <a:endParaRPr lang="cs-CZ" sz="1600" b="1">
              <a:solidFill>
                <a:schemeClr val="bg1"/>
              </a:solidFill>
              <a:latin typeface="Arial Black" pitchFamily="34" charset="0"/>
            </a:endParaRPr>
          </a:p>
        </p:txBody>
      </p: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Tree>
    <p:extLst>
      <p:ext uri="{BB962C8B-B14F-4D97-AF65-F5344CB8AC3E}">
        <p14:creationId xmlns:p14="http://schemas.microsoft.com/office/powerpoint/2010/main" val="8158790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251520" y="620688"/>
            <a:ext cx="8640960" cy="5760640"/>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0"/>
          <a:lstStyle/>
          <a:p>
            <a:pPr>
              <a:buFont typeface="Arial" charset="0"/>
              <a:buNone/>
            </a:pPr>
            <a:r>
              <a:rPr lang="en-US" altLang="cs-CZ" sz="2000">
                <a:latin typeface="Arial" charset="0"/>
                <a:cs typeface="Arial" charset="0"/>
              </a:rPr>
              <a:t>AVL trees and red-black trees are binary search trees with </a:t>
            </a:r>
          </a:p>
          <a:p>
            <a:pPr>
              <a:buFont typeface="Arial" charset="0"/>
              <a:buNone/>
            </a:pPr>
            <a:r>
              <a:rPr lang="en-US" altLang="cs-CZ" sz="2000">
                <a:latin typeface="Arial" charset="0"/>
                <a:cs typeface="Arial" charset="0"/>
              </a:rPr>
              <a:t>      logarithmic height.        This ensures all operations are </a:t>
            </a:r>
            <a:r>
              <a:rPr lang="en-US" altLang="cs-CZ" sz="2000" b="1">
                <a:latin typeface="Times New Roman" pitchFamily="18" charset="0"/>
                <a:cs typeface="Times New Roman" pitchFamily="18" charset="0"/>
              </a:rPr>
              <a:t>O(ln(</a:t>
            </a:r>
            <a:r>
              <a:rPr lang="en-US" altLang="cs-CZ" sz="2000" b="1" i="1">
                <a:latin typeface="Times New Roman" pitchFamily="18" charset="0"/>
                <a:cs typeface="Times New Roman" pitchFamily="18" charset="0"/>
              </a:rPr>
              <a:t>n</a:t>
            </a:r>
            <a:r>
              <a:rPr lang="en-US" altLang="cs-CZ" sz="2000" b="1">
                <a:latin typeface="Times New Roman" pitchFamily="18" charset="0"/>
                <a:cs typeface="Times New Roman" pitchFamily="18" charset="0"/>
              </a:rPr>
              <a:t>))</a:t>
            </a:r>
          </a:p>
          <a:p>
            <a:pPr>
              <a:buFont typeface="Arial" charset="0"/>
              <a:buNone/>
            </a:pPr>
            <a:endParaRPr lang="en-US" altLang="cs-CZ" sz="2000">
              <a:latin typeface="Arial" charset="0"/>
              <a:cs typeface="Arial" charset="0"/>
            </a:endParaRPr>
          </a:p>
          <a:p>
            <a:pPr>
              <a:buFont typeface="Arial" charset="0"/>
              <a:buNone/>
            </a:pPr>
            <a:r>
              <a:rPr lang="en-US" altLang="cs-CZ" sz="2000" smtClean="0">
                <a:latin typeface="Arial" charset="0"/>
                <a:cs typeface="Arial" charset="0"/>
              </a:rPr>
              <a:t>An </a:t>
            </a:r>
            <a:r>
              <a:rPr lang="en-US" altLang="cs-CZ" sz="2000">
                <a:latin typeface="Arial" charset="0"/>
                <a:cs typeface="Arial" charset="0"/>
              </a:rPr>
              <a:t>alternative idea is to make use of an </a:t>
            </a:r>
            <a:r>
              <a:rPr lang="en-US" altLang="cs-CZ" sz="2000">
                <a:latin typeface="Arial" charset="0"/>
                <a:cs typeface="Arial" charset="0"/>
              </a:rPr>
              <a:t>old </a:t>
            </a:r>
            <a:r>
              <a:rPr lang="en-US" altLang="cs-CZ" sz="2000" smtClean="0">
                <a:latin typeface="Arial" charset="0"/>
                <a:cs typeface="Arial" charset="0"/>
              </a:rPr>
              <a:t>maxim:</a:t>
            </a:r>
          </a:p>
          <a:p>
            <a:pPr>
              <a:buFont typeface="Arial" charset="0"/>
              <a:buNone/>
            </a:pPr>
            <a:r>
              <a:rPr lang="en-US" altLang="cs-CZ" sz="2000" b="1" smtClean="0">
                <a:latin typeface="Arial" charset="0"/>
                <a:cs typeface="Arial" charset="0"/>
              </a:rPr>
              <a:t>Data </a:t>
            </a:r>
            <a:r>
              <a:rPr lang="en-US" altLang="cs-CZ" sz="2000" b="1">
                <a:latin typeface="Arial" charset="0"/>
                <a:cs typeface="Arial" charset="0"/>
              </a:rPr>
              <a:t>that has been recently accessed is more likely to</a:t>
            </a:r>
            <a:br>
              <a:rPr lang="en-US" altLang="cs-CZ" sz="2000" b="1">
                <a:latin typeface="Arial" charset="0"/>
                <a:cs typeface="Arial" charset="0"/>
              </a:rPr>
            </a:br>
            <a:r>
              <a:rPr lang="en-US" altLang="cs-CZ" sz="2000" b="1">
                <a:latin typeface="Arial" charset="0"/>
                <a:cs typeface="Arial" charset="0"/>
              </a:rPr>
              <a:t>be accessed again in the </a:t>
            </a:r>
            <a:r>
              <a:rPr lang="en-US" altLang="cs-CZ" sz="2000" b="1">
                <a:latin typeface="Arial" charset="0"/>
                <a:cs typeface="Arial" charset="0"/>
              </a:rPr>
              <a:t>near </a:t>
            </a:r>
            <a:r>
              <a:rPr lang="en-US" altLang="cs-CZ" sz="2000" b="1" smtClean="0">
                <a:latin typeface="Arial" charset="0"/>
                <a:cs typeface="Arial" charset="0"/>
              </a:rPr>
              <a:t>future.</a:t>
            </a:r>
          </a:p>
          <a:p>
            <a:pPr>
              <a:buFont typeface="Arial" charset="0"/>
              <a:buNone/>
            </a:pPr>
            <a:endParaRPr lang="en-US" altLang="cs-CZ" sz="2000" smtClean="0">
              <a:latin typeface="Arial" charset="0"/>
              <a:cs typeface="Arial" charset="0"/>
            </a:endParaRPr>
          </a:p>
          <a:p>
            <a:pPr>
              <a:buFont typeface="Arial" charset="0"/>
              <a:buNone/>
            </a:pPr>
            <a:r>
              <a:rPr lang="en-US" altLang="cs-CZ" sz="2000" smtClean="0">
                <a:latin typeface="Arial" charset="0"/>
                <a:cs typeface="Arial" charset="0"/>
              </a:rPr>
              <a:t>Accessed </a:t>
            </a:r>
            <a:r>
              <a:rPr lang="en-US" altLang="cs-CZ" sz="2000">
                <a:latin typeface="Arial" charset="0"/>
                <a:cs typeface="Arial" charset="0"/>
              </a:rPr>
              <a:t>nodes </a:t>
            </a:r>
            <a:r>
              <a:rPr lang="en-US" altLang="cs-CZ" sz="2000" smtClean="0">
                <a:latin typeface="Arial" charset="0"/>
                <a:cs typeface="Arial" charset="0"/>
              </a:rPr>
              <a:t>are </a:t>
            </a:r>
            <a:r>
              <a:rPr lang="en-US" altLang="cs-CZ" sz="2000" b="1" i="1" smtClean="0">
                <a:latin typeface="Arial" charset="0"/>
                <a:cs typeface="Arial" charset="0"/>
              </a:rPr>
              <a:t>splayed</a:t>
            </a:r>
            <a:r>
              <a:rPr lang="en-US" altLang="cs-CZ" sz="2000" smtClean="0">
                <a:latin typeface="Arial" charset="0"/>
                <a:cs typeface="Arial" charset="0"/>
              </a:rPr>
              <a:t>  ( </a:t>
            </a:r>
            <a:r>
              <a:rPr lang="en-US" altLang="cs-CZ" sz="2000">
                <a:latin typeface="Arial" charset="0"/>
                <a:cs typeface="Arial" charset="0"/>
              </a:rPr>
              <a:t>= moved by one or more rotations</a:t>
            </a:r>
            <a:r>
              <a:rPr lang="en-US" altLang="cs-CZ" sz="2000">
                <a:latin typeface="Arial" charset="0"/>
                <a:cs typeface="Arial" charset="0"/>
              </a:rPr>
              <a:t>) </a:t>
            </a:r>
            <a:endParaRPr lang="en-US" altLang="cs-CZ" sz="2000" smtClean="0">
              <a:latin typeface="Arial" charset="0"/>
              <a:cs typeface="Arial" charset="0"/>
            </a:endParaRPr>
          </a:p>
          <a:p>
            <a:pPr>
              <a:buFont typeface="Arial" charset="0"/>
              <a:buNone/>
            </a:pPr>
            <a:r>
              <a:rPr lang="en-US" altLang="cs-CZ" sz="2000">
                <a:latin typeface="Arial" charset="0"/>
                <a:cs typeface="Arial" charset="0"/>
              </a:rPr>
              <a:t> </a:t>
            </a:r>
            <a:r>
              <a:rPr lang="en-US" altLang="cs-CZ" sz="2000" smtClean="0">
                <a:latin typeface="Arial" charset="0"/>
                <a:cs typeface="Arial" charset="0"/>
              </a:rPr>
              <a:t>     to </a:t>
            </a:r>
            <a:r>
              <a:rPr lang="en-US" altLang="cs-CZ" sz="2000">
                <a:latin typeface="Arial" charset="0"/>
                <a:cs typeface="Arial" charset="0"/>
              </a:rPr>
              <a:t>the root of </a:t>
            </a:r>
            <a:r>
              <a:rPr lang="en-US" altLang="cs-CZ" sz="2000">
                <a:latin typeface="Arial" charset="0"/>
                <a:cs typeface="Arial" charset="0"/>
              </a:rPr>
              <a:t>the </a:t>
            </a:r>
            <a:r>
              <a:rPr lang="en-US" altLang="cs-CZ" sz="2000" smtClean="0">
                <a:latin typeface="Arial" charset="0"/>
                <a:cs typeface="Arial" charset="0"/>
              </a:rPr>
              <a:t>tree:</a:t>
            </a:r>
          </a:p>
          <a:p>
            <a:pPr>
              <a:buFont typeface="Arial" charset="0"/>
              <a:buNone/>
            </a:pPr>
            <a:endParaRPr lang="en-US" altLang="cs-CZ" sz="2000" smtClean="0">
              <a:latin typeface="Arial" charset="0"/>
              <a:cs typeface="Arial" charset="0"/>
            </a:endParaRPr>
          </a:p>
          <a:p>
            <a:pPr>
              <a:buFont typeface="Arial" charset="0"/>
              <a:buNone/>
            </a:pPr>
            <a:r>
              <a:rPr lang="en-US" altLang="cs-CZ" sz="2000" b="1" smtClean="0">
                <a:latin typeface="Arial" charset="0"/>
                <a:cs typeface="Arial" charset="0"/>
              </a:rPr>
              <a:t>Find</a:t>
            </a:r>
            <a:r>
              <a:rPr lang="en-US" altLang="cs-CZ" sz="2000" b="1">
                <a:latin typeface="Arial" charset="0"/>
                <a:cs typeface="Arial" charset="0"/>
              </a:rPr>
              <a:t>:</a:t>
            </a:r>
            <a:r>
              <a:rPr lang="en-US" altLang="cs-CZ" sz="2000">
                <a:latin typeface="Arial" charset="0"/>
                <a:cs typeface="Arial" charset="0"/>
              </a:rPr>
              <a:t> </a:t>
            </a:r>
            <a:r>
              <a:rPr lang="en-US" altLang="cs-CZ" sz="2000" smtClean="0">
                <a:latin typeface="Arial" charset="0"/>
                <a:cs typeface="Arial" charset="0"/>
              </a:rPr>
              <a:t> Find the </a:t>
            </a:r>
            <a:r>
              <a:rPr lang="en-US" altLang="cs-CZ" sz="2000">
                <a:latin typeface="Arial" charset="0"/>
                <a:cs typeface="Arial" charset="0"/>
              </a:rPr>
              <a:t>node </a:t>
            </a:r>
            <a:r>
              <a:rPr lang="en-US" altLang="cs-CZ" sz="2000" smtClean="0">
                <a:latin typeface="Arial" charset="0"/>
                <a:cs typeface="Arial" charset="0"/>
              </a:rPr>
              <a:t>like </a:t>
            </a:r>
            <a:r>
              <a:rPr lang="en-US" altLang="cs-CZ" sz="2000">
                <a:latin typeface="Arial" charset="0"/>
                <a:cs typeface="Arial" charset="0"/>
              </a:rPr>
              <a:t>in </a:t>
            </a:r>
            <a:r>
              <a:rPr lang="en-US" altLang="cs-CZ" sz="2000" smtClean="0">
                <a:latin typeface="Arial" charset="0"/>
                <a:cs typeface="Arial" charset="0"/>
              </a:rPr>
              <a:t>a BST and then splay it to </a:t>
            </a:r>
            <a:r>
              <a:rPr lang="en-US" altLang="cs-CZ" sz="2000">
                <a:latin typeface="Arial" charset="0"/>
                <a:cs typeface="Arial" charset="0"/>
              </a:rPr>
              <a:t>the </a:t>
            </a:r>
            <a:r>
              <a:rPr lang="en-US" altLang="cs-CZ" sz="2000" smtClean="0">
                <a:latin typeface="Arial" charset="0"/>
                <a:cs typeface="Arial" charset="0"/>
              </a:rPr>
              <a:t>root.</a:t>
            </a:r>
          </a:p>
          <a:p>
            <a:pPr>
              <a:buFont typeface="Arial" charset="0"/>
              <a:buNone/>
            </a:pPr>
            <a:endParaRPr lang="en-US" altLang="cs-CZ" sz="2000" smtClean="0">
              <a:latin typeface="Arial" charset="0"/>
              <a:cs typeface="Arial" charset="0"/>
            </a:endParaRPr>
          </a:p>
          <a:p>
            <a:pPr>
              <a:buFont typeface="Arial" charset="0"/>
              <a:buNone/>
            </a:pPr>
            <a:r>
              <a:rPr lang="en-US" altLang="cs-CZ" sz="2000" b="1" smtClean="0">
                <a:latin typeface="Arial" charset="0"/>
                <a:cs typeface="Arial" charset="0"/>
              </a:rPr>
              <a:t>Insert</a:t>
            </a:r>
            <a:r>
              <a:rPr lang="en-US" altLang="cs-CZ" sz="2000" b="1">
                <a:latin typeface="Arial" charset="0"/>
                <a:cs typeface="Arial" charset="0"/>
              </a:rPr>
              <a:t>:</a:t>
            </a:r>
            <a:r>
              <a:rPr lang="en-US" altLang="cs-CZ" sz="2000">
                <a:latin typeface="Arial" charset="0"/>
                <a:cs typeface="Arial" charset="0"/>
              </a:rPr>
              <a:t> </a:t>
            </a:r>
            <a:r>
              <a:rPr lang="en-US" altLang="cs-CZ" sz="2000" smtClean="0">
                <a:latin typeface="Arial" charset="0"/>
                <a:cs typeface="Arial" charset="0"/>
              </a:rPr>
              <a:t>Insert the node like in a BST and then splay it to the root.</a:t>
            </a:r>
          </a:p>
          <a:p>
            <a:pPr>
              <a:buFont typeface="Arial" charset="0"/>
              <a:buNone/>
            </a:pPr>
            <a:endParaRPr lang="en-US" altLang="cs-CZ" sz="2000" smtClean="0">
              <a:latin typeface="Arial" charset="0"/>
              <a:cs typeface="Arial" charset="0"/>
            </a:endParaRPr>
          </a:p>
          <a:p>
            <a:pPr>
              <a:buFont typeface="Arial" charset="0"/>
              <a:buNone/>
            </a:pPr>
            <a:r>
              <a:rPr lang="en-US" altLang="cs-CZ" sz="2000" b="1" smtClean="0">
                <a:latin typeface="Arial" charset="0"/>
                <a:cs typeface="Arial" charset="0"/>
              </a:rPr>
              <a:t>Delete:</a:t>
            </a:r>
            <a:r>
              <a:rPr lang="en-US" altLang="cs-CZ" sz="2000" smtClean="0">
                <a:latin typeface="Arial" charset="0"/>
                <a:cs typeface="Arial" charset="0"/>
              </a:rPr>
              <a:t> Splay the node to the root and then delete it like in a BST.</a:t>
            </a:r>
          </a:p>
          <a:p>
            <a:pPr>
              <a:buFont typeface="Arial" charset="0"/>
              <a:buNone/>
            </a:pPr>
            <a:endParaRPr lang="en-US" altLang="cs-CZ" sz="2000" smtClean="0">
              <a:latin typeface="Arial" charset="0"/>
              <a:cs typeface="Arial" charset="0"/>
            </a:endParaRPr>
          </a:p>
          <a:p>
            <a:pPr>
              <a:buFont typeface="Arial" charset="0"/>
              <a:buNone/>
            </a:pPr>
            <a:r>
              <a:rPr lang="en-US" altLang="cs-CZ" sz="2000" smtClean="0">
                <a:latin typeface="Arial" charset="0"/>
                <a:cs typeface="Arial" charset="0"/>
              </a:rPr>
              <a:t>Invented </a:t>
            </a:r>
            <a:r>
              <a:rPr lang="en-US" altLang="cs-CZ" sz="2000">
                <a:latin typeface="Arial" charset="0"/>
                <a:cs typeface="Arial" charset="0"/>
              </a:rPr>
              <a:t>in 1985 by</a:t>
            </a:r>
            <a:r>
              <a:rPr lang="en-CA" altLang="cs-CZ" sz="2000">
                <a:latin typeface="Arial" charset="0"/>
                <a:cs typeface="Arial" charset="0"/>
              </a:rPr>
              <a:t> Daniel Dominic Sleator and Robert Endre Tarjan.</a:t>
            </a:r>
            <a:endParaRPr lang="en-US" altLang="cs-CZ" sz="2000">
              <a:latin typeface="Arial" charset="0"/>
              <a:cs typeface="Arial" charset="0"/>
            </a:endParaRPr>
          </a:p>
        </p:txBody>
      </p:sp>
      <p:sp>
        <p:nvSpPr>
          <p:cNvPr id="4"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Splay Tree - Description </a:t>
            </a:r>
            <a:endParaRPr lang="cs-CZ" sz="2000" b="1">
              <a:solidFill>
                <a:schemeClr val="bg1"/>
              </a:solidFill>
              <a:latin typeface="Arial Black" pitchFamily="34" charset="0"/>
            </a:endParaRPr>
          </a:p>
        </p:txBody>
      </p:sp>
      <p:sp>
        <p:nvSpPr>
          <p:cNvPr id="5"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6" name="Group 629"/>
          <p:cNvGrpSpPr>
            <a:grpSpLocks/>
          </p:cNvGrpSpPr>
          <p:nvPr/>
        </p:nvGrpSpPr>
        <p:grpSpPr bwMode="auto">
          <a:xfrm>
            <a:off x="4067944" y="116632"/>
            <a:ext cx="217488" cy="217487"/>
            <a:chOff x="2290" y="73"/>
            <a:chExt cx="137" cy="137"/>
          </a:xfrm>
        </p:grpSpPr>
        <p:grpSp>
          <p:nvGrpSpPr>
            <p:cNvPr id="7" name="Group 630"/>
            <p:cNvGrpSpPr>
              <a:grpSpLocks/>
            </p:cNvGrpSpPr>
            <p:nvPr/>
          </p:nvGrpSpPr>
          <p:grpSpPr bwMode="auto">
            <a:xfrm>
              <a:off x="2290" y="73"/>
              <a:ext cx="136" cy="137"/>
              <a:chOff x="2562" y="300"/>
              <a:chExt cx="182" cy="91"/>
            </a:xfrm>
          </p:grpSpPr>
          <p:sp>
            <p:nvSpPr>
              <p:cNvPr id="9"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8"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1"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2"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3" name="Group 636"/>
          <p:cNvGrpSpPr>
            <a:grpSpLocks/>
          </p:cNvGrpSpPr>
          <p:nvPr/>
        </p:nvGrpSpPr>
        <p:grpSpPr bwMode="auto">
          <a:xfrm flipH="1">
            <a:off x="8532813" y="115888"/>
            <a:ext cx="217487" cy="217487"/>
            <a:chOff x="2290" y="73"/>
            <a:chExt cx="137" cy="137"/>
          </a:xfrm>
        </p:grpSpPr>
        <p:grpSp>
          <p:nvGrpSpPr>
            <p:cNvPr id="14" name="Group 637"/>
            <p:cNvGrpSpPr>
              <a:grpSpLocks/>
            </p:cNvGrpSpPr>
            <p:nvPr/>
          </p:nvGrpSpPr>
          <p:grpSpPr bwMode="auto">
            <a:xfrm>
              <a:off x="2290" y="73"/>
              <a:ext cx="136" cy="137"/>
              <a:chOff x="2562" y="300"/>
              <a:chExt cx="182" cy="91"/>
            </a:xfrm>
          </p:grpSpPr>
          <p:sp>
            <p:nvSpPr>
              <p:cNvPr id="16"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7"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5"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8"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Basic idea</a:t>
            </a:r>
            <a:endParaRPr lang="cs-CZ" sz="1400" b="1">
              <a:solidFill>
                <a:schemeClr val="bg1"/>
              </a:solidFill>
              <a:latin typeface="Arial Black" pitchFamily="34" charset="0"/>
            </a:endParaRPr>
          </a:p>
        </p:txBody>
      </p:sp>
      <p:sp>
        <p:nvSpPr>
          <p:cNvPr id="19"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a:t>
            </a:r>
            <a:endParaRPr lang="cs-CZ" sz="1600" b="1">
              <a:solidFill>
                <a:schemeClr val="bg1"/>
              </a:solidFill>
              <a:latin typeface="Arial Black" pitchFamily="34" charset="0"/>
            </a:endParaRPr>
          </a:p>
        </p:txBody>
      </p:sp>
      <p:sp>
        <p:nvSpPr>
          <p:cNvPr id="2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Tree>
    <p:extLst>
      <p:ext uri="{BB962C8B-B14F-4D97-AF65-F5344CB8AC3E}">
        <p14:creationId xmlns:p14="http://schemas.microsoft.com/office/powerpoint/2010/main" val="35422786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AutoShape 3"/>
          <p:cNvSpPr>
            <a:spLocks noChangeArrowheads="1"/>
          </p:cNvSpPr>
          <p:nvPr/>
        </p:nvSpPr>
        <p:spPr bwMode="auto">
          <a:xfrm>
            <a:off x="467544" y="620688"/>
            <a:ext cx="8424936" cy="5400600"/>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31" name="Rectangle 30"/>
          <p:cNvSpPr/>
          <p:nvPr/>
        </p:nvSpPr>
        <p:spPr bwMode="auto">
          <a:xfrm>
            <a:off x="5004048" y="2780928"/>
            <a:ext cx="288032" cy="288032"/>
          </a:xfrm>
          <a:prstGeom prst="rect">
            <a:avLst/>
          </a:prstGeom>
          <a:solidFill>
            <a:schemeClr val="accent2">
              <a:lumMod val="20000"/>
              <a:lumOff val="80000"/>
            </a:schemeClr>
          </a:solidFill>
          <a:ln w="28575">
            <a:solidFill>
              <a:schemeClr val="tx1"/>
            </a:solidFill>
            <a:prstDash val="sysDot"/>
            <a:miter lim="800000"/>
            <a:headEnd/>
            <a:tailEnd/>
          </a:ln>
          <a:extLst/>
        </p:spPr>
        <p:txBody>
          <a:bodyPr wrap="none" lIns="0" rIns="0" anchor="ctr"/>
          <a:lstStyle/>
          <a:p>
            <a:pPr algn="ctr"/>
            <a:r>
              <a:rPr lang="en-US" b="1"/>
              <a:t>X</a:t>
            </a:r>
            <a:endParaRPr lang="cs-CZ" b="1"/>
          </a:p>
        </p:txBody>
      </p:sp>
      <p:cxnSp>
        <p:nvCxnSpPr>
          <p:cNvPr id="32" name="Straight Arrow Connector 31"/>
          <p:cNvCxnSpPr/>
          <p:nvPr/>
        </p:nvCxnSpPr>
        <p:spPr bwMode="auto">
          <a:xfrm flipH="1">
            <a:off x="3923928" y="3068960"/>
            <a:ext cx="1080120" cy="216024"/>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Arrow Connector 56"/>
          <p:cNvCxnSpPr/>
          <p:nvPr/>
        </p:nvCxnSpPr>
        <p:spPr bwMode="auto">
          <a:xfrm>
            <a:off x="7956376" y="3068960"/>
            <a:ext cx="504056" cy="216024"/>
          </a:xfrm>
          <a:prstGeom prst="straightConnector1">
            <a:avLst/>
          </a:prstGeom>
          <a:solidFill>
            <a:schemeClr val="accent2">
              <a:lumMod val="20000"/>
              <a:lumOff val="80000"/>
            </a:schemeClr>
          </a:solidFill>
          <a:ln w="28575">
            <a:solidFill>
              <a:schemeClr val="tx1"/>
            </a:solidFill>
            <a:prstDash val="sysDot"/>
            <a:miter lim="800000"/>
            <a:headEnd/>
            <a:tailEnd/>
          </a:ln>
          <a:extLst/>
        </p:spPr>
      </p:cxnSp>
      <p:sp>
        <p:nvSpPr>
          <p:cNvPr id="63" name="Rectangle 62"/>
          <p:cNvSpPr/>
          <p:nvPr/>
        </p:nvSpPr>
        <p:spPr bwMode="auto">
          <a:xfrm>
            <a:off x="7884368" y="32849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sp>
        <p:nvSpPr>
          <p:cNvPr id="64" name="Rectangle 63"/>
          <p:cNvSpPr/>
          <p:nvPr/>
        </p:nvSpPr>
        <p:spPr bwMode="auto">
          <a:xfrm>
            <a:off x="6948264" y="32849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cxnSp>
        <p:nvCxnSpPr>
          <p:cNvPr id="69" name="Straight Arrow Connector 68"/>
          <p:cNvCxnSpPr/>
          <p:nvPr/>
        </p:nvCxnSpPr>
        <p:spPr bwMode="auto">
          <a:xfrm flipH="1">
            <a:off x="6948264" y="3068960"/>
            <a:ext cx="432048" cy="216024"/>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Straight Arrow Connector 70"/>
          <p:cNvCxnSpPr/>
          <p:nvPr/>
        </p:nvCxnSpPr>
        <p:spPr bwMode="auto">
          <a:xfrm>
            <a:off x="7668344" y="3068960"/>
            <a:ext cx="216024" cy="216024"/>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4" name="Rectangle 153"/>
          <p:cNvSpPr/>
          <p:nvPr/>
        </p:nvSpPr>
        <p:spPr bwMode="auto">
          <a:xfrm>
            <a:off x="7668344" y="2780928"/>
            <a:ext cx="288032" cy="288032"/>
          </a:xfrm>
          <a:prstGeom prst="rect">
            <a:avLst/>
          </a:prstGeom>
          <a:solidFill>
            <a:schemeClr val="accent2">
              <a:lumMod val="20000"/>
              <a:lumOff val="80000"/>
            </a:schemeClr>
          </a:solidFill>
          <a:ln w="28575">
            <a:solidFill>
              <a:schemeClr val="tx1"/>
            </a:solidFill>
            <a:prstDash val="sysDot"/>
            <a:miter lim="800000"/>
            <a:headEnd/>
            <a:tailEnd/>
          </a:ln>
          <a:extLst/>
        </p:spPr>
        <p:txBody>
          <a:bodyPr wrap="none" lIns="0" rIns="0" anchor="ctr"/>
          <a:lstStyle/>
          <a:p>
            <a:pPr algn="ctr"/>
            <a:r>
              <a:rPr lang="en-US" b="1"/>
              <a:t>X</a:t>
            </a:r>
            <a:endParaRPr lang="cs-CZ" b="1"/>
          </a:p>
        </p:txBody>
      </p:sp>
      <p:sp>
        <p:nvSpPr>
          <p:cNvPr id="158" name="Rectangle 157"/>
          <p:cNvSpPr/>
          <p:nvPr/>
        </p:nvSpPr>
        <p:spPr bwMode="auto">
          <a:xfrm>
            <a:off x="7308304" y="76470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B</a:t>
            </a:r>
            <a:endParaRPr lang="cs-CZ" b="1"/>
          </a:p>
        </p:txBody>
      </p:sp>
      <p:cxnSp>
        <p:nvCxnSpPr>
          <p:cNvPr id="159" name="Straight Arrow Connector 158"/>
          <p:cNvCxnSpPr/>
          <p:nvPr/>
        </p:nvCxnSpPr>
        <p:spPr bwMode="auto">
          <a:xfrm>
            <a:off x="7596336" y="1052736"/>
            <a:ext cx="432048"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0" name="Rectangle 159"/>
          <p:cNvSpPr/>
          <p:nvPr/>
        </p:nvSpPr>
        <p:spPr bwMode="auto">
          <a:xfrm>
            <a:off x="8028384" y="1196752"/>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sp>
        <p:nvSpPr>
          <p:cNvPr id="162" name="Rectangle 161"/>
          <p:cNvSpPr/>
          <p:nvPr/>
        </p:nvSpPr>
        <p:spPr bwMode="auto">
          <a:xfrm>
            <a:off x="6732240" y="1196752"/>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cxnSp>
        <p:nvCxnSpPr>
          <p:cNvPr id="163" name="Straight Arrow Connector 162"/>
          <p:cNvCxnSpPr/>
          <p:nvPr/>
        </p:nvCxnSpPr>
        <p:spPr bwMode="auto">
          <a:xfrm flipH="1">
            <a:off x="6732240" y="1052736"/>
            <a:ext cx="576064"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5" name="Straight Arrow Connector 164"/>
          <p:cNvCxnSpPr/>
          <p:nvPr/>
        </p:nvCxnSpPr>
        <p:spPr bwMode="auto">
          <a:xfrm flipH="1">
            <a:off x="7884368" y="1484784"/>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6" name="Straight Arrow Connector 165"/>
          <p:cNvCxnSpPr/>
          <p:nvPr/>
        </p:nvCxnSpPr>
        <p:spPr bwMode="auto">
          <a:xfrm>
            <a:off x="8316416" y="1484784"/>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3" name="Right Arrow 172"/>
          <p:cNvSpPr/>
          <p:nvPr/>
        </p:nvSpPr>
        <p:spPr bwMode="auto">
          <a:xfrm>
            <a:off x="5940152" y="908720"/>
            <a:ext cx="504056" cy="432048"/>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217"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a:t>
            </a:r>
            <a:r>
              <a:rPr lang="en-US" sz="2000" b="1">
                <a:solidFill>
                  <a:schemeClr val="bg1"/>
                </a:solidFill>
                <a:latin typeface="Arial Black" pitchFamily="34" charset="0"/>
              </a:rPr>
              <a:t>   2-3-4 </a:t>
            </a:r>
            <a:r>
              <a:rPr lang="en-US" sz="2000" b="1" smtClean="0">
                <a:solidFill>
                  <a:schemeClr val="bg1"/>
                </a:solidFill>
                <a:latin typeface="Arial Black" pitchFamily="34" charset="0"/>
              </a:rPr>
              <a:t>tree</a:t>
            </a:r>
            <a:endParaRPr lang="cs-CZ" sz="2000" b="1">
              <a:solidFill>
                <a:schemeClr val="bg1"/>
              </a:solidFill>
              <a:latin typeface="Arial Black" pitchFamily="34" charset="0"/>
            </a:endParaRPr>
          </a:p>
        </p:txBody>
      </p:sp>
      <p:sp>
        <p:nvSpPr>
          <p:cNvPr id="218"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219" name="Group 629"/>
          <p:cNvGrpSpPr>
            <a:grpSpLocks/>
          </p:cNvGrpSpPr>
          <p:nvPr/>
        </p:nvGrpSpPr>
        <p:grpSpPr bwMode="auto">
          <a:xfrm>
            <a:off x="4067944" y="116632"/>
            <a:ext cx="217488" cy="217487"/>
            <a:chOff x="2290" y="73"/>
            <a:chExt cx="137" cy="137"/>
          </a:xfrm>
        </p:grpSpPr>
        <p:grpSp>
          <p:nvGrpSpPr>
            <p:cNvPr id="220" name="Group 630"/>
            <p:cNvGrpSpPr>
              <a:grpSpLocks/>
            </p:cNvGrpSpPr>
            <p:nvPr/>
          </p:nvGrpSpPr>
          <p:grpSpPr bwMode="auto">
            <a:xfrm>
              <a:off x="2290" y="73"/>
              <a:ext cx="136" cy="137"/>
              <a:chOff x="2562" y="300"/>
              <a:chExt cx="182" cy="91"/>
            </a:xfrm>
          </p:grpSpPr>
          <p:sp>
            <p:nvSpPr>
              <p:cNvPr id="222"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3"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21"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24"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225"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226" name="Group 636"/>
          <p:cNvGrpSpPr>
            <a:grpSpLocks/>
          </p:cNvGrpSpPr>
          <p:nvPr/>
        </p:nvGrpSpPr>
        <p:grpSpPr bwMode="auto">
          <a:xfrm flipH="1">
            <a:off x="8532813" y="115888"/>
            <a:ext cx="217487" cy="217487"/>
            <a:chOff x="2290" y="73"/>
            <a:chExt cx="137" cy="137"/>
          </a:xfrm>
        </p:grpSpPr>
        <p:grpSp>
          <p:nvGrpSpPr>
            <p:cNvPr id="227" name="Group 637"/>
            <p:cNvGrpSpPr>
              <a:grpSpLocks/>
            </p:cNvGrpSpPr>
            <p:nvPr/>
          </p:nvGrpSpPr>
          <p:grpSpPr bwMode="auto">
            <a:xfrm>
              <a:off x="2290" y="73"/>
              <a:ext cx="136" cy="137"/>
              <a:chOff x="2562" y="300"/>
              <a:chExt cx="182" cy="91"/>
            </a:xfrm>
          </p:grpSpPr>
          <p:sp>
            <p:nvSpPr>
              <p:cNvPr id="229"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30"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28"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31"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Splitting strategy</a:t>
            </a:r>
            <a:endParaRPr lang="cs-CZ" sz="1400" b="1">
              <a:solidFill>
                <a:schemeClr val="bg1"/>
              </a:solidFill>
              <a:latin typeface="Arial Black" pitchFamily="34" charset="0"/>
            </a:endParaRPr>
          </a:p>
        </p:txBody>
      </p:sp>
      <p:sp>
        <p:nvSpPr>
          <p:cNvPr id="232"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20</a:t>
            </a:r>
            <a:endParaRPr lang="cs-CZ" sz="1600" b="1">
              <a:solidFill>
                <a:schemeClr val="bg1"/>
              </a:solidFill>
              <a:latin typeface="Arial Black" pitchFamily="34" charset="0"/>
            </a:endParaRPr>
          </a:p>
        </p:txBody>
      </p:sp>
      <p:sp>
        <p:nvSpPr>
          <p:cNvPr id="233"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
        <p:nvSpPr>
          <p:cNvPr id="59" name="Rectangle 58"/>
          <p:cNvSpPr/>
          <p:nvPr/>
        </p:nvSpPr>
        <p:spPr bwMode="auto">
          <a:xfrm>
            <a:off x="7380312" y="2780928"/>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B</a:t>
            </a:r>
            <a:endParaRPr lang="cs-CZ" b="1"/>
          </a:p>
        </p:txBody>
      </p:sp>
      <p:sp>
        <p:nvSpPr>
          <p:cNvPr id="128" name="Rectangle 127"/>
          <p:cNvSpPr/>
          <p:nvPr/>
        </p:nvSpPr>
        <p:spPr bwMode="auto">
          <a:xfrm>
            <a:off x="4139952" y="1196752"/>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143" name="Rectangle 142"/>
          <p:cNvSpPr/>
          <p:nvPr/>
        </p:nvSpPr>
        <p:spPr bwMode="auto">
          <a:xfrm>
            <a:off x="4427984" y="1196752"/>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B</a:t>
            </a:r>
            <a:endParaRPr lang="cs-CZ" b="1"/>
          </a:p>
        </p:txBody>
      </p:sp>
      <p:sp>
        <p:nvSpPr>
          <p:cNvPr id="148" name="Rectangle 147"/>
          <p:cNvSpPr/>
          <p:nvPr/>
        </p:nvSpPr>
        <p:spPr bwMode="auto">
          <a:xfrm>
            <a:off x="4716016" y="1196752"/>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cxnSp>
        <p:nvCxnSpPr>
          <p:cNvPr id="161" name="Straight Arrow Connector 160"/>
          <p:cNvCxnSpPr/>
          <p:nvPr/>
        </p:nvCxnSpPr>
        <p:spPr bwMode="auto">
          <a:xfrm flipH="1">
            <a:off x="3851920" y="1484784"/>
            <a:ext cx="288032"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 name="Straight Arrow Connector 163"/>
          <p:cNvCxnSpPr/>
          <p:nvPr/>
        </p:nvCxnSpPr>
        <p:spPr bwMode="auto">
          <a:xfrm flipH="1">
            <a:off x="4355976" y="1484784"/>
            <a:ext cx="72008"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 name="Straight Arrow Connector 173"/>
          <p:cNvCxnSpPr>
            <a:endCxn id="177" idx="0"/>
          </p:cNvCxnSpPr>
          <p:nvPr/>
        </p:nvCxnSpPr>
        <p:spPr bwMode="auto">
          <a:xfrm>
            <a:off x="4716016" y="1484784"/>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5" name="Straight Arrow Connector 174"/>
          <p:cNvCxnSpPr>
            <a:endCxn id="178" idx="0"/>
          </p:cNvCxnSpPr>
          <p:nvPr/>
        </p:nvCxnSpPr>
        <p:spPr bwMode="auto">
          <a:xfrm>
            <a:off x="5004048" y="1484784"/>
            <a:ext cx="360040"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6" name="Isosceles Triangle 175"/>
          <p:cNvSpPr/>
          <p:nvPr/>
        </p:nvSpPr>
        <p:spPr bwMode="auto">
          <a:xfrm>
            <a:off x="4139952" y="1628800"/>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b</a:t>
            </a:r>
            <a:endParaRPr lang="cs-CZ">
              <a:latin typeface="Arial" charset="0"/>
            </a:endParaRPr>
          </a:p>
        </p:txBody>
      </p:sp>
      <p:sp>
        <p:nvSpPr>
          <p:cNvPr id="177" name="Isosceles Triangle 176"/>
          <p:cNvSpPr/>
          <p:nvPr/>
        </p:nvSpPr>
        <p:spPr bwMode="auto">
          <a:xfrm>
            <a:off x="4644008" y="1628800"/>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c</a:t>
            </a:r>
            <a:endParaRPr lang="cs-CZ">
              <a:latin typeface="Arial" charset="0"/>
            </a:endParaRPr>
          </a:p>
        </p:txBody>
      </p:sp>
      <p:sp>
        <p:nvSpPr>
          <p:cNvPr id="178" name="Isosceles Triangle 177"/>
          <p:cNvSpPr/>
          <p:nvPr/>
        </p:nvSpPr>
        <p:spPr bwMode="auto">
          <a:xfrm>
            <a:off x="5148064" y="1628800"/>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d</a:t>
            </a:r>
            <a:endParaRPr lang="cs-CZ">
              <a:latin typeface="Arial" charset="0"/>
            </a:endParaRPr>
          </a:p>
        </p:txBody>
      </p:sp>
      <p:sp>
        <p:nvSpPr>
          <p:cNvPr id="179" name="Isosceles Triangle 178"/>
          <p:cNvSpPr/>
          <p:nvPr/>
        </p:nvSpPr>
        <p:spPr bwMode="auto">
          <a:xfrm>
            <a:off x="3635896" y="1628800"/>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a</a:t>
            </a:r>
            <a:endParaRPr lang="cs-CZ">
              <a:latin typeface="Arial" charset="0"/>
            </a:endParaRPr>
          </a:p>
        </p:txBody>
      </p:sp>
      <p:cxnSp>
        <p:nvCxnSpPr>
          <p:cNvPr id="180" name="Straight Arrow Connector 179"/>
          <p:cNvCxnSpPr/>
          <p:nvPr/>
        </p:nvCxnSpPr>
        <p:spPr bwMode="auto">
          <a:xfrm>
            <a:off x="4139952" y="1196752"/>
            <a:ext cx="864096"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3" name="Straight Arrow Connector 182"/>
          <p:cNvCxnSpPr/>
          <p:nvPr/>
        </p:nvCxnSpPr>
        <p:spPr bwMode="auto">
          <a:xfrm>
            <a:off x="7308304" y="764704"/>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 name="Straight Arrow Connector 183"/>
          <p:cNvCxnSpPr/>
          <p:nvPr/>
        </p:nvCxnSpPr>
        <p:spPr bwMode="auto">
          <a:xfrm>
            <a:off x="6732240" y="1196752"/>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 name="Straight Arrow Connector 184"/>
          <p:cNvCxnSpPr/>
          <p:nvPr/>
        </p:nvCxnSpPr>
        <p:spPr bwMode="auto">
          <a:xfrm>
            <a:off x="8028384" y="1196752"/>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6" name="Isosceles Triangle 185"/>
          <p:cNvSpPr/>
          <p:nvPr/>
        </p:nvSpPr>
        <p:spPr bwMode="auto">
          <a:xfrm>
            <a:off x="6948264" y="1628800"/>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b</a:t>
            </a:r>
            <a:endParaRPr lang="cs-CZ">
              <a:latin typeface="Arial" charset="0"/>
            </a:endParaRPr>
          </a:p>
        </p:txBody>
      </p:sp>
      <p:sp>
        <p:nvSpPr>
          <p:cNvPr id="187" name="Isosceles Triangle 186"/>
          <p:cNvSpPr/>
          <p:nvPr/>
        </p:nvSpPr>
        <p:spPr bwMode="auto">
          <a:xfrm>
            <a:off x="7668344" y="1628800"/>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c</a:t>
            </a:r>
            <a:endParaRPr lang="cs-CZ">
              <a:latin typeface="Arial" charset="0"/>
            </a:endParaRPr>
          </a:p>
        </p:txBody>
      </p:sp>
      <p:sp>
        <p:nvSpPr>
          <p:cNvPr id="188" name="Isosceles Triangle 187"/>
          <p:cNvSpPr/>
          <p:nvPr/>
        </p:nvSpPr>
        <p:spPr bwMode="auto">
          <a:xfrm>
            <a:off x="8244408" y="1628800"/>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d</a:t>
            </a:r>
            <a:endParaRPr lang="cs-CZ">
              <a:latin typeface="Arial" charset="0"/>
            </a:endParaRPr>
          </a:p>
        </p:txBody>
      </p:sp>
      <p:sp>
        <p:nvSpPr>
          <p:cNvPr id="189" name="Isosceles Triangle 188"/>
          <p:cNvSpPr/>
          <p:nvPr/>
        </p:nvSpPr>
        <p:spPr bwMode="auto">
          <a:xfrm>
            <a:off x="6372200" y="1628800"/>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a</a:t>
            </a:r>
            <a:endParaRPr lang="cs-CZ">
              <a:latin typeface="Arial" charset="0"/>
            </a:endParaRPr>
          </a:p>
        </p:txBody>
      </p:sp>
      <p:cxnSp>
        <p:nvCxnSpPr>
          <p:cNvPr id="190" name="Straight Arrow Connector 189"/>
          <p:cNvCxnSpPr/>
          <p:nvPr/>
        </p:nvCxnSpPr>
        <p:spPr bwMode="auto">
          <a:xfrm flipH="1">
            <a:off x="6588224" y="1484784"/>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1" name="Straight Arrow Connector 190"/>
          <p:cNvCxnSpPr/>
          <p:nvPr/>
        </p:nvCxnSpPr>
        <p:spPr bwMode="auto">
          <a:xfrm>
            <a:off x="7020272" y="1484784"/>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7" name="Straight Arrow Connector 196"/>
          <p:cNvCxnSpPr/>
          <p:nvPr/>
        </p:nvCxnSpPr>
        <p:spPr bwMode="auto">
          <a:xfrm>
            <a:off x="5292080" y="3068960"/>
            <a:ext cx="432048" cy="216024"/>
          </a:xfrm>
          <a:prstGeom prst="straightConnector1">
            <a:avLst/>
          </a:prstGeom>
          <a:solidFill>
            <a:schemeClr val="accent2">
              <a:lumMod val="20000"/>
              <a:lumOff val="80000"/>
            </a:schemeClr>
          </a:solidFill>
          <a:ln w="28575">
            <a:solidFill>
              <a:schemeClr val="tx1"/>
            </a:solidFill>
            <a:prstDash val="sysDot"/>
            <a:miter lim="800000"/>
            <a:headEnd/>
            <a:tailEnd/>
          </a:ln>
          <a:extLst/>
        </p:spPr>
      </p:cxnSp>
      <p:sp>
        <p:nvSpPr>
          <p:cNvPr id="198" name="Right Arrow 197"/>
          <p:cNvSpPr/>
          <p:nvPr/>
        </p:nvSpPr>
        <p:spPr bwMode="auto">
          <a:xfrm>
            <a:off x="6156176" y="2852936"/>
            <a:ext cx="504056" cy="432048"/>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200" name="Rectangle 199"/>
          <p:cNvSpPr/>
          <p:nvPr/>
        </p:nvSpPr>
        <p:spPr bwMode="auto">
          <a:xfrm>
            <a:off x="3923928" y="32849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201" name="Rectangle 200"/>
          <p:cNvSpPr/>
          <p:nvPr/>
        </p:nvSpPr>
        <p:spPr bwMode="auto">
          <a:xfrm>
            <a:off x="4211960" y="32849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B</a:t>
            </a:r>
            <a:endParaRPr lang="cs-CZ" b="1"/>
          </a:p>
        </p:txBody>
      </p:sp>
      <p:sp>
        <p:nvSpPr>
          <p:cNvPr id="202" name="Rectangle 201"/>
          <p:cNvSpPr/>
          <p:nvPr/>
        </p:nvSpPr>
        <p:spPr bwMode="auto">
          <a:xfrm>
            <a:off x="4499992" y="32849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cxnSp>
        <p:nvCxnSpPr>
          <p:cNvPr id="203" name="Straight Arrow Connector 202"/>
          <p:cNvCxnSpPr/>
          <p:nvPr/>
        </p:nvCxnSpPr>
        <p:spPr bwMode="auto">
          <a:xfrm flipH="1">
            <a:off x="3635896" y="3573016"/>
            <a:ext cx="288032"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 name="Straight Arrow Connector 203"/>
          <p:cNvCxnSpPr/>
          <p:nvPr/>
        </p:nvCxnSpPr>
        <p:spPr bwMode="auto">
          <a:xfrm flipH="1">
            <a:off x="4139952" y="3573016"/>
            <a:ext cx="72008"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 name="Straight Arrow Connector 204"/>
          <p:cNvCxnSpPr>
            <a:endCxn id="208" idx="0"/>
          </p:cNvCxnSpPr>
          <p:nvPr/>
        </p:nvCxnSpPr>
        <p:spPr bwMode="auto">
          <a:xfrm>
            <a:off x="4499992" y="3573016"/>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 name="Straight Arrow Connector 205"/>
          <p:cNvCxnSpPr>
            <a:endCxn id="209" idx="0"/>
          </p:cNvCxnSpPr>
          <p:nvPr/>
        </p:nvCxnSpPr>
        <p:spPr bwMode="auto">
          <a:xfrm>
            <a:off x="4788024" y="3573016"/>
            <a:ext cx="360040"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7" name="Isosceles Triangle 206"/>
          <p:cNvSpPr/>
          <p:nvPr/>
        </p:nvSpPr>
        <p:spPr bwMode="auto">
          <a:xfrm>
            <a:off x="3923928" y="37170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b</a:t>
            </a:r>
            <a:endParaRPr lang="cs-CZ">
              <a:latin typeface="Arial" charset="0"/>
            </a:endParaRPr>
          </a:p>
        </p:txBody>
      </p:sp>
      <p:sp>
        <p:nvSpPr>
          <p:cNvPr id="208" name="Isosceles Triangle 207"/>
          <p:cNvSpPr/>
          <p:nvPr/>
        </p:nvSpPr>
        <p:spPr bwMode="auto">
          <a:xfrm>
            <a:off x="4427984" y="37170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c</a:t>
            </a:r>
            <a:endParaRPr lang="cs-CZ">
              <a:latin typeface="Arial" charset="0"/>
            </a:endParaRPr>
          </a:p>
        </p:txBody>
      </p:sp>
      <p:sp>
        <p:nvSpPr>
          <p:cNvPr id="209" name="Isosceles Triangle 208"/>
          <p:cNvSpPr/>
          <p:nvPr/>
        </p:nvSpPr>
        <p:spPr bwMode="auto">
          <a:xfrm>
            <a:off x="4932040" y="37170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smtClean="0">
                <a:latin typeface="Arial" charset="0"/>
              </a:rPr>
              <a:t>d</a:t>
            </a:r>
            <a:endParaRPr lang="cs-CZ">
              <a:latin typeface="Arial" charset="0"/>
            </a:endParaRPr>
          </a:p>
        </p:txBody>
      </p:sp>
      <p:sp>
        <p:nvSpPr>
          <p:cNvPr id="210" name="Isosceles Triangle 209"/>
          <p:cNvSpPr/>
          <p:nvPr/>
        </p:nvSpPr>
        <p:spPr bwMode="auto">
          <a:xfrm>
            <a:off x="3419872" y="37170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a</a:t>
            </a:r>
            <a:endParaRPr lang="cs-CZ">
              <a:latin typeface="Arial" charset="0"/>
            </a:endParaRPr>
          </a:p>
        </p:txBody>
      </p:sp>
      <p:cxnSp>
        <p:nvCxnSpPr>
          <p:cNvPr id="211" name="Straight Arrow Connector 210"/>
          <p:cNvCxnSpPr/>
          <p:nvPr/>
        </p:nvCxnSpPr>
        <p:spPr bwMode="auto">
          <a:xfrm>
            <a:off x="3923928" y="3284984"/>
            <a:ext cx="864096"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2" name="Straight Arrow Connector 211"/>
          <p:cNvCxnSpPr>
            <a:endCxn id="235" idx="0"/>
          </p:cNvCxnSpPr>
          <p:nvPr/>
        </p:nvCxnSpPr>
        <p:spPr bwMode="auto">
          <a:xfrm flipH="1">
            <a:off x="7812360" y="3573016"/>
            <a:ext cx="72008"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3" name="Straight Arrow Connector 212"/>
          <p:cNvCxnSpPr/>
          <p:nvPr/>
        </p:nvCxnSpPr>
        <p:spPr bwMode="auto">
          <a:xfrm>
            <a:off x="8172400" y="3573016"/>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4" name="Isosceles Triangle 233"/>
          <p:cNvSpPr/>
          <p:nvPr/>
        </p:nvSpPr>
        <p:spPr bwMode="auto">
          <a:xfrm>
            <a:off x="7092280" y="37170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b</a:t>
            </a:r>
            <a:endParaRPr lang="cs-CZ">
              <a:latin typeface="Arial" charset="0"/>
            </a:endParaRPr>
          </a:p>
        </p:txBody>
      </p:sp>
      <p:sp>
        <p:nvSpPr>
          <p:cNvPr id="235" name="Isosceles Triangle 234"/>
          <p:cNvSpPr/>
          <p:nvPr/>
        </p:nvSpPr>
        <p:spPr bwMode="auto">
          <a:xfrm>
            <a:off x="7596336" y="37170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c</a:t>
            </a:r>
            <a:endParaRPr lang="cs-CZ">
              <a:latin typeface="Arial" charset="0"/>
            </a:endParaRPr>
          </a:p>
        </p:txBody>
      </p:sp>
      <p:sp>
        <p:nvSpPr>
          <p:cNvPr id="236" name="Isosceles Triangle 235"/>
          <p:cNvSpPr/>
          <p:nvPr/>
        </p:nvSpPr>
        <p:spPr bwMode="auto">
          <a:xfrm>
            <a:off x="8100392" y="37170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d</a:t>
            </a:r>
            <a:endParaRPr lang="cs-CZ">
              <a:latin typeface="Arial" charset="0"/>
            </a:endParaRPr>
          </a:p>
        </p:txBody>
      </p:sp>
      <p:sp>
        <p:nvSpPr>
          <p:cNvPr id="237" name="Isosceles Triangle 236"/>
          <p:cNvSpPr/>
          <p:nvPr/>
        </p:nvSpPr>
        <p:spPr bwMode="auto">
          <a:xfrm>
            <a:off x="6588224" y="37170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a</a:t>
            </a:r>
            <a:endParaRPr lang="cs-CZ">
              <a:latin typeface="Arial" charset="0"/>
            </a:endParaRPr>
          </a:p>
        </p:txBody>
      </p:sp>
      <p:cxnSp>
        <p:nvCxnSpPr>
          <p:cNvPr id="238" name="Straight Arrow Connector 237"/>
          <p:cNvCxnSpPr/>
          <p:nvPr/>
        </p:nvCxnSpPr>
        <p:spPr bwMode="auto">
          <a:xfrm flipH="1">
            <a:off x="6804248" y="3573016"/>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9" name="Straight Arrow Connector 238"/>
          <p:cNvCxnSpPr/>
          <p:nvPr/>
        </p:nvCxnSpPr>
        <p:spPr bwMode="auto">
          <a:xfrm>
            <a:off x="7236296" y="3573016"/>
            <a:ext cx="72008"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0" name="Straight Arrow Connector 239"/>
          <p:cNvCxnSpPr/>
          <p:nvPr/>
        </p:nvCxnSpPr>
        <p:spPr bwMode="auto">
          <a:xfrm>
            <a:off x="7884368" y="3284984"/>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1" name="Straight Arrow Connector 240"/>
          <p:cNvCxnSpPr/>
          <p:nvPr/>
        </p:nvCxnSpPr>
        <p:spPr bwMode="auto">
          <a:xfrm>
            <a:off x="6948264" y="3284984"/>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2" name="Straight Arrow Connector 241"/>
          <p:cNvCxnSpPr/>
          <p:nvPr/>
        </p:nvCxnSpPr>
        <p:spPr bwMode="auto">
          <a:xfrm>
            <a:off x="7380312" y="2780928"/>
            <a:ext cx="720080"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8" name="Straight Arrow Connector 287"/>
          <p:cNvCxnSpPr/>
          <p:nvPr/>
        </p:nvCxnSpPr>
        <p:spPr bwMode="auto">
          <a:xfrm>
            <a:off x="5724128" y="3573016"/>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289" name="Straight Arrow Connector 288"/>
          <p:cNvCxnSpPr/>
          <p:nvPr/>
        </p:nvCxnSpPr>
        <p:spPr bwMode="auto">
          <a:xfrm>
            <a:off x="5724128" y="3284984"/>
            <a:ext cx="216024"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290" name="Straight Arrow Connector 289"/>
          <p:cNvCxnSpPr/>
          <p:nvPr/>
        </p:nvCxnSpPr>
        <p:spPr bwMode="auto">
          <a:xfrm rot="5400000">
            <a:off x="5580112" y="3429000"/>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grpSp>
        <p:nvGrpSpPr>
          <p:cNvPr id="291" name="Group 290"/>
          <p:cNvGrpSpPr/>
          <p:nvPr/>
        </p:nvGrpSpPr>
        <p:grpSpPr>
          <a:xfrm>
            <a:off x="8460432" y="3284984"/>
            <a:ext cx="288032" cy="288032"/>
            <a:chOff x="5148064" y="2996952"/>
            <a:chExt cx="288032" cy="288032"/>
          </a:xfrm>
        </p:grpSpPr>
        <p:cxnSp>
          <p:nvCxnSpPr>
            <p:cNvPr id="292" name="Straight Arrow Connector 291"/>
            <p:cNvCxnSpPr/>
            <p:nvPr/>
          </p:nvCxnSpPr>
          <p:spPr bwMode="auto">
            <a:xfrm>
              <a:off x="5148064" y="3284984"/>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293" name="Straight Arrow Connector 292"/>
            <p:cNvCxnSpPr/>
            <p:nvPr/>
          </p:nvCxnSpPr>
          <p:spPr bwMode="auto">
            <a:xfrm>
              <a:off x="5148064" y="2996952"/>
              <a:ext cx="216024"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294" name="Straight Arrow Connector 293"/>
            <p:cNvCxnSpPr/>
            <p:nvPr/>
          </p:nvCxnSpPr>
          <p:spPr bwMode="auto">
            <a:xfrm rot="5400000">
              <a:off x="5004048" y="3140968"/>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grpSp>
      <p:sp>
        <p:nvSpPr>
          <p:cNvPr id="303" name="AutoShape 3"/>
          <p:cNvSpPr>
            <a:spLocks noChangeArrowheads="1"/>
          </p:cNvSpPr>
          <p:nvPr/>
        </p:nvSpPr>
        <p:spPr bwMode="auto">
          <a:xfrm>
            <a:off x="251520" y="980728"/>
            <a:ext cx="3024336" cy="1008112"/>
          </a:xfrm>
          <a:prstGeom prst="roundRect">
            <a:avLst>
              <a:gd name="adj" fmla="val 12921"/>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0"/>
          <a:lstStyle/>
          <a:p>
            <a:pPr fontAlgn="base">
              <a:spcBef>
                <a:spcPct val="0"/>
              </a:spcBef>
              <a:spcAft>
                <a:spcPct val="0"/>
              </a:spcAft>
            </a:pPr>
            <a:r>
              <a:rPr lang="en-US"/>
              <a:t>Split node is the root</a:t>
            </a:r>
            <a:r>
              <a:rPr lang="en-US" smtClean="0"/>
              <a:t>.</a:t>
            </a:r>
          </a:p>
          <a:p>
            <a:pPr fontAlgn="base">
              <a:spcBef>
                <a:spcPct val="0"/>
              </a:spcBef>
              <a:spcAft>
                <a:spcPct val="0"/>
              </a:spcAft>
            </a:pPr>
            <a:r>
              <a:rPr lang="en-US" smtClean="0"/>
              <a:t>Only the root splitting</a:t>
            </a:r>
          </a:p>
          <a:p>
            <a:pPr fontAlgn="base">
              <a:spcBef>
                <a:spcPct val="0"/>
              </a:spcBef>
              <a:spcAft>
                <a:spcPct val="0"/>
              </a:spcAft>
            </a:pPr>
            <a:r>
              <a:rPr lang="en-US" smtClean="0"/>
              <a:t>increases the tree height </a:t>
            </a:r>
          </a:p>
        </p:txBody>
      </p:sp>
      <p:sp>
        <p:nvSpPr>
          <p:cNvPr id="310" name="Rectangle 309"/>
          <p:cNvSpPr/>
          <p:nvPr/>
        </p:nvSpPr>
        <p:spPr bwMode="auto">
          <a:xfrm>
            <a:off x="4283968" y="4581128"/>
            <a:ext cx="288032" cy="288032"/>
          </a:xfrm>
          <a:prstGeom prst="rect">
            <a:avLst/>
          </a:prstGeom>
          <a:solidFill>
            <a:schemeClr val="accent2">
              <a:lumMod val="20000"/>
              <a:lumOff val="80000"/>
            </a:schemeClr>
          </a:solidFill>
          <a:ln w="28575">
            <a:solidFill>
              <a:schemeClr val="tx1"/>
            </a:solidFill>
            <a:prstDash val="sysDot"/>
            <a:miter lim="800000"/>
            <a:headEnd/>
            <a:tailEnd/>
          </a:ln>
          <a:extLst/>
        </p:spPr>
        <p:txBody>
          <a:bodyPr wrap="none" lIns="0" rIns="0" anchor="ctr"/>
          <a:lstStyle/>
          <a:p>
            <a:pPr algn="ctr"/>
            <a:r>
              <a:rPr lang="en-US" b="1"/>
              <a:t>X</a:t>
            </a:r>
            <a:endParaRPr lang="cs-CZ" b="1"/>
          </a:p>
        </p:txBody>
      </p:sp>
      <p:cxnSp>
        <p:nvCxnSpPr>
          <p:cNvPr id="311" name="Straight Arrow Connector 310"/>
          <p:cNvCxnSpPr/>
          <p:nvPr/>
        </p:nvCxnSpPr>
        <p:spPr bwMode="auto">
          <a:xfrm flipH="1">
            <a:off x="4139952" y="4869160"/>
            <a:ext cx="432048" cy="216024"/>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2" name="Straight Arrow Connector 311"/>
          <p:cNvCxnSpPr/>
          <p:nvPr/>
        </p:nvCxnSpPr>
        <p:spPr bwMode="auto">
          <a:xfrm>
            <a:off x="7956376" y="4869160"/>
            <a:ext cx="504056" cy="216024"/>
          </a:xfrm>
          <a:prstGeom prst="straightConnector1">
            <a:avLst/>
          </a:prstGeom>
          <a:solidFill>
            <a:schemeClr val="accent2">
              <a:lumMod val="20000"/>
              <a:lumOff val="80000"/>
            </a:schemeClr>
          </a:solidFill>
          <a:ln w="28575">
            <a:solidFill>
              <a:schemeClr val="tx1"/>
            </a:solidFill>
            <a:prstDash val="sysDot"/>
            <a:miter lim="800000"/>
            <a:headEnd/>
            <a:tailEnd/>
          </a:ln>
          <a:extLst/>
        </p:spPr>
      </p:cxnSp>
      <p:sp>
        <p:nvSpPr>
          <p:cNvPr id="313" name="Rectangle 312"/>
          <p:cNvSpPr/>
          <p:nvPr/>
        </p:nvSpPr>
        <p:spPr bwMode="auto">
          <a:xfrm>
            <a:off x="7884368" y="50851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sp>
        <p:nvSpPr>
          <p:cNvPr id="314" name="Rectangle 313"/>
          <p:cNvSpPr/>
          <p:nvPr/>
        </p:nvSpPr>
        <p:spPr bwMode="auto">
          <a:xfrm>
            <a:off x="6948264" y="50851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cxnSp>
        <p:nvCxnSpPr>
          <p:cNvPr id="315" name="Straight Arrow Connector 314"/>
          <p:cNvCxnSpPr/>
          <p:nvPr/>
        </p:nvCxnSpPr>
        <p:spPr bwMode="auto">
          <a:xfrm flipH="1">
            <a:off x="6948264" y="4869160"/>
            <a:ext cx="432048" cy="216024"/>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6" name="Straight Arrow Connector 315"/>
          <p:cNvCxnSpPr/>
          <p:nvPr/>
        </p:nvCxnSpPr>
        <p:spPr bwMode="auto">
          <a:xfrm>
            <a:off x="7668344" y="4869160"/>
            <a:ext cx="216024" cy="216024"/>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7" name="Rectangle 316"/>
          <p:cNvSpPr/>
          <p:nvPr/>
        </p:nvSpPr>
        <p:spPr bwMode="auto">
          <a:xfrm>
            <a:off x="7092280" y="4581128"/>
            <a:ext cx="288032" cy="288032"/>
          </a:xfrm>
          <a:prstGeom prst="rect">
            <a:avLst/>
          </a:prstGeom>
          <a:solidFill>
            <a:schemeClr val="accent2">
              <a:lumMod val="20000"/>
              <a:lumOff val="80000"/>
            </a:schemeClr>
          </a:solidFill>
          <a:ln w="28575">
            <a:solidFill>
              <a:schemeClr val="tx1"/>
            </a:solidFill>
            <a:prstDash val="sysDot"/>
            <a:miter lim="800000"/>
            <a:headEnd/>
            <a:tailEnd/>
          </a:ln>
          <a:extLst/>
        </p:spPr>
        <p:txBody>
          <a:bodyPr wrap="none" lIns="0" rIns="0" anchor="ctr"/>
          <a:lstStyle/>
          <a:p>
            <a:pPr algn="ctr"/>
            <a:r>
              <a:rPr lang="en-US" b="1"/>
              <a:t>X</a:t>
            </a:r>
            <a:endParaRPr lang="cs-CZ" b="1"/>
          </a:p>
        </p:txBody>
      </p:sp>
      <p:sp>
        <p:nvSpPr>
          <p:cNvPr id="318" name="Rectangle 317"/>
          <p:cNvSpPr/>
          <p:nvPr/>
        </p:nvSpPr>
        <p:spPr bwMode="auto">
          <a:xfrm>
            <a:off x="7380312" y="4581128"/>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B</a:t>
            </a:r>
            <a:endParaRPr lang="cs-CZ" b="1"/>
          </a:p>
        </p:txBody>
      </p:sp>
      <p:cxnSp>
        <p:nvCxnSpPr>
          <p:cNvPr id="319" name="Straight Arrow Connector 318"/>
          <p:cNvCxnSpPr/>
          <p:nvPr/>
        </p:nvCxnSpPr>
        <p:spPr bwMode="auto">
          <a:xfrm>
            <a:off x="4932040" y="4869160"/>
            <a:ext cx="432048" cy="216024"/>
          </a:xfrm>
          <a:prstGeom prst="straightConnector1">
            <a:avLst/>
          </a:prstGeom>
          <a:solidFill>
            <a:schemeClr val="accent2">
              <a:lumMod val="20000"/>
              <a:lumOff val="80000"/>
            </a:schemeClr>
          </a:solidFill>
          <a:ln w="28575">
            <a:solidFill>
              <a:schemeClr val="tx1"/>
            </a:solidFill>
            <a:prstDash val="sysDot"/>
            <a:miter lim="800000"/>
            <a:headEnd/>
            <a:tailEnd/>
          </a:ln>
          <a:extLst/>
        </p:spPr>
      </p:cxnSp>
      <p:sp>
        <p:nvSpPr>
          <p:cNvPr id="320" name="Right Arrow 319"/>
          <p:cNvSpPr/>
          <p:nvPr/>
        </p:nvSpPr>
        <p:spPr bwMode="auto">
          <a:xfrm>
            <a:off x="5652120" y="4653136"/>
            <a:ext cx="504056" cy="432048"/>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321" name="Rectangle 320"/>
          <p:cNvSpPr/>
          <p:nvPr/>
        </p:nvSpPr>
        <p:spPr bwMode="auto">
          <a:xfrm>
            <a:off x="4139952" y="50851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322" name="Rectangle 321"/>
          <p:cNvSpPr/>
          <p:nvPr/>
        </p:nvSpPr>
        <p:spPr bwMode="auto">
          <a:xfrm>
            <a:off x="4427984" y="50851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B</a:t>
            </a:r>
            <a:endParaRPr lang="cs-CZ" b="1"/>
          </a:p>
        </p:txBody>
      </p:sp>
      <p:sp>
        <p:nvSpPr>
          <p:cNvPr id="323" name="Rectangle 322"/>
          <p:cNvSpPr/>
          <p:nvPr/>
        </p:nvSpPr>
        <p:spPr bwMode="auto">
          <a:xfrm>
            <a:off x="4716016" y="50851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cxnSp>
        <p:nvCxnSpPr>
          <p:cNvPr id="324" name="Straight Arrow Connector 323"/>
          <p:cNvCxnSpPr/>
          <p:nvPr/>
        </p:nvCxnSpPr>
        <p:spPr bwMode="auto">
          <a:xfrm flipH="1">
            <a:off x="3851920" y="5373216"/>
            <a:ext cx="288032"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5" name="Straight Arrow Connector 324"/>
          <p:cNvCxnSpPr/>
          <p:nvPr/>
        </p:nvCxnSpPr>
        <p:spPr bwMode="auto">
          <a:xfrm flipH="1">
            <a:off x="4355976" y="5373216"/>
            <a:ext cx="72008"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6" name="Straight Arrow Connector 325"/>
          <p:cNvCxnSpPr>
            <a:endCxn id="329" idx="0"/>
          </p:cNvCxnSpPr>
          <p:nvPr/>
        </p:nvCxnSpPr>
        <p:spPr bwMode="auto">
          <a:xfrm>
            <a:off x="4716016" y="5373216"/>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7" name="Straight Arrow Connector 326"/>
          <p:cNvCxnSpPr>
            <a:endCxn id="330" idx="0"/>
          </p:cNvCxnSpPr>
          <p:nvPr/>
        </p:nvCxnSpPr>
        <p:spPr bwMode="auto">
          <a:xfrm>
            <a:off x="5004048" y="5373216"/>
            <a:ext cx="360040"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8" name="Isosceles Triangle 327"/>
          <p:cNvSpPr/>
          <p:nvPr/>
        </p:nvSpPr>
        <p:spPr bwMode="auto">
          <a:xfrm>
            <a:off x="4139952" y="55172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b</a:t>
            </a:r>
            <a:endParaRPr lang="cs-CZ">
              <a:latin typeface="Arial" charset="0"/>
            </a:endParaRPr>
          </a:p>
        </p:txBody>
      </p:sp>
      <p:sp>
        <p:nvSpPr>
          <p:cNvPr id="329" name="Isosceles Triangle 328"/>
          <p:cNvSpPr/>
          <p:nvPr/>
        </p:nvSpPr>
        <p:spPr bwMode="auto">
          <a:xfrm>
            <a:off x="4644008" y="55172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c</a:t>
            </a:r>
            <a:endParaRPr lang="cs-CZ">
              <a:latin typeface="Arial" charset="0"/>
            </a:endParaRPr>
          </a:p>
        </p:txBody>
      </p:sp>
      <p:sp>
        <p:nvSpPr>
          <p:cNvPr id="330" name="Isosceles Triangle 329"/>
          <p:cNvSpPr/>
          <p:nvPr/>
        </p:nvSpPr>
        <p:spPr bwMode="auto">
          <a:xfrm>
            <a:off x="5148064" y="55172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smtClean="0">
                <a:latin typeface="Arial" charset="0"/>
              </a:rPr>
              <a:t>d</a:t>
            </a:r>
            <a:endParaRPr lang="cs-CZ">
              <a:latin typeface="Arial" charset="0"/>
            </a:endParaRPr>
          </a:p>
        </p:txBody>
      </p:sp>
      <p:sp>
        <p:nvSpPr>
          <p:cNvPr id="331" name="Isosceles Triangle 330"/>
          <p:cNvSpPr/>
          <p:nvPr/>
        </p:nvSpPr>
        <p:spPr bwMode="auto">
          <a:xfrm>
            <a:off x="3635896" y="55172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a</a:t>
            </a:r>
            <a:endParaRPr lang="cs-CZ">
              <a:latin typeface="Arial" charset="0"/>
            </a:endParaRPr>
          </a:p>
        </p:txBody>
      </p:sp>
      <p:cxnSp>
        <p:nvCxnSpPr>
          <p:cNvPr id="332" name="Straight Arrow Connector 331"/>
          <p:cNvCxnSpPr/>
          <p:nvPr/>
        </p:nvCxnSpPr>
        <p:spPr bwMode="auto">
          <a:xfrm>
            <a:off x="4139952" y="5085184"/>
            <a:ext cx="864096"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3" name="Straight Arrow Connector 332"/>
          <p:cNvCxnSpPr>
            <a:endCxn id="336" idx="0"/>
          </p:cNvCxnSpPr>
          <p:nvPr/>
        </p:nvCxnSpPr>
        <p:spPr bwMode="auto">
          <a:xfrm flipH="1">
            <a:off x="7812360" y="5373216"/>
            <a:ext cx="72008"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4" name="Straight Arrow Connector 333"/>
          <p:cNvCxnSpPr/>
          <p:nvPr/>
        </p:nvCxnSpPr>
        <p:spPr bwMode="auto">
          <a:xfrm>
            <a:off x="8172400" y="5373216"/>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5" name="Isosceles Triangle 334"/>
          <p:cNvSpPr/>
          <p:nvPr/>
        </p:nvSpPr>
        <p:spPr bwMode="auto">
          <a:xfrm>
            <a:off x="7092280" y="55172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b</a:t>
            </a:r>
            <a:endParaRPr lang="cs-CZ">
              <a:latin typeface="Arial" charset="0"/>
            </a:endParaRPr>
          </a:p>
        </p:txBody>
      </p:sp>
      <p:sp>
        <p:nvSpPr>
          <p:cNvPr id="336" name="Isosceles Triangle 335"/>
          <p:cNvSpPr/>
          <p:nvPr/>
        </p:nvSpPr>
        <p:spPr bwMode="auto">
          <a:xfrm>
            <a:off x="7596336" y="55172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c</a:t>
            </a:r>
            <a:endParaRPr lang="cs-CZ">
              <a:latin typeface="Arial" charset="0"/>
            </a:endParaRPr>
          </a:p>
        </p:txBody>
      </p:sp>
      <p:sp>
        <p:nvSpPr>
          <p:cNvPr id="337" name="Isosceles Triangle 336"/>
          <p:cNvSpPr/>
          <p:nvPr/>
        </p:nvSpPr>
        <p:spPr bwMode="auto">
          <a:xfrm>
            <a:off x="8100392" y="55172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d</a:t>
            </a:r>
            <a:endParaRPr lang="cs-CZ">
              <a:latin typeface="Arial" charset="0"/>
            </a:endParaRPr>
          </a:p>
        </p:txBody>
      </p:sp>
      <p:sp>
        <p:nvSpPr>
          <p:cNvPr id="338" name="Isosceles Triangle 337"/>
          <p:cNvSpPr/>
          <p:nvPr/>
        </p:nvSpPr>
        <p:spPr bwMode="auto">
          <a:xfrm>
            <a:off x="6588224" y="55172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a</a:t>
            </a:r>
            <a:endParaRPr lang="cs-CZ">
              <a:latin typeface="Arial" charset="0"/>
            </a:endParaRPr>
          </a:p>
        </p:txBody>
      </p:sp>
      <p:cxnSp>
        <p:nvCxnSpPr>
          <p:cNvPr id="339" name="Straight Arrow Connector 338"/>
          <p:cNvCxnSpPr/>
          <p:nvPr/>
        </p:nvCxnSpPr>
        <p:spPr bwMode="auto">
          <a:xfrm flipH="1">
            <a:off x="6804248" y="5373216"/>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0" name="Straight Arrow Connector 339"/>
          <p:cNvCxnSpPr/>
          <p:nvPr/>
        </p:nvCxnSpPr>
        <p:spPr bwMode="auto">
          <a:xfrm>
            <a:off x="7236296" y="5373216"/>
            <a:ext cx="72008"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1" name="Straight Arrow Connector 340"/>
          <p:cNvCxnSpPr/>
          <p:nvPr/>
        </p:nvCxnSpPr>
        <p:spPr bwMode="auto">
          <a:xfrm>
            <a:off x="7884368" y="5085184"/>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2" name="Straight Arrow Connector 341"/>
          <p:cNvCxnSpPr/>
          <p:nvPr/>
        </p:nvCxnSpPr>
        <p:spPr bwMode="auto">
          <a:xfrm>
            <a:off x="6948264" y="5085184"/>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44" name="Group 343"/>
          <p:cNvGrpSpPr/>
          <p:nvPr/>
        </p:nvGrpSpPr>
        <p:grpSpPr>
          <a:xfrm>
            <a:off x="5364088" y="5085184"/>
            <a:ext cx="288032" cy="288032"/>
            <a:chOff x="5148064" y="2996952"/>
            <a:chExt cx="288032" cy="288032"/>
          </a:xfrm>
        </p:grpSpPr>
        <p:cxnSp>
          <p:nvCxnSpPr>
            <p:cNvPr id="345" name="Straight Arrow Connector 344"/>
            <p:cNvCxnSpPr/>
            <p:nvPr/>
          </p:nvCxnSpPr>
          <p:spPr bwMode="auto">
            <a:xfrm>
              <a:off x="5148064" y="3284984"/>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346" name="Straight Arrow Connector 345"/>
            <p:cNvCxnSpPr/>
            <p:nvPr/>
          </p:nvCxnSpPr>
          <p:spPr bwMode="auto">
            <a:xfrm>
              <a:off x="5148064" y="2996952"/>
              <a:ext cx="216024"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347" name="Straight Arrow Connector 346"/>
            <p:cNvCxnSpPr/>
            <p:nvPr/>
          </p:nvCxnSpPr>
          <p:spPr bwMode="auto">
            <a:xfrm rot="5400000">
              <a:off x="5004048" y="3140968"/>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grpSp>
      <p:grpSp>
        <p:nvGrpSpPr>
          <p:cNvPr id="348" name="Group 347"/>
          <p:cNvGrpSpPr/>
          <p:nvPr/>
        </p:nvGrpSpPr>
        <p:grpSpPr>
          <a:xfrm>
            <a:off x="8460432" y="5085184"/>
            <a:ext cx="288032" cy="288032"/>
            <a:chOff x="5148064" y="2996952"/>
            <a:chExt cx="288032" cy="288032"/>
          </a:xfrm>
        </p:grpSpPr>
        <p:cxnSp>
          <p:nvCxnSpPr>
            <p:cNvPr id="349" name="Straight Arrow Connector 348"/>
            <p:cNvCxnSpPr/>
            <p:nvPr/>
          </p:nvCxnSpPr>
          <p:spPr bwMode="auto">
            <a:xfrm>
              <a:off x="5148064" y="3284984"/>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350" name="Straight Arrow Connector 349"/>
            <p:cNvCxnSpPr/>
            <p:nvPr/>
          </p:nvCxnSpPr>
          <p:spPr bwMode="auto">
            <a:xfrm>
              <a:off x="5148064" y="2996952"/>
              <a:ext cx="216024"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351" name="Straight Arrow Connector 350"/>
            <p:cNvCxnSpPr/>
            <p:nvPr/>
          </p:nvCxnSpPr>
          <p:spPr bwMode="auto">
            <a:xfrm rot="5400000">
              <a:off x="5004048" y="3140968"/>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grpSp>
      <p:sp>
        <p:nvSpPr>
          <p:cNvPr id="353" name="Rectangle 352"/>
          <p:cNvSpPr/>
          <p:nvPr/>
        </p:nvSpPr>
        <p:spPr bwMode="auto">
          <a:xfrm>
            <a:off x="4572000" y="4581128"/>
            <a:ext cx="288032" cy="288032"/>
          </a:xfrm>
          <a:prstGeom prst="rect">
            <a:avLst/>
          </a:prstGeom>
          <a:solidFill>
            <a:schemeClr val="accent2">
              <a:lumMod val="20000"/>
              <a:lumOff val="80000"/>
            </a:schemeClr>
          </a:solidFill>
          <a:ln w="28575">
            <a:solidFill>
              <a:schemeClr val="tx1"/>
            </a:solidFill>
            <a:prstDash val="sysDot"/>
            <a:miter lim="800000"/>
            <a:headEnd/>
            <a:tailEnd/>
          </a:ln>
          <a:extLst/>
        </p:spPr>
        <p:txBody>
          <a:bodyPr wrap="none" lIns="0" rIns="0" anchor="ctr"/>
          <a:lstStyle/>
          <a:p>
            <a:pPr algn="ctr"/>
            <a:r>
              <a:rPr lang="en-US" b="1" smtClean="0"/>
              <a:t>Y</a:t>
            </a:r>
            <a:endParaRPr lang="cs-CZ" b="1"/>
          </a:p>
        </p:txBody>
      </p:sp>
      <p:sp>
        <p:nvSpPr>
          <p:cNvPr id="354" name="Rectangle 353"/>
          <p:cNvSpPr/>
          <p:nvPr/>
        </p:nvSpPr>
        <p:spPr bwMode="auto">
          <a:xfrm>
            <a:off x="7668344" y="4581128"/>
            <a:ext cx="288032" cy="288032"/>
          </a:xfrm>
          <a:prstGeom prst="rect">
            <a:avLst/>
          </a:prstGeom>
          <a:solidFill>
            <a:schemeClr val="accent2">
              <a:lumMod val="20000"/>
              <a:lumOff val="80000"/>
            </a:schemeClr>
          </a:solidFill>
          <a:ln w="28575">
            <a:solidFill>
              <a:schemeClr val="tx1"/>
            </a:solidFill>
            <a:prstDash val="sysDot"/>
            <a:miter lim="800000"/>
            <a:headEnd/>
            <a:tailEnd/>
          </a:ln>
          <a:extLst/>
        </p:spPr>
        <p:txBody>
          <a:bodyPr wrap="none" lIns="0" rIns="0" anchor="ctr"/>
          <a:lstStyle/>
          <a:p>
            <a:pPr algn="ctr"/>
            <a:r>
              <a:rPr lang="en-US" b="1" smtClean="0"/>
              <a:t>Y</a:t>
            </a:r>
            <a:endParaRPr lang="cs-CZ" b="1"/>
          </a:p>
        </p:txBody>
      </p:sp>
      <p:cxnSp>
        <p:nvCxnSpPr>
          <p:cNvPr id="355" name="Straight Arrow Connector 354"/>
          <p:cNvCxnSpPr/>
          <p:nvPr/>
        </p:nvCxnSpPr>
        <p:spPr bwMode="auto">
          <a:xfrm flipH="1">
            <a:off x="3419872" y="4869160"/>
            <a:ext cx="864096" cy="216024"/>
          </a:xfrm>
          <a:prstGeom prst="straightConnector1">
            <a:avLst/>
          </a:prstGeom>
          <a:solidFill>
            <a:schemeClr val="accent2">
              <a:lumMod val="20000"/>
              <a:lumOff val="80000"/>
            </a:schemeClr>
          </a:solidFill>
          <a:ln w="28575">
            <a:solidFill>
              <a:schemeClr val="tx1"/>
            </a:solidFill>
            <a:prstDash val="sysDot"/>
            <a:miter lim="800000"/>
            <a:headEnd/>
            <a:tailEnd/>
          </a:ln>
          <a:extLst/>
        </p:spPr>
      </p:cxnSp>
      <p:grpSp>
        <p:nvGrpSpPr>
          <p:cNvPr id="356" name="Group 355"/>
          <p:cNvGrpSpPr/>
          <p:nvPr/>
        </p:nvGrpSpPr>
        <p:grpSpPr>
          <a:xfrm flipH="1">
            <a:off x="3491880" y="5085184"/>
            <a:ext cx="288032" cy="288032"/>
            <a:chOff x="5148064" y="2996952"/>
            <a:chExt cx="288032" cy="288032"/>
          </a:xfrm>
        </p:grpSpPr>
        <p:cxnSp>
          <p:nvCxnSpPr>
            <p:cNvPr id="357" name="Straight Arrow Connector 356"/>
            <p:cNvCxnSpPr/>
            <p:nvPr/>
          </p:nvCxnSpPr>
          <p:spPr bwMode="auto">
            <a:xfrm>
              <a:off x="5148064" y="3284984"/>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358" name="Straight Arrow Connector 357"/>
            <p:cNvCxnSpPr/>
            <p:nvPr/>
          </p:nvCxnSpPr>
          <p:spPr bwMode="auto">
            <a:xfrm>
              <a:off x="5148064" y="2996952"/>
              <a:ext cx="216024"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359" name="Straight Arrow Connector 358"/>
            <p:cNvCxnSpPr/>
            <p:nvPr/>
          </p:nvCxnSpPr>
          <p:spPr bwMode="auto">
            <a:xfrm rot="5400000">
              <a:off x="5004048" y="3140968"/>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grpSp>
      <p:cxnSp>
        <p:nvCxnSpPr>
          <p:cNvPr id="361" name="Straight Arrow Connector 360"/>
          <p:cNvCxnSpPr/>
          <p:nvPr/>
        </p:nvCxnSpPr>
        <p:spPr bwMode="auto">
          <a:xfrm flipH="1">
            <a:off x="6228184" y="4869160"/>
            <a:ext cx="864096" cy="216024"/>
          </a:xfrm>
          <a:prstGeom prst="straightConnector1">
            <a:avLst/>
          </a:prstGeom>
          <a:solidFill>
            <a:schemeClr val="accent2">
              <a:lumMod val="20000"/>
              <a:lumOff val="80000"/>
            </a:schemeClr>
          </a:solidFill>
          <a:ln w="28575">
            <a:solidFill>
              <a:schemeClr val="tx1"/>
            </a:solidFill>
            <a:prstDash val="sysDot"/>
            <a:miter lim="800000"/>
            <a:headEnd/>
            <a:tailEnd/>
          </a:ln>
          <a:extLst/>
        </p:spPr>
      </p:cxnSp>
      <p:grpSp>
        <p:nvGrpSpPr>
          <p:cNvPr id="362" name="Group 361"/>
          <p:cNvGrpSpPr/>
          <p:nvPr/>
        </p:nvGrpSpPr>
        <p:grpSpPr>
          <a:xfrm flipH="1">
            <a:off x="6300192" y="5085184"/>
            <a:ext cx="288032" cy="288032"/>
            <a:chOff x="5148064" y="2996952"/>
            <a:chExt cx="288032" cy="288032"/>
          </a:xfrm>
        </p:grpSpPr>
        <p:cxnSp>
          <p:nvCxnSpPr>
            <p:cNvPr id="363" name="Straight Arrow Connector 362"/>
            <p:cNvCxnSpPr/>
            <p:nvPr/>
          </p:nvCxnSpPr>
          <p:spPr bwMode="auto">
            <a:xfrm>
              <a:off x="5148064" y="3284984"/>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364" name="Straight Arrow Connector 363"/>
            <p:cNvCxnSpPr/>
            <p:nvPr/>
          </p:nvCxnSpPr>
          <p:spPr bwMode="auto">
            <a:xfrm>
              <a:off x="5148064" y="2996952"/>
              <a:ext cx="216024"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365" name="Straight Arrow Connector 364"/>
            <p:cNvCxnSpPr/>
            <p:nvPr/>
          </p:nvCxnSpPr>
          <p:spPr bwMode="auto">
            <a:xfrm rot="5400000">
              <a:off x="5004048" y="3140968"/>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grpSp>
      <p:sp>
        <p:nvSpPr>
          <p:cNvPr id="366" name="AutoShape 3"/>
          <p:cNvSpPr>
            <a:spLocks noChangeArrowheads="1"/>
          </p:cNvSpPr>
          <p:nvPr/>
        </p:nvSpPr>
        <p:spPr bwMode="auto">
          <a:xfrm>
            <a:off x="251520" y="2348880"/>
            <a:ext cx="3024336" cy="1800200"/>
          </a:xfrm>
          <a:prstGeom prst="roundRect">
            <a:avLst>
              <a:gd name="adj" fmla="val 6571"/>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0"/>
          <a:lstStyle/>
          <a:p>
            <a:pPr fontAlgn="base">
              <a:spcBef>
                <a:spcPct val="0"/>
              </a:spcBef>
              <a:spcAft>
                <a:spcPct val="0"/>
              </a:spcAft>
            </a:pPr>
            <a:r>
              <a:rPr lang="en-US"/>
              <a:t>Split node is the leftmost or the rightmost child of either a 2-node or a 3-node. </a:t>
            </a:r>
          </a:p>
          <a:p>
            <a:pPr fontAlgn="base">
              <a:spcBef>
                <a:spcPct val="0"/>
              </a:spcBef>
              <a:spcAft>
                <a:spcPct val="0"/>
              </a:spcAft>
            </a:pPr>
            <a:r>
              <a:rPr lang="en-US"/>
              <a:t>(Only the leftmost case is shown, the righmost case is </a:t>
            </a:r>
            <a:r>
              <a:rPr lang="en-US" smtClean="0"/>
              <a:t>analogous) </a:t>
            </a:r>
            <a:endParaRPr lang="en-US"/>
          </a:p>
        </p:txBody>
      </p:sp>
      <p:cxnSp>
        <p:nvCxnSpPr>
          <p:cNvPr id="369" name="Straight Arrow Connector 368"/>
          <p:cNvCxnSpPr/>
          <p:nvPr/>
        </p:nvCxnSpPr>
        <p:spPr bwMode="auto">
          <a:xfrm>
            <a:off x="5292080" y="2780928"/>
            <a:ext cx="216024"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370" name="Straight Arrow Connector 369"/>
          <p:cNvCxnSpPr/>
          <p:nvPr/>
        </p:nvCxnSpPr>
        <p:spPr bwMode="auto">
          <a:xfrm>
            <a:off x="5292080" y="3068960"/>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sp>
        <p:nvSpPr>
          <p:cNvPr id="371" name="AutoShape 3"/>
          <p:cNvSpPr>
            <a:spLocks noChangeArrowheads="1"/>
          </p:cNvSpPr>
          <p:nvPr/>
        </p:nvSpPr>
        <p:spPr bwMode="auto">
          <a:xfrm>
            <a:off x="179512" y="5157192"/>
            <a:ext cx="3024336" cy="720080"/>
          </a:xfrm>
          <a:prstGeom prst="roundRect">
            <a:avLst>
              <a:gd name="adj" fmla="val 16889"/>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0"/>
          <a:lstStyle/>
          <a:p>
            <a:pPr fontAlgn="base">
              <a:spcBef>
                <a:spcPct val="0"/>
              </a:spcBef>
              <a:spcAft>
                <a:spcPct val="0"/>
              </a:spcAft>
            </a:pPr>
            <a:r>
              <a:rPr lang="en-US"/>
              <a:t>Split node is the middle child of a 3-node. </a:t>
            </a:r>
          </a:p>
        </p:txBody>
      </p:sp>
      <p:sp>
        <p:nvSpPr>
          <p:cNvPr id="374" name="AutoShape 3"/>
          <p:cNvSpPr>
            <a:spLocks noChangeArrowheads="1"/>
          </p:cNvSpPr>
          <p:nvPr/>
        </p:nvSpPr>
        <p:spPr bwMode="auto">
          <a:xfrm>
            <a:off x="323528" y="6165304"/>
            <a:ext cx="8424936" cy="360040"/>
          </a:xfrm>
          <a:prstGeom prst="roundRect">
            <a:avLst>
              <a:gd name="adj" fmla="val 16889"/>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0"/>
          <a:lstStyle/>
          <a:p>
            <a:pPr fontAlgn="base">
              <a:spcBef>
                <a:spcPct val="0"/>
              </a:spcBef>
              <a:spcAft>
                <a:spcPct val="0"/>
              </a:spcAft>
            </a:pPr>
            <a:r>
              <a:rPr lang="en-US" smtClean="0"/>
              <a:t>The </a:t>
            </a:r>
            <a:r>
              <a:rPr lang="en-US"/>
              <a:t>node being split cannot be a child of a </a:t>
            </a:r>
            <a:r>
              <a:rPr lang="en-US" smtClean="0"/>
              <a:t>4-node, due to the splitting strategy.</a:t>
            </a:r>
            <a:endParaRPr lang="en-US"/>
          </a:p>
        </p:txBody>
      </p:sp>
      <p:cxnSp>
        <p:nvCxnSpPr>
          <p:cNvPr id="377" name="Straight Arrow Connector 376"/>
          <p:cNvCxnSpPr/>
          <p:nvPr/>
        </p:nvCxnSpPr>
        <p:spPr bwMode="auto">
          <a:xfrm>
            <a:off x="899592" y="4293096"/>
            <a:ext cx="7848872" cy="0"/>
          </a:xfrm>
          <a:prstGeom prst="straightConnector1">
            <a:avLst/>
          </a:prstGeom>
          <a:solidFill>
            <a:schemeClr val="accent1"/>
          </a:solidFill>
          <a:ln w="38100" cap="flat" cmpd="sng" algn="ctr">
            <a:solidFill>
              <a:schemeClr val="tx1"/>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9" name="Straight Arrow Connector 378"/>
          <p:cNvCxnSpPr/>
          <p:nvPr/>
        </p:nvCxnSpPr>
        <p:spPr bwMode="auto">
          <a:xfrm>
            <a:off x="899592" y="2132856"/>
            <a:ext cx="7848872" cy="0"/>
          </a:xfrm>
          <a:prstGeom prst="straightConnector1">
            <a:avLst/>
          </a:prstGeom>
          <a:solidFill>
            <a:schemeClr val="accent1"/>
          </a:solidFill>
          <a:ln w="38100" cap="flat" cmpd="sng" algn="ctr">
            <a:solidFill>
              <a:schemeClr val="tx1"/>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0" name="Straight Arrow Connector 379"/>
          <p:cNvCxnSpPr/>
          <p:nvPr/>
        </p:nvCxnSpPr>
        <p:spPr bwMode="auto">
          <a:xfrm>
            <a:off x="5004048" y="2780928"/>
            <a:ext cx="360040"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4" name="Straight Arrow Connector 383"/>
          <p:cNvCxnSpPr/>
          <p:nvPr/>
        </p:nvCxnSpPr>
        <p:spPr bwMode="auto">
          <a:xfrm>
            <a:off x="7956376" y="3068960"/>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343" name="Straight Arrow Connector 342"/>
          <p:cNvCxnSpPr/>
          <p:nvPr/>
        </p:nvCxnSpPr>
        <p:spPr bwMode="auto">
          <a:xfrm>
            <a:off x="7092280" y="4581128"/>
            <a:ext cx="864096"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5" name="Straight Arrow Connector 154"/>
          <p:cNvCxnSpPr/>
          <p:nvPr/>
        </p:nvCxnSpPr>
        <p:spPr bwMode="auto">
          <a:xfrm>
            <a:off x="4283968" y="4581128"/>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5747665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AutoShape 3"/>
          <p:cNvSpPr>
            <a:spLocks noChangeArrowheads="1"/>
          </p:cNvSpPr>
          <p:nvPr/>
        </p:nvSpPr>
        <p:spPr bwMode="auto">
          <a:xfrm>
            <a:off x="323528" y="4437112"/>
            <a:ext cx="8424936" cy="1512168"/>
          </a:xfrm>
          <a:prstGeom prst="roundRect">
            <a:avLst>
              <a:gd name="adj" fmla="val 15346"/>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64" name="AutoShape 3"/>
          <p:cNvSpPr>
            <a:spLocks noChangeArrowheads="1"/>
          </p:cNvSpPr>
          <p:nvPr/>
        </p:nvSpPr>
        <p:spPr bwMode="auto">
          <a:xfrm>
            <a:off x="323528" y="2996952"/>
            <a:ext cx="8424936" cy="1296144"/>
          </a:xfrm>
          <a:prstGeom prst="roundRect">
            <a:avLst>
              <a:gd name="adj" fmla="val 15346"/>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60" name="AutoShape 3"/>
          <p:cNvSpPr>
            <a:spLocks noChangeArrowheads="1"/>
          </p:cNvSpPr>
          <p:nvPr/>
        </p:nvSpPr>
        <p:spPr bwMode="auto">
          <a:xfrm>
            <a:off x="323528" y="1628800"/>
            <a:ext cx="8424936" cy="1224136"/>
          </a:xfrm>
          <a:prstGeom prst="roundRect">
            <a:avLst>
              <a:gd name="adj" fmla="val 15346"/>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5" name="AutoShape 3"/>
          <p:cNvSpPr>
            <a:spLocks noChangeArrowheads="1"/>
          </p:cNvSpPr>
          <p:nvPr/>
        </p:nvSpPr>
        <p:spPr bwMode="auto">
          <a:xfrm>
            <a:off x="539552" y="1772816"/>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S </a:t>
            </a:r>
            <a:endParaRPr lang="en-US">
              <a:solidFill>
                <a:srgbClr val="000000"/>
              </a:solidFill>
            </a:endParaRPr>
          </a:p>
        </p:txBody>
      </p:sp>
      <p:sp>
        <p:nvSpPr>
          <p:cNvPr id="6" name="AutoShape 3"/>
          <p:cNvSpPr>
            <a:spLocks noChangeArrowheads="1"/>
          </p:cNvSpPr>
          <p:nvPr/>
        </p:nvSpPr>
        <p:spPr bwMode="auto">
          <a:xfrm>
            <a:off x="5652120" y="1772816"/>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a:t>
            </a:r>
            <a:r>
              <a:rPr lang="pt-BR"/>
              <a:t>A</a:t>
            </a:r>
            <a:r>
              <a:rPr lang="pt-BR" smtClean="0"/>
              <a:t> </a:t>
            </a:r>
            <a:endParaRPr lang="en-US">
              <a:solidFill>
                <a:srgbClr val="000000"/>
              </a:solidFill>
            </a:endParaRPr>
          </a:p>
        </p:txBody>
      </p:sp>
      <p:sp>
        <p:nvSpPr>
          <p:cNvPr id="26" name="Rectangle 25"/>
          <p:cNvSpPr/>
          <p:nvPr/>
        </p:nvSpPr>
        <p:spPr bwMode="auto">
          <a:xfrm>
            <a:off x="1403648" y="2276872"/>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a:t>S</a:t>
            </a:r>
            <a:endParaRPr lang="cs-CZ" b="1"/>
          </a:p>
        </p:txBody>
      </p:sp>
      <p:sp>
        <p:nvSpPr>
          <p:cNvPr id="27" name="Rectangle 26"/>
          <p:cNvSpPr/>
          <p:nvPr/>
        </p:nvSpPr>
        <p:spPr bwMode="auto">
          <a:xfrm>
            <a:off x="3851920" y="2276872"/>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a:t>E</a:t>
            </a:r>
            <a:endParaRPr lang="cs-CZ" b="1"/>
          </a:p>
        </p:txBody>
      </p:sp>
      <p:sp>
        <p:nvSpPr>
          <p:cNvPr id="28" name="Rectangle 27"/>
          <p:cNvSpPr/>
          <p:nvPr/>
        </p:nvSpPr>
        <p:spPr bwMode="auto">
          <a:xfrm>
            <a:off x="4139952" y="2276872"/>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S</a:t>
            </a:r>
            <a:endParaRPr lang="cs-CZ" b="1"/>
          </a:p>
        </p:txBody>
      </p:sp>
      <p:sp>
        <p:nvSpPr>
          <p:cNvPr id="61" name="Right Arrow 60"/>
          <p:cNvSpPr/>
          <p:nvPr/>
        </p:nvSpPr>
        <p:spPr bwMode="auto">
          <a:xfrm>
            <a:off x="2051720" y="2276872"/>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62" name="Right Arrow 61"/>
          <p:cNvSpPr/>
          <p:nvPr/>
        </p:nvSpPr>
        <p:spPr bwMode="auto">
          <a:xfrm>
            <a:off x="3995936" y="3573016"/>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63" name="Right Arrow 62"/>
          <p:cNvSpPr/>
          <p:nvPr/>
        </p:nvSpPr>
        <p:spPr bwMode="auto">
          <a:xfrm>
            <a:off x="4067944" y="5085184"/>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66" name="Right Arrow 65"/>
          <p:cNvSpPr/>
          <p:nvPr/>
        </p:nvSpPr>
        <p:spPr bwMode="auto">
          <a:xfrm>
            <a:off x="8172400" y="3501008"/>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67" name="Right Arrow 66"/>
          <p:cNvSpPr/>
          <p:nvPr/>
        </p:nvSpPr>
        <p:spPr bwMode="auto">
          <a:xfrm>
            <a:off x="8172400" y="2276872"/>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68" name="Right Arrow 67"/>
          <p:cNvSpPr/>
          <p:nvPr/>
        </p:nvSpPr>
        <p:spPr bwMode="auto">
          <a:xfrm>
            <a:off x="107504" y="3645024"/>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69" name="Right Arrow 68"/>
          <p:cNvSpPr/>
          <p:nvPr/>
        </p:nvSpPr>
        <p:spPr bwMode="auto">
          <a:xfrm>
            <a:off x="107504" y="5085184"/>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70" name="Right Arrow 69"/>
          <p:cNvSpPr/>
          <p:nvPr/>
        </p:nvSpPr>
        <p:spPr bwMode="auto">
          <a:xfrm>
            <a:off x="8172400" y="5085184"/>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71" name="AutoShape 3"/>
          <p:cNvSpPr>
            <a:spLocks noChangeArrowheads="1"/>
          </p:cNvSpPr>
          <p:nvPr/>
        </p:nvSpPr>
        <p:spPr bwMode="auto">
          <a:xfrm>
            <a:off x="323528" y="764704"/>
            <a:ext cx="8424936" cy="504056"/>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keys into initially empty 2-3-4 tree:     </a:t>
            </a:r>
            <a:r>
              <a:rPr lang="pt-BR"/>
              <a:t>S </a:t>
            </a:r>
            <a:r>
              <a:rPr lang="pt-BR" smtClean="0"/>
              <a:t>E A R </a:t>
            </a:r>
            <a:r>
              <a:rPr lang="pt-BR"/>
              <a:t>C H I N G </a:t>
            </a:r>
            <a:r>
              <a:rPr lang="pt-BR" smtClean="0"/>
              <a:t>K L M </a:t>
            </a:r>
            <a:endParaRPr lang="en-US">
              <a:solidFill>
                <a:srgbClr val="000000"/>
              </a:solidFill>
            </a:endParaRPr>
          </a:p>
        </p:txBody>
      </p:sp>
      <p:sp>
        <p:nvSpPr>
          <p:cNvPr id="72"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2-3-4 Tree</a:t>
            </a:r>
            <a:endParaRPr lang="cs-CZ" sz="2000" b="1">
              <a:solidFill>
                <a:schemeClr val="bg1"/>
              </a:solidFill>
              <a:latin typeface="Arial Black" pitchFamily="34" charset="0"/>
            </a:endParaRPr>
          </a:p>
        </p:txBody>
      </p:sp>
      <p:sp>
        <p:nvSpPr>
          <p:cNvPr id="73"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74" name="Group 629"/>
          <p:cNvGrpSpPr>
            <a:grpSpLocks/>
          </p:cNvGrpSpPr>
          <p:nvPr/>
        </p:nvGrpSpPr>
        <p:grpSpPr bwMode="auto">
          <a:xfrm>
            <a:off x="4067944" y="116632"/>
            <a:ext cx="217488" cy="217487"/>
            <a:chOff x="2290" y="73"/>
            <a:chExt cx="137" cy="137"/>
          </a:xfrm>
        </p:grpSpPr>
        <p:grpSp>
          <p:nvGrpSpPr>
            <p:cNvPr id="75" name="Group 630"/>
            <p:cNvGrpSpPr>
              <a:grpSpLocks/>
            </p:cNvGrpSpPr>
            <p:nvPr/>
          </p:nvGrpSpPr>
          <p:grpSpPr bwMode="auto">
            <a:xfrm>
              <a:off x="2290" y="73"/>
              <a:ext cx="136" cy="137"/>
              <a:chOff x="2562" y="300"/>
              <a:chExt cx="182" cy="91"/>
            </a:xfrm>
          </p:grpSpPr>
          <p:sp>
            <p:nvSpPr>
              <p:cNvPr id="77"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78"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6"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79"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80"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1" name="Group 636"/>
          <p:cNvGrpSpPr>
            <a:grpSpLocks/>
          </p:cNvGrpSpPr>
          <p:nvPr/>
        </p:nvGrpSpPr>
        <p:grpSpPr bwMode="auto">
          <a:xfrm flipH="1">
            <a:off x="8532813" y="115888"/>
            <a:ext cx="217487" cy="217487"/>
            <a:chOff x="2290" y="73"/>
            <a:chExt cx="137" cy="137"/>
          </a:xfrm>
        </p:grpSpPr>
        <p:grpSp>
          <p:nvGrpSpPr>
            <p:cNvPr id="82" name="Group 637"/>
            <p:cNvGrpSpPr>
              <a:grpSpLocks/>
            </p:cNvGrpSpPr>
            <p:nvPr/>
          </p:nvGrpSpPr>
          <p:grpSpPr bwMode="auto">
            <a:xfrm>
              <a:off x="2290" y="73"/>
              <a:ext cx="136" cy="137"/>
              <a:chOff x="2562" y="300"/>
              <a:chExt cx="182" cy="91"/>
            </a:xfrm>
          </p:grpSpPr>
          <p:sp>
            <p:nvSpPr>
              <p:cNvPr id="84"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85"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83"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86"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Insert example I</a:t>
            </a:r>
            <a:endParaRPr lang="cs-CZ" sz="1400" b="1">
              <a:solidFill>
                <a:schemeClr val="bg1"/>
              </a:solidFill>
              <a:latin typeface="Arial Black" pitchFamily="34" charset="0"/>
            </a:endParaRPr>
          </a:p>
        </p:txBody>
      </p:sp>
      <p:sp>
        <p:nvSpPr>
          <p:cNvPr id="87"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22</a:t>
            </a:r>
            <a:endParaRPr lang="cs-CZ" sz="1600" b="1">
              <a:solidFill>
                <a:schemeClr val="bg1"/>
              </a:solidFill>
              <a:latin typeface="Arial Black" pitchFamily="34" charset="0"/>
            </a:endParaRPr>
          </a:p>
        </p:txBody>
      </p:sp>
      <p:sp>
        <p:nvSpPr>
          <p:cNvPr id="88"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
        <p:nvSpPr>
          <p:cNvPr id="89" name="AutoShape 3"/>
          <p:cNvSpPr>
            <a:spLocks noChangeArrowheads="1"/>
          </p:cNvSpPr>
          <p:nvPr/>
        </p:nvSpPr>
        <p:spPr bwMode="auto">
          <a:xfrm>
            <a:off x="2843808" y="1772816"/>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E </a:t>
            </a:r>
            <a:endParaRPr lang="en-US">
              <a:solidFill>
                <a:srgbClr val="000000"/>
              </a:solidFill>
            </a:endParaRPr>
          </a:p>
        </p:txBody>
      </p:sp>
      <p:sp>
        <p:nvSpPr>
          <p:cNvPr id="90" name="Right Arrow 89"/>
          <p:cNvSpPr/>
          <p:nvPr/>
        </p:nvSpPr>
        <p:spPr bwMode="auto">
          <a:xfrm>
            <a:off x="4932040" y="2276872"/>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91" name="Rectangle 90"/>
          <p:cNvSpPr/>
          <p:nvPr/>
        </p:nvSpPr>
        <p:spPr bwMode="auto">
          <a:xfrm>
            <a:off x="6660232" y="2276872"/>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a:t>A</a:t>
            </a:r>
            <a:endParaRPr lang="cs-CZ" b="1"/>
          </a:p>
        </p:txBody>
      </p:sp>
      <p:sp>
        <p:nvSpPr>
          <p:cNvPr id="92" name="Rectangle 91"/>
          <p:cNvSpPr/>
          <p:nvPr/>
        </p:nvSpPr>
        <p:spPr bwMode="auto">
          <a:xfrm>
            <a:off x="6948264" y="2276872"/>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E</a:t>
            </a:r>
            <a:endParaRPr lang="cs-CZ" b="1"/>
          </a:p>
        </p:txBody>
      </p:sp>
      <p:sp>
        <p:nvSpPr>
          <p:cNvPr id="93" name="Rectangle 92"/>
          <p:cNvSpPr/>
          <p:nvPr/>
        </p:nvSpPr>
        <p:spPr bwMode="auto">
          <a:xfrm>
            <a:off x="7236296" y="2276872"/>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S</a:t>
            </a:r>
            <a:endParaRPr lang="cs-CZ" b="1"/>
          </a:p>
        </p:txBody>
      </p:sp>
      <p:sp>
        <p:nvSpPr>
          <p:cNvPr id="94" name="AutoShape 3"/>
          <p:cNvSpPr>
            <a:spLocks noChangeArrowheads="1"/>
          </p:cNvSpPr>
          <p:nvPr/>
        </p:nvSpPr>
        <p:spPr bwMode="auto">
          <a:xfrm>
            <a:off x="539552" y="3212976"/>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R </a:t>
            </a:r>
            <a:endParaRPr lang="en-US">
              <a:solidFill>
                <a:srgbClr val="000000"/>
              </a:solidFill>
            </a:endParaRPr>
          </a:p>
        </p:txBody>
      </p:sp>
      <p:sp>
        <p:nvSpPr>
          <p:cNvPr id="95" name="Rectangle 94"/>
          <p:cNvSpPr/>
          <p:nvPr/>
        </p:nvSpPr>
        <p:spPr bwMode="auto">
          <a:xfrm>
            <a:off x="1907704" y="378904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96" name="Rectangle 95"/>
          <p:cNvSpPr/>
          <p:nvPr/>
        </p:nvSpPr>
        <p:spPr bwMode="auto">
          <a:xfrm>
            <a:off x="2411760" y="321297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E</a:t>
            </a:r>
            <a:endParaRPr lang="cs-CZ" b="1"/>
          </a:p>
        </p:txBody>
      </p:sp>
      <p:sp>
        <p:nvSpPr>
          <p:cNvPr id="97" name="Rectangle 96"/>
          <p:cNvSpPr/>
          <p:nvPr/>
        </p:nvSpPr>
        <p:spPr bwMode="auto">
          <a:xfrm>
            <a:off x="3203848" y="3789040"/>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a:t>S</a:t>
            </a:r>
            <a:endParaRPr lang="cs-CZ" b="1"/>
          </a:p>
        </p:txBody>
      </p:sp>
      <p:cxnSp>
        <p:nvCxnSpPr>
          <p:cNvPr id="98" name="Straight Arrow Connector 97"/>
          <p:cNvCxnSpPr/>
          <p:nvPr/>
        </p:nvCxnSpPr>
        <p:spPr bwMode="auto">
          <a:xfrm flipH="1">
            <a:off x="1907704" y="3501008"/>
            <a:ext cx="504056"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Arrow Connector 98"/>
          <p:cNvCxnSpPr/>
          <p:nvPr/>
        </p:nvCxnSpPr>
        <p:spPr bwMode="auto">
          <a:xfrm>
            <a:off x="2699792" y="3501008"/>
            <a:ext cx="216024"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Rectangle 99"/>
          <p:cNvSpPr/>
          <p:nvPr/>
        </p:nvSpPr>
        <p:spPr bwMode="auto">
          <a:xfrm>
            <a:off x="2915816" y="378904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R</a:t>
            </a:r>
            <a:endParaRPr lang="cs-CZ" b="1"/>
          </a:p>
        </p:txBody>
      </p:sp>
      <p:sp>
        <p:nvSpPr>
          <p:cNvPr id="101" name="AutoShape 3"/>
          <p:cNvSpPr>
            <a:spLocks noChangeArrowheads="1"/>
          </p:cNvSpPr>
          <p:nvPr/>
        </p:nvSpPr>
        <p:spPr bwMode="auto">
          <a:xfrm>
            <a:off x="4932040" y="3212976"/>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C </a:t>
            </a:r>
            <a:endParaRPr lang="en-US">
              <a:solidFill>
                <a:srgbClr val="000000"/>
              </a:solidFill>
            </a:endParaRPr>
          </a:p>
        </p:txBody>
      </p:sp>
      <p:sp>
        <p:nvSpPr>
          <p:cNvPr id="102" name="Rectangle 101"/>
          <p:cNvSpPr/>
          <p:nvPr/>
        </p:nvSpPr>
        <p:spPr bwMode="auto">
          <a:xfrm>
            <a:off x="6156176" y="3861048"/>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a:t>C</a:t>
            </a:r>
            <a:endParaRPr lang="cs-CZ" b="1"/>
          </a:p>
        </p:txBody>
      </p:sp>
      <p:sp>
        <p:nvSpPr>
          <p:cNvPr id="103" name="Rectangle 102"/>
          <p:cNvSpPr/>
          <p:nvPr/>
        </p:nvSpPr>
        <p:spPr bwMode="auto">
          <a:xfrm>
            <a:off x="6660232" y="32849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E</a:t>
            </a:r>
            <a:endParaRPr lang="cs-CZ" b="1"/>
          </a:p>
        </p:txBody>
      </p:sp>
      <p:sp>
        <p:nvSpPr>
          <p:cNvPr id="104" name="Rectangle 103"/>
          <p:cNvSpPr/>
          <p:nvPr/>
        </p:nvSpPr>
        <p:spPr bwMode="auto">
          <a:xfrm>
            <a:off x="7452320" y="3861048"/>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S</a:t>
            </a:r>
            <a:endParaRPr lang="cs-CZ" b="1"/>
          </a:p>
        </p:txBody>
      </p:sp>
      <p:cxnSp>
        <p:nvCxnSpPr>
          <p:cNvPr id="105" name="Straight Arrow Connector 104"/>
          <p:cNvCxnSpPr/>
          <p:nvPr/>
        </p:nvCxnSpPr>
        <p:spPr bwMode="auto">
          <a:xfrm flipH="1">
            <a:off x="5868144" y="3573016"/>
            <a:ext cx="792088"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Straight Arrow Connector 105"/>
          <p:cNvCxnSpPr/>
          <p:nvPr/>
        </p:nvCxnSpPr>
        <p:spPr bwMode="auto">
          <a:xfrm>
            <a:off x="6948264" y="3573016"/>
            <a:ext cx="216024"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Rectangle 106"/>
          <p:cNvSpPr/>
          <p:nvPr/>
        </p:nvSpPr>
        <p:spPr bwMode="auto">
          <a:xfrm>
            <a:off x="7164288" y="3861048"/>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R</a:t>
            </a:r>
            <a:endParaRPr lang="cs-CZ" b="1"/>
          </a:p>
        </p:txBody>
      </p:sp>
      <p:sp>
        <p:nvSpPr>
          <p:cNvPr id="108" name="Rectangle 107"/>
          <p:cNvSpPr/>
          <p:nvPr/>
        </p:nvSpPr>
        <p:spPr bwMode="auto">
          <a:xfrm>
            <a:off x="5868144" y="3861048"/>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109" name="AutoShape 3"/>
          <p:cNvSpPr>
            <a:spLocks noChangeArrowheads="1"/>
          </p:cNvSpPr>
          <p:nvPr/>
        </p:nvSpPr>
        <p:spPr bwMode="auto">
          <a:xfrm>
            <a:off x="539552" y="4653136"/>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H </a:t>
            </a:r>
            <a:endParaRPr lang="en-US">
              <a:solidFill>
                <a:srgbClr val="000000"/>
              </a:solidFill>
            </a:endParaRPr>
          </a:p>
        </p:txBody>
      </p:sp>
      <p:sp>
        <p:nvSpPr>
          <p:cNvPr id="110" name="Rectangle 109"/>
          <p:cNvSpPr/>
          <p:nvPr/>
        </p:nvSpPr>
        <p:spPr bwMode="auto">
          <a:xfrm>
            <a:off x="1907704" y="537321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sp>
        <p:nvSpPr>
          <p:cNvPr id="111" name="Rectangle 110"/>
          <p:cNvSpPr/>
          <p:nvPr/>
        </p:nvSpPr>
        <p:spPr bwMode="auto">
          <a:xfrm>
            <a:off x="2411760" y="4797152"/>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E</a:t>
            </a:r>
            <a:endParaRPr lang="cs-CZ" b="1"/>
          </a:p>
        </p:txBody>
      </p:sp>
      <p:sp>
        <p:nvSpPr>
          <p:cNvPr id="112" name="Rectangle 111"/>
          <p:cNvSpPr/>
          <p:nvPr/>
        </p:nvSpPr>
        <p:spPr bwMode="auto">
          <a:xfrm>
            <a:off x="3491880" y="537321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S</a:t>
            </a:r>
            <a:endParaRPr lang="cs-CZ" b="1"/>
          </a:p>
        </p:txBody>
      </p:sp>
      <p:cxnSp>
        <p:nvCxnSpPr>
          <p:cNvPr id="113" name="Straight Arrow Connector 112"/>
          <p:cNvCxnSpPr/>
          <p:nvPr/>
        </p:nvCxnSpPr>
        <p:spPr bwMode="auto">
          <a:xfrm flipH="1">
            <a:off x="1619672" y="5085184"/>
            <a:ext cx="792088"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Straight Arrow Connector 113"/>
          <p:cNvCxnSpPr/>
          <p:nvPr/>
        </p:nvCxnSpPr>
        <p:spPr bwMode="auto">
          <a:xfrm>
            <a:off x="2699792" y="5085184"/>
            <a:ext cx="216024"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5" name="Rectangle 114"/>
          <p:cNvSpPr/>
          <p:nvPr/>
        </p:nvSpPr>
        <p:spPr bwMode="auto">
          <a:xfrm>
            <a:off x="3203848" y="537321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R</a:t>
            </a:r>
            <a:endParaRPr lang="cs-CZ" b="1"/>
          </a:p>
        </p:txBody>
      </p:sp>
      <p:sp>
        <p:nvSpPr>
          <p:cNvPr id="116" name="Rectangle 115"/>
          <p:cNvSpPr/>
          <p:nvPr/>
        </p:nvSpPr>
        <p:spPr bwMode="auto">
          <a:xfrm>
            <a:off x="1619672" y="537321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117" name="Rectangle 116"/>
          <p:cNvSpPr/>
          <p:nvPr/>
        </p:nvSpPr>
        <p:spPr bwMode="auto">
          <a:xfrm>
            <a:off x="2915816" y="5373216"/>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a:t>H</a:t>
            </a:r>
            <a:endParaRPr lang="cs-CZ" b="1"/>
          </a:p>
        </p:txBody>
      </p:sp>
      <p:sp>
        <p:nvSpPr>
          <p:cNvPr id="118" name="AutoShape 3"/>
          <p:cNvSpPr>
            <a:spLocks noChangeArrowheads="1"/>
          </p:cNvSpPr>
          <p:nvPr/>
        </p:nvSpPr>
        <p:spPr bwMode="auto">
          <a:xfrm>
            <a:off x="5004048" y="4653136"/>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I </a:t>
            </a:r>
            <a:endParaRPr lang="en-US">
              <a:solidFill>
                <a:srgbClr val="000000"/>
              </a:solidFill>
            </a:endParaRPr>
          </a:p>
        </p:txBody>
      </p:sp>
      <p:sp>
        <p:nvSpPr>
          <p:cNvPr id="119" name="Rectangle 118"/>
          <p:cNvSpPr/>
          <p:nvPr/>
        </p:nvSpPr>
        <p:spPr bwMode="auto">
          <a:xfrm>
            <a:off x="6084168" y="537321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sp>
        <p:nvSpPr>
          <p:cNvPr id="120" name="Rectangle 119"/>
          <p:cNvSpPr/>
          <p:nvPr/>
        </p:nvSpPr>
        <p:spPr bwMode="auto">
          <a:xfrm>
            <a:off x="6588224" y="4797152"/>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E</a:t>
            </a:r>
            <a:endParaRPr lang="cs-CZ" b="1"/>
          </a:p>
        </p:txBody>
      </p:sp>
      <p:sp>
        <p:nvSpPr>
          <p:cNvPr id="121" name="Rectangle 120"/>
          <p:cNvSpPr/>
          <p:nvPr/>
        </p:nvSpPr>
        <p:spPr bwMode="auto">
          <a:xfrm>
            <a:off x="7668344" y="537321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S</a:t>
            </a:r>
            <a:endParaRPr lang="cs-CZ" b="1"/>
          </a:p>
        </p:txBody>
      </p:sp>
      <p:cxnSp>
        <p:nvCxnSpPr>
          <p:cNvPr id="122" name="Straight Arrow Connector 121"/>
          <p:cNvCxnSpPr/>
          <p:nvPr/>
        </p:nvCxnSpPr>
        <p:spPr bwMode="auto">
          <a:xfrm flipH="1">
            <a:off x="5796136" y="5085184"/>
            <a:ext cx="792088"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Straight Arrow Connector 122"/>
          <p:cNvCxnSpPr/>
          <p:nvPr/>
        </p:nvCxnSpPr>
        <p:spPr bwMode="auto">
          <a:xfrm flipH="1">
            <a:off x="6804248" y="5085184"/>
            <a:ext cx="72008"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4" name="Rectangle 123"/>
          <p:cNvSpPr/>
          <p:nvPr/>
        </p:nvSpPr>
        <p:spPr bwMode="auto">
          <a:xfrm>
            <a:off x="5796136" y="537321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125" name="Rectangle 124"/>
          <p:cNvSpPr/>
          <p:nvPr/>
        </p:nvSpPr>
        <p:spPr bwMode="auto">
          <a:xfrm>
            <a:off x="6804248" y="537321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H</a:t>
            </a:r>
            <a:endParaRPr lang="cs-CZ" b="1"/>
          </a:p>
        </p:txBody>
      </p:sp>
      <p:sp>
        <p:nvSpPr>
          <p:cNvPr id="126" name="Rectangle 125"/>
          <p:cNvSpPr/>
          <p:nvPr/>
        </p:nvSpPr>
        <p:spPr bwMode="auto">
          <a:xfrm>
            <a:off x="6876256" y="4797152"/>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R</a:t>
            </a:r>
            <a:endParaRPr lang="cs-CZ" b="1"/>
          </a:p>
        </p:txBody>
      </p:sp>
      <p:sp>
        <p:nvSpPr>
          <p:cNvPr id="127" name="Rectangle 126"/>
          <p:cNvSpPr/>
          <p:nvPr/>
        </p:nvSpPr>
        <p:spPr bwMode="auto">
          <a:xfrm>
            <a:off x="7092280" y="5373216"/>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a:t>I</a:t>
            </a:r>
            <a:endParaRPr lang="cs-CZ" b="1"/>
          </a:p>
        </p:txBody>
      </p:sp>
      <p:cxnSp>
        <p:nvCxnSpPr>
          <p:cNvPr id="128" name="Straight Arrow Connector 127"/>
          <p:cNvCxnSpPr/>
          <p:nvPr/>
        </p:nvCxnSpPr>
        <p:spPr bwMode="auto">
          <a:xfrm>
            <a:off x="7164288" y="5085184"/>
            <a:ext cx="504056"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0" name="Straight Arrow Connector 129"/>
          <p:cNvCxnSpPr/>
          <p:nvPr/>
        </p:nvCxnSpPr>
        <p:spPr bwMode="auto">
          <a:xfrm>
            <a:off x="6660232" y="2276872"/>
            <a:ext cx="864096"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1" name="Straight Arrow Connector 130"/>
          <p:cNvCxnSpPr/>
          <p:nvPr/>
        </p:nvCxnSpPr>
        <p:spPr bwMode="auto">
          <a:xfrm>
            <a:off x="2915816" y="5373216"/>
            <a:ext cx="864096"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2" name="Straight Arrow Connector 131"/>
          <p:cNvCxnSpPr/>
          <p:nvPr/>
        </p:nvCxnSpPr>
        <p:spPr bwMode="auto">
          <a:xfrm>
            <a:off x="3851920" y="2276872"/>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 name="Straight Arrow Connector 132"/>
          <p:cNvCxnSpPr/>
          <p:nvPr/>
        </p:nvCxnSpPr>
        <p:spPr bwMode="auto">
          <a:xfrm>
            <a:off x="2915816" y="3789040"/>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4" name="Straight Arrow Connector 133"/>
          <p:cNvCxnSpPr/>
          <p:nvPr/>
        </p:nvCxnSpPr>
        <p:spPr bwMode="auto">
          <a:xfrm>
            <a:off x="5868144" y="3861048"/>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5" name="Straight Arrow Connector 134"/>
          <p:cNvCxnSpPr/>
          <p:nvPr/>
        </p:nvCxnSpPr>
        <p:spPr bwMode="auto">
          <a:xfrm>
            <a:off x="6804248" y="5373216"/>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Straight Arrow Connector 135"/>
          <p:cNvCxnSpPr/>
          <p:nvPr/>
        </p:nvCxnSpPr>
        <p:spPr bwMode="auto">
          <a:xfrm>
            <a:off x="6588224" y="4797152"/>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7" name="Straight Arrow Connector 136"/>
          <p:cNvCxnSpPr/>
          <p:nvPr/>
        </p:nvCxnSpPr>
        <p:spPr bwMode="auto">
          <a:xfrm>
            <a:off x="1619672" y="5373216"/>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 name="Straight Arrow Connector 137"/>
          <p:cNvCxnSpPr/>
          <p:nvPr/>
        </p:nvCxnSpPr>
        <p:spPr bwMode="auto">
          <a:xfrm>
            <a:off x="7164288" y="3861048"/>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9" name="Straight Arrow Connector 138"/>
          <p:cNvCxnSpPr/>
          <p:nvPr/>
        </p:nvCxnSpPr>
        <p:spPr bwMode="auto">
          <a:xfrm>
            <a:off x="1403648" y="2276872"/>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 name="Straight Arrow Connector 139"/>
          <p:cNvCxnSpPr/>
          <p:nvPr/>
        </p:nvCxnSpPr>
        <p:spPr bwMode="auto">
          <a:xfrm>
            <a:off x="1907704" y="3789040"/>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Straight Arrow Connector 140"/>
          <p:cNvCxnSpPr/>
          <p:nvPr/>
        </p:nvCxnSpPr>
        <p:spPr bwMode="auto">
          <a:xfrm>
            <a:off x="6660232" y="3284984"/>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2" name="Straight Arrow Connector 141"/>
          <p:cNvCxnSpPr/>
          <p:nvPr/>
        </p:nvCxnSpPr>
        <p:spPr bwMode="auto">
          <a:xfrm>
            <a:off x="2411760" y="4797152"/>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 name="Straight Arrow Connector 142"/>
          <p:cNvCxnSpPr/>
          <p:nvPr/>
        </p:nvCxnSpPr>
        <p:spPr bwMode="auto">
          <a:xfrm>
            <a:off x="7668344" y="5373216"/>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 name="Straight Arrow Connector 143"/>
          <p:cNvCxnSpPr/>
          <p:nvPr/>
        </p:nvCxnSpPr>
        <p:spPr bwMode="auto">
          <a:xfrm>
            <a:off x="5796136" y="5373216"/>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 name="Straight Arrow Connector 144"/>
          <p:cNvCxnSpPr/>
          <p:nvPr/>
        </p:nvCxnSpPr>
        <p:spPr bwMode="auto">
          <a:xfrm>
            <a:off x="2411760" y="3212976"/>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1315726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AutoShape 3"/>
          <p:cNvSpPr>
            <a:spLocks noChangeArrowheads="1"/>
          </p:cNvSpPr>
          <p:nvPr/>
        </p:nvSpPr>
        <p:spPr bwMode="auto">
          <a:xfrm>
            <a:off x="323528" y="3933056"/>
            <a:ext cx="8424936" cy="1800200"/>
          </a:xfrm>
          <a:prstGeom prst="roundRect">
            <a:avLst>
              <a:gd name="adj" fmla="val 9526"/>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186" name="Rectangle 185"/>
          <p:cNvSpPr/>
          <p:nvPr/>
        </p:nvSpPr>
        <p:spPr bwMode="auto">
          <a:xfrm>
            <a:off x="3419872"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smtClean="0"/>
              <a:t>N</a:t>
            </a:r>
            <a:endParaRPr lang="cs-CZ" b="1"/>
          </a:p>
        </p:txBody>
      </p:sp>
      <p:sp>
        <p:nvSpPr>
          <p:cNvPr id="112" name="AutoShape 3"/>
          <p:cNvSpPr>
            <a:spLocks noChangeArrowheads="1"/>
          </p:cNvSpPr>
          <p:nvPr/>
        </p:nvSpPr>
        <p:spPr bwMode="auto">
          <a:xfrm>
            <a:off x="323528" y="2204864"/>
            <a:ext cx="8424936" cy="1656184"/>
          </a:xfrm>
          <a:prstGeom prst="roundRect">
            <a:avLst>
              <a:gd name="adj" fmla="val 1247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111" name="AutoShape 3"/>
          <p:cNvSpPr>
            <a:spLocks noChangeArrowheads="1"/>
          </p:cNvSpPr>
          <p:nvPr/>
        </p:nvSpPr>
        <p:spPr bwMode="auto">
          <a:xfrm>
            <a:off x="323528" y="692696"/>
            <a:ext cx="8424936" cy="1440160"/>
          </a:xfrm>
          <a:prstGeom prst="roundRect">
            <a:avLst>
              <a:gd name="adj" fmla="val 15346"/>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11" name="AutoShape 3"/>
          <p:cNvSpPr>
            <a:spLocks noChangeArrowheads="1"/>
          </p:cNvSpPr>
          <p:nvPr/>
        </p:nvSpPr>
        <p:spPr bwMode="auto">
          <a:xfrm>
            <a:off x="467544" y="836712"/>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I </a:t>
            </a:r>
            <a:endParaRPr lang="en-US">
              <a:solidFill>
                <a:srgbClr val="000000"/>
              </a:solidFill>
            </a:endParaRPr>
          </a:p>
        </p:txBody>
      </p:sp>
      <p:sp>
        <p:nvSpPr>
          <p:cNvPr id="12" name="AutoShape 3"/>
          <p:cNvSpPr>
            <a:spLocks noChangeArrowheads="1"/>
          </p:cNvSpPr>
          <p:nvPr/>
        </p:nvSpPr>
        <p:spPr bwMode="auto">
          <a:xfrm>
            <a:off x="4860032" y="836712"/>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N </a:t>
            </a:r>
            <a:endParaRPr lang="en-US">
              <a:solidFill>
                <a:srgbClr val="000000"/>
              </a:solidFill>
            </a:endParaRPr>
          </a:p>
        </p:txBody>
      </p:sp>
      <p:sp>
        <p:nvSpPr>
          <p:cNvPr id="13" name="AutoShape 3"/>
          <p:cNvSpPr>
            <a:spLocks noChangeArrowheads="1"/>
          </p:cNvSpPr>
          <p:nvPr/>
        </p:nvSpPr>
        <p:spPr bwMode="auto">
          <a:xfrm>
            <a:off x="467544" y="2348880"/>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G </a:t>
            </a:r>
            <a:endParaRPr lang="en-US">
              <a:solidFill>
                <a:srgbClr val="000000"/>
              </a:solidFill>
            </a:endParaRPr>
          </a:p>
        </p:txBody>
      </p:sp>
      <p:sp>
        <p:nvSpPr>
          <p:cNvPr id="14" name="AutoShape 3"/>
          <p:cNvSpPr>
            <a:spLocks noChangeArrowheads="1"/>
          </p:cNvSpPr>
          <p:nvPr/>
        </p:nvSpPr>
        <p:spPr bwMode="auto">
          <a:xfrm>
            <a:off x="4788024" y="2420888"/>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K </a:t>
            </a:r>
            <a:endParaRPr lang="en-US">
              <a:solidFill>
                <a:srgbClr val="000000"/>
              </a:solidFill>
            </a:endParaRPr>
          </a:p>
        </p:txBody>
      </p:sp>
      <p:sp>
        <p:nvSpPr>
          <p:cNvPr id="34" name="Rectangle 33"/>
          <p:cNvSpPr/>
          <p:nvPr/>
        </p:nvSpPr>
        <p:spPr bwMode="auto">
          <a:xfrm>
            <a:off x="1763688" y="16288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sp>
        <p:nvSpPr>
          <p:cNvPr id="35" name="Rectangle 34"/>
          <p:cNvSpPr/>
          <p:nvPr/>
        </p:nvSpPr>
        <p:spPr bwMode="auto">
          <a:xfrm>
            <a:off x="2267744" y="105273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E</a:t>
            </a:r>
            <a:endParaRPr lang="cs-CZ" b="1"/>
          </a:p>
        </p:txBody>
      </p:sp>
      <p:sp>
        <p:nvSpPr>
          <p:cNvPr id="36" name="Rectangle 35"/>
          <p:cNvSpPr/>
          <p:nvPr/>
        </p:nvSpPr>
        <p:spPr bwMode="auto">
          <a:xfrm>
            <a:off x="3347864" y="16288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S</a:t>
            </a:r>
            <a:endParaRPr lang="cs-CZ" b="1"/>
          </a:p>
        </p:txBody>
      </p:sp>
      <p:cxnSp>
        <p:nvCxnSpPr>
          <p:cNvPr id="37" name="Straight Arrow Connector 36"/>
          <p:cNvCxnSpPr/>
          <p:nvPr/>
        </p:nvCxnSpPr>
        <p:spPr bwMode="auto">
          <a:xfrm flipH="1">
            <a:off x="1475656" y="1340768"/>
            <a:ext cx="792088"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Arrow Connector 37"/>
          <p:cNvCxnSpPr/>
          <p:nvPr/>
        </p:nvCxnSpPr>
        <p:spPr bwMode="auto">
          <a:xfrm flipH="1">
            <a:off x="2483768" y="1340768"/>
            <a:ext cx="72008"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Rectangle 39"/>
          <p:cNvSpPr/>
          <p:nvPr/>
        </p:nvSpPr>
        <p:spPr bwMode="auto">
          <a:xfrm>
            <a:off x="1475656" y="16288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41" name="Rectangle 40"/>
          <p:cNvSpPr/>
          <p:nvPr/>
        </p:nvSpPr>
        <p:spPr bwMode="auto">
          <a:xfrm>
            <a:off x="2483768" y="16288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H</a:t>
            </a:r>
            <a:endParaRPr lang="cs-CZ" b="1"/>
          </a:p>
        </p:txBody>
      </p:sp>
      <p:sp>
        <p:nvSpPr>
          <p:cNvPr id="42" name="Rectangle 41"/>
          <p:cNvSpPr/>
          <p:nvPr/>
        </p:nvSpPr>
        <p:spPr bwMode="auto">
          <a:xfrm>
            <a:off x="2555776" y="105273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R</a:t>
            </a:r>
            <a:endParaRPr lang="cs-CZ" b="1"/>
          </a:p>
        </p:txBody>
      </p:sp>
      <p:sp>
        <p:nvSpPr>
          <p:cNvPr id="44" name="Rectangle 43"/>
          <p:cNvSpPr/>
          <p:nvPr/>
        </p:nvSpPr>
        <p:spPr bwMode="auto">
          <a:xfrm>
            <a:off x="2771800" y="1628800"/>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a:t>I</a:t>
            </a:r>
            <a:endParaRPr lang="cs-CZ" b="1"/>
          </a:p>
        </p:txBody>
      </p:sp>
      <p:cxnSp>
        <p:nvCxnSpPr>
          <p:cNvPr id="45" name="Straight Arrow Connector 44"/>
          <p:cNvCxnSpPr/>
          <p:nvPr/>
        </p:nvCxnSpPr>
        <p:spPr bwMode="auto">
          <a:xfrm>
            <a:off x="2843808" y="1340768"/>
            <a:ext cx="504056"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Rectangle 46"/>
          <p:cNvSpPr/>
          <p:nvPr/>
        </p:nvSpPr>
        <p:spPr bwMode="auto">
          <a:xfrm>
            <a:off x="5868144" y="1700808"/>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sp>
        <p:nvSpPr>
          <p:cNvPr id="48" name="Rectangle 47"/>
          <p:cNvSpPr/>
          <p:nvPr/>
        </p:nvSpPr>
        <p:spPr bwMode="auto">
          <a:xfrm>
            <a:off x="6372200" y="112474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E</a:t>
            </a:r>
            <a:endParaRPr lang="cs-CZ" b="1"/>
          </a:p>
        </p:txBody>
      </p:sp>
      <p:sp>
        <p:nvSpPr>
          <p:cNvPr id="49" name="Rectangle 48"/>
          <p:cNvSpPr/>
          <p:nvPr/>
        </p:nvSpPr>
        <p:spPr bwMode="auto">
          <a:xfrm>
            <a:off x="7740352" y="1700808"/>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S</a:t>
            </a:r>
            <a:endParaRPr lang="cs-CZ" b="1"/>
          </a:p>
        </p:txBody>
      </p:sp>
      <p:cxnSp>
        <p:nvCxnSpPr>
          <p:cNvPr id="50" name="Straight Arrow Connector 49"/>
          <p:cNvCxnSpPr/>
          <p:nvPr/>
        </p:nvCxnSpPr>
        <p:spPr bwMode="auto">
          <a:xfrm flipH="1">
            <a:off x="5580112" y="1412776"/>
            <a:ext cx="792088"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Arrow Connector 50"/>
          <p:cNvCxnSpPr/>
          <p:nvPr/>
        </p:nvCxnSpPr>
        <p:spPr bwMode="auto">
          <a:xfrm flipH="1">
            <a:off x="6588224" y="1412776"/>
            <a:ext cx="72008"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Rectangle 51"/>
          <p:cNvSpPr/>
          <p:nvPr/>
        </p:nvSpPr>
        <p:spPr bwMode="auto">
          <a:xfrm>
            <a:off x="5580112" y="1700808"/>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53" name="Rectangle 52"/>
          <p:cNvSpPr/>
          <p:nvPr/>
        </p:nvSpPr>
        <p:spPr bwMode="auto">
          <a:xfrm>
            <a:off x="6588224" y="1700808"/>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H</a:t>
            </a:r>
            <a:endParaRPr lang="cs-CZ" b="1"/>
          </a:p>
        </p:txBody>
      </p:sp>
      <p:sp>
        <p:nvSpPr>
          <p:cNvPr id="54" name="Rectangle 53"/>
          <p:cNvSpPr/>
          <p:nvPr/>
        </p:nvSpPr>
        <p:spPr bwMode="auto">
          <a:xfrm>
            <a:off x="6660232" y="112474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R</a:t>
            </a:r>
            <a:endParaRPr lang="cs-CZ" b="1"/>
          </a:p>
        </p:txBody>
      </p:sp>
      <p:sp>
        <p:nvSpPr>
          <p:cNvPr id="55" name="Rectangle 54"/>
          <p:cNvSpPr/>
          <p:nvPr/>
        </p:nvSpPr>
        <p:spPr bwMode="auto">
          <a:xfrm>
            <a:off x="6876256" y="1700808"/>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I</a:t>
            </a:r>
            <a:endParaRPr lang="cs-CZ" b="1"/>
          </a:p>
        </p:txBody>
      </p:sp>
      <p:cxnSp>
        <p:nvCxnSpPr>
          <p:cNvPr id="56" name="Straight Arrow Connector 55"/>
          <p:cNvCxnSpPr/>
          <p:nvPr/>
        </p:nvCxnSpPr>
        <p:spPr bwMode="auto">
          <a:xfrm>
            <a:off x="6948264" y="1412776"/>
            <a:ext cx="792088"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Rectangle 56"/>
          <p:cNvSpPr/>
          <p:nvPr/>
        </p:nvSpPr>
        <p:spPr bwMode="auto">
          <a:xfrm>
            <a:off x="7164288" y="1700808"/>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a:t>N</a:t>
            </a:r>
            <a:endParaRPr lang="cs-CZ" b="1"/>
          </a:p>
        </p:txBody>
      </p:sp>
      <p:sp>
        <p:nvSpPr>
          <p:cNvPr id="64" name="Rectangle 63"/>
          <p:cNvSpPr/>
          <p:nvPr/>
        </p:nvSpPr>
        <p:spPr bwMode="auto">
          <a:xfrm>
            <a:off x="1691680" y="32849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sp>
        <p:nvSpPr>
          <p:cNvPr id="65" name="Rectangle 64"/>
          <p:cNvSpPr/>
          <p:nvPr/>
        </p:nvSpPr>
        <p:spPr bwMode="auto">
          <a:xfrm>
            <a:off x="2195736" y="270892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E</a:t>
            </a:r>
            <a:endParaRPr lang="cs-CZ" b="1"/>
          </a:p>
        </p:txBody>
      </p:sp>
      <p:sp>
        <p:nvSpPr>
          <p:cNvPr id="66" name="Rectangle 65"/>
          <p:cNvSpPr/>
          <p:nvPr/>
        </p:nvSpPr>
        <p:spPr bwMode="auto">
          <a:xfrm>
            <a:off x="3707904" y="32849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S</a:t>
            </a:r>
            <a:endParaRPr lang="cs-CZ" b="1"/>
          </a:p>
        </p:txBody>
      </p:sp>
      <p:cxnSp>
        <p:nvCxnSpPr>
          <p:cNvPr id="67" name="Straight Arrow Connector 66"/>
          <p:cNvCxnSpPr/>
          <p:nvPr/>
        </p:nvCxnSpPr>
        <p:spPr bwMode="auto">
          <a:xfrm flipH="1">
            <a:off x="1403648" y="2996952"/>
            <a:ext cx="792088"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Straight Arrow Connector 67"/>
          <p:cNvCxnSpPr/>
          <p:nvPr/>
        </p:nvCxnSpPr>
        <p:spPr bwMode="auto">
          <a:xfrm flipH="1">
            <a:off x="2267744" y="2996952"/>
            <a:ext cx="216024"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 name="Rectangle 68"/>
          <p:cNvSpPr/>
          <p:nvPr/>
        </p:nvSpPr>
        <p:spPr bwMode="auto">
          <a:xfrm>
            <a:off x="1403648" y="32849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70" name="Rectangle 69"/>
          <p:cNvSpPr/>
          <p:nvPr/>
        </p:nvSpPr>
        <p:spPr bwMode="auto">
          <a:xfrm>
            <a:off x="2267744" y="3284984"/>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a:t>G</a:t>
            </a:r>
            <a:endParaRPr lang="cs-CZ" b="1"/>
          </a:p>
        </p:txBody>
      </p:sp>
      <p:sp>
        <p:nvSpPr>
          <p:cNvPr id="71" name="Rectangle 70"/>
          <p:cNvSpPr/>
          <p:nvPr/>
        </p:nvSpPr>
        <p:spPr bwMode="auto">
          <a:xfrm>
            <a:off x="2483768" y="270892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I</a:t>
            </a:r>
            <a:endParaRPr lang="cs-CZ" b="1"/>
          </a:p>
        </p:txBody>
      </p:sp>
      <p:sp>
        <p:nvSpPr>
          <p:cNvPr id="72" name="Rectangle 71"/>
          <p:cNvSpPr/>
          <p:nvPr/>
        </p:nvSpPr>
        <p:spPr bwMode="auto">
          <a:xfrm>
            <a:off x="2555776" y="32849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H</a:t>
            </a:r>
            <a:endParaRPr lang="cs-CZ" b="1"/>
          </a:p>
        </p:txBody>
      </p:sp>
      <p:cxnSp>
        <p:nvCxnSpPr>
          <p:cNvPr id="73" name="Straight Arrow Connector 72"/>
          <p:cNvCxnSpPr/>
          <p:nvPr/>
        </p:nvCxnSpPr>
        <p:spPr bwMode="auto">
          <a:xfrm>
            <a:off x="2771800" y="2996952"/>
            <a:ext cx="360040"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bwMode="auto">
          <a:xfrm>
            <a:off x="3131840" y="32849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N</a:t>
            </a:r>
            <a:endParaRPr lang="cs-CZ" b="1"/>
          </a:p>
        </p:txBody>
      </p:sp>
      <p:sp>
        <p:nvSpPr>
          <p:cNvPr id="75" name="Rectangle 74"/>
          <p:cNvSpPr/>
          <p:nvPr/>
        </p:nvSpPr>
        <p:spPr bwMode="auto">
          <a:xfrm>
            <a:off x="2771800" y="270892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R</a:t>
            </a:r>
            <a:endParaRPr lang="cs-CZ" b="1"/>
          </a:p>
        </p:txBody>
      </p:sp>
      <p:cxnSp>
        <p:nvCxnSpPr>
          <p:cNvPr id="79" name="Straight Arrow Connector 78"/>
          <p:cNvCxnSpPr/>
          <p:nvPr/>
        </p:nvCxnSpPr>
        <p:spPr bwMode="auto">
          <a:xfrm>
            <a:off x="3059832" y="2996952"/>
            <a:ext cx="648072"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Rectangle 80"/>
          <p:cNvSpPr/>
          <p:nvPr/>
        </p:nvSpPr>
        <p:spPr bwMode="auto">
          <a:xfrm>
            <a:off x="5724128" y="34290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sp>
        <p:nvSpPr>
          <p:cNvPr id="82" name="Rectangle 81"/>
          <p:cNvSpPr/>
          <p:nvPr/>
        </p:nvSpPr>
        <p:spPr bwMode="auto">
          <a:xfrm>
            <a:off x="5796136" y="285293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E</a:t>
            </a:r>
            <a:endParaRPr lang="cs-CZ" b="1"/>
          </a:p>
        </p:txBody>
      </p:sp>
      <p:sp>
        <p:nvSpPr>
          <p:cNvPr id="83" name="Rectangle 82"/>
          <p:cNvSpPr/>
          <p:nvPr/>
        </p:nvSpPr>
        <p:spPr bwMode="auto">
          <a:xfrm>
            <a:off x="7956376" y="34290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S</a:t>
            </a:r>
            <a:endParaRPr lang="cs-CZ" b="1"/>
          </a:p>
        </p:txBody>
      </p:sp>
      <p:cxnSp>
        <p:nvCxnSpPr>
          <p:cNvPr id="84" name="Straight Arrow Connector 83"/>
          <p:cNvCxnSpPr/>
          <p:nvPr/>
        </p:nvCxnSpPr>
        <p:spPr bwMode="auto">
          <a:xfrm flipH="1">
            <a:off x="5436096" y="3140968"/>
            <a:ext cx="360040"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Arrow Connector 84"/>
          <p:cNvCxnSpPr/>
          <p:nvPr/>
        </p:nvCxnSpPr>
        <p:spPr bwMode="auto">
          <a:xfrm>
            <a:off x="6084168" y="3140968"/>
            <a:ext cx="216024"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bwMode="auto">
          <a:xfrm>
            <a:off x="5436096" y="34290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87" name="Rectangle 86"/>
          <p:cNvSpPr/>
          <p:nvPr/>
        </p:nvSpPr>
        <p:spPr bwMode="auto">
          <a:xfrm>
            <a:off x="6300192" y="34290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G</a:t>
            </a:r>
            <a:endParaRPr lang="cs-CZ" b="1"/>
          </a:p>
        </p:txBody>
      </p:sp>
      <p:sp>
        <p:nvSpPr>
          <p:cNvPr id="88" name="Rectangle 87"/>
          <p:cNvSpPr/>
          <p:nvPr/>
        </p:nvSpPr>
        <p:spPr bwMode="auto">
          <a:xfrm>
            <a:off x="6660232" y="234888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I</a:t>
            </a:r>
            <a:endParaRPr lang="cs-CZ" b="1"/>
          </a:p>
        </p:txBody>
      </p:sp>
      <p:sp>
        <p:nvSpPr>
          <p:cNvPr id="89" name="Rectangle 88"/>
          <p:cNvSpPr/>
          <p:nvPr/>
        </p:nvSpPr>
        <p:spPr bwMode="auto">
          <a:xfrm>
            <a:off x="6588224" y="34290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H</a:t>
            </a:r>
            <a:endParaRPr lang="cs-CZ" b="1"/>
          </a:p>
        </p:txBody>
      </p:sp>
      <p:cxnSp>
        <p:nvCxnSpPr>
          <p:cNvPr id="90" name="Straight Arrow Connector 89"/>
          <p:cNvCxnSpPr/>
          <p:nvPr/>
        </p:nvCxnSpPr>
        <p:spPr bwMode="auto">
          <a:xfrm flipH="1">
            <a:off x="7092280" y="3140968"/>
            <a:ext cx="360040"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1" name="Rectangle 90"/>
          <p:cNvSpPr/>
          <p:nvPr/>
        </p:nvSpPr>
        <p:spPr bwMode="auto">
          <a:xfrm>
            <a:off x="7380312" y="34290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N</a:t>
            </a:r>
            <a:endParaRPr lang="cs-CZ" b="1"/>
          </a:p>
        </p:txBody>
      </p:sp>
      <p:sp>
        <p:nvSpPr>
          <p:cNvPr id="92" name="Rectangle 91"/>
          <p:cNvSpPr/>
          <p:nvPr/>
        </p:nvSpPr>
        <p:spPr bwMode="auto">
          <a:xfrm>
            <a:off x="7452320" y="285293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R</a:t>
            </a:r>
            <a:endParaRPr lang="cs-CZ" b="1"/>
          </a:p>
        </p:txBody>
      </p:sp>
      <p:cxnSp>
        <p:nvCxnSpPr>
          <p:cNvPr id="93" name="Straight Arrow Connector 92"/>
          <p:cNvCxnSpPr/>
          <p:nvPr/>
        </p:nvCxnSpPr>
        <p:spPr bwMode="auto">
          <a:xfrm>
            <a:off x="7740352" y="3140968"/>
            <a:ext cx="216024"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Straight Arrow Connector 96"/>
          <p:cNvCxnSpPr/>
          <p:nvPr/>
        </p:nvCxnSpPr>
        <p:spPr bwMode="auto">
          <a:xfrm flipH="1">
            <a:off x="6084168" y="2636912"/>
            <a:ext cx="576064" cy="216024"/>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Arrow Connector 98"/>
          <p:cNvCxnSpPr/>
          <p:nvPr/>
        </p:nvCxnSpPr>
        <p:spPr bwMode="auto">
          <a:xfrm>
            <a:off x="6948264" y="2636912"/>
            <a:ext cx="504056" cy="216024"/>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Right Arrow 102"/>
          <p:cNvSpPr/>
          <p:nvPr/>
        </p:nvSpPr>
        <p:spPr bwMode="auto">
          <a:xfrm>
            <a:off x="4355976" y="1412776"/>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108" name="Right Arrow 107"/>
          <p:cNvSpPr/>
          <p:nvPr/>
        </p:nvSpPr>
        <p:spPr bwMode="auto">
          <a:xfrm>
            <a:off x="4355976" y="2996952"/>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109" name="Right Arrow 108"/>
          <p:cNvSpPr/>
          <p:nvPr/>
        </p:nvSpPr>
        <p:spPr bwMode="auto">
          <a:xfrm>
            <a:off x="251520" y="1484784"/>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114" name="AutoShape 3"/>
          <p:cNvSpPr>
            <a:spLocks noChangeArrowheads="1"/>
          </p:cNvSpPr>
          <p:nvPr/>
        </p:nvSpPr>
        <p:spPr bwMode="auto">
          <a:xfrm>
            <a:off x="323528" y="5877272"/>
            <a:ext cx="8424936" cy="504056"/>
          </a:xfrm>
          <a:prstGeom prst="roundRect">
            <a:avLst>
              <a:gd name="adj" fmla="val 19549"/>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a:t>Note </a:t>
            </a:r>
            <a:r>
              <a:rPr lang="en-US" smtClean="0"/>
              <a:t>the seemingly </a:t>
            </a:r>
            <a:r>
              <a:rPr lang="en-US"/>
              <a:t>unnecessary split of </a:t>
            </a:r>
            <a:r>
              <a:rPr lang="en-US" smtClean="0"/>
              <a:t>E,I,R </a:t>
            </a:r>
            <a:r>
              <a:rPr lang="en-US"/>
              <a:t>4-node during </a:t>
            </a:r>
            <a:r>
              <a:rPr lang="en-US" smtClean="0"/>
              <a:t>insertion </a:t>
            </a:r>
            <a:r>
              <a:rPr lang="en-US"/>
              <a:t>of </a:t>
            </a:r>
            <a:r>
              <a:rPr lang="en-US" smtClean="0"/>
              <a:t>K.</a:t>
            </a:r>
            <a:endParaRPr lang="en-US"/>
          </a:p>
        </p:txBody>
      </p:sp>
      <p:sp>
        <p:nvSpPr>
          <p:cNvPr id="115"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2-3-4 Tree</a:t>
            </a:r>
            <a:endParaRPr lang="cs-CZ" sz="2000" b="1">
              <a:solidFill>
                <a:schemeClr val="bg1"/>
              </a:solidFill>
              <a:latin typeface="Arial Black" pitchFamily="34" charset="0"/>
            </a:endParaRPr>
          </a:p>
        </p:txBody>
      </p:sp>
      <p:sp>
        <p:nvSpPr>
          <p:cNvPr id="116"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17" name="Group 629"/>
          <p:cNvGrpSpPr>
            <a:grpSpLocks/>
          </p:cNvGrpSpPr>
          <p:nvPr/>
        </p:nvGrpSpPr>
        <p:grpSpPr bwMode="auto">
          <a:xfrm>
            <a:off x="4067944" y="116632"/>
            <a:ext cx="217488" cy="217487"/>
            <a:chOff x="2290" y="73"/>
            <a:chExt cx="137" cy="137"/>
          </a:xfrm>
        </p:grpSpPr>
        <p:grpSp>
          <p:nvGrpSpPr>
            <p:cNvPr id="118" name="Group 630"/>
            <p:cNvGrpSpPr>
              <a:grpSpLocks/>
            </p:cNvGrpSpPr>
            <p:nvPr/>
          </p:nvGrpSpPr>
          <p:grpSpPr bwMode="auto">
            <a:xfrm>
              <a:off x="2290" y="73"/>
              <a:ext cx="136" cy="137"/>
              <a:chOff x="2562" y="300"/>
              <a:chExt cx="182" cy="91"/>
            </a:xfrm>
          </p:grpSpPr>
          <p:sp>
            <p:nvSpPr>
              <p:cNvPr id="120"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1"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19"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22"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23"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4" name="Group 636"/>
          <p:cNvGrpSpPr>
            <a:grpSpLocks/>
          </p:cNvGrpSpPr>
          <p:nvPr/>
        </p:nvGrpSpPr>
        <p:grpSpPr bwMode="auto">
          <a:xfrm flipH="1">
            <a:off x="8532813" y="115888"/>
            <a:ext cx="217487" cy="217487"/>
            <a:chOff x="2290" y="73"/>
            <a:chExt cx="137" cy="137"/>
          </a:xfrm>
        </p:grpSpPr>
        <p:grpSp>
          <p:nvGrpSpPr>
            <p:cNvPr id="125" name="Group 637"/>
            <p:cNvGrpSpPr>
              <a:grpSpLocks/>
            </p:cNvGrpSpPr>
            <p:nvPr/>
          </p:nvGrpSpPr>
          <p:grpSpPr bwMode="auto">
            <a:xfrm>
              <a:off x="2290" y="73"/>
              <a:ext cx="136" cy="137"/>
              <a:chOff x="2562" y="300"/>
              <a:chExt cx="182" cy="91"/>
            </a:xfrm>
          </p:grpSpPr>
          <p:sp>
            <p:nvSpPr>
              <p:cNvPr id="127"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8"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26"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29"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a:solidFill>
                  <a:schemeClr val="bg1"/>
                </a:solidFill>
                <a:latin typeface="Arial Black" pitchFamily="34" charset="0"/>
              </a:rPr>
              <a:t>Insert example </a:t>
            </a:r>
            <a:r>
              <a:rPr lang="en-US" sz="1400" b="1" smtClean="0">
                <a:solidFill>
                  <a:schemeClr val="bg1"/>
                </a:solidFill>
                <a:latin typeface="Arial Black" pitchFamily="34" charset="0"/>
              </a:rPr>
              <a:t>II</a:t>
            </a:r>
            <a:endParaRPr lang="cs-CZ" sz="1400" b="1">
              <a:solidFill>
                <a:schemeClr val="bg1"/>
              </a:solidFill>
              <a:latin typeface="Arial Black" pitchFamily="34" charset="0"/>
            </a:endParaRPr>
          </a:p>
        </p:txBody>
      </p:sp>
      <p:sp>
        <p:nvSpPr>
          <p:cNvPr id="130"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23</a:t>
            </a:r>
            <a:endParaRPr lang="cs-CZ" sz="1600" b="1">
              <a:solidFill>
                <a:schemeClr val="bg1"/>
              </a:solidFill>
              <a:latin typeface="Arial Black" pitchFamily="34" charset="0"/>
            </a:endParaRPr>
          </a:p>
        </p:txBody>
      </p:sp>
      <p:sp>
        <p:nvSpPr>
          <p:cNvPr id="131"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
        <p:nvSpPr>
          <p:cNvPr id="96" name="Right Arrow 95"/>
          <p:cNvSpPr/>
          <p:nvPr/>
        </p:nvSpPr>
        <p:spPr bwMode="auto">
          <a:xfrm>
            <a:off x="8172400" y="1412776"/>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98" name="Right Arrow 97"/>
          <p:cNvSpPr/>
          <p:nvPr/>
        </p:nvSpPr>
        <p:spPr bwMode="auto">
          <a:xfrm>
            <a:off x="179512" y="4797152"/>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101" name="Right Arrow 100"/>
          <p:cNvSpPr/>
          <p:nvPr/>
        </p:nvSpPr>
        <p:spPr bwMode="auto">
          <a:xfrm>
            <a:off x="251520" y="2996952"/>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102" name="Right Arrow 101"/>
          <p:cNvSpPr/>
          <p:nvPr/>
        </p:nvSpPr>
        <p:spPr bwMode="auto">
          <a:xfrm>
            <a:off x="8172400" y="2996952"/>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104" name="AutoShape 3"/>
          <p:cNvSpPr>
            <a:spLocks noChangeArrowheads="1"/>
          </p:cNvSpPr>
          <p:nvPr/>
        </p:nvSpPr>
        <p:spPr bwMode="auto">
          <a:xfrm>
            <a:off x="467544" y="4077072"/>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L </a:t>
            </a:r>
            <a:endParaRPr lang="en-US">
              <a:solidFill>
                <a:srgbClr val="000000"/>
              </a:solidFill>
            </a:endParaRPr>
          </a:p>
        </p:txBody>
      </p:sp>
      <p:sp>
        <p:nvSpPr>
          <p:cNvPr id="105" name="AutoShape 3"/>
          <p:cNvSpPr>
            <a:spLocks noChangeArrowheads="1"/>
          </p:cNvSpPr>
          <p:nvPr/>
        </p:nvSpPr>
        <p:spPr bwMode="auto">
          <a:xfrm>
            <a:off x="4860032" y="4149080"/>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M </a:t>
            </a:r>
            <a:endParaRPr lang="en-US">
              <a:solidFill>
                <a:srgbClr val="000000"/>
              </a:solidFill>
            </a:endParaRPr>
          </a:p>
        </p:txBody>
      </p:sp>
      <p:sp>
        <p:nvSpPr>
          <p:cNvPr id="132" name="Rectangle 131"/>
          <p:cNvSpPr/>
          <p:nvPr/>
        </p:nvSpPr>
        <p:spPr bwMode="auto">
          <a:xfrm>
            <a:off x="7092280" y="3429000"/>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a:t>K</a:t>
            </a:r>
            <a:endParaRPr lang="cs-CZ" b="1"/>
          </a:p>
        </p:txBody>
      </p:sp>
      <p:sp>
        <p:nvSpPr>
          <p:cNvPr id="133" name="Rectangle 132"/>
          <p:cNvSpPr/>
          <p:nvPr/>
        </p:nvSpPr>
        <p:spPr bwMode="auto">
          <a:xfrm>
            <a:off x="1475656"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sp>
        <p:nvSpPr>
          <p:cNvPr id="134" name="Rectangle 133"/>
          <p:cNvSpPr/>
          <p:nvPr/>
        </p:nvSpPr>
        <p:spPr bwMode="auto">
          <a:xfrm>
            <a:off x="1547664" y="465313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E</a:t>
            </a:r>
            <a:endParaRPr lang="cs-CZ" b="1"/>
          </a:p>
        </p:txBody>
      </p:sp>
      <p:cxnSp>
        <p:nvCxnSpPr>
          <p:cNvPr id="136" name="Straight Arrow Connector 135"/>
          <p:cNvCxnSpPr/>
          <p:nvPr/>
        </p:nvCxnSpPr>
        <p:spPr bwMode="auto">
          <a:xfrm flipH="1">
            <a:off x="1187624" y="4941168"/>
            <a:ext cx="360040"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7" name="Straight Arrow Connector 136"/>
          <p:cNvCxnSpPr/>
          <p:nvPr/>
        </p:nvCxnSpPr>
        <p:spPr bwMode="auto">
          <a:xfrm>
            <a:off x="1835696" y="4941168"/>
            <a:ext cx="216024"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8" name="Rectangle 137"/>
          <p:cNvSpPr/>
          <p:nvPr/>
        </p:nvSpPr>
        <p:spPr bwMode="auto">
          <a:xfrm>
            <a:off x="1187624"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139" name="Rectangle 138"/>
          <p:cNvSpPr/>
          <p:nvPr/>
        </p:nvSpPr>
        <p:spPr bwMode="auto">
          <a:xfrm>
            <a:off x="2051720"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G</a:t>
            </a:r>
            <a:endParaRPr lang="cs-CZ" b="1"/>
          </a:p>
        </p:txBody>
      </p:sp>
      <p:sp>
        <p:nvSpPr>
          <p:cNvPr id="140" name="Rectangle 139"/>
          <p:cNvSpPr/>
          <p:nvPr/>
        </p:nvSpPr>
        <p:spPr bwMode="auto">
          <a:xfrm>
            <a:off x="2411760" y="414908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I</a:t>
            </a:r>
            <a:endParaRPr lang="cs-CZ" b="1"/>
          </a:p>
        </p:txBody>
      </p:sp>
      <p:sp>
        <p:nvSpPr>
          <p:cNvPr id="141" name="Rectangle 140"/>
          <p:cNvSpPr/>
          <p:nvPr/>
        </p:nvSpPr>
        <p:spPr bwMode="auto">
          <a:xfrm>
            <a:off x="2339752"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H</a:t>
            </a:r>
            <a:endParaRPr lang="cs-CZ" b="1"/>
          </a:p>
        </p:txBody>
      </p:sp>
      <p:cxnSp>
        <p:nvCxnSpPr>
          <p:cNvPr id="146" name="Straight Arrow Connector 145"/>
          <p:cNvCxnSpPr/>
          <p:nvPr/>
        </p:nvCxnSpPr>
        <p:spPr bwMode="auto">
          <a:xfrm flipH="1">
            <a:off x="1835696" y="4437112"/>
            <a:ext cx="576064" cy="216024"/>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8" name="Right Arrow 147"/>
          <p:cNvSpPr/>
          <p:nvPr/>
        </p:nvSpPr>
        <p:spPr bwMode="auto">
          <a:xfrm>
            <a:off x="4211960" y="4797152"/>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cxnSp>
        <p:nvCxnSpPr>
          <p:cNvPr id="150" name="Straight Arrow Connector 149"/>
          <p:cNvCxnSpPr/>
          <p:nvPr/>
        </p:nvCxnSpPr>
        <p:spPr bwMode="auto">
          <a:xfrm>
            <a:off x="6588224" y="1700808"/>
            <a:ext cx="864096"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1" name="Straight Arrow Connector 150"/>
          <p:cNvCxnSpPr/>
          <p:nvPr/>
        </p:nvCxnSpPr>
        <p:spPr bwMode="auto">
          <a:xfrm>
            <a:off x="2195736" y="2708920"/>
            <a:ext cx="864096"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2" name="Straight Arrow Connector 151"/>
          <p:cNvCxnSpPr/>
          <p:nvPr/>
        </p:nvCxnSpPr>
        <p:spPr bwMode="auto">
          <a:xfrm>
            <a:off x="2051720" y="5229200"/>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 name="Straight Arrow Connector 152"/>
          <p:cNvCxnSpPr/>
          <p:nvPr/>
        </p:nvCxnSpPr>
        <p:spPr bwMode="auto">
          <a:xfrm>
            <a:off x="2267744" y="1052736"/>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4" name="Straight Arrow Connector 153"/>
          <p:cNvCxnSpPr/>
          <p:nvPr/>
        </p:nvCxnSpPr>
        <p:spPr bwMode="auto">
          <a:xfrm>
            <a:off x="2483768" y="1628800"/>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5" name="Straight Arrow Connector 154"/>
          <p:cNvCxnSpPr/>
          <p:nvPr/>
        </p:nvCxnSpPr>
        <p:spPr bwMode="auto">
          <a:xfrm>
            <a:off x="1475656" y="1628800"/>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6" name="Straight Arrow Connector 155"/>
          <p:cNvCxnSpPr/>
          <p:nvPr/>
        </p:nvCxnSpPr>
        <p:spPr bwMode="auto">
          <a:xfrm>
            <a:off x="5580112" y="1700808"/>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7" name="Straight Arrow Connector 156"/>
          <p:cNvCxnSpPr/>
          <p:nvPr/>
        </p:nvCxnSpPr>
        <p:spPr bwMode="auto">
          <a:xfrm>
            <a:off x="5436096" y="3429000"/>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8" name="Straight Arrow Connector 157"/>
          <p:cNvCxnSpPr/>
          <p:nvPr/>
        </p:nvCxnSpPr>
        <p:spPr bwMode="auto">
          <a:xfrm>
            <a:off x="6300192" y="3429000"/>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9" name="Straight Arrow Connector 158"/>
          <p:cNvCxnSpPr/>
          <p:nvPr/>
        </p:nvCxnSpPr>
        <p:spPr bwMode="auto">
          <a:xfrm>
            <a:off x="7092280" y="3429000"/>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0" name="Straight Arrow Connector 159"/>
          <p:cNvCxnSpPr/>
          <p:nvPr/>
        </p:nvCxnSpPr>
        <p:spPr bwMode="auto">
          <a:xfrm>
            <a:off x="1187624" y="5229200"/>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1" name="Straight Arrow Connector 160"/>
          <p:cNvCxnSpPr/>
          <p:nvPr/>
        </p:nvCxnSpPr>
        <p:spPr bwMode="auto">
          <a:xfrm>
            <a:off x="3347864" y="1628800"/>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2" name="Straight Arrow Connector 161"/>
          <p:cNvCxnSpPr/>
          <p:nvPr/>
        </p:nvCxnSpPr>
        <p:spPr bwMode="auto">
          <a:xfrm>
            <a:off x="7740352" y="1700808"/>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 name="Straight Arrow Connector 162"/>
          <p:cNvCxnSpPr/>
          <p:nvPr/>
        </p:nvCxnSpPr>
        <p:spPr bwMode="auto">
          <a:xfrm>
            <a:off x="6372200" y="1124744"/>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 name="Straight Arrow Connector 163"/>
          <p:cNvCxnSpPr/>
          <p:nvPr/>
        </p:nvCxnSpPr>
        <p:spPr bwMode="auto">
          <a:xfrm>
            <a:off x="3131840" y="3284984"/>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5" name="Straight Arrow Connector 164"/>
          <p:cNvCxnSpPr/>
          <p:nvPr/>
        </p:nvCxnSpPr>
        <p:spPr bwMode="auto">
          <a:xfrm>
            <a:off x="2267744" y="3284984"/>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6" name="Straight Arrow Connector 165"/>
          <p:cNvCxnSpPr/>
          <p:nvPr/>
        </p:nvCxnSpPr>
        <p:spPr bwMode="auto">
          <a:xfrm>
            <a:off x="1403648" y="3284984"/>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7" name="Straight Arrow Connector 166"/>
          <p:cNvCxnSpPr/>
          <p:nvPr/>
        </p:nvCxnSpPr>
        <p:spPr bwMode="auto">
          <a:xfrm>
            <a:off x="3707904" y="3284984"/>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8" name="Straight Arrow Connector 167"/>
          <p:cNvCxnSpPr/>
          <p:nvPr/>
        </p:nvCxnSpPr>
        <p:spPr bwMode="auto">
          <a:xfrm>
            <a:off x="7956376" y="3429000"/>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9" name="Straight Arrow Connector 168"/>
          <p:cNvCxnSpPr/>
          <p:nvPr/>
        </p:nvCxnSpPr>
        <p:spPr bwMode="auto">
          <a:xfrm>
            <a:off x="7452320" y="2852936"/>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Straight Arrow Connector 169"/>
          <p:cNvCxnSpPr/>
          <p:nvPr/>
        </p:nvCxnSpPr>
        <p:spPr bwMode="auto">
          <a:xfrm>
            <a:off x="6660232" y="2348880"/>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2" name="Straight Arrow Connector 171"/>
          <p:cNvCxnSpPr/>
          <p:nvPr/>
        </p:nvCxnSpPr>
        <p:spPr bwMode="auto">
          <a:xfrm>
            <a:off x="2411760" y="4149080"/>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3" name="Straight Arrow Connector 172"/>
          <p:cNvCxnSpPr/>
          <p:nvPr/>
        </p:nvCxnSpPr>
        <p:spPr bwMode="auto">
          <a:xfrm>
            <a:off x="1547664" y="4653136"/>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6" name="Rectangle 175"/>
          <p:cNvSpPr/>
          <p:nvPr/>
        </p:nvSpPr>
        <p:spPr bwMode="auto">
          <a:xfrm>
            <a:off x="3923928"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S</a:t>
            </a:r>
            <a:endParaRPr lang="cs-CZ" b="1"/>
          </a:p>
        </p:txBody>
      </p:sp>
      <p:cxnSp>
        <p:nvCxnSpPr>
          <p:cNvPr id="177" name="Straight Arrow Connector 176"/>
          <p:cNvCxnSpPr/>
          <p:nvPr/>
        </p:nvCxnSpPr>
        <p:spPr bwMode="auto">
          <a:xfrm flipH="1">
            <a:off x="2843808" y="4941168"/>
            <a:ext cx="360040"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8" name="Rectangle 177"/>
          <p:cNvSpPr/>
          <p:nvPr/>
        </p:nvSpPr>
        <p:spPr bwMode="auto">
          <a:xfrm>
            <a:off x="3131840" y="5229200"/>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a:t>L</a:t>
            </a:r>
            <a:endParaRPr lang="cs-CZ" b="1"/>
          </a:p>
        </p:txBody>
      </p:sp>
      <p:sp>
        <p:nvSpPr>
          <p:cNvPr id="179" name="Rectangle 178"/>
          <p:cNvSpPr/>
          <p:nvPr/>
        </p:nvSpPr>
        <p:spPr bwMode="auto">
          <a:xfrm>
            <a:off x="3203848" y="465313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R</a:t>
            </a:r>
            <a:endParaRPr lang="cs-CZ" b="1"/>
          </a:p>
        </p:txBody>
      </p:sp>
      <p:cxnSp>
        <p:nvCxnSpPr>
          <p:cNvPr id="180" name="Straight Arrow Connector 179"/>
          <p:cNvCxnSpPr/>
          <p:nvPr/>
        </p:nvCxnSpPr>
        <p:spPr bwMode="auto">
          <a:xfrm>
            <a:off x="3491880" y="4941168"/>
            <a:ext cx="432048"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1" name="Straight Arrow Connector 180"/>
          <p:cNvCxnSpPr/>
          <p:nvPr/>
        </p:nvCxnSpPr>
        <p:spPr bwMode="auto">
          <a:xfrm>
            <a:off x="2699792" y="4437112"/>
            <a:ext cx="504056" cy="216024"/>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2" name="Rectangle 181"/>
          <p:cNvSpPr/>
          <p:nvPr/>
        </p:nvSpPr>
        <p:spPr bwMode="auto">
          <a:xfrm>
            <a:off x="2843808"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smtClean="0"/>
              <a:t>K</a:t>
            </a:r>
            <a:endParaRPr lang="cs-CZ" b="1"/>
          </a:p>
        </p:txBody>
      </p:sp>
      <p:cxnSp>
        <p:nvCxnSpPr>
          <p:cNvPr id="183" name="Straight Arrow Connector 182"/>
          <p:cNvCxnSpPr/>
          <p:nvPr/>
        </p:nvCxnSpPr>
        <p:spPr bwMode="auto">
          <a:xfrm>
            <a:off x="2843808" y="5229200"/>
            <a:ext cx="864096"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 name="Straight Arrow Connector 183"/>
          <p:cNvCxnSpPr/>
          <p:nvPr/>
        </p:nvCxnSpPr>
        <p:spPr bwMode="auto">
          <a:xfrm>
            <a:off x="3923928" y="5229200"/>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 name="Straight Arrow Connector 184"/>
          <p:cNvCxnSpPr/>
          <p:nvPr/>
        </p:nvCxnSpPr>
        <p:spPr bwMode="auto">
          <a:xfrm>
            <a:off x="3203848" y="4653136"/>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7" name="Rectangle 186"/>
          <p:cNvSpPr/>
          <p:nvPr/>
        </p:nvSpPr>
        <p:spPr bwMode="auto">
          <a:xfrm>
            <a:off x="7668344"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smtClean="0"/>
              <a:t>N</a:t>
            </a:r>
            <a:endParaRPr lang="cs-CZ" b="1"/>
          </a:p>
        </p:txBody>
      </p:sp>
      <p:sp>
        <p:nvSpPr>
          <p:cNvPr id="188" name="Rectangle 187"/>
          <p:cNvSpPr/>
          <p:nvPr/>
        </p:nvSpPr>
        <p:spPr bwMode="auto">
          <a:xfrm>
            <a:off x="5508104"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sp>
        <p:nvSpPr>
          <p:cNvPr id="189" name="Rectangle 188"/>
          <p:cNvSpPr/>
          <p:nvPr/>
        </p:nvSpPr>
        <p:spPr bwMode="auto">
          <a:xfrm>
            <a:off x="5580112" y="465313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E</a:t>
            </a:r>
            <a:endParaRPr lang="cs-CZ" b="1"/>
          </a:p>
        </p:txBody>
      </p:sp>
      <p:cxnSp>
        <p:nvCxnSpPr>
          <p:cNvPr id="190" name="Straight Arrow Connector 189"/>
          <p:cNvCxnSpPr/>
          <p:nvPr/>
        </p:nvCxnSpPr>
        <p:spPr bwMode="auto">
          <a:xfrm flipH="1">
            <a:off x="5220072" y="4941168"/>
            <a:ext cx="360040"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1" name="Straight Arrow Connector 190"/>
          <p:cNvCxnSpPr/>
          <p:nvPr/>
        </p:nvCxnSpPr>
        <p:spPr bwMode="auto">
          <a:xfrm>
            <a:off x="5868144" y="4941168"/>
            <a:ext cx="216024"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2" name="Rectangle 191"/>
          <p:cNvSpPr/>
          <p:nvPr/>
        </p:nvSpPr>
        <p:spPr bwMode="auto">
          <a:xfrm>
            <a:off x="5220072"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193" name="Rectangle 192"/>
          <p:cNvSpPr/>
          <p:nvPr/>
        </p:nvSpPr>
        <p:spPr bwMode="auto">
          <a:xfrm>
            <a:off x="6084168"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G</a:t>
            </a:r>
            <a:endParaRPr lang="cs-CZ" b="1"/>
          </a:p>
        </p:txBody>
      </p:sp>
      <p:sp>
        <p:nvSpPr>
          <p:cNvPr id="194" name="Rectangle 193"/>
          <p:cNvSpPr/>
          <p:nvPr/>
        </p:nvSpPr>
        <p:spPr bwMode="auto">
          <a:xfrm>
            <a:off x="6444208" y="414908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I</a:t>
            </a:r>
            <a:endParaRPr lang="cs-CZ" b="1"/>
          </a:p>
        </p:txBody>
      </p:sp>
      <p:sp>
        <p:nvSpPr>
          <p:cNvPr id="195" name="Rectangle 194"/>
          <p:cNvSpPr/>
          <p:nvPr/>
        </p:nvSpPr>
        <p:spPr bwMode="auto">
          <a:xfrm>
            <a:off x="6372200"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H</a:t>
            </a:r>
            <a:endParaRPr lang="cs-CZ" b="1"/>
          </a:p>
        </p:txBody>
      </p:sp>
      <p:cxnSp>
        <p:nvCxnSpPr>
          <p:cNvPr id="196" name="Straight Arrow Connector 195"/>
          <p:cNvCxnSpPr/>
          <p:nvPr/>
        </p:nvCxnSpPr>
        <p:spPr bwMode="auto">
          <a:xfrm flipH="1">
            <a:off x="5868144" y="4437112"/>
            <a:ext cx="576064" cy="216024"/>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7" name="Straight Arrow Connector 196"/>
          <p:cNvCxnSpPr/>
          <p:nvPr/>
        </p:nvCxnSpPr>
        <p:spPr bwMode="auto">
          <a:xfrm>
            <a:off x="6084168" y="5229200"/>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8" name="Straight Arrow Connector 197"/>
          <p:cNvCxnSpPr/>
          <p:nvPr/>
        </p:nvCxnSpPr>
        <p:spPr bwMode="auto">
          <a:xfrm>
            <a:off x="5220072" y="5229200"/>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9" name="Straight Arrow Connector 198"/>
          <p:cNvCxnSpPr/>
          <p:nvPr/>
        </p:nvCxnSpPr>
        <p:spPr bwMode="auto">
          <a:xfrm>
            <a:off x="6444208" y="4149080"/>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0" name="Straight Arrow Connector 199"/>
          <p:cNvCxnSpPr/>
          <p:nvPr/>
        </p:nvCxnSpPr>
        <p:spPr bwMode="auto">
          <a:xfrm>
            <a:off x="5580112" y="4653136"/>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1" name="Rectangle 200"/>
          <p:cNvSpPr/>
          <p:nvPr/>
        </p:nvSpPr>
        <p:spPr bwMode="auto">
          <a:xfrm>
            <a:off x="8172400"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S</a:t>
            </a:r>
            <a:endParaRPr lang="cs-CZ" b="1"/>
          </a:p>
        </p:txBody>
      </p:sp>
      <p:cxnSp>
        <p:nvCxnSpPr>
          <p:cNvPr id="202" name="Straight Arrow Connector 201"/>
          <p:cNvCxnSpPr/>
          <p:nvPr/>
        </p:nvCxnSpPr>
        <p:spPr bwMode="auto">
          <a:xfrm flipH="1">
            <a:off x="6876256" y="4941168"/>
            <a:ext cx="360040"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3" name="Rectangle 202"/>
          <p:cNvSpPr/>
          <p:nvPr/>
        </p:nvSpPr>
        <p:spPr bwMode="auto">
          <a:xfrm>
            <a:off x="7380312" y="5229200"/>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smtClean="0"/>
              <a:t>M</a:t>
            </a:r>
            <a:endParaRPr lang="cs-CZ" b="1"/>
          </a:p>
        </p:txBody>
      </p:sp>
      <p:sp>
        <p:nvSpPr>
          <p:cNvPr id="204" name="Rectangle 203"/>
          <p:cNvSpPr/>
          <p:nvPr/>
        </p:nvSpPr>
        <p:spPr bwMode="auto">
          <a:xfrm>
            <a:off x="7236296" y="465313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smtClean="0"/>
              <a:t>L</a:t>
            </a:r>
            <a:endParaRPr lang="cs-CZ" b="1"/>
          </a:p>
        </p:txBody>
      </p:sp>
      <p:cxnSp>
        <p:nvCxnSpPr>
          <p:cNvPr id="205" name="Straight Arrow Connector 204"/>
          <p:cNvCxnSpPr/>
          <p:nvPr/>
        </p:nvCxnSpPr>
        <p:spPr bwMode="auto">
          <a:xfrm>
            <a:off x="7812360" y="4941168"/>
            <a:ext cx="360040"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 name="Straight Arrow Connector 205"/>
          <p:cNvCxnSpPr/>
          <p:nvPr/>
        </p:nvCxnSpPr>
        <p:spPr bwMode="auto">
          <a:xfrm>
            <a:off x="6732240" y="4437112"/>
            <a:ext cx="504056" cy="216024"/>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7" name="Rectangle 206"/>
          <p:cNvSpPr/>
          <p:nvPr/>
        </p:nvSpPr>
        <p:spPr bwMode="auto">
          <a:xfrm>
            <a:off x="6876256"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smtClean="0"/>
              <a:t>K</a:t>
            </a:r>
            <a:endParaRPr lang="cs-CZ" b="1"/>
          </a:p>
        </p:txBody>
      </p:sp>
      <p:cxnSp>
        <p:nvCxnSpPr>
          <p:cNvPr id="208" name="Straight Arrow Connector 207"/>
          <p:cNvCxnSpPr/>
          <p:nvPr/>
        </p:nvCxnSpPr>
        <p:spPr bwMode="auto">
          <a:xfrm>
            <a:off x="6876256" y="5229200"/>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9" name="Straight Arrow Connector 208"/>
          <p:cNvCxnSpPr/>
          <p:nvPr/>
        </p:nvCxnSpPr>
        <p:spPr bwMode="auto">
          <a:xfrm>
            <a:off x="8172400" y="5229200"/>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1" name="Rectangle 210"/>
          <p:cNvSpPr/>
          <p:nvPr/>
        </p:nvSpPr>
        <p:spPr bwMode="auto">
          <a:xfrm>
            <a:off x="7524328" y="465313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R</a:t>
            </a:r>
            <a:endParaRPr lang="cs-CZ" b="1"/>
          </a:p>
        </p:txBody>
      </p:sp>
      <p:cxnSp>
        <p:nvCxnSpPr>
          <p:cNvPr id="212" name="Straight Arrow Connector 211"/>
          <p:cNvCxnSpPr/>
          <p:nvPr/>
        </p:nvCxnSpPr>
        <p:spPr bwMode="auto">
          <a:xfrm flipH="1">
            <a:off x="7380312" y="4941168"/>
            <a:ext cx="144016"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3" name="Straight Arrow Connector 212"/>
          <p:cNvCxnSpPr/>
          <p:nvPr/>
        </p:nvCxnSpPr>
        <p:spPr bwMode="auto">
          <a:xfrm>
            <a:off x="7380312" y="5229200"/>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0" name="Straight Arrow Connector 209"/>
          <p:cNvCxnSpPr/>
          <p:nvPr/>
        </p:nvCxnSpPr>
        <p:spPr bwMode="auto">
          <a:xfrm>
            <a:off x="7236296" y="4653136"/>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4" name="Rectangle 213"/>
          <p:cNvSpPr/>
          <p:nvPr/>
        </p:nvSpPr>
        <p:spPr bwMode="auto">
          <a:xfrm>
            <a:off x="2771800" y="2996952"/>
            <a:ext cx="72008" cy="72008"/>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15" name="Rectangle 214"/>
          <p:cNvSpPr/>
          <p:nvPr/>
        </p:nvSpPr>
        <p:spPr bwMode="auto">
          <a:xfrm>
            <a:off x="2483768" y="2996952"/>
            <a:ext cx="72008" cy="72008"/>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16" name="Rectangle 215"/>
          <p:cNvSpPr/>
          <p:nvPr/>
        </p:nvSpPr>
        <p:spPr bwMode="auto">
          <a:xfrm>
            <a:off x="2195736" y="2996952"/>
            <a:ext cx="72008" cy="72008"/>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17" name="Rectangle 216"/>
          <p:cNvSpPr/>
          <p:nvPr/>
        </p:nvSpPr>
        <p:spPr bwMode="auto">
          <a:xfrm>
            <a:off x="3059832" y="2996952"/>
            <a:ext cx="72008" cy="72008"/>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6102865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467544" y="2348880"/>
            <a:ext cx="8064896" cy="3384376"/>
          </a:xfrm>
          <a:prstGeom prst="roundRect">
            <a:avLst>
              <a:gd name="adj" fmla="val 8454"/>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3" name="AutoShape 3"/>
          <p:cNvSpPr>
            <a:spLocks noChangeArrowheads="1"/>
          </p:cNvSpPr>
          <p:nvPr/>
        </p:nvSpPr>
        <p:spPr bwMode="auto">
          <a:xfrm>
            <a:off x="395536" y="980728"/>
            <a:ext cx="8280920" cy="1224136"/>
          </a:xfrm>
          <a:prstGeom prst="roundRect">
            <a:avLst>
              <a:gd name="adj" fmla="val 1385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a:t>Results of an experiment with N uniformly distributed random keys from range {1, ..., 10</a:t>
            </a:r>
            <a:r>
              <a:rPr lang="en-US" b="1" baseline="30000"/>
              <a:t>9</a:t>
            </a:r>
            <a:r>
              <a:rPr lang="en-US"/>
              <a:t> } inserted into initially empty 2-3-4 tree: </a:t>
            </a:r>
          </a:p>
        </p:txBody>
      </p:sp>
      <p:graphicFrame>
        <p:nvGraphicFramePr>
          <p:cNvPr id="2" name="Table 1"/>
          <p:cNvGraphicFramePr>
            <a:graphicFrameLocks noGrp="1"/>
          </p:cNvGraphicFramePr>
          <p:nvPr>
            <p:extLst>
              <p:ext uri="{D42A27DB-BD31-4B8C-83A1-F6EECF244321}">
                <p14:modId xmlns:p14="http://schemas.microsoft.com/office/powerpoint/2010/main" val="1177695707"/>
              </p:ext>
            </p:extLst>
          </p:nvPr>
        </p:nvGraphicFramePr>
        <p:xfrm>
          <a:off x="683568" y="2564904"/>
          <a:ext cx="7632850" cy="2966720"/>
        </p:xfrm>
        <a:graphic>
          <a:graphicData uri="http://schemas.openxmlformats.org/drawingml/2006/table">
            <a:tbl>
              <a:tblPr firstRow="1" bandRow="1">
                <a:tableStyleId>{5940675A-B579-460E-94D1-54222C63F5DA}</a:tableStyleId>
              </a:tblPr>
              <a:tblGrid>
                <a:gridCol w="1526570"/>
                <a:gridCol w="1526570"/>
                <a:gridCol w="1526570"/>
                <a:gridCol w="1526570"/>
                <a:gridCol w="1526570"/>
              </a:tblGrid>
              <a:tr h="370840">
                <a:tc>
                  <a:txBody>
                    <a:bodyPr/>
                    <a:lstStyle/>
                    <a:p>
                      <a:pPr algn="r"/>
                      <a:r>
                        <a:rPr lang="en-US" b="1" smtClean="0"/>
                        <a:t>N</a:t>
                      </a:r>
                      <a:endParaRPr lang="cs-CZ" b="1"/>
                    </a:p>
                  </a:txBody>
                  <a:tcPr>
                    <a:solidFill>
                      <a:schemeClr val="bg2">
                        <a:lumMod val="40000"/>
                        <a:lumOff val="60000"/>
                      </a:schemeClr>
                    </a:solidFill>
                  </a:tcPr>
                </a:tc>
                <a:tc>
                  <a:txBody>
                    <a:bodyPr/>
                    <a:lstStyle/>
                    <a:p>
                      <a:pPr algn="r"/>
                      <a:r>
                        <a:rPr lang="en-US" b="1" smtClean="0"/>
                        <a:t>Tree depth</a:t>
                      </a:r>
                      <a:endParaRPr lang="cs-CZ" b="1"/>
                    </a:p>
                  </a:txBody>
                  <a:tcPr>
                    <a:solidFill>
                      <a:schemeClr val="bg2">
                        <a:lumMod val="40000"/>
                        <a:lumOff val="60000"/>
                      </a:schemeClr>
                    </a:solidFill>
                  </a:tcPr>
                </a:tc>
                <a:tc>
                  <a:txBody>
                    <a:bodyPr/>
                    <a:lstStyle/>
                    <a:p>
                      <a:pPr algn="r"/>
                      <a:r>
                        <a:rPr lang="en-US" b="1" smtClean="0"/>
                        <a:t>2-nodes</a:t>
                      </a:r>
                      <a:endParaRPr lang="cs-CZ" b="1"/>
                    </a:p>
                  </a:txBody>
                  <a:tcPr>
                    <a:solidFill>
                      <a:schemeClr val="bg2">
                        <a:lumMod val="40000"/>
                        <a:lumOff val="60000"/>
                      </a:schemeClr>
                    </a:solidFill>
                  </a:tcPr>
                </a:tc>
                <a:tc>
                  <a:txBody>
                    <a:bodyPr/>
                    <a:lstStyle/>
                    <a:p>
                      <a:pPr algn="r"/>
                      <a:r>
                        <a:rPr lang="en-US" b="1" smtClean="0"/>
                        <a:t>3-nodes</a:t>
                      </a:r>
                      <a:endParaRPr lang="cs-CZ" b="1"/>
                    </a:p>
                  </a:txBody>
                  <a:tcPr>
                    <a:solidFill>
                      <a:schemeClr val="bg2">
                        <a:lumMod val="40000"/>
                        <a:lumOff val="60000"/>
                      </a:schemeClr>
                    </a:solidFill>
                  </a:tcPr>
                </a:tc>
                <a:tc>
                  <a:txBody>
                    <a:bodyPr/>
                    <a:lstStyle/>
                    <a:p>
                      <a:pPr algn="r"/>
                      <a:r>
                        <a:rPr lang="en-US" b="1" smtClean="0"/>
                        <a:t>4-nodes</a:t>
                      </a:r>
                      <a:endParaRPr lang="cs-CZ" b="1"/>
                    </a:p>
                  </a:txBody>
                  <a:tcPr>
                    <a:solidFill>
                      <a:schemeClr val="bg2">
                        <a:lumMod val="40000"/>
                        <a:lumOff val="60000"/>
                      </a:schemeClr>
                    </a:solidFill>
                  </a:tcPr>
                </a:tc>
              </a:tr>
              <a:tr h="370840">
                <a:tc>
                  <a:txBody>
                    <a:bodyPr/>
                    <a:lstStyle/>
                    <a:p>
                      <a:pPr algn="r"/>
                      <a:r>
                        <a:rPr lang="en-US" smtClean="0"/>
                        <a:t>10</a:t>
                      </a:r>
                      <a:endParaRPr lang="cs-CZ"/>
                    </a:p>
                  </a:txBody>
                  <a:tcPr>
                    <a:solidFill>
                      <a:schemeClr val="bg1"/>
                    </a:solidFill>
                  </a:tcPr>
                </a:tc>
                <a:tc>
                  <a:txBody>
                    <a:bodyPr/>
                    <a:lstStyle/>
                    <a:p>
                      <a:pPr algn="r"/>
                      <a:r>
                        <a:rPr lang="en-US" smtClean="0"/>
                        <a:t>2</a:t>
                      </a:r>
                      <a:endParaRPr lang="cs-CZ"/>
                    </a:p>
                  </a:txBody>
                  <a:tcPr>
                    <a:solidFill>
                      <a:schemeClr val="bg1"/>
                    </a:solidFill>
                  </a:tcPr>
                </a:tc>
                <a:tc>
                  <a:txBody>
                    <a:bodyPr/>
                    <a:lstStyle/>
                    <a:p>
                      <a:pPr algn="r"/>
                      <a:r>
                        <a:rPr lang="en-US" smtClean="0"/>
                        <a:t>6</a:t>
                      </a:r>
                      <a:endParaRPr lang="cs-CZ"/>
                    </a:p>
                  </a:txBody>
                  <a:tcPr>
                    <a:solidFill>
                      <a:schemeClr val="bg1"/>
                    </a:solidFill>
                  </a:tcPr>
                </a:tc>
                <a:tc>
                  <a:txBody>
                    <a:bodyPr/>
                    <a:lstStyle/>
                    <a:p>
                      <a:pPr algn="r"/>
                      <a:r>
                        <a:rPr lang="en-US" smtClean="0"/>
                        <a:t>2</a:t>
                      </a:r>
                      <a:endParaRPr lang="cs-CZ"/>
                    </a:p>
                  </a:txBody>
                  <a:tcPr>
                    <a:solidFill>
                      <a:schemeClr val="bg1"/>
                    </a:solidFill>
                  </a:tcPr>
                </a:tc>
                <a:tc>
                  <a:txBody>
                    <a:bodyPr/>
                    <a:lstStyle/>
                    <a:p>
                      <a:pPr algn="r"/>
                      <a:r>
                        <a:rPr lang="en-US" smtClean="0"/>
                        <a:t>0</a:t>
                      </a:r>
                      <a:endParaRPr lang="cs-CZ"/>
                    </a:p>
                  </a:txBody>
                  <a:tcPr>
                    <a:solidFill>
                      <a:schemeClr val="bg1"/>
                    </a:solidFill>
                  </a:tcPr>
                </a:tc>
              </a:tr>
              <a:tr h="370840">
                <a:tc>
                  <a:txBody>
                    <a:bodyPr/>
                    <a:lstStyle/>
                    <a:p>
                      <a:pPr algn="r"/>
                      <a:r>
                        <a:rPr lang="en-US" smtClean="0"/>
                        <a:t>100</a:t>
                      </a:r>
                      <a:endParaRPr lang="cs-CZ"/>
                    </a:p>
                  </a:txBody>
                  <a:tcPr>
                    <a:solidFill>
                      <a:schemeClr val="bg1"/>
                    </a:solidFill>
                  </a:tcPr>
                </a:tc>
                <a:tc>
                  <a:txBody>
                    <a:bodyPr/>
                    <a:lstStyle/>
                    <a:p>
                      <a:pPr algn="r"/>
                      <a:r>
                        <a:rPr lang="en-US" smtClean="0"/>
                        <a:t>4</a:t>
                      </a:r>
                      <a:endParaRPr lang="cs-CZ"/>
                    </a:p>
                  </a:txBody>
                  <a:tcPr>
                    <a:solidFill>
                      <a:schemeClr val="bg1"/>
                    </a:solidFill>
                  </a:tcPr>
                </a:tc>
                <a:tc>
                  <a:txBody>
                    <a:bodyPr/>
                    <a:lstStyle/>
                    <a:p>
                      <a:pPr algn="r"/>
                      <a:r>
                        <a:rPr lang="en-US" smtClean="0"/>
                        <a:t>39</a:t>
                      </a:r>
                      <a:endParaRPr lang="cs-CZ"/>
                    </a:p>
                  </a:txBody>
                  <a:tcPr>
                    <a:solidFill>
                      <a:schemeClr val="bg1"/>
                    </a:solidFill>
                  </a:tcPr>
                </a:tc>
                <a:tc>
                  <a:txBody>
                    <a:bodyPr/>
                    <a:lstStyle/>
                    <a:p>
                      <a:pPr algn="r"/>
                      <a:r>
                        <a:rPr lang="en-US" smtClean="0"/>
                        <a:t>29</a:t>
                      </a:r>
                      <a:endParaRPr lang="cs-CZ"/>
                    </a:p>
                  </a:txBody>
                  <a:tcPr>
                    <a:solidFill>
                      <a:schemeClr val="bg1"/>
                    </a:solidFill>
                  </a:tcPr>
                </a:tc>
                <a:tc>
                  <a:txBody>
                    <a:bodyPr/>
                    <a:lstStyle/>
                    <a:p>
                      <a:pPr algn="r"/>
                      <a:r>
                        <a:rPr lang="en-US" smtClean="0"/>
                        <a:t>1</a:t>
                      </a:r>
                      <a:endParaRPr lang="cs-CZ"/>
                    </a:p>
                  </a:txBody>
                  <a:tcPr>
                    <a:solidFill>
                      <a:schemeClr val="bg1"/>
                    </a:solidFill>
                  </a:tcPr>
                </a:tc>
              </a:tr>
              <a:tr h="370840">
                <a:tc>
                  <a:txBody>
                    <a:bodyPr/>
                    <a:lstStyle/>
                    <a:p>
                      <a:pPr algn="r"/>
                      <a:r>
                        <a:rPr lang="en-US" smtClean="0"/>
                        <a:t>1000</a:t>
                      </a:r>
                      <a:endParaRPr lang="cs-CZ"/>
                    </a:p>
                  </a:txBody>
                  <a:tcPr>
                    <a:solidFill>
                      <a:schemeClr val="bg1"/>
                    </a:solidFill>
                  </a:tcPr>
                </a:tc>
                <a:tc>
                  <a:txBody>
                    <a:bodyPr/>
                    <a:lstStyle/>
                    <a:p>
                      <a:pPr algn="r"/>
                      <a:r>
                        <a:rPr lang="en-US" smtClean="0"/>
                        <a:t>7</a:t>
                      </a:r>
                      <a:endParaRPr lang="cs-CZ"/>
                    </a:p>
                  </a:txBody>
                  <a:tcPr>
                    <a:solidFill>
                      <a:schemeClr val="bg1"/>
                    </a:solidFill>
                  </a:tcPr>
                </a:tc>
                <a:tc>
                  <a:txBody>
                    <a:bodyPr/>
                    <a:lstStyle/>
                    <a:p>
                      <a:pPr algn="r"/>
                      <a:r>
                        <a:rPr lang="en-US" smtClean="0"/>
                        <a:t>414</a:t>
                      </a:r>
                      <a:endParaRPr lang="cs-CZ"/>
                    </a:p>
                  </a:txBody>
                  <a:tcPr>
                    <a:solidFill>
                      <a:schemeClr val="bg1"/>
                    </a:solidFill>
                  </a:tcPr>
                </a:tc>
                <a:tc>
                  <a:txBody>
                    <a:bodyPr/>
                    <a:lstStyle/>
                    <a:p>
                      <a:pPr algn="r"/>
                      <a:r>
                        <a:rPr lang="en-US" smtClean="0"/>
                        <a:t>257</a:t>
                      </a:r>
                      <a:endParaRPr lang="cs-CZ"/>
                    </a:p>
                  </a:txBody>
                  <a:tcPr>
                    <a:solidFill>
                      <a:schemeClr val="bg1"/>
                    </a:solidFill>
                  </a:tcPr>
                </a:tc>
                <a:tc>
                  <a:txBody>
                    <a:bodyPr/>
                    <a:lstStyle/>
                    <a:p>
                      <a:pPr algn="r"/>
                      <a:r>
                        <a:rPr lang="en-US" smtClean="0"/>
                        <a:t>24</a:t>
                      </a:r>
                      <a:endParaRPr lang="cs-CZ"/>
                    </a:p>
                  </a:txBody>
                  <a:tcPr>
                    <a:solidFill>
                      <a:schemeClr val="bg1"/>
                    </a:solidFill>
                  </a:tcPr>
                </a:tc>
              </a:tr>
              <a:tr h="370840">
                <a:tc>
                  <a:txBody>
                    <a:bodyPr/>
                    <a:lstStyle/>
                    <a:p>
                      <a:pPr algn="r"/>
                      <a:r>
                        <a:rPr lang="en-US" smtClean="0"/>
                        <a:t>10 000</a:t>
                      </a:r>
                      <a:endParaRPr lang="cs-CZ"/>
                    </a:p>
                  </a:txBody>
                  <a:tcPr>
                    <a:solidFill>
                      <a:schemeClr val="bg1"/>
                    </a:solidFill>
                  </a:tcPr>
                </a:tc>
                <a:tc>
                  <a:txBody>
                    <a:bodyPr/>
                    <a:lstStyle/>
                    <a:p>
                      <a:pPr algn="r"/>
                      <a:r>
                        <a:rPr lang="en-US" smtClean="0"/>
                        <a:t>10</a:t>
                      </a:r>
                      <a:endParaRPr lang="cs-CZ"/>
                    </a:p>
                  </a:txBody>
                  <a:tcPr>
                    <a:solidFill>
                      <a:schemeClr val="bg1"/>
                    </a:solidFill>
                  </a:tcPr>
                </a:tc>
                <a:tc>
                  <a:txBody>
                    <a:bodyPr/>
                    <a:lstStyle/>
                    <a:p>
                      <a:pPr algn="r"/>
                      <a:r>
                        <a:rPr lang="en-US" smtClean="0"/>
                        <a:t>4 451</a:t>
                      </a:r>
                      <a:endParaRPr lang="cs-CZ"/>
                    </a:p>
                  </a:txBody>
                  <a:tcPr>
                    <a:solidFill>
                      <a:schemeClr val="bg1"/>
                    </a:solidFill>
                  </a:tcPr>
                </a:tc>
                <a:tc>
                  <a:txBody>
                    <a:bodyPr/>
                    <a:lstStyle/>
                    <a:p>
                      <a:pPr algn="r"/>
                      <a:r>
                        <a:rPr lang="en-US" smtClean="0"/>
                        <a:t>2 425</a:t>
                      </a:r>
                      <a:endParaRPr lang="cs-CZ"/>
                    </a:p>
                  </a:txBody>
                  <a:tcPr>
                    <a:solidFill>
                      <a:schemeClr val="bg1"/>
                    </a:solidFill>
                  </a:tcPr>
                </a:tc>
                <a:tc>
                  <a:txBody>
                    <a:bodyPr/>
                    <a:lstStyle/>
                    <a:p>
                      <a:pPr algn="r"/>
                      <a:r>
                        <a:rPr lang="en-US" smtClean="0"/>
                        <a:t>233</a:t>
                      </a:r>
                      <a:endParaRPr lang="cs-CZ"/>
                    </a:p>
                  </a:txBody>
                  <a:tcPr>
                    <a:solidFill>
                      <a:schemeClr val="bg1"/>
                    </a:solidFill>
                  </a:tcPr>
                </a:tc>
              </a:tr>
              <a:tr h="370840">
                <a:tc>
                  <a:txBody>
                    <a:bodyPr/>
                    <a:lstStyle/>
                    <a:p>
                      <a:pPr algn="r"/>
                      <a:r>
                        <a:rPr lang="en-US" smtClean="0"/>
                        <a:t>100</a:t>
                      </a:r>
                      <a:r>
                        <a:rPr lang="en-US" baseline="0" smtClean="0"/>
                        <a:t> 000</a:t>
                      </a:r>
                      <a:endParaRPr lang="cs-CZ"/>
                    </a:p>
                  </a:txBody>
                  <a:tcPr>
                    <a:solidFill>
                      <a:schemeClr val="bg1"/>
                    </a:solidFill>
                  </a:tcPr>
                </a:tc>
                <a:tc>
                  <a:txBody>
                    <a:bodyPr/>
                    <a:lstStyle/>
                    <a:p>
                      <a:pPr algn="r"/>
                      <a:r>
                        <a:rPr lang="en-US" smtClean="0"/>
                        <a:t>13</a:t>
                      </a:r>
                      <a:endParaRPr lang="cs-CZ"/>
                    </a:p>
                  </a:txBody>
                  <a:tcPr>
                    <a:solidFill>
                      <a:schemeClr val="bg1"/>
                    </a:solidFill>
                  </a:tcPr>
                </a:tc>
                <a:tc>
                  <a:txBody>
                    <a:bodyPr/>
                    <a:lstStyle/>
                    <a:p>
                      <a:pPr algn="r"/>
                      <a:r>
                        <a:rPr lang="cs-CZ" smtClean="0"/>
                        <a:t>43</a:t>
                      </a:r>
                      <a:r>
                        <a:rPr lang="en-US" smtClean="0"/>
                        <a:t> </a:t>
                      </a:r>
                      <a:r>
                        <a:rPr lang="cs-CZ" smtClean="0"/>
                        <a:t>5</a:t>
                      </a:r>
                      <a:r>
                        <a:rPr lang="en-US" smtClean="0"/>
                        <a:t>83</a:t>
                      </a:r>
                      <a:endParaRPr lang="cs-CZ"/>
                    </a:p>
                  </a:txBody>
                  <a:tcPr>
                    <a:solidFill>
                      <a:schemeClr val="bg1"/>
                    </a:solidFill>
                  </a:tcPr>
                </a:tc>
                <a:tc>
                  <a:txBody>
                    <a:bodyPr/>
                    <a:lstStyle/>
                    <a:p>
                      <a:pPr algn="r"/>
                      <a:r>
                        <a:rPr lang="cs-CZ" smtClean="0"/>
                        <a:t>24</a:t>
                      </a:r>
                      <a:r>
                        <a:rPr lang="en-US" smtClean="0"/>
                        <a:t> 8</a:t>
                      </a:r>
                      <a:r>
                        <a:rPr lang="cs-CZ" smtClean="0"/>
                        <a:t>71</a:t>
                      </a:r>
                      <a:endParaRPr lang="cs-CZ"/>
                    </a:p>
                  </a:txBody>
                  <a:tcPr>
                    <a:solidFill>
                      <a:schemeClr val="bg1"/>
                    </a:solidFill>
                  </a:tcPr>
                </a:tc>
                <a:tc>
                  <a:txBody>
                    <a:bodyPr/>
                    <a:lstStyle/>
                    <a:p>
                      <a:pPr algn="r"/>
                      <a:r>
                        <a:rPr lang="cs-CZ" smtClean="0"/>
                        <a:t>2</a:t>
                      </a:r>
                      <a:r>
                        <a:rPr lang="en-US" smtClean="0"/>
                        <a:t> </a:t>
                      </a:r>
                      <a:r>
                        <a:rPr lang="cs-CZ" smtClean="0"/>
                        <a:t>2</a:t>
                      </a:r>
                      <a:r>
                        <a:rPr lang="en-US" smtClean="0"/>
                        <a:t>25</a:t>
                      </a:r>
                      <a:endParaRPr lang="cs-CZ"/>
                    </a:p>
                  </a:txBody>
                  <a:tcPr>
                    <a:solidFill>
                      <a:schemeClr val="bg1"/>
                    </a:solidFill>
                  </a:tcPr>
                </a:tc>
              </a:tr>
              <a:tr h="370840">
                <a:tc>
                  <a:txBody>
                    <a:bodyPr/>
                    <a:lstStyle/>
                    <a:p>
                      <a:pPr algn="r"/>
                      <a:r>
                        <a:rPr lang="en-US" smtClean="0"/>
                        <a:t>1 000</a:t>
                      </a:r>
                      <a:r>
                        <a:rPr lang="en-US" baseline="0" smtClean="0"/>
                        <a:t> 000</a:t>
                      </a:r>
                      <a:endParaRPr lang="cs-CZ"/>
                    </a:p>
                  </a:txBody>
                  <a:tcPr>
                    <a:solidFill>
                      <a:schemeClr val="bg1"/>
                    </a:solidFill>
                  </a:tcPr>
                </a:tc>
                <a:tc>
                  <a:txBody>
                    <a:bodyPr/>
                    <a:lstStyle/>
                    <a:p>
                      <a:pPr algn="r"/>
                      <a:r>
                        <a:rPr lang="en-US" smtClean="0"/>
                        <a:t>15</a:t>
                      </a:r>
                      <a:endParaRPr lang="cs-CZ"/>
                    </a:p>
                  </a:txBody>
                  <a:tcPr>
                    <a:solidFill>
                      <a:schemeClr val="bg1"/>
                    </a:solidFill>
                  </a:tcPr>
                </a:tc>
                <a:tc>
                  <a:txBody>
                    <a:bodyPr/>
                    <a:lstStyle/>
                    <a:p>
                      <a:pPr algn="r"/>
                      <a:r>
                        <a:rPr lang="cs-CZ" smtClean="0"/>
                        <a:t>43</a:t>
                      </a:r>
                      <a:r>
                        <a:rPr lang="en-US" smtClean="0"/>
                        <a:t>4 </a:t>
                      </a:r>
                      <a:r>
                        <a:rPr lang="cs-CZ" smtClean="0"/>
                        <a:t>6</a:t>
                      </a:r>
                      <a:r>
                        <a:rPr lang="en-US" smtClean="0"/>
                        <a:t>71</a:t>
                      </a:r>
                      <a:endParaRPr lang="cs-CZ"/>
                    </a:p>
                  </a:txBody>
                  <a:tcPr>
                    <a:solidFill>
                      <a:schemeClr val="bg1"/>
                    </a:solidFill>
                  </a:tcPr>
                </a:tc>
                <a:tc>
                  <a:txBody>
                    <a:bodyPr/>
                    <a:lstStyle/>
                    <a:p>
                      <a:pPr algn="r"/>
                      <a:r>
                        <a:rPr lang="cs-CZ" smtClean="0"/>
                        <a:t>24</a:t>
                      </a:r>
                      <a:r>
                        <a:rPr lang="en-US" smtClean="0"/>
                        <a:t>8 757</a:t>
                      </a:r>
                      <a:endParaRPr lang="cs-CZ"/>
                    </a:p>
                  </a:txBody>
                  <a:tcPr>
                    <a:solidFill>
                      <a:schemeClr val="bg1"/>
                    </a:solidFill>
                  </a:tcPr>
                </a:tc>
                <a:tc>
                  <a:txBody>
                    <a:bodyPr/>
                    <a:lstStyle/>
                    <a:p>
                      <a:pPr algn="r"/>
                      <a:r>
                        <a:rPr lang="cs-CZ" smtClean="0"/>
                        <a:t>22</a:t>
                      </a:r>
                      <a:r>
                        <a:rPr lang="en-US" smtClean="0"/>
                        <a:t> 605</a:t>
                      </a:r>
                      <a:endParaRPr lang="cs-CZ"/>
                    </a:p>
                  </a:txBody>
                  <a:tcPr>
                    <a:solidFill>
                      <a:schemeClr val="bg1"/>
                    </a:solidFill>
                  </a:tcPr>
                </a:tc>
              </a:tr>
              <a:tr h="370840">
                <a:tc>
                  <a:txBody>
                    <a:bodyPr/>
                    <a:lstStyle/>
                    <a:p>
                      <a:pPr algn="r"/>
                      <a:r>
                        <a:rPr lang="en-US" smtClean="0"/>
                        <a:t>10 000 000</a:t>
                      </a:r>
                      <a:endParaRPr lang="cs-CZ"/>
                    </a:p>
                  </a:txBody>
                  <a:tcPr>
                    <a:solidFill>
                      <a:schemeClr val="bg1"/>
                    </a:solidFill>
                  </a:tcPr>
                </a:tc>
                <a:tc>
                  <a:txBody>
                    <a:bodyPr/>
                    <a:lstStyle/>
                    <a:p>
                      <a:pPr algn="r"/>
                      <a:r>
                        <a:rPr lang="cs-CZ" smtClean="0"/>
                        <a:t>18</a:t>
                      </a:r>
                      <a:endParaRPr lang="cs-CZ"/>
                    </a:p>
                  </a:txBody>
                  <a:tcPr>
                    <a:solidFill>
                      <a:schemeClr val="bg1"/>
                    </a:solidFill>
                  </a:tcPr>
                </a:tc>
                <a:tc>
                  <a:txBody>
                    <a:bodyPr/>
                    <a:lstStyle/>
                    <a:p>
                      <a:pPr algn="r"/>
                      <a:r>
                        <a:rPr lang="cs-CZ" smtClean="0"/>
                        <a:t>4</a:t>
                      </a:r>
                      <a:r>
                        <a:rPr lang="en-US" smtClean="0"/>
                        <a:t> </a:t>
                      </a:r>
                      <a:r>
                        <a:rPr lang="cs-CZ" smtClean="0"/>
                        <a:t>356</a:t>
                      </a:r>
                      <a:r>
                        <a:rPr lang="en-US" smtClean="0"/>
                        <a:t> </a:t>
                      </a:r>
                      <a:r>
                        <a:rPr lang="cs-CZ" smtClean="0"/>
                        <a:t>849</a:t>
                      </a:r>
                      <a:endParaRPr lang="cs-CZ"/>
                    </a:p>
                  </a:txBody>
                  <a:tcPr>
                    <a:solidFill>
                      <a:schemeClr val="bg1"/>
                    </a:solidFill>
                  </a:tcPr>
                </a:tc>
                <a:tc>
                  <a:txBody>
                    <a:bodyPr/>
                    <a:lstStyle/>
                    <a:p>
                      <a:pPr algn="r"/>
                      <a:r>
                        <a:rPr lang="cs-CZ" smtClean="0"/>
                        <a:t>2</a:t>
                      </a:r>
                      <a:r>
                        <a:rPr lang="en-US" smtClean="0"/>
                        <a:t> </a:t>
                      </a:r>
                      <a:r>
                        <a:rPr lang="cs-CZ" smtClean="0"/>
                        <a:t>485</a:t>
                      </a:r>
                      <a:r>
                        <a:rPr lang="en-US" smtClean="0"/>
                        <a:t> </a:t>
                      </a:r>
                      <a:r>
                        <a:rPr lang="cs-CZ" smtClean="0"/>
                        <a:t>094</a:t>
                      </a:r>
                      <a:endParaRPr lang="cs-CZ"/>
                    </a:p>
                  </a:txBody>
                  <a:tcPr>
                    <a:solidFill>
                      <a:schemeClr val="bg1"/>
                    </a:solidFill>
                  </a:tcPr>
                </a:tc>
                <a:tc>
                  <a:txBody>
                    <a:bodyPr/>
                    <a:lstStyle/>
                    <a:p>
                      <a:pPr algn="r"/>
                      <a:r>
                        <a:rPr lang="cs-CZ" smtClean="0"/>
                        <a:t>224</a:t>
                      </a:r>
                      <a:r>
                        <a:rPr lang="en-US" smtClean="0"/>
                        <a:t> </a:t>
                      </a:r>
                      <a:r>
                        <a:rPr lang="cs-CZ" smtClean="0"/>
                        <a:t>321</a:t>
                      </a:r>
                      <a:endParaRPr lang="cs-CZ"/>
                    </a:p>
                  </a:txBody>
                  <a:tcPr>
                    <a:solidFill>
                      <a:schemeClr val="bg1"/>
                    </a:solidFill>
                  </a:tcPr>
                </a:tc>
              </a:tr>
            </a:tbl>
          </a:graphicData>
        </a:graphic>
      </p:graphicFrame>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2-3-4 Tree</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Size example </a:t>
            </a:r>
            <a:endParaRPr lang="cs-CZ" sz="1400" b="1">
              <a:solidFill>
                <a:schemeClr val="bg1"/>
              </a:solidFill>
              <a:latin typeface="Arial Black" pitchFamily="34" charset="0"/>
            </a:endParaRPr>
          </a:p>
        </p:txBody>
      </p:sp>
      <p:sp>
        <p:nvSpPr>
          <p:cNvPr id="22"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24</a:t>
            </a:r>
            <a:endParaRPr lang="cs-CZ" sz="1600" b="1">
              <a:solidFill>
                <a:schemeClr val="bg1"/>
              </a:solidFill>
              <a:latin typeface="Arial Black" pitchFamily="34" charset="0"/>
            </a:endParaRPr>
          </a:p>
        </p:txBody>
      </p:sp>
      <p:sp>
        <p:nvSpPr>
          <p:cNvPr id="23"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Tree>
    <p:extLst>
      <p:ext uri="{BB962C8B-B14F-4D97-AF65-F5344CB8AC3E}">
        <p14:creationId xmlns:p14="http://schemas.microsoft.com/office/powerpoint/2010/main" val="37012052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AutoShape 3"/>
          <p:cNvSpPr>
            <a:spLocks noChangeArrowheads="1"/>
          </p:cNvSpPr>
          <p:nvPr/>
        </p:nvSpPr>
        <p:spPr bwMode="auto">
          <a:xfrm>
            <a:off x="971600" y="1268760"/>
            <a:ext cx="7560840" cy="5328592"/>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104" name="Isosceles Triangle 103"/>
          <p:cNvSpPr/>
          <p:nvPr/>
        </p:nvSpPr>
        <p:spPr bwMode="auto">
          <a:xfrm>
            <a:off x="6444208" y="1988840"/>
            <a:ext cx="720080"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3" name="Isosceles Triangle 92"/>
          <p:cNvSpPr/>
          <p:nvPr/>
        </p:nvSpPr>
        <p:spPr bwMode="auto">
          <a:xfrm>
            <a:off x="1835696" y="3717032"/>
            <a:ext cx="432048"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4" name="Isosceles Triangle 93"/>
          <p:cNvSpPr/>
          <p:nvPr/>
        </p:nvSpPr>
        <p:spPr bwMode="auto">
          <a:xfrm>
            <a:off x="2339752" y="3717032"/>
            <a:ext cx="432048"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5" name="Isosceles Triangle 94"/>
          <p:cNvSpPr/>
          <p:nvPr/>
        </p:nvSpPr>
        <p:spPr bwMode="auto">
          <a:xfrm>
            <a:off x="2843808" y="3717032"/>
            <a:ext cx="432048"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7" name="Isosceles Triangle 96"/>
          <p:cNvSpPr/>
          <p:nvPr/>
        </p:nvSpPr>
        <p:spPr bwMode="auto">
          <a:xfrm>
            <a:off x="1619672" y="5445224"/>
            <a:ext cx="432048"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00" name="Isosceles Triangle 99"/>
          <p:cNvSpPr/>
          <p:nvPr/>
        </p:nvSpPr>
        <p:spPr bwMode="auto">
          <a:xfrm>
            <a:off x="2123728" y="5445224"/>
            <a:ext cx="432048"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01" name="Isosceles Triangle 100"/>
          <p:cNvSpPr/>
          <p:nvPr/>
        </p:nvSpPr>
        <p:spPr bwMode="auto">
          <a:xfrm>
            <a:off x="2627784" y="5445224"/>
            <a:ext cx="432048"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02" name="Isosceles Triangle 101"/>
          <p:cNvSpPr/>
          <p:nvPr/>
        </p:nvSpPr>
        <p:spPr bwMode="auto">
          <a:xfrm>
            <a:off x="3131840" y="5445224"/>
            <a:ext cx="432048"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2" name="Isosceles Triangle 91"/>
          <p:cNvSpPr/>
          <p:nvPr/>
        </p:nvSpPr>
        <p:spPr bwMode="auto">
          <a:xfrm>
            <a:off x="2627784" y="2060848"/>
            <a:ext cx="576064"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060" name="Isosceles Triangle 2059"/>
          <p:cNvSpPr/>
          <p:nvPr/>
        </p:nvSpPr>
        <p:spPr bwMode="auto">
          <a:xfrm>
            <a:off x="1907704" y="2060848"/>
            <a:ext cx="576064"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059" name="Straight Connector 2058"/>
          <p:cNvCxnSpPr/>
          <p:nvPr/>
        </p:nvCxnSpPr>
        <p:spPr bwMode="auto">
          <a:xfrm>
            <a:off x="6300192" y="1700808"/>
            <a:ext cx="504056"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Straight Connector 89"/>
          <p:cNvCxnSpPr/>
          <p:nvPr/>
        </p:nvCxnSpPr>
        <p:spPr bwMode="auto">
          <a:xfrm flipH="1">
            <a:off x="5796136" y="1700808"/>
            <a:ext cx="504056"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AutoShape 3"/>
          <p:cNvSpPr>
            <a:spLocks noChangeArrowheads="1"/>
          </p:cNvSpPr>
          <p:nvPr/>
        </p:nvSpPr>
        <p:spPr bwMode="auto">
          <a:xfrm>
            <a:off x="251520" y="692696"/>
            <a:ext cx="8640960" cy="432048"/>
          </a:xfrm>
          <a:prstGeom prst="roundRect">
            <a:avLst>
              <a:gd name="adj" fmla="val 2355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b="1" smtClean="0"/>
              <a:t>Relation of a 2-3-4 tree to a red-black tree</a:t>
            </a:r>
            <a:endParaRPr lang="en-US">
              <a:solidFill>
                <a:srgbClr val="000000"/>
              </a:solidFill>
            </a:endParaRPr>
          </a:p>
        </p:txBody>
      </p:sp>
      <p:sp>
        <p:nvSpPr>
          <p:cNvPr id="7"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a:t>
            </a:r>
            <a:r>
              <a:rPr lang="en-US" sz="2000" b="1">
                <a:solidFill>
                  <a:schemeClr val="bg1"/>
                </a:solidFill>
                <a:latin typeface="Arial Black" pitchFamily="34" charset="0"/>
              </a:rPr>
              <a:t>    2-3-4 </a:t>
            </a:r>
            <a:r>
              <a:rPr lang="en-US" sz="2000" b="1" smtClean="0">
                <a:solidFill>
                  <a:schemeClr val="bg1"/>
                </a:solidFill>
                <a:latin typeface="Arial Black" pitchFamily="34" charset="0"/>
              </a:rPr>
              <a:t>tree</a:t>
            </a:r>
            <a:endParaRPr lang="cs-CZ" sz="2000" b="1">
              <a:solidFill>
                <a:schemeClr val="bg1"/>
              </a:solidFill>
              <a:latin typeface="Arial Black" pitchFamily="34" charset="0"/>
            </a:endParaRPr>
          </a:p>
        </p:txBody>
      </p:sp>
      <p:sp>
        <p:nvSpPr>
          <p:cNvPr id="8"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9" name="Group 629"/>
          <p:cNvGrpSpPr>
            <a:grpSpLocks/>
          </p:cNvGrpSpPr>
          <p:nvPr/>
        </p:nvGrpSpPr>
        <p:grpSpPr bwMode="auto">
          <a:xfrm>
            <a:off x="4067944" y="116632"/>
            <a:ext cx="217488" cy="217487"/>
            <a:chOff x="2290" y="73"/>
            <a:chExt cx="137" cy="137"/>
          </a:xfrm>
        </p:grpSpPr>
        <p:grpSp>
          <p:nvGrpSpPr>
            <p:cNvPr id="10" name="Group 630"/>
            <p:cNvGrpSpPr>
              <a:grpSpLocks/>
            </p:cNvGrpSpPr>
            <p:nvPr/>
          </p:nvGrpSpPr>
          <p:grpSpPr bwMode="auto">
            <a:xfrm>
              <a:off x="2290" y="73"/>
              <a:ext cx="136" cy="137"/>
              <a:chOff x="2562" y="300"/>
              <a:chExt cx="182" cy="91"/>
            </a:xfrm>
          </p:grpSpPr>
          <p:sp>
            <p:nvSpPr>
              <p:cNvPr id="12"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3"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1"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4"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5"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6" name="Group 636"/>
          <p:cNvGrpSpPr>
            <a:grpSpLocks/>
          </p:cNvGrpSpPr>
          <p:nvPr/>
        </p:nvGrpSpPr>
        <p:grpSpPr bwMode="auto">
          <a:xfrm flipH="1">
            <a:off x="8532813" y="115888"/>
            <a:ext cx="217487" cy="217487"/>
            <a:chOff x="2290" y="73"/>
            <a:chExt cx="137" cy="137"/>
          </a:xfrm>
        </p:grpSpPr>
        <p:grpSp>
          <p:nvGrpSpPr>
            <p:cNvPr id="17" name="Group 637"/>
            <p:cNvGrpSpPr>
              <a:grpSpLocks/>
            </p:cNvGrpSpPr>
            <p:nvPr/>
          </p:nvGrpSpPr>
          <p:grpSpPr bwMode="auto">
            <a:xfrm>
              <a:off x="2290" y="73"/>
              <a:ext cx="136" cy="137"/>
              <a:chOff x="2562" y="300"/>
              <a:chExt cx="182" cy="91"/>
            </a:xfrm>
          </p:grpSpPr>
          <p:sp>
            <p:nvSpPr>
              <p:cNvPr id="19"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8"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2"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Relation to R-B tree</a:t>
            </a:r>
            <a:endParaRPr lang="cs-CZ" sz="1400" b="1">
              <a:solidFill>
                <a:schemeClr val="bg1"/>
              </a:solidFill>
              <a:latin typeface="Arial Black" pitchFamily="34" charset="0"/>
            </a:endParaRPr>
          </a:p>
        </p:txBody>
      </p:sp>
      <p:sp>
        <p:nvSpPr>
          <p:cNvPr id="23"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25</a:t>
            </a:r>
            <a:endParaRPr lang="cs-CZ" sz="1600" b="1">
              <a:solidFill>
                <a:schemeClr val="bg1"/>
              </a:solidFill>
              <a:latin typeface="Arial Black" pitchFamily="34" charset="0"/>
            </a:endParaRPr>
          </a:p>
        </p:txBody>
      </p:sp>
      <p:sp>
        <p:nvSpPr>
          <p:cNvPr id="24"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
        <p:nvSpPr>
          <p:cNvPr id="33" name="Rectangle 32"/>
          <p:cNvSpPr/>
          <p:nvPr/>
        </p:nvSpPr>
        <p:spPr bwMode="auto">
          <a:xfrm>
            <a:off x="2267744" y="3140968"/>
            <a:ext cx="288032" cy="288032"/>
          </a:xfrm>
          <a:prstGeom prst="rect">
            <a:avLst/>
          </a:prstGeom>
          <a:solidFill>
            <a:schemeClr val="bg1"/>
          </a:solidFill>
          <a:ln w="28575" cap="flat" cmpd="sng" algn="ctr">
            <a:solidFill>
              <a:schemeClr val="tx1"/>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X</a:t>
            </a:r>
            <a:endParaRPr kumimoji="0" lang="cs-CZ" sz="1800" b="1" i="0" u="none" strike="noStrike" cap="none" normalizeH="0" baseline="0" smtClean="0">
              <a:ln>
                <a:noFill/>
              </a:ln>
              <a:solidFill>
                <a:schemeClr val="tx1"/>
              </a:solidFill>
              <a:effectLst/>
              <a:latin typeface="Arial" charset="0"/>
            </a:endParaRPr>
          </a:p>
        </p:txBody>
      </p:sp>
      <p:cxnSp>
        <p:nvCxnSpPr>
          <p:cNvPr id="35" name="Straight Arrow Connector 34"/>
          <p:cNvCxnSpPr/>
          <p:nvPr/>
        </p:nvCxnSpPr>
        <p:spPr bwMode="auto">
          <a:xfrm>
            <a:off x="2555776" y="3429000"/>
            <a:ext cx="0" cy="288032"/>
          </a:xfrm>
          <a:prstGeom prst="straightConnector1">
            <a:avLst/>
          </a:prstGeom>
          <a:solidFill>
            <a:schemeClr val="accent1"/>
          </a:solidFill>
          <a:ln w="285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Oval 36"/>
          <p:cNvSpPr/>
          <p:nvPr/>
        </p:nvSpPr>
        <p:spPr bwMode="auto">
          <a:xfrm>
            <a:off x="1907704" y="37170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38" name="Oval 37"/>
          <p:cNvSpPr/>
          <p:nvPr/>
        </p:nvSpPr>
        <p:spPr bwMode="auto">
          <a:xfrm>
            <a:off x="2411760" y="37170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39" name="Oval 38"/>
          <p:cNvSpPr/>
          <p:nvPr/>
        </p:nvSpPr>
        <p:spPr bwMode="auto">
          <a:xfrm>
            <a:off x="2915816" y="37170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sp>
        <p:nvSpPr>
          <p:cNvPr id="42" name="Rectangle 41"/>
          <p:cNvSpPr/>
          <p:nvPr/>
        </p:nvSpPr>
        <p:spPr bwMode="auto">
          <a:xfrm>
            <a:off x="2555776" y="3140968"/>
            <a:ext cx="288032" cy="288032"/>
          </a:xfrm>
          <a:prstGeom prst="rect">
            <a:avLst/>
          </a:prstGeom>
          <a:solidFill>
            <a:schemeClr val="bg1"/>
          </a:solidFill>
          <a:ln w="28575" cap="flat" cmpd="sng" algn="ctr">
            <a:solidFill>
              <a:schemeClr val="tx1"/>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Y</a:t>
            </a:r>
            <a:endParaRPr kumimoji="0" lang="cs-CZ" sz="1800" b="1" i="0" u="none" strike="noStrike" cap="none" normalizeH="0" baseline="0" smtClean="0">
              <a:ln>
                <a:noFill/>
              </a:ln>
              <a:solidFill>
                <a:schemeClr val="tx1"/>
              </a:solidFill>
              <a:effectLst/>
              <a:latin typeface="Arial" charset="0"/>
            </a:endParaRPr>
          </a:p>
        </p:txBody>
      </p:sp>
      <p:cxnSp>
        <p:nvCxnSpPr>
          <p:cNvPr id="43" name="Straight Arrow Connector 42"/>
          <p:cNvCxnSpPr/>
          <p:nvPr/>
        </p:nvCxnSpPr>
        <p:spPr bwMode="auto">
          <a:xfrm>
            <a:off x="2843808" y="3429000"/>
            <a:ext cx="216024" cy="288032"/>
          </a:xfrm>
          <a:prstGeom prst="straightConnector1">
            <a:avLst/>
          </a:prstGeom>
          <a:solidFill>
            <a:schemeClr val="accent1"/>
          </a:solidFill>
          <a:ln w="285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Arrow Connector 44"/>
          <p:cNvCxnSpPr>
            <a:endCxn id="93" idx="0"/>
          </p:cNvCxnSpPr>
          <p:nvPr/>
        </p:nvCxnSpPr>
        <p:spPr bwMode="auto">
          <a:xfrm flipH="1">
            <a:off x="2051720" y="3429000"/>
            <a:ext cx="216024" cy="288032"/>
          </a:xfrm>
          <a:prstGeom prst="straightConnector1">
            <a:avLst/>
          </a:prstGeom>
          <a:solidFill>
            <a:schemeClr val="accent1"/>
          </a:solidFill>
          <a:ln w="285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Rectangle 45"/>
          <p:cNvSpPr/>
          <p:nvPr/>
        </p:nvSpPr>
        <p:spPr bwMode="auto">
          <a:xfrm>
            <a:off x="2195736" y="4869160"/>
            <a:ext cx="288032" cy="288032"/>
          </a:xfrm>
          <a:prstGeom prst="rect">
            <a:avLst/>
          </a:prstGeom>
          <a:solidFill>
            <a:schemeClr val="bg1"/>
          </a:solidFill>
          <a:ln w="28575" cap="flat" cmpd="sng" algn="ctr">
            <a:solidFill>
              <a:schemeClr val="tx1"/>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X</a:t>
            </a:r>
            <a:endParaRPr kumimoji="0" lang="cs-CZ" sz="1800" b="1" i="0" u="none" strike="noStrike" cap="none" normalizeH="0" baseline="0" smtClean="0">
              <a:ln>
                <a:noFill/>
              </a:ln>
              <a:solidFill>
                <a:schemeClr val="tx1"/>
              </a:solidFill>
              <a:effectLst/>
              <a:latin typeface="Arial" charset="0"/>
            </a:endParaRPr>
          </a:p>
        </p:txBody>
      </p:sp>
      <p:cxnSp>
        <p:nvCxnSpPr>
          <p:cNvPr id="47" name="Straight Arrow Connector 46"/>
          <p:cNvCxnSpPr/>
          <p:nvPr/>
        </p:nvCxnSpPr>
        <p:spPr bwMode="auto">
          <a:xfrm flipH="1">
            <a:off x="2411760" y="5157192"/>
            <a:ext cx="72008" cy="288032"/>
          </a:xfrm>
          <a:prstGeom prst="straightConnector1">
            <a:avLst/>
          </a:prstGeom>
          <a:solidFill>
            <a:schemeClr val="accent1"/>
          </a:solidFill>
          <a:ln w="285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Rectangle 47"/>
          <p:cNvSpPr/>
          <p:nvPr/>
        </p:nvSpPr>
        <p:spPr bwMode="auto">
          <a:xfrm>
            <a:off x="2483768" y="4869160"/>
            <a:ext cx="288032" cy="288032"/>
          </a:xfrm>
          <a:prstGeom prst="rect">
            <a:avLst/>
          </a:prstGeom>
          <a:solidFill>
            <a:schemeClr val="bg1"/>
          </a:solidFill>
          <a:ln w="28575" cap="flat" cmpd="sng" algn="ctr">
            <a:solidFill>
              <a:schemeClr val="tx1"/>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Y</a:t>
            </a:r>
            <a:endParaRPr kumimoji="0" lang="cs-CZ" sz="1800" b="1" i="0" u="none" strike="noStrike" cap="none" normalizeH="0" baseline="0" smtClean="0">
              <a:ln>
                <a:noFill/>
              </a:ln>
              <a:solidFill>
                <a:schemeClr val="tx1"/>
              </a:solidFill>
              <a:effectLst/>
              <a:latin typeface="Arial" charset="0"/>
            </a:endParaRPr>
          </a:p>
        </p:txBody>
      </p:sp>
      <p:cxnSp>
        <p:nvCxnSpPr>
          <p:cNvPr id="49" name="Straight Arrow Connector 48"/>
          <p:cNvCxnSpPr/>
          <p:nvPr/>
        </p:nvCxnSpPr>
        <p:spPr bwMode="auto">
          <a:xfrm>
            <a:off x="2771800" y="5157192"/>
            <a:ext cx="72008" cy="288032"/>
          </a:xfrm>
          <a:prstGeom prst="straightConnector1">
            <a:avLst/>
          </a:prstGeom>
          <a:solidFill>
            <a:schemeClr val="accent1"/>
          </a:solidFill>
          <a:ln w="285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Arrow Connector 49"/>
          <p:cNvCxnSpPr/>
          <p:nvPr/>
        </p:nvCxnSpPr>
        <p:spPr bwMode="auto">
          <a:xfrm flipH="1">
            <a:off x="1907704" y="5157192"/>
            <a:ext cx="288032" cy="288032"/>
          </a:xfrm>
          <a:prstGeom prst="straightConnector1">
            <a:avLst/>
          </a:prstGeom>
          <a:solidFill>
            <a:schemeClr val="accent1"/>
          </a:solidFill>
          <a:ln w="285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Rectangle 50"/>
          <p:cNvSpPr/>
          <p:nvPr/>
        </p:nvSpPr>
        <p:spPr bwMode="auto">
          <a:xfrm>
            <a:off x="2771800" y="4869160"/>
            <a:ext cx="288032" cy="288032"/>
          </a:xfrm>
          <a:prstGeom prst="rect">
            <a:avLst/>
          </a:prstGeom>
          <a:solidFill>
            <a:schemeClr val="bg1"/>
          </a:solidFill>
          <a:ln w="28575" cap="flat" cmpd="sng" algn="ctr">
            <a:solidFill>
              <a:schemeClr val="tx1"/>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b="1">
                <a:latin typeface="Arial" charset="0"/>
              </a:rPr>
              <a:t>Z</a:t>
            </a:r>
            <a:endParaRPr kumimoji="0" lang="cs-CZ" sz="1800" b="1" i="0" u="none" strike="noStrike" cap="none" normalizeH="0" baseline="0" smtClean="0">
              <a:ln>
                <a:noFill/>
              </a:ln>
              <a:solidFill>
                <a:schemeClr val="tx1"/>
              </a:solidFill>
              <a:effectLst/>
              <a:latin typeface="Arial" charset="0"/>
            </a:endParaRPr>
          </a:p>
        </p:txBody>
      </p:sp>
      <p:cxnSp>
        <p:nvCxnSpPr>
          <p:cNvPr id="52" name="Straight Arrow Connector 51"/>
          <p:cNvCxnSpPr/>
          <p:nvPr/>
        </p:nvCxnSpPr>
        <p:spPr bwMode="auto">
          <a:xfrm>
            <a:off x="3059832" y="5157192"/>
            <a:ext cx="216024" cy="288032"/>
          </a:xfrm>
          <a:prstGeom prst="straightConnector1">
            <a:avLst/>
          </a:prstGeom>
          <a:solidFill>
            <a:schemeClr val="accent1"/>
          </a:solidFill>
          <a:ln w="285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Oval 52"/>
          <p:cNvSpPr/>
          <p:nvPr/>
        </p:nvSpPr>
        <p:spPr bwMode="auto">
          <a:xfrm>
            <a:off x="1691680" y="54452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54" name="Oval 53"/>
          <p:cNvSpPr/>
          <p:nvPr/>
        </p:nvSpPr>
        <p:spPr bwMode="auto">
          <a:xfrm>
            <a:off x="2195736" y="54452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55" name="Oval 54"/>
          <p:cNvSpPr/>
          <p:nvPr/>
        </p:nvSpPr>
        <p:spPr bwMode="auto">
          <a:xfrm>
            <a:off x="2699792" y="54452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sp>
        <p:nvSpPr>
          <p:cNvPr id="56" name="Oval 55"/>
          <p:cNvSpPr/>
          <p:nvPr/>
        </p:nvSpPr>
        <p:spPr bwMode="auto">
          <a:xfrm>
            <a:off x="3203848" y="54452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d</a:t>
            </a:r>
            <a:endParaRPr kumimoji="0" lang="cs-CZ" sz="1800" b="1" i="0" u="none" strike="noStrike" cap="none" normalizeH="0" baseline="0" smtClean="0">
              <a:ln>
                <a:noFill/>
              </a:ln>
              <a:solidFill>
                <a:schemeClr val="tx1"/>
              </a:solidFill>
              <a:effectLst/>
              <a:latin typeface="Arial" charset="0"/>
            </a:endParaRPr>
          </a:p>
        </p:txBody>
      </p:sp>
      <p:sp>
        <p:nvSpPr>
          <p:cNvPr id="71" name="Rectangle 70"/>
          <p:cNvSpPr/>
          <p:nvPr/>
        </p:nvSpPr>
        <p:spPr bwMode="auto">
          <a:xfrm>
            <a:off x="2411760" y="1484784"/>
            <a:ext cx="288032" cy="288032"/>
          </a:xfrm>
          <a:prstGeom prst="rect">
            <a:avLst/>
          </a:prstGeom>
          <a:solidFill>
            <a:schemeClr val="bg1"/>
          </a:solidFill>
          <a:ln w="28575" cap="flat" cmpd="sng" algn="ctr">
            <a:solidFill>
              <a:schemeClr val="tx1"/>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X</a:t>
            </a:r>
            <a:endParaRPr kumimoji="0" lang="cs-CZ" sz="1800" b="1" i="0" u="none" strike="noStrike" cap="none" normalizeH="0" baseline="0" smtClean="0">
              <a:ln>
                <a:noFill/>
              </a:ln>
              <a:solidFill>
                <a:schemeClr val="tx1"/>
              </a:solidFill>
              <a:effectLst/>
              <a:latin typeface="Arial" charset="0"/>
            </a:endParaRPr>
          </a:p>
        </p:txBody>
      </p:sp>
      <p:cxnSp>
        <p:nvCxnSpPr>
          <p:cNvPr id="72" name="Straight Arrow Connector 71"/>
          <p:cNvCxnSpPr>
            <a:endCxn id="74" idx="0"/>
          </p:cNvCxnSpPr>
          <p:nvPr/>
        </p:nvCxnSpPr>
        <p:spPr bwMode="auto">
          <a:xfrm>
            <a:off x="2699792" y="1772816"/>
            <a:ext cx="216024" cy="288032"/>
          </a:xfrm>
          <a:prstGeom prst="straightConnector1">
            <a:avLst/>
          </a:prstGeom>
          <a:solidFill>
            <a:schemeClr val="accent1"/>
          </a:solidFill>
          <a:ln w="285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Oval 72"/>
          <p:cNvSpPr/>
          <p:nvPr/>
        </p:nvSpPr>
        <p:spPr bwMode="auto">
          <a:xfrm>
            <a:off x="2051720" y="20608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74" name="Oval 73"/>
          <p:cNvSpPr/>
          <p:nvPr/>
        </p:nvSpPr>
        <p:spPr bwMode="auto">
          <a:xfrm>
            <a:off x="2771800" y="20608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cxnSp>
        <p:nvCxnSpPr>
          <p:cNvPr id="78" name="Straight Arrow Connector 77"/>
          <p:cNvCxnSpPr>
            <a:endCxn id="73" idx="0"/>
          </p:cNvCxnSpPr>
          <p:nvPr/>
        </p:nvCxnSpPr>
        <p:spPr bwMode="auto">
          <a:xfrm flipH="1">
            <a:off x="2195736" y="1772816"/>
            <a:ext cx="216024" cy="288032"/>
          </a:xfrm>
          <a:prstGeom prst="straightConnector1">
            <a:avLst/>
          </a:prstGeom>
          <a:solidFill>
            <a:schemeClr val="accent1"/>
          </a:solidFill>
          <a:ln w="285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 name="Oval 84"/>
          <p:cNvSpPr/>
          <p:nvPr/>
        </p:nvSpPr>
        <p:spPr bwMode="auto">
          <a:xfrm>
            <a:off x="6156176" y="1556792"/>
            <a:ext cx="288032" cy="288032"/>
          </a:xfrm>
          <a:prstGeom prst="ellipse">
            <a:avLst/>
          </a:prstGeom>
          <a:solidFill>
            <a:schemeClr val="tx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bg1"/>
                </a:solidFill>
                <a:effectLst/>
                <a:latin typeface="Arial" charset="0"/>
              </a:rPr>
              <a:t>X</a:t>
            </a:r>
            <a:endParaRPr kumimoji="0" lang="cs-CZ" sz="1800" b="1" i="0" u="none" strike="noStrike" cap="none" normalizeH="0" baseline="0" smtClean="0">
              <a:ln>
                <a:noFill/>
              </a:ln>
              <a:solidFill>
                <a:schemeClr val="bg1"/>
              </a:solidFill>
              <a:effectLst/>
              <a:latin typeface="Arial" charset="0"/>
            </a:endParaRPr>
          </a:p>
        </p:txBody>
      </p:sp>
      <p:sp>
        <p:nvSpPr>
          <p:cNvPr id="87" name="Oval 86"/>
          <p:cNvSpPr/>
          <p:nvPr/>
        </p:nvSpPr>
        <p:spPr bwMode="auto">
          <a:xfrm>
            <a:off x="6660232"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b</a:t>
            </a:r>
            <a:endParaRPr lang="cs-CZ" b="1">
              <a:latin typeface="Arial" charset="0"/>
            </a:endParaRPr>
          </a:p>
        </p:txBody>
      </p:sp>
      <p:sp>
        <p:nvSpPr>
          <p:cNvPr id="103" name="Isosceles Triangle 102"/>
          <p:cNvSpPr/>
          <p:nvPr/>
        </p:nvSpPr>
        <p:spPr bwMode="auto">
          <a:xfrm>
            <a:off x="5436096" y="1988840"/>
            <a:ext cx="720080"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86" name="Oval 85"/>
          <p:cNvSpPr/>
          <p:nvPr/>
        </p:nvSpPr>
        <p:spPr bwMode="auto">
          <a:xfrm>
            <a:off x="5652120"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a</a:t>
            </a:r>
            <a:endParaRPr lang="cs-CZ" b="1">
              <a:latin typeface="Arial" charset="0"/>
            </a:endParaRPr>
          </a:p>
        </p:txBody>
      </p:sp>
      <p:cxnSp>
        <p:nvCxnSpPr>
          <p:cNvPr id="108" name="Straight Connector 107"/>
          <p:cNvCxnSpPr/>
          <p:nvPr/>
        </p:nvCxnSpPr>
        <p:spPr bwMode="auto">
          <a:xfrm>
            <a:off x="6300192" y="3068960"/>
            <a:ext cx="504056"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Straight Connector 108"/>
          <p:cNvCxnSpPr/>
          <p:nvPr/>
        </p:nvCxnSpPr>
        <p:spPr bwMode="auto">
          <a:xfrm flipH="1">
            <a:off x="5796136" y="3068960"/>
            <a:ext cx="504056"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0" name="Oval 109"/>
          <p:cNvSpPr/>
          <p:nvPr/>
        </p:nvSpPr>
        <p:spPr bwMode="auto">
          <a:xfrm>
            <a:off x="6156176" y="2924944"/>
            <a:ext cx="288032" cy="288032"/>
          </a:xfrm>
          <a:prstGeom prst="ellipse">
            <a:avLst/>
          </a:prstGeom>
          <a:solidFill>
            <a:schemeClr val="tx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bg1"/>
                </a:solidFill>
                <a:effectLst/>
                <a:latin typeface="Arial" charset="0"/>
              </a:rPr>
              <a:t>X</a:t>
            </a:r>
            <a:endParaRPr kumimoji="0" lang="cs-CZ" sz="1800" b="1" i="0" u="none" strike="noStrike" cap="none" normalizeH="0" baseline="0" smtClean="0">
              <a:ln>
                <a:noFill/>
              </a:ln>
              <a:solidFill>
                <a:schemeClr val="bg1"/>
              </a:solidFill>
              <a:effectLst/>
              <a:latin typeface="Arial" charset="0"/>
            </a:endParaRPr>
          </a:p>
        </p:txBody>
      </p:sp>
      <p:sp>
        <p:nvSpPr>
          <p:cNvPr id="112" name="Isosceles Triangle 111"/>
          <p:cNvSpPr/>
          <p:nvPr/>
        </p:nvSpPr>
        <p:spPr bwMode="auto">
          <a:xfrm>
            <a:off x="5436096" y="3356992"/>
            <a:ext cx="720080"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13" name="Oval 112"/>
          <p:cNvSpPr/>
          <p:nvPr/>
        </p:nvSpPr>
        <p:spPr bwMode="auto">
          <a:xfrm>
            <a:off x="5652120" y="335699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a</a:t>
            </a:r>
            <a:endParaRPr lang="cs-CZ" b="1">
              <a:latin typeface="Arial" charset="0"/>
            </a:endParaRPr>
          </a:p>
        </p:txBody>
      </p:sp>
      <p:sp>
        <p:nvSpPr>
          <p:cNvPr id="114" name="Isosceles Triangle 113"/>
          <p:cNvSpPr/>
          <p:nvPr/>
        </p:nvSpPr>
        <p:spPr bwMode="auto">
          <a:xfrm>
            <a:off x="6876256" y="3789040"/>
            <a:ext cx="576064"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115" name="Straight Connector 114"/>
          <p:cNvCxnSpPr/>
          <p:nvPr/>
        </p:nvCxnSpPr>
        <p:spPr bwMode="auto">
          <a:xfrm>
            <a:off x="6804248" y="3501008"/>
            <a:ext cx="360040"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Straight Connector 115"/>
          <p:cNvCxnSpPr/>
          <p:nvPr/>
        </p:nvCxnSpPr>
        <p:spPr bwMode="auto">
          <a:xfrm flipH="1">
            <a:off x="6516216" y="3501008"/>
            <a:ext cx="28803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8" name="Oval 117"/>
          <p:cNvSpPr/>
          <p:nvPr/>
        </p:nvSpPr>
        <p:spPr bwMode="auto">
          <a:xfrm>
            <a:off x="7020272" y="37890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c</a:t>
            </a:r>
            <a:endParaRPr lang="cs-CZ" b="1">
              <a:latin typeface="Arial" charset="0"/>
            </a:endParaRPr>
          </a:p>
        </p:txBody>
      </p:sp>
      <p:sp>
        <p:nvSpPr>
          <p:cNvPr id="119" name="Isosceles Triangle 118"/>
          <p:cNvSpPr/>
          <p:nvPr/>
        </p:nvSpPr>
        <p:spPr bwMode="auto">
          <a:xfrm>
            <a:off x="6228184" y="3789040"/>
            <a:ext cx="576064"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20" name="Oval 119"/>
          <p:cNvSpPr/>
          <p:nvPr/>
        </p:nvSpPr>
        <p:spPr bwMode="auto">
          <a:xfrm>
            <a:off x="6372200" y="37890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b</a:t>
            </a:r>
            <a:endParaRPr lang="cs-CZ" b="1">
              <a:latin typeface="Arial" charset="0"/>
            </a:endParaRPr>
          </a:p>
        </p:txBody>
      </p:sp>
      <p:sp>
        <p:nvSpPr>
          <p:cNvPr id="111" name="Oval 110"/>
          <p:cNvSpPr/>
          <p:nvPr/>
        </p:nvSpPr>
        <p:spPr bwMode="auto">
          <a:xfrm>
            <a:off x="6660232" y="3356992"/>
            <a:ext cx="288032" cy="288032"/>
          </a:xfrm>
          <a:prstGeom prst="ellipse">
            <a:avLst/>
          </a:prstGeom>
          <a:solidFill>
            <a:srgbClr val="FF0000"/>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Y</a:t>
            </a:r>
            <a:endParaRPr kumimoji="0" lang="cs-CZ" sz="1800" b="1" i="0" u="none" strike="noStrike" cap="none" normalizeH="0" baseline="0" smtClean="0">
              <a:ln>
                <a:noFill/>
              </a:ln>
              <a:solidFill>
                <a:schemeClr val="tx1"/>
              </a:solidFill>
              <a:effectLst/>
              <a:latin typeface="Arial" charset="0"/>
            </a:endParaRPr>
          </a:p>
        </p:txBody>
      </p:sp>
      <p:cxnSp>
        <p:nvCxnSpPr>
          <p:cNvPr id="128" name="Straight Connector 127"/>
          <p:cNvCxnSpPr/>
          <p:nvPr/>
        </p:nvCxnSpPr>
        <p:spPr bwMode="auto">
          <a:xfrm>
            <a:off x="6300192" y="4869160"/>
            <a:ext cx="64807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9" name="Straight Connector 128"/>
          <p:cNvCxnSpPr/>
          <p:nvPr/>
        </p:nvCxnSpPr>
        <p:spPr bwMode="auto">
          <a:xfrm flipH="1">
            <a:off x="5508104" y="4869160"/>
            <a:ext cx="792088"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0" name="Oval 129"/>
          <p:cNvSpPr/>
          <p:nvPr/>
        </p:nvSpPr>
        <p:spPr bwMode="auto">
          <a:xfrm>
            <a:off x="6156176" y="4725144"/>
            <a:ext cx="288032" cy="288032"/>
          </a:xfrm>
          <a:prstGeom prst="ellipse">
            <a:avLst/>
          </a:prstGeom>
          <a:solidFill>
            <a:schemeClr val="tx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bg1"/>
                </a:solidFill>
                <a:effectLst/>
                <a:latin typeface="Arial" charset="0"/>
              </a:rPr>
              <a:t>Y</a:t>
            </a:r>
            <a:endParaRPr kumimoji="0" lang="cs-CZ" sz="1800" b="1" i="0" u="none" strike="noStrike" cap="none" normalizeH="0" baseline="0" smtClean="0">
              <a:ln>
                <a:noFill/>
              </a:ln>
              <a:solidFill>
                <a:schemeClr val="bg1"/>
              </a:solidFill>
              <a:effectLst/>
              <a:latin typeface="Arial" charset="0"/>
            </a:endParaRPr>
          </a:p>
        </p:txBody>
      </p:sp>
      <p:sp>
        <p:nvSpPr>
          <p:cNvPr id="133" name="Isosceles Triangle 132"/>
          <p:cNvSpPr/>
          <p:nvPr/>
        </p:nvSpPr>
        <p:spPr bwMode="auto">
          <a:xfrm>
            <a:off x="7020272" y="5589240"/>
            <a:ext cx="576064"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134" name="Straight Connector 133"/>
          <p:cNvCxnSpPr/>
          <p:nvPr/>
        </p:nvCxnSpPr>
        <p:spPr bwMode="auto">
          <a:xfrm>
            <a:off x="6948264" y="5301208"/>
            <a:ext cx="360040"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5" name="Straight Connector 134"/>
          <p:cNvCxnSpPr/>
          <p:nvPr/>
        </p:nvCxnSpPr>
        <p:spPr bwMode="auto">
          <a:xfrm flipH="1">
            <a:off x="6660232" y="5301208"/>
            <a:ext cx="28803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6" name="Oval 135"/>
          <p:cNvSpPr/>
          <p:nvPr/>
        </p:nvSpPr>
        <p:spPr bwMode="auto">
          <a:xfrm>
            <a:off x="7164288" y="55892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smtClean="0">
                <a:latin typeface="Arial" charset="0"/>
              </a:rPr>
              <a:t>d</a:t>
            </a:r>
            <a:endParaRPr lang="cs-CZ" b="1">
              <a:latin typeface="Arial" charset="0"/>
            </a:endParaRPr>
          </a:p>
        </p:txBody>
      </p:sp>
      <p:sp>
        <p:nvSpPr>
          <p:cNvPr id="137" name="Isosceles Triangle 136"/>
          <p:cNvSpPr/>
          <p:nvPr/>
        </p:nvSpPr>
        <p:spPr bwMode="auto">
          <a:xfrm>
            <a:off x="6372200" y="5589240"/>
            <a:ext cx="576064"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8" name="Oval 137"/>
          <p:cNvSpPr/>
          <p:nvPr/>
        </p:nvSpPr>
        <p:spPr bwMode="auto">
          <a:xfrm>
            <a:off x="6516216" y="55892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endParaRPr lang="cs-CZ" b="1">
              <a:latin typeface="Arial" charset="0"/>
            </a:endParaRPr>
          </a:p>
        </p:txBody>
      </p:sp>
      <p:sp>
        <p:nvSpPr>
          <p:cNvPr id="139" name="Oval 138"/>
          <p:cNvSpPr/>
          <p:nvPr/>
        </p:nvSpPr>
        <p:spPr bwMode="auto">
          <a:xfrm>
            <a:off x="6804248" y="5157192"/>
            <a:ext cx="288032" cy="288032"/>
          </a:xfrm>
          <a:prstGeom prst="ellipse">
            <a:avLst/>
          </a:prstGeom>
          <a:solidFill>
            <a:srgbClr val="FF0000"/>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Z</a:t>
            </a:r>
            <a:endParaRPr kumimoji="0" lang="cs-CZ" sz="1800" b="1" i="0" u="none" strike="noStrike" cap="none" normalizeH="0" baseline="0" smtClean="0">
              <a:ln>
                <a:noFill/>
              </a:ln>
              <a:solidFill>
                <a:schemeClr val="tx1"/>
              </a:solidFill>
              <a:effectLst/>
              <a:latin typeface="Arial" charset="0"/>
            </a:endParaRPr>
          </a:p>
        </p:txBody>
      </p:sp>
      <p:sp>
        <p:nvSpPr>
          <p:cNvPr id="153" name="Isosceles Triangle 152"/>
          <p:cNvSpPr/>
          <p:nvPr/>
        </p:nvSpPr>
        <p:spPr bwMode="auto">
          <a:xfrm>
            <a:off x="5580112" y="5589240"/>
            <a:ext cx="576064"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154" name="Straight Connector 153"/>
          <p:cNvCxnSpPr/>
          <p:nvPr/>
        </p:nvCxnSpPr>
        <p:spPr bwMode="auto">
          <a:xfrm>
            <a:off x="5508104" y="5301208"/>
            <a:ext cx="360040"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5" name="Straight Connector 154"/>
          <p:cNvCxnSpPr/>
          <p:nvPr/>
        </p:nvCxnSpPr>
        <p:spPr bwMode="auto">
          <a:xfrm flipH="1">
            <a:off x="5220072" y="5301208"/>
            <a:ext cx="28803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6" name="Oval 155"/>
          <p:cNvSpPr/>
          <p:nvPr/>
        </p:nvSpPr>
        <p:spPr bwMode="auto">
          <a:xfrm>
            <a:off x="5724128" y="55892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endParaRPr lang="cs-CZ" b="1">
              <a:latin typeface="Arial" charset="0"/>
            </a:endParaRPr>
          </a:p>
        </p:txBody>
      </p:sp>
      <p:sp>
        <p:nvSpPr>
          <p:cNvPr id="157" name="Isosceles Triangle 156"/>
          <p:cNvSpPr/>
          <p:nvPr/>
        </p:nvSpPr>
        <p:spPr bwMode="auto">
          <a:xfrm>
            <a:off x="4932040" y="5589240"/>
            <a:ext cx="576064"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8" name="Oval 157"/>
          <p:cNvSpPr/>
          <p:nvPr/>
        </p:nvSpPr>
        <p:spPr bwMode="auto">
          <a:xfrm>
            <a:off x="5076056" y="55892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endParaRPr lang="cs-CZ" b="1">
              <a:latin typeface="Arial" charset="0"/>
            </a:endParaRPr>
          </a:p>
        </p:txBody>
      </p:sp>
      <p:sp>
        <p:nvSpPr>
          <p:cNvPr id="159" name="Oval 158"/>
          <p:cNvSpPr/>
          <p:nvPr/>
        </p:nvSpPr>
        <p:spPr bwMode="auto">
          <a:xfrm>
            <a:off x="5364088" y="5157192"/>
            <a:ext cx="288032" cy="288032"/>
          </a:xfrm>
          <a:prstGeom prst="ellipse">
            <a:avLst/>
          </a:prstGeom>
          <a:solidFill>
            <a:srgbClr val="FF0000"/>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X</a:t>
            </a:r>
            <a:endParaRPr kumimoji="0" lang="cs-CZ" sz="1800" b="1" i="0" u="none" strike="noStrike" cap="none" normalizeH="0" baseline="0" smtClean="0">
              <a:ln>
                <a:noFill/>
              </a:ln>
              <a:solidFill>
                <a:schemeClr val="tx1"/>
              </a:solidFill>
              <a:effectLst/>
              <a:latin typeface="Arial" charset="0"/>
            </a:endParaRPr>
          </a:p>
        </p:txBody>
      </p:sp>
      <p:sp>
        <p:nvSpPr>
          <p:cNvPr id="162" name="Right Arrow 161"/>
          <p:cNvSpPr/>
          <p:nvPr/>
        </p:nvSpPr>
        <p:spPr bwMode="auto">
          <a:xfrm>
            <a:off x="4067944" y="2132856"/>
            <a:ext cx="792088" cy="288032"/>
          </a:xfrm>
          <a:prstGeom prst="rightArrow">
            <a:avLst/>
          </a:prstGeom>
          <a:solidFill>
            <a:schemeClr val="accent6">
              <a:lumMod val="20000"/>
              <a:lumOff val="80000"/>
            </a:schemeClr>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63" name="Right Arrow 162"/>
          <p:cNvSpPr/>
          <p:nvPr/>
        </p:nvSpPr>
        <p:spPr bwMode="auto">
          <a:xfrm>
            <a:off x="4067944" y="3645024"/>
            <a:ext cx="792088" cy="288032"/>
          </a:xfrm>
          <a:prstGeom prst="rightArrow">
            <a:avLst/>
          </a:prstGeom>
          <a:solidFill>
            <a:schemeClr val="accent6">
              <a:lumMod val="20000"/>
              <a:lumOff val="80000"/>
            </a:schemeClr>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64" name="Right Arrow 163"/>
          <p:cNvSpPr/>
          <p:nvPr/>
        </p:nvSpPr>
        <p:spPr bwMode="auto">
          <a:xfrm>
            <a:off x="4067944" y="5157192"/>
            <a:ext cx="792088" cy="288032"/>
          </a:xfrm>
          <a:prstGeom prst="rightArrow">
            <a:avLst/>
          </a:prstGeom>
          <a:solidFill>
            <a:schemeClr val="accent6">
              <a:lumMod val="20000"/>
              <a:lumOff val="80000"/>
            </a:schemeClr>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Tree>
    <p:extLst>
      <p:ext uri="{BB962C8B-B14F-4D97-AF65-F5344CB8AC3E}">
        <p14:creationId xmlns:p14="http://schemas.microsoft.com/office/powerpoint/2010/main" val="28886128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AutoShape 3"/>
          <p:cNvSpPr>
            <a:spLocks noChangeArrowheads="1"/>
          </p:cNvSpPr>
          <p:nvPr/>
        </p:nvSpPr>
        <p:spPr bwMode="auto">
          <a:xfrm>
            <a:off x="251520" y="620688"/>
            <a:ext cx="8640960" cy="6048672"/>
          </a:xfrm>
          <a:prstGeom prst="roundRect">
            <a:avLst>
              <a:gd name="adj" fmla="val 606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gn="ctr"/>
            <a:r>
              <a:rPr lang="cs-CZ" i="1"/>
              <a:t>Ben </a:t>
            </a:r>
            <a:r>
              <a:rPr lang="cs-CZ" i="1" smtClean="0"/>
              <a:t>Pfaff</a:t>
            </a:r>
            <a:r>
              <a:rPr lang="en-US" smtClean="0"/>
              <a:t>: </a:t>
            </a:r>
            <a:r>
              <a:rPr lang="en-US" b="1" smtClean="0"/>
              <a:t>Performance </a:t>
            </a:r>
            <a:r>
              <a:rPr lang="en-US" b="1"/>
              <a:t>Analysis of BSTs in System </a:t>
            </a:r>
            <a:r>
              <a:rPr lang="en-US" b="1" smtClean="0"/>
              <a:t>Software, 2004, [3] </a:t>
            </a:r>
            <a:endParaRPr lang="en-US" b="1"/>
          </a:p>
          <a:p>
            <a:endParaRPr lang="en-US" smtClean="0"/>
          </a:p>
          <a:p>
            <a:endParaRPr lang="en-US"/>
          </a:p>
          <a:p>
            <a:r>
              <a:rPr lang="en-US" smtClean="0"/>
              <a:t>Conclusions:</a:t>
            </a:r>
          </a:p>
          <a:p>
            <a:endParaRPr lang="en-US"/>
          </a:p>
          <a:p>
            <a:pPr marL="285750" indent="-285750">
              <a:buFont typeface="Arial" panose="020B0604020202020204" pitchFamily="34" charset="0"/>
              <a:buChar char="•"/>
            </a:pPr>
            <a:r>
              <a:rPr lang="en-US" smtClean="0"/>
              <a:t>...</a:t>
            </a:r>
            <a:r>
              <a:rPr lang="cs-CZ" smtClean="0"/>
              <a:t>Unbalanced BSTs</a:t>
            </a:r>
            <a:r>
              <a:rPr lang="en-US" smtClean="0"/>
              <a:t> are </a:t>
            </a:r>
            <a:r>
              <a:rPr lang="en-US"/>
              <a:t>best when randomly ordered input can be </a:t>
            </a:r>
            <a:r>
              <a:rPr lang="en-US" smtClean="0"/>
              <a:t>relied upon</a:t>
            </a:r>
            <a:r>
              <a:rPr lang="en-US"/>
              <a:t>; </a:t>
            </a:r>
            <a:endParaRPr lang="en-US" smtClean="0"/>
          </a:p>
          <a:p>
            <a:pPr marL="285750" indent="-285750">
              <a:buFont typeface="Arial" panose="020B0604020202020204" pitchFamily="34" charset="0"/>
              <a:buChar char="•"/>
            </a:pPr>
            <a:r>
              <a:rPr lang="en-US" smtClean="0"/>
              <a:t>if </a:t>
            </a:r>
            <a:r>
              <a:rPr lang="en-US"/>
              <a:t>random ordering is the norm but </a:t>
            </a:r>
            <a:r>
              <a:rPr lang="en-US" smtClean="0"/>
              <a:t>occasional runs </a:t>
            </a:r>
            <a:r>
              <a:rPr lang="en-US"/>
              <a:t>of sorted order are expected, </a:t>
            </a:r>
            <a:r>
              <a:rPr lang="en-US" smtClean="0"/>
              <a:t> then </a:t>
            </a:r>
            <a:r>
              <a:rPr lang="en-US"/>
              <a:t>red-black </a:t>
            </a:r>
            <a:r>
              <a:rPr lang="en-US" smtClean="0"/>
              <a:t>trees should </a:t>
            </a:r>
            <a:r>
              <a:rPr lang="en-US"/>
              <a:t>be chosen. </a:t>
            </a:r>
            <a:endParaRPr lang="en-US" smtClean="0"/>
          </a:p>
          <a:p>
            <a:pPr marL="285750" indent="-285750">
              <a:buFont typeface="Arial" panose="020B0604020202020204" pitchFamily="34" charset="0"/>
              <a:buChar char="•"/>
            </a:pPr>
            <a:r>
              <a:rPr lang="en-US" smtClean="0"/>
              <a:t>On </a:t>
            </a:r>
            <a:r>
              <a:rPr lang="en-US"/>
              <a:t>the other hand, if </a:t>
            </a:r>
            <a:r>
              <a:rPr lang="en-US" smtClean="0"/>
              <a:t>insertions often </a:t>
            </a:r>
            <a:r>
              <a:rPr lang="en-US"/>
              <a:t>occur in a sorted order, AVL trees excel </a:t>
            </a:r>
            <a:r>
              <a:rPr lang="en-US" smtClean="0"/>
              <a:t>when later </a:t>
            </a:r>
            <a:r>
              <a:rPr lang="en-US"/>
              <a:t>accesses tend to be random, </a:t>
            </a:r>
            <a:endParaRPr lang="en-US" smtClean="0"/>
          </a:p>
          <a:p>
            <a:pPr marL="285750" indent="-285750">
              <a:buFont typeface="Arial" panose="020B0604020202020204" pitchFamily="34" charset="0"/>
              <a:buChar char="•"/>
            </a:pPr>
            <a:r>
              <a:rPr lang="en-US" smtClean="0"/>
              <a:t>and </a:t>
            </a:r>
            <a:r>
              <a:rPr lang="en-US"/>
              <a:t>splay trees </a:t>
            </a:r>
            <a:r>
              <a:rPr lang="en-US" smtClean="0"/>
              <a:t>perform best </a:t>
            </a:r>
            <a:r>
              <a:rPr lang="en-US"/>
              <a:t>when later accesses are sequential or </a:t>
            </a:r>
            <a:r>
              <a:rPr lang="en-US" smtClean="0"/>
              <a:t>clustered.</a:t>
            </a:r>
          </a:p>
          <a:p>
            <a:endParaRPr lang="en-US" smtClean="0"/>
          </a:p>
          <a:p>
            <a:r>
              <a:rPr lang="en-US" smtClean="0"/>
              <a:t>Some consequences:</a:t>
            </a:r>
          </a:p>
          <a:p>
            <a:endParaRPr lang="en-US"/>
          </a:p>
          <a:p>
            <a:r>
              <a:rPr lang="en-US"/>
              <a:t>M</a:t>
            </a:r>
            <a:r>
              <a:rPr lang="en-US" smtClean="0"/>
              <a:t>anaging </a:t>
            </a:r>
            <a:r>
              <a:rPr lang="cs-CZ" smtClean="0"/>
              <a:t>virtual </a:t>
            </a:r>
            <a:r>
              <a:rPr lang="cs-CZ"/>
              <a:t>memory </a:t>
            </a:r>
            <a:r>
              <a:rPr lang="cs-CZ" smtClean="0"/>
              <a:t>areas</a:t>
            </a:r>
            <a:r>
              <a:rPr lang="en-US" smtClean="0"/>
              <a:t> in OS kernel:</a:t>
            </a:r>
            <a:endParaRPr lang="en-US"/>
          </a:p>
          <a:p>
            <a:r>
              <a:rPr lang="en-US" smtClean="0"/>
              <a:t> ... Many </a:t>
            </a:r>
            <a:r>
              <a:rPr lang="en-US"/>
              <a:t>kernels use </a:t>
            </a:r>
            <a:r>
              <a:rPr lang="en-US" smtClean="0"/>
              <a:t>BSTs for </a:t>
            </a:r>
            <a:r>
              <a:rPr lang="en-US"/>
              <a:t>keeping track of </a:t>
            </a:r>
            <a:r>
              <a:rPr lang="en-US" smtClean="0"/>
              <a:t>virtual memory areas (VMAs) : </a:t>
            </a:r>
            <a:endParaRPr lang="en-US" smtClean="0"/>
          </a:p>
          <a:p>
            <a:r>
              <a:rPr lang="en-US" smtClean="0"/>
              <a:t>Linux </a:t>
            </a:r>
            <a:r>
              <a:rPr lang="en-US"/>
              <a:t>before 2.4.10 </a:t>
            </a:r>
            <a:r>
              <a:rPr lang="en-US" smtClean="0"/>
              <a:t>used AVL </a:t>
            </a:r>
            <a:r>
              <a:rPr lang="en-US"/>
              <a:t>trees, OpenBSD and later versions of Linux use</a:t>
            </a:r>
          </a:p>
          <a:p>
            <a:r>
              <a:rPr lang="en-US"/>
              <a:t>red-black trees, FreeBSD uses splay trees, and so </a:t>
            </a:r>
            <a:r>
              <a:rPr lang="en-US" smtClean="0"/>
              <a:t>does Windows </a:t>
            </a:r>
            <a:r>
              <a:rPr lang="en-US"/>
              <a:t>NT for its VMA </a:t>
            </a:r>
            <a:r>
              <a:rPr lang="en-US" smtClean="0"/>
              <a:t>equivalents...</a:t>
            </a:r>
          </a:p>
        </p:txBody>
      </p: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Trees comparison</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22"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26</a:t>
            </a:r>
            <a:endParaRPr lang="cs-CZ" sz="1600" b="1">
              <a:solidFill>
                <a:schemeClr val="bg1"/>
              </a:solidFill>
              <a:latin typeface="Arial Black" pitchFamily="34" charset="0"/>
            </a:endParaRPr>
          </a:p>
        </p:txBody>
      </p:sp>
      <p:sp>
        <p:nvSpPr>
          <p:cNvPr id="23"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Tree>
    <p:extLst>
      <p:ext uri="{BB962C8B-B14F-4D97-AF65-F5344CB8AC3E}">
        <p14:creationId xmlns:p14="http://schemas.microsoft.com/office/powerpoint/2010/main" val="11053194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AutoShape 3"/>
          <p:cNvSpPr>
            <a:spLocks noChangeArrowheads="1"/>
          </p:cNvSpPr>
          <p:nvPr/>
        </p:nvSpPr>
        <p:spPr bwMode="auto">
          <a:xfrm>
            <a:off x="1475656" y="620688"/>
            <a:ext cx="6264696" cy="5976664"/>
          </a:xfrm>
          <a:prstGeom prst="roundRect">
            <a:avLst>
              <a:gd name="adj" fmla="val 2701"/>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b="1">
                <a:latin typeface="Courier New" panose="02070309020205020404" pitchFamily="49" charset="0"/>
                <a:cs typeface="Courier New" panose="02070309020205020404" pitchFamily="49" charset="0"/>
              </a:rPr>
              <a:t>      </a:t>
            </a:r>
            <a:r>
              <a:rPr lang="en-US" b="1">
                <a:solidFill>
                  <a:srgbClr val="3333FF"/>
                </a:solidFill>
                <a:latin typeface="Courier New" panose="02070309020205020404" pitchFamily="49" charset="0"/>
                <a:cs typeface="Courier New" panose="02070309020205020404" pitchFamily="49" charset="0"/>
              </a:rPr>
              <a:t>tree</a:t>
            </a:r>
            <a:r>
              <a:rPr lang="en-US" b="1" smtClean="0">
                <a:latin typeface="Courier New" panose="02070309020205020404" pitchFamily="49" charset="0"/>
                <a:cs typeface="Courier New" panose="02070309020205020404" pitchFamily="49" charset="0"/>
              </a:rPr>
              <a:t> / </a:t>
            </a:r>
            <a:r>
              <a:rPr lang="cs-CZ" b="1">
                <a:latin typeface="Courier New" panose="02070309020205020404" pitchFamily="49" charset="0"/>
                <a:cs typeface="Courier New" panose="02070309020205020404" pitchFamily="49" charset="0"/>
              </a:rPr>
              <a:t>time </a:t>
            </a:r>
            <a:r>
              <a:rPr lang="en-US" b="1" smtClean="0">
                <a:latin typeface="Courier New" panose="02070309020205020404" pitchFamily="49" charset="0"/>
                <a:cs typeface="Courier New" panose="02070309020205020404" pitchFamily="49" charset="0"/>
              </a:rPr>
              <a:t>in m</a:t>
            </a:r>
            <a:r>
              <a:rPr lang="cs-CZ" b="1" smtClean="0">
                <a:latin typeface="Courier New" panose="02070309020205020404" pitchFamily="49" charset="0"/>
                <a:cs typeface="Courier New" panose="02070309020205020404" pitchFamily="49" charset="0"/>
              </a:rPr>
              <a:t>sec</a:t>
            </a:r>
            <a:r>
              <a:rPr lang="en-US" b="1" smtClean="0">
                <a:latin typeface="Courier New" panose="02070309020205020404" pitchFamily="49" charset="0"/>
                <a:cs typeface="Courier New" panose="02070309020205020404" pitchFamily="49" charset="0"/>
              </a:rPr>
              <a:t> / </a:t>
            </a:r>
            <a:r>
              <a:rPr lang="en-US" b="1" smtClean="0">
                <a:solidFill>
                  <a:srgbClr val="FF0000"/>
                </a:solidFill>
                <a:latin typeface="Courier New" panose="02070309020205020404" pitchFamily="49" charset="0"/>
                <a:cs typeface="Courier New" panose="02070309020205020404" pitchFamily="49" charset="0"/>
              </a:rPr>
              <a:t>order</a:t>
            </a:r>
            <a:r>
              <a:rPr lang="cs-CZ" b="1" smtClean="0">
                <a:latin typeface="Courier New" panose="02070309020205020404" pitchFamily="49" charset="0"/>
                <a:cs typeface="Courier New" panose="02070309020205020404" pitchFamily="49" charset="0"/>
              </a:rPr>
              <a:t> </a:t>
            </a:r>
            <a:endParaRPr lang="en-US" b="1" smtClean="0">
              <a:latin typeface="Courier New" panose="02070309020205020404" pitchFamily="49" charset="0"/>
              <a:cs typeface="Courier New" panose="02070309020205020404" pitchFamily="49" charset="0"/>
            </a:endParaRPr>
          </a:p>
          <a:p>
            <a:endParaRPr lang="fr-FR" b="1" smtClean="0">
              <a:latin typeface="Courier New" panose="02070309020205020404" pitchFamily="49" charset="0"/>
              <a:cs typeface="Courier New" panose="02070309020205020404" pitchFamily="49" charset="0"/>
            </a:endParaRPr>
          </a:p>
          <a:p>
            <a:r>
              <a:rPr lang="fr-FR" b="1" smtClean="0">
                <a:latin typeface="Courier New" panose="02070309020205020404" pitchFamily="49" charset="0"/>
                <a:cs typeface="Courier New" panose="02070309020205020404" pitchFamily="49" charset="0"/>
              </a:rPr>
              <a:t>Memory management supporting web browser </a:t>
            </a:r>
            <a:endParaRPr lang="cs-CZ" b="1">
              <a:latin typeface="Courier New" panose="02070309020205020404" pitchFamily="49" charset="0"/>
              <a:cs typeface="Courier New" panose="02070309020205020404" pitchFamily="49" charset="0"/>
            </a:endParaRPr>
          </a:p>
          <a:p>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BST </a:t>
            </a:r>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AVL </a:t>
            </a:r>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RB </a:t>
            </a:r>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splay </a:t>
            </a:r>
            <a:r>
              <a:rPr lang="en-US" b="1">
                <a:solidFill>
                  <a:srgbClr val="3333FF"/>
                </a:solidFill>
                <a:latin typeface="Courier New" panose="02070309020205020404" pitchFamily="49" charset="0"/>
                <a:cs typeface="Courier New" panose="02070309020205020404" pitchFamily="49" charset="0"/>
              </a:rPr>
              <a:t>      </a:t>
            </a:r>
          </a:p>
          <a:p>
            <a:r>
              <a:rPr lang="fr-FR" b="1" smtClean="0">
                <a:latin typeface="Courier New" panose="02070309020205020404" pitchFamily="49" charset="0"/>
                <a:cs typeface="Courier New" panose="02070309020205020404" pitchFamily="49" charset="0"/>
              </a:rPr>
              <a:t> 15.67  3.65  3.78  2.63     </a:t>
            </a:r>
          </a:p>
          <a:p>
            <a:r>
              <a:rPr lang="fr-FR" b="1">
                <a:solidFill>
                  <a:srgbClr val="FF0000"/>
                </a:solidFill>
                <a:latin typeface="Courier New" panose="02070309020205020404" pitchFamily="49" charset="0"/>
                <a:cs typeface="Courier New" panose="02070309020205020404" pitchFamily="49" charset="0"/>
              </a:rPr>
              <a:t>   4     2     3     1</a:t>
            </a:r>
          </a:p>
          <a:p>
            <a:endParaRPr lang="fr-FR" b="1">
              <a:solidFill>
                <a:srgbClr val="FF0000"/>
              </a:solidFill>
              <a:latin typeface="Courier New" panose="02070309020205020404" pitchFamily="49" charset="0"/>
              <a:cs typeface="Courier New" panose="02070309020205020404" pitchFamily="49" charset="0"/>
            </a:endParaRPr>
          </a:p>
          <a:p>
            <a:r>
              <a:rPr lang="fr-FR" b="1" smtClean="0">
                <a:latin typeface="Courier New" panose="02070309020205020404" pitchFamily="49" charset="0"/>
                <a:cs typeface="Courier New" panose="02070309020205020404" pitchFamily="49" charset="0"/>
              </a:rPr>
              <a:t>Artificial uniformly random data</a:t>
            </a:r>
            <a:endParaRPr lang="fr-FR" b="1">
              <a:latin typeface="Courier New" panose="02070309020205020404" pitchFamily="49" charset="0"/>
              <a:cs typeface="Courier New" panose="02070309020205020404" pitchFamily="49" charset="0"/>
            </a:endParaRPr>
          </a:p>
          <a:p>
            <a:r>
              <a:rPr lang="en-US" b="1" smtClean="0">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BST </a:t>
            </a:r>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AVL </a:t>
            </a:r>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RB </a:t>
            </a:r>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splay </a:t>
            </a:r>
            <a:r>
              <a:rPr lang="en-US" b="1">
                <a:solidFill>
                  <a:srgbClr val="3333FF"/>
                </a:solidFill>
                <a:latin typeface="Courier New" panose="02070309020205020404" pitchFamily="49" charset="0"/>
                <a:cs typeface="Courier New" panose="02070309020205020404" pitchFamily="49" charset="0"/>
              </a:rPr>
              <a:t>      </a:t>
            </a:r>
          </a:p>
          <a:p>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1.63 </a:t>
            </a:r>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1.67 </a:t>
            </a:r>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1.64 </a:t>
            </a:r>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1.94 </a:t>
            </a:r>
            <a:r>
              <a:rPr lang="en-US" b="1" smtClean="0">
                <a:latin typeface="Courier New" panose="02070309020205020404" pitchFamily="49" charset="0"/>
                <a:cs typeface="Courier New" panose="02070309020205020404" pitchFamily="49" charset="0"/>
              </a:rPr>
              <a:t>     </a:t>
            </a:r>
          </a:p>
          <a:p>
            <a:r>
              <a:rPr lang="fr-FR" b="1">
                <a:solidFill>
                  <a:srgbClr val="FF0000"/>
                </a:solidFill>
                <a:latin typeface="Courier New" panose="02070309020205020404" pitchFamily="49" charset="0"/>
                <a:cs typeface="Courier New" panose="02070309020205020404" pitchFamily="49" charset="0"/>
              </a:rPr>
              <a:t>   1     3     2     4</a:t>
            </a:r>
          </a:p>
          <a:p>
            <a:endParaRPr lang="en-US" b="1" smtClean="0">
              <a:latin typeface="Courier New" panose="02070309020205020404" pitchFamily="49" charset="0"/>
              <a:cs typeface="Courier New" panose="02070309020205020404" pitchFamily="49" charset="0"/>
            </a:endParaRPr>
          </a:p>
          <a:p>
            <a:r>
              <a:rPr lang="en-US" b="1">
                <a:latin typeface="Courier New" panose="02070309020205020404" pitchFamily="49" charset="0"/>
                <a:cs typeface="Courier New" panose="02070309020205020404" pitchFamily="49" charset="0"/>
              </a:rPr>
              <a:t>S</a:t>
            </a:r>
            <a:r>
              <a:rPr lang="en-US" b="1" smtClean="0">
                <a:latin typeface="Courier New" panose="02070309020205020404" pitchFamily="49" charset="0"/>
                <a:cs typeface="Courier New" panose="02070309020205020404" pitchFamily="49" charset="0"/>
              </a:rPr>
              <a:t>econdary peer cache tree</a:t>
            </a:r>
          </a:p>
          <a:p>
            <a:r>
              <a:rPr lang="en-US" b="1" smtClean="0">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BST </a:t>
            </a:r>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AVL </a:t>
            </a:r>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RB </a:t>
            </a:r>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splay </a:t>
            </a:r>
            <a:r>
              <a:rPr lang="en-US" b="1">
                <a:solidFill>
                  <a:srgbClr val="3333FF"/>
                </a:solidFill>
                <a:latin typeface="Courier New" panose="02070309020205020404" pitchFamily="49" charset="0"/>
                <a:cs typeface="Courier New" panose="02070309020205020404" pitchFamily="49" charset="0"/>
              </a:rPr>
              <a:t>  </a:t>
            </a:r>
            <a:endParaRPr lang="en-US" b="1">
              <a:latin typeface="Courier New" panose="02070309020205020404" pitchFamily="49" charset="0"/>
              <a:cs typeface="Courier New" panose="02070309020205020404" pitchFamily="49" charset="0"/>
            </a:endParaRPr>
          </a:p>
          <a:p>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3.94 </a:t>
            </a:r>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4.07 </a:t>
            </a:r>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3.78 </a:t>
            </a:r>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7.19</a:t>
            </a:r>
            <a:endParaRPr lang="en-US" b="1" smtClean="0">
              <a:latin typeface="Courier New" panose="02070309020205020404" pitchFamily="49" charset="0"/>
              <a:cs typeface="Courier New" panose="02070309020205020404" pitchFamily="49" charset="0"/>
            </a:endParaRPr>
          </a:p>
          <a:p>
            <a:r>
              <a:rPr lang="fr-FR" b="1">
                <a:latin typeface="Courier New" panose="02070309020205020404" pitchFamily="49" charset="0"/>
                <a:cs typeface="Courier New" panose="02070309020205020404" pitchFamily="49" charset="0"/>
              </a:rPr>
              <a:t>  </a:t>
            </a:r>
            <a:r>
              <a:rPr lang="fr-FR" b="1">
                <a:solidFill>
                  <a:srgbClr val="FF0000"/>
                </a:solidFill>
                <a:latin typeface="Courier New" panose="02070309020205020404" pitchFamily="49" charset="0"/>
                <a:cs typeface="Courier New" panose="02070309020205020404" pitchFamily="49" charset="0"/>
              </a:rPr>
              <a:t> 2     3     1     4</a:t>
            </a:r>
          </a:p>
          <a:p>
            <a:r>
              <a:rPr lang="en-US" b="1" smtClean="0">
                <a:latin typeface="Courier New" panose="02070309020205020404" pitchFamily="49" charset="0"/>
                <a:cs typeface="Courier New" panose="02070309020205020404" pitchFamily="49" charset="0"/>
              </a:rPr>
              <a:t>     </a:t>
            </a:r>
            <a:endParaRPr lang="en-US" b="1">
              <a:latin typeface="Courier New" panose="02070309020205020404" pitchFamily="49" charset="0"/>
              <a:cs typeface="Courier New" panose="02070309020205020404" pitchFamily="49" charset="0"/>
            </a:endParaRPr>
          </a:p>
          <a:p>
            <a:r>
              <a:rPr lang="en-US" b="1">
                <a:latin typeface="Courier New" panose="02070309020205020404" pitchFamily="49" charset="0"/>
                <a:cs typeface="Courier New" panose="02070309020205020404" pitchFamily="49" charset="0"/>
              </a:rPr>
              <a:t>P</a:t>
            </a:r>
            <a:r>
              <a:rPr lang="en-US" b="1" smtClean="0">
                <a:latin typeface="Courier New" panose="02070309020205020404" pitchFamily="49" charset="0"/>
                <a:cs typeface="Courier New" panose="02070309020205020404" pitchFamily="49" charset="0"/>
              </a:rPr>
              <a:t>rocessing identifiers c</a:t>
            </a:r>
            <a:r>
              <a:rPr lang="cs-CZ" b="1" smtClean="0">
                <a:latin typeface="Courier New" panose="02070309020205020404" pitchFamily="49" charset="0"/>
                <a:cs typeface="Courier New" panose="02070309020205020404" pitchFamily="49" charset="0"/>
              </a:rPr>
              <a:t>ross-</a:t>
            </a:r>
            <a:r>
              <a:rPr lang="en-US" b="1" smtClean="0">
                <a:latin typeface="Courier New" panose="02070309020205020404" pitchFamily="49" charset="0"/>
                <a:cs typeface="Courier New" panose="02070309020205020404" pitchFamily="49" charset="0"/>
              </a:rPr>
              <a:t>r</a:t>
            </a:r>
            <a:r>
              <a:rPr lang="cs-CZ" b="1" smtClean="0">
                <a:latin typeface="Courier New" panose="02070309020205020404" pitchFamily="49" charset="0"/>
                <a:cs typeface="Courier New" panose="02070309020205020404" pitchFamily="49" charset="0"/>
              </a:rPr>
              <a:t>eference</a:t>
            </a:r>
            <a:r>
              <a:rPr lang="en-US" b="1" smtClean="0">
                <a:latin typeface="Courier New" panose="02070309020205020404" pitchFamily="49" charset="0"/>
                <a:cs typeface="Courier New" panose="02070309020205020404" pitchFamily="49" charset="0"/>
              </a:rPr>
              <a:t>s</a:t>
            </a:r>
          </a:p>
          <a:p>
            <a:r>
              <a:rPr lang="en-US" b="1" smtClean="0">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BST </a:t>
            </a:r>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AVL </a:t>
            </a:r>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RB </a:t>
            </a:r>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splay </a:t>
            </a:r>
            <a:r>
              <a:rPr lang="en-US" b="1">
                <a:solidFill>
                  <a:srgbClr val="3333FF"/>
                </a:solidFill>
                <a:latin typeface="Courier New" panose="02070309020205020404" pitchFamily="49" charset="0"/>
                <a:cs typeface="Courier New" panose="02070309020205020404" pitchFamily="49" charset="0"/>
              </a:rPr>
              <a:t>      </a:t>
            </a:r>
          </a:p>
          <a:p>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4.97</a:t>
            </a:r>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4.47 </a:t>
            </a:r>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4.33 </a:t>
            </a:r>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4.00</a:t>
            </a:r>
            <a:r>
              <a:rPr lang="en-US" b="1" smtClean="0">
                <a:latin typeface="Courier New" panose="02070309020205020404" pitchFamily="49" charset="0"/>
                <a:cs typeface="Courier New" panose="02070309020205020404" pitchFamily="49" charset="0"/>
              </a:rPr>
              <a:t>  </a:t>
            </a:r>
            <a:endParaRPr lang="en-US" smtClean="0"/>
          </a:p>
          <a:p>
            <a:r>
              <a:rPr lang="fr-FR" b="1">
                <a:latin typeface="Courier New" panose="02070309020205020404" pitchFamily="49" charset="0"/>
                <a:cs typeface="Courier New" panose="02070309020205020404" pitchFamily="49" charset="0"/>
              </a:rPr>
              <a:t>  </a:t>
            </a:r>
            <a:r>
              <a:rPr lang="fr-FR" b="1">
                <a:solidFill>
                  <a:srgbClr val="FF0000"/>
                </a:solidFill>
                <a:latin typeface="Courier New" panose="02070309020205020404" pitchFamily="49" charset="0"/>
                <a:cs typeface="Courier New" panose="02070309020205020404" pitchFamily="49" charset="0"/>
              </a:rPr>
              <a:t> 4     3     2     1</a:t>
            </a:r>
            <a:endParaRPr lang="en-US" b="1">
              <a:solidFill>
                <a:srgbClr val="FF0000"/>
              </a:solidFill>
              <a:latin typeface="Courier New" panose="02070309020205020404" pitchFamily="49" charset="0"/>
              <a:cs typeface="Courier New" panose="02070309020205020404" pitchFamily="49" charset="0"/>
            </a:endParaRPr>
          </a:p>
        </p:txBody>
      </p: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Trees comparison</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 (excerpt)</a:t>
            </a:r>
            <a:endParaRPr lang="cs-CZ" sz="1400" b="1">
              <a:solidFill>
                <a:schemeClr val="bg1"/>
              </a:solidFill>
              <a:latin typeface="Arial Black" pitchFamily="34" charset="0"/>
            </a:endParaRPr>
          </a:p>
        </p:txBody>
      </p:sp>
      <p:sp>
        <p:nvSpPr>
          <p:cNvPr id="22"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27</a:t>
            </a:r>
            <a:endParaRPr lang="cs-CZ" sz="1600" b="1">
              <a:solidFill>
                <a:schemeClr val="bg1"/>
              </a:solidFill>
              <a:latin typeface="Arial Black" pitchFamily="34" charset="0"/>
            </a:endParaRPr>
          </a:p>
        </p:txBody>
      </p:sp>
      <p:sp>
        <p:nvSpPr>
          <p:cNvPr id="23"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Tree>
    <p:extLst>
      <p:ext uri="{BB962C8B-B14F-4D97-AF65-F5344CB8AC3E}">
        <p14:creationId xmlns:p14="http://schemas.microsoft.com/office/powerpoint/2010/main" val="2180362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AutoShape 3"/>
          <p:cNvSpPr>
            <a:spLocks noChangeArrowheads="1"/>
          </p:cNvSpPr>
          <p:nvPr/>
        </p:nvSpPr>
        <p:spPr bwMode="auto">
          <a:xfrm>
            <a:off x="251520" y="764704"/>
            <a:ext cx="8640960" cy="5688632"/>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buFont typeface="Arial" charset="0"/>
              <a:buNone/>
            </a:pPr>
            <a:r>
              <a:rPr lang="en-US" altLang="cs-CZ" sz="2800" b="1">
                <a:latin typeface="Arial" charset="0"/>
                <a:cs typeface="Arial" charset="0"/>
              </a:rPr>
              <a:t>Splay tree</a:t>
            </a:r>
          </a:p>
          <a:p>
            <a:pPr>
              <a:buFont typeface="Arial" charset="0"/>
              <a:buNone/>
            </a:pPr>
            <a:endParaRPr lang="en-US" altLang="cs-CZ" sz="2800">
              <a:latin typeface="Arial" charset="0"/>
              <a:cs typeface="Arial" charset="0"/>
            </a:endParaRPr>
          </a:p>
          <a:p>
            <a:r>
              <a:rPr lang="en-US" altLang="cs-CZ" sz="2000" smtClean="0">
                <a:latin typeface="Arial" charset="0"/>
                <a:cs typeface="Arial" charset="0"/>
              </a:rPr>
              <a:t> - </a:t>
            </a:r>
            <a:r>
              <a:rPr lang="en-US" altLang="cs-CZ" sz="2000" smtClean="0">
                <a:latin typeface="Arial" charset="0"/>
                <a:cs typeface="Arial" charset="0"/>
              </a:rPr>
              <a:t>A </a:t>
            </a:r>
            <a:r>
              <a:rPr lang="en-US" altLang="cs-CZ" sz="2000">
                <a:latin typeface="Arial" charset="0"/>
                <a:cs typeface="Arial" charset="0"/>
              </a:rPr>
              <a:t>binary search tree.</a:t>
            </a:r>
          </a:p>
          <a:p>
            <a:endParaRPr lang="en-US" altLang="cs-CZ" sz="2000" smtClean="0">
              <a:latin typeface="Arial" charset="0"/>
              <a:cs typeface="Arial" charset="0"/>
            </a:endParaRPr>
          </a:p>
          <a:p>
            <a:r>
              <a:rPr lang="en-US" altLang="cs-CZ" sz="2000" smtClean="0">
                <a:latin typeface="Arial" charset="0"/>
                <a:cs typeface="Arial" charset="0"/>
              </a:rPr>
              <a:t> - </a:t>
            </a:r>
            <a:r>
              <a:rPr lang="en-US" altLang="cs-CZ" sz="2000" smtClean="0">
                <a:latin typeface="Arial" charset="0"/>
                <a:cs typeface="Arial" charset="0"/>
              </a:rPr>
              <a:t>No </a:t>
            </a:r>
            <a:r>
              <a:rPr lang="en-US" altLang="cs-CZ" sz="2000">
                <a:latin typeface="Arial" charset="0"/>
                <a:cs typeface="Arial" charset="0"/>
              </a:rPr>
              <a:t>additional tree shape description </a:t>
            </a:r>
            <a:r>
              <a:rPr lang="en-US" altLang="cs-CZ" sz="2000" smtClean="0">
                <a:latin typeface="Arial" charset="0"/>
                <a:cs typeface="Arial" charset="0"/>
              </a:rPr>
              <a:t>(no additional memory</a:t>
            </a:r>
            <a:r>
              <a:rPr lang="en-US" altLang="cs-CZ" sz="2000">
                <a:latin typeface="Arial" charset="0"/>
                <a:cs typeface="Arial" charset="0"/>
              </a:rPr>
              <a:t>!) is used.  </a:t>
            </a:r>
          </a:p>
          <a:p>
            <a:endParaRPr lang="en-US" altLang="cs-CZ" sz="2000" smtClean="0">
              <a:latin typeface="Arial" charset="0"/>
              <a:cs typeface="Arial" charset="0"/>
            </a:endParaRPr>
          </a:p>
          <a:p>
            <a:r>
              <a:rPr lang="en-US" altLang="cs-CZ" sz="2000" smtClean="0">
                <a:latin typeface="Arial" charset="0"/>
                <a:cs typeface="Arial" charset="0"/>
              </a:rPr>
              <a:t> - </a:t>
            </a:r>
            <a:r>
              <a:rPr lang="en-US" altLang="cs-CZ" sz="2000" smtClean="0">
                <a:latin typeface="Arial" charset="0"/>
                <a:cs typeface="Arial" charset="0"/>
              </a:rPr>
              <a:t>Each </a:t>
            </a:r>
            <a:r>
              <a:rPr lang="en-US" altLang="cs-CZ" sz="2000">
                <a:latin typeface="Arial" charset="0"/>
                <a:cs typeface="Arial" charset="0"/>
              </a:rPr>
              <a:t>node access or insertion </a:t>
            </a:r>
            <a:r>
              <a:rPr lang="en-US" altLang="cs-CZ" sz="2000" i="1" smtClean="0">
                <a:latin typeface="Arial" charset="0"/>
                <a:cs typeface="Arial" charset="0"/>
              </a:rPr>
              <a:t>splays</a:t>
            </a:r>
            <a:r>
              <a:rPr lang="en-US" altLang="cs-CZ" sz="2000" smtClean="0">
                <a:latin typeface="Arial" charset="0"/>
                <a:cs typeface="Arial" charset="0"/>
              </a:rPr>
              <a:t> </a:t>
            </a:r>
            <a:r>
              <a:rPr lang="en-US" altLang="cs-CZ" sz="2000">
                <a:latin typeface="Arial" charset="0"/>
                <a:cs typeface="Arial" charset="0"/>
              </a:rPr>
              <a:t>that node to the root.</a:t>
            </a:r>
          </a:p>
          <a:p>
            <a:endParaRPr lang="en-US" altLang="cs-CZ" sz="2000" smtClean="0">
              <a:latin typeface="Arial" charset="0"/>
              <a:cs typeface="Arial" charset="0"/>
            </a:endParaRPr>
          </a:p>
          <a:p>
            <a:r>
              <a:rPr lang="en-US" altLang="cs-CZ" sz="2000" smtClean="0">
                <a:latin typeface="Arial" charset="0"/>
                <a:cs typeface="Arial" charset="0"/>
              </a:rPr>
              <a:t> </a:t>
            </a:r>
            <a:r>
              <a:rPr lang="en-US" altLang="cs-CZ" sz="2000">
                <a:latin typeface="Arial" charset="0"/>
                <a:cs typeface="Arial" charset="0"/>
              </a:rPr>
              <a:t>- Rotations are </a:t>
            </a:r>
            <a:r>
              <a:rPr lang="en-US" altLang="cs-CZ" sz="2000" i="1">
                <a:latin typeface="Arial" charset="0"/>
                <a:cs typeface="Arial" charset="0"/>
              </a:rPr>
              <a:t>zig, zig-zig</a:t>
            </a:r>
            <a:r>
              <a:rPr lang="en-US" altLang="cs-CZ" sz="2000">
                <a:latin typeface="Arial" charset="0"/>
                <a:cs typeface="Arial" charset="0"/>
              </a:rPr>
              <a:t> and </a:t>
            </a:r>
            <a:r>
              <a:rPr lang="en-US" altLang="cs-CZ" sz="2000" i="1">
                <a:latin typeface="Arial" charset="0"/>
                <a:cs typeface="Arial" charset="0"/>
              </a:rPr>
              <a:t>zig-zag,  </a:t>
            </a:r>
            <a:r>
              <a:rPr lang="en-US" altLang="cs-CZ" sz="2000">
                <a:latin typeface="Arial" charset="0"/>
                <a:cs typeface="Arial" charset="0"/>
              </a:rPr>
              <a:t>based on BST single rotation. </a:t>
            </a:r>
            <a:endParaRPr lang="en-US" altLang="cs-CZ" sz="2000" i="1">
              <a:latin typeface="Arial" charset="0"/>
              <a:cs typeface="Arial" charset="0"/>
            </a:endParaRPr>
          </a:p>
          <a:p>
            <a:endParaRPr lang="en-US" altLang="cs-CZ" sz="2000" smtClean="0">
              <a:latin typeface="Arial" charset="0"/>
              <a:cs typeface="Arial" charset="0"/>
            </a:endParaRPr>
          </a:p>
          <a:p>
            <a:r>
              <a:rPr lang="en-US" altLang="cs-CZ" sz="2000">
                <a:latin typeface="Arial" charset="0"/>
                <a:cs typeface="Arial" charset="0"/>
              </a:rPr>
              <a:t>  - All operations run times are </a:t>
            </a:r>
            <a:r>
              <a:rPr lang="en-US" altLang="cs-CZ" sz="2000">
                <a:latin typeface="Times New Roman" pitchFamily="18" charset="0"/>
                <a:cs typeface="Times New Roman" pitchFamily="18" charset="0"/>
              </a:rPr>
              <a:t>O(</a:t>
            </a:r>
            <a:r>
              <a:rPr lang="en-US" altLang="cs-CZ" sz="2000" i="1">
                <a:latin typeface="Times New Roman" pitchFamily="18" charset="0"/>
                <a:cs typeface="Times New Roman" pitchFamily="18" charset="0"/>
              </a:rPr>
              <a:t>n</a:t>
            </a:r>
            <a:r>
              <a:rPr lang="en-US" altLang="cs-CZ" sz="2000">
                <a:latin typeface="Times New Roman" pitchFamily="18" charset="0"/>
                <a:cs typeface="Times New Roman" pitchFamily="18" charset="0"/>
              </a:rPr>
              <a:t>), </a:t>
            </a:r>
            <a:r>
              <a:rPr lang="en-US" altLang="cs-CZ" sz="2000">
                <a:latin typeface="Arial" charset="0"/>
                <a:cs typeface="Arial" charset="0"/>
              </a:rPr>
              <a:t> as the tree height can </a:t>
            </a:r>
            <a:r>
              <a:rPr lang="en-US" altLang="cs-CZ" sz="2000">
                <a:latin typeface="Arial" charset="0"/>
                <a:cs typeface="Arial" charset="0"/>
              </a:rPr>
              <a:t>be </a:t>
            </a:r>
            <a:r>
              <a:rPr lang="en-US" altLang="cs-CZ" sz="2000" smtClean="0">
                <a:latin typeface="Times New Roman" pitchFamily="18" charset="0"/>
                <a:cs typeface="Times New Roman" pitchFamily="18" charset="0"/>
                <a:sym typeface="Symbol"/>
              </a:rPr>
              <a:t></a:t>
            </a:r>
            <a:r>
              <a:rPr lang="en-US" altLang="cs-CZ" sz="2000" smtClean="0">
                <a:latin typeface="Times New Roman" pitchFamily="18" charset="0"/>
                <a:cs typeface="Times New Roman" pitchFamily="18" charset="0"/>
              </a:rPr>
              <a:t>(</a:t>
            </a:r>
            <a:r>
              <a:rPr lang="en-US" altLang="cs-CZ" sz="2000" i="1">
                <a:latin typeface="Times New Roman" pitchFamily="18" charset="0"/>
                <a:cs typeface="Times New Roman" pitchFamily="18" charset="0"/>
              </a:rPr>
              <a:t>n</a:t>
            </a:r>
            <a:r>
              <a:rPr lang="en-US" altLang="cs-CZ" sz="2000">
                <a:latin typeface="Times New Roman" pitchFamily="18" charset="0"/>
                <a:cs typeface="Times New Roman" pitchFamily="18" charset="0"/>
              </a:rPr>
              <a:t>).</a:t>
            </a:r>
            <a:endParaRPr lang="en-US" altLang="cs-CZ" sz="2000">
              <a:latin typeface="Arial" charset="0"/>
              <a:cs typeface="Arial" charset="0"/>
            </a:endParaRPr>
          </a:p>
          <a:p>
            <a:r>
              <a:rPr lang="en-US" altLang="cs-CZ" sz="2000" smtClean="0">
                <a:latin typeface="Arial" charset="0"/>
                <a:cs typeface="Arial" charset="0"/>
              </a:rPr>
              <a:t> </a:t>
            </a:r>
          </a:p>
          <a:p>
            <a:r>
              <a:rPr lang="en-US" altLang="cs-CZ" sz="2000" smtClean="0">
                <a:latin typeface="Arial" charset="0"/>
                <a:cs typeface="Arial" charset="0"/>
              </a:rPr>
              <a:t> - Amortized </a:t>
            </a:r>
            <a:r>
              <a:rPr lang="en-US" altLang="cs-CZ" sz="2000">
                <a:latin typeface="Arial" charset="0"/>
                <a:cs typeface="Arial" charset="0"/>
              </a:rPr>
              <a:t>run times </a:t>
            </a:r>
            <a:r>
              <a:rPr lang="en-US" altLang="cs-CZ" sz="2000" smtClean="0">
                <a:latin typeface="Arial" charset="0"/>
                <a:cs typeface="Arial" charset="0"/>
              </a:rPr>
              <a:t>of all operations are </a:t>
            </a:r>
            <a:r>
              <a:rPr lang="en-US" altLang="cs-CZ" sz="2000">
                <a:latin typeface="Times New Roman" pitchFamily="18" charset="0"/>
                <a:cs typeface="Times New Roman" pitchFamily="18" charset="0"/>
              </a:rPr>
              <a:t>O(ln(</a:t>
            </a:r>
            <a:r>
              <a:rPr lang="en-US" altLang="cs-CZ" sz="2000" i="1">
                <a:latin typeface="Times New Roman" pitchFamily="18" charset="0"/>
                <a:cs typeface="Times New Roman" pitchFamily="18" charset="0"/>
              </a:rPr>
              <a:t>n</a:t>
            </a:r>
            <a:r>
              <a:rPr lang="en-US" altLang="cs-CZ" sz="2000">
                <a:latin typeface="Times New Roman" pitchFamily="18" charset="0"/>
                <a:cs typeface="Times New Roman" pitchFamily="18" charset="0"/>
              </a:rPr>
              <a:t>)).</a:t>
            </a:r>
          </a:p>
          <a:p>
            <a:endParaRPr lang="en-US" altLang="cs-CZ" sz="2000" smtClean="0">
              <a:latin typeface="Arial" charset="0"/>
              <a:cs typeface="Arial" charset="0"/>
            </a:endParaRPr>
          </a:p>
          <a:p>
            <a:r>
              <a:rPr lang="en-US" altLang="cs-CZ" sz="2000" smtClean="0">
                <a:latin typeface="Arial" charset="0"/>
                <a:cs typeface="Arial" charset="0"/>
              </a:rPr>
              <a:t> </a:t>
            </a:r>
            <a:endParaRPr lang="en-US" altLang="cs-CZ" sz="2000" i="1">
              <a:latin typeface="Arial" charset="0"/>
              <a:cs typeface="Arial" charset="0"/>
            </a:endParaRPr>
          </a:p>
          <a:p>
            <a:endParaRPr lang="en-US" altLang="cs-CZ" sz="2000" i="1">
              <a:latin typeface="Arial" charset="0"/>
              <a:cs typeface="Arial" charset="0"/>
            </a:endParaRPr>
          </a:p>
        </p:txBody>
      </p:sp>
      <p:sp>
        <p:nvSpPr>
          <p:cNvPr id="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Splay Tree - Description </a:t>
            </a:r>
            <a:endParaRPr lang="cs-CZ" sz="2000" b="1">
              <a:solidFill>
                <a:schemeClr val="bg1"/>
              </a:solidFill>
              <a:latin typeface="Arial Black" pitchFamily="34" charset="0"/>
            </a:endParaRPr>
          </a:p>
        </p:txBody>
      </p:sp>
      <p:sp>
        <p:nvSpPr>
          <p:cNvPr id="4"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 name="Group 629"/>
          <p:cNvGrpSpPr>
            <a:grpSpLocks/>
          </p:cNvGrpSpPr>
          <p:nvPr/>
        </p:nvGrpSpPr>
        <p:grpSpPr bwMode="auto">
          <a:xfrm>
            <a:off x="4067944" y="116632"/>
            <a:ext cx="217488" cy="217487"/>
            <a:chOff x="2290" y="73"/>
            <a:chExt cx="137" cy="137"/>
          </a:xfrm>
        </p:grpSpPr>
        <p:grpSp>
          <p:nvGrpSpPr>
            <p:cNvPr id="6" name="Group 630"/>
            <p:cNvGrpSpPr>
              <a:grpSpLocks/>
            </p:cNvGrpSpPr>
            <p:nvPr/>
          </p:nvGrpSpPr>
          <p:grpSpPr bwMode="auto">
            <a:xfrm>
              <a:off x="2290" y="73"/>
              <a:ext cx="136" cy="137"/>
              <a:chOff x="2562" y="300"/>
              <a:chExt cx="182" cy="91"/>
            </a:xfrm>
          </p:grpSpPr>
          <p:sp>
            <p:nvSpPr>
              <p:cNvPr id="8"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0"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1"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 name="Group 636"/>
          <p:cNvGrpSpPr>
            <a:grpSpLocks/>
          </p:cNvGrpSpPr>
          <p:nvPr/>
        </p:nvGrpSpPr>
        <p:grpSpPr bwMode="auto">
          <a:xfrm flipH="1">
            <a:off x="8532813" y="115888"/>
            <a:ext cx="217487" cy="217487"/>
            <a:chOff x="2290" y="73"/>
            <a:chExt cx="137" cy="137"/>
          </a:xfrm>
        </p:grpSpPr>
        <p:grpSp>
          <p:nvGrpSpPr>
            <p:cNvPr id="13" name="Group 637"/>
            <p:cNvGrpSpPr>
              <a:grpSpLocks/>
            </p:cNvGrpSpPr>
            <p:nvPr/>
          </p:nvGrpSpPr>
          <p:grpSpPr bwMode="auto">
            <a:xfrm>
              <a:off x="2290" y="73"/>
              <a:ext cx="136" cy="137"/>
              <a:chOff x="2562" y="300"/>
              <a:chExt cx="182" cy="91"/>
            </a:xfrm>
          </p:grpSpPr>
          <p:sp>
            <p:nvSpPr>
              <p:cNvPr id="15"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7"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Properties overview</a:t>
            </a:r>
            <a:endParaRPr lang="cs-CZ" sz="1400" b="1">
              <a:solidFill>
                <a:schemeClr val="bg1"/>
              </a:solidFill>
              <a:latin typeface="Arial Black" pitchFamily="34" charset="0"/>
            </a:endParaRPr>
          </a:p>
        </p:txBody>
      </p:sp>
      <p:sp>
        <p:nvSpPr>
          <p:cNvPr id="18"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a:t>
            </a:r>
            <a:endParaRPr lang="cs-CZ" sz="1600" b="1">
              <a:solidFill>
                <a:schemeClr val="bg1"/>
              </a:solidFill>
              <a:latin typeface="Arial Black" pitchFamily="34" charset="0"/>
            </a:endParaRPr>
          </a:p>
        </p:txBody>
      </p:sp>
      <p:sp>
        <p:nvSpPr>
          <p:cNvPr id="2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Tree>
    <p:extLst>
      <p:ext uri="{BB962C8B-B14F-4D97-AF65-F5344CB8AC3E}">
        <p14:creationId xmlns:p14="http://schemas.microsoft.com/office/powerpoint/2010/main" val="27447267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AutoShape 3"/>
          <p:cNvSpPr>
            <a:spLocks noChangeArrowheads="1"/>
          </p:cNvSpPr>
          <p:nvPr/>
        </p:nvSpPr>
        <p:spPr bwMode="auto">
          <a:xfrm>
            <a:off x="3563888" y="908720"/>
            <a:ext cx="3240360" cy="4392488"/>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204" name="AutoShape 3"/>
          <p:cNvSpPr>
            <a:spLocks noChangeArrowheads="1"/>
          </p:cNvSpPr>
          <p:nvPr/>
        </p:nvSpPr>
        <p:spPr bwMode="auto">
          <a:xfrm>
            <a:off x="251520" y="908720"/>
            <a:ext cx="3168352" cy="4392488"/>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cxnSp>
        <p:nvCxnSpPr>
          <p:cNvPr id="140" name="Straight Connector 139"/>
          <p:cNvCxnSpPr/>
          <p:nvPr/>
        </p:nvCxnSpPr>
        <p:spPr bwMode="auto">
          <a:xfrm flipH="1">
            <a:off x="395536" y="1988840"/>
            <a:ext cx="2736304"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Straight Connector 140"/>
          <p:cNvCxnSpPr/>
          <p:nvPr/>
        </p:nvCxnSpPr>
        <p:spPr bwMode="auto">
          <a:xfrm flipH="1">
            <a:off x="395536" y="1772816"/>
            <a:ext cx="2736304"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 name="Straight Connector 144"/>
          <p:cNvCxnSpPr/>
          <p:nvPr/>
        </p:nvCxnSpPr>
        <p:spPr bwMode="auto">
          <a:xfrm flipH="1">
            <a:off x="3779912" y="1988840"/>
            <a:ext cx="2736304"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 name="Straight Connector 146"/>
          <p:cNvCxnSpPr/>
          <p:nvPr/>
        </p:nvCxnSpPr>
        <p:spPr bwMode="auto">
          <a:xfrm flipH="1">
            <a:off x="3779912" y="1772816"/>
            <a:ext cx="2736304"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9" name="Rounded Rectangle 148"/>
          <p:cNvSpPr/>
          <p:nvPr/>
        </p:nvSpPr>
        <p:spPr bwMode="auto">
          <a:xfrm>
            <a:off x="5455146" y="400506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48" name="Rounded Rectangle 147"/>
          <p:cNvSpPr/>
          <p:nvPr/>
        </p:nvSpPr>
        <p:spPr bwMode="auto">
          <a:xfrm>
            <a:off x="2142778" y="400506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179" name="Straight Connector 178"/>
          <p:cNvCxnSpPr/>
          <p:nvPr/>
        </p:nvCxnSpPr>
        <p:spPr bwMode="auto">
          <a:xfrm flipH="1">
            <a:off x="467544" y="4221088"/>
            <a:ext cx="2664296"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6" name="Straight Connector 195"/>
          <p:cNvCxnSpPr/>
          <p:nvPr/>
        </p:nvCxnSpPr>
        <p:spPr bwMode="auto">
          <a:xfrm flipH="1">
            <a:off x="467544" y="4005064"/>
            <a:ext cx="2664296"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7" name="Straight Connector 136"/>
          <p:cNvCxnSpPr/>
          <p:nvPr/>
        </p:nvCxnSpPr>
        <p:spPr bwMode="auto">
          <a:xfrm flipH="1">
            <a:off x="3851920" y="4221088"/>
            <a:ext cx="2664296"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 name="Straight Connector 137"/>
          <p:cNvCxnSpPr/>
          <p:nvPr/>
        </p:nvCxnSpPr>
        <p:spPr bwMode="auto">
          <a:xfrm flipH="1">
            <a:off x="3851920" y="4005064"/>
            <a:ext cx="2664296"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2" name="Rounded Rectangle 141"/>
          <p:cNvSpPr/>
          <p:nvPr/>
        </p:nvSpPr>
        <p:spPr bwMode="auto">
          <a:xfrm>
            <a:off x="4572000" y="3789040"/>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grpSp>
        <p:nvGrpSpPr>
          <p:cNvPr id="6" name="Group 5"/>
          <p:cNvGrpSpPr/>
          <p:nvPr/>
        </p:nvGrpSpPr>
        <p:grpSpPr>
          <a:xfrm flipH="1">
            <a:off x="4860032" y="3501008"/>
            <a:ext cx="792088" cy="504056"/>
            <a:chOff x="6084168" y="3789040"/>
            <a:chExt cx="792088" cy="504056"/>
          </a:xfrm>
        </p:grpSpPr>
        <p:cxnSp>
          <p:nvCxnSpPr>
            <p:cNvPr id="184" name="Straight Connector 183"/>
            <p:cNvCxnSpPr/>
            <p:nvPr/>
          </p:nvCxnSpPr>
          <p:spPr bwMode="auto">
            <a:xfrm>
              <a:off x="6300192" y="3933056"/>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 name="Straight Connector 184"/>
            <p:cNvCxnSpPr/>
            <p:nvPr/>
          </p:nvCxnSpPr>
          <p:spPr bwMode="auto">
            <a:xfrm flipH="1" flipV="1">
              <a:off x="6084168" y="3789040"/>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342" name="Rounded Rectangle 341"/>
          <p:cNvSpPr/>
          <p:nvPr/>
        </p:nvSpPr>
        <p:spPr bwMode="auto">
          <a:xfrm>
            <a:off x="2123728" y="1556792"/>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14" name="Rounded Rectangle 213"/>
          <p:cNvSpPr/>
          <p:nvPr/>
        </p:nvSpPr>
        <p:spPr bwMode="auto">
          <a:xfrm>
            <a:off x="1259632" y="3789040"/>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31" name="Straight Connector 230"/>
          <p:cNvCxnSpPr/>
          <p:nvPr/>
        </p:nvCxnSpPr>
        <p:spPr bwMode="auto">
          <a:xfrm>
            <a:off x="1547664" y="4005064"/>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2" name="Straight Connector 231"/>
          <p:cNvCxnSpPr/>
          <p:nvPr/>
        </p:nvCxnSpPr>
        <p:spPr bwMode="auto">
          <a:xfrm>
            <a:off x="1547664" y="4005064"/>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 name="Group 1"/>
          <p:cNvGrpSpPr/>
          <p:nvPr/>
        </p:nvGrpSpPr>
        <p:grpSpPr>
          <a:xfrm flipH="1">
            <a:off x="2411760" y="1268760"/>
            <a:ext cx="792088" cy="504056"/>
            <a:chOff x="2483768" y="1484784"/>
            <a:chExt cx="792088" cy="504056"/>
          </a:xfrm>
        </p:grpSpPr>
        <p:cxnSp>
          <p:nvCxnSpPr>
            <p:cNvPr id="164" name="Straight Connector 163"/>
            <p:cNvCxnSpPr/>
            <p:nvPr/>
          </p:nvCxnSpPr>
          <p:spPr bwMode="auto">
            <a:xfrm>
              <a:off x="2699792" y="1628800"/>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8" name="Straight Connector 277"/>
            <p:cNvCxnSpPr/>
            <p:nvPr/>
          </p:nvCxnSpPr>
          <p:spPr bwMode="auto">
            <a:xfrm flipH="1" flipV="1">
              <a:off x="2483768" y="1484784"/>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01" name="Straight Connector 200"/>
          <p:cNvCxnSpPr/>
          <p:nvPr/>
        </p:nvCxnSpPr>
        <p:spPr bwMode="auto">
          <a:xfrm>
            <a:off x="1475656" y="1988840"/>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7" name="Straight Connector 196"/>
          <p:cNvCxnSpPr/>
          <p:nvPr/>
        </p:nvCxnSpPr>
        <p:spPr bwMode="auto">
          <a:xfrm flipV="1">
            <a:off x="1475656" y="1772816"/>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3" name="Rounded Rectangle 192"/>
          <p:cNvSpPr/>
          <p:nvPr/>
        </p:nvSpPr>
        <p:spPr bwMode="auto">
          <a:xfrm>
            <a:off x="1259632" y="1772816"/>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190" name="Straight Connector 189"/>
          <p:cNvCxnSpPr/>
          <p:nvPr/>
        </p:nvCxnSpPr>
        <p:spPr bwMode="auto">
          <a:xfrm flipH="1">
            <a:off x="1043608" y="1988840"/>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cxnSp>
        <p:nvCxnSpPr>
          <p:cNvPr id="103" name="Straight Connector 102"/>
          <p:cNvCxnSpPr/>
          <p:nvPr/>
        </p:nvCxnSpPr>
        <p:spPr bwMode="auto">
          <a:xfrm>
            <a:off x="1475656" y="1988840"/>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Straight Connector 103"/>
          <p:cNvCxnSpPr/>
          <p:nvPr/>
        </p:nvCxnSpPr>
        <p:spPr bwMode="auto">
          <a:xfrm>
            <a:off x="2339752" y="177281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Straight Connector 106"/>
          <p:cNvCxnSpPr/>
          <p:nvPr/>
        </p:nvCxnSpPr>
        <p:spPr bwMode="auto">
          <a:xfrm flipV="1">
            <a:off x="1475656" y="1772816"/>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 name="Isosceles Triangle 108"/>
          <p:cNvSpPr/>
          <p:nvPr/>
        </p:nvSpPr>
        <p:spPr bwMode="auto">
          <a:xfrm>
            <a:off x="755576" y="2204864"/>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111" name="Oval 110"/>
          <p:cNvSpPr/>
          <p:nvPr/>
        </p:nvSpPr>
        <p:spPr bwMode="auto">
          <a:xfrm>
            <a:off x="971600" y="213285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13" name="Isosceles Triangle 112"/>
          <p:cNvSpPr/>
          <p:nvPr/>
        </p:nvSpPr>
        <p:spPr bwMode="auto">
          <a:xfrm>
            <a:off x="1619672" y="2204864"/>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R</a:t>
            </a:r>
            <a:endParaRPr lang="cs-CZ" b="1" baseline="-25000">
              <a:latin typeface="Arial" charset="0"/>
            </a:endParaRPr>
          </a:p>
        </p:txBody>
      </p:sp>
      <p:sp>
        <p:nvSpPr>
          <p:cNvPr id="114" name="Isosceles Triangle 113"/>
          <p:cNvSpPr/>
          <p:nvPr/>
        </p:nvSpPr>
        <p:spPr bwMode="auto">
          <a:xfrm>
            <a:off x="2483768" y="1988840"/>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115" name="Oval 114"/>
          <p:cNvSpPr/>
          <p:nvPr/>
        </p:nvSpPr>
        <p:spPr bwMode="auto">
          <a:xfrm>
            <a:off x="1835696" y="213285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16" name="Oval 115"/>
          <p:cNvSpPr/>
          <p:nvPr/>
        </p:nvSpPr>
        <p:spPr bwMode="auto">
          <a:xfrm>
            <a:off x="2699792" y="191683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25" name="Oval 124"/>
          <p:cNvSpPr/>
          <p:nvPr/>
        </p:nvSpPr>
        <p:spPr bwMode="auto">
          <a:xfrm>
            <a:off x="1331640" y="18448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126" name="Oval 125"/>
          <p:cNvSpPr/>
          <p:nvPr/>
        </p:nvSpPr>
        <p:spPr bwMode="auto">
          <a:xfrm>
            <a:off x="2195736" y="162880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139" name="AutoShape 3"/>
          <p:cNvSpPr>
            <a:spLocks noChangeArrowheads="1"/>
          </p:cNvSpPr>
          <p:nvPr/>
        </p:nvSpPr>
        <p:spPr bwMode="auto">
          <a:xfrm>
            <a:off x="1403648" y="2924944"/>
            <a:ext cx="1152128" cy="288032"/>
          </a:xfrm>
          <a:prstGeom prst="roundRect">
            <a:avLst>
              <a:gd name="adj" fmla="val 22612"/>
            </a:avLst>
          </a:prstGeom>
          <a:solidFill>
            <a:srgbClr val="33CCFF"/>
          </a:solidFill>
          <a:ln w="19050">
            <a:solidFill>
              <a:schemeClr val="accent2"/>
            </a:solidFill>
            <a:round/>
            <a:headEnd/>
            <a:tailEnd/>
          </a:ln>
          <a:effectLst/>
          <a:extLst/>
        </p:spPr>
        <p:txBody>
          <a:bodyPr wrap="square" lIns="0" tIns="0" rIns="0" bIns="0" anchor="ctr"/>
          <a:lstStyle/>
          <a:p>
            <a:pPr fontAlgn="base">
              <a:spcBef>
                <a:spcPct val="0"/>
              </a:spcBef>
              <a:spcAft>
                <a:spcPct val="0"/>
              </a:spcAft>
            </a:pPr>
            <a:r>
              <a:rPr lang="en-US" smtClean="0"/>
              <a:t> </a:t>
            </a:r>
            <a:r>
              <a:rPr lang="en-US" b="1" smtClean="0"/>
              <a:t>R</a:t>
            </a:r>
            <a:r>
              <a:rPr lang="en-US" smtClean="0"/>
              <a:t> rotation </a:t>
            </a:r>
          </a:p>
        </p:txBody>
      </p:sp>
      <p:cxnSp>
        <p:nvCxnSpPr>
          <p:cNvPr id="183" name="Straight Connector 182"/>
          <p:cNvCxnSpPr/>
          <p:nvPr/>
        </p:nvCxnSpPr>
        <p:spPr bwMode="auto">
          <a:xfrm flipH="1">
            <a:off x="1475656" y="3645024"/>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 name="Straight Connector 205"/>
          <p:cNvCxnSpPr/>
          <p:nvPr/>
        </p:nvCxnSpPr>
        <p:spPr bwMode="auto">
          <a:xfrm flipV="1">
            <a:off x="1475656" y="3501008"/>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1" name="Straight Connector 210"/>
          <p:cNvCxnSpPr/>
          <p:nvPr/>
        </p:nvCxnSpPr>
        <p:spPr bwMode="auto">
          <a:xfrm flipH="1">
            <a:off x="1907704" y="4221088"/>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5" name="Straight Connector 214"/>
          <p:cNvCxnSpPr/>
          <p:nvPr/>
        </p:nvCxnSpPr>
        <p:spPr bwMode="auto">
          <a:xfrm flipH="1">
            <a:off x="1043608" y="4005064"/>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6" name="Straight Connector 215"/>
          <p:cNvCxnSpPr/>
          <p:nvPr/>
        </p:nvCxnSpPr>
        <p:spPr bwMode="auto">
          <a:xfrm flipH="1">
            <a:off x="1907704" y="4221088"/>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7" name="Straight Connector 216"/>
          <p:cNvCxnSpPr/>
          <p:nvPr/>
        </p:nvCxnSpPr>
        <p:spPr bwMode="auto">
          <a:xfrm>
            <a:off x="2339752" y="4221088"/>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0" name="Isosceles Triangle 219"/>
          <p:cNvSpPr/>
          <p:nvPr/>
        </p:nvSpPr>
        <p:spPr bwMode="auto">
          <a:xfrm>
            <a:off x="755576" y="4221088"/>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222" name="Oval 221"/>
          <p:cNvSpPr/>
          <p:nvPr/>
        </p:nvSpPr>
        <p:spPr bwMode="auto">
          <a:xfrm>
            <a:off x="971600" y="414908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24" name="Isosceles Triangle 223"/>
          <p:cNvSpPr/>
          <p:nvPr/>
        </p:nvSpPr>
        <p:spPr bwMode="auto">
          <a:xfrm>
            <a:off x="1619672" y="4437112"/>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R</a:t>
            </a:r>
            <a:endParaRPr lang="cs-CZ" b="1" baseline="-25000">
              <a:latin typeface="Arial" charset="0"/>
            </a:endParaRPr>
          </a:p>
        </p:txBody>
      </p:sp>
      <p:sp>
        <p:nvSpPr>
          <p:cNvPr id="225" name="Isosceles Triangle 224"/>
          <p:cNvSpPr/>
          <p:nvPr/>
        </p:nvSpPr>
        <p:spPr bwMode="auto">
          <a:xfrm>
            <a:off x="2483768" y="4437112"/>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226" name="Oval 225"/>
          <p:cNvSpPr/>
          <p:nvPr/>
        </p:nvSpPr>
        <p:spPr bwMode="auto">
          <a:xfrm>
            <a:off x="1835696" y="436510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27" name="Oval 226"/>
          <p:cNvSpPr/>
          <p:nvPr/>
        </p:nvSpPr>
        <p:spPr bwMode="auto">
          <a:xfrm>
            <a:off x="2699792" y="436510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29" name="Oval 228"/>
          <p:cNvSpPr/>
          <p:nvPr/>
        </p:nvSpPr>
        <p:spPr bwMode="auto">
          <a:xfrm>
            <a:off x="1331640" y="38610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230" name="Oval 229"/>
          <p:cNvSpPr/>
          <p:nvPr/>
        </p:nvSpPr>
        <p:spPr bwMode="auto">
          <a:xfrm>
            <a:off x="2195736" y="407707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344" name="Curved Down Arrow 343"/>
          <p:cNvSpPr/>
          <p:nvPr/>
        </p:nvSpPr>
        <p:spPr bwMode="auto">
          <a:xfrm rot="20918674">
            <a:off x="1351960" y="1357986"/>
            <a:ext cx="936104" cy="299472"/>
          </a:xfrm>
          <a:prstGeom prst="curvedDownArrow">
            <a:avLst>
              <a:gd name="adj1" fmla="val 25000"/>
              <a:gd name="adj2" fmla="val 96917"/>
              <a:gd name="adj3" fmla="val 32683"/>
            </a:avLst>
          </a:prstGeom>
          <a:solidFill>
            <a:srgbClr val="33CCFF"/>
          </a:solid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5" name="Rounded Rectangle 134"/>
          <p:cNvSpPr/>
          <p:nvPr/>
        </p:nvSpPr>
        <p:spPr bwMode="auto">
          <a:xfrm>
            <a:off x="5436096" y="1556792"/>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143" name="Straight Connector 142"/>
          <p:cNvCxnSpPr/>
          <p:nvPr/>
        </p:nvCxnSpPr>
        <p:spPr bwMode="auto">
          <a:xfrm>
            <a:off x="4860032" y="4005064"/>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 name="Straight Connector 143"/>
          <p:cNvCxnSpPr/>
          <p:nvPr/>
        </p:nvCxnSpPr>
        <p:spPr bwMode="auto">
          <a:xfrm>
            <a:off x="4860032" y="4005064"/>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 name="Straight Connector 145"/>
          <p:cNvCxnSpPr/>
          <p:nvPr/>
        </p:nvCxnSpPr>
        <p:spPr bwMode="auto">
          <a:xfrm flipH="1">
            <a:off x="5724128" y="1412776"/>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 name="Straight Connector 162"/>
          <p:cNvCxnSpPr/>
          <p:nvPr/>
        </p:nvCxnSpPr>
        <p:spPr bwMode="auto">
          <a:xfrm flipV="1">
            <a:off x="5724128" y="1268760"/>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5" name="Straight Connector 164"/>
          <p:cNvCxnSpPr/>
          <p:nvPr/>
        </p:nvCxnSpPr>
        <p:spPr bwMode="auto">
          <a:xfrm>
            <a:off x="4788024" y="1988840"/>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6" name="Straight Connector 165"/>
          <p:cNvCxnSpPr/>
          <p:nvPr/>
        </p:nvCxnSpPr>
        <p:spPr bwMode="auto">
          <a:xfrm flipV="1">
            <a:off x="4788024" y="1772816"/>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7" name="Rounded Rectangle 166"/>
          <p:cNvSpPr/>
          <p:nvPr/>
        </p:nvSpPr>
        <p:spPr bwMode="auto">
          <a:xfrm>
            <a:off x="4572000" y="1772816"/>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168" name="Straight Connector 167"/>
          <p:cNvCxnSpPr/>
          <p:nvPr/>
        </p:nvCxnSpPr>
        <p:spPr bwMode="auto">
          <a:xfrm flipH="1">
            <a:off x="4355976" y="1988840"/>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9" name="Straight Connector 168"/>
          <p:cNvCxnSpPr/>
          <p:nvPr/>
        </p:nvCxnSpPr>
        <p:spPr bwMode="auto">
          <a:xfrm>
            <a:off x="4788024" y="1988840"/>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Straight Connector 169"/>
          <p:cNvCxnSpPr/>
          <p:nvPr/>
        </p:nvCxnSpPr>
        <p:spPr bwMode="auto">
          <a:xfrm>
            <a:off x="5652120" y="177281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Straight Connector 170"/>
          <p:cNvCxnSpPr/>
          <p:nvPr/>
        </p:nvCxnSpPr>
        <p:spPr bwMode="auto">
          <a:xfrm flipV="1">
            <a:off x="4788024" y="1772816"/>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2" name="Isosceles Triangle 171"/>
          <p:cNvSpPr/>
          <p:nvPr/>
        </p:nvSpPr>
        <p:spPr bwMode="auto">
          <a:xfrm>
            <a:off x="4067944" y="2204864"/>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173" name="Oval 172"/>
          <p:cNvSpPr/>
          <p:nvPr/>
        </p:nvSpPr>
        <p:spPr bwMode="auto">
          <a:xfrm>
            <a:off x="4283968" y="213285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74" name="Isosceles Triangle 173"/>
          <p:cNvSpPr/>
          <p:nvPr/>
        </p:nvSpPr>
        <p:spPr bwMode="auto">
          <a:xfrm>
            <a:off x="4932040" y="2204864"/>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R</a:t>
            </a:r>
            <a:endParaRPr lang="cs-CZ" b="1" baseline="-25000">
              <a:latin typeface="Arial" charset="0"/>
            </a:endParaRPr>
          </a:p>
        </p:txBody>
      </p:sp>
      <p:sp>
        <p:nvSpPr>
          <p:cNvPr id="175" name="Isosceles Triangle 174"/>
          <p:cNvSpPr/>
          <p:nvPr/>
        </p:nvSpPr>
        <p:spPr bwMode="auto">
          <a:xfrm>
            <a:off x="5796136" y="1988840"/>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176" name="Oval 175"/>
          <p:cNvSpPr/>
          <p:nvPr/>
        </p:nvSpPr>
        <p:spPr bwMode="auto">
          <a:xfrm>
            <a:off x="5148064" y="213285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77" name="Oval 176"/>
          <p:cNvSpPr/>
          <p:nvPr/>
        </p:nvSpPr>
        <p:spPr bwMode="auto">
          <a:xfrm>
            <a:off x="6012160" y="191683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78" name="Oval 177"/>
          <p:cNvSpPr/>
          <p:nvPr/>
        </p:nvSpPr>
        <p:spPr bwMode="auto">
          <a:xfrm>
            <a:off x="4644008" y="18448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180" name="Oval 179"/>
          <p:cNvSpPr/>
          <p:nvPr/>
        </p:nvSpPr>
        <p:spPr bwMode="auto">
          <a:xfrm>
            <a:off x="5508104" y="162880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182" name="AutoShape 3"/>
          <p:cNvSpPr>
            <a:spLocks noChangeArrowheads="1"/>
          </p:cNvSpPr>
          <p:nvPr/>
        </p:nvSpPr>
        <p:spPr bwMode="auto">
          <a:xfrm>
            <a:off x="4788024" y="2924944"/>
            <a:ext cx="1152128" cy="288032"/>
          </a:xfrm>
          <a:prstGeom prst="roundRect">
            <a:avLst>
              <a:gd name="adj" fmla="val 22612"/>
            </a:avLst>
          </a:prstGeom>
          <a:solidFill>
            <a:srgbClr val="33CCFF"/>
          </a:solidFill>
          <a:ln w="19050">
            <a:solidFill>
              <a:schemeClr val="accent2"/>
            </a:solidFill>
            <a:round/>
            <a:headEnd/>
            <a:tailEnd/>
          </a:ln>
          <a:effectLst/>
          <a:extLst/>
        </p:spPr>
        <p:txBody>
          <a:bodyPr wrap="square" lIns="0" tIns="0" rIns="0" bIns="0" anchor="ctr"/>
          <a:lstStyle/>
          <a:p>
            <a:pPr fontAlgn="base">
              <a:spcBef>
                <a:spcPct val="0"/>
              </a:spcBef>
              <a:spcAft>
                <a:spcPct val="0"/>
              </a:spcAft>
            </a:pPr>
            <a:r>
              <a:rPr lang="en-US" b="1" smtClean="0"/>
              <a:t> L</a:t>
            </a:r>
            <a:r>
              <a:rPr lang="en-US" smtClean="0"/>
              <a:t> rotation </a:t>
            </a:r>
          </a:p>
        </p:txBody>
      </p:sp>
      <p:cxnSp>
        <p:nvCxnSpPr>
          <p:cNvPr id="186" name="Straight Connector 185"/>
          <p:cNvCxnSpPr/>
          <p:nvPr/>
        </p:nvCxnSpPr>
        <p:spPr bwMode="auto">
          <a:xfrm flipH="1">
            <a:off x="5220072" y="4221088"/>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7" name="Straight Connector 186"/>
          <p:cNvCxnSpPr/>
          <p:nvPr/>
        </p:nvCxnSpPr>
        <p:spPr bwMode="auto">
          <a:xfrm flipH="1">
            <a:off x="4355976" y="4005064"/>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8" name="Straight Connector 187"/>
          <p:cNvCxnSpPr/>
          <p:nvPr/>
        </p:nvCxnSpPr>
        <p:spPr bwMode="auto">
          <a:xfrm flipH="1">
            <a:off x="5220072" y="4221088"/>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9" name="Straight Connector 188"/>
          <p:cNvCxnSpPr/>
          <p:nvPr/>
        </p:nvCxnSpPr>
        <p:spPr bwMode="auto">
          <a:xfrm>
            <a:off x="5652120" y="4221088"/>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1" name="Isosceles Triangle 190"/>
          <p:cNvSpPr/>
          <p:nvPr/>
        </p:nvSpPr>
        <p:spPr bwMode="auto">
          <a:xfrm>
            <a:off x="4067944" y="4221088"/>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192" name="Oval 191"/>
          <p:cNvSpPr/>
          <p:nvPr/>
        </p:nvSpPr>
        <p:spPr bwMode="auto">
          <a:xfrm>
            <a:off x="4283968" y="414908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94" name="Isosceles Triangle 193"/>
          <p:cNvSpPr/>
          <p:nvPr/>
        </p:nvSpPr>
        <p:spPr bwMode="auto">
          <a:xfrm>
            <a:off x="4932040" y="4437112"/>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R</a:t>
            </a:r>
            <a:endParaRPr lang="cs-CZ" b="1" baseline="-25000">
              <a:latin typeface="Arial" charset="0"/>
            </a:endParaRPr>
          </a:p>
        </p:txBody>
      </p:sp>
      <p:sp>
        <p:nvSpPr>
          <p:cNvPr id="195" name="Isosceles Triangle 194"/>
          <p:cNvSpPr/>
          <p:nvPr/>
        </p:nvSpPr>
        <p:spPr bwMode="auto">
          <a:xfrm>
            <a:off x="5796136" y="4437112"/>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198" name="Oval 197"/>
          <p:cNvSpPr/>
          <p:nvPr/>
        </p:nvSpPr>
        <p:spPr bwMode="auto">
          <a:xfrm>
            <a:off x="5148064" y="436510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99" name="Oval 198"/>
          <p:cNvSpPr/>
          <p:nvPr/>
        </p:nvSpPr>
        <p:spPr bwMode="auto">
          <a:xfrm>
            <a:off x="6012160" y="436510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00" name="Oval 199"/>
          <p:cNvSpPr/>
          <p:nvPr/>
        </p:nvSpPr>
        <p:spPr bwMode="auto">
          <a:xfrm>
            <a:off x="4644008" y="38610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202" name="Oval 201"/>
          <p:cNvSpPr/>
          <p:nvPr/>
        </p:nvSpPr>
        <p:spPr bwMode="auto">
          <a:xfrm>
            <a:off x="5508104" y="407707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203" name="Curved Down Arrow 202"/>
          <p:cNvSpPr/>
          <p:nvPr/>
        </p:nvSpPr>
        <p:spPr bwMode="auto">
          <a:xfrm rot="681326" flipH="1">
            <a:off x="4880352" y="3662242"/>
            <a:ext cx="936104" cy="299472"/>
          </a:xfrm>
          <a:prstGeom prst="curvedDownArrow">
            <a:avLst>
              <a:gd name="adj1" fmla="val 25000"/>
              <a:gd name="adj2" fmla="val 96917"/>
              <a:gd name="adj3" fmla="val 32683"/>
            </a:avLst>
          </a:prstGeom>
          <a:solidFill>
            <a:srgbClr val="33CCFF"/>
          </a:solid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10"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Splay Tree - rotation </a:t>
            </a:r>
            <a:endParaRPr lang="cs-CZ" sz="2000" b="1">
              <a:solidFill>
                <a:schemeClr val="bg1"/>
              </a:solidFill>
              <a:latin typeface="Arial Black" pitchFamily="34" charset="0"/>
            </a:endParaRPr>
          </a:p>
        </p:txBody>
      </p:sp>
      <p:sp>
        <p:nvSpPr>
          <p:cNvPr id="112"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17" name="Group 629"/>
          <p:cNvGrpSpPr>
            <a:grpSpLocks/>
          </p:cNvGrpSpPr>
          <p:nvPr/>
        </p:nvGrpSpPr>
        <p:grpSpPr bwMode="auto">
          <a:xfrm>
            <a:off x="4067944" y="116632"/>
            <a:ext cx="217488" cy="217487"/>
            <a:chOff x="2290" y="73"/>
            <a:chExt cx="137" cy="137"/>
          </a:xfrm>
        </p:grpSpPr>
        <p:grpSp>
          <p:nvGrpSpPr>
            <p:cNvPr id="118" name="Group 630"/>
            <p:cNvGrpSpPr>
              <a:grpSpLocks/>
            </p:cNvGrpSpPr>
            <p:nvPr/>
          </p:nvGrpSpPr>
          <p:grpSpPr bwMode="auto">
            <a:xfrm>
              <a:off x="2290" y="73"/>
              <a:ext cx="136" cy="137"/>
              <a:chOff x="2562" y="300"/>
              <a:chExt cx="182" cy="91"/>
            </a:xfrm>
          </p:grpSpPr>
          <p:sp>
            <p:nvSpPr>
              <p:cNvPr id="120"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1"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19"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22"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23"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4" name="Group 636"/>
          <p:cNvGrpSpPr>
            <a:grpSpLocks/>
          </p:cNvGrpSpPr>
          <p:nvPr/>
        </p:nvGrpSpPr>
        <p:grpSpPr bwMode="auto">
          <a:xfrm flipH="1">
            <a:off x="8532813" y="115888"/>
            <a:ext cx="217487" cy="217487"/>
            <a:chOff x="2290" y="73"/>
            <a:chExt cx="137" cy="137"/>
          </a:xfrm>
        </p:grpSpPr>
        <p:grpSp>
          <p:nvGrpSpPr>
            <p:cNvPr id="127" name="Group 637"/>
            <p:cNvGrpSpPr>
              <a:grpSpLocks/>
            </p:cNvGrpSpPr>
            <p:nvPr/>
          </p:nvGrpSpPr>
          <p:grpSpPr bwMode="auto">
            <a:xfrm>
              <a:off x="2290" y="73"/>
              <a:ext cx="136" cy="137"/>
              <a:chOff x="2562" y="300"/>
              <a:chExt cx="182" cy="91"/>
            </a:xfrm>
          </p:grpSpPr>
          <p:sp>
            <p:nvSpPr>
              <p:cNvPr id="129"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30"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28"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2"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Step-by-step scheme</a:t>
            </a:r>
            <a:endParaRPr lang="cs-CZ" sz="1400" b="1">
              <a:solidFill>
                <a:schemeClr val="bg1"/>
              </a:solidFill>
              <a:latin typeface="Arial Black" pitchFamily="34" charset="0"/>
            </a:endParaRPr>
          </a:p>
        </p:txBody>
      </p:sp>
      <p:sp>
        <p:nvSpPr>
          <p:cNvPr id="133"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3</a:t>
            </a:r>
            <a:endParaRPr lang="cs-CZ" sz="1600" b="1">
              <a:solidFill>
                <a:schemeClr val="bg1"/>
              </a:solidFill>
              <a:latin typeface="Arial Black" pitchFamily="34" charset="0"/>
            </a:endParaRPr>
          </a:p>
        </p:txBody>
      </p:sp>
      <p:sp>
        <p:nvSpPr>
          <p:cNvPr id="151" name="AutoShape 3"/>
          <p:cNvSpPr>
            <a:spLocks noChangeArrowheads="1"/>
          </p:cNvSpPr>
          <p:nvPr/>
        </p:nvSpPr>
        <p:spPr bwMode="auto">
          <a:xfrm>
            <a:off x="7020272" y="3501008"/>
            <a:ext cx="1872208" cy="1800200"/>
          </a:xfrm>
          <a:prstGeom prst="roundRect">
            <a:avLst>
              <a:gd name="adj" fmla="val 4984"/>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lstStyle/>
          <a:p>
            <a:pPr fontAlgn="base">
              <a:spcBef>
                <a:spcPct val="0"/>
              </a:spcBef>
              <a:spcAft>
                <a:spcPct val="0"/>
              </a:spcAft>
            </a:pPr>
            <a:endParaRPr lang="en-US" sz="1200" smtClean="0"/>
          </a:p>
          <a:p>
            <a:pPr fontAlgn="base">
              <a:spcBef>
                <a:spcPct val="0"/>
              </a:spcBef>
              <a:spcAft>
                <a:spcPct val="0"/>
              </a:spcAft>
            </a:pPr>
            <a:endParaRPr lang="en-US" smtClean="0"/>
          </a:p>
          <a:p>
            <a:pPr fontAlgn="base">
              <a:spcBef>
                <a:spcPct val="0"/>
              </a:spcBef>
              <a:spcAft>
                <a:spcPct val="0"/>
              </a:spcAft>
            </a:pPr>
            <a:endParaRPr lang="en-US" smtClean="0"/>
          </a:p>
          <a:p>
            <a:pPr fontAlgn="base">
              <a:spcBef>
                <a:spcPct val="0"/>
              </a:spcBef>
              <a:spcAft>
                <a:spcPct val="0"/>
              </a:spcAft>
            </a:pPr>
            <a:endParaRPr lang="en-US"/>
          </a:p>
          <a:p>
            <a:pPr fontAlgn="base">
              <a:spcBef>
                <a:spcPct val="0"/>
              </a:spcBef>
              <a:spcAft>
                <a:spcPct val="0"/>
              </a:spcAft>
            </a:pPr>
            <a:r>
              <a:rPr lang="en-US" smtClean="0"/>
              <a:t>Afected nodes</a:t>
            </a:r>
          </a:p>
          <a:p>
            <a:pPr fontAlgn="base">
              <a:spcBef>
                <a:spcPct val="0"/>
              </a:spcBef>
              <a:spcAft>
                <a:spcPct val="0"/>
              </a:spcAft>
            </a:pPr>
            <a:r>
              <a:rPr lang="en-US" smtClean="0"/>
              <a:t>and edges</a:t>
            </a:r>
            <a:endParaRPr lang="en-US"/>
          </a:p>
        </p:txBody>
      </p:sp>
      <p:sp>
        <p:nvSpPr>
          <p:cNvPr id="152" name="Rounded Rectangle 151"/>
          <p:cNvSpPr/>
          <p:nvPr/>
        </p:nvSpPr>
        <p:spPr bwMode="auto">
          <a:xfrm>
            <a:off x="7596336" y="386104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153" name="Straight Connector 152"/>
          <p:cNvCxnSpPr/>
          <p:nvPr/>
        </p:nvCxnSpPr>
        <p:spPr bwMode="auto">
          <a:xfrm flipH="1">
            <a:off x="7812360" y="3717032"/>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7" name="Straight Connector 156"/>
          <p:cNvCxnSpPr/>
          <p:nvPr/>
        </p:nvCxnSpPr>
        <p:spPr bwMode="auto">
          <a:xfrm>
            <a:off x="7884368" y="4221088"/>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6" name="Oval 155"/>
          <p:cNvSpPr/>
          <p:nvPr/>
        </p:nvSpPr>
        <p:spPr bwMode="auto">
          <a:xfrm>
            <a:off x="7658819"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Y</a:t>
            </a:r>
            <a:endParaRPr kumimoji="0" lang="cs-CZ" sz="1800" b="1" i="0" u="none" strike="noStrike" cap="none" normalizeH="0" baseline="0" smtClean="0">
              <a:ln>
                <a:noFill/>
              </a:ln>
              <a:solidFill>
                <a:schemeClr val="tx1"/>
              </a:solidFill>
              <a:effectLst/>
              <a:latin typeface="Arial" charset="0"/>
            </a:endParaRPr>
          </a:p>
        </p:txBody>
      </p:sp>
      <p:sp>
        <p:nvSpPr>
          <p:cNvPr id="160" name="Down Arrow 159"/>
          <p:cNvSpPr/>
          <p:nvPr/>
        </p:nvSpPr>
        <p:spPr bwMode="auto">
          <a:xfrm>
            <a:off x="827584" y="2924944"/>
            <a:ext cx="576064"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61" name="Down Arrow 160"/>
          <p:cNvSpPr/>
          <p:nvPr/>
        </p:nvSpPr>
        <p:spPr bwMode="auto">
          <a:xfrm>
            <a:off x="4139952" y="2924944"/>
            <a:ext cx="576064"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58" name="AutoShape 3"/>
          <p:cNvSpPr>
            <a:spLocks noChangeArrowheads="1"/>
          </p:cNvSpPr>
          <p:nvPr/>
        </p:nvSpPr>
        <p:spPr bwMode="auto">
          <a:xfrm>
            <a:off x="2627784" y="620688"/>
            <a:ext cx="1872208" cy="432048"/>
          </a:xfrm>
          <a:prstGeom prst="roundRect">
            <a:avLst>
              <a:gd name="adj" fmla="val 2269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sz="2000" b="1" smtClean="0"/>
              <a:t>Zig rotation  </a:t>
            </a:r>
            <a:endParaRPr lang="en-US" sz="2000" b="1"/>
          </a:p>
        </p:txBody>
      </p:sp>
      <p:sp>
        <p:nvSpPr>
          <p:cNvPr id="207" name="AutoShape 3"/>
          <p:cNvSpPr>
            <a:spLocks noChangeArrowheads="1"/>
          </p:cNvSpPr>
          <p:nvPr/>
        </p:nvSpPr>
        <p:spPr bwMode="auto">
          <a:xfrm>
            <a:off x="7020272" y="908720"/>
            <a:ext cx="1872208" cy="1944216"/>
          </a:xfrm>
          <a:prstGeom prst="roundRect">
            <a:avLst>
              <a:gd name="adj" fmla="val 4984"/>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lstStyle/>
          <a:p>
            <a:pPr fontAlgn="base">
              <a:spcBef>
                <a:spcPct val="0"/>
              </a:spcBef>
              <a:spcAft>
                <a:spcPct val="0"/>
              </a:spcAft>
            </a:pPr>
            <a:endParaRPr lang="en-US" smtClean="0"/>
          </a:p>
          <a:p>
            <a:pPr fontAlgn="base">
              <a:spcBef>
                <a:spcPct val="0"/>
              </a:spcBef>
              <a:spcAft>
                <a:spcPct val="0"/>
              </a:spcAft>
            </a:pPr>
            <a:r>
              <a:rPr lang="en-US"/>
              <a:t>Zig rotation is the same as a rotation </a:t>
            </a:r>
            <a:r>
              <a:rPr lang="en-US" smtClean="0"/>
              <a:t>(L or R) in </a:t>
            </a:r>
            <a:r>
              <a:rPr lang="en-US"/>
              <a:t>AVL tree.</a:t>
            </a:r>
          </a:p>
        </p:txBody>
      </p:sp>
      <p:sp>
        <p:nvSpPr>
          <p:cNvPr id="208" name="AutoShape 3"/>
          <p:cNvSpPr>
            <a:spLocks noChangeArrowheads="1"/>
          </p:cNvSpPr>
          <p:nvPr/>
        </p:nvSpPr>
        <p:spPr bwMode="auto">
          <a:xfrm>
            <a:off x="251520" y="5661248"/>
            <a:ext cx="8640960" cy="792088"/>
          </a:xfrm>
          <a:prstGeom prst="roundRect">
            <a:avLst>
              <a:gd name="adj" fmla="val 13794"/>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a:t>The terms "Zig" and "Zag" are not chiral, that is, </a:t>
            </a:r>
          </a:p>
          <a:p>
            <a:pPr fontAlgn="base">
              <a:spcBef>
                <a:spcPct val="0"/>
              </a:spcBef>
              <a:spcAft>
                <a:spcPct val="0"/>
              </a:spcAft>
            </a:pPr>
            <a:r>
              <a:rPr lang="en-US"/>
              <a:t> they do not describe the direction (left or right)  of the actual rotations.  </a:t>
            </a:r>
          </a:p>
        </p:txBody>
      </p:sp>
      <p:sp>
        <p:nvSpPr>
          <p:cNvPr id="108" name="AutoShape 641"/>
          <p:cNvSpPr>
            <a:spLocks noChangeArrowheads="1"/>
          </p:cNvSpPr>
          <p:nvPr/>
        </p:nvSpPr>
        <p:spPr bwMode="auto">
          <a:xfrm>
            <a:off x="467544" y="5445224"/>
            <a:ext cx="1080120" cy="288925"/>
          </a:xfrm>
          <a:prstGeom prst="roundRect">
            <a:avLst>
              <a:gd name="adj" fmla="val 30219"/>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Note</a:t>
            </a:r>
            <a:endParaRPr lang="cs-CZ" sz="1400" b="1">
              <a:solidFill>
                <a:schemeClr val="bg1"/>
              </a:solidFill>
              <a:latin typeface="Arial Black" pitchFamily="34" charset="0"/>
            </a:endParaRPr>
          </a:p>
        </p:txBody>
      </p:sp>
    </p:spTree>
    <p:extLst>
      <p:ext uri="{BB962C8B-B14F-4D97-AF65-F5344CB8AC3E}">
        <p14:creationId xmlns:p14="http://schemas.microsoft.com/office/powerpoint/2010/main" val="35251674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 name="AutoShape 3"/>
          <p:cNvSpPr>
            <a:spLocks noChangeArrowheads="1"/>
          </p:cNvSpPr>
          <p:nvPr/>
        </p:nvSpPr>
        <p:spPr bwMode="auto">
          <a:xfrm>
            <a:off x="323528" y="764704"/>
            <a:ext cx="3960440" cy="4824536"/>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173" name="Rounded Rectangle 172"/>
          <p:cNvSpPr/>
          <p:nvPr/>
        </p:nvSpPr>
        <p:spPr bwMode="auto">
          <a:xfrm flipH="1">
            <a:off x="3069357" y="4077072"/>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76" name="AutoShape 3"/>
          <p:cNvSpPr>
            <a:spLocks noChangeArrowheads="1"/>
          </p:cNvSpPr>
          <p:nvPr/>
        </p:nvSpPr>
        <p:spPr bwMode="auto">
          <a:xfrm>
            <a:off x="4716016" y="764704"/>
            <a:ext cx="4104456" cy="4824536"/>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172" name="Rounded Rectangle 171"/>
          <p:cNvSpPr/>
          <p:nvPr/>
        </p:nvSpPr>
        <p:spPr bwMode="auto">
          <a:xfrm flipH="1">
            <a:off x="5436096" y="4077072"/>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1" name="Rounded Rectangle 150"/>
          <p:cNvSpPr/>
          <p:nvPr/>
        </p:nvSpPr>
        <p:spPr bwMode="auto">
          <a:xfrm flipH="1">
            <a:off x="7164288" y="1916832"/>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9" name="Rounded Rectangle 138"/>
          <p:cNvSpPr/>
          <p:nvPr/>
        </p:nvSpPr>
        <p:spPr bwMode="auto">
          <a:xfrm>
            <a:off x="1331640" y="1916832"/>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81" name="Rounded Rectangle 180"/>
          <p:cNvSpPr/>
          <p:nvPr/>
        </p:nvSpPr>
        <p:spPr bwMode="auto">
          <a:xfrm flipH="1">
            <a:off x="6300192" y="170080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93" name="Rounded Rectangle 192"/>
          <p:cNvSpPr/>
          <p:nvPr/>
        </p:nvSpPr>
        <p:spPr bwMode="auto">
          <a:xfrm>
            <a:off x="2195736" y="170080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6" name="Rounded Rectangle 155"/>
          <p:cNvSpPr/>
          <p:nvPr/>
        </p:nvSpPr>
        <p:spPr bwMode="auto">
          <a:xfrm flipH="1">
            <a:off x="5436096" y="148478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74" name="Straight Connector 273"/>
          <p:cNvCxnSpPr/>
          <p:nvPr/>
        </p:nvCxnSpPr>
        <p:spPr bwMode="auto">
          <a:xfrm flipH="1">
            <a:off x="5652120" y="1340768"/>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 name="Straight Connector 274"/>
          <p:cNvCxnSpPr/>
          <p:nvPr/>
        </p:nvCxnSpPr>
        <p:spPr bwMode="auto">
          <a:xfrm flipV="1">
            <a:off x="5652120" y="1196752"/>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0" name="Rounded Rectangle 209"/>
          <p:cNvSpPr/>
          <p:nvPr/>
        </p:nvSpPr>
        <p:spPr bwMode="auto">
          <a:xfrm flipH="1">
            <a:off x="7164288" y="364502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72" name="Straight Connector 271"/>
          <p:cNvCxnSpPr/>
          <p:nvPr/>
        </p:nvCxnSpPr>
        <p:spPr bwMode="auto">
          <a:xfrm flipH="1">
            <a:off x="7380312" y="3501008"/>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3" name="Straight Connector 272"/>
          <p:cNvCxnSpPr/>
          <p:nvPr/>
        </p:nvCxnSpPr>
        <p:spPr bwMode="auto">
          <a:xfrm flipV="1">
            <a:off x="7380312" y="3356992"/>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cxnSp>
        <p:nvCxnSpPr>
          <p:cNvPr id="320" name="Straight Connector 319"/>
          <p:cNvCxnSpPr/>
          <p:nvPr/>
        </p:nvCxnSpPr>
        <p:spPr bwMode="auto">
          <a:xfrm flipH="1" flipV="1">
            <a:off x="1547664" y="2132856"/>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8" name="Straight Connector 147"/>
          <p:cNvCxnSpPr/>
          <p:nvPr/>
        </p:nvCxnSpPr>
        <p:spPr bwMode="auto">
          <a:xfrm flipV="1">
            <a:off x="1475656" y="1916832"/>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 name="Straight Connector 148"/>
          <p:cNvCxnSpPr/>
          <p:nvPr/>
        </p:nvCxnSpPr>
        <p:spPr bwMode="auto">
          <a:xfrm>
            <a:off x="2411760" y="4077072"/>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0" name="Straight Connector 149"/>
          <p:cNvCxnSpPr/>
          <p:nvPr/>
        </p:nvCxnSpPr>
        <p:spPr bwMode="auto">
          <a:xfrm flipH="1">
            <a:off x="2843808" y="4293096"/>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2" name="Rounded Rectangle 341"/>
          <p:cNvSpPr/>
          <p:nvPr/>
        </p:nvSpPr>
        <p:spPr bwMode="auto">
          <a:xfrm>
            <a:off x="3059832" y="148478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341" name="Straight Connector 340"/>
          <p:cNvCxnSpPr/>
          <p:nvPr/>
        </p:nvCxnSpPr>
        <p:spPr bwMode="auto">
          <a:xfrm flipV="1">
            <a:off x="1547664" y="1916832"/>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5" name="Rounded Rectangle 234"/>
          <p:cNvSpPr/>
          <p:nvPr/>
        </p:nvSpPr>
        <p:spPr bwMode="auto">
          <a:xfrm>
            <a:off x="2214786" y="386104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33" name="Straight Connector 232"/>
          <p:cNvCxnSpPr/>
          <p:nvPr/>
        </p:nvCxnSpPr>
        <p:spPr bwMode="auto">
          <a:xfrm flipH="1">
            <a:off x="755576" y="4077072"/>
            <a:ext cx="331236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9" name="Straight Connector 278"/>
          <p:cNvCxnSpPr/>
          <p:nvPr/>
        </p:nvCxnSpPr>
        <p:spPr bwMode="auto">
          <a:xfrm flipH="1">
            <a:off x="1979712" y="407707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0" name="Straight Connector 279"/>
          <p:cNvCxnSpPr/>
          <p:nvPr/>
        </p:nvCxnSpPr>
        <p:spPr bwMode="auto">
          <a:xfrm flipH="1">
            <a:off x="1979712"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 name="Straight Connector 139"/>
          <p:cNvCxnSpPr/>
          <p:nvPr/>
        </p:nvCxnSpPr>
        <p:spPr bwMode="auto">
          <a:xfrm flipH="1">
            <a:off x="683568" y="1916832"/>
            <a:ext cx="3384376"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 name="Straight Connector 163"/>
          <p:cNvCxnSpPr/>
          <p:nvPr/>
        </p:nvCxnSpPr>
        <p:spPr bwMode="auto">
          <a:xfrm flipH="1">
            <a:off x="3275856" y="1340768"/>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Straight Connector 140"/>
          <p:cNvCxnSpPr/>
          <p:nvPr/>
        </p:nvCxnSpPr>
        <p:spPr bwMode="auto">
          <a:xfrm flipH="1">
            <a:off x="683568" y="1700808"/>
            <a:ext cx="3384376"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Straight Connector 135"/>
          <p:cNvCxnSpPr/>
          <p:nvPr/>
        </p:nvCxnSpPr>
        <p:spPr bwMode="auto">
          <a:xfrm flipH="1">
            <a:off x="683568" y="2132856"/>
            <a:ext cx="3384376"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8" name="Straight Connector 277"/>
          <p:cNvCxnSpPr/>
          <p:nvPr/>
        </p:nvCxnSpPr>
        <p:spPr bwMode="auto">
          <a:xfrm flipV="1">
            <a:off x="3275856" y="1196752"/>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1" name="Straight Connector 200"/>
          <p:cNvCxnSpPr/>
          <p:nvPr/>
        </p:nvCxnSpPr>
        <p:spPr bwMode="auto">
          <a:xfrm>
            <a:off x="2411760" y="191683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7" name="Straight Connector 196"/>
          <p:cNvCxnSpPr/>
          <p:nvPr/>
        </p:nvCxnSpPr>
        <p:spPr bwMode="auto">
          <a:xfrm flipV="1">
            <a:off x="2411760" y="170080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0" name="Straight Connector 189"/>
          <p:cNvCxnSpPr/>
          <p:nvPr/>
        </p:nvCxnSpPr>
        <p:spPr bwMode="auto">
          <a:xfrm flipH="1">
            <a:off x="1115616" y="213285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Straight Connector 102"/>
          <p:cNvCxnSpPr/>
          <p:nvPr/>
        </p:nvCxnSpPr>
        <p:spPr bwMode="auto">
          <a:xfrm>
            <a:off x="2411760" y="191683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Straight Connector 103"/>
          <p:cNvCxnSpPr/>
          <p:nvPr/>
        </p:nvCxnSpPr>
        <p:spPr bwMode="auto">
          <a:xfrm>
            <a:off x="3275856" y="1700808"/>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Straight Connector 104"/>
          <p:cNvCxnSpPr/>
          <p:nvPr/>
        </p:nvCxnSpPr>
        <p:spPr bwMode="auto">
          <a:xfrm>
            <a:off x="1547664" y="213285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Straight Connector 106"/>
          <p:cNvCxnSpPr/>
          <p:nvPr/>
        </p:nvCxnSpPr>
        <p:spPr bwMode="auto">
          <a:xfrm flipV="1">
            <a:off x="2411760" y="170080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 name="Isosceles Triangle 108"/>
          <p:cNvSpPr/>
          <p:nvPr/>
        </p:nvSpPr>
        <p:spPr bwMode="auto">
          <a:xfrm>
            <a:off x="827584" y="2348880"/>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110" name="Isosceles Triangle 109"/>
          <p:cNvSpPr/>
          <p:nvPr/>
        </p:nvSpPr>
        <p:spPr bwMode="auto">
          <a:xfrm>
            <a:off x="1691680" y="2348880"/>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R</a:t>
            </a:r>
            <a:endParaRPr lang="cs-CZ" b="1" baseline="-25000">
              <a:latin typeface="Arial" charset="0"/>
            </a:endParaRPr>
          </a:p>
        </p:txBody>
      </p:sp>
      <p:sp>
        <p:nvSpPr>
          <p:cNvPr id="111" name="Oval 110"/>
          <p:cNvSpPr/>
          <p:nvPr/>
        </p:nvSpPr>
        <p:spPr bwMode="auto">
          <a:xfrm>
            <a:off x="1043608" y="227687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12" name="Oval 111"/>
          <p:cNvSpPr/>
          <p:nvPr/>
        </p:nvSpPr>
        <p:spPr bwMode="auto">
          <a:xfrm>
            <a:off x="1907704" y="227687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13" name="Isosceles Triangle 112"/>
          <p:cNvSpPr/>
          <p:nvPr/>
        </p:nvSpPr>
        <p:spPr bwMode="auto">
          <a:xfrm>
            <a:off x="2555776" y="2132856"/>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114" name="Isosceles Triangle 113"/>
          <p:cNvSpPr/>
          <p:nvPr/>
        </p:nvSpPr>
        <p:spPr bwMode="auto">
          <a:xfrm>
            <a:off x="3419872" y="1916832"/>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115" name="Oval 114"/>
          <p:cNvSpPr/>
          <p:nvPr/>
        </p:nvSpPr>
        <p:spPr bwMode="auto">
          <a:xfrm>
            <a:off x="2771800" y="206084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16" name="Oval 115"/>
          <p:cNvSpPr/>
          <p:nvPr/>
        </p:nvSpPr>
        <p:spPr bwMode="auto">
          <a:xfrm>
            <a:off x="3635896" y="184482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24" name="Oval 123"/>
          <p:cNvSpPr/>
          <p:nvPr/>
        </p:nvSpPr>
        <p:spPr bwMode="auto">
          <a:xfrm>
            <a:off x="1403648"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125" name="Oval 124"/>
          <p:cNvSpPr/>
          <p:nvPr/>
        </p:nvSpPr>
        <p:spPr bwMode="auto">
          <a:xfrm>
            <a:off x="2267744" y="17728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126" name="Oval 125"/>
          <p:cNvSpPr/>
          <p:nvPr/>
        </p:nvSpPr>
        <p:spPr bwMode="auto">
          <a:xfrm>
            <a:off x="3131840" y="155679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cxnSp>
        <p:nvCxnSpPr>
          <p:cNvPr id="234" name="Straight Connector 233"/>
          <p:cNvCxnSpPr/>
          <p:nvPr/>
        </p:nvCxnSpPr>
        <p:spPr bwMode="auto">
          <a:xfrm flipH="1">
            <a:off x="755576" y="3861048"/>
            <a:ext cx="331236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7" name="Straight Connector 236"/>
          <p:cNvCxnSpPr/>
          <p:nvPr/>
        </p:nvCxnSpPr>
        <p:spPr bwMode="auto">
          <a:xfrm>
            <a:off x="2411760" y="4077072"/>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7" name="Straight Connector 246"/>
          <p:cNvCxnSpPr/>
          <p:nvPr/>
        </p:nvCxnSpPr>
        <p:spPr bwMode="auto">
          <a:xfrm flipH="1">
            <a:off x="755576" y="4293096"/>
            <a:ext cx="331236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9" name="Straight Connector 248"/>
          <p:cNvCxnSpPr/>
          <p:nvPr/>
        </p:nvCxnSpPr>
        <p:spPr bwMode="auto">
          <a:xfrm flipH="1" flipV="1">
            <a:off x="1547664" y="386104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2" name="Rounded Rectangle 251"/>
          <p:cNvSpPr/>
          <p:nvPr/>
        </p:nvSpPr>
        <p:spPr bwMode="auto">
          <a:xfrm>
            <a:off x="1331640" y="364502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53" name="Straight Connector 252"/>
          <p:cNvCxnSpPr/>
          <p:nvPr/>
        </p:nvCxnSpPr>
        <p:spPr bwMode="auto">
          <a:xfrm flipH="1">
            <a:off x="1115616" y="3861048"/>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4" name="Straight Connector 253"/>
          <p:cNvCxnSpPr/>
          <p:nvPr/>
        </p:nvCxnSpPr>
        <p:spPr bwMode="auto">
          <a:xfrm flipH="1">
            <a:off x="2843808" y="429309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5" name="Straight Connector 254"/>
          <p:cNvCxnSpPr/>
          <p:nvPr/>
        </p:nvCxnSpPr>
        <p:spPr bwMode="auto">
          <a:xfrm>
            <a:off x="3275856" y="429309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 name="Straight Connector 255"/>
          <p:cNvCxnSpPr/>
          <p:nvPr/>
        </p:nvCxnSpPr>
        <p:spPr bwMode="auto">
          <a:xfrm>
            <a:off x="1547664" y="386104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8" name="Isosceles Triangle 257"/>
          <p:cNvSpPr/>
          <p:nvPr/>
        </p:nvSpPr>
        <p:spPr bwMode="auto">
          <a:xfrm>
            <a:off x="827584" y="4077072"/>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259" name="Isosceles Triangle 258"/>
          <p:cNvSpPr/>
          <p:nvPr/>
        </p:nvSpPr>
        <p:spPr bwMode="auto">
          <a:xfrm>
            <a:off x="1691680" y="429309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R</a:t>
            </a:r>
            <a:endParaRPr lang="cs-CZ" b="1" baseline="-25000">
              <a:latin typeface="Arial" charset="0"/>
            </a:endParaRPr>
          </a:p>
        </p:txBody>
      </p:sp>
      <p:sp>
        <p:nvSpPr>
          <p:cNvPr id="260" name="Oval 259"/>
          <p:cNvSpPr/>
          <p:nvPr/>
        </p:nvSpPr>
        <p:spPr bwMode="auto">
          <a:xfrm>
            <a:off x="1043608" y="400506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61" name="Oval 260"/>
          <p:cNvSpPr/>
          <p:nvPr/>
        </p:nvSpPr>
        <p:spPr bwMode="auto">
          <a:xfrm>
            <a:off x="1907704"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62" name="Isosceles Triangle 261"/>
          <p:cNvSpPr/>
          <p:nvPr/>
        </p:nvSpPr>
        <p:spPr bwMode="auto">
          <a:xfrm>
            <a:off x="2555776" y="4509120"/>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263" name="Isosceles Triangle 262"/>
          <p:cNvSpPr/>
          <p:nvPr/>
        </p:nvSpPr>
        <p:spPr bwMode="auto">
          <a:xfrm>
            <a:off x="3419872" y="4509120"/>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264" name="Oval 263"/>
          <p:cNvSpPr/>
          <p:nvPr/>
        </p:nvSpPr>
        <p:spPr bwMode="auto">
          <a:xfrm>
            <a:off x="2771800"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65" name="Oval 264"/>
          <p:cNvSpPr/>
          <p:nvPr/>
        </p:nvSpPr>
        <p:spPr bwMode="auto">
          <a:xfrm>
            <a:off x="3635896"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70" name="Oval 269"/>
          <p:cNvSpPr/>
          <p:nvPr/>
        </p:nvSpPr>
        <p:spPr bwMode="auto">
          <a:xfrm>
            <a:off x="2267744"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271" name="Oval 270"/>
          <p:cNvSpPr/>
          <p:nvPr/>
        </p:nvSpPr>
        <p:spPr bwMode="auto">
          <a:xfrm>
            <a:off x="3131840" y="414908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cxnSp>
        <p:nvCxnSpPr>
          <p:cNvPr id="246" name="Straight Connector 245"/>
          <p:cNvCxnSpPr/>
          <p:nvPr/>
        </p:nvCxnSpPr>
        <p:spPr bwMode="auto">
          <a:xfrm flipH="1">
            <a:off x="1619672" y="3501008"/>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8" name="Straight Connector 247"/>
          <p:cNvCxnSpPr/>
          <p:nvPr/>
        </p:nvCxnSpPr>
        <p:spPr bwMode="auto">
          <a:xfrm flipV="1">
            <a:off x="1619672" y="3356992"/>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9" name="Oval 268"/>
          <p:cNvSpPr/>
          <p:nvPr/>
        </p:nvSpPr>
        <p:spPr bwMode="auto">
          <a:xfrm>
            <a:off x="1403648" y="37170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135"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Splay Tree - rotation </a:t>
            </a:r>
            <a:endParaRPr lang="cs-CZ" sz="2000" b="1">
              <a:solidFill>
                <a:schemeClr val="bg1"/>
              </a:solidFill>
              <a:latin typeface="Arial Black" pitchFamily="34" charset="0"/>
            </a:endParaRPr>
          </a:p>
        </p:txBody>
      </p:sp>
      <p:sp>
        <p:nvSpPr>
          <p:cNvPr id="13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38" name="Group 629"/>
          <p:cNvGrpSpPr>
            <a:grpSpLocks/>
          </p:cNvGrpSpPr>
          <p:nvPr/>
        </p:nvGrpSpPr>
        <p:grpSpPr bwMode="auto">
          <a:xfrm>
            <a:off x="4067944" y="116632"/>
            <a:ext cx="217488" cy="217487"/>
            <a:chOff x="2290" y="73"/>
            <a:chExt cx="137" cy="137"/>
          </a:xfrm>
        </p:grpSpPr>
        <p:grpSp>
          <p:nvGrpSpPr>
            <p:cNvPr id="142" name="Group 630"/>
            <p:cNvGrpSpPr>
              <a:grpSpLocks/>
            </p:cNvGrpSpPr>
            <p:nvPr/>
          </p:nvGrpSpPr>
          <p:grpSpPr bwMode="auto">
            <a:xfrm>
              <a:off x="2290" y="73"/>
              <a:ext cx="136" cy="137"/>
              <a:chOff x="2562" y="300"/>
              <a:chExt cx="182" cy="91"/>
            </a:xfrm>
          </p:grpSpPr>
          <p:sp>
            <p:nvSpPr>
              <p:cNvPr id="144"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5"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3"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46"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7"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63" name="Group 636"/>
          <p:cNvGrpSpPr>
            <a:grpSpLocks/>
          </p:cNvGrpSpPr>
          <p:nvPr/>
        </p:nvGrpSpPr>
        <p:grpSpPr bwMode="auto">
          <a:xfrm flipH="1">
            <a:off x="8532813" y="115888"/>
            <a:ext cx="217487" cy="217487"/>
            <a:chOff x="2290" y="73"/>
            <a:chExt cx="137" cy="137"/>
          </a:xfrm>
        </p:grpSpPr>
        <p:grpSp>
          <p:nvGrpSpPr>
            <p:cNvPr id="165" name="Group 637"/>
            <p:cNvGrpSpPr>
              <a:grpSpLocks/>
            </p:cNvGrpSpPr>
            <p:nvPr/>
          </p:nvGrpSpPr>
          <p:grpSpPr bwMode="auto">
            <a:xfrm>
              <a:off x="2290" y="73"/>
              <a:ext cx="136" cy="137"/>
              <a:chOff x="2562" y="300"/>
              <a:chExt cx="182" cy="91"/>
            </a:xfrm>
          </p:grpSpPr>
          <p:sp>
            <p:nvSpPr>
              <p:cNvPr id="167"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8"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66"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69"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Step-by-step scheme</a:t>
            </a:r>
            <a:endParaRPr lang="cs-CZ" sz="1400" b="1">
              <a:solidFill>
                <a:schemeClr val="bg1"/>
              </a:solidFill>
              <a:latin typeface="Arial Black" pitchFamily="34" charset="0"/>
            </a:endParaRPr>
          </a:p>
        </p:txBody>
      </p:sp>
      <p:sp>
        <p:nvSpPr>
          <p:cNvPr id="170"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4</a:t>
            </a:r>
            <a:endParaRPr lang="cs-CZ" sz="1600" b="1">
              <a:solidFill>
                <a:schemeClr val="bg1"/>
              </a:solidFill>
              <a:latin typeface="Arial Black" pitchFamily="34" charset="0"/>
            </a:endParaRPr>
          </a:p>
        </p:txBody>
      </p:sp>
      <p:cxnSp>
        <p:nvCxnSpPr>
          <p:cNvPr id="152" name="Straight Connector 151"/>
          <p:cNvCxnSpPr/>
          <p:nvPr/>
        </p:nvCxnSpPr>
        <p:spPr bwMode="auto">
          <a:xfrm flipV="1">
            <a:off x="6948264" y="2132856"/>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 name="Straight Connector 152"/>
          <p:cNvCxnSpPr/>
          <p:nvPr/>
        </p:nvCxnSpPr>
        <p:spPr bwMode="auto">
          <a:xfrm flipH="1" flipV="1">
            <a:off x="6588224" y="1916832"/>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4" name="Straight Connector 153"/>
          <p:cNvCxnSpPr/>
          <p:nvPr/>
        </p:nvCxnSpPr>
        <p:spPr bwMode="auto">
          <a:xfrm flipH="1">
            <a:off x="5652120" y="4077072"/>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5" name="Straight Connector 154"/>
          <p:cNvCxnSpPr/>
          <p:nvPr/>
        </p:nvCxnSpPr>
        <p:spPr bwMode="auto">
          <a:xfrm>
            <a:off x="5652120" y="4293096"/>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7" name="Straight Connector 156"/>
          <p:cNvCxnSpPr/>
          <p:nvPr/>
        </p:nvCxnSpPr>
        <p:spPr bwMode="auto">
          <a:xfrm flipH="1" flipV="1">
            <a:off x="6516216" y="1916832"/>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8" name="Rounded Rectangle 157"/>
          <p:cNvSpPr/>
          <p:nvPr/>
        </p:nvSpPr>
        <p:spPr bwMode="auto">
          <a:xfrm flipH="1">
            <a:off x="6300192" y="386104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159" name="Straight Connector 158"/>
          <p:cNvCxnSpPr/>
          <p:nvPr/>
        </p:nvCxnSpPr>
        <p:spPr bwMode="auto">
          <a:xfrm>
            <a:off x="4860032" y="4077072"/>
            <a:ext cx="367240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0" name="Straight Connector 159"/>
          <p:cNvCxnSpPr/>
          <p:nvPr/>
        </p:nvCxnSpPr>
        <p:spPr bwMode="auto">
          <a:xfrm>
            <a:off x="6516216" y="407707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1" name="Straight Connector 160"/>
          <p:cNvCxnSpPr/>
          <p:nvPr/>
        </p:nvCxnSpPr>
        <p:spPr bwMode="auto">
          <a:xfrm>
            <a:off x="6516216"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2" name="Straight Connector 161"/>
          <p:cNvCxnSpPr/>
          <p:nvPr/>
        </p:nvCxnSpPr>
        <p:spPr bwMode="auto">
          <a:xfrm>
            <a:off x="4860032" y="1916832"/>
            <a:ext cx="367240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5" name="Straight Connector 174"/>
          <p:cNvCxnSpPr/>
          <p:nvPr/>
        </p:nvCxnSpPr>
        <p:spPr bwMode="auto">
          <a:xfrm>
            <a:off x="4860032" y="1700808"/>
            <a:ext cx="367240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6" name="Straight Connector 175"/>
          <p:cNvCxnSpPr/>
          <p:nvPr/>
        </p:nvCxnSpPr>
        <p:spPr bwMode="auto">
          <a:xfrm>
            <a:off x="4860032" y="2132856"/>
            <a:ext cx="367240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Straight Connector 177"/>
          <p:cNvCxnSpPr/>
          <p:nvPr/>
        </p:nvCxnSpPr>
        <p:spPr bwMode="auto">
          <a:xfrm flipH="1">
            <a:off x="6084168" y="191683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0" name="Straight Connector 179"/>
          <p:cNvCxnSpPr/>
          <p:nvPr/>
        </p:nvCxnSpPr>
        <p:spPr bwMode="auto">
          <a:xfrm flipH="1" flipV="1">
            <a:off x="5652120" y="170080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2" name="Straight Connector 181"/>
          <p:cNvCxnSpPr/>
          <p:nvPr/>
        </p:nvCxnSpPr>
        <p:spPr bwMode="auto">
          <a:xfrm>
            <a:off x="7380312" y="213285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 name="Straight Connector 183"/>
          <p:cNvCxnSpPr/>
          <p:nvPr/>
        </p:nvCxnSpPr>
        <p:spPr bwMode="auto">
          <a:xfrm flipH="1">
            <a:off x="6084168" y="191683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 name="Straight Connector 184"/>
          <p:cNvCxnSpPr/>
          <p:nvPr/>
        </p:nvCxnSpPr>
        <p:spPr bwMode="auto">
          <a:xfrm flipH="1">
            <a:off x="5220072" y="1700808"/>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6" name="Straight Connector 185"/>
          <p:cNvCxnSpPr/>
          <p:nvPr/>
        </p:nvCxnSpPr>
        <p:spPr bwMode="auto">
          <a:xfrm flipH="1">
            <a:off x="6948264" y="213285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7" name="Straight Connector 186"/>
          <p:cNvCxnSpPr/>
          <p:nvPr/>
        </p:nvCxnSpPr>
        <p:spPr bwMode="auto">
          <a:xfrm flipH="1" flipV="1">
            <a:off x="5652120" y="170080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8" name="Isosceles Triangle 187"/>
          <p:cNvSpPr/>
          <p:nvPr/>
        </p:nvSpPr>
        <p:spPr bwMode="auto">
          <a:xfrm flipH="1">
            <a:off x="7524328" y="2348880"/>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189" name="Isosceles Triangle 188"/>
          <p:cNvSpPr/>
          <p:nvPr/>
        </p:nvSpPr>
        <p:spPr bwMode="auto">
          <a:xfrm flipH="1">
            <a:off x="6660232" y="2348880"/>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L</a:t>
            </a:r>
            <a:endParaRPr lang="cs-CZ" b="1" baseline="-25000">
              <a:latin typeface="Arial" charset="0"/>
            </a:endParaRPr>
          </a:p>
        </p:txBody>
      </p:sp>
      <p:sp>
        <p:nvSpPr>
          <p:cNvPr id="191" name="Oval 190"/>
          <p:cNvSpPr/>
          <p:nvPr/>
        </p:nvSpPr>
        <p:spPr bwMode="auto">
          <a:xfrm flipH="1">
            <a:off x="7740352" y="227687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92" name="Oval 191"/>
          <p:cNvSpPr/>
          <p:nvPr/>
        </p:nvSpPr>
        <p:spPr bwMode="auto">
          <a:xfrm flipH="1">
            <a:off x="6876256" y="227687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94" name="Isosceles Triangle 193"/>
          <p:cNvSpPr/>
          <p:nvPr/>
        </p:nvSpPr>
        <p:spPr bwMode="auto">
          <a:xfrm flipH="1">
            <a:off x="5796136" y="2132856"/>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L</a:t>
            </a:r>
            <a:endParaRPr lang="cs-CZ" b="1" baseline="-25000">
              <a:latin typeface="Arial" charset="0"/>
            </a:endParaRPr>
          </a:p>
        </p:txBody>
      </p:sp>
      <p:sp>
        <p:nvSpPr>
          <p:cNvPr id="195" name="Isosceles Triangle 194"/>
          <p:cNvSpPr/>
          <p:nvPr/>
        </p:nvSpPr>
        <p:spPr bwMode="auto">
          <a:xfrm flipH="1">
            <a:off x="4932040" y="1916832"/>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198" name="Oval 197"/>
          <p:cNvSpPr/>
          <p:nvPr/>
        </p:nvSpPr>
        <p:spPr bwMode="auto">
          <a:xfrm flipH="1">
            <a:off x="6012160" y="206084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99" name="Oval 198"/>
          <p:cNvSpPr/>
          <p:nvPr/>
        </p:nvSpPr>
        <p:spPr bwMode="auto">
          <a:xfrm flipH="1">
            <a:off x="5148064" y="184482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00" name="Oval 199"/>
          <p:cNvSpPr/>
          <p:nvPr/>
        </p:nvSpPr>
        <p:spPr bwMode="auto">
          <a:xfrm flipH="1">
            <a:off x="7236296"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sp>
        <p:nvSpPr>
          <p:cNvPr id="202" name="Oval 201"/>
          <p:cNvSpPr/>
          <p:nvPr/>
        </p:nvSpPr>
        <p:spPr bwMode="auto">
          <a:xfrm flipH="1">
            <a:off x="6372200" y="17728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203" name="Oval 202"/>
          <p:cNvSpPr/>
          <p:nvPr/>
        </p:nvSpPr>
        <p:spPr bwMode="auto">
          <a:xfrm flipH="1">
            <a:off x="5508104" y="155679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cxnSp>
        <p:nvCxnSpPr>
          <p:cNvPr id="204" name="Straight Connector 203"/>
          <p:cNvCxnSpPr/>
          <p:nvPr/>
        </p:nvCxnSpPr>
        <p:spPr bwMode="auto">
          <a:xfrm>
            <a:off x="4860032" y="3861048"/>
            <a:ext cx="367240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7" name="Straight Connector 206"/>
          <p:cNvCxnSpPr/>
          <p:nvPr/>
        </p:nvCxnSpPr>
        <p:spPr bwMode="auto">
          <a:xfrm flipH="1">
            <a:off x="5652120" y="4077072"/>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8" name="Straight Connector 207"/>
          <p:cNvCxnSpPr/>
          <p:nvPr/>
        </p:nvCxnSpPr>
        <p:spPr bwMode="auto">
          <a:xfrm>
            <a:off x="4860032" y="4293096"/>
            <a:ext cx="367240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9" name="Straight Connector 208"/>
          <p:cNvCxnSpPr/>
          <p:nvPr/>
        </p:nvCxnSpPr>
        <p:spPr bwMode="auto">
          <a:xfrm flipV="1">
            <a:off x="6516216" y="386104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2" name="Straight Connector 211"/>
          <p:cNvCxnSpPr/>
          <p:nvPr/>
        </p:nvCxnSpPr>
        <p:spPr bwMode="auto">
          <a:xfrm>
            <a:off x="7380312" y="3861048"/>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3" name="Straight Connector 212"/>
          <p:cNvCxnSpPr/>
          <p:nvPr/>
        </p:nvCxnSpPr>
        <p:spPr bwMode="auto">
          <a:xfrm>
            <a:off x="5652120" y="429309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6" name="Straight Connector 235"/>
          <p:cNvCxnSpPr/>
          <p:nvPr/>
        </p:nvCxnSpPr>
        <p:spPr bwMode="auto">
          <a:xfrm flipH="1">
            <a:off x="5220072" y="429309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8" name="Straight Connector 237"/>
          <p:cNvCxnSpPr/>
          <p:nvPr/>
        </p:nvCxnSpPr>
        <p:spPr bwMode="auto">
          <a:xfrm flipH="1">
            <a:off x="6516216" y="386104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9" name="Isosceles Triangle 238"/>
          <p:cNvSpPr/>
          <p:nvPr/>
        </p:nvSpPr>
        <p:spPr bwMode="auto">
          <a:xfrm flipH="1">
            <a:off x="7524328" y="4077072"/>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240" name="Isosceles Triangle 239"/>
          <p:cNvSpPr/>
          <p:nvPr/>
        </p:nvSpPr>
        <p:spPr bwMode="auto">
          <a:xfrm flipH="1">
            <a:off x="6660232" y="429309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L</a:t>
            </a:r>
            <a:endParaRPr lang="cs-CZ" b="1" baseline="-25000">
              <a:latin typeface="Arial" charset="0"/>
            </a:endParaRPr>
          </a:p>
        </p:txBody>
      </p:sp>
      <p:sp>
        <p:nvSpPr>
          <p:cNvPr id="241" name="Oval 240"/>
          <p:cNvSpPr/>
          <p:nvPr/>
        </p:nvSpPr>
        <p:spPr bwMode="auto">
          <a:xfrm flipH="1">
            <a:off x="7740352" y="400506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42" name="Oval 241"/>
          <p:cNvSpPr/>
          <p:nvPr/>
        </p:nvSpPr>
        <p:spPr bwMode="auto">
          <a:xfrm flipH="1">
            <a:off x="6876256"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43" name="Isosceles Triangle 242"/>
          <p:cNvSpPr/>
          <p:nvPr/>
        </p:nvSpPr>
        <p:spPr bwMode="auto">
          <a:xfrm flipH="1">
            <a:off x="5796136" y="4509120"/>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L</a:t>
            </a:r>
            <a:endParaRPr lang="cs-CZ" b="1" baseline="-25000">
              <a:latin typeface="Arial" charset="0"/>
            </a:endParaRPr>
          </a:p>
        </p:txBody>
      </p:sp>
      <p:sp>
        <p:nvSpPr>
          <p:cNvPr id="244" name="Isosceles Triangle 243"/>
          <p:cNvSpPr/>
          <p:nvPr/>
        </p:nvSpPr>
        <p:spPr bwMode="auto">
          <a:xfrm flipH="1">
            <a:off x="4932040" y="4509120"/>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245" name="Oval 244"/>
          <p:cNvSpPr/>
          <p:nvPr/>
        </p:nvSpPr>
        <p:spPr bwMode="auto">
          <a:xfrm flipH="1">
            <a:off x="6012160"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50" name="Oval 249"/>
          <p:cNvSpPr/>
          <p:nvPr/>
        </p:nvSpPr>
        <p:spPr bwMode="auto">
          <a:xfrm flipH="1">
            <a:off x="5148064"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51" name="Oval 250"/>
          <p:cNvSpPr/>
          <p:nvPr/>
        </p:nvSpPr>
        <p:spPr bwMode="auto">
          <a:xfrm flipH="1">
            <a:off x="6372200"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257" name="Oval 256"/>
          <p:cNvSpPr/>
          <p:nvPr/>
        </p:nvSpPr>
        <p:spPr bwMode="auto">
          <a:xfrm flipH="1">
            <a:off x="5508104" y="414908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268" name="Oval 267"/>
          <p:cNvSpPr/>
          <p:nvPr/>
        </p:nvSpPr>
        <p:spPr bwMode="auto">
          <a:xfrm flipH="1">
            <a:off x="7236296" y="37170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sp>
        <p:nvSpPr>
          <p:cNvPr id="282" name="Down Arrow 281"/>
          <p:cNvSpPr/>
          <p:nvPr/>
        </p:nvSpPr>
        <p:spPr bwMode="auto">
          <a:xfrm>
            <a:off x="5436096" y="2996952"/>
            <a:ext cx="576064"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283" name="Down Arrow 282"/>
          <p:cNvSpPr/>
          <p:nvPr/>
        </p:nvSpPr>
        <p:spPr bwMode="auto">
          <a:xfrm>
            <a:off x="2915816" y="2996952"/>
            <a:ext cx="576064"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284" name="AutoShape 3"/>
          <p:cNvSpPr>
            <a:spLocks noChangeArrowheads="1"/>
          </p:cNvSpPr>
          <p:nvPr/>
        </p:nvSpPr>
        <p:spPr bwMode="auto">
          <a:xfrm>
            <a:off x="251520" y="5805264"/>
            <a:ext cx="8640960" cy="720080"/>
          </a:xfrm>
          <a:prstGeom prst="roundRect">
            <a:avLst>
              <a:gd name="adj" fmla="val 13794"/>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a:t>Note that the topmost node might be either the tree root or the left or the right child of its parent. Only the left child case is shown. The other cases are analogous.</a:t>
            </a:r>
          </a:p>
        </p:txBody>
      </p:sp>
      <p:sp>
        <p:nvSpPr>
          <p:cNvPr id="177" name="AutoShape 3"/>
          <p:cNvSpPr>
            <a:spLocks noChangeArrowheads="1"/>
          </p:cNvSpPr>
          <p:nvPr/>
        </p:nvSpPr>
        <p:spPr bwMode="auto">
          <a:xfrm>
            <a:off x="3203848" y="620688"/>
            <a:ext cx="2520280" cy="432048"/>
          </a:xfrm>
          <a:prstGeom prst="roundRect">
            <a:avLst>
              <a:gd name="adj" fmla="val 2269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sz="2000" b="1" smtClean="0"/>
              <a:t>Zig - zig rotation  </a:t>
            </a:r>
            <a:endParaRPr lang="en-US" sz="2000" b="1"/>
          </a:p>
        </p:txBody>
      </p:sp>
      <p:sp>
        <p:nvSpPr>
          <p:cNvPr id="179" name="AutoShape 3"/>
          <p:cNvSpPr>
            <a:spLocks noChangeArrowheads="1"/>
          </p:cNvSpPr>
          <p:nvPr/>
        </p:nvSpPr>
        <p:spPr bwMode="auto">
          <a:xfrm>
            <a:off x="1547664" y="2996952"/>
            <a:ext cx="1368152" cy="288032"/>
          </a:xfrm>
          <a:prstGeom prst="roundRect">
            <a:avLst>
              <a:gd name="adj" fmla="val 22612"/>
            </a:avLst>
          </a:prstGeom>
          <a:solidFill>
            <a:srgbClr val="33CCFF"/>
          </a:solidFill>
          <a:ln w="19050">
            <a:solidFill>
              <a:schemeClr val="accent2"/>
            </a:solidFill>
            <a:round/>
            <a:headEnd/>
            <a:tailEnd/>
          </a:ln>
          <a:effectLst/>
          <a:extLst/>
        </p:spPr>
        <p:txBody>
          <a:bodyPr wrap="square" lIns="0" tIns="0" rIns="0" bIns="0" anchor="ctr"/>
          <a:lstStyle/>
          <a:p>
            <a:pPr fontAlgn="base">
              <a:spcBef>
                <a:spcPct val="0"/>
              </a:spcBef>
              <a:spcAft>
                <a:spcPct val="0"/>
              </a:spcAft>
            </a:pPr>
            <a:r>
              <a:rPr lang="en-US" smtClean="0"/>
              <a:t> </a:t>
            </a:r>
            <a:r>
              <a:rPr lang="en-US" b="1" smtClean="0"/>
              <a:t>R</a:t>
            </a:r>
            <a:r>
              <a:rPr lang="en-US" smtClean="0"/>
              <a:t> </a:t>
            </a:r>
            <a:r>
              <a:rPr lang="en-US" b="1" smtClean="0"/>
              <a:t>R</a:t>
            </a:r>
            <a:r>
              <a:rPr lang="en-US" smtClean="0"/>
              <a:t> rotation </a:t>
            </a:r>
          </a:p>
        </p:txBody>
      </p:sp>
      <p:sp>
        <p:nvSpPr>
          <p:cNvPr id="183" name="AutoShape 3"/>
          <p:cNvSpPr>
            <a:spLocks noChangeArrowheads="1"/>
          </p:cNvSpPr>
          <p:nvPr/>
        </p:nvSpPr>
        <p:spPr bwMode="auto">
          <a:xfrm>
            <a:off x="6012160" y="2996952"/>
            <a:ext cx="1368152" cy="288032"/>
          </a:xfrm>
          <a:prstGeom prst="roundRect">
            <a:avLst>
              <a:gd name="adj" fmla="val 22612"/>
            </a:avLst>
          </a:prstGeom>
          <a:solidFill>
            <a:srgbClr val="33CCFF"/>
          </a:solidFill>
          <a:ln w="19050">
            <a:solidFill>
              <a:schemeClr val="accent2"/>
            </a:solidFill>
            <a:round/>
            <a:headEnd/>
            <a:tailEnd/>
          </a:ln>
          <a:effectLst/>
          <a:extLst/>
        </p:spPr>
        <p:txBody>
          <a:bodyPr wrap="square" lIns="0" tIns="0" rIns="0" bIns="0" anchor="ctr"/>
          <a:lstStyle/>
          <a:p>
            <a:pPr fontAlgn="base">
              <a:spcBef>
                <a:spcPct val="0"/>
              </a:spcBef>
              <a:spcAft>
                <a:spcPct val="0"/>
              </a:spcAft>
            </a:pPr>
            <a:r>
              <a:rPr lang="en-US" smtClean="0"/>
              <a:t> </a:t>
            </a:r>
            <a:r>
              <a:rPr lang="en-US" b="1" smtClean="0"/>
              <a:t>L</a:t>
            </a:r>
            <a:r>
              <a:rPr lang="en-US" smtClean="0"/>
              <a:t> </a:t>
            </a:r>
            <a:r>
              <a:rPr lang="en-US" b="1"/>
              <a:t>L</a:t>
            </a:r>
            <a:r>
              <a:rPr lang="en-US" smtClean="0"/>
              <a:t> rotation </a:t>
            </a:r>
          </a:p>
        </p:txBody>
      </p:sp>
    </p:spTree>
    <p:extLst>
      <p:ext uri="{BB962C8B-B14F-4D97-AF65-F5344CB8AC3E}">
        <p14:creationId xmlns:p14="http://schemas.microsoft.com/office/powerpoint/2010/main" val="20123343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AutoShape 3"/>
          <p:cNvSpPr>
            <a:spLocks noChangeArrowheads="1"/>
          </p:cNvSpPr>
          <p:nvPr/>
        </p:nvSpPr>
        <p:spPr bwMode="auto">
          <a:xfrm>
            <a:off x="323528" y="764704"/>
            <a:ext cx="8496944" cy="4824536"/>
          </a:xfrm>
          <a:prstGeom prst="roundRect">
            <a:avLst>
              <a:gd name="adj" fmla="val 2857"/>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342" name="Rounded Rectangle 341"/>
          <p:cNvSpPr/>
          <p:nvPr/>
        </p:nvSpPr>
        <p:spPr bwMode="auto">
          <a:xfrm>
            <a:off x="3059832" y="148478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341" name="Straight Connector 340"/>
          <p:cNvCxnSpPr/>
          <p:nvPr/>
        </p:nvCxnSpPr>
        <p:spPr bwMode="auto">
          <a:xfrm flipV="1">
            <a:off x="1547664" y="1916832"/>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5" name="Rounded Rectangle 234"/>
          <p:cNvSpPr/>
          <p:nvPr/>
        </p:nvSpPr>
        <p:spPr bwMode="auto">
          <a:xfrm>
            <a:off x="2195736" y="386104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33" name="Straight Connector 232"/>
          <p:cNvCxnSpPr/>
          <p:nvPr/>
        </p:nvCxnSpPr>
        <p:spPr bwMode="auto">
          <a:xfrm flipH="1">
            <a:off x="755576" y="4077072"/>
            <a:ext cx="331236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9" name="Straight Connector 278"/>
          <p:cNvCxnSpPr/>
          <p:nvPr/>
        </p:nvCxnSpPr>
        <p:spPr bwMode="auto">
          <a:xfrm flipH="1">
            <a:off x="1979712" y="407707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0" name="Straight Connector 279"/>
          <p:cNvCxnSpPr/>
          <p:nvPr/>
        </p:nvCxnSpPr>
        <p:spPr bwMode="auto">
          <a:xfrm flipH="1">
            <a:off x="1979712"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Straight Connector 178"/>
          <p:cNvCxnSpPr/>
          <p:nvPr/>
        </p:nvCxnSpPr>
        <p:spPr bwMode="auto">
          <a:xfrm flipH="1">
            <a:off x="4860032" y="1916832"/>
            <a:ext cx="367240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6" name="Straight Connector 195"/>
          <p:cNvCxnSpPr/>
          <p:nvPr/>
        </p:nvCxnSpPr>
        <p:spPr bwMode="auto">
          <a:xfrm flipH="1">
            <a:off x="4860032" y="1700808"/>
            <a:ext cx="367240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4" name="Rounded Rectangle 213"/>
          <p:cNvSpPr/>
          <p:nvPr/>
        </p:nvSpPr>
        <p:spPr bwMode="auto">
          <a:xfrm>
            <a:off x="6660232" y="148478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31" name="Straight Connector 230"/>
          <p:cNvCxnSpPr/>
          <p:nvPr/>
        </p:nvCxnSpPr>
        <p:spPr bwMode="auto">
          <a:xfrm>
            <a:off x="6948264" y="170080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2" name="Straight Connector 231"/>
          <p:cNvCxnSpPr/>
          <p:nvPr/>
        </p:nvCxnSpPr>
        <p:spPr bwMode="auto">
          <a:xfrm>
            <a:off x="6948264" y="170080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 name="Straight Connector 139"/>
          <p:cNvCxnSpPr/>
          <p:nvPr/>
        </p:nvCxnSpPr>
        <p:spPr bwMode="auto">
          <a:xfrm flipH="1">
            <a:off x="683568" y="1916832"/>
            <a:ext cx="3384376"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 name="Straight Connector 163"/>
          <p:cNvCxnSpPr/>
          <p:nvPr/>
        </p:nvCxnSpPr>
        <p:spPr bwMode="auto">
          <a:xfrm flipH="1">
            <a:off x="3275856" y="1340768"/>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Straight Connector 140"/>
          <p:cNvCxnSpPr/>
          <p:nvPr/>
        </p:nvCxnSpPr>
        <p:spPr bwMode="auto">
          <a:xfrm flipH="1">
            <a:off x="683568" y="1700808"/>
            <a:ext cx="3384376"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Straight Connector 135"/>
          <p:cNvCxnSpPr/>
          <p:nvPr/>
        </p:nvCxnSpPr>
        <p:spPr bwMode="auto">
          <a:xfrm flipH="1">
            <a:off x="683568" y="2132856"/>
            <a:ext cx="3384376"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8" name="Straight Connector 277"/>
          <p:cNvCxnSpPr/>
          <p:nvPr/>
        </p:nvCxnSpPr>
        <p:spPr bwMode="auto">
          <a:xfrm flipV="1">
            <a:off x="3275856" y="1196752"/>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1" name="Straight Connector 200"/>
          <p:cNvCxnSpPr/>
          <p:nvPr/>
        </p:nvCxnSpPr>
        <p:spPr bwMode="auto">
          <a:xfrm>
            <a:off x="2411760" y="191683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7" name="Straight Connector 196"/>
          <p:cNvCxnSpPr/>
          <p:nvPr/>
        </p:nvCxnSpPr>
        <p:spPr bwMode="auto">
          <a:xfrm flipV="1">
            <a:off x="2411760" y="170080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3" name="Rounded Rectangle 192"/>
          <p:cNvSpPr/>
          <p:nvPr/>
        </p:nvSpPr>
        <p:spPr bwMode="auto">
          <a:xfrm>
            <a:off x="2195736" y="170080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190" name="Straight Connector 189"/>
          <p:cNvCxnSpPr/>
          <p:nvPr/>
        </p:nvCxnSpPr>
        <p:spPr bwMode="auto">
          <a:xfrm flipH="1">
            <a:off x="1115616" y="213285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cxnSp>
        <p:nvCxnSpPr>
          <p:cNvPr id="103" name="Straight Connector 102"/>
          <p:cNvCxnSpPr/>
          <p:nvPr/>
        </p:nvCxnSpPr>
        <p:spPr bwMode="auto">
          <a:xfrm>
            <a:off x="2411760" y="191683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Straight Connector 103"/>
          <p:cNvCxnSpPr/>
          <p:nvPr/>
        </p:nvCxnSpPr>
        <p:spPr bwMode="auto">
          <a:xfrm>
            <a:off x="3275856" y="1700808"/>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Straight Connector 104"/>
          <p:cNvCxnSpPr/>
          <p:nvPr/>
        </p:nvCxnSpPr>
        <p:spPr bwMode="auto">
          <a:xfrm>
            <a:off x="1547664" y="213285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Straight Connector 106"/>
          <p:cNvCxnSpPr/>
          <p:nvPr/>
        </p:nvCxnSpPr>
        <p:spPr bwMode="auto">
          <a:xfrm flipV="1">
            <a:off x="2411760" y="170080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 name="Isosceles Triangle 108"/>
          <p:cNvSpPr/>
          <p:nvPr/>
        </p:nvSpPr>
        <p:spPr bwMode="auto">
          <a:xfrm>
            <a:off x="827584" y="2348880"/>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110" name="Isosceles Triangle 109"/>
          <p:cNvSpPr/>
          <p:nvPr/>
        </p:nvSpPr>
        <p:spPr bwMode="auto">
          <a:xfrm>
            <a:off x="1691680" y="2348880"/>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R</a:t>
            </a:r>
            <a:endParaRPr lang="cs-CZ" b="1" baseline="-25000">
              <a:latin typeface="Arial" charset="0"/>
            </a:endParaRPr>
          </a:p>
        </p:txBody>
      </p:sp>
      <p:sp>
        <p:nvSpPr>
          <p:cNvPr id="111" name="Oval 110"/>
          <p:cNvSpPr/>
          <p:nvPr/>
        </p:nvSpPr>
        <p:spPr bwMode="auto">
          <a:xfrm>
            <a:off x="1043608" y="227687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12" name="Oval 111"/>
          <p:cNvSpPr/>
          <p:nvPr/>
        </p:nvSpPr>
        <p:spPr bwMode="auto">
          <a:xfrm>
            <a:off x="1907704" y="227687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13" name="Isosceles Triangle 112"/>
          <p:cNvSpPr/>
          <p:nvPr/>
        </p:nvSpPr>
        <p:spPr bwMode="auto">
          <a:xfrm>
            <a:off x="2555776" y="2132856"/>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114" name="Isosceles Triangle 113"/>
          <p:cNvSpPr/>
          <p:nvPr/>
        </p:nvSpPr>
        <p:spPr bwMode="auto">
          <a:xfrm>
            <a:off x="3419872" y="1916832"/>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115" name="Oval 114"/>
          <p:cNvSpPr/>
          <p:nvPr/>
        </p:nvSpPr>
        <p:spPr bwMode="auto">
          <a:xfrm>
            <a:off x="2771800" y="206084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16" name="Oval 115"/>
          <p:cNvSpPr/>
          <p:nvPr/>
        </p:nvSpPr>
        <p:spPr bwMode="auto">
          <a:xfrm>
            <a:off x="3635896" y="184482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24" name="Oval 123"/>
          <p:cNvSpPr/>
          <p:nvPr/>
        </p:nvSpPr>
        <p:spPr bwMode="auto">
          <a:xfrm>
            <a:off x="1403648"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125" name="Oval 124"/>
          <p:cNvSpPr/>
          <p:nvPr/>
        </p:nvSpPr>
        <p:spPr bwMode="auto">
          <a:xfrm>
            <a:off x="2267744" y="17728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126" name="Oval 125"/>
          <p:cNvSpPr/>
          <p:nvPr/>
        </p:nvSpPr>
        <p:spPr bwMode="auto">
          <a:xfrm>
            <a:off x="3131840" y="155679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sp>
        <p:nvSpPr>
          <p:cNvPr id="131" name="Down Arrow 130"/>
          <p:cNvSpPr/>
          <p:nvPr/>
        </p:nvSpPr>
        <p:spPr bwMode="auto">
          <a:xfrm rot="16200000">
            <a:off x="4355976" y="1700808"/>
            <a:ext cx="288032" cy="432048"/>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32" name="Down Arrow 131"/>
          <p:cNvSpPr/>
          <p:nvPr/>
        </p:nvSpPr>
        <p:spPr bwMode="auto">
          <a:xfrm rot="16200000" flipH="1" flipV="1">
            <a:off x="4355976" y="3789040"/>
            <a:ext cx="288032" cy="432048"/>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33" name="Down Arrow 132"/>
          <p:cNvSpPr/>
          <p:nvPr/>
        </p:nvSpPr>
        <p:spPr bwMode="auto">
          <a:xfrm>
            <a:off x="5508104" y="2852936"/>
            <a:ext cx="360040" cy="432048"/>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39" name="AutoShape 3"/>
          <p:cNvSpPr>
            <a:spLocks noChangeArrowheads="1"/>
          </p:cNvSpPr>
          <p:nvPr/>
        </p:nvSpPr>
        <p:spPr bwMode="auto">
          <a:xfrm>
            <a:off x="3995936" y="1340768"/>
            <a:ext cx="1152128" cy="288032"/>
          </a:xfrm>
          <a:prstGeom prst="roundRect">
            <a:avLst>
              <a:gd name="adj" fmla="val 22612"/>
            </a:avLst>
          </a:prstGeom>
          <a:solidFill>
            <a:srgbClr val="33CCFF"/>
          </a:solidFill>
          <a:ln w="19050">
            <a:solidFill>
              <a:schemeClr val="accent2"/>
            </a:solidFill>
            <a:round/>
            <a:headEnd/>
            <a:tailEnd/>
          </a:ln>
          <a:effectLst/>
          <a:extLst/>
        </p:spPr>
        <p:txBody>
          <a:bodyPr wrap="square" lIns="0" tIns="0" rIns="0" bIns="0" anchor="ctr"/>
          <a:lstStyle/>
          <a:p>
            <a:pPr fontAlgn="base">
              <a:spcBef>
                <a:spcPct val="0"/>
              </a:spcBef>
              <a:spcAft>
                <a:spcPct val="0"/>
              </a:spcAft>
            </a:pPr>
            <a:r>
              <a:rPr lang="en-US" smtClean="0"/>
              <a:t> </a:t>
            </a:r>
            <a:r>
              <a:rPr lang="en-US" b="1" smtClean="0"/>
              <a:t>R</a:t>
            </a:r>
            <a:r>
              <a:rPr lang="en-US" smtClean="0"/>
              <a:t> rotation </a:t>
            </a:r>
          </a:p>
        </p:txBody>
      </p:sp>
      <p:cxnSp>
        <p:nvCxnSpPr>
          <p:cNvPr id="183" name="Straight Connector 182"/>
          <p:cNvCxnSpPr/>
          <p:nvPr/>
        </p:nvCxnSpPr>
        <p:spPr bwMode="auto">
          <a:xfrm flipH="1">
            <a:off x="6876256" y="1340768"/>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 name="Straight Connector 204"/>
          <p:cNvCxnSpPr/>
          <p:nvPr/>
        </p:nvCxnSpPr>
        <p:spPr bwMode="auto">
          <a:xfrm flipH="1">
            <a:off x="4860032" y="2132856"/>
            <a:ext cx="367240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 name="Straight Connector 205"/>
          <p:cNvCxnSpPr/>
          <p:nvPr/>
        </p:nvCxnSpPr>
        <p:spPr bwMode="auto">
          <a:xfrm flipV="1">
            <a:off x="6876256" y="1196752"/>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1" name="Straight Connector 210"/>
          <p:cNvCxnSpPr/>
          <p:nvPr/>
        </p:nvCxnSpPr>
        <p:spPr bwMode="auto">
          <a:xfrm flipH="1">
            <a:off x="7308304" y="191683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5" name="Straight Connector 214"/>
          <p:cNvCxnSpPr/>
          <p:nvPr/>
        </p:nvCxnSpPr>
        <p:spPr bwMode="auto">
          <a:xfrm flipH="1">
            <a:off x="5580112" y="191683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6" name="Straight Connector 215"/>
          <p:cNvCxnSpPr/>
          <p:nvPr/>
        </p:nvCxnSpPr>
        <p:spPr bwMode="auto">
          <a:xfrm flipH="1">
            <a:off x="7308304" y="191683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7" name="Straight Connector 216"/>
          <p:cNvCxnSpPr/>
          <p:nvPr/>
        </p:nvCxnSpPr>
        <p:spPr bwMode="auto">
          <a:xfrm>
            <a:off x="7740352" y="191683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8" name="Straight Connector 217"/>
          <p:cNvCxnSpPr/>
          <p:nvPr/>
        </p:nvCxnSpPr>
        <p:spPr bwMode="auto">
          <a:xfrm>
            <a:off x="6012160" y="191683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9" name="Straight Connector 218"/>
          <p:cNvCxnSpPr/>
          <p:nvPr/>
        </p:nvCxnSpPr>
        <p:spPr bwMode="auto">
          <a:xfrm flipV="1">
            <a:off x="6012160" y="170080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0" name="Isosceles Triangle 219"/>
          <p:cNvSpPr/>
          <p:nvPr/>
        </p:nvSpPr>
        <p:spPr bwMode="auto">
          <a:xfrm>
            <a:off x="5292080" y="213285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221" name="Isosceles Triangle 220"/>
          <p:cNvSpPr/>
          <p:nvPr/>
        </p:nvSpPr>
        <p:spPr bwMode="auto">
          <a:xfrm>
            <a:off x="6156176" y="213285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R</a:t>
            </a:r>
            <a:endParaRPr lang="cs-CZ" b="1" baseline="-25000">
              <a:latin typeface="Arial" charset="0"/>
            </a:endParaRPr>
          </a:p>
        </p:txBody>
      </p:sp>
      <p:sp>
        <p:nvSpPr>
          <p:cNvPr id="222" name="Oval 221"/>
          <p:cNvSpPr/>
          <p:nvPr/>
        </p:nvSpPr>
        <p:spPr bwMode="auto">
          <a:xfrm>
            <a:off x="5508104" y="206084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23" name="Oval 222"/>
          <p:cNvSpPr/>
          <p:nvPr/>
        </p:nvSpPr>
        <p:spPr bwMode="auto">
          <a:xfrm>
            <a:off x="6372200" y="206084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24" name="Isosceles Triangle 223"/>
          <p:cNvSpPr/>
          <p:nvPr/>
        </p:nvSpPr>
        <p:spPr bwMode="auto">
          <a:xfrm>
            <a:off x="7020272" y="2132856"/>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225" name="Isosceles Triangle 224"/>
          <p:cNvSpPr/>
          <p:nvPr/>
        </p:nvSpPr>
        <p:spPr bwMode="auto">
          <a:xfrm>
            <a:off x="7884368" y="2132856"/>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226" name="Oval 225"/>
          <p:cNvSpPr/>
          <p:nvPr/>
        </p:nvSpPr>
        <p:spPr bwMode="auto">
          <a:xfrm>
            <a:off x="7236296" y="206084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27" name="Oval 226"/>
          <p:cNvSpPr/>
          <p:nvPr/>
        </p:nvSpPr>
        <p:spPr bwMode="auto">
          <a:xfrm>
            <a:off x="8100392" y="206084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28" name="Oval 227"/>
          <p:cNvSpPr/>
          <p:nvPr/>
        </p:nvSpPr>
        <p:spPr bwMode="auto">
          <a:xfrm>
            <a:off x="5868144" y="17728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229" name="Oval 228"/>
          <p:cNvSpPr/>
          <p:nvPr/>
        </p:nvSpPr>
        <p:spPr bwMode="auto">
          <a:xfrm>
            <a:off x="6732240" y="155679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230" name="Oval 229"/>
          <p:cNvSpPr/>
          <p:nvPr/>
        </p:nvSpPr>
        <p:spPr bwMode="auto">
          <a:xfrm>
            <a:off x="7596336" y="17728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cxnSp>
        <p:nvCxnSpPr>
          <p:cNvPr id="234" name="Straight Connector 233"/>
          <p:cNvCxnSpPr/>
          <p:nvPr/>
        </p:nvCxnSpPr>
        <p:spPr bwMode="auto">
          <a:xfrm flipH="1">
            <a:off x="755576" y="3861048"/>
            <a:ext cx="331236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7" name="Straight Connector 236"/>
          <p:cNvCxnSpPr/>
          <p:nvPr/>
        </p:nvCxnSpPr>
        <p:spPr bwMode="auto">
          <a:xfrm>
            <a:off x="2483768" y="4077072"/>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7" name="Straight Connector 246"/>
          <p:cNvCxnSpPr/>
          <p:nvPr/>
        </p:nvCxnSpPr>
        <p:spPr bwMode="auto">
          <a:xfrm flipH="1">
            <a:off x="755576" y="4293096"/>
            <a:ext cx="331236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9" name="Straight Connector 248"/>
          <p:cNvCxnSpPr/>
          <p:nvPr/>
        </p:nvCxnSpPr>
        <p:spPr bwMode="auto">
          <a:xfrm flipH="1" flipV="1">
            <a:off x="1547664" y="386104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2" name="Rounded Rectangle 251"/>
          <p:cNvSpPr/>
          <p:nvPr/>
        </p:nvSpPr>
        <p:spPr bwMode="auto">
          <a:xfrm>
            <a:off x="1331640" y="364502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53" name="Straight Connector 252"/>
          <p:cNvCxnSpPr/>
          <p:nvPr/>
        </p:nvCxnSpPr>
        <p:spPr bwMode="auto">
          <a:xfrm flipH="1">
            <a:off x="1115616" y="3861048"/>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4" name="Straight Connector 253"/>
          <p:cNvCxnSpPr/>
          <p:nvPr/>
        </p:nvCxnSpPr>
        <p:spPr bwMode="auto">
          <a:xfrm flipH="1">
            <a:off x="2843808" y="429309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5" name="Straight Connector 254"/>
          <p:cNvCxnSpPr/>
          <p:nvPr/>
        </p:nvCxnSpPr>
        <p:spPr bwMode="auto">
          <a:xfrm>
            <a:off x="3275856" y="429309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 name="Straight Connector 255"/>
          <p:cNvCxnSpPr/>
          <p:nvPr/>
        </p:nvCxnSpPr>
        <p:spPr bwMode="auto">
          <a:xfrm>
            <a:off x="1547664" y="386104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8" name="Isosceles Triangle 257"/>
          <p:cNvSpPr/>
          <p:nvPr/>
        </p:nvSpPr>
        <p:spPr bwMode="auto">
          <a:xfrm>
            <a:off x="827584" y="4077072"/>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259" name="Isosceles Triangle 258"/>
          <p:cNvSpPr/>
          <p:nvPr/>
        </p:nvSpPr>
        <p:spPr bwMode="auto">
          <a:xfrm>
            <a:off x="1691680" y="429309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R</a:t>
            </a:r>
            <a:endParaRPr lang="cs-CZ" b="1" baseline="-25000">
              <a:latin typeface="Arial" charset="0"/>
            </a:endParaRPr>
          </a:p>
        </p:txBody>
      </p:sp>
      <p:sp>
        <p:nvSpPr>
          <p:cNvPr id="260" name="Oval 259"/>
          <p:cNvSpPr/>
          <p:nvPr/>
        </p:nvSpPr>
        <p:spPr bwMode="auto">
          <a:xfrm>
            <a:off x="1043608" y="400506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61" name="Oval 260"/>
          <p:cNvSpPr/>
          <p:nvPr/>
        </p:nvSpPr>
        <p:spPr bwMode="auto">
          <a:xfrm>
            <a:off x="1907704"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62" name="Isosceles Triangle 261"/>
          <p:cNvSpPr/>
          <p:nvPr/>
        </p:nvSpPr>
        <p:spPr bwMode="auto">
          <a:xfrm>
            <a:off x="2555776" y="4509120"/>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263" name="Isosceles Triangle 262"/>
          <p:cNvSpPr/>
          <p:nvPr/>
        </p:nvSpPr>
        <p:spPr bwMode="auto">
          <a:xfrm>
            <a:off x="3419872" y="4509120"/>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264" name="Oval 263"/>
          <p:cNvSpPr/>
          <p:nvPr/>
        </p:nvSpPr>
        <p:spPr bwMode="auto">
          <a:xfrm>
            <a:off x="2771800"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65" name="Oval 264"/>
          <p:cNvSpPr/>
          <p:nvPr/>
        </p:nvSpPr>
        <p:spPr bwMode="auto">
          <a:xfrm>
            <a:off x="3635896"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70" name="Oval 269"/>
          <p:cNvSpPr/>
          <p:nvPr/>
        </p:nvSpPr>
        <p:spPr bwMode="auto">
          <a:xfrm>
            <a:off x="2267744"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271" name="Oval 270"/>
          <p:cNvSpPr/>
          <p:nvPr/>
        </p:nvSpPr>
        <p:spPr bwMode="auto">
          <a:xfrm>
            <a:off x="3131840" y="414908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cxnSp>
        <p:nvCxnSpPr>
          <p:cNvPr id="286" name="Straight Connector 285"/>
          <p:cNvCxnSpPr/>
          <p:nvPr/>
        </p:nvCxnSpPr>
        <p:spPr bwMode="auto">
          <a:xfrm flipH="1">
            <a:off x="4860032" y="4077072"/>
            <a:ext cx="367240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8" name="Straight Connector 287"/>
          <p:cNvCxnSpPr/>
          <p:nvPr/>
        </p:nvCxnSpPr>
        <p:spPr bwMode="auto">
          <a:xfrm flipH="1">
            <a:off x="4860032" y="3861048"/>
            <a:ext cx="367240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0" name="Rounded Rectangle 289"/>
          <p:cNvSpPr/>
          <p:nvPr/>
        </p:nvSpPr>
        <p:spPr bwMode="auto">
          <a:xfrm>
            <a:off x="6660232" y="364502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94" name="Straight Connector 293"/>
          <p:cNvCxnSpPr/>
          <p:nvPr/>
        </p:nvCxnSpPr>
        <p:spPr bwMode="auto">
          <a:xfrm>
            <a:off x="6948264" y="386104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8" name="Straight Connector 317"/>
          <p:cNvCxnSpPr/>
          <p:nvPr/>
        </p:nvCxnSpPr>
        <p:spPr bwMode="auto">
          <a:xfrm flipH="1">
            <a:off x="4860032" y="4293096"/>
            <a:ext cx="367240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7" name="Straight Connector 316"/>
          <p:cNvCxnSpPr/>
          <p:nvPr/>
        </p:nvCxnSpPr>
        <p:spPr bwMode="auto">
          <a:xfrm flipH="1">
            <a:off x="6948264" y="3501008"/>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9" name="Straight Connector 318"/>
          <p:cNvCxnSpPr/>
          <p:nvPr/>
        </p:nvCxnSpPr>
        <p:spPr bwMode="auto">
          <a:xfrm flipV="1">
            <a:off x="6948264" y="3356992"/>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0" name="Straight Connector 319"/>
          <p:cNvCxnSpPr/>
          <p:nvPr/>
        </p:nvCxnSpPr>
        <p:spPr bwMode="auto">
          <a:xfrm flipH="1" flipV="1">
            <a:off x="6012160" y="407707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2" name="Straight Connector 321"/>
          <p:cNvCxnSpPr/>
          <p:nvPr/>
        </p:nvCxnSpPr>
        <p:spPr bwMode="auto">
          <a:xfrm flipV="1">
            <a:off x="6012160" y="386104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3" name="Rounded Rectangle 322"/>
          <p:cNvSpPr/>
          <p:nvPr/>
        </p:nvSpPr>
        <p:spPr bwMode="auto">
          <a:xfrm>
            <a:off x="5796136" y="386104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324" name="Straight Connector 323"/>
          <p:cNvCxnSpPr/>
          <p:nvPr/>
        </p:nvCxnSpPr>
        <p:spPr bwMode="auto">
          <a:xfrm flipH="1">
            <a:off x="5580112"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5" name="Straight Connector 324"/>
          <p:cNvCxnSpPr/>
          <p:nvPr/>
        </p:nvCxnSpPr>
        <p:spPr bwMode="auto">
          <a:xfrm flipH="1">
            <a:off x="7308304"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6" name="Straight Connector 325"/>
          <p:cNvCxnSpPr/>
          <p:nvPr/>
        </p:nvCxnSpPr>
        <p:spPr bwMode="auto">
          <a:xfrm>
            <a:off x="7740352"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7" name="Straight Connector 326"/>
          <p:cNvCxnSpPr/>
          <p:nvPr/>
        </p:nvCxnSpPr>
        <p:spPr bwMode="auto">
          <a:xfrm>
            <a:off x="6012160"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8" name="Straight Connector 327"/>
          <p:cNvCxnSpPr/>
          <p:nvPr/>
        </p:nvCxnSpPr>
        <p:spPr bwMode="auto">
          <a:xfrm flipV="1">
            <a:off x="6012160" y="386104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9" name="Isosceles Triangle 328"/>
          <p:cNvSpPr/>
          <p:nvPr/>
        </p:nvSpPr>
        <p:spPr bwMode="auto">
          <a:xfrm>
            <a:off x="5292080" y="429309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330" name="Isosceles Triangle 329"/>
          <p:cNvSpPr/>
          <p:nvPr/>
        </p:nvSpPr>
        <p:spPr bwMode="auto">
          <a:xfrm>
            <a:off x="6156176" y="429309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R</a:t>
            </a:r>
            <a:endParaRPr lang="cs-CZ" b="1" baseline="-25000">
              <a:latin typeface="Arial" charset="0"/>
            </a:endParaRPr>
          </a:p>
        </p:txBody>
      </p:sp>
      <p:sp>
        <p:nvSpPr>
          <p:cNvPr id="331" name="Oval 330"/>
          <p:cNvSpPr/>
          <p:nvPr/>
        </p:nvSpPr>
        <p:spPr bwMode="auto">
          <a:xfrm>
            <a:off x="5508104"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332" name="Oval 331"/>
          <p:cNvSpPr/>
          <p:nvPr/>
        </p:nvSpPr>
        <p:spPr bwMode="auto">
          <a:xfrm>
            <a:off x="6372200"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333" name="Isosceles Triangle 332"/>
          <p:cNvSpPr/>
          <p:nvPr/>
        </p:nvSpPr>
        <p:spPr bwMode="auto">
          <a:xfrm>
            <a:off x="7020272" y="4293096"/>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334" name="Isosceles Triangle 333"/>
          <p:cNvSpPr/>
          <p:nvPr/>
        </p:nvSpPr>
        <p:spPr bwMode="auto">
          <a:xfrm>
            <a:off x="7884368" y="4293096"/>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335" name="Oval 334"/>
          <p:cNvSpPr/>
          <p:nvPr/>
        </p:nvSpPr>
        <p:spPr bwMode="auto">
          <a:xfrm>
            <a:off x="7236296"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336" name="Oval 335"/>
          <p:cNvSpPr/>
          <p:nvPr/>
        </p:nvSpPr>
        <p:spPr bwMode="auto">
          <a:xfrm>
            <a:off x="8100392"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337" name="Oval 336"/>
          <p:cNvSpPr/>
          <p:nvPr/>
        </p:nvSpPr>
        <p:spPr bwMode="auto">
          <a:xfrm>
            <a:off x="5868144"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338" name="Oval 337"/>
          <p:cNvSpPr/>
          <p:nvPr/>
        </p:nvSpPr>
        <p:spPr bwMode="auto">
          <a:xfrm>
            <a:off x="6732240" y="37170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339" name="Oval 338"/>
          <p:cNvSpPr/>
          <p:nvPr/>
        </p:nvSpPr>
        <p:spPr bwMode="auto">
          <a:xfrm>
            <a:off x="7596336"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sp>
        <p:nvSpPr>
          <p:cNvPr id="340" name="Rounded Rectangle 339"/>
          <p:cNvSpPr/>
          <p:nvPr/>
        </p:nvSpPr>
        <p:spPr bwMode="auto">
          <a:xfrm>
            <a:off x="2123728" y="1196752"/>
            <a:ext cx="1440160" cy="1080120"/>
          </a:xfrm>
          <a:prstGeom prst="roundRect">
            <a:avLst/>
          </a:prstGeom>
          <a:noFill/>
          <a:ln w="28575" cap="flat" cmpd="sng" algn="ctr">
            <a:solidFill>
              <a:srgbClr val="33CCFF"/>
            </a:solidFill>
            <a:prstDash val="sys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46" name="Straight Connector 245"/>
          <p:cNvCxnSpPr/>
          <p:nvPr/>
        </p:nvCxnSpPr>
        <p:spPr bwMode="auto">
          <a:xfrm flipH="1">
            <a:off x="1619672" y="3501008"/>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8" name="Straight Connector 247"/>
          <p:cNvCxnSpPr/>
          <p:nvPr/>
        </p:nvCxnSpPr>
        <p:spPr bwMode="auto">
          <a:xfrm flipV="1">
            <a:off x="1619672" y="3356992"/>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9" name="Oval 268"/>
          <p:cNvSpPr/>
          <p:nvPr/>
        </p:nvSpPr>
        <p:spPr bwMode="auto">
          <a:xfrm>
            <a:off x="1403648" y="37170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315" name="Rounded Rectangle 314"/>
          <p:cNvSpPr/>
          <p:nvPr/>
        </p:nvSpPr>
        <p:spPr bwMode="auto">
          <a:xfrm>
            <a:off x="6588224" y="1196752"/>
            <a:ext cx="1368152" cy="1080120"/>
          </a:xfrm>
          <a:prstGeom prst="roundRect">
            <a:avLst/>
          </a:prstGeom>
          <a:noFill/>
          <a:ln w="28575" cap="flat" cmpd="sng" algn="ctr">
            <a:solidFill>
              <a:srgbClr val="33CCFF"/>
            </a:solidFill>
            <a:prstDash val="sys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343" name="Rounded Rectangle 342"/>
          <p:cNvSpPr/>
          <p:nvPr/>
        </p:nvSpPr>
        <p:spPr bwMode="auto">
          <a:xfrm>
            <a:off x="5724128" y="3356992"/>
            <a:ext cx="1440160" cy="1080120"/>
          </a:xfrm>
          <a:prstGeom prst="roundRect">
            <a:avLst/>
          </a:prstGeom>
          <a:noFill/>
          <a:ln w="28575" cap="flat" cmpd="sng" algn="ctr">
            <a:solidFill>
              <a:srgbClr val="33CCFF"/>
            </a:solidFill>
            <a:prstDash val="sys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3" name="Curved Down Arrow 2"/>
          <p:cNvSpPr/>
          <p:nvPr/>
        </p:nvSpPr>
        <p:spPr bwMode="auto">
          <a:xfrm rot="20918674">
            <a:off x="5888465" y="3446218"/>
            <a:ext cx="936104" cy="299472"/>
          </a:xfrm>
          <a:prstGeom prst="curvedDownArrow">
            <a:avLst>
              <a:gd name="adj1" fmla="val 25000"/>
              <a:gd name="adj2" fmla="val 96917"/>
              <a:gd name="adj3" fmla="val 32683"/>
            </a:avLst>
          </a:prstGeom>
          <a:solidFill>
            <a:srgbClr val="33CCFF"/>
          </a:solid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344" name="Curved Down Arrow 343"/>
          <p:cNvSpPr/>
          <p:nvPr/>
        </p:nvSpPr>
        <p:spPr bwMode="auto">
          <a:xfrm rot="20918674">
            <a:off x="2288064" y="1285978"/>
            <a:ext cx="936104" cy="299472"/>
          </a:xfrm>
          <a:prstGeom prst="curvedDownArrow">
            <a:avLst>
              <a:gd name="adj1" fmla="val 25000"/>
              <a:gd name="adj2" fmla="val 96917"/>
              <a:gd name="adj3" fmla="val 32683"/>
            </a:avLst>
          </a:prstGeom>
          <a:solidFill>
            <a:srgbClr val="33CCFF"/>
          </a:solid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345" name="AutoShape 3"/>
          <p:cNvSpPr>
            <a:spLocks noChangeArrowheads="1"/>
          </p:cNvSpPr>
          <p:nvPr/>
        </p:nvSpPr>
        <p:spPr bwMode="auto">
          <a:xfrm>
            <a:off x="3923928" y="3429000"/>
            <a:ext cx="1152128" cy="288032"/>
          </a:xfrm>
          <a:prstGeom prst="roundRect">
            <a:avLst>
              <a:gd name="adj" fmla="val 22612"/>
            </a:avLst>
          </a:prstGeom>
          <a:solidFill>
            <a:srgbClr val="33CCFF"/>
          </a:solidFill>
          <a:ln w="19050">
            <a:solidFill>
              <a:schemeClr val="accent2"/>
            </a:solidFill>
            <a:round/>
            <a:headEnd/>
            <a:tailEnd/>
          </a:ln>
          <a:effectLst/>
          <a:extLst/>
        </p:spPr>
        <p:txBody>
          <a:bodyPr wrap="square" lIns="0" tIns="0" rIns="0" bIns="0" anchor="ctr"/>
          <a:lstStyle/>
          <a:p>
            <a:pPr fontAlgn="base">
              <a:spcBef>
                <a:spcPct val="0"/>
              </a:spcBef>
              <a:spcAft>
                <a:spcPct val="0"/>
              </a:spcAft>
            </a:pPr>
            <a:r>
              <a:rPr lang="en-US" smtClean="0"/>
              <a:t> </a:t>
            </a:r>
            <a:r>
              <a:rPr lang="en-US" b="1" smtClean="0"/>
              <a:t>R</a:t>
            </a:r>
            <a:r>
              <a:rPr lang="en-US" smtClean="0"/>
              <a:t> rotation </a:t>
            </a:r>
          </a:p>
        </p:txBody>
      </p:sp>
      <p:sp>
        <p:nvSpPr>
          <p:cNvPr id="346" name="Rounded Rectangle 345"/>
          <p:cNvSpPr/>
          <p:nvPr/>
        </p:nvSpPr>
        <p:spPr bwMode="auto">
          <a:xfrm>
            <a:off x="1259632" y="3356992"/>
            <a:ext cx="1440160" cy="1080120"/>
          </a:xfrm>
          <a:prstGeom prst="roundRect">
            <a:avLst/>
          </a:prstGeom>
          <a:noFill/>
          <a:ln w="28575" cap="flat" cmpd="sng" algn="ctr">
            <a:solidFill>
              <a:srgbClr val="33CCFF"/>
            </a:solidFill>
            <a:prstDash val="sys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5"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Splay Tree - rotation </a:t>
            </a:r>
            <a:endParaRPr lang="cs-CZ" sz="2000" b="1">
              <a:solidFill>
                <a:schemeClr val="bg1"/>
              </a:solidFill>
              <a:latin typeface="Arial Black" pitchFamily="34" charset="0"/>
            </a:endParaRPr>
          </a:p>
        </p:txBody>
      </p:sp>
      <p:sp>
        <p:nvSpPr>
          <p:cNvPr id="13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38" name="Group 629"/>
          <p:cNvGrpSpPr>
            <a:grpSpLocks/>
          </p:cNvGrpSpPr>
          <p:nvPr/>
        </p:nvGrpSpPr>
        <p:grpSpPr bwMode="auto">
          <a:xfrm>
            <a:off x="4067944" y="116632"/>
            <a:ext cx="217488" cy="217487"/>
            <a:chOff x="2290" y="73"/>
            <a:chExt cx="137" cy="137"/>
          </a:xfrm>
        </p:grpSpPr>
        <p:grpSp>
          <p:nvGrpSpPr>
            <p:cNvPr id="142" name="Group 630"/>
            <p:cNvGrpSpPr>
              <a:grpSpLocks/>
            </p:cNvGrpSpPr>
            <p:nvPr/>
          </p:nvGrpSpPr>
          <p:grpSpPr bwMode="auto">
            <a:xfrm>
              <a:off x="2290" y="73"/>
              <a:ext cx="136" cy="137"/>
              <a:chOff x="2562" y="300"/>
              <a:chExt cx="182" cy="91"/>
            </a:xfrm>
          </p:grpSpPr>
          <p:sp>
            <p:nvSpPr>
              <p:cNvPr id="144"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5"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3"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46"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7"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63" name="Group 636"/>
          <p:cNvGrpSpPr>
            <a:grpSpLocks/>
          </p:cNvGrpSpPr>
          <p:nvPr/>
        </p:nvGrpSpPr>
        <p:grpSpPr bwMode="auto">
          <a:xfrm flipH="1">
            <a:off x="8532813" y="115888"/>
            <a:ext cx="217487" cy="217487"/>
            <a:chOff x="2290" y="73"/>
            <a:chExt cx="137" cy="137"/>
          </a:xfrm>
        </p:grpSpPr>
        <p:grpSp>
          <p:nvGrpSpPr>
            <p:cNvPr id="165" name="Group 637"/>
            <p:cNvGrpSpPr>
              <a:grpSpLocks/>
            </p:cNvGrpSpPr>
            <p:nvPr/>
          </p:nvGrpSpPr>
          <p:grpSpPr bwMode="auto">
            <a:xfrm>
              <a:off x="2290" y="73"/>
              <a:ext cx="136" cy="137"/>
              <a:chOff x="2562" y="300"/>
              <a:chExt cx="182" cy="91"/>
            </a:xfrm>
          </p:grpSpPr>
          <p:sp>
            <p:nvSpPr>
              <p:cNvPr id="167"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8"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66"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69"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Step-by-step scheme</a:t>
            </a:r>
            <a:endParaRPr lang="cs-CZ" sz="1400" b="1">
              <a:solidFill>
                <a:schemeClr val="bg1"/>
              </a:solidFill>
              <a:latin typeface="Arial Black" pitchFamily="34" charset="0"/>
            </a:endParaRPr>
          </a:p>
        </p:txBody>
      </p:sp>
      <p:sp>
        <p:nvSpPr>
          <p:cNvPr id="170"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5</a:t>
            </a:r>
            <a:endParaRPr lang="cs-CZ" sz="1600" b="1">
              <a:solidFill>
                <a:schemeClr val="bg1"/>
              </a:solidFill>
              <a:latin typeface="Arial Black" pitchFamily="34" charset="0"/>
            </a:endParaRPr>
          </a:p>
        </p:txBody>
      </p:sp>
      <p:sp>
        <p:nvSpPr>
          <p:cNvPr id="172" name="AutoShape 3"/>
          <p:cNvSpPr>
            <a:spLocks noChangeArrowheads="1"/>
          </p:cNvSpPr>
          <p:nvPr/>
        </p:nvSpPr>
        <p:spPr bwMode="auto">
          <a:xfrm>
            <a:off x="611560" y="5733256"/>
            <a:ext cx="7848872" cy="720080"/>
          </a:xfrm>
          <a:prstGeom prst="roundRect">
            <a:avLst>
              <a:gd name="adj" fmla="val 15363"/>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a:t>Both simple rotations are performed at the top of the current subtree,</a:t>
            </a:r>
          </a:p>
          <a:p>
            <a:pPr fontAlgn="base">
              <a:spcBef>
                <a:spcPct val="0"/>
              </a:spcBef>
              <a:spcAft>
                <a:spcPct val="0"/>
              </a:spcAft>
            </a:pPr>
            <a:r>
              <a:rPr lang="en-US"/>
              <a:t>the splayed node (with key A) is not involved in the first rotation.</a:t>
            </a:r>
          </a:p>
        </p:txBody>
      </p:sp>
      <p:sp>
        <p:nvSpPr>
          <p:cNvPr id="148" name="AutoShape 3"/>
          <p:cNvSpPr>
            <a:spLocks noChangeArrowheads="1"/>
          </p:cNvSpPr>
          <p:nvPr/>
        </p:nvSpPr>
        <p:spPr bwMode="auto">
          <a:xfrm>
            <a:off x="3203848" y="620688"/>
            <a:ext cx="2520280" cy="432048"/>
          </a:xfrm>
          <a:prstGeom prst="roundRect">
            <a:avLst>
              <a:gd name="adj" fmla="val 2269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sz="2000" b="1" smtClean="0"/>
              <a:t>Zig - zig rotation  </a:t>
            </a:r>
            <a:endParaRPr lang="en-US" sz="2000" b="1"/>
          </a:p>
        </p:txBody>
      </p:sp>
    </p:spTree>
    <p:extLst>
      <p:ext uri="{BB962C8B-B14F-4D97-AF65-F5344CB8AC3E}">
        <p14:creationId xmlns:p14="http://schemas.microsoft.com/office/powerpoint/2010/main" val="1537326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 name="AutoShape 3"/>
          <p:cNvSpPr>
            <a:spLocks noChangeArrowheads="1"/>
          </p:cNvSpPr>
          <p:nvPr/>
        </p:nvSpPr>
        <p:spPr bwMode="auto">
          <a:xfrm>
            <a:off x="4788024" y="764704"/>
            <a:ext cx="4032448" cy="4680520"/>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324" name="Rounded Rectangle 323"/>
          <p:cNvSpPr/>
          <p:nvPr/>
        </p:nvSpPr>
        <p:spPr bwMode="auto">
          <a:xfrm flipH="1">
            <a:off x="7524328" y="386104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89" name="AutoShape 3"/>
          <p:cNvSpPr>
            <a:spLocks noChangeArrowheads="1"/>
          </p:cNvSpPr>
          <p:nvPr/>
        </p:nvSpPr>
        <p:spPr bwMode="auto">
          <a:xfrm>
            <a:off x="323528" y="764704"/>
            <a:ext cx="4032448" cy="4680520"/>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323" name="Rounded Rectangle 322"/>
          <p:cNvSpPr/>
          <p:nvPr/>
        </p:nvSpPr>
        <p:spPr bwMode="auto">
          <a:xfrm flipH="1">
            <a:off x="3059832" y="134076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319" name="Rounded Rectangle 318"/>
          <p:cNvSpPr/>
          <p:nvPr/>
        </p:nvSpPr>
        <p:spPr bwMode="auto">
          <a:xfrm flipH="1">
            <a:off x="1331640" y="386104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318" name="Rounded Rectangle 317"/>
          <p:cNvSpPr/>
          <p:nvPr/>
        </p:nvSpPr>
        <p:spPr bwMode="auto">
          <a:xfrm flipH="1">
            <a:off x="5724128" y="134076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62" name="Rounded Rectangle 161"/>
          <p:cNvSpPr/>
          <p:nvPr/>
        </p:nvSpPr>
        <p:spPr bwMode="auto">
          <a:xfrm flipH="1">
            <a:off x="6660232" y="364502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93" name="Straight Connector 292"/>
          <p:cNvCxnSpPr/>
          <p:nvPr/>
        </p:nvCxnSpPr>
        <p:spPr bwMode="auto">
          <a:xfrm flipH="1">
            <a:off x="5940152" y="1196752"/>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4" name="Straight Connector 293"/>
          <p:cNvCxnSpPr/>
          <p:nvPr/>
        </p:nvCxnSpPr>
        <p:spPr bwMode="auto">
          <a:xfrm flipV="1">
            <a:off x="5940152" y="1052736"/>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6" name="Straight Connector 295"/>
          <p:cNvCxnSpPr/>
          <p:nvPr/>
        </p:nvCxnSpPr>
        <p:spPr bwMode="auto">
          <a:xfrm flipH="1">
            <a:off x="6876256" y="3501008"/>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7" name="Straight Connector 316"/>
          <p:cNvCxnSpPr/>
          <p:nvPr/>
        </p:nvCxnSpPr>
        <p:spPr bwMode="auto">
          <a:xfrm flipV="1">
            <a:off x="6876256" y="3356992"/>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1" name="AutoShape 3"/>
          <p:cNvSpPr>
            <a:spLocks noChangeArrowheads="1"/>
          </p:cNvSpPr>
          <p:nvPr/>
        </p:nvSpPr>
        <p:spPr bwMode="auto">
          <a:xfrm>
            <a:off x="251520" y="5733256"/>
            <a:ext cx="8640960" cy="648072"/>
          </a:xfrm>
          <a:prstGeom prst="roundRect">
            <a:avLst>
              <a:gd name="adj" fmla="val 13794"/>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a:t>Note that the topmost node might be either the tree root or the left or the right child of its parent. Only the left child case is shown. The other cases are analogous.</a:t>
            </a:r>
          </a:p>
        </p:txBody>
      </p:sp>
      <p:cxnSp>
        <p:nvCxnSpPr>
          <p:cNvPr id="286" name="Straight Connector 285"/>
          <p:cNvCxnSpPr/>
          <p:nvPr/>
        </p:nvCxnSpPr>
        <p:spPr bwMode="auto">
          <a:xfrm flipH="1" flipV="1">
            <a:off x="1547664" y="407707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8" name="Straight Connector 287"/>
          <p:cNvCxnSpPr/>
          <p:nvPr/>
        </p:nvCxnSpPr>
        <p:spPr bwMode="auto">
          <a:xfrm flipV="1">
            <a:off x="7308304" y="407707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cxnSp>
        <p:nvCxnSpPr>
          <p:cNvPr id="150" name="Straight Connector 149"/>
          <p:cNvCxnSpPr/>
          <p:nvPr/>
        </p:nvCxnSpPr>
        <p:spPr bwMode="auto">
          <a:xfrm flipH="1">
            <a:off x="1547664" y="386104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 name="Straight Connector 148"/>
          <p:cNvCxnSpPr/>
          <p:nvPr/>
        </p:nvCxnSpPr>
        <p:spPr bwMode="auto">
          <a:xfrm flipH="1" flipV="1">
            <a:off x="2411760" y="1988840"/>
            <a:ext cx="432047" cy="216023"/>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7" name="Straight Connector 216"/>
          <p:cNvCxnSpPr/>
          <p:nvPr/>
        </p:nvCxnSpPr>
        <p:spPr bwMode="auto">
          <a:xfrm flipH="1">
            <a:off x="3275856" y="1196752"/>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 name="Straight Connector 145"/>
          <p:cNvCxnSpPr/>
          <p:nvPr/>
        </p:nvCxnSpPr>
        <p:spPr bwMode="auto">
          <a:xfrm flipH="1">
            <a:off x="611560" y="4077072"/>
            <a:ext cx="3600400"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 name="Straight Connector 146"/>
          <p:cNvCxnSpPr/>
          <p:nvPr/>
        </p:nvCxnSpPr>
        <p:spPr bwMode="auto">
          <a:xfrm flipH="1">
            <a:off x="611560" y="3861048"/>
            <a:ext cx="3600400"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 name="Straight Connector 139"/>
          <p:cNvCxnSpPr/>
          <p:nvPr/>
        </p:nvCxnSpPr>
        <p:spPr bwMode="auto">
          <a:xfrm flipH="1">
            <a:off x="539552" y="1772816"/>
            <a:ext cx="3528392"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Straight Connector 140"/>
          <p:cNvCxnSpPr/>
          <p:nvPr/>
        </p:nvCxnSpPr>
        <p:spPr bwMode="auto">
          <a:xfrm flipH="1">
            <a:off x="539552" y="1556792"/>
            <a:ext cx="3528392"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0" name="Straight Connector 179"/>
          <p:cNvCxnSpPr/>
          <p:nvPr/>
        </p:nvCxnSpPr>
        <p:spPr bwMode="auto">
          <a:xfrm flipH="1">
            <a:off x="1115616"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 name="Straight Connector 137"/>
          <p:cNvCxnSpPr/>
          <p:nvPr/>
        </p:nvCxnSpPr>
        <p:spPr bwMode="auto">
          <a:xfrm flipH="1">
            <a:off x="611560" y="4293096"/>
            <a:ext cx="3600400"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Straight Connector 135"/>
          <p:cNvCxnSpPr/>
          <p:nvPr/>
        </p:nvCxnSpPr>
        <p:spPr bwMode="auto">
          <a:xfrm flipH="1">
            <a:off x="539552" y="1988840"/>
            <a:ext cx="3528392"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 name="Rounded Rectangle 193"/>
          <p:cNvSpPr/>
          <p:nvPr/>
        </p:nvSpPr>
        <p:spPr bwMode="auto">
          <a:xfrm>
            <a:off x="2195736" y="364502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66" name="Straight Connector 265"/>
          <p:cNvCxnSpPr/>
          <p:nvPr/>
        </p:nvCxnSpPr>
        <p:spPr bwMode="auto">
          <a:xfrm flipH="1">
            <a:off x="2411760" y="3501008"/>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2" name="Straight Connector 271"/>
          <p:cNvCxnSpPr/>
          <p:nvPr/>
        </p:nvCxnSpPr>
        <p:spPr bwMode="auto">
          <a:xfrm flipV="1">
            <a:off x="2411760" y="3356992"/>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8" name="Straight Connector 277"/>
          <p:cNvCxnSpPr/>
          <p:nvPr/>
        </p:nvCxnSpPr>
        <p:spPr bwMode="auto">
          <a:xfrm flipV="1">
            <a:off x="3275856" y="1052736"/>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9" name="Rounded Rectangle 208"/>
          <p:cNvSpPr/>
          <p:nvPr/>
        </p:nvSpPr>
        <p:spPr bwMode="auto">
          <a:xfrm>
            <a:off x="3059832" y="386104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04" name="Straight Connector 203"/>
          <p:cNvCxnSpPr/>
          <p:nvPr/>
        </p:nvCxnSpPr>
        <p:spPr bwMode="auto">
          <a:xfrm>
            <a:off x="2411760" y="386104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7" name="Straight Connector 206"/>
          <p:cNvCxnSpPr/>
          <p:nvPr/>
        </p:nvCxnSpPr>
        <p:spPr bwMode="auto">
          <a:xfrm flipV="1">
            <a:off x="2843808" y="407707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9" name="Straight Connector 198"/>
          <p:cNvCxnSpPr/>
          <p:nvPr/>
        </p:nvCxnSpPr>
        <p:spPr bwMode="auto">
          <a:xfrm flipV="1">
            <a:off x="1979712" y="1988840"/>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2" name="Straight Connector 201"/>
          <p:cNvCxnSpPr/>
          <p:nvPr/>
        </p:nvCxnSpPr>
        <p:spPr bwMode="auto">
          <a:xfrm>
            <a:off x="1547664" y="1772816"/>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7" name="Straight Connector 196"/>
          <p:cNvCxnSpPr/>
          <p:nvPr/>
        </p:nvCxnSpPr>
        <p:spPr bwMode="auto">
          <a:xfrm flipV="1">
            <a:off x="1547664" y="1556792"/>
            <a:ext cx="1728192"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5" name="Rounded Rectangle 194"/>
          <p:cNvSpPr/>
          <p:nvPr/>
        </p:nvSpPr>
        <p:spPr bwMode="auto">
          <a:xfrm>
            <a:off x="1331640" y="1556792"/>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93" name="Rounded Rectangle 192"/>
          <p:cNvSpPr/>
          <p:nvPr/>
        </p:nvSpPr>
        <p:spPr bwMode="auto">
          <a:xfrm>
            <a:off x="2195736" y="1772816"/>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190" name="Straight Connector 189"/>
          <p:cNvCxnSpPr/>
          <p:nvPr/>
        </p:nvCxnSpPr>
        <p:spPr bwMode="auto">
          <a:xfrm flipH="1">
            <a:off x="1115616" y="177281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Straight Connector 102"/>
          <p:cNvCxnSpPr/>
          <p:nvPr/>
        </p:nvCxnSpPr>
        <p:spPr bwMode="auto">
          <a:xfrm>
            <a:off x="2411760" y="1988840"/>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Straight Connector 103"/>
          <p:cNvCxnSpPr/>
          <p:nvPr/>
        </p:nvCxnSpPr>
        <p:spPr bwMode="auto">
          <a:xfrm>
            <a:off x="3275856" y="155679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Straight Connector 104"/>
          <p:cNvCxnSpPr/>
          <p:nvPr/>
        </p:nvCxnSpPr>
        <p:spPr bwMode="auto">
          <a:xfrm flipH="1">
            <a:off x="1979712" y="1988840"/>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Straight Connector 105"/>
          <p:cNvCxnSpPr/>
          <p:nvPr/>
        </p:nvCxnSpPr>
        <p:spPr bwMode="auto">
          <a:xfrm>
            <a:off x="1547664" y="1772816"/>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Straight Connector 106"/>
          <p:cNvCxnSpPr/>
          <p:nvPr/>
        </p:nvCxnSpPr>
        <p:spPr bwMode="auto">
          <a:xfrm flipV="1">
            <a:off x="1547664" y="1556792"/>
            <a:ext cx="1728192"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 name="Isosceles Triangle 108"/>
          <p:cNvSpPr/>
          <p:nvPr/>
        </p:nvSpPr>
        <p:spPr bwMode="auto">
          <a:xfrm>
            <a:off x="827584" y="1988840"/>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110" name="Isosceles Triangle 109"/>
          <p:cNvSpPr/>
          <p:nvPr/>
        </p:nvSpPr>
        <p:spPr bwMode="auto">
          <a:xfrm>
            <a:off x="1691680" y="2204864"/>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L</a:t>
            </a:r>
            <a:endParaRPr lang="cs-CZ" b="1" baseline="-25000">
              <a:latin typeface="Arial" charset="0"/>
            </a:endParaRPr>
          </a:p>
        </p:txBody>
      </p:sp>
      <p:sp>
        <p:nvSpPr>
          <p:cNvPr id="111" name="Oval 110"/>
          <p:cNvSpPr/>
          <p:nvPr/>
        </p:nvSpPr>
        <p:spPr bwMode="auto">
          <a:xfrm>
            <a:off x="1043608" y="191683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12" name="Oval 111"/>
          <p:cNvSpPr/>
          <p:nvPr/>
        </p:nvSpPr>
        <p:spPr bwMode="auto">
          <a:xfrm>
            <a:off x="1907704" y="213285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13" name="Isosceles Triangle 112"/>
          <p:cNvSpPr/>
          <p:nvPr/>
        </p:nvSpPr>
        <p:spPr bwMode="auto">
          <a:xfrm>
            <a:off x="2555776" y="2204864"/>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114" name="Isosceles Triangle 113"/>
          <p:cNvSpPr/>
          <p:nvPr/>
        </p:nvSpPr>
        <p:spPr bwMode="auto">
          <a:xfrm>
            <a:off x="3419872" y="1772816"/>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115" name="Oval 114"/>
          <p:cNvSpPr/>
          <p:nvPr/>
        </p:nvSpPr>
        <p:spPr bwMode="auto">
          <a:xfrm>
            <a:off x="2771800" y="213285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16" name="Oval 115"/>
          <p:cNvSpPr/>
          <p:nvPr/>
        </p:nvSpPr>
        <p:spPr bwMode="auto">
          <a:xfrm>
            <a:off x="3635896" y="170080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24" name="Oval 123"/>
          <p:cNvSpPr/>
          <p:nvPr/>
        </p:nvSpPr>
        <p:spPr bwMode="auto">
          <a:xfrm>
            <a:off x="1403648" y="162880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125" name="Oval 124"/>
          <p:cNvSpPr/>
          <p:nvPr/>
        </p:nvSpPr>
        <p:spPr bwMode="auto">
          <a:xfrm>
            <a:off x="2267744" y="18448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126" name="Oval 125"/>
          <p:cNvSpPr/>
          <p:nvPr/>
        </p:nvSpPr>
        <p:spPr bwMode="auto">
          <a:xfrm>
            <a:off x="3131840" y="141277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cxnSp>
        <p:nvCxnSpPr>
          <p:cNvPr id="165" name="Straight Connector 164"/>
          <p:cNvCxnSpPr/>
          <p:nvPr/>
        </p:nvCxnSpPr>
        <p:spPr bwMode="auto">
          <a:xfrm>
            <a:off x="1547664"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6" name="Straight Connector 165"/>
          <p:cNvCxnSpPr/>
          <p:nvPr/>
        </p:nvCxnSpPr>
        <p:spPr bwMode="auto">
          <a:xfrm>
            <a:off x="3275856"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7" name="Straight Connector 166"/>
          <p:cNvCxnSpPr/>
          <p:nvPr/>
        </p:nvCxnSpPr>
        <p:spPr bwMode="auto">
          <a:xfrm flipH="1">
            <a:off x="2843808"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8" name="Straight Connector 167"/>
          <p:cNvCxnSpPr/>
          <p:nvPr/>
        </p:nvCxnSpPr>
        <p:spPr bwMode="auto">
          <a:xfrm>
            <a:off x="2411760" y="386104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9" name="Straight Connector 168"/>
          <p:cNvCxnSpPr/>
          <p:nvPr/>
        </p:nvCxnSpPr>
        <p:spPr bwMode="auto">
          <a:xfrm flipV="1">
            <a:off x="1547664" y="386104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1" name="Isosceles Triangle 170"/>
          <p:cNvSpPr/>
          <p:nvPr/>
        </p:nvSpPr>
        <p:spPr bwMode="auto">
          <a:xfrm>
            <a:off x="827584" y="4293096"/>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172" name="Isosceles Triangle 171"/>
          <p:cNvSpPr/>
          <p:nvPr/>
        </p:nvSpPr>
        <p:spPr bwMode="auto">
          <a:xfrm>
            <a:off x="1691680" y="429309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L</a:t>
            </a:r>
            <a:endParaRPr lang="cs-CZ" b="1" baseline="-25000">
              <a:latin typeface="Arial" charset="0"/>
            </a:endParaRPr>
          </a:p>
        </p:txBody>
      </p:sp>
      <p:sp>
        <p:nvSpPr>
          <p:cNvPr id="173" name="Oval 172"/>
          <p:cNvSpPr/>
          <p:nvPr/>
        </p:nvSpPr>
        <p:spPr bwMode="auto">
          <a:xfrm>
            <a:off x="1043608"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74" name="Oval 173"/>
          <p:cNvSpPr/>
          <p:nvPr/>
        </p:nvSpPr>
        <p:spPr bwMode="auto">
          <a:xfrm>
            <a:off x="1907704"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75" name="Isosceles Triangle 174"/>
          <p:cNvSpPr/>
          <p:nvPr/>
        </p:nvSpPr>
        <p:spPr bwMode="auto">
          <a:xfrm>
            <a:off x="2555776" y="429309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176" name="Isosceles Triangle 175"/>
          <p:cNvSpPr/>
          <p:nvPr/>
        </p:nvSpPr>
        <p:spPr bwMode="auto">
          <a:xfrm>
            <a:off x="3419872" y="4293096"/>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177" name="Oval 176"/>
          <p:cNvSpPr/>
          <p:nvPr/>
        </p:nvSpPr>
        <p:spPr bwMode="auto">
          <a:xfrm>
            <a:off x="2771800"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78" name="Oval 177"/>
          <p:cNvSpPr/>
          <p:nvPr/>
        </p:nvSpPr>
        <p:spPr bwMode="auto">
          <a:xfrm>
            <a:off x="3635896"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86" name="Oval 185"/>
          <p:cNvSpPr/>
          <p:nvPr/>
        </p:nvSpPr>
        <p:spPr bwMode="auto">
          <a:xfrm>
            <a:off x="1403648"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187" name="Oval 186"/>
          <p:cNvSpPr/>
          <p:nvPr/>
        </p:nvSpPr>
        <p:spPr bwMode="auto">
          <a:xfrm>
            <a:off x="2267744" y="37170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188" name="Oval 187"/>
          <p:cNvSpPr/>
          <p:nvPr/>
        </p:nvSpPr>
        <p:spPr bwMode="auto">
          <a:xfrm>
            <a:off x="3131840"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sp>
        <p:nvSpPr>
          <p:cNvPr id="164"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Splay Tree - rotation </a:t>
            </a:r>
            <a:endParaRPr lang="cs-CZ" sz="2000" b="1">
              <a:solidFill>
                <a:schemeClr val="bg1"/>
              </a:solidFill>
              <a:latin typeface="Arial Black" pitchFamily="34" charset="0"/>
            </a:endParaRPr>
          </a:p>
        </p:txBody>
      </p:sp>
      <p:sp>
        <p:nvSpPr>
          <p:cNvPr id="170"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79" name="Group 629"/>
          <p:cNvGrpSpPr>
            <a:grpSpLocks/>
          </p:cNvGrpSpPr>
          <p:nvPr/>
        </p:nvGrpSpPr>
        <p:grpSpPr bwMode="auto">
          <a:xfrm>
            <a:off x="4067944" y="116632"/>
            <a:ext cx="217488" cy="217487"/>
            <a:chOff x="2290" y="73"/>
            <a:chExt cx="137" cy="137"/>
          </a:xfrm>
        </p:grpSpPr>
        <p:grpSp>
          <p:nvGrpSpPr>
            <p:cNvPr id="182" name="Group 630"/>
            <p:cNvGrpSpPr>
              <a:grpSpLocks/>
            </p:cNvGrpSpPr>
            <p:nvPr/>
          </p:nvGrpSpPr>
          <p:grpSpPr bwMode="auto">
            <a:xfrm>
              <a:off x="2290" y="73"/>
              <a:ext cx="136" cy="137"/>
              <a:chOff x="2562" y="300"/>
              <a:chExt cx="182" cy="91"/>
            </a:xfrm>
          </p:grpSpPr>
          <p:sp>
            <p:nvSpPr>
              <p:cNvPr id="189"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6"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83"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1"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205"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206" name="Group 636"/>
          <p:cNvGrpSpPr>
            <a:grpSpLocks/>
          </p:cNvGrpSpPr>
          <p:nvPr/>
        </p:nvGrpSpPr>
        <p:grpSpPr bwMode="auto">
          <a:xfrm flipH="1">
            <a:off x="8532813" y="115888"/>
            <a:ext cx="217487" cy="217487"/>
            <a:chOff x="2290" y="73"/>
            <a:chExt cx="137" cy="137"/>
          </a:xfrm>
        </p:grpSpPr>
        <p:grpSp>
          <p:nvGrpSpPr>
            <p:cNvPr id="210" name="Group 637"/>
            <p:cNvGrpSpPr>
              <a:grpSpLocks/>
            </p:cNvGrpSpPr>
            <p:nvPr/>
          </p:nvGrpSpPr>
          <p:grpSpPr bwMode="auto">
            <a:xfrm>
              <a:off x="2290" y="73"/>
              <a:ext cx="136" cy="137"/>
              <a:chOff x="2562" y="300"/>
              <a:chExt cx="182" cy="91"/>
            </a:xfrm>
          </p:grpSpPr>
          <p:sp>
            <p:nvSpPr>
              <p:cNvPr id="212"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3"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11"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14"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Step-by-step scheme</a:t>
            </a:r>
            <a:endParaRPr lang="cs-CZ" sz="1400" b="1">
              <a:solidFill>
                <a:schemeClr val="bg1"/>
              </a:solidFill>
              <a:latin typeface="Arial Black" pitchFamily="34" charset="0"/>
            </a:endParaRPr>
          </a:p>
        </p:txBody>
      </p:sp>
      <p:sp>
        <p:nvSpPr>
          <p:cNvPr id="215"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6</a:t>
            </a:r>
            <a:endParaRPr lang="cs-CZ" sz="1600" b="1">
              <a:solidFill>
                <a:schemeClr val="bg1"/>
              </a:solidFill>
              <a:latin typeface="Arial Black" pitchFamily="34" charset="0"/>
            </a:endParaRPr>
          </a:p>
        </p:txBody>
      </p:sp>
      <p:cxnSp>
        <p:nvCxnSpPr>
          <p:cNvPr id="152" name="Straight Connector 151"/>
          <p:cNvCxnSpPr/>
          <p:nvPr/>
        </p:nvCxnSpPr>
        <p:spPr bwMode="auto">
          <a:xfrm>
            <a:off x="6876256" y="386104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 name="Straight Connector 152"/>
          <p:cNvCxnSpPr/>
          <p:nvPr/>
        </p:nvCxnSpPr>
        <p:spPr bwMode="auto">
          <a:xfrm flipV="1">
            <a:off x="6372201" y="1988840"/>
            <a:ext cx="432047" cy="216023"/>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5" name="Straight Connector 154"/>
          <p:cNvCxnSpPr/>
          <p:nvPr/>
        </p:nvCxnSpPr>
        <p:spPr bwMode="auto">
          <a:xfrm>
            <a:off x="4932040" y="4077072"/>
            <a:ext cx="3600400"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6" name="Straight Connector 155"/>
          <p:cNvCxnSpPr/>
          <p:nvPr/>
        </p:nvCxnSpPr>
        <p:spPr bwMode="auto">
          <a:xfrm>
            <a:off x="4932040" y="3861048"/>
            <a:ext cx="3600400"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7" name="Straight Connector 156"/>
          <p:cNvCxnSpPr/>
          <p:nvPr/>
        </p:nvCxnSpPr>
        <p:spPr bwMode="auto">
          <a:xfrm>
            <a:off x="4932040" y="1772816"/>
            <a:ext cx="3528392"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8" name="Straight Connector 157"/>
          <p:cNvCxnSpPr/>
          <p:nvPr/>
        </p:nvCxnSpPr>
        <p:spPr bwMode="auto">
          <a:xfrm>
            <a:off x="4932040" y="1556792"/>
            <a:ext cx="3528392"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9" name="Straight Connector 158"/>
          <p:cNvCxnSpPr/>
          <p:nvPr/>
        </p:nvCxnSpPr>
        <p:spPr bwMode="auto">
          <a:xfrm>
            <a:off x="7740352"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0" name="Straight Connector 159"/>
          <p:cNvCxnSpPr/>
          <p:nvPr/>
        </p:nvCxnSpPr>
        <p:spPr bwMode="auto">
          <a:xfrm>
            <a:off x="4932040" y="4293096"/>
            <a:ext cx="3600400"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1" name="Straight Connector 160"/>
          <p:cNvCxnSpPr/>
          <p:nvPr/>
        </p:nvCxnSpPr>
        <p:spPr bwMode="auto">
          <a:xfrm>
            <a:off x="4932040" y="1988840"/>
            <a:ext cx="3528392"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3" name="Rounded Rectangle 222"/>
          <p:cNvSpPr/>
          <p:nvPr/>
        </p:nvSpPr>
        <p:spPr bwMode="auto">
          <a:xfrm flipH="1">
            <a:off x="5796136" y="386104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24" name="Straight Connector 223"/>
          <p:cNvCxnSpPr/>
          <p:nvPr/>
        </p:nvCxnSpPr>
        <p:spPr bwMode="auto">
          <a:xfrm flipH="1">
            <a:off x="6012160" y="386104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5" name="Straight Connector 224"/>
          <p:cNvCxnSpPr/>
          <p:nvPr/>
        </p:nvCxnSpPr>
        <p:spPr bwMode="auto">
          <a:xfrm flipH="1" flipV="1">
            <a:off x="6012160" y="407707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6" name="Straight Connector 225"/>
          <p:cNvCxnSpPr/>
          <p:nvPr/>
        </p:nvCxnSpPr>
        <p:spPr bwMode="auto">
          <a:xfrm flipH="1" flipV="1">
            <a:off x="6804248" y="1988840"/>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7" name="Straight Connector 226"/>
          <p:cNvCxnSpPr/>
          <p:nvPr/>
        </p:nvCxnSpPr>
        <p:spPr bwMode="auto">
          <a:xfrm flipH="1">
            <a:off x="6804248" y="1772816"/>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8" name="Straight Connector 227"/>
          <p:cNvCxnSpPr/>
          <p:nvPr/>
        </p:nvCxnSpPr>
        <p:spPr bwMode="auto">
          <a:xfrm flipH="1" flipV="1">
            <a:off x="5940152" y="1556792"/>
            <a:ext cx="1728192"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9" name="Rounded Rectangle 228"/>
          <p:cNvSpPr/>
          <p:nvPr/>
        </p:nvSpPr>
        <p:spPr bwMode="auto">
          <a:xfrm flipH="1">
            <a:off x="7452320" y="1556792"/>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30" name="Rounded Rectangle 229"/>
          <p:cNvSpPr/>
          <p:nvPr/>
        </p:nvSpPr>
        <p:spPr bwMode="auto">
          <a:xfrm flipH="1">
            <a:off x="6588224" y="1772816"/>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31" name="Straight Connector 230"/>
          <p:cNvCxnSpPr/>
          <p:nvPr/>
        </p:nvCxnSpPr>
        <p:spPr bwMode="auto">
          <a:xfrm>
            <a:off x="7668344" y="177281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2" name="Straight Connector 231"/>
          <p:cNvCxnSpPr/>
          <p:nvPr/>
        </p:nvCxnSpPr>
        <p:spPr bwMode="auto">
          <a:xfrm flipH="1">
            <a:off x="6372200" y="1988840"/>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3" name="Straight Connector 232"/>
          <p:cNvCxnSpPr/>
          <p:nvPr/>
        </p:nvCxnSpPr>
        <p:spPr bwMode="auto">
          <a:xfrm flipH="1">
            <a:off x="5508104" y="155679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4" name="Straight Connector 233"/>
          <p:cNvCxnSpPr/>
          <p:nvPr/>
        </p:nvCxnSpPr>
        <p:spPr bwMode="auto">
          <a:xfrm>
            <a:off x="6804248" y="1988840"/>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 name="Straight Connector 234"/>
          <p:cNvCxnSpPr/>
          <p:nvPr/>
        </p:nvCxnSpPr>
        <p:spPr bwMode="auto">
          <a:xfrm flipH="1">
            <a:off x="6804248" y="1772816"/>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6" name="Straight Connector 235"/>
          <p:cNvCxnSpPr/>
          <p:nvPr/>
        </p:nvCxnSpPr>
        <p:spPr bwMode="auto">
          <a:xfrm flipH="1" flipV="1">
            <a:off x="5940152" y="1556792"/>
            <a:ext cx="1728192"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7" name="Isosceles Triangle 236"/>
          <p:cNvSpPr/>
          <p:nvPr/>
        </p:nvSpPr>
        <p:spPr bwMode="auto">
          <a:xfrm flipH="1">
            <a:off x="7812360" y="1988840"/>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238" name="Isosceles Triangle 237"/>
          <p:cNvSpPr/>
          <p:nvPr/>
        </p:nvSpPr>
        <p:spPr bwMode="auto">
          <a:xfrm flipH="1">
            <a:off x="6948264" y="2204864"/>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246" name="Oval 245"/>
          <p:cNvSpPr/>
          <p:nvPr/>
        </p:nvSpPr>
        <p:spPr bwMode="auto">
          <a:xfrm flipH="1">
            <a:off x="8028384" y="191683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47" name="Oval 246"/>
          <p:cNvSpPr/>
          <p:nvPr/>
        </p:nvSpPr>
        <p:spPr bwMode="auto">
          <a:xfrm flipH="1">
            <a:off x="7164288" y="213285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48" name="Isosceles Triangle 247"/>
          <p:cNvSpPr/>
          <p:nvPr/>
        </p:nvSpPr>
        <p:spPr bwMode="auto">
          <a:xfrm flipH="1">
            <a:off x="6084168" y="2204864"/>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L</a:t>
            </a:r>
            <a:endParaRPr lang="cs-CZ" b="1" baseline="-25000">
              <a:latin typeface="Arial" charset="0"/>
            </a:endParaRPr>
          </a:p>
        </p:txBody>
      </p:sp>
      <p:sp>
        <p:nvSpPr>
          <p:cNvPr id="249" name="Isosceles Triangle 248"/>
          <p:cNvSpPr/>
          <p:nvPr/>
        </p:nvSpPr>
        <p:spPr bwMode="auto">
          <a:xfrm flipH="1">
            <a:off x="5220072" y="1772816"/>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250" name="Oval 249"/>
          <p:cNvSpPr/>
          <p:nvPr/>
        </p:nvSpPr>
        <p:spPr bwMode="auto">
          <a:xfrm flipH="1">
            <a:off x="6300192" y="213285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51" name="Oval 250"/>
          <p:cNvSpPr/>
          <p:nvPr/>
        </p:nvSpPr>
        <p:spPr bwMode="auto">
          <a:xfrm flipH="1">
            <a:off x="5436096" y="170080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52" name="Oval 251"/>
          <p:cNvSpPr/>
          <p:nvPr/>
        </p:nvSpPr>
        <p:spPr bwMode="auto">
          <a:xfrm flipH="1">
            <a:off x="7524328" y="162880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sp>
        <p:nvSpPr>
          <p:cNvPr id="253" name="Oval 252"/>
          <p:cNvSpPr/>
          <p:nvPr/>
        </p:nvSpPr>
        <p:spPr bwMode="auto">
          <a:xfrm flipH="1">
            <a:off x="6660232" y="18448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254" name="Oval 253"/>
          <p:cNvSpPr/>
          <p:nvPr/>
        </p:nvSpPr>
        <p:spPr bwMode="auto">
          <a:xfrm flipH="1">
            <a:off x="5796136" y="141277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cxnSp>
        <p:nvCxnSpPr>
          <p:cNvPr id="255" name="Straight Connector 254"/>
          <p:cNvCxnSpPr/>
          <p:nvPr/>
        </p:nvCxnSpPr>
        <p:spPr bwMode="auto">
          <a:xfrm flipH="1">
            <a:off x="7308304"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 name="Straight Connector 255"/>
          <p:cNvCxnSpPr/>
          <p:nvPr/>
        </p:nvCxnSpPr>
        <p:spPr bwMode="auto">
          <a:xfrm flipH="1">
            <a:off x="5580112"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7" name="Straight Connector 256"/>
          <p:cNvCxnSpPr/>
          <p:nvPr/>
        </p:nvCxnSpPr>
        <p:spPr bwMode="auto">
          <a:xfrm>
            <a:off x="6012160"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8" name="Straight Connector 257"/>
          <p:cNvCxnSpPr/>
          <p:nvPr/>
        </p:nvCxnSpPr>
        <p:spPr bwMode="auto">
          <a:xfrm flipH="1">
            <a:off x="6012160" y="386104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9" name="Straight Connector 258"/>
          <p:cNvCxnSpPr/>
          <p:nvPr/>
        </p:nvCxnSpPr>
        <p:spPr bwMode="auto">
          <a:xfrm flipH="1" flipV="1">
            <a:off x="6876256" y="386104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0" name="Isosceles Triangle 259"/>
          <p:cNvSpPr/>
          <p:nvPr/>
        </p:nvSpPr>
        <p:spPr bwMode="auto">
          <a:xfrm flipH="1">
            <a:off x="7884368" y="4293096"/>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261" name="Isosceles Triangle 260"/>
          <p:cNvSpPr/>
          <p:nvPr/>
        </p:nvSpPr>
        <p:spPr bwMode="auto">
          <a:xfrm flipH="1">
            <a:off x="7020272" y="429309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262" name="Oval 261"/>
          <p:cNvSpPr/>
          <p:nvPr/>
        </p:nvSpPr>
        <p:spPr bwMode="auto">
          <a:xfrm flipH="1">
            <a:off x="8100392"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63" name="Oval 262"/>
          <p:cNvSpPr/>
          <p:nvPr/>
        </p:nvSpPr>
        <p:spPr bwMode="auto">
          <a:xfrm flipH="1">
            <a:off x="7236296"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64" name="Isosceles Triangle 263"/>
          <p:cNvSpPr/>
          <p:nvPr/>
        </p:nvSpPr>
        <p:spPr bwMode="auto">
          <a:xfrm flipH="1">
            <a:off x="6156176" y="429309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L</a:t>
            </a:r>
            <a:endParaRPr lang="cs-CZ" b="1" baseline="-25000">
              <a:latin typeface="Arial" charset="0"/>
            </a:endParaRPr>
          </a:p>
        </p:txBody>
      </p:sp>
      <p:sp>
        <p:nvSpPr>
          <p:cNvPr id="265" name="Isosceles Triangle 264"/>
          <p:cNvSpPr/>
          <p:nvPr/>
        </p:nvSpPr>
        <p:spPr bwMode="auto">
          <a:xfrm flipH="1">
            <a:off x="5292080" y="4293096"/>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269" name="Oval 268"/>
          <p:cNvSpPr/>
          <p:nvPr/>
        </p:nvSpPr>
        <p:spPr bwMode="auto">
          <a:xfrm flipH="1">
            <a:off x="6372200"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70" name="Oval 269"/>
          <p:cNvSpPr/>
          <p:nvPr/>
        </p:nvSpPr>
        <p:spPr bwMode="auto">
          <a:xfrm flipH="1">
            <a:off x="5508104"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71" name="Oval 270"/>
          <p:cNvSpPr/>
          <p:nvPr/>
        </p:nvSpPr>
        <p:spPr bwMode="auto">
          <a:xfrm flipH="1">
            <a:off x="7596336"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sp>
        <p:nvSpPr>
          <p:cNvPr id="279" name="Oval 278"/>
          <p:cNvSpPr/>
          <p:nvPr/>
        </p:nvSpPr>
        <p:spPr bwMode="auto">
          <a:xfrm flipH="1">
            <a:off x="6732240" y="37170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280" name="Oval 279"/>
          <p:cNvSpPr/>
          <p:nvPr/>
        </p:nvSpPr>
        <p:spPr bwMode="auto">
          <a:xfrm flipH="1">
            <a:off x="5868144"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142" name="Down Arrow 141"/>
          <p:cNvSpPr/>
          <p:nvPr/>
        </p:nvSpPr>
        <p:spPr bwMode="auto">
          <a:xfrm>
            <a:off x="3059832" y="2924944"/>
            <a:ext cx="576064"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43" name="AutoShape 3"/>
          <p:cNvSpPr>
            <a:spLocks noChangeArrowheads="1"/>
          </p:cNvSpPr>
          <p:nvPr/>
        </p:nvSpPr>
        <p:spPr bwMode="auto">
          <a:xfrm>
            <a:off x="1691680" y="2924944"/>
            <a:ext cx="1368152" cy="288032"/>
          </a:xfrm>
          <a:prstGeom prst="roundRect">
            <a:avLst>
              <a:gd name="adj" fmla="val 22612"/>
            </a:avLst>
          </a:prstGeom>
          <a:solidFill>
            <a:srgbClr val="33CCFF"/>
          </a:solidFill>
          <a:ln w="19050">
            <a:solidFill>
              <a:schemeClr val="accent2"/>
            </a:solidFill>
            <a:round/>
            <a:headEnd/>
            <a:tailEnd/>
          </a:ln>
          <a:effectLst/>
          <a:extLst/>
        </p:spPr>
        <p:txBody>
          <a:bodyPr wrap="square" lIns="0" tIns="0" rIns="0" bIns="0" anchor="ctr"/>
          <a:lstStyle/>
          <a:p>
            <a:pPr fontAlgn="base">
              <a:spcBef>
                <a:spcPct val="0"/>
              </a:spcBef>
              <a:spcAft>
                <a:spcPct val="0"/>
              </a:spcAft>
            </a:pPr>
            <a:r>
              <a:rPr lang="en-US" smtClean="0"/>
              <a:t> </a:t>
            </a:r>
            <a:r>
              <a:rPr lang="en-US" b="1" smtClean="0"/>
              <a:t>L</a:t>
            </a:r>
            <a:r>
              <a:rPr lang="en-US" smtClean="0"/>
              <a:t> </a:t>
            </a:r>
            <a:r>
              <a:rPr lang="en-US" b="1" smtClean="0"/>
              <a:t>R</a:t>
            </a:r>
            <a:r>
              <a:rPr lang="en-US" smtClean="0"/>
              <a:t> rotation </a:t>
            </a:r>
          </a:p>
        </p:txBody>
      </p:sp>
      <p:sp>
        <p:nvSpPr>
          <p:cNvPr id="144" name="AutoShape 3"/>
          <p:cNvSpPr>
            <a:spLocks noChangeArrowheads="1"/>
          </p:cNvSpPr>
          <p:nvPr/>
        </p:nvSpPr>
        <p:spPr bwMode="auto">
          <a:xfrm>
            <a:off x="6372200" y="2924944"/>
            <a:ext cx="1368152" cy="288032"/>
          </a:xfrm>
          <a:prstGeom prst="roundRect">
            <a:avLst>
              <a:gd name="adj" fmla="val 22612"/>
            </a:avLst>
          </a:prstGeom>
          <a:solidFill>
            <a:srgbClr val="33CCFF"/>
          </a:solidFill>
          <a:ln w="19050">
            <a:solidFill>
              <a:schemeClr val="accent2"/>
            </a:solidFill>
            <a:round/>
            <a:headEnd/>
            <a:tailEnd/>
          </a:ln>
          <a:effectLst/>
          <a:extLst/>
        </p:spPr>
        <p:txBody>
          <a:bodyPr wrap="square" lIns="0" tIns="0" rIns="0" bIns="0" anchor="ctr"/>
          <a:lstStyle/>
          <a:p>
            <a:pPr fontAlgn="base">
              <a:spcBef>
                <a:spcPct val="0"/>
              </a:spcBef>
              <a:spcAft>
                <a:spcPct val="0"/>
              </a:spcAft>
            </a:pPr>
            <a:r>
              <a:rPr lang="en-US" b="1" smtClean="0"/>
              <a:t>R</a:t>
            </a:r>
            <a:r>
              <a:rPr lang="en-US" smtClean="0"/>
              <a:t> </a:t>
            </a:r>
            <a:r>
              <a:rPr lang="en-US" b="1" smtClean="0"/>
              <a:t>L</a:t>
            </a:r>
            <a:r>
              <a:rPr lang="en-US" smtClean="0"/>
              <a:t> rotation </a:t>
            </a:r>
          </a:p>
        </p:txBody>
      </p:sp>
      <p:sp>
        <p:nvSpPr>
          <p:cNvPr id="145" name="Down Arrow 144"/>
          <p:cNvSpPr/>
          <p:nvPr/>
        </p:nvSpPr>
        <p:spPr bwMode="auto">
          <a:xfrm>
            <a:off x="5796136" y="2924944"/>
            <a:ext cx="576064"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48" name="AutoShape 3"/>
          <p:cNvSpPr>
            <a:spLocks noChangeArrowheads="1"/>
          </p:cNvSpPr>
          <p:nvPr/>
        </p:nvSpPr>
        <p:spPr bwMode="auto">
          <a:xfrm>
            <a:off x="3203848" y="620688"/>
            <a:ext cx="2520280" cy="432048"/>
          </a:xfrm>
          <a:prstGeom prst="roundRect">
            <a:avLst>
              <a:gd name="adj" fmla="val 2269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sz="2000" b="1" smtClean="0"/>
              <a:t>Zig - zag rotation  </a:t>
            </a:r>
            <a:endParaRPr lang="en-US" sz="2000" b="1"/>
          </a:p>
        </p:txBody>
      </p:sp>
    </p:spTree>
    <p:extLst>
      <p:ext uri="{BB962C8B-B14F-4D97-AF65-F5344CB8AC3E}">
        <p14:creationId xmlns:p14="http://schemas.microsoft.com/office/powerpoint/2010/main" val="28452722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 name="AutoShape 3"/>
          <p:cNvSpPr>
            <a:spLocks noChangeArrowheads="1"/>
          </p:cNvSpPr>
          <p:nvPr/>
        </p:nvSpPr>
        <p:spPr bwMode="auto">
          <a:xfrm>
            <a:off x="323528" y="764704"/>
            <a:ext cx="8496944" cy="4680520"/>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cxnSp>
        <p:nvCxnSpPr>
          <p:cNvPr id="146" name="Straight Connector 145"/>
          <p:cNvCxnSpPr/>
          <p:nvPr/>
        </p:nvCxnSpPr>
        <p:spPr bwMode="auto">
          <a:xfrm flipH="1">
            <a:off x="611560" y="4077072"/>
            <a:ext cx="3600400"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 name="Straight Connector 146"/>
          <p:cNvCxnSpPr/>
          <p:nvPr/>
        </p:nvCxnSpPr>
        <p:spPr bwMode="auto">
          <a:xfrm flipH="1">
            <a:off x="611560" y="3861048"/>
            <a:ext cx="3600400"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 name="Straight Connector 143"/>
          <p:cNvCxnSpPr/>
          <p:nvPr/>
        </p:nvCxnSpPr>
        <p:spPr bwMode="auto">
          <a:xfrm>
            <a:off x="4932040" y="4077072"/>
            <a:ext cx="3600400"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 name="Straight Connector 144"/>
          <p:cNvCxnSpPr/>
          <p:nvPr/>
        </p:nvCxnSpPr>
        <p:spPr bwMode="auto">
          <a:xfrm>
            <a:off x="4932040" y="3861048"/>
            <a:ext cx="3600400"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2" name="Straight Connector 141"/>
          <p:cNvCxnSpPr/>
          <p:nvPr/>
        </p:nvCxnSpPr>
        <p:spPr bwMode="auto">
          <a:xfrm flipH="1">
            <a:off x="4932040" y="1772816"/>
            <a:ext cx="3528392"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 name="Straight Connector 142"/>
          <p:cNvCxnSpPr/>
          <p:nvPr/>
        </p:nvCxnSpPr>
        <p:spPr bwMode="auto">
          <a:xfrm flipH="1">
            <a:off x="4932040" y="1556792"/>
            <a:ext cx="3528392"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 name="Straight Connector 139"/>
          <p:cNvCxnSpPr/>
          <p:nvPr/>
        </p:nvCxnSpPr>
        <p:spPr bwMode="auto">
          <a:xfrm flipH="1">
            <a:off x="539552" y="1772816"/>
            <a:ext cx="3528392"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Straight Connector 140"/>
          <p:cNvCxnSpPr/>
          <p:nvPr/>
        </p:nvCxnSpPr>
        <p:spPr bwMode="auto">
          <a:xfrm flipH="1">
            <a:off x="539552" y="1556792"/>
            <a:ext cx="3528392"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0" name="Straight Connector 179"/>
          <p:cNvCxnSpPr/>
          <p:nvPr/>
        </p:nvCxnSpPr>
        <p:spPr bwMode="auto">
          <a:xfrm flipH="1">
            <a:off x="1115616"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 name="Straight Connector 137"/>
          <p:cNvCxnSpPr/>
          <p:nvPr/>
        </p:nvCxnSpPr>
        <p:spPr bwMode="auto">
          <a:xfrm flipH="1">
            <a:off x="611560" y="4293096"/>
            <a:ext cx="3600400"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Straight Connector 135"/>
          <p:cNvCxnSpPr/>
          <p:nvPr/>
        </p:nvCxnSpPr>
        <p:spPr bwMode="auto">
          <a:xfrm flipH="1">
            <a:off x="539552" y="1988840"/>
            <a:ext cx="3528392"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 name="Rounded Rectangle 193"/>
          <p:cNvSpPr/>
          <p:nvPr/>
        </p:nvSpPr>
        <p:spPr bwMode="auto">
          <a:xfrm>
            <a:off x="2195736" y="364502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66" name="Straight Connector 265"/>
          <p:cNvCxnSpPr/>
          <p:nvPr/>
        </p:nvCxnSpPr>
        <p:spPr bwMode="auto">
          <a:xfrm flipH="1">
            <a:off x="2411760" y="3501008"/>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2" name="Straight Connector 271"/>
          <p:cNvCxnSpPr/>
          <p:nvPr/>
        </p:nvCxnSpPr>
        <p:spPr bwMode="auto">
          <a:xfrm flipV="1">
            <a:off x="2411760" y="3356992"/>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8" name="Straight Connector 277"/>
          <p:cNvCxnSpPr/>
          <p:nvPr/>
        </p:nvCxnSpPr>
        <p:spPr bwMode="auto">
          <a:xfrm flipV="1">
            <a:off x="3275856" y="1052736"/>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9" name="Rounded Rectangle 208"/>
          <p:cNvSpPr/>
          <p:nvPr/>
        </p:nvSpPr>
        <p:spPr bwMode="auto">
          <a:xfrm>
            <a:off x="3059832" y="386104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04" name="Straight Connector 203"/>
          <p:cNvCxnSpPr/>
          <p:nvPr/>
        </p:nvCxnSpPr>
        <p:spPr bwMode="auto">
          <a:xfrm>
            <a:off x="2411760" y="386104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7" name="Straight Connector 206"/>
          <p:cNvCxnSpPr/>
          <p:nvPr/>
        </p:nvCxnSpPr>
        <p:spPr bwMode="auto">
          <a:xfrm flipV="1">
            <a:off x="2843808" y="407707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9" name="Straight Connector 198"/>
          <p:cNvCxnSpPr/>
          <p:nvPr/>
        </p:nvCxnSpPr>
        <p:spPr bwMode="auto">
          <a:xfrm flipV="1">
            <a:off x="1979712" y="1988840"/>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2" name="Straight Connector 201"/>
          <p:cNvCxnSpPr/>
          <p:nvPr/>
        </p:nvCxnSpPr>
        <p:spPr bwMode="auto">
          <a:xfrm>
            <a:off x="1547664" y="1772816"/>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7" name="Straight Connector 196"/>
          <p:cNvCxnSpPr/>
          <p:nvPr/>
        </p:nvCxnSpPr>
        <p:spPr bwMode="auto">
          <a:xfrm flipV="1">
            <a:off x="1547664" y="1556792"/>
            <a:ext cx="1728192"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5" name="Rounded Rectangle 194"/>
          <p:cNvSpPr/>
          <p:nvPr/>
        </p:nvSpPr>
        <p:spPr bwMode="auto">
          <a:xfrm>
            <a:off x="1331640" y="1556792"/>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93" name="Rounded Rectangle 192"/>
          <p:cNvSpPr/>
          <p:nvPr/>
        </p:nvSpPr>
        <p:spPr bwMode="auto">
          <a:xfrm>
            <a:off x="2195736" y="1772816"/>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190" name="Straight Connector 189"/>
          <p:cNvCxnSpPr/>
          <p:nvPr/>
        </p:nvCxnSpPr>
        <p:spPr bwMode="auto">
          <a:xfrm flipH="1">
            <a:off x="1115616" y="177281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 Box 8"/>
          <p:cNvSpPr txBox="1">
            <a:spLocks noChangeArrowheads="1"/>
          </p:cNvSpPr>
          <p:nvPr/>
        </p:nvSpPr>
        <p:spPr bwMode="auto">
          <a:xfrm>
            <a:off x="2843213" y="6669940"/>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cxnSp>
        <p:nvCxnSpPr>
          <p:cNvPr id="103" name="Straight Connector 102"/>
          <p:cNvCxnSpPr/>
          <p:nvPr/>
        </p:nvCxnSpPr>
        <p:spPr bwMode="auto">
          <a:xfrm>
            <a:off x="2411760" y="1988840"/>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Straight Connector 103"/>
          <p:cNvCxnSpPr/>
          <p:nvPr/>
        </p:nvCxnSpPr>
        <p:spPr bwMode="auto">
          <a:xfrm>
            <a:off x="3275856" y="155679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Straight Connector 104"/>
          <p:cNvCxnSpPr/>
          <p:nvPr/>
        </p:nvCxnSpPr>
        <p:spPr bwMode="auto">
          <a:xfrm flipH="1">
            <a:off x="1979712" y="1988840"/>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Straight Connector 105"/>
          <p:cNvCxnSpPr/>
          <p:nvPr/>
        </p:nvCxnSpPr>
        <p:spPr bwMode="auto">
          <a:xfrm>
            <a:off x="1547664" y="1772816"/>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Straight Connector 106"/>
          <p:cNvCxnSpPr/>
          <p:nvPr/>
        </p:nvCxnSpPr>
        <p:spPr bwMode="auto">
          <a:xfrm flipV="1">
            <a:off x="1547664" y="1556792"/>
            <a:ext cx="1728192"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 name="Isosceles Triangle 108"/>
          <p:cNvSpPr/>
          <p:nvPr/>
        </p:nvSpPr>
        <p:spPr bwMode="auto">
          <a:xfrm>
            <a:off x="827584" y="1988840"/>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110" name="Isosceles Triangle 109"/>
          <p:cNvSpPr/>
          <p:nvPr/>
        </p:nvSpPr>
        <p:spPr bwMode="auto">
          <a:xfrm>
            <a:off x="1691680" y="2204864"/>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L</a:t>
            </a:r>
            <a:endParaRPr lang="cs-CZ" b="1" baseline="-25000">
              <a:latin typeface="Arial" charset="0"/>
            </a:endParaRPr>
          </a:p>
        </p:txBody>
      </p:sp>
      <p:sp>
        <p:nvSpPr>
          <p:cNvPr id="111" name="Oval 110"/>
          <p:cNvSpPr/>
          <p:nvPr/>
        </p:nvSpPr>
        <p:spPr bwMode="auto">
          <a:xfrm>
            <a:off x="1043608" y="191683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12" name="Oval 111"/>
          <p:cNvSpPr/>
          <p:nvPr/>
        </p:nvSpPr>
        <p:spPr bwMode="auto">
          <a:xfrm>
            <a:off x="1907704" y="213285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13" name="Isosceles Triangle 112"/>
          <p:cNvSpPr/>
          <p:nvPr/>
        </p:nvSpPr>
        <p:spPr bwMode="auto">
          <a:xfrm>
            <a:off x="2555776" y="2204864"/>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114" name="Isosceles Triangle 113"/>
          <p:cNvSpPr/>
          <p:nvPr/>
        </p:nvSpPr>
        <p:spPr bwMode="auto">
          <a:xfrm>
            <a:off x="3419872" y="1772816"/>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115" name="Oval 114"/>
          <p:cNvSpPr/>
          <p:nvPr/>
        </p:nvSpPr>
        <p:spPr bwMode="auto">
          <a:xfrm>
            <a:off x="2771800" y="213285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16" name="Oval 115"/>
          <p:cNvSpPr/>
          <p:nvPr/>
        </p:nvSpPr>
        <p:spPr bwMode="auto">
          <a:xfrm>
            <a:off x="3635896" y="170080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24" name="Oval 123"/>
          <p:cNvSpPr/>
          <p:nvPr/>
        </p:nvSpPr>
        <p:spPr bwMode="auto">
          <a:xfrm>
            <a:off x="1403648" y="162880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125" name="Oval 124"/>
          <p:cNvSpPr/>
          <p:nvPr/>
        </p:nvSpPr>
        <p:spPr bwMode="auto">
          <a:xfrm>
            <a:off x="2267744" y="18448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126" name="Oval 125"/>
          <p:cNvSpPr/>
          <p:nvPr/>
        </p:nvSpPr>
        <p:spPr bwMode="auto">
          <a:xfrm>
            <a:off x="3131840" y="141277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cxnSp>
        <p:nvCxnSpPr>
          <p:cNvPr id="165" name="Straight Connector 164"/>
          <p:cNvCxnSpPr/>
          <p:nvPr/>
        </p:nvCxnSpPr>
        <p:spPr bwMode="auto">
          <a:xfrm>
            <a:off x="1547664" y="4005064"/>
            <a:ext cx="432048"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6" name="Straight Connector 165"/>
          <p:cNvCxnSpPr/>
          <p:nvPr/>
        </p:nvCxnSpPr>
        <p:spPr bwMode="auto">
          <a:xfrm>
            <a:off x="3275856"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7" name="Straight Connector 166"/>
          <p:cNvCxnSpPr/>
          <p:nvPr/>
        </p:nvCxnSpPr>
        <p:spPr bwMode="auto">
          <a:xfrm flipH="1">
            <a:off x="2843808"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8" name="Straight Connector 167"/>
          <p:cNvCxnSpPr/>
          <p:nvPr/>
        </p:nvCxnSpPr>
        <p:spPr bwMode="auto">
          <a:xfrm>
            <a:off x="2411760" y="386104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9" name="Straight Connector 168"/>
          <p:cNvCxnSpPr/>
          <p:nvPr/>
        </p:nvCxnSpPr>
        <p:spPr bwMode="auto">
          <a:xfrm flipV="1">
            <a:off x="1547664" y="386104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1" name="Isosceles Triangle 170"/>
          <p:cNvSpPr/>
          <p:nvPr/>
        </p:nvSpPr>
        <p:spPr bwMode="auto">
          <a:xfrm>
            <a:off x="827584" y="4293096"/>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172" name="Isosceles Triangle 171"/>
          <p:cNvSpPr/>
          <p:nvPr/>
        </p:nvSpPr>
        <p:spPr bwMode="auto">
          <a:xfrm>
            <a:off x="1691680" y="429309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L</a:t>
            </a:r>
            <a:endParaRPr lang="cs-CZ" b="1" baseline="-25000">
              <a:latin typeface="Arial" charset="0"/>
            </a:endParaRPr>
          </a:p>
        </p:txBody>
      </p:sp>
      <p:sp>
        <p:nvSpPr>
          <p:cNvPr id="173" name="Oval 172"/>
          <p:cNvSpPr/>
          <p:nvPr/>
        </p:nvSpPr>
        <p:spPr bwMode="auto">
          <a:xfrm>
            <a:off x="1043608"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74" name="Oval 173"/>
          <p:cNvSpPr/>
          <p:nvPr/>
        </p:nvSpPr>
        <p:spPr bwMode="auto">
          <a:xfrm>
            <a:off x="1907704"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75" name="Isosceles Triangle 174"/>
          <p:cNvSpPr/>
          <p:nvPr/>
        </p:nvSpPr>
        <p:spPr bwMode="auto">
          <a:xfrm>
            <a:off x="2555776" y="429309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176" name="Isosceles Triangle 175"/>
          <p:cNvSpPr/>
          <p:nvPr/>
        </p:nvSpPr>
        <p:spPr bwMode="auto">
          <a:xfrm>
            <a:off x="3419872" y="4293096"/>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177" name="Oval 176"/>
          <p:cNvSpPr/>
          <p:nvPr/>
        </p:nvSpPr>
        <p:spPr bwMode="auto">
          <a:xfrm>
            <a:off x="2771800"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78" name="Oval 177"/>
          <p:cNvSpPr/>
          <p:nvPr/>
        </p:nvSpPr>
        <p:spPr bwMode="auto">
          <a:xfrm>
            <a:off x="3635896"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86" name="Oval 185"/>
          <p:cNvSpPr/>
          <p:nvPr/>
        </p:nvSpPr>
        <p:spPr bwMode="auto">
          <a:xfrm>
            <a:off x="1403648"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187" name="Oval 186"/>
          <p:cNvSpPr/>
          <p:nvPr/>
        </p:nvSpPr>
        <p:spPr bwMode="auto">
          <a:xfrm>
            <a:off x="2267744" y="37170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188" name="Oval 187"/>
          <p:cNvSpPr/>
          <p:nvPr/>
        </p:nvSpPr>
        <p:spPr bwMode="auto">
          <a:xfrm>
            <a:off x="3131840"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cxnSp>
        <p:nvCxnSpPr>
          <p:cNvPr id="181" name="Straight Connector 180"/>
          <p:cNvCxnSpPr/>
          <p:nvPr/>
        </p:nvCxnSpPr>
        <p:spPr bwMode="auto">
          <a:xfrm flipH="1">
            <a:off x="4932040" y="1988840"/>
            <a:ext cx="3528392"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 name="Straight Connector 183"/>
          <p:cNvCxnSpPr/>
          <p:nvPr/>
        </p:nvCxnSpPr>
        <p:spPr bwMode="auto">
          <a:xfrm flipV="1">
            <a:off x="7596336" y="1052736"/>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 name="Straight Connector 184"/>
          <p:cNvCxnSpPr/>
          <p:nvPr/>
        </p:nvCxnSpPr>
        <p:spPr bwMode="auto">
          <a:xfrm flipH="1" flipV="1">
            <a:off x="5868144" y="1988840"/>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1" name="Straight Connector 190"/>
          <p:cNvCxnSpPr/>
          <p:nvPr/>
        </p:nvCxnSpPr>
        <p:spPr bwMode="auto">
          <a:xfrm flipH="1">
            <a:off x="5868144" y="1772816"/>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2" name="Straight Connector 191"/>
          <p:cNvCxnSpPr/>
          <p:nvPr/>
        </p:nvCxnSpPr>
        <p:spPr bwMode="auto">
          <a:xfrm flipV="1">
            <a:off x="6732240" y="1556792"/>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8" name="Rounded Rectangle 197"/>
          <p:cNvSpPr/>
          <p:nvPr/>
        </p:nvSpPr>
        <p:spPr bwMode="auto">
          <a:xfrm>
            <a:off x="5652120" y="1772816"/>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00" name="Rounded Rectangle 199"/>
          <p:cNvSpPr/>
          <p:nvPr/>
        </p:nvSpPr>
        <p:spPr bwMode="auto">
          <a:xfrm>
            <a:off x="6516216" y="1556792"/>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03" name="Straight Connector 202"/>
          <p:cNvCxnSpPr/>
          <p:nvPr/>
        </p:nvCxnSpPr>
        <p:spPr bwMode="auto">
          <a:xfrm flipH="1">
            <a:off x="5436096" y="1988840"/>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8" name="Straight Connector 207"/>
          <p:cNvCxnSpPr/>
          <p:nvPr/>
        </p:nvCxnSpPr>
        <p:spPr bwMode="auto">
          <a:xfrm>
            <a:off x="6732240" y="177281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9" name="Straight Connector 238"/>
          <p:cNvCxnSpPr/>
          <p:nvPr/>
        </p:nvCxnSpPr>
        <p:spPr bwMode="auto">
          <a:xfrm>
            <a:off x="7596336" y="155679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0" name="Straight Connector 239"/>
          <p:cNvCxnSpPr/>
          <p:nvPr/>
        </p:nvCxnSpPr>
        <p:spPr bwMode="auto">
          <a:xfrm>
            <a:off x="5868144" y="1988840"/>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1" name="Straight Connector 240"/>
          <p:cNvCxnSpPr/>
          <p:nvPr/>
        </p:nvCxnSpPr>
        <p:spPr bwMode="auto">
          <a:xfrm flipH="1">
            <a:off x="5868144" y="1772816"/>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2" name="Straight Connector 241"/>
          <p:cNvCxnSpPr/>
          <p:nvPr/>
        </p:nvCxnSpPr>
        <p:spPr bwMode="auto">
          <a:xfrm flipV="1">
            <a:off x="6732240" y="1556792"/>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3" name="Isosceles Triangle 242"/>
          <p:cNvSpPr/>
          <p:nvPr/>
        </p:nvSpPr>
        <p:spPr bwMode="auto">
          <a:xfrm>
            <a:off x="5148064" y="2204864"/>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244" name="Isosceles Triangle 243"/>
          <p:cNvSpPr/>
          <p:nvPr/>
        </p:nvSpPr>
        <p:spPr bwMode="auto">
          <a:xfrm>
            <a:off x="6012160" y="2204864"/>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L</a:t>
            </a:r>
            <a:endParaRPr lang="cs-CZ" b="1" baseline="-25000">
              <a:latin typeface="Arial" charset="0"/>
            </a:endParaRPr>
          </a:p>
        </p:txBody>
      </p:sp>
      <p:sp>
        <p:nvSpPr>
          <p:cNvPr id="245" name="Oval 244"/>
          <p:cNvSpPr/>
          <p:nvPr/>
        </p:nvSpPr>
        <p:spPr bwMode="auto">
          <a:xfrm>
            <a:off x="5364088" y="213285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67" name="Oval 266"/>
          <p:cNvSpPr/>
          <p:nvPr/>
        </p:nvSpPr>
        <p:spPr bwMode="auto">
          <a:xfrm>
            <a:off x="6228184" y="213285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68" name="Isosceles Triangle 267"/>
          <p:cNvSpPr/>
          <p:nvPr/>
        </p:nvSpPr>
        <p:spPr bwMode="auto">
          <a:xfrm>
            <a:off x="6876256" y="1988840"/>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273" name="Isosceles Triangle 272"/>
          <p:cNvSpPr/>
          <p:nvPr/>
        </p:nvSpPr>
        <p:spPr bwMode="auto">
          <a:xfrm>
            <a:off x="7740352" y="1772816"/>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274" name="Oval 273"/>
          <p:cNvSpPr/>
          <p:nvPr/>
        </p:nvSpPr>
        <p:spPr bwMode="auto">
          <a:xfrm>
            <a:off x="7092280" y="191683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75" name="Oval 274"/>
          <p:cNvSpPr/>
          <p:nvPr/>
        </p:nvSpPr>
        <p:spPr bwMode="auto">
          <a:xfrm>
            <a:off x="7956376" y="170080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76" name="Oval 275"/>
          <p:cNvSpPr/>
          <p:nvPr/>
        </p:nvSpPr>
        <p:spPr bwMode="auto">
          <a:xfrm>
            <a:off x="5724128" y="18448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277" name="Oval 276"/>
          <p:cNvSpPr/>
          <p:nvPr/>
        </p:nvSpPr>
        <p:spPr bwMode="auto">
          <a:xfrm>
            <a:off x="6588224" y="162880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281" name="Oval 280"/>
          <p:cNvSpPr/>
          <p:nvPr/>
        </p:nvSpPr>
        <p:spPr bwMode="auto">
          <a:xfrm>
            <a:off x="7452320" y="141277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sp>
        <p:nvSpPr>
          <p:cNvPr id="36" name="Rounded Rectangle 35"/>
          <p:cNvSpPr/>
          <p:nvPr/>
        </p:nvSpPr>
        <p:spPr bwMode="auto">
          <a:xfrm>
            <a:off x="1259632" y="1268760"/>
            <a:ext cx="1440160" cy="1008112"/>
          </a:xfrm>
          <a:prstGeom prst="roundRect">
            <a:avLst/>
          </a:prstGeom>
          <a:noFill/>
          <a:ln w="28575" cap="flat" cmpd="sng" algn="ctr">
            <a:solidFill>
              <a:srgbClr val="33CCFF"/>
            </a:solidFill>
            <a:prstDash val="sys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cxnSp>
        <p:nvCxnSpPr>
          <p:cNvPr id="282" name="Straight Connector 281"/>
          <p:cNvCxnSpPr/>
          <p:nvPr/>
        </p:nvCxnSpPr>
        <p:spPr bwMode="auto">
          <a:xfrm>
            <a:off x="4932040" y="4293096"/>
            <a:ext cx="3600400"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3" name="Rounded Rectangle 282"/>
          <p:cNvSpPr/>
          <p:nvPr/>
        </p:nvSpPr>
        <p:spPr bwMode="auto">
          <a:xfrm>
            <a:off x="7452320" y="364502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84" name="Straight Connector 283"/>
          <p:cNvCxnSpPr/>
          <p:nvPr/>
        </p:nvCxnSpPr>
        <p:spPr bwMode="auto">
          <a:xfrm flipH="1">
            <a:off x="7668344" y="3501008"/>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5" name="Straight Connector 284"/>
          <p:cNvCxnSpPr/>
          <p:nvPr/>
        </p:nvCxnSpPr>
        <p:spPr bwMode="auto">
          <a:xfrm flipV="1">
            <a:off x="7668344" y="3356992"/>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7" name="Straight Connector 286"/>
          <p:cNvCxnSpPr/>
          <p:nvPr/>
        </p:nvCxnSpPr>
        <p:spPr bwMode="auto">
          <a:xfrm>
            <a:off x="6804248" y="407707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5" name="Straight Connector 294"/>
          <p:cNvCxnSpPr/>
          <p:nvPr/>
        </p:nvCxnSpPr>
        <p:spPr bwMode="auto">
          <a:xfrm flipV="1">
            <a:off x="6804248" y="386104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7" name="Rounded Rectangle 296"/>
          <p:cNvSpPr/>
          <p:nvPr/>
        </p:nvSpPr>
        <p:spPr bwMode="auto">
          <a:xfrm>
            <a:off x="6588224" y="386104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98" name="Straight Connector 297"/>
          <p:cNvCxnSpPr/>
          <p:nvPr/>
        </p:nvCxnSpPr>
        <p:spPr bwMode="auto">
          <a:xfrm flipH="1">
            <a:off x="5508104" y="429309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9" name="Straight Connector 298"/>
          <p:cNvCxnSpPr/>
          <p:nvPr/>
        </p:nvCxnSpPr>
        <p:spPr bwMode="auto">
          <a:xfrm>
            <a:off x="6804248"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0" name="Straight Connector 299"/>
          <p:cNvCxnSpPr/>
          <p:nvPr/>
        </p:nvCxnSpPr>
        <p:spPr bwMode="auto">
          <a:xfrm>
            <a:off x="7668344" y="3861048"/>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1" name="Straight Connector 300"/>
          <p:cNvCxnSpPr/>
          <p:nvPr/>
        </p:nvCxnSpPr>
        <p:spPr bwMode="auto">
          <a:xfrm>
            <a:off x="5940152" y="429309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2" name="Straight Connector 301"/>
          <p:cNvCxnSpPr/>
          <p:nvPr/>
        </p:nvCxnSpPr>
        <p:spPr bwMode="auto">
          <a:xfrm flipH="1">
            <a:off x="5940152" y="4077072"/>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3" name="Straight Connector 302"/>
          <p:cNvCxnSpPr/>
          <p:nvPr/>
        </p:nvCxnSpPr>
        <p:spPr bwMode="auto">
          <a:xfrm flipV="1">
            <a:off x="6804248" y="386104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4" name="Isosceles Triangle 303"/>
          <p:cNvSpPr/>
          <p:nvPr/>
        </p:nvSpPr>
        <p:spPr bwMode="auto">
          <a:xfrm>
            <a:off x="5220072" y="4509120"/>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305" name="Isosceles Triangle 304"/>
          <p:cNvSpPr/>
          <p:nvPr/>
        </p:nvSpPr>
        <p:spPr bwMode="auto">
          <a:xfrm>
            <a:off x="6084168" y="4509120"/>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L</a:t>
            </a:r>
            <a:endParaRPr lang="cs-CZ" b="1" baseline="-25000">
              <a:latin typeface="Arial" charset="0"/>
            </a:endParaRPr>
          </a:p>
        </p:txBody>
      </p:sp>
      <p:sp>
        <p:nvSpPr>
          <p:cNvPr id="306" name="Oval 305"/>
          <p:cNvSpPr/>
          <p:nvPr/>
        </p:nvSpPr>
        <p:spPr bwMode="auto">
          <a:xfrm>
            <a:off x="5436096"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307" name="Oval 306"/>
          <p:cNvSpPr/>
          <p:nvPr/>
        </p:nvSpPr>
        <p:spPr bwMode="auto">
          <a:xfrm>
            <a:off x="6300192"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308" name="Isosceles Triangle 307"/>
          <p:cNvSpPr/>
          <p:nvPr/>
        </p:nvSpPr>
        <p:spPr bwMode="auto">
          <a:xfrm>
            <a:off x="6948264" y="429309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309" name="Isosceles Triangle 308"/>
          <p:cNvSpPr/>
          <p:nvPr/>
        </p:nvSpPr>
        <p:spPr bwMode="auto">
          <a:xfrm>
            <a:off x="7812360" y="4077072"/>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310" name="Oval 309"/>
          <p:cNvSpPr/>
          <p:nvPr/>
        </p:nvSpPr>
        <p:spPr bwMode="auto">
          <a:xfrm>
            <a:off x="7164288"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311" name="Oval 310"/>
          <p:cNvSpPr/>
          <p:nvPr/>
        </p:nvSpPr>
        <p:spPr bwMode="auto">
          <a:xfrm>
            <a:off x="8028384" y="400506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312" name="Oval 311"/>
          <p:cNvSpPr/>
          <p:nvPr/>
        </p:nvSpPr>
        <p:spPr bwMode="auto">
          <a:xfrm>
            <a:off x="5796136" y="414908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313" name="Oval 312"/>
          <p:cNvSpPr/>
          <p:nvPr/>
        </p:nvSpPr>
        <p:spPr bwMode="auto">
          <a:xfrm>
            <a:off x="6660232"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314" name="Oval 313"/>
          <p:cNvSpPr/>
          <p:nvPr/>
        </p:nvSpPr>
        <p:spPr bwMode="auto">
          <a:xfrm>
            <a:off x="7524328" y="37170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sp>
        <p:nvSpPr>
          <p:cNvPr id="315" name="Rounded Rectangle 314"/>
          <p:cNvSpPr/>
          <p:nvPr/>
        </p:nvSpPr>
        <p:spPr bwMode="auto">
          <a:xfrm>
            <a:off x="5580112" y="1268760"/>
            <a:ext cx="1440160" cy="1008112"/>
          </a:xfrm>
          <a:prstGeom prst="roundRect">
            <a:avLst/>
          </a:prstGeom>
          <a:noFill/>
          <a:ln w="28575" cap="flat" cmpd="sng" algn="ctr">
            <a:solidFill>
              <a:srgbClr val="33CCFF"/>
            </a:solidFill>
            <a:prstDash val="sys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316" name="Rounded Rectangle 315"/>
          <p:cNvSpPr/>
          <p:nvPr/>
        </p:nvSpPr>
        <p:spPr bwMode="auto">
          <a:xfrm>
            <a:off x="6516216" y="3356992"/>
            <a:ext cx="1440160" cy="1008112"/>
          </a:xfrm>
          <a:prstGeom prst="roundRect">
            <a:avLst/>
          </a:prstGeom>
          <a:noFill/>
          <a:ln w="28575" cap="flat" cmpd="sng" algn="ctr">
            <a:solidFill>
              <a:srgbClr val="33CCFF"/>
            </a:solidFill>
            <a:prstDash val="sys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30" name="Rounded Rectangle 129"/>
          <p:cNvSpPr/>
          <p:nvPr/>
        </p:nvSpPr>
        <p:spPr bwMode="auto">
          <a:xfrm>
            <a:off x="2123728" y="3356992"/>
            <a:ext cx="1440160" cy="1008112"/>
          </a:xfrm>
          <a:prstGeom prst="roundRect">
            <a:avLst/>
          </a:prstGeom>
          <a:noFill/>
          <a:ln w="28575" cap="flat" cmpd="sng" algn="ctr">
            <a:solidFill>
              <a:srgbClr val="33CCFF"/>
            </a:solidFill>
            <a:prstDash val="sys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31" name="Down Arrow 130"/>
          <p:cNvSpPr/>
          <p:nvPr/>
        </p:nvSpPr>
        <p:spPr bwMode="auto">
          <a:xfrm rot="16200000">
            <a:off x="4427984" y="1628800"/>
            <a:ext cx="288032" cy="432048"/>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32" name="Down Arrow 131"/>
          <p:cNvSpPr/>
          <p:nvPr/>
        </p:nvSpPr>
        <p:spPr bwMode="auto">
          <a:xfrm rot="16200000" flipH="1" flipV="1">
            <a:off x="4427984" y="3645024"/>
            <a:ext cx="288032" cy="432048"/>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33" name="Down Arrow 132"/>
          <p:cNvSpPr/>
          <p:nvPr/>
        </p:nvSpPr>
        <p:spPr bwMode="auto">
          <a:xfrm>
            <a:off x="5364088" y="3068960"/>
            <a:ext cx="288032" cy="432048"/>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3" name="Curved Down Arrow 2"/>
          <p:cNvSpPr/>
          <p:nvPr/>
        </p:nvSpPr>
        <p:spPr bwMode="auto">
          <a:xfrm rot="20620462">
            <a:off x="6682504" y="3446554"/>
            <a:ext cx="936104" cy="299472"/>
          </a:xfrm>
          <a:prstGeom prst="curvedDownArrow">
            <a:avLst>
              <a:gd name="adj1" fmla="val 25000"/>
              <a:gd name="adj2" fmla="val 96917"/>
              <a:gd name="adj3" fmla="val 32683"/>
            </a:avLst>
          </a:prstGeom>
          <a:solidFill>
            <a:srgbClr val="33CCFF"/>
          </a:solid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5" name="Curved Down Arrow 134"/>
          <p:cNvSpPr/>
          <p:nvPr/>
        </p:nvSpPr>
        <p:spPr bwMode="auto">
          <a:xfrm rot="1285263" flipH="1">
            <a:off x="1642025" y="1357349"/>
            <a:ext cx="936104" cy="299472"/>
          </a:xfrm>
          <a:prstGeom prst="curvedDownArrow">
            <a:avLst>
              <a:gd name="adj1" fmla="val 25000"/>
              <a:gd name="adj2" fmla="val 76747"/>
              <a:gd name="adj3" fmla="val 36844"/>
            </a:avLst>
          </a:prstGeom>
          <a:solidFill>
            <a:srgbClr val="33CCFF"/>
          </a:solid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7" name="AutoShape 3"/>
          <p:cNvSpPr>
            <a:spLocks noChangeArrowheads="1"/>
          </p:cNvSpPr>
          <p:nvPr/>
        </p:nvSpPr>
        <p:spPr bwMode="auto">
          <a:xfrm>
            <a:off x="3851920" y="1340768"/>
            <a:ext cx="1152128" cy="288032"/>
          </a:xfrm>
          <a:prstGeom prst="roundRect">
            <a:avLst>
              <a:gd name="adj" fmla="val 22612"/>
            </a:avLst>
          </a:prstGeom>
          <a:solidFill>
            <a:srgbClr val="33CCFF"/>
          </a:solidFill>
          <a:ln w="19050">
            <a:solidFill>
              <a:schemeClr val="accent2"/>
            </a:solidFill>
            <a:round/>
            <a:headEnd/>
            <a:tailEnd/>
          </a:ln>
          <a:effectLst/>
          <a:extLst/>
        </p:spPr>
        <p:txBody>
          <a:bodyPr wrap="square" lIns="0" tIns="0" rIns="0" bIns="0" anchor="ctr"/>
          <a:lstStyle/>
          <a:p>
            <a:pPr fontAlgn="base">
              <a:spcBef>
                <a:spcPct val="0"/>
              </a:spcBef>
              <a:spcAft>
                <a:spcPct val="0"/>
              </a:spcAft>
            </a:pPr>
            <a:r>
              <a:rPr lang="en-US" smtClean="0"/>
              <a:t> </a:t>
            </a:r>
            <a:r>
              <a:rPr lang="en-US" b="1" smtClean="0"/>
              <a:t>L</a:t>
            </a:r>
            <a:r>
              <a:rPr lang="en-US" smtClean="0"/>
              <a:t> rotation </a:t>
            </a:r>
          </a:p>
        </p:txBody>
      </p:sp>
      <p:sp>
        <p:nvSpPr>
          <p:cNvPr id="139" name="AutoShape 3"/>
          <p:cNvSpPr>
            <a:spLocks noChangeArrowheads="1"/>
          </p:cNvSpPr>
          <p:nvPr/>
        </p:nvSpPr>
        <p:spPr bwMode="auto">
          <a:xfrm>
            <a:off x="3995936" y="3356992"/>
            <a:ext cx="1152128" cy="288032"/>
          </a:xfrm>
          <a:prstGeom prst="roundRect">
            <a:avLst>
              <a:gd name="adj" fmla="val 22612"/>
            </a:avLst>
          </a:prstGeom>
          <a:solidFill>
            <a:srgbClr val="33CCFF"/>
          </a:solidFill>
          <a:ln w="19050">
            <a:solidFill>
              <a:schemeClr val="accent2"/>
            </a:solidFill>
            <a:round/>
            <a:headEnd/>
            <a:tailEnd/>
          </a:ln>
          <a:effectLst/>
          <a:extLst/>
        </p:spPr>
        <p:txBody>
          <a:bodyPr wrap="square" lIns="0" tIns="0" rIns="0" bIns="0" anchor="ctr"/>
          <a:lstStyle/>
          <a:p>
            <a:pPr algn="ctr" fontAlgn="base">
              <a:spcBef>
                <a:spcPct val="0"/>
              </a:spcBef>
              <a:spcAft>
                <a:spcPct val="0"/>
              </a:spcAft>
            </a:pPr>
            <a:r>
              <a:rPr lang="en-US" b="1" smtClean="0"/>
              <a:t>R</a:t>
            </a:r>
            <a:r>
              <a:rPr lang="en-US" smtClean="0"/>
              <a:t> rotation</a:t>
            </a:r>
          </a:p>
        </p:txBody>
      </p:sp>
      <p:sp>
        <p:nvSpPr>
          <p:cNvPr id="164"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Splay Tree - rotation </a:t>
            </a:r>
            <a:endParaRPr lang="cs-CZ" sz="2000" b="1">
              <a:solidFill>
                <a:schemeClr val="bg1"/>
              </a:solidFill>
              <a:latin typeface="Arial Black" pitchFamily="34" charset="0"/>
            </a:endParaRPr>
          </a:p>
        </p:txBody>
      </p:sp>
      <p:sp>
        <p:nvSpPr>
          <p:cNvPr id="170"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79" name="Group 629"/>
          <p:cNvGrpSpPr>
            <a:grpSpLocks/>
          </p:cNvGrpSpPr>
          <p:nvPr/>
        </p:nvGrpSpPr>
        <p:grpSpPr bwMode="auto">
          <a:xfrm>
            <a:off x="4067944" y="116632"/>
            <a:ext cx="217488" cy="217487"/>
            <a:chOff x="2290" y="73"/>
            <a:chExt cx="137" cy="137"/>
          </a:xfrm>
        </p:grpSpPr>
        <p:grpSp>
          <p:nvGrpSpPr>
            <p:cNvPr id="182" name="Group 630"/>
            <p:cNvGrpSpPr>
              <a:grpSpLocks/>
            </p:cNvGrpSpPr>
            <p:nvPr/>
          </p:nvGrpSpPr>
          <p:grpSpPr bwMode="auto">
            <a:xfrm>
              <a:off x="2290" y="73"/>
              <a:ext cx="136" cy="137"/>
              <a:chOff x="2562" y="300"/>
              <a:chExt cx="182" cy="91"/>
            </a:xfrm>
          </p:grpSpPr>
          <p:sp>
            <p:nvSpPr>
              <p:cNvPr id="189"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6"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83"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1"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205"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206" name="Group 636"/>
          <p:cNvGrpSpPr>
            <a:grpSpLocks/>
          </p:cNvGrpSpPr>
          <p:nvPr/>
        </p:nvGrpSpPr>
        <p:grpSpPr bwMode="auto">
          <a:xfrm flipH="1">
            <a:off x="8532813" y="115888"/>
            <a:ext cx="217487" cy="217487"/>
            <a:chOff x="2290" y="73"/>
            <a:chExt cx="137" cy="137"/>
          </a:xfrm>
        </p:grpSpPr>
        <p:grpSp>
          <p:nvGrpSpPr>
            <p:cNvPr id="210" name="Group 637"/>
            <p:cNvGrpSpPr>
              <a:grpSpLocks/>
            </p:cNvGrpSpPr>
            <p:nvPr/>
          </p:nvGrpSpPr>
          <p:grpSpPr bwMode="auto">
            <a:xfrm>
              <a:off x="2290" y="73"/>
              <a:ext cx="136" cy="137"/>
              <a:chOff x="2562" y="300"/>
              <a:chExt cx="182" cy="91"/>
            </a:xfrm>
          </p:grpSpPr>
          <p:sp>
            <p:nvSpPr>
              <p:cNvPr id="212"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3"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11"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14"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Step-by-step scheme</a:t>
            </a:r>
            <a:endParaRPr lang="cs-CZ" sz="1400" b="1">
              <a:solidFill>
                <a:schemeClr val="bg1"/>
              </a:solidFill>
              <a:latin typeface="Arial Black" pitchFamily="34" charset="0"/>
            </a:endParaRPr>
          </a:p>
        </p:txBody>
      </p:sp>
      <p:sp>
        <p:nvSpPr>
          <p:cNvPr id="215"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a:solidFill>
                  <a:schemeClr val="bg1"/>
                </a:solidFill>
                <a:latin typeface="Arial Black" pitchFamily="34" charset="0"/>
              </a:rPr>
              <a:t>7</a:t>
            </a:r>
            <a:endParaRPr lang="cs-CZ" sz="1600" b="1">
              <a:solidFill>
                <a:schemeClr val="bg1"/>
              </a:solidFill>
              <a:latin typeface="Arial Black" pitchFamily="34" charset="0"/>
            </a:endParaRPr>
          </a:p>
        </p:txBody>
      </p:sp>
      <p:sp>
        <p:nvSpPr>
          <p:cNvPr id="219" name="AutoShape 3"/>
          <p:cNvSpPr>
            <a:spLocks noChangeArrowheads="1"/>
          </p:cNvSpPr>
          <p:nvPr/>
        </p:nvSpPr>
        <p:spPr bwMode="auto">
          <a:xfrm>
            <a:off x="539552" y="5733256"/>
            <a:ext cx="7848872" cy="720080"/>
          </a:xfrm>
          <a:prstGeom prst="roundRect">
            <a:avLst>
              <a:gd name="adj" fmla="val 15363"/>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a:t>Zig-Zag rotation is identical to the double (LR or RL) rotation in AVL tree.</a:t>
            </a:r>
          </a:p>
          <a:p>
            <a:pPr fontAlgn="base">
              <a:spcBef>
                <a:spcPct val="0"/>
              </a:spcBef>
              <a:spcAft>
                <a:spcPct val="0"/>
              </a:spcAft>
            </a:pPr>
            <a:endParaRPr lang="en-US"/>
          </a:p>
        </p:txBody>
      </p:sp>
      <p:sp>
        <p:nvSpPr>
          <p:cNvPr id="220" name="AutoShape 641"/>
          <p:cNvSpPr>
            <a:spLocks noChangeArrowheads="1"/>
          </p:cNvSpPr>
          <p:nvPr/>
        </p:nvSpPr>
        <p:spPr bwMode="auto">
          <a:xfrm>
            <a:off x="683568" y="5517232"/>
            <a:ext cx="1152128"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Note:</a:t>
            </a:r>
            <a:endParaRPr lang="cs-CZ" sz="1400" b="1">
              <a:solidFill>
                <a:schemeClr val="bg1"/>
              </a:solidFill>
              <a:latin typeface="Arial Black" pitchFamily="34" charset="0"/>
            </a:endParaRPr>
          </a:p>
        </p:txBody>
      </p:sp>
      <p:sp>
        <p:nvSpPr>
          <p:cNvPr id="149" name="AutoShape 3"/>
          <p:cNvSpPr>
            <a:spLocks noChangeArrowheads="1"/>
          </p:cNvSpPr>
          <p:nvPr/>
        </p:nvSpPr>
        <p:spPr bwMode="auto">
          <a:xfrm>
            <a:off x="3203848" y="620688"/>
            <a:ext cx="2520280" cy="432048"/>
          </a:xfrm>
          <a:prstGeom prst="roundRect">
            <a:avLst>
              <a:gd name="adj" fmla="val 2269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sz="2000" b="1" smtClean="0"/>
              <a:t>Zig - zag rotation  </a:t>
            </a:r>
            <a:endParaRPr lang="en-US" sz="2000" b="1"/>
          </a:p>
        </p:txBody>
      </p:sp>
    </p:spTree>
    <p:extLst>
      <p:ext uri="{BB962C8B-B14F-4D97-AF65-F5344CB8AC3E}">
        <p14:creationId xmlns:p14="http://schemas.microsoft.com/office/powerpoint/2010/main" val="13255052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AutoShape 3"/>
          <p:cNvSpPr>
            <a:spLocks noChangeArrowheads="1"/>
          </p:cNvSpPr>
          <p:nvPr/>
        </p:nvSpPr>
        <p:spPr bwMode="auto">
          <a:xfrm>
            <a:off x="251520" y="2780928"/>
            <a:ext cx="8640960" cy="3744416"/>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257" name="AutoShape 3"/>
          <p:cNvSpPr>
            <a:spLocks noChangeArrowheads="1"/>
          </p:cNvSpPr>
          <p:nvPr/>
        </p:nvSpPr>
        <p:spPr bwMode="auto">
          <a:xfrm>
            <a:off x="251520" y="692696"/>
            <a:ext cx="8640960" cy="1944216"/>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cxnSp>
        <p:nvCxnSpPr>
          <p:cNvPr id="252" name="Straight Connector 251"/>
          <p:cNvCxnSpPr/>
          <p:nvPr/>
        </p:nvCxnSpPr>
        <p:spPr bwMode="auto">
          <a:xfrm flipH="1">
            <a:off x="6516216" y="4869160"/>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8" name="Straight Connector 217"/>
          <p:cNvCxnSpPr/>
          <p:nvPr/>
        </p:nvCxnSpPr>
        <p:spPr bwMode="auto">
          <a:xfrm flipH="1" flipV="1">
            <a:off x="1403648" y="3501008"/>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9" name="Oval 218"/>
          <p:cNvSpPr/>
          <p:nvPr/>
        </p:nvSpPr>
        <p:spPr bwMode="auto">
          <a:xfrm>
            <a:off x="1547664" y="3645024"/>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5</a:t>
            </a:r>
            <a:endParaRPr lang="cs-CZ" b="1">
              <a:latin typeface="Arial" charset="0"/>
            </a:endParaRPr>
          </a:p>
        </p:txBody>
      </p:sp>
      <p:cxnSp>
        <p:nvCxnSpPr>
          <p:cNvPr id="200" name="Straight Connector 199"/>
          <p:cNvCxnSpPr/>
          <p:nvPr/>
        </p:nvCxnSpPr>
        <p:spPr bwMode="auto">
          <a:xfrm flipH="1" flipV="1">
            <a:off x="6948264" y="1484784"/>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8" name="Straight Connector 207"/>
          <p:cNvCxnSpPr/>
          <p:nvPr/>
        </p:nvCxnSpPr>
        <p:spPr bwMode="auto">
          <a:xfrm flipV="1">
            <a:off x="8100392" y="1484784"/>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1" name="Straight Connector 180"/>
          <p:cNvCxnSpPr/>
          <p:nvPr/>
        </p:nvCxnSpPr>
        <p:spPr bwMode="auto">
          <a:xfrm flipV="1">
            <a:off x="5292080" y="1484784"/>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5" name="Straight Connector 174"/>
          <p:cNvCxnSpPr/>
          <p:nvPr/>
        </p:nvCxnSpPr>
        <p:spPr bwMode="auto">
          <a:xfrm flipH="1" flipV="1">
            <a:off x="4283968" y="1484784"/>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Straight Connector 140"/>
          <p:cNvCxnSpPr/>
          <p:nvPr/>
        </p:nvCxnSpPr>
        <p:spPr bwMode="auto">
          <a:xfrm flipH="1" flipV="1">
            <a:off x="1979712" y="1484784"/>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Splay Tree - </a:t>
            </a:r>
            <a:r>
              <a:rPr lang="en-US" sz="2000" b="1" smtClean="0">
                <a:solidFill>
                  <a:schemeClr val="bg1"/>
                </a:solidFill>
                <a:latin typeface="Arial Black" pitchFamily="34" charset="0"/>
              </a:rPr>
              <a:t>Insert</a:t>
            </a:r>
            <a:endParaRPr lang="cs-CZ" sz="2000" b="1">
              <a:solidFill>
                <a:schemeClr val="bg1"/>
              </a:solidFill>
              <a:latin typeface="Arial Black" pitchFamily="34" charset="0"/>
            </a:endParaRPr>
          </a:p>
        </p:txBody>
      </p:sp>
      <p:sp>
        <p:nvSpPr>
          <p:cNvPr id="86"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7" name="Group 629"/>
          <p:cNvGrpSpPr>
            <a:grpSpLocks/>
          </p:cNvGrpSpPr>
          <p:nvPr/>
        </p:nvGrpSpPr>
        <p:grpSpPr bwMode="auto">
          <a:xfrm>
            <a:off x="4067944" y="116632"/>
            <a:ext cx="217488" cy="217487"/>
            <a:chOff x="2290" y="73"/>
            <a:chExt cx="137" cy="137"/>
          </a:xfrm>
        </p:grpSpPr>
        <p:grpSp>
          <p:nvGrpSpPr>
            <p:cNvPr id="88" name="Group 630"/>
            <p:cNvGrpSpPr>
              <a:grpSpLocks/>
            </p:cNvGrpSpPr>
            <p:nvPr/>
          </p:nvGrpSpPr>
          <p:grpSpPr bwMode="auto">
            <a:xfrm>
              <a:off x="2290" y="73"/>
              <a:ext cx="136" cy="137"/>
              <a:chOff x="2562" y="300"/>
              <a:chExt cx="182" cy="91"/>
            </a:xfrm>
          </p:grpSpPr>
          <p:sp>
            <p:nvSpPr>
              <p:cNvPr id="90"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1"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89"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92"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93"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94" name="Group 636"/>
          <p:cNvGrpSpPr>
            <a:grpSpLocks/>
          </p:cNvGrpSpPr>
          <p:nvPr/>
        </p:nvGrpSpPr>
        <p:grpSpPr bwMode="auto">
          <a:xfrm flipH="1">
            <a:off x="8532813" y="115888"/>
            <a:ext cx="217487" cy="217487"/>
            <a:chOff x="2290" y="73"/>
            <a:chExt cx="137" cy="137"/>
          </a:xfrm>
        </p:grpSpPr>
        <p:grpSp>
          <p:nvGrpSpPr>
            <p:cNvPr id="95" name="Group 637"/>
            <p:cNvGrpSpPr>
              <a:grpSpLocks/>
            </p:cNvGrpSpPr>
            <p:nvPr/>
          </p:nvGrpSpPr>
          <p:grpSpPr bwMode="auto">
            <a:xfrm>
              <a:off x="2290" y="73"/>
              <a:ext cx="136" cy="137"/>
              <a:chOff x="2562" y="300"/>
              <a:chExt cx="182" cy="91"/>
            </a:xfrm>
          </p:grpSpPr>
          <p:sp>
            <p:nvSpPr>
              <p:cNvPr id="97"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8"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96"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99"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100"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8</a:t>
            </a:r>
            <a:endParaRPr lang="cs-CZ" sz="1600" b="1">
              <a:solidFill>
                <a:schemeClr val="bg1"/>
              </a:solidFill>
              <a:latin typeface="Arial Black" pitchFamily="34" charset="0"/>
            </a:endParaRPr>
          </a:p>
        </p:txBody>
      </p:sp>
      <p:sp>
        <p:nvSpPr>
          <p:cNvPr id="101" name="AutoShape 71"/>
          <p:cNvSpPr>
            <a:spLocks noChangeArrowheads="1"/>
          </p:cNvSpPr>
          <p:nvPr/>
        </p:nvSpPr>
        <p:spPr bwMode="auto">
          <a:xfrm>
            <a:off x="323528" y="836712"/>
            <a:ext cx="1080120"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a:solidFill>
                  <a:srgbClr val="FFFFFF"/>
                </a:solidFill>
                <a:latin typeface="Arial Black" pitchFamily="34" charset="0"/>
              </a:rPr>
              <a:t>Insert 1</a:t>
            </a:r>
            <a:endParaRPr lang="cs-CZ" sz="1400" b="1">
              <a:solidFill>
                <a:srgbClr val="FFFFFF"/>
              </a:solidFill>
              <a:latin typeface="Arial Black" pitchFamily="34" charset="0"/>
            </a:endParaRPr>
          </a:p>
        </p:txBody>
      </p:sp>
      <p:sp>
        <p:nvSpPr>
          <p:cNvPr id="102" name="Oval 101"/>
          <p:cNvSpPr/>
          <p:nvPr/>
        </p:nvSpPr>
        <p:spPr bwMode="auto">
          <a:xfrm>
            <a:off x="683568" y="1412776"/>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103" name="AutoShape 71"/>
          <p:cNvSpPr>
            <a:spLocks noChangeArrowheads="1"/>
          </p:cNvSpPr>
          <p:nvPr/>
        </p:nvSpPr>
        <p:spPr bwMode="auto">
          <a:xfrm>
            <a:off x="1691680" y="836712"/>
            <a:ext cx="936104"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a:solidFill>
                  <a:srgbClr val="FFFFFF"/>
                </a:solidFill>
                <a:latin typeface="Arial Black" pitchFamily="34" charset="0"/>
              </a:rPr>
              <a:t>Insert 2</a:t>
            </a:r>
            <a:endParaRPr lang="cs-CZ" sz="1400" b="1">
              <a:solidFill>
                <a:srgbClr val="FFFFFF"/>
              </a:solidFill>
              <a:latin typeface="Arial Black" pitchFamily="34" charset="0"/>
            </a:endParaRPr>
          </a:p>
        </p:txBody>
      </p:sp>
      <p:sp>
        <p:nvSpPr>
          <p:cNvPr id="104" name="Oval 103"/>
          <p:cNvSpPr/>
          <p:nvPr/>
        </p:nvSpPr>
        <p:spPr bwMode="auto">
          <a:xfrm>
            <a:off x="2123728" y="1628800"/>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2</a:t>
            </a:r>
            <a:endParaRPr lang="cs-CZ" b="1">
              <a:latin typeface="Arial" charset="0"/>
            </a:endParaRPr>
          </a:p>
        </p:txBody>
      </p:sp>
      <p:sp>
        <p:nvSpPr>
          <p:cNvPr id="140" name="Oval 139"/>
          <p:cNvSpPr/>
          <p:nvPr/>
        </p:nvSpPr>
        <p:spPr bwMode="auto">
          <a:xfrm>
            <a:off x="1835696" y="1340768"/>
            <a:ext cx="288032" cy="288032"/>
          </a:xfrm>
          <a:prstGeom prst="ellipse">
            <a:avLst/>
          </a:prstGeom>
          <a:solidFill>
            <a:srgbClr val="FFFF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142" name="AutoShape 71"/>
          <p:cNvSpPr>
            <a:spLocks noChangeArrowheads="1"/>
          </p:cNvSpPr>
          <p:nvPr/>
        </p:nvSpPr>
        <p:spPr bwMode="auto">
          <a:xfrm>
            <a:off x="2699792" y="836712"/>
            <a:ext cx="720080"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a:solidFill>
                  <a:srgbClr val="FFFFFF"/>
                </a:solidFill>
                <a:latin typeface="Arial Black" pitchFamily="34" charset="0"/>
              </a:rPr>
              <a:t>Splay</a:t>
            </a:r>
            <a:endParaRPr lang="cs-CZ" sz="1400" b="1">
              <a:solidFill>
                <a:srgbClr val="FFFFFF"/>
              </a:solidFill>
              <a:latin typeface="Arial Black" pitchFamily="34" charset="0"/>
            </a:endParaRPr>
          </a:p>
        </p:txBody>
      </p:sp>
      <p:cxnSp>
        <p:nvCxnSpPr>
          <p:cNvPr id="146" name="Straight Connector 145"/>
          <p:cNvCxnSpPr/>
          <p:nvPr/>
        </p:nvCxnSpPr>
        <p:spPr bwMode="auto">
          <a:xfrm flipV="1">
            <a:off x="2987824" y="1484784"/>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7" name="Oval 146"/>
          <p:cNvSpPr/>
          <p:nvPr/>
        </p:nvSpPr>
        <p:spPr bwMode="auto">
          <a:xfrm>
            <a:off x="3131840" y="1340768"/>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2</a:t>
            </a:r>
            <a:endParaRPr lang="cs-CZ" b="1">
              <a:latin typeface="Arial" charset="0"/>
            </a:endParaRPr>
          </a:p>
        </p:txBody>
      </p:sp>
      <p:sp>
        <p:nvSpPr>
          <p:cNvPr id="148" name="Oval 147"/>
          <p:cNvSpPr/>
          <p:nvPr/>
        </p:nvSpPr>
        <p:spPr bwMode="auto">
          <a:xfrm>
            <a:off x="2843808" y="1628800"/>
            <a:ext cx="288032" cy="288032"/>
          </a:xfrm>
          <a:prstGeom prst="ellipse">
            <a:avLst/>
          </a:prstGeom>
          <a:solidFill>
            <a:srgbClr val="FFFF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149" name="AutoShape 71"/>
          <p:cNvSpPr>
            <a:spLocks noChangeArrowheads="1"/>
          </p:cNvSpPr>
          <p:nvPr/>
        </p:nvSpPr>
        <p:spPr bwMode="auto">
          <a:xfrm>
            <a:off x="3923928" y="836712"/>
            <a:ext cx="936104"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a:solidFill>
                  <a:srgbClr val="FFFFFF"/>
                </a:solidFill>
                <a:latin typeface="Arial Black" pitchFamily="34" charset="0"/>
              </a:rPr>
              <a:t>Insert 3</a:t>
            </a:r>
            <a:endParaRPr lang="cs-CZ" sz="1400" b="1">
              <a:solidFill>
                <a:srgbClr val="FFFFFF"/>
              </a:solidFill>
              <a:latin typeface="Arial Black" pitchFamily="34" charset="0"/>
            </a:endParaRPr>
          </a:p>
        </p:txBody>
      </p:sp>
      <p:sp>
        <p:nvSpPr>
          <p:cNvPr id="163" name="AutoShape 71"/>
          <p:cNvSpPr>
            <a:spLocks noChangeArrowheads="1"/>
          </p:cNvSpPr>
          <p:nvPr/>
        </p:nvSpPr>
        <p:spPr bwMode="auto">
          <a:xfrm>
            <a:off x="4932040" y="836712"/>
            <a:ext cx="936104"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smtClean="0">
                <a:solidFill>
                  <a:srgbClr val="FFFFFF"/>
                </a:solidFill>
                <a:latin typeface="Arial Black" pitchFamily="34" charset="0"/>
              </a:rPr>
              <a:t>Splay</a:t>
            </a:r>
            <a:endParaRPr lang="cs-CZ" sz="1400" b="1">
              <a:solidFill>
                <a:srgbClr val="FFFFFF"/>
              </a:solidFill>
              <a:latin typeface="Arial Black" pitchFamily="34" charset="0"/>
            </a:endParaRPr>
          </a:p>
        </p:txBody>
      </p:sp>
      <p:cxnSp>
        <p:nvCxnSpPr>
          <p:cNvPr id="168" name="Straight Connector 167"/>
          <p:cNvCxnSpPr/>
          <p:nvPr/>
        </p:nvCxnSpPr>
        <p:spPr bwMode="auto">
          <a:xfrm flipV="1">
            <a:off x="3995936" y="1484784"/>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9" name="Oval 168"/>
          <p:cNvSpPr/>
          <p:nvPr/>
        </p:nvSpPr>
        <p:spPr bwMode="auto">
          <a:xfrm>
            <a:off x="4139952" y="134076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171" name="Oval 170"/>
          <p:cNvSpPr/>
          <p:nvPr/>
        </p:nvSpPr>
        <p:spPr bwMode="auto">
          <a:xfrm>
            <a:off x="3851920" y="1628800"/>
            <a:ext cx="288032" cy="288032"/>
          </a:xfrm>
          <a:prstGeom prst="ellipse">
            <a:avLst/>
          </a:prstGeom>
          <a:solidFill>
            <a:srgbClr val="FFFF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174" name="Oval 173"/>
          <p:cNvSpPr/>
          <p:nvPr/>
        </p:nvSpPr>
        <p:spPr bwMode="auto">
          <a:xfrm>
            <a:off x="4427984" y="1628800"/>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3</a:t>
            </a:r>
            <a:endParaRPr lang="cs-CZ" b="1">
              <a:latin typeface="Arial" charset="0"/>
            </a:endParaRPr>
          </a:p>
        </p:txBody>
      </p:sp>
      <p:cxnSp>
        <p:nvCxnSpPr>
          <p:cNvPr id="177" name="Straight Connector 176"/>
          <p:cNvCxnSpPr/>
          <p:nvPr/>
        </p:nvCxnSpPr>
        <p:spPr bwMode="auto">
          <a:xfrm flipV="1">
            <a:off x="5004048" y="1772816"/>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8" name="Oval 177"/>
          <p:cNvSpPr/>
          <p:nvPr/>
        </p:nvSpPr>
        <p:spPr bwMode="auto">
          <a:xfrm>
            <a:off x="5148064" y="162880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179" name="Oval 178"/>
          <p:cNvSpPr/>
          <p:nvPr/>
        </p:nvSpPr>
        <p:spPr bwMode="auto">
          <a:xfrm>
            <a:off x="4860032" y="1916832"/>
            <a:ext cx="288032" cy="288032"/>
          </a:xfrm>
          <a:prstGeom prst="ellipse">
            <a:avLst/>
          </a:prstGeom>
          <a:solidFill>
            <a:srgbClr val="FFFF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182" name="Oval 181"/>
          <p:cNvSpPr/>
          <p:nvPr/>
        </p:nvSpPr>
        <p:spPr bwMode="auto">
          <a:xfrm>
            <a:off x="5436096" y="1340768"/>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3</a:t>
            </a:r>
            <a:endParaRPr lang="cs-CZ" b="1">
              <a:latin typeface="Arial" charset="0"/>
            </a:endParaRPr>
          </a:p>
        </p:txBody>
      </p:sp>
      <p:sp>
        <p:nvSpPr>
          <p:cNvPr id="185" name="AutoShape 71"/>
          <p:cNvSpPr>
            <a:spLocks noChangeArrowheads="1"/>
          </p:cNvSpPr>
          <p:nvPr/>
        </p:nvSpPr>
        <p:spPr bwMode="auto">
          <a:xfrm>
            <a:off x="6444208" y="836712"/>
            <a:ext cx="936104"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a:solidFill>
                  <a:srgbClr val="FFFFFF"/>
                </a:solidFill>
                <a:latin typeface="Arial Black" pitchFamily="34" charset="0"/>
              </a:rPr>
              <a:t>Insert 4</a:t>
            </a:r>
            <a:endParaRPr lang="cs-CZ" sz="1400" b="1">
              <a:solidFill>
                <a:srgbClr val="FFFFFF"/>
              </a:solidFill>
              <a:latin typeface="Arial Black" pitchFamily="34" charset="0"/>
            </a:endParaRPr>
          </a:p>
        </p:txBody>
      </p:sp>
      <p:sp>
        <p:nvSpPr>
          <p:cNvPr id="186" name="AutoShape 71"/>
          <p:cNvSpPr>
            <a:spLocks noChangeArrowheads="1"/>
          </p:cNvSpPr>
          <p:nvPr/>
        </p:nvSpPr>
        <p:spPr bwMode="auto">
          <a:xfrm>
            <a:off x="7524328" y="836712"/>
            <a:ext cx="936104"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a:solidFill>
                  <a:srgbClr val="FFFFFF"/>
                </a:solidFill>
                <a:latin typeface="Arial Black" pitchFamily="34" charset="0"/>
              </a:rPr>
              <a:t>Splay</a:t>
            </a:r>
            <a:endParaRPr lang="cs-CZ" sz="1400" b="1">
              <a:solidFill>
                <a:srgbClr val="FFFFFF"/>
              </a:solidFill>
              <a:latin typeface="Arial Black" pitchFamily="34" charset="0"/>
            </a:endParaRPr>
          </a:p>
        </p:txBody>
      </p:sp>
      <p:cxnSp>
        <p:nvCxnSpPr>
          <p:cNvPr id="195" name="Straight Connector 194"/>
          <p:cNvCxnSpPr/>
          <p:nvPr/>
        </p:nvCxnSpPr>
        <p:spPr bwMode="auto">
          <a:xfrm flipV="1">
            <a:off x="6660232" y="1484784"/>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6" name="Straight Connector 195"/>
          <p:cNvCxnSpPr/>
          <p:nvPr/>
        </p:nvCxnSpPr>
        <p:spPr bwMode="auto">
          <a:xfrm flipV="1">
            <a:off x="6372200" y="1772816"/>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7" name="Oval 196"/>
          <p:cNvSpPr/>
          <p:nvPr/>
        </p:nvSpPr>
        <p:spPr bwMode="auto">
          <a:xfrm>
            <a:off x="6516216" y="162880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198" name="Oval 197"/>
          <p:cNvSpPr/>
          <p:nvPr/>
        </p:nvSpPr>
        <p:spPr bwMode="auto">
          <a:xfrm>
            <a:off x="6228184" y="1988840"/>
            <a:ext cx="288032" cy="288032"/>
          </a:xfrm>
          <a:prstGeom prst="ellipse">
            <a:avLst/>
          </a:prstGeom>
          <a:solidFill>
            <a:srgbClr val="FFFF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199" name="Oval 198"/>
          <p:cNvSpPr/>
          <p:nvPr/>
        </p:nvSpPr>
        <p:spPr bwMode="auto">
          <a:xfrm>
            <a:off x="6804248" y="134076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3</a:t>
            </a:r>
            <a:endParaRPr kumimoji="0" lang="cs-CZ" sz="1800" b="1" i="0" u="none" strike="noStrike" cap="none" normalizeH="0" baseline="0" smtClean="0">
              <a:ln>
                <a:noFill/>
              </a:ln>
              <a:solidFill>
                <a:schemeClr val="tx1"/>
              </a:solidFill>
              <a:effectLst/>
              <a:latin typeface="Arial" charset="0"/>
            </a:endParaRPr>
          </a:p>
        </p:txBody>
      </p:sp>
      <p:sp>
        <p:nvSpPr>
          <p:cNvPr id="201" name="Oval 200"/>
          <p:cNvSpPr/>
          <p:nvPr/>
        </p:nvSpPr>
        <p:spPr bwMode="auto">
          <a:xfrm>
            <a:off x="7092280" y="1628800"/>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4</a:t>
            </a:r>
            <a:endParaRPr lang="cs-CZ" b="1">
              <a:latin typeface="Arial" charset="0"/>
            </a:endParaRPr>
          </a:p>
        </p:txBody>
      </p:sp>
      <p:cxnSp>
        <p:nvCxnSpPr>
          <p:cNvPr id="202" name="Straight Connector 201"/>
          <p:cNvCxnSpPr/>
          <p:nvPr/>
        </p:nvCxnSpPr>
        <p:spPr bwMode="auto">
          <a:xfrm flipV="1">
            <a:off x="7812360" y="1772816"/>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3" name="Straight Connector 202"/>
          <p:cNvCxnSpPr/>
          <p:nvPr/>
        </p:nvCxnSpPr>
        <p:spPr bwMode="auto">
          <a:xfrm flipV="1">
            <a:off x="7524328" y="2060848"/>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4" name="Oval 203"/>
          <p:cNvSpPr/>
          <p:nvPr/>
        </p:nvSpPr>
        <p:spPr bwMode="auto">
          <a:xfrm>
            <a:off x="7668344" y="19168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205" name="Oval 204"/>
          <p:cNvSpPr/>
          <p:nvPr/>
        </p:nvSpPr>
        <p:spPr bwMode="auto">
          <a:xfrm>
            <a:off x="7380312" y="2204864"/>
            <a:ext cx="288032" cy="288032"/>
          </a:xfrm>
          <a:prstGeom prst="ellipse">
            <a:avLst/>
          </a:prstGeom>
          <a:solidFill>
            <a:srgbClr val="FFFF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206" name="Oval 205"/>
          <p:cNvSpPr/>
          <p:nvPr/>
        </p:nvSpPr>
        <p:spPr bwMode="auto">
          <a:xfrm>
            <a:off x="7956376" y="162880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3</a:t>
            </a:r>
            <a:endParaRPr kumimoji="0" lang="cs-CZ" sz="1800" b="1" i="0" u="none" strike="noStrike" cap="none" normalizeH="0" baseline="0" smtClean="0">
              <a:ln>
                <a:noFill/>
              </a:ln>
              <a:solidFill>
                <a:schemeClr val="tx1"/>
              </a:solidFill>
              <a:effectLst/>
              <a:latin typeface="Arial" charset="0"/>
            </a:endParaRPr>
          </a:p>
        </p:txBody>
      </p:sp>
      <p:sp>
        <p:nvSpPr>
          <p:cNvPr id="207" name="Oval 206"/>
          <p:cNvSpPr/>
          <p:nvPr/>
        </p:nvSpPr>
        <p:spPr bwMode="auto">
          <a:xfrm>
            <a:off x="8244408" y="1340768"/>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4</a:t>
            </a:r>
            <a:endParaRPr lang="cs-CZ" b="1">
              <a:latin typeface="Arial" charset="0"/>
            </a:endParaRPr>
          </a:p>
        </p:txBody>
      </p:sp>
      <p:sp>
        <p:nvSpPr>
          <p:cNvPr id="209" name="AutoShape 71"/>
          <p:cNvSpPr>
            <a:spLocks noChangeArrowheads="1"/>
          </p:cNvSpPr>
          <p:nvPr/>
        </p:nvSpPr>
        <p:spPr bwMode="auto">
          <a:xfrm>
            <a:off x="827584" y="2924944"/>
            <a:ext cx="936104"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a:solidFill>
                  <a:srgbClr val="FFFFFF"/>
                </a:solidFill>
                <a:latin typeface="Arial Black" pitchFamily="34" charset="0"/>
              </a:rPr>
              <a:t>Insert 5</a:t>
            </a:r>
            <a:endParaRPr lang="cs-CZ" sz="1400" b="1">
              <a:solidFill>
                <a:srgbClr val="FFFFFF"/>
              </a:solidFill>
              <a:latin typeface="Arial Black" pitchFamily="34" charset="0"/>
            </a:endParaRPr>
          </a:p>
        </p:txBody>
      </p:sp>
      <p:sp>
        <p:nvSpPr>
          <p:cNvPr id="210" name="AutoShape 71"/>
          <p:cNvSpPr>
            <a:spLocks noChangeArrowheads="1"/>
          </p:cNvSpPr>
          <p:nvPr/>
        </p:nvSpPr>
        <p:spPr bwMode="auto">
          <a:xfrm>
            <a:off x="2195736" y="2924944"/>
            <a:ext cx="936104"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a:solidFill>
                  <a:srgbClr val="FFFFFF"/>
                </a:solidFill>
                <a:latin typeface="Arial Black" pitchFamily="34" charset="0"/>
              </a:rPr>
              <a:t>Splay</a:t>
            </a:r>
            <a:endParaRPr lang="cs-CZ" sz="1400" b="1">
              <a:solidFill>
                <a:srgbClr val="FFFFFF"/>
              </a:solidFill>
              <a:latin typeface="Arial Black" pitchFamily="34" charset="0"/>
            </a:endParaRPr>
          </a:p>
        </p:txBody>
      </p:sp>
      <p:cxnSp>
        <p:nvCxnSpPr>
          <p:cNvPr id="211" name="Straight Connector 210"/>
          <p:cNvCxnSpPr/>
          <p:nvPr/>
        </p:nvCxnSpPr>
        <p:spPr bwMode="auto">
          <a:xfrm flipV="1">
            <a:off x="1115616" y="3501008"/>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2" name="Straight Connector 211"/>
          <p:cNvCxnSpPr/>
          <p:nvPr/>
        </p:nvCxnSpPr>
        <p:spPr bwMode="auto">
          <a:xfrm flipV="1">
            <a:off x="827584" y="3789040"/>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3" name="Straight Connector 212"/>
          <p:cNvCxnSpPr/>
          <p:nvPr/>
        </p:nvCxnSpPr>
        <p:spPr bwMode="auto">
          <a:xfrm flipV="1">
            <a:off x="539552" y="4077072"/>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4" name="Oval 213"/>
          <p:cNvSpPr/>
          <p:nvPr/>
        </p:nvSpPr>
        <p:spPr bwMode="auto">
          <a:xfrm>
            <a:off x="683568"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215" name="Oval 214"/>
          <p:cNvSpPr/>
          <p:nvPr/>
        </p:nvSpPr>
        <p:spPr bwMode="auto">
          <a:xfrm>
            <a:off x="395536" y="4221088"/>
            <a:ext cx="288032" cy="288032"/>
          </a:xfrm>
          <a:prstGeom prst="ellipse">
            <a:avLst/>
          </a:prstGeom>
          <a:solidFill>
            <a:srgbClr val="FFFF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216" name="Oval 215"/>
          <p:cNvSpPr/>
          <p:nvPr/>
        </p:nvSpPr>
        <p:spPr bwMode="auto">
          <a:xfrm>
            <a:off x="971600" y="36450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3</a:t>
            </a:r>
            <a:endParaRPr kumimoji="0" lang="cs-CZ" sz="1800" b="1" i="0" u="none" strike="noStrike" cap="none" normalizeH="0" baseline="0" smtClean="0">
              <a:ln>
                <a:noFill/>
              </a:ln>
              <a:solidFill>
                <a:schemeClr val="tx1"/>
              </a:solidFill>
              <a:effectLst/>
              <a:latin typeface="Arial" charset="0"/>
            </a:endParaRPr>
          </a:p>
        </p:txBody>
      </p:sp>
      <p:sp>
        <p:nvSpPr>
          <p:cNvPr id="217" name="Oval 216"/>
          <p:cNvSpPr/>
          <p:nvPr/>
        </p:nvSpPr>
        <p:spPr bwMode="auto">
          <a:xfrm>
            <a:off x="1259632" y="335699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cxnSp>
        <p:nvCxnSpPr>
          <p:cNvPr id="220" name="Straight Connector 219"/>
          <p:cNvCxnSpPr/>
          <p:nvPr/>
        </p:nvCxnSpPr>
        <p:spPr bwMode="auto">
          <a:xfrm flipH="1">
            <a:off x="2627784" y="3501008"/>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1" name="Oval 220"/>
          <p:cNvSpPr/>
          <p:nvPr/>
        </p:nvSpPr>
        <p:spPr bwMode="auto">
          <a:xfrm>
            <a:off x="2771800" y="3356992"/>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5</a:t>
            </a:r>
            <a:endParaRPr lang="cs-CZ" b="1">
              <a:latin typeface="Arial" charset="0"/>
            </a:endParaRPr>
          </a:p>
        </p:txBody>
      </p:sp>
      <p:cxnSp>
        <p:nvCxnSpPr>
          <p:cNvPr id="222" name="Straight Connector 221"/>
          <p:cNvCxnSpPr/>
          <p:nvPr/>
        </p:nvCxnSpPr>
        <p:spPr bwMode="auto">
          <a:xfrm flipV="1">
            <a:off x="2339752" y="3789040"/>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3" name="Straight Connector 222"/>
          <p:cNvCxnSpPr/>
          <p:nvPr/>
        </p:nvCxnSpPr>
        <p:spPr bwMode="auto">
          <a:xfrm flipV="1">
            <a:off x="2051720" y="4077072"/>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4" name="Straight Connector 223"/>
          <p:cNvCxnSpPr/>
          <p:nvPr/>
        </p:nvCxnSpPr>
        <p:spPr bwMode="auto">
          <a:xfrm flipV="1">
            <a:off x="1763688" y="4365104"/>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5" name="Oval 224"/>
          <p:cNvSpPr/>
          <p:nvPr/>
        </p:nvSpPr>
        <p:spPr bwMode="auto">
          <a:xfrm>
            <a:off x="1907704" y="42210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226" name="Oval 225"/>
          <p:cNvSpPr/>
          <p:nvPr/>
        </p:nvSpPr>
        <p:spPr bwMode="auto">
          <a:xfrm>
            <a:off x="1619672" y="4509120"/>
            <a:ext cx="288032" cy="288032"/>
          </a:xfrm>
          <a:prstGeom prst="ellipse">
            <a:avLst/>
          </a:prstGeom>
          <a:solidFill>
            <a:srgbClr val="FFFF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227" name="Oval 226"/>
          <p:cNvSpPr/>
          <p:nvPr/>
        </p:nvSpPr>
        <p:spPr bwMode="auto">
          <a:xfrm>
            <a:off x="2195736"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3</a:t>
            </a:r>
            <a:endParaRPr kumimoji="0" lang="cs-CZ" sz="1800" b="1" i="0" u="none" strike="noStrike" cap="none" normalizeH="0" baseline="0" smtClean="0">
              <a:ln>
                <a:noFill/>
              </a:ln>
              <a:solidFill>
                <a:schemeClr val="tx1"/>
              </a:solidFill>
              <a:effectLst/>
              <a:latin typeface="Arial" charset="0"/>
            </a:endParaRPr>
          </a:p>
        </p:txBody>
      </p:sp>
      <p:sp>
        <p:nvSpPr>
          <p:cNvPr id="228" name="Oval 227"/>
          <p:cNvSpPr/>
          <p:nvPr/>
        </p:nvSpPr>
        <p:spPr bwMode="auto">
          <a:xfrm>
            <a:off x="2483768" y="36450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sp>
        <p:nvSpPr>
          <p:cNvPr id="229" name="AutoShape 71"/>
          <p:cNvSpPr>
            <a:spLocks noChangeArrowheads="1"/>
          </p:cNvSpPr>
          <p:nvPr/>
        </p:nvSpPr>
        <p:spPr bwMode="auto">
          <a:xfrm>
            <a:off x="4067944" y="2924944"/>
            <a:ext cx="936104"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a:solidFill>
                  <a:srgbClr val="FFFFFF"/>
                </a:solidFill>
                <a:latin typeface="Arial Black" pitchFamily="34" charset="0"/>
              </a:rPr>
              <a:t>etc...</a:t>
            </a:r>
            <a:endParaRPr lang="cs-CZ" sz="1400" b="1">
              <a:solidFill>
                <a:srgbClr val="FFFFFF"/>
              </a:solidFill>
              <a:latin typeface="Arial Black" pitchFamily="34" charset="0"/>
            </a:endParaRPr>
          </a:p>
        </p:txBody>
      </p:sp>
      <p:sp>
        <p:nvSpPr>
          <p:cNvPr id="230" name="AutoShape 71"/>
          <p:cNvSpPr>
            <a:spLocks noChangeArrowheads="1"/>
          </p:cNvSpPr>
          <p:nvPr/>
        </p:nvSpPr>
        <p:spPr bwMode="auto">
          <a:xfrm>
            <a:off x="5796136" y="2924944"/>
            <a:ext cx="1080120"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a:solidFill>
                  <a:srgbClr val="FFFFFF"/>
                </a:solidFill>
                <a:latin typeface="Arial Black" pitchFamily="34" charset="0"/>
              </a:rPr>
              <a:t>Insert 12</a:t>
            </a:r>
            <a:endParaRPr lang="cs-CZ" sz="1400" b="1">
              <a:solidFill>
                <a:srgbClr val="FFFFFF"/>
              </a:solidFill>
              <a:latin typeface="Arial Black" pitchFamily="34" charset="0"/>
            </a:endParaRPr>
          </a:p>
        </p:txBody>
      </p:sp>
      <p:sp>
        <p:nvSpPr>
          <p:cNvPr id="231" name="AutoShape 71"/>
          <p:cNvSpPr>
            <a:spLocks noChangeArrowheads="1"/>
          </p:cNvSpPr>
          <p:nvPr/>
        </p:nvSpPr>
        <p:spPr bwMode="auto">
          <a:xfrm>
            <a:off x="7236296" y="2924944"/>
            <a:ext cx="936104"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a:solidFill>
                  <a:srgbClr val="FFFFFF"/>
                </a:solidFill>
                <a:latin typeface="Arial Black" pitchFamily="34" charset="0"/>
              </a:rPr>
              <a:t>Splay</a:t>
            </a:r>
            <a:endParaRPr lang="cs-CZ" sz="1400" b="1">
              <a:solidFill>
                <a:srgbClr val="FFFFFF"/>
              </a:solidFill>
              <a:latin typeface="Arial Black" pitchFamily="34" charset="0"/>
            </a:endParaRPr>
          </a:p>
        </p:txBody>
      </p:sp>
      <p:cxnSp>
        <p:nvCxnSpPr>
          <p:cNvPr id="234" name="Straight Connector 233"/>
          <p:cNvCxnSpPr/>
          <p:nvPr/>
        </p:nvCxnSpPr>
        <p:spPr bwMode="auto">
          <a:xfrm flipH="1">
            <a:off x="7668344" y="3140968"/>
            <a:ext cx="864096" cy="86409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6" name="Straight Connector 235"/>
          <p:cNvCxnSpPr/>
          <p:nvPr/>
        </p:nvCxnSpPr>
        <p:spPr bwMode="auto">
          <a:xfrm flipV="1">
            <a:off x="7380312" y="4005064"/>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7" name="Straight Connector 236"/>
          <p:cNvCxnSpPr/>
          <p:nvPr/>
        </p:nvCxnSpPr>
        <p:spPr bwMode="auto">
          <a:xfrm flipV="1">
            <a:off x="7092280" y="4293096"/>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8" name="Straight Connector 237"/>
          <p:cNvCxnSpPr/>
          <p:nvPr/>
        </p:nvCxnSpPr>
        <p:spPr bwMode="auto">
          <a:xfrm flipV="1">
            <a:off x="6804248" y="4581128"/>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9" name="Oval 238"/>
          <p:cNvSpPr/>
          <p:nvPr/>
        </p:nvSpPr>
        <p:spPr bwMode="auto">
          <a:xfrm>
            <a:off x="6948264" y="443711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240" name="Oval 239"/>
          <p:cNvSpPr/>
          <p:nvPr/>
        </p:nvSpPr>
        <p:spPr bwMode="auto">
          <a:xfrm>
            <a:off x="6660232" y="4725144"/>
            <a:ext cx="288032" cy="288032"/>
          </a:xfrm>
          <a:prstGeom prst="ellipse">
            <a:avLst/>
          </a:prstGeom>
          <a:solidFill>
            <a:srgbClr val="FFFF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241" name="Oval 240"/>
          <p:cNvSpPr/>
          <p:nvPr/>
        </p:nvSpPr>
        <p:spPr bwMode="auto">
          <a:xfrm>
            <a:off x="7236296" y="414908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b="1">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242" name="Oval 241"/>
          <p:cNvSpPr/>
          <p:nvPr/>
        </p:nvSpPr>
        <p:spPr bwMode="auto">
          <a:xfrm>
            <a:off x="7524328" y="38610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cxnSp>
        <p:nvCxnSpPr>
          <p:cNvPr id="243" name="Straight Connector 242"/>
          <p:cNvCxnSpPr/>
          <p:nvPr/>
        </p:nvCxnSpPr>
        <p:spPr bwMode="auto">
          <a:xfrm flipH="1">
            <a:off x="6228184" y="5157192"/>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4" name="Oval 243"/>
          <p:cNvSpPr/>
          <p:nvPr/>
        </p:nvSpPr>
        <p:spPr bwMode="auto">
          <a:xfrm>
            <a:off x="6372200" y="501317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cxnSp>
        <p:nvCxnSpPr>
          <p:cNvPr id="245" name="Straight Connector 244"/>
          <p:cNvCxnSpPr/>
          <p:nvPr/>
        </p:nvCxnSpPr>
        <p:spPr bwMode="auto">
          <a:xfrm flipV="1">
            <a:off x="5940152" y="5445224"/>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6" name="Straight Connector 245"/>
          <p:cNvCxnSpPr/>
          <p:nvPr/>
        </p:nvCxnSpPr>
        <p:spPr bwMode="auto">
          <a:xfrm flipV="1">
            <a:off x="5652120" y="5733256"/>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7" name="Straight Connector 246"/>
          <p:cNvCxnSpPr/>
          <p:nvPr/>
        </p:nvCxnSpPr>
        <p:spPr bwMode="auto">
          <a:xfrm flipV="1">
            <a:off x="5364088" y="6021288"/>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8" name="Oval 247"/>
          <p:cNvSpPr/>
          <p:nvPr/>
        </p:nvSpPr>
        <p:spPr bwMode="auto">
          <a:xfrm>
            <a:off x="5508104" y="587727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249" name="Oval 248"/>
          <p:cNvSpPr/>
          <p:nvPr/>
        </p:nvSpPr>
        <p:spPr bwMode="auto">
          <a:xfrm>
            <a:off x="5220072" y="6165304"/>
            <a:ext cx="288032" cy="288032"/>
          </a:xfrm>
          <a:prstGeom prst="ellipse">
            <a:avLst/>
          </a:prstGeom>
          <a:solidFill>
            <a:srgbClr val="FFFF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250" name="Oval 249"/>
          <p:cNvSpPr/>
          <p:nvPr/>
        </p:nvSpPr>
        <p:spPr bwMode="auto">
          <a:xfrm>
            <a:off x="5796136" y="55892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3</a:t>
            </a:r>
            <a:endParaRPr kumimoji="0" lang="cs-CZ" sz="1800" b="1" i="0" u="none" strike="noStrike" cap="none" normalizeH="0" baseline="0" smtClean="0">
              <a:ln>
                <a:noFill/>
              </a:ln>
              <a:solidFill>
                <a:schemeClr val="tx1"/>
              </a:solidFill>
              <a:effectLst/>
              <a:latin typeface="Arial" charset="0"/>
            </a:endParaRPr>
          </a:p>
        </p:txBody>
      </p:sp>
      <p:sp>
        <p:nvSpPr>
          <p:cNvPr id="251" name="Oval 250"/>
          <p:cNvSpPr/>
          <p:nvPr/>
        </p:nvSpPr>
        <p:spPr bwMode="auto">
          <a:xfrm>
            <a:off x="6084168" y="530120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sp>
        <p:nvSpPr>
          <p:cNvPr id="253" name="Oval 252"/>
          <p:cNvSpPr/>
          <p:nvPr/>
        </p:nvSpPr>
        <p:spPr bwMode="auto">
          <a:xfrm>
            <a:off x="7812360" y="35730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254" name="Oval 253"/>
          <p:cNvSpPr/>
          <p:nvPr/>
        </p:nvSpPr>
        <p:spPr bwMode="auto">
          <a:xfrm>
            <a:off x="8100392" y="328498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sp>
        <p:nvSpPr>
          <p:cNvPr id="255" name="Oval 254"/>
          <p:cNvSpPr/>
          <p:nvPr/>
        </p:nvSpPr>
        <p:spPr bwMode="auto">
          <a:xfrm>
            <a:off x="8388424" y="2996952"/>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sp>
        <p:nvSpPr>
          <p:cNvPr id="256" name="AutoShape 3"/>
          <p:cNvSpPr>
            <a:spLocks noChangeArrowheads="1"/>
          </p:cNvSpPr>
          <p:nvPr/>
        </p:nvSpPr>
        <p:spPr bwMode="auto">
          <a:xfrm>
            <a:off x="1547664" y="5229200"/>
            <a:ext cx="3672408" cy="648072"/>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smtClean="0"/>
              <a:t>Note the extremely inefficient shape of the resulting tree.</a:t>
            </a:r>
            <a:endParaRPr lang="en-US">
              <a:solidFill>
                <a:srgbClr val="000000"/>
              </a:solidFill>
            </a:endParaRPr>
          </a:p>
        </p:txBody>
      </p:sp>
      <p:sp>
        <p:nvSpPr>
          <p:cNvPr id="26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Tree>
    <p:extLst>
      <p:ext uri="{BB962C8B-B14F-4D97-AF65-F5344CB8AC3E}">
        <p14:creationId xmlns:p14="http://schemas.microsoft.com/office/powerpoint/2010/main" val="160386766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7221</TotalTime>
  <Words>2765</Words>
  <Application>Microsoft Office PowerPoint</Application>
  <PresentationFormat>On-screen Show (4:3)</PresentationFormat>
  <Paragraphs>930</Paragraphs>
  <Slides>26</Slides>
  <Notes>22</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Default Design</vt:lpstr>
      <vt:lpstr>2_Default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Jorg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dc:creator>
  <cp:lastModifiedBy>berezovs</cp:lastModifiedBy>
  <cp:revision>561</cp:revision>
  <cp:lastPrinted>2016-01-06T08:47:51Z</cp:lastPrinted>
  <dcterms:created xsi:type="dcterms:W3CDTF">2012-11-10T17:04:51Z</dcterms:created>
  <dcterms:modified xsi:type="dcterms:W3CDTF">2016-12-21T07:54:03Z</dcterms:modified>
</cp:coreProperties>
</file>