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2"/>
  </p:notesMasterIdLst>
  <p:sldIdLst>
    <p:sldId id="265" r:id="rId3"/>
    <p:sldId id="313" r:id="rId4"/>
    <p:sldId id="329" r:id="rId5"/>
    <p:sldId id="330" r:id="rId6"/>
    <p:sldId id="336" r:id="rId7"/>
    <p:sldId id="337" r:id="rId8"/>
    <p:sldId id="338" r:id="rId9"/>
    <p:sldId id="339" r:id="rId10"/>
    <p:sldId id="340" r:id="rId11"/>
    <p:sldId id="309" r:id="rId12"/>
    <p:sldId id="343" r:id="rId13"/>
    <p:sldId id="344" r:id="rId14"/>
    <p:sldId id="345" r:id="rId15"/>
    <p:sldId id="342" r:id="rId16"/>
    <p:sldId id="341" r:id="rId17"/>
    <p:sldId id="350" r:id="rId18"/>
    <p:sldId id="349" r:id="rId19"/>
    <p:sldId id="351" r:id="rId20"/>
    <p:sldId id="353" r:id="rId21"/>
    <p:sldId id="354" r:id="rId22"/>
    <p:sldId id="355" r:id="rId23"/>
    <p:sldId id="357" r:id="rId24"/>
    <p:sldId id="348" r:id="rId25"/>
    <p:sldId id="358" r:id="rId26"/>
    <p:sldId id="359" r:id="rId27"/>
    <p:sldId id="360" r:id="rId28"/>
    <p:sldId id="361" r:id="rId29"/>
    <p:sldId id="362" r:id="rId30"/>
    <p:sldId id="363" r:id="rId31"/>
  </p:sldIdLst>
  <p:sldSz cx="9144000" cy="6858000" type="screen4x3"/>
  <p:notesSz cx="7099300" cy="10234613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6699FF"/>
    <a:srgbClr val="99CCFF"/>
    <a:srgbClr val="D5DAFF"/>
    <a:srgbClr val="C0C0C0"/>
    <a:srgbClr val="00FF00"/>
    <a:srgbClr val="3366FF"/>
    <a:srgbClr val="FFCC00"/>
    <a:srgbClr val="DDDDDD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15" autoAdjust="0"/>
    <p:restoredTop sz="97273" autoAdjust="0"/>
  </p:normalViewPr>
  <p:slideViewPr>
    <p:cSldViewPr>
      <p:cViewPr varScale="1">
        <p:scale>
          <a:sx n="110" d="100"/>
          <a:sy n="110" d="100"/>
        </p:scale>
        <p:origin x="-114" y="-96"/>
      </p:cViewPr>
      <p:guideLst>
        <p:guide orient="horz" pos="392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6860" cy="51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7" tIns="49514" rIns="99027" bIns="49514" numCol="1" anchor="t" anchorCtr="0" compatLnSpc="1">
            <a:prstTxWarp prst="textNoShape">
              <a:avLst/>
            </a:prstTxWarp>
          </a:bodyPr>
          <a:lstStyle>
            <a:lvl1pPr algn="l" defTabSz="990747">
              <a:defRPr sz="1300"/>
            </a:lvl1pPr>
          </a:lstStyle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784" y="2"/>
            <a:ext cx="3076860" cy="51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7" tIns="49514" rIns="99027" bIns="49514" numCol="1" anchor="t" anchorCtr="0" compatLnSpc="1">
            <a:prstTxWarp prst="textNoShape">
              <a:avLst/>
            </a:prstTxWarp>
          </a:bodyPr>
          <a:lstStyle>
            <a:lvl1pPr algn="r" defTabSz="990747">
              <a:defRPr sz="1300"/>
            </a:lvl1pPr>
          </a:lstStyle>
          <a:p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29" y="4861482"/>
            <a:ext cx="5678445" cy="4604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7" tIns="49514" rIns="99027" bIns="49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1330"/>
            <a:ext cx="3076860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7" tIns="49514" rIns="99027" bIns="49514" numCol="1" anchor="b" anchorCtr="0" compatLnSpc="1">
            <a:prstTxWarp prst="textNoShape">
              <a:avLst/>
            </a:prstTxWarp>
          </a:bodyPr>
          <a:lstStyle>
            <a:lvl1pPr algn="l" defTabSz="990747">
              <a:defRPr sz="1300"/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784" y="9721330"/>
            <a:ext cx="3076860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7" tIns="49514" rIns="99027" bIns="49514" numCol="1" anchor="b" anchorCtr="0" compatLnSpc="1">
            <a:prstTxWarp prst="textNoShape">
              <a:avLst/>
            </a:prstTxWarp>
          </a:bodyPr>
          <a:lstStyle>
            <a:lvl1pPr algn="r" defTabSz="990747">
              <a:defRPr sz="1300"/>
            </a:lvl1pPr>
          </a:lstStyle>
          <a:p>
            <a:fld id="{B639178D-A75C-43D5-8B78-3AE1BA9C5A7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38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>
                <a:solidFill>
                  <a:prstClr val="black"/>
                </a:solidFill>
              </a:rPr>
              <a:pPr/>
              <a:t>21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9028" indent="-295780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3119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6367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9615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862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6110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9358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2606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34A43BE-F543-4896-A3E8-23E81AA138F2}" type="slidenum">
              <a:rPr lang="cs-CZ" altLang="en-US" sz="13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cs-CZ" altLang="en-US" sz="130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9028" indent="-295780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3119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6367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9615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862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6110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9358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2606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A411D3-60B2-4F64-8E9A-CF489CF34B9C}" type="slidenum">
              <a:rPr lang="cs-CZ" altLang="en-US" sz="13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cs-CZ" altLang="en-US" sz="130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9028" indent="-295780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3119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6367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9615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862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6110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9358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2606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7B323B4-9730-4802-B97C-FF8F348D9722}" type="slidenum">
              <a:rPr lang="cs-CZ" altLang="en-US" sz="13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cs-CZ" altLang="en-US" sz="130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9028" indent="-295780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3119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6367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9615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862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6110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9358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2606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390B754-FF4F-4830-BF8D-CA1CA0BD1581}" type="slidenum">
              <a:rPr lang="cs-CZ" altLang="en-US" sz="13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cs-CZ" altLang="en-US" sz="130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9028" indent="-295780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3119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6367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9615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862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6110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9358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2606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C382D8F-FE54-4B1C-A10A-9587C6CF2E7B}" type="slidenum">
              <a:rPr lang="cs-CZ" altLang="en-US" sz="13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cs-CZ" altLang="en-US" sz="130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69028" indent="-295780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83119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56367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129615" indent="-236624" algn="l" defTabSz="990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602862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76110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549358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4022606" indent="-236624" defTabSz="990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97F22B9-BF67-4A6F-A399-E1C637715A30}" type="slidenum">
              <a:rPr lang="cs-CZ" altLang="en-US" sz="13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cs-CZ" altLang="en-US" sz="130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52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94" indent="-285729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16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81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47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14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80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46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12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79F19-06E6-45CB-8513-6916E3240991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52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94" indent="-285729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16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81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47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14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80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46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12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79F19-06E6-45CB-8513-6916E3240991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52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94" indent="-285729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16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81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47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14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80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46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12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79F19-06E6-45CB-8513-6916E3240991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52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94" indent="-285729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16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81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47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14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80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46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12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79F19-06E6-45CB-8513-6916E3240991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52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94" indent="-285729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16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81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47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14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80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46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12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79F19-06E6-45CB-8513-6916E3240991}" type="slidenum">
              <a:rPr lang="cs-CZ" smtClean="0"/>
              <a:pPr eaLnBrk="1" hangingPunct="1"/>
              <a:t>7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52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94" indent="-285729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16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81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47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14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80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46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12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79F19-06E6-45CB-8513-6916E3240991}" type="slidenum">
              <a:rPr lang="cs-CZ" smtClean="0"/>
              <a:pPr eaLnBrk="1" hangingPunct="1"/>
              <a:t>8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52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94" indent="-285729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16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81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47" indent="-228583" defTabSz="99052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14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80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746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12" indent="-228583" defTabSz="9905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79F19-06E6-45CB-8513-6916E3240991}" type="slidenum">
              <a:rPr lang="cs-CZ" smtClean="0"/>
              <a:pPr eaLnBrk="1" hangingPunct="1"/>
              <a:t>9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>
                <a:solidFill>
                  <a:prstClr val="black"/>
                </a:solidFill>
              </a:rPr>
              <a:pPr/>
              <a:t>20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67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00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221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E6D63-8A75-42E1-9ACA-BEB01513D14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76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9DCF5-C4E5-4E44-8CED-510D7872916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55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69070-D868-4C74-AD24-D255C33337E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236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80AA5-F4F0-4A5D-A54E-F0E5323D7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5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ED150-E519-44E2-92DE-20E27A5CA7F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9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E00B8-B658-461B-895D-3E4245BFEB4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300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5BF47-E915-4DD7-80A1-8D80A31E73B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748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B6829-857B-4DDB-B15C-7A15A733D59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8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3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C8914-CFC3-40E6-BEF1-C84E9B49A93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11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A9803-2ACC-4910-B4BF-490905C5A11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441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28A1A-CD01-4D3D-B37E-185817C599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48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5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73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0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9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6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77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37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D4E1E3-8DE6-423F-B7DD-25C00501FF3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08E5FBA0-16D0-42E3-AA7C-4912B116531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26035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4718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2009/2010</a:t>
            </a:r>
            <a:r>
              <a:rPr lang="en-US" sz="800" b="1"/>
              <a:t>,</a:t>
            </a:r>
            <a:r>
              <a:rPr lang="cs-CZ" sz="800" b="1"/>
              <a:t> FEL ČVUT,  7/12</a:t>
            </a: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288" y="260350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26035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95536" y="5517232"/>
            <a:ext cx="288925" cy="11588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26035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26035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44" name="AutoShape 40"/>
          <p:cNvSpPr>
            <a:spLocks noChangeArrowheads="1"/>
          </p:cNvSpPr>
          <p:nvPr/>
        </p:nvSpPr>
        <p:spPr bwMode="auto">
          <a:xfrm>
            <a:off x="611188" y="1053183"/>
            <a:ext cx="3960812" cy="433387"/>
          </a:xfrm>
          <a:prstGeom prst="roundRect">
            <a:avLst>
              <a:gd name="adj" fmla="val 2527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Dictionary NFA and text search</a:t>
            </a:r>
            <a:endParaRPr lang="cs-CZ"/>
          </a:p>
        </p:txBody>
      </p:sp>
      <p:sp>
        <p:nvSpPr>
          <p:cNvPr id="21545" name="AutoShape 41"/>
          <p:cNvSpPr>
            <a:spLocks noChangeArrowheads="1"/>
          </p:cNvSpPr>
          <p:nvPr/>
        </p:nvSpPr>
        <p:spPr bwMode="auto">
          <a:xfrm>
            <a:off x="2123728" y="2492673"/>
            <a:ext cx="5113337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Hamming distance and Dynamic Programming?</a:t>
            </a:r>
            <a:endParaRPr lang="cs-CZ"/>
          </a:p>
        </p:txBody>
      </p:sp>
      <p:sp>
        <p:nvSpPr>
          <p:cNvPr id="21547" name="AutoShape 43"/>
          <p:cNvSpPr>
            <a:spLocks noChangeArrowheads="1"/>
          </p:cNvSpPr>
          <p:nvPr/>
        </p:nvSpPr>
        <p:spPr bwMode="auto">
          <a:xfrm>
            <a:off x="827088" y="1772320"/>
            <a:ext cx="5329088" cy="431800"/>
          </a:xfrm>
          <a:prstGeom prst="roundRect">
            <a:avLst>
              <a:gd name="adj" fmla="val 2022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Dictionary </a:t>
            </a:r>
            <a:r>
              <a:rPr lang="en-US" smtClean="0"/>
              <a:t>DFA </a:t>
            </a:r>
            <a:r>
              <a:rPr lang="en-US"/>
              <a:t>and text </a:t>
            </a:r>
            <a:r>
              <a:rPr lang="en-US" smtClean="0"/>
              <a:t>search </a:t>
            </a:r>
            <a:endParaRPr lang="cs-CZ"/>
          </a:p>
        </p:txBody>
      </p:sp>
      <p:sp>
        <p:nvSpPr>
          <p:cNvPr id="21548" name="AutoShape 44"/>
          <p:cNvSpPr>
            <a:spLocks noChangeArrowheads="1"/>
          </p:cNvSpPr>
          <p:nvPr/>
        </p:nvSpPr>
        <p:spPr bwMode="auto">
          <a:xfrm>
            <a:off x="1258888" y="3212183"/>
            <a:ext cx="56165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Levenshtein distance  </a:t>
            </a:r>
            <a:r>
              <a:rPr lang="en-US"/>
              <a:t>and Dynamic </a:t>
            </a:r>
            <a:r>
              <a:rPr lang="en-US" smtClean="0"/>
              <a:t>Programming</a:t>
            </a:r>
            <a:endParaRPr lang="cs-CZ"/>
          </a:p>
        </p:txBody>
      </p:sp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1476375" y="3932908"/>
            <a:ext cx="6191250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Resume</a:t>
            </a:r>
            <a:endParaRPr lang="cs-CZ"/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755650" y="4653633"/>
            <a:ext cx="54006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lnSpc>
                <a:spcPct val="120000"/>
              </a:lnSpc>
            </a:pPr>
            <a:r>
              <a:rPr lang="en-US" smtClean="0"/>
              <a:t>Boyer-Moore text search approach</a:t>
            </a:r>
            <a:endParaRPr lang="cs-CZ"/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>
            <a:off x="323850" y="1196058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5" name="AutoShape 51"/>
          <p:cNvSpPr>
            <a:spLocks noChangeArrowheads="1"/>
          </p:cNvSpPr>
          <p:nvPr/>
        </p:nvSpPr>
        <p:spPr bwMode="auto">
          <a:xfrm>
            <a:off x="611188" y="2635920"/>
            <a:ext cx="3603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6" name="AutoShape 52"/>
          <p:cNvSpPr>
            <a:spLocks noChangeArrowheads="1"/>
          </p:cNvSpPr>
          <p:nvPr/>
        </p:nvSpPr>
        <p:spPr bwMode="auto">
          <a:xfrm>
            <a:off x="611188" y="3356645"/>
            <a:ext cx="5048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7" name="AutoShape 53"/>
          <p:cNvSpPr>
            <a:spLocks noChangeArrowheads="1"/>
          </p:cNvSpPr>
          <p:nvPr/>
        </p:nvSpPr>
        <p:spPr bwMode="auto">
          <a:xfrm>
            <a:off x="827088" y="4077370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9" name="AutoShape 55"/>
          <p:cNvSpPr>
            <a:spLocks noChangeArrowheads="1"/>
          </p:cNvSpPr>
          <p:nvPr/>
        </p:nvSpPr>
        <p:spPr bwMode="auto">
          <a:xfrm>
            <a:off x="323850" y="5085433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468313" y="1916783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1" name="AutoShape 57"/>
          <p:cNvSpPr>
            <a:spLocks noChangeArrowheads="1"/>
          </p:cNvSpPr>
          <p:nvPr/>
        </p:nvSpPr>
        <p:spPr bwMode="auto">
          <a:xfrm>
            <a:off x="323850" y="4725070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2" name="AutoShape 58"/>
          <p:cNvSpPr>
            <a:spLocks noChangeArrowheads="1"/>
          </p:cNvSpPr>
          <p:nvPr/>
        </p:nvSpPr>
        <p:spPr bwMode="auto">
          <a:xfrm>
            <a:off x="395288" y="4077370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3" name="AutoShape 59"/>
          <p:cNvSpPr>
            <a:spLocks noChangeArrowheads="1"/>
          </p:cNvSpPr>
          <p:nvPr/>
        </p:nvSpPr>
        <p:spPr bwMode="auto">
          <a:xfrm>
            <a:off x="323850" y="3356645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4" name="AutoShape 60"/>
          <p:cNvSpPr>
            <a:spLocks noChangeArrowheads="1"/>
          </p:cNvSpPr>
          <p:nvPr/>
        </p:nvSpPr>
        <p:spPr bwMode="auto">
          <a:xfrm>
            <a:off x="899592" y="2996952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5" name="AutoShape 61"/>
          <p:cNvSpPr>
            <a:spLocks noChangeArrowheads="1"/>
          </p:cNvSpPr>
          <p:nvPr/>
        </p:nvSpPr>
        <p:spPr bwMode="auto">
          <a:xfrm>
            <a:off x="8316913" y="2348583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6" name="AutoShape 62"/>
          <p:cNvSpPr>
            <a:spLocks noChangeArrowheads="1"/>
          </p:cNvSpPr>
          <p:nvPr/>
        </p:nvSpPr>
        <p:spPr bwMode="auto">
          <a:xfrm>
            <a:off x="179388" y="4077370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54927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8" name="AutoShape 64"/>
          <p:cNvSpPr>
            <a:spLocks noChangeArrowheads="1"/>
          </p:cNvSpPr>
          <p:nvPr/>
        </p:nvSpPr>
        <p:spPr bwMode="auto">
          <a:xfrm>
            <a:off x="6516688" y="476250"/>
            <a:ext cx="360362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9" name="AutoShape 65"/>
          <p:cNvSpPr>
            <a:spLocks noChangeArrowheads="1"/>
          </p:cNvSpPr>
          <p:nvPr/>
        </p:nvSpPr>
        <p:spPr bwMode="auto">
          <a:xfrm>
            <a:off x="7596188" y="655638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0" name="AutoShape 66"/>
          <p:cNvSpPr>
            <a:spLocks noChangeArrowheads="1"/>
          </p:cNvSpPr>
          <p:nvPr/>
        </p:nvSpPr>
        <p:spPr bwMode="auto">
          <a:xfrm>
            <a:off x="7308850" y="2061245"/>
            <a:ext cx="358775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B</a:t>
            </a:r>
          </a:p>
        </p:txBody>
      </p:sp>
      <p:sp>
        <p:nvSpPr>
          <p:cNvPr id="21571" name="AutoShape 67"/>
          <p:cNvSpPr>
            <a:spLocks noChangeArrowheads="1"/>
          </p:cNvSpPr>
          <p:nvPr/>
        </p:nvSpPr>
        <p:spPr bwMode="auto">
          <a:xfrm>
            <a:off x="7956550" y="1196058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R</a:t>
            </a:r>
          </a:p>
        </p:txBody>
      </p:sp>
      <p:sp>
        <p:nvSpPr>
          <p:cNvPr id="21572" name="AutoShape 68"/>
          <p:cNvSpPr>
            <a:spLocks noChangeArrowheads="1"/>
          </p:cNvSpPr>
          <p:nvPr/>
        </p:nvSpPr>
        <p:spPr bwMode="auto">
          <a:xfrm>
            <a:off x="6659563" y="112462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A</a:t>
            </a:r>
          </a:p>
        </p:txBody>
      </p:sp>
      <p:sp>
        <p:nvSpPr>
          <p:cNvPr id="21573" name="AutoShape 69"/>
          <p:cNvSpPr>
            <a:spLocks noChangeArrowheads="1"/>
          </p:cNvSpPr>
          <p:nvPr/>
        </p:nvSpPr>
        <p:spPr bwMode="auto">
          <a:xfrm>
            <a:off x="8243888" y="3212183"/>
            <a:ext cx="215900" cy="433387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j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4" name="AutoShape 70"/>
          <p:cNvSpPr>
            <a:spLocks noChangeArrowheads="1"/>
          </p:cNvSpPr>
          <p:nvPr/>
        </p:nvSpPr>
        <p:spPr bwMode="auto">
          <a:xfrm>
            <a:off x="8027988" y="1988220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5" name="AutoShape 71"/>
          <p:cNvSpPr>
            <a:spLocks noChangeArrowheads="1"/>
          </p:cNvSpPr>
          <p:nvPr/>
        </p:nvSpPr>
        <p:spPr bwMode="auto">
          <a:xfrm>
            <a:off x="5580063" y="908720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~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6" name="AutoShape 72"/>
          <p:cNvSpPr>
            <a:spLocks noChangeArrowheads="1"/>
          </p:cNvSpPr>
          <p:nvPr/>
        </p:nvSpPr>
        <p:spPr bwMode="auto">
          <a:xfrm>
            <a:off x="6588224" y="2060625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7" name="AutoShape 73"/>
          <p:cNvSpPr>
            <a:spLocks noChangeArrowheads="1"/>
          </p:cNvSpPr>
          <p:nvPr/>
        </p:nvSpPr>
        <p:spPr bwMode="auto">
          <a:xfrm>
            <a:off x="7380288" y="3140745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8" name="AutoShape 74"/>
          <p:cNvSpPr>
            <a:spLocks noChangeArrowheads="1"/>
          </p:cNvSpPr>
          <p:nvPr/>
        </p:nvSpPr>
        <p:spPr bwMode="auto">
          <a:xfrm rot="5400000">
            <a:off x="8207375" y="2529558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9" name="AutoShape 75"/>
          <p:cNvSpPr>
            <a:spLocks noChangeArrowheads="1"/>
          </p:cNvSpPr>
          <p:nvPr/>
        </p:nvSpPr>
        <p:spPr bwMode="auto">
          <a:xfrm>
            <a:off x="8459788" y="4220245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0" name="AutoShape 76"/>
          <p:cNvSpPr>
            <a:spLocks noChangeArrowheads="1"/>
          </p:cNvSpPr>
          <p:nvPr/>
        </p:nvSpPr>
        <p:spPr bwMode="auto">
          <a:xfrm>
            <a:off x="179512" y="2348880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1" name="AutoShape 77"/>
          <p:cNvSpPr>
            <a:spLocks noChangeArrowheads="1"/>
          </p:cNvSpPr>
          <p:nvPr/>
        </p:nvSpPr>
        <p:spPr bwMode="auto">
          <a:xfrm>
            <a:off x="2916238" y="5588670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2" name="AutoShape 78"/>
          <p:cNvSpPr>
            <a:spLocks noChangeArrowheads="1"/>
          </p:cNvSpPr>
          <p:nvPr/>
        </p:nvSpPr>
        <p:spPr bwMode="auto">
          <a:xfrm>
            <a:off x="7884368" y="5445224"/>
            <a:ext cx="503237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@#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3" name="AutoShape 79"/>
          <p:cNvSpPr>
            <a:spLocks noChangeArrowheads="1"/>
          </p:cNvSpPr>
          <p:nvPr/>
        </p:nvSpPr>
        <p:spPr bwMode="auto">
          <a:xfrm>
            <a:off x="4860032" y="1196529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4" name="AutoShape 80"/>
          <p:cNvSpPr>
            <a:spLocks noChangeArrowheads="1"/>
          </p:cNvSpPr>
          <p:nvPr/>
        </p:nvSpPr>
        <p:spPr bwMode="auto">
          <a:xfrm>
            <a:off x="5508104" y="1268537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5" name="AutoShape 81"/>
          <p:cNvSpPr>
            <a:spLocks noChangeArrowheads="1"/>
          </p:cNvSpPr>
          <p:nvPr/>
        </p:nvSpPr>
        <p:spPr bwMode="auto">
          <a:xfrm>
            <a:off x="1763688" y="2636689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6" name="AutoShape 82"/>
          <p:cNvSpPr>
            <a:spLocks noChangeArrowheads="1"/>
          </p:cNvSpPr>
          <p:nvPr/>
        </p:nvSpPr>
        <p:spPr bwMode="auto">
          <a:xfrm>
            <a:off x="6948488" y="335664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7" name="AutoShape 83"/>
          <p:cNvSpPr>
            <a:spLocks noChangeArrowheads="1"/>
          </p:cNvSpPr>
          <p:nvPr/>
        </p:nvSpPr>
        <p:spPr bwMode="auto">
          <a:xfrm>
            <a:off x="7740650" y="4077370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8" name="AutoShape 84"/>
          <p:cNvSpPr>
            <a:spLocks noChangeArrowheads="1"/>
          </p:cNvSpPr>
          <p:nvPr/>
        </p:nvSpPr>
        <p:spPr bwMode="auto">
          <a:xfrm>
            <a:off x="8388350" y="4653633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9" name="AutoShape 85"/>
          <p:cNvSpPr>
            <a:spLocks noChangeArrowheads="1"/>
          </p:cNvSpPr>
          <p:nvPr/>
        </p:nvSpPr>
        <p:spPr bwMode="auto">
          <a:xfrm>
            <a:off x="8820150" y="5156870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4" name="AutoShape 90"/>
          <p:cNvSpPr>
            <a:spLocks noChangeArrowheads="1"/>
          </p:cNvSpPr>
          <p:nvPr/>
        </p:nvSpPr>
        <p:spPr bwMode="auto">
          <a:xfrm>
            <a:off x="6227763" y="4796508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5" name="AutoShape 91"/>
          <p:cNvSpPr>
            <a:spLocks noChangeArrowheads="1"/>
          </p:cNvSpPr>
          <p:nvPr/>
        </p:nvSpPr>
        <p:spPr bwMode="auto">
          <a:xfrm>
            <a:off x="1116013" y="5372770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6" name="AutoShape 92"/>
          <p:cNvSpPr>
            <a:spLocks noChangeArrowheads="1"/>
          </p:cNvSpPr>
          <p:nvPr/>
        </p:nvSpPr>
        <p:spPr bwMode="auto">
          <a:xfrm>
            <a:off x="6011863" y="5445795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</a:p>
        </p:txBody>
      </p:sp>
      <p:sp>
        <p:nvSpPr>
          <p:cNvPr id="21597" name="AutoShape 93"/>
          <p:cNvSpPr>
            <a:spLocks noChangeArrowheads="1"/>
          </p:cNvSpPr>
          <p:nvPr/>
        </p:nvSpPr>
        <p:spPr bwMode="auto">
          <a:xfrm>
            <a:off x="1547664" y="5445224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k</a:t>
            </a:r>
          </a:p>
        </p:txBody>
      </p:sp>
      <p:sp>
        <p:nvSpPr>
          <p:cNvPr id="21598" name="AutoShape 94"/>
          <p:cNvSpPr>
            <a:spLocks noChangeArrowheads="1"/>
          </p:cNvSpPr>
          <p:nvPr/>
        </p:nvSpPr>
        <p:spPr bwMode="auto">
          <a:xfrm rot="5400000">
            <a:off x="3887787" y="533784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!</a:t>
            </a:r>
          </a:p>
        </p:txBody>
      </p:sp>
      <p:sp>
        <p:nvSpPr>
          <p:cNvPr id="21599" name="AutoShape 95"/>
          <p:cNvSpPr>
            <a:spLocks noChangeArrowheads="1"/>
          </p:cNvSpPr>
          <p:nvPr/>
        </p:nvSpPr>
        <p:spPr bwMode="auto">
          <a:xfrm>
            <a:off x="6156325" y="1627858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0" name="AutoShape 96"/>
          <p:cNvSpPr>
            <a:spLocks noChangeArrowheads="1"/>
          </p:cNvSpPr>
          <p:nvPr/>
        </p:nvSpPr>
        <p:spPr bwMode="auto">
          <a:xfrm>
            <a:off x="4643438" y="5228308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1" name="AutoShape 97"/>
          <p:cNvSpPr>
            <a:spLocks noChangeArrowheads="1"/>
          </p:cNvSpPr>
          <p:nvPr/>
        </p:nvSpPr>
        <p:spPr bwMode="auto">
          <a:xfrm>
            <a:off x="6659563" y="4796508"/>
            <a:ext cx="43338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2" name="AutoShape 98"/>
          <p:cNvSpPr>
            <a:spLocks noChangeArrowheads="1"/>
          </p:cNvSpPr>
          <p:nvPr/>
        </p:nvSpPr>
        <p:spPr bwMode="auto">
          <a:xfrm>
            <a:off x="7235825" y="4796508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3" name="AutoShape 99"/>
          <p:cNvSpPr>
            <a:spLocks noChangeArrowheads="1"/>
          </p:cNvSpPr>
          <p:nvPr/>
        </p:nvSpPr>
        <p:spPr bwMode="auto">
          <a:xfrm>
            <a:off x="7524750" y="4796508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4" name="AutoShape 100"/>
          <p:cNvSpPr>
            <a:spLocks noChangeArrowheads="1"/>
          </p:cNvSpPr>
          <p:nvPr/>
        </p:nvSpPr>
        <p:spPr bwMode="auto">
          <a:xfrm>
            <a:off x="6300192" y="5157192"/>
            <a:ext cx="431800" cy="7143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5" name="AutoShape 101"/>
          <p:cNvSpPr>
            <a:spLocks noChangeArrowheads="1"/>
          </p:cNvSpPr>
          <p:nvPr/>
        </p:nvSpPr>
        <p:spPr bwMode="auto">
          <a:xfrm>
            <a:off x="2484438" y="5301333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6" name="AutoShape 102"/>
          <p:cNvSpPr>
            <a:spLocks noChangeArrowheads="1"/>
          </p:cNvSpPr>
          <p:nvPr/>
        </p:nvSpPr>
        <p:spPr bwMode="auto">
          <a:xfrm>
            <a:off x="3492500" y="5661695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7" name="AutoShape 103"/>
          <p:cNvSpPr>
            <a:spLocks noChangeArrowheads="1"/>
          </p:cNvSpPr>
          <p:nvPr/>
        </p:nvSpPr>
        <p:spPr bwMode="auto">
          <a:xfrm rot="16200000">
            <a:off x="7344817" y="943992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k</a:t>
            </a:r>
          </a:p>
        </p:txBody>
      </p:sp>
      <p:sp>
        <p:nvSpPr>
          <p:cNvPr id="21608" name="AutoShape 104"/>
          <p:cNvSpPr>
            <a:spLocks noChangeArrowheads="1"/>
          </p:cNvSpPr>
          <p:nvPr/>
        </p:nvSpPr>
        <p:spPr bwMode="auto">
          <a:xfrm>
            <a:off x="7019925" y="5445795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8072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10" name="AutoShape 106"/>
          <p:cNvSpPr>
            <a:spLocks noChangeArrowheads="1"/>
          </p:cNvSpPr>
          <p:nvPr/>
        </p:nvSpPr>
        <p:spPr bwMode="auto">
          <a:xfrm>
            <a:off x="1259632" y="2420888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f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7" name="AutoShape 46"/>
          <p:cNvSpPr>
            <a:spLocks noChangeArrowheads="1"/>
          </p:cNvSpPr>
          <p:nvPr/>
        </p:nvSpPr>
        <p:spPr bwMode="auto">
          <a:xfrm>
            <a:off x="1907704" y="6021288"/>
            <a:ext cx="4680520" cy="504056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/>
              <a:t>Borivoj Melichar, Jan Holub, Tomas </a:t>
            </a:r>
            <a:r>
              <a:rPr lang="cs-CZ" sz="1400" smtClean="0"/>
              <a:t>Polcar</a:t>
            </a:r>
            <a:endParaRPr lang="en-US" sz="1400" smtClean="0"/>
          </a:p>
          <a:p>
            <a:r>
              <a:rPr lang="cs-CZ" sz="1400" smtClean="0"/>
              <a:t>TEXT </a:t>
            </a:r>
            <a:r>
              <a:rPr lang="cs-CZ" sz="1400"/>
              <a:t>SEARCHING </a:t>
            </a:r>
            <a:r>
              <a:rPr lang="cs-CZ" sz="1400" smtClean="0"/>
              <a:t>ALGORITHMS</a:t>
            </a:r>
            <a:r>
              <a:rPr lang="en-US" sz="1400" smtClean="0"/>
              <a:t> VOLUME I.</a:t>
            </a:r>
            <a:endParaRPr lang="cs-CZ" sz="1400"/>
          </a:p>
        </p:txBody>
      </p:sp>
      <p:sp>
        <p:nvSpPr>
          <p:cNvPr id="78" name="AutoShape 46"/>
          <p:cNvSpPr>
            <a:spLocks noChangeArrowheads="1"/>
          </p:cNvSpPr>
          <p:nvPr/>
        </p:nvSpPr>
        <p:spPr bwMode="auto">
          <a:xfrm>
            <a:off x="6228184" y="6309320"/>
            <a:ext cx="2016224" cy="288032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/>
              <a:t>CTU, FEE, Nov 2005</a:t>
            </a:r>
            <a:endParaRPr lang="cs-CZ" sz="1400"/>
          </a:p>
        </p:txBody>
      </p:sp>
      <p:sp>
        <p:nvSpPr>
          <p:cNvPr id="79" name="AutoShape 46"/>
          <p:cNvSpPr>
            <a:spLocks noChangeArrowheads="1"/>
          </p:cNvSpPr>
          <p:nvPr/>
        </p:nvSpPr>
        <p:spPr bwMode="auto">
          <a:xfrm>
            <a:off x="539552" y="5949280"/>
            <a:ext cx="1512168" cy="504056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Literature:</a:t>
            </a:r>
            <a:endParaRPr lang="cs-CZ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95536" y="908720"/>
            <a:ext cx="8424936" cy="1512168"/>
          </a:xfrm>
          <a:prstGeom prst="roundRect">
            <a:avLst>
              <a:gd name="adj" fmla="val 1348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The transition diagram of a dictionary NFA,  like A</a:t>
            </a:r>
            <a:r>
              <a:rPr lang="en-US" baseline="-25000" smtClean="0"/>
              <a:t>1</a:t>
            </a:r>
            <a:r>
              <a:rPr lang="en-US" smtClean="0"/>
              <a:t> in the previous example, </a:t>
            </a:r>
          </a:p>
          <a:p>
            <a:pPr algn="l"/>
            <a:r>
              <a:rPr lang="en-US" smtClean="0"/>
              <a:t>is a</a:t>
            </a:r>
            <a:r>
              <a:rPr lang="en-US" b="1" smtClean="0"/>
              <a:t> directed tree</a:t>
            </a:r>
            <a:r>
              <a:rPr lang="en-US" smtClean="0"/>
              <a:t> with the start state</a:t>
            </a:r>
            <a:r>
              <a:rPr lang="en-US" b="1" smtClean="0"/>
              <a:t> in the root</a:t>
            </a:r>
            <a:r>
              <a:rPr lang="en-US" smtClean="0"/>
              <a:t>. </a:t>
            </a:r>
          </a:p>
          <a:p>
            <a:pPr algn="l"/>
            <a:r>
              <a:rPr lang="en-US" smtClean="0"/>
              <a:t>The </a:t>
            </a:r>
            <a:r>
              <a:rPr lang="en-US" b="1" smtClean="0"/>
              <a:t>only loop</a:t>
            </a:r>
            <a:r>
              <a:rPr lang="en-US" smtClean="0"/>
              <a:t> is the self-loop </a:t>
            </a:r>
            <a:r>
              <a:rPr lang="en-US" b="1" smtClean="0"/>
              <a:t>in the start state</a:t>
            </a:r>
            <a:r>
              <a:rPr lang="en-US" smtClean="0"/>
              <a:t> labeled by the whole alpahbet.</a:t>
            </a:r>
          </a:p>
          <a:p>
            <a:pPr algn="l"/>
            <a:r>
              <a:rPr lang="en-US" smtClean="0"/>
              <a:t>This NFA has an usefull property:</a:t>
            </a:r>
          </a:p>
        </p:txBody>
      </p:sp>
      <p:sp>
        <p:nvSpPr>
          <p:cNvPr id="44" name="AutoShape 3"/>
          <p:cNvSpPr>
            <a:spLocks noChangeArrowheads="1"/>
          </p:cNvSpPr>
          <p:nvPr/>
        </p:nvSpPr>
        <p:spPr bwMode="auto">
          <a:xfrm>
            <a:off x="395536" y="4509120"/>
            <a:ext cx="8424936" cy="1440160"/>
          </a:xfrm>
          <a:prstGeom prst="roundRect">
            <a:avLst>
              <a:gd name="adj" fmla="val 1413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The transition diagram of the resulting DFA has 38 states (same as NFA)</a:t>
            </a:r>
          </a:p>
          <a:p>
            <a:pPr algn="l"/>
            <a:r>
              <a:rPr lang="en-US" smtClean="0"/>
              <a:t>and 684 transitions. It would not fit nicely into one slide, therefore</a:t>
            </a:r>
          </a:p>
          <a:p>
            <a:pPr algn="l"/>
            <a:r>
              <a:rPr lang="en-US" smtClean="0"/>
              <a:t> we present  only the transition table... : </a:t>
            </a:r>
          </a:p>
        </p:txBody>
      </p:sp>
      <p:sp>
        <p:nvSpPr>
          <p:cNvPr id="45" name="AutoShape 71"/>
          <p:cNvSpPr>
            <a:spLocks noChangeArrowheads="1"/>
          </p:cNvSpPr>
          <p:nvPr/>
        </p:nvSpPr>
        <p:spPr bwMode="auto">
          <a:xfrm>
            <a:off x="5076056" y="5877272"/>
            <a:ext cx="3456384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Homework:  Draw it!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9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Dictionary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Favourably Sized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" name="AutoShape 71"/>
          <p:cNvSpPr>
            <a:spLocks noChangeArrowheads="1"/>
          </p:cNvSpPr>
          <p:nvPr/>
        </p:nvSpPr>
        <p:spPr bwMode="auto">
          <a:xfrm>
            <a:off x="971600" y="4365104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395536" y="3068960"/>
            <a:ext cx="8424936" cy="936104"/>
          </a:xfrm>
          <a:prstGeom prst="roundRect">
            <a:avLst>
              <a:gd name="adj" fmla="val 2272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 smtClean="0"/>
              <a:t>Transforming dictionary NFA of this shape  to DFA </a:t>
            </a:r>
          </a:p>
          <a:p>
            <a:r>
              <a:rPr lang="en-US" b="1" smtClean="0"/>
              <a:t>does not increase the number of states.</a:t>
            </a:r>
          </a:p>
        </p:txBody>
      </p:sp>
      <p:sp>
        <p:nvSpPr>
          <p:cNvPr id="26" name="AutoShape 642"/>
          <p:cNvSpPr>
            <a:spLocks noChangeArrowheads="1"/>
          </p:cNvSpPr>
          <p:nvPr/>
        </p:nvSpPr>
        <p:spPr bwMode="auto">
          <a:xfrm>
            <a:off x="827584" y="2780928"/>
            <a:ext cx="1512168" cy="360040"/>
          </a:xfrm>
          <a:prstGeom prst="roundRect">
            <a:avLst>
              <a:gd name="adj" fmla="val 18816"/>
            </a:avLst>
          </a:prstGeom>
          <a:solidFill>
            <a:srgbClr val="00FF00"/>
          </a:solidFill>
          <a:ln w="38100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Effectivity 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2322753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utoShape 642"/>
          <p:cNvSpPr>
            <a:spLocks noChangeArrowheads="1"/>
          </p:cNvSpPr>
          <p:nvPr/>
        </p:nvSpPr>
        <p:spPr bwMode="auto">
          <a:xfrm>
            <a:off x="107504" y="764704"/>
            <a:ext cx="8856984" cy="5256584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22724"/>
              </p:ext>
            </p:extLst>
          </p:nvPr>
        </p:nvGraphicFramePr>
        <p:xfrm>
          <a:off x="323528" y="980728"/>
          <a:ext cx="8583570" cy="482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0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</a:tblGrid>
              <a:tr h="344930"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a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c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d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e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g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h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i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l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m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n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o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q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r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s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t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u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v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y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noFill/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0,17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0,33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0,35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0,17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0,33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F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0,35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0,36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F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0,4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0,1,5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0,18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0,19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0,36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0,37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0,1,5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0,17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0,6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AutoShape 71"/>
          <p:cNvSpPr>
            <a:spLocks noChangeArrowheads="1"/>
          </p:cNvSpPr>
          <p:nvPr/>
        </p:nvSpPr>
        <p:spPr bwMode="auto">
          <a:xfrm>
            <a:off x="7380312" y="5949280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Continue...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Dictionary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Part 1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AutoShape 3"/>
          <p:cNvSpPr>
            <a:spLocks noChangeArrowheads="1"/>
          </p:cNvSpPr>
          <p:nvPr/>
        </p:nvSpPr>
        <p:spPr bwMode="auto">
          <a:xfrm>
            <a:off x="539552" y="5949280"/>
            <a:ext cx="6264696" cy="489105"/>
          </a:xfrm>
          <a:prstGeom prst="roundRect">
            <a:avLst>
              <a:gd name="adj" fmla="val 1413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Transition table of DFA  A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/>
              <a:t>equivalent </a:t>
            </a:r>
            <a:r>
              <a:rPr lang="en-US" smtClean="0"/>
              <a:t>to dictionary  NFA  A</a:t>
            </a:r>
            <a:r>
              <a:rPr lang="en-US" baseline="-25000" smtClean="0"/>
              <a:t>1</a:t>
            </a:r>
            <a:r>
              <a:rPr 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665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642"/>
          <p:cNvSpPr>
            <a:spLocks noChangeArrowheads="1"/>
          </p:cNvSpPr>
          <p:nvPr/>
        </p:nvSpPr>
        <p:spPr bwMode="auto">
          <a:xfrm>
            <a:off x="107504" y="764704"/>
            <a:ext cx="8856984" cy="5328592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758487"/>
              </p:ext>
            </p:extLst>
          </p:nvPr>
        </p:nvGraphicFramePr>
        <p:xfrm>
          <a:off x="323528" y="980728"/>
          <a:ext cx="8583570" cy="5074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0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</a:tblGrid>
              <a:tr h="344930"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a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c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d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e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g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h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i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l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m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n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o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q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r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s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t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u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v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y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noFill/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0,10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0,19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0,26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0,37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F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0,6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0,7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0,11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0,12,32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0,26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0,27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0,20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0,7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0,8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0,12,32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0,33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0,13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0,27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0,28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0,21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0,22,32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0,8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0,9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0,13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AutoShape 71"/>
          <p:cNvSpPr>
            <a:spLocks noChangeArrowheads="1"/>
          </p:cNvSpPr>
          <p:nvPr/>
        </p:nvSpPr>
        <p:spPr bwMode="auto">
          <a:xfrm>
            <a:off x="611560" y="620688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... 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continued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5" name="AutoShape 71"/>
          <p:cNvSpPr>
            <a:spLocks noChangeArrowheads="1"/>
          </p:cNvSpPr>
          <p:nvPr/>
        </p:nvSpPr>
        <p:spPr bwMode="auto">
          <a:xfrm>
            <a:off x="7380312" y="5949280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continue...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Dictionary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Part 2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utoShape 642"/>
          <p:cNvSpPr>
            <a:spLocks noChangeArrowheads="1"/>
          </p:cNvSpPr>
          <p:nvPr/>
        </p:nvSpPr>
        <p:spPr bwMode="auto">
          <a:xfrm>
            <a:off x="107504" y="764704"/>
            <a:ext cx="8856984" cy="5616624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822362"/>
              </p:ext>
            </p:extLst>
          </p:nvPr>
        </p:nvGraphicFramePr>
        <p:xfrm>
          <a:off x="323528" y="980728"/>
          <a:ext cx="8583570" cy="472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0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  <a:gridCol w="429030"/>
              </a:tblGrid>
              <a:tr h="344930"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a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c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d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e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g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h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i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l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m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n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o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q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r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s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t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u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v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y</a:t>
                      </a:r>
                      <a:endParaRPr lang="cs-CZ" sz="1400" b="1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noFill/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0,28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0,29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0,22,32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0,23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0,33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0,9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F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0,14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0,15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0,23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0,29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0,1,</a:t>
                      </a:r>
                    </a:p>
                    <a:p>
                      <a:pPr algn="ctr"/>
                      <a:r>
                        <a:rPr lang="en-US" sz="1400" b="1" smtClean="0"/>
                        <a:t>30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0,15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0,16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0,24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0,25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0,1,</a:t>
                      </a:r>
                    </a:p>
                    <a:p>
                      <a:pPr algn="ctr"/>
                      <a:r>
                        <a:rPr lang="en-US" sz="1400" b="1" smtClean="0"/>
                        <a:t>30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0,17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0,16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F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0,25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F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493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0,31</a:t>
                      </a:r>
                      <a:endParaRPr lang="cs-CZ" sz="1400" b="1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0,1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0,32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0,34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/>
                        <a:t>F</a:t>
                      </a:r>
                      <a:endParaRPr lang="cs-CZ" sz="1400" b="1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AutoShape 71"/>
          <p:cNvSpPr>
            <a:spLocks noChangeArrowheads="1"/>
          </p:cNvSpPr>
          <p:nvPr/>
        </p:nvSpPr>
        <p:spPr bwMode="auto">
          <a:xfrm>
            <a:off x="611560" y="620688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... 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continued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" name="AutoShape 71"/>
          <p:cNvSpPr>
            <a:spLocks noChangeArrowheads="1"/>
          </p:cNvSpPr>
          <p:nvPr/>
        </p:nvSpPr>
        <p:spPr bwMode="auto">
          <a:xfrm>
            <a:off x="7092280" y="6165304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... 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finished.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Dictionary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Part 3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14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642"/>
          <p:cNvSpPr>
            <a:spLocks noChangeArrowheads="1"/>
          </p:cNvSpPr>
          <p:nvPr/>
        </p:nvSpPr>
        <p:spPr bwMode="auto">
          <a:xfrm>
            <a:off x="1043608" y="1700808"/>
            <a:ext cx="6912768" cy="4824536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3"/>
            <a:ext cx="5904656" cy="4431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AutoShape 642"/>
          <p:cNvSpPr>
            <a:spLocks noChangeArrowheads="1"/>
          </p:cNvSpPr>
          <p:nvPr/>
        </p:nvSpPr>
        <p:spPr bwMode="auto">
          <a:xfrm>
            <a:off x="1187624" y="1484784"/>
            <a:ext cx="252028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NFA  </a:t>
            </a:r>
            <a:endParaRPr lang="cs-CZ" sz="1600" b="1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4572000" y="1484784"/>
            <a:ext cx="3816424" cy="792088"/>
          </a:xfrm>
          <a:prstGeom prst="roundRect">
            <a:avLst>
              <a:gd name="adj" fmla="val 241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Alphabet = {a, b}</a:t>
            </a:r>
          </a:p>
          <a:p>
            <a:pPr algn="l"/>
            <a:r>
              <a:rPr lang="en-US" smtClean="0"/>
              <a:t>Dictionary  = {"aba", "aab", "bab"}</a:t>
            </a:r>
          </a:p>
        </p:txBody>
      </p:sp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611560" y="692696"/>
            <a:ext cx="7992888" cy="648072"/>
          </a:xfrm>
          <a:prstGeom prst="roundRect">
            <a:avLst>
              <a:gd name="adj" fmla="val 1413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Example of dictionary automaton which transition diagram fits to one slide.</a:t>
            </a:r>
          </a:p>
        </p:txBody>
      </p:sp>
      <p:sp>
        <p:nvSpPr>
          <p:cNvPr id="7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Dictionary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8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Tiny 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15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642"/>
          <p:cNvSpPr>
            <a:spLocks noChangeArrowheads="1"/>
          </p:cNvSpPr>
          <p:nvPr/>
        </p:nvSpPr>
        <p:spPr bwMode="auto">
          <a:xfrm>
            <a:off x="539552" y="1844824"/>
            <a:ext cx="8136904" cy="4680520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pic>
        <p:nvPicPr>
          <p:cNvPr id="151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76872"/>
            <a:ext cx="626469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AutoShape 642"/>
          <p:cNvSpPr>
            <a:spLocks noChangeArrowheads="1"/>
          </p:cNvSpPr>
          <p:nvPr/>
        </p:nvSpPr>
        <p:spPr bwMode="auto">
          <a:xfrm>
            <a:off x="611560" y="1700808"/>
            <a:ext cx="165618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DFA </a:t>
            </a:r>
            <a:endParaRPr lang="cs-CZ" sz="1600" b="1"/>
          </a:p>
        </p:txBody>
      </p:sp>
      <p:sp>
        <p:nvSpPr>
          <p:cNvPr id="7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Dictionary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8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Tiny 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4572000" y="1268760"/>
            <a:ext cx="3816424" cy="792088"/>
          </a:xfrm>
          <a:prstGeom prst="roundRect">
            <a:avLst>
              <a:gd name="adj" fmla="val 241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Alphabet = {a, b}</a:t>
            </a:r>
          </a:p>
          <a:p>
            <a:pPr algn="l"/>
            <a:r>
              <a:rPr lang="en-US" smtClean="0"/>
              <a:t>Dictionary  = {"aba", "aab", "bab"}</a:t>
            </a:r>
          </a:p>
        </p:txBody>
      </p:sp>
    </p:spTree>
    <p:extLst>
      <p:ext uri="{BB962C8B-B14F-4D97-AF65-F5344CB8AC3E}">
        <p14:creationId xmlns:p14="http://schemas.microsoft.com/office/powerpoint/2010/main" val="3774797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42"/>
          <p:cNvSpPr>
            <a:spLocks noChangeArrowheads="1"/>
          </p:cNvSpPr>
          <p:nvPr/>
        </p:nvSpPr>
        <p:spPr bwMode="auto">
          <a:xfrm>
            <a:off x="539552" y="3068960"/>
            <a:ext cx="8064896" cy="3600400"/>
          </a:xfrm>
          <a:prstGeom prst="roundRect">
            <a:avLst>
              <a:gd name="adj" fmla="val 7371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/>
              <a:t>Let pattern </a:t>
            </a:r>
            <a:r>
              <a:rPr lang="en-US" smtClean="0"/>
              <a:t>P be </a:t>
            </a:r>
            <a:r>
              <a:rPr lang="en-US"/>
              <a:t>p[1], p[2], ..., p[m</a:t>
            </a:r>
            <a:r>
              <a:rPr lang="en-US" smtClean="0"/>
              <a:t>], let text T be t[1], t[2], ..., t[n].</a:t>
            </a:r>
          </a:p>
          <a:p>
            <a:pPr algn="l" eaLnBrk="1" hangingPunct="1">
              <a:spcBef>
                <a:spcPts val="0"/>
              </a:spcBef>
            </a:pP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Create dynamic programming table D[m+1][n+1], which elements d[i][k]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are defined as follows: </a:t>
            </a:r>
          </a:p>
          <a:p>
            <a:pPr algn="l" eaLnBrk="1" hangingPunct="1">
              <a:spcBef>
                <a:spcPts val="0"/>
              </a:spcBef>
            </a:pP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1. d[0][k] = 0                                             // for k = 0, ..., n </a:t>
            </a:r>
          </a:p>
          <a:p>
            <a:pPr algn="l" eaLnBrk="1" hangingPunct="1">
              <a:spcBef>
                <a:spcPts val="0"/>
              </a:spcBef>
            </a:pP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 2. if (p[i] == t[k])  d[i][k] = d[i-1][k-1] 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    else                  d[i</a:t>
            </a:r>
            <a:r>
              <a:rPr lang="en-US"/>
              <a:t>][k] = d[i-1][k-1] </a:t>
            </a:r>
            <a:r>
              <a:rPr lang="en-US" smtClean="0"/>
              <a:t>+1   // for 1 ≤ i </a:t>
            </a:r>
            <a:r>
              <a:rPr lang="en-US"/>
              <a:t>≤ </a:t>
            </a:r>
            <a:r>
              <a:rPr lang="en-US" smtClean="0"/>
              <a:t>k, i ≤ m, k </a:t>
            </a:r>
            <a:r>
              <a:rPr lang="en-US"/>
              <a:t>≤ </a:t>
            </a:r>
            <a:r>
              <a:rPr lang="en-US" smtClean="0"/>
              <a:t>n, </a:t>
            </a:r>
          </a:p>
          <a:p>
            <a:pPr algn="l" eaLnBrk="1" hangingPunct="1">
              <a:spcBef>
                <a:spcPts val="0"/>
              </a:spcBef>
            </a:pPr>
            <a:endParaRPr lang="en-US"/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Fill the table row by row. Element d[m][k] holds the Hamming distance of P 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from the  substring  t[k-m+1], t[k-m+2] ..., t[k].</a:t>
            </a:r>
          </a:p>
        </p:txBody>
      </p:sp>
      <p:sp>
        <p:nvSpPr>
          <p:cNvPr id="1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Hamming Distance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DP Approach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67544" y="836712"/>
            <a:ext cx="8136904" cy="1944216"/>
            <a:chOff x="467544" y="1052736"/>
            <a:chExt cx="8136904" cy="1944216"/>
          </a:xfrm>
        </p:grpSpPr>
        <p:sp>
          <p:nvSpPr>
            <p:cNvPr id="26" name="AutoShape 3"/>
            <p:cNvSpPr>
              <a:spLocks noChangeArrowheads="1"/>
            </p:cNvSpPr>
            <p:nvPr/>
          </p:nvSpPr>
          <p:spPr bwMode="auto">
            <a:xfrm>
              <a:off x="467544" y="1052736"/>
              <a:ext cx="8136904" cy="1944216"/>
            </a:xfrm>
            <a:prstGeom prst="roundRect">
              <a:avLst>
                <a:gd name="adj" fmla="val 14133"/>
              </a:avLst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en-US" smtClean="0"/>
                <a:t>Alphabet {a,b,c,d}, pattern P: adbbca, text T: adcabcaabadbbca.  </a:t>
              </a:r>
            </a:p>
            <a:p>
              <a:pPr algn="l"/>
              <a:r>
                <a:rPr lang="en-US" smtClean="0"/>
                <a:t>For each each alignment P with T determine </a:t>
              </a:r>
            </a:p>
            <a:p>
              <a:pPr algn="l"/>
              <a:r>
                <a:rPr lang="en-US" smtClean="0"/>
                <a:t>Hamming distance between P and </a:t>
              </a:r>
              <a:r>
                <a:rPr lang="en-US"/>
                <a:t>t[k-m+1], t[k-m+2] ..., t[k]</a:t>
              </a:r>
              <a:r>
                <a:rPr lang="en-US" smtClean="0"/>
                <a:t> </a:t>
              </a:r>
            </a:p>
            <a:p>
              <a:pPr algn="l"/>
              <a:endParaRPr lang="en-US" smtClean="0"/>
            </a:p>
            <a:p>
              <a:pPr algn="l"/>
              <a:endParaRPr lang="en-US" smtClean="0"/>
            </a:p>
            <a:p>
              <a:pPr algn="l"/>
              <a:endParaRPr lang="en-US" smtClean="0"/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843808" y="2204864"/>
              <a:ext cx="864096" cy="288032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t[k-m+1]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868144" y="2492896"/>
              <a:ext cx="576064" cy="288032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p[m]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707904" y="2492896"/>
              <a:ext cx="1440160" cy="288032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...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868144" y="2204864"/>
              <a:ext cx="576064" cy="288032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t[k]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707904" y="2204864"/>
              <a:ext cx="1440160" cy="288032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...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5148064" y="2492896"/>
              <a:ext cx="720080" cy="288032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p[m-1]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5148064" y="2204864"/>
              <a:ext cx="720080" cy="288032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t[k-1]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843808" y="2492896"/>
              <a:ext cx="864096" cy="288032"/>
            </a:xfrm>
            <a:prstGeom prst="rect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p[1]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259632" y="2204864"/>
              <a:ext cx="1584176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444208" y="2204864"/>
              <a:ext cx="1440160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 Box 107"/>
            <p:cNvSpPr txBox="1">
              <a:spLocks noChangeArrowheads="1"/>
            </p:cNvSpPr>
            <p:nvPr/>
          </p:nvSpPr>
          <p:spPr bwMode="auto">
            <a:xfrm>
              <a:off x="683568" y="2204864"/>
              <a:ext cx="432048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 smtClean="0"/>
                <a:t>T:</a:t>
              </a:r>
              <a:endParaRPr lang="cs-CZ" b="1" baseline="-25000"/>
            </a:p>
          </p:txBody>
        </p:sp>
        <p:sp>
          <p:nvSpPr>
            <p:cNvPr id="41" name="Text Box 107"/>
            <p:cNvSpPr txBox="1">
              <a:spLocks noChangeArrowheads="1"/>
            </p:cNvSpPr>
            <p:nvPr/>
          </p:nvSpPr>
          <p:spPr bwMode="auto">
            <a:xfrm>
              <a:off x="683568" y="2492896"/>
              <a:ext cx="432048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 smtClean="0"/>
                <a:t>P:</a:t>
              </a:r>
              <a:endParaRPr lang="cs-CZ" b="1" baseline="-25000"/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259632" y="2204864"/>
              <a:ext cx="504056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t[1]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7380312" y="2204864"/>
              <a:ext cx="504056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t[n]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1763688" y="2204864"/>
              <a:ext cx="1080120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...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444208" y="2204864"/>
              <a:ext cx="936104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/>
                <a:t>...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3" name="AutoShape 642"/>
          <p:cNvSpPr>
            <a:spLocks noChangeArrowheads="1"/>
          </p:cNvSpPr>
          <p:nvPr/>
        </p:nvSpPr>
        <p:spPr bwMode="auto">
          <a:xfrm>
            <a:off x="683568" y="2852936"/>
            <a:ext cx="165618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Method </a:t>
            </a:r>
            <a:endParaRPr lang="cs-CZ" sz="1600" b="1"/>
          </a:p>
        </p:txBody>
      </p:sp>
      <p:sp>
        <p:nvSpPr>
          <p:cNvPr id="8" name="AutoShape 642"/>
          <p:cNvSpPr>
            <a:spLocks noChangeArrowheads="1"/>
          </p:cNvSpPr>
          <p:nvPr/>
        </p:nvSpPr>
        <p:spPr bwMode="auto">
          <a:xfrm>
            <a:off x="539552" y="548680"/>
            <a:ext cx="8136904" cy="360040"/>
          </a:xfrm>
          <a:prstGeom prst="roundRect">
            <a:avLst>
              <a:gd name="adj" fmla="val 20792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 b="1" smtClean="0"/>
              <a:t>DP approach to text search considering  Hamming distance</a:t>
            </a:r>
          </a:p>
        </p:txBody>
      </p:sp>
    </p:spTree>
    <p:extLst>
      <p:ext uri="{BB962C8B-B14F-4D97-AF65-F5344CB8AC3E}">
        <p14:creationId xmlns:p14="http://schemas.microsoft.com/office/powerpoint/2010/main" val="674452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642"/>
          <p:cNvSpPr>
            <a:spLocks noChangeArrowheads="1"/>
          </p:cNvSpPr>
          <p:nvPr/>
        </p:nvSpPr>
        <p:spPr bwMode="auto">
          <a:xfrm>
            <a:off x="611560" y="4869160"/>
            <a:ext cx="7848872" cy="1728192"/>
          </a:xfrm>
          <a:prstGeom prst="roundRect">
            <a:avLst>
              <a:gd name="adj" fmla="val 7371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/>
              <a:t>Though it looks scientifically advanced, </a:t>
            </a: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it </a:t>
            </a:r>
            <a:r>
              <a:rPr lang="en-US" smtClean="0"/>
              <a:t>is, </a:t>
            </a:r>
            <a:r>
              <a:rPr lang="en-US"/>
              <a:t>in </a:t>
            </a:r>
            <a:r>
              <a:rPr lang="en-US" smtClean="0"/>
              <a:t>fact, </a:t>
            </a:r>
            <a:r>
              <a:rPr lang="en-US"/>
              <a:t>only a basic naive </a:t>
            </a:r>
            <a:r>
              <a:rPr lang="en-US" smtClean="0"/>
              <a:t>approach :-). </a:t>
            </a:r>
          </a:p>
          <a:p>
            <a:pPr algn="l" eaLnBrk="1" hangingPunct="1">
              <a:spcBef>
                <a:spcPts val="0"/>
              </a:spcBef>
            </a:pPr>
            <a:endParaRPr lang="en-US"/>
          </a:p>
          <a:p>
            <a:pPr algn="l" eaLnBrk="1" hangingPunct="1">
              <a:spcBef>
                <a:spcPts val="0"/>
              </a:spcBef>
            </a:pPr>
            <a:r>
              <a:rPr lang="en-US"/>
              <a:t>Each diagonal corresponds to some alignment of pattern with text </a:t>
            </a: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where </a:t>
            </a:r>
            <a:r>
              <a:rPr lang="en-US"/>
              <a:t>mismatches in this alignment  are counted one by one. </a:t>
            </a:r>
            <a:endParaRPr lang="cs-CZ">
              <a:solidFill>
                <a:srgbClr val="3333FF"/>
              </a:solidFill>
            </a:endParaRPr>
          </a:p>
        </p:txBody>
      </p:sp>
      <p:sp>
        <p:nvSpPr>
          <p:cNvPr id="7" name="AutoShape 642"/>
          <p:cNvSpPr>
            <a:spLocks noChangeArrowheads="1"/>
          </p:cNvSpPr>
          <p:nvPr/>
        </p:nvSpPr>
        <p:spPr bwMode="auto">
          <a:xfrm>
            <a:off x="611560" y="1052736"/>
            <a:ext cx="7848872" cy="3744416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27366"/>
              </p:ext>
            </p:extLst>
          </p:nvPr>
        </p:nvGraphicFramePr>
        <p:xfrm>
          <a:off x="1115616" y="1124744"/>
          <a:ext cx="6608420" cy="3024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690"/>
                <a:gridCol w="389690"/>
                <a:gridCol w="37338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</a:tblGrid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b 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71600" y="4293096"/>
            <a:ext cx="288032" cy="288032"/>
          </a:xfrm>
          <a:prstGeom prst="rect">
            <a:avLst/>
          </a:prstGeom>
          <a:solidFill>
            <a:srgbClr val="D5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 Box 226"/>
          <p:cNvSpPr txBox="1">
            <a:spLocks noChangeArrowheads="1"/>
          </p:cNvSpPr>
          <p:nvPr/>
        </p:nvSpPr>
        <p:spPr bwMode="auto">
          <a:xfrm>
            <a:off x="1331640" y="4293096"/>
            <a:ext cx="6912768" cy="36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mtClean="0"/>
              <a:t>Highligted cells represent a match between the text and the pattern.</a:t>
            </a:r>
            <a:endParaRPr lang="cs-CZ" baseline="-25000"/>
          </a:p>
        </p:txBody>
      </p:sp>
      <p:sp>
        <p:nvSpPr>
          <p:cNvPr id="6" name="Text Box 226"/>
          <p:cNvSpPr txBox="1">
            <a:spLocks noChangeArrowheads="1"/>
          </p:cNvSpPr>
          <p:nvPr/>
        </p:nvSpPr>
        <p:spPr bwMode="auto">
          <a:xfrm>
            <a:off x="827584" y="2132856"/>
            <a:ext cx="720080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 smtClean="0"/>
              <a:t>  </a:t>
            </a:r>
            <a:endParaRPr lang="cs-CZ" b="1" baseline="-25000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899592" y="692696"/>
            <a:ext cx="7056784" cy="432048"/>
          </a:xfrm>
          <a:prstGeom prst="roundRect">
            <a:avLst>
              <a:gd name="adj" fmla="val 1413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Alphabet {a,b,c,d}, pattern P: adbbca, text T: adcabcaabadbbca. </a:t>
            </a:r>
          </a:p>
        </p:txBody>
      </p:sp>
      <p:sp>
        <p:nvSpPr>
          <p:cNvPr id="4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Hamming Distance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5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5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5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5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DP Approach?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83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642"/>
          <p:cNvSpPr>
            <a:spLocks noChangeArrowheads="1"/>
          </p:cNvSpPr>
          <p:nvPr/>
        </p:nvSpPr>
        <p:spPr bwMode="auto">
          <a:xfrm>
            <a:off x="611560" y="980728"/>
            <a:ext cx="8064896" cy="4176464"/>
          </a:xfrm>
          <a:prstGeom prst="roundRect">
            <a:avLst>
              <a:gd name="adj" fmla="val 344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/>
              <a:t>Let pattern </a:t>
            </a:r>
            <a:r>
              <a:rPr lang="en-US" smtClean="0"/>
              <a:t>P be </a:t>
            </a:r>
            <a:r>
              <a:rPr lang="en-US"/>
              <a:t>p[1], p[2], ..., p[m</a:t>
            </a:r>
            <a:r>
              <a:rPr lang="en-US" smtClean="0"/>
              <a:t>], let text T be t[1], t[2], ..., t[n].</a:t>
            </a:r>
          </a:p>
          <a:p>
            <a:pPr algn="l" eaLnBrk="1" hangingPunct="1">
              <a:spcBef>
                <a:spcPts val="0"/>
              </a:spcBef>
            </a:pPr>
            <a:endParaRPr lang="en-US" sz="800" smtClean="0"/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Create dynamic programming table D[m+1][n+1], which elements d[i][k]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are defined as follows: </a:t>
            </a:r>
          </a:p>
          <a:p>
            <a:pPr algn="l" eaLnBrk="1" hangingPunct="1">
              <a:spcBef>
                <a:spcPts val="0"/>
              </a:spcBef>
            </a:pPr>
            <a:endParaRPr lang="en-US" sz="800" smtClean="0"/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1. </a:t>
            </a:r>
            <a:r>
              <a:rPr lang="en-US" b="1" smtClean="0"/>
              <a:t>d[i][0] = i;  d[0][k]  = </a:t>
            </a:r>
            <a:r>
              <a:rPr lang="en-US" b="1" smtClean="0"/>
              <a:t>0, </a:t>
            </a:r>
            <a:r>
              <a:rPr lang="en-US" smtClean="0"/>
              <a:t> </a:t>
            </a:r>
            <a:r>
              <a:rPr lang="en-US" b="1" smtClean="0"/>
              <a:t> </a:t>
            </a:r>
            <a:r>
              <a:rPr lang="en-US" b="1" smtClean="0"/>
              <a:t>for i = 0, ..., m, k = 1, ..., n </a:t>
            </a:r>
          </a:p>
          <a:p>
            <a:pPr algn="l" eaLnBrk="1" hangingPunct="1">
              <a:spcBef>
                <a:spcPts val="0"/>
              </a:spcBef>
            </a:pPr>
            <a:r>
              <a:rPr lang="en-US" sz="800" smtClean="0"/>
              <a:t> 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 2.  // d[i][k] </a:t>
            </a:r>
            <a:r>
              <a:rPr lang="en-US" smtClean="0"/>
              <a:t>is computed using the information about 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 </a:t>
            </a:r>
            <a:r>
              <a:rPr lang="en-US" smtClean="0"/>
              <a:t>     //  </a:t>
            </a:r>
            <a:r>
              <a:rPr lang="en-US" smtClean="0"/>
              <a:t>the minimum possible number </a:t>
            </a:r>
            <a:r>
              <a:rPr lang="en-US" smtClean="0"/>
              <a:t>of </a:t>
            </a:r>
            <a:r>
              <a:rPr lang="en-US" smtClean="0"/>
              <a:t>applications </a:t>
            </a:r>
            <a:r>
              <a:rPr lang="en-US" smtClean="0"/>
              <a:t>of operations  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 </a:t>
            </a:r>
            <a:r>
              <a:rPr lang="en-US" smtClean="0"/>
              <a:t>     // delete, insert, rewrite to the strings shorter by one last </a:t>
            </a:r>
            <a:r>
              <a:rPr lang="en-US" smtClean="0"/>
              <a:t>character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 </a:t>
            </a:r>
            <a:r>
              <a:rPr lang="en-US" smtClean="0"/>
              <a:t>    // and followed by at most one edit operation</a:t>
            </a: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/>
              <a:t> </a:t>
            </a:r>
            <a:r>
              <a:rPr lang="en-US" smtClean="0"/>
              <a:t>   </a:t>
            </a:r>
            <a:r>
              <a:rPr lang="en-US" b="1" smtClean="0"/>
              <a:t>for </a:t>
            </a:r>
            <a:r>
              <a:rPr lang="en-US" b="1"/>
              <a:t>1 ≤ </a:t>
            </a:r>
            <a:r>
              <a:rPr lang="en-US" b="1" smtClean="0"/>
              <a:t>i </a:t>
            </a:r>
            <a:r>
              <a:rPr lang="en-US" b="1"/>
              <a:t>≤ m, </a:t>
            </a:r>
            <a:r>
              <a:rPr lang="en-US" b="1" smtClean="0"/>
              <a:t>1 ≤ k </a:t>
            </a:r>
            <a:r>
              <a:rPr lang="en-US" b="1"/>
              <a:t>≤ </a:t>
            </a:r>
            <a:r>
              <a:rPr lang="en-US" b="1" smtClean="0"/>
              <a:t>n</a:t>
            </a:r>
            <a:r>
              <a:rPr lang="en-US" b="1"/>
              <a:t>:</a:t>
            </a:r>
            <a:endParaRPr lang="en-US" b="1" smtClean="0"/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 </a:t>
            </a:r>
            <a:r>
              <a:rPr lang="en-US" b="1" smtClean="0"/>
              <a:t>   </a:t>
            </a:r>
            <a:r>
              <a:rPr lang="en-US" b="1" smtClean="0"/>
              <a:t>    d[i</a:t>
            </a:r>
            <a:r>
              <a:rPr lang="en-US" b="1" smtClean="0"/>
              <a:t>][k] = </a:t>
            </a:r>
            <a:r>
              <a:rPr lang="en-US" b="1" i="1" smtClean="0"/>
              <a:t>minimum</a:t>
            </a:r>
            <a:r>
              <a:rPr lang="en-US" b="1" smtClean="0"/>
              <a:t> </a:t>
            </a:r>
            <a:r>
              <a:rPr lang="en-US" b="1" i="1" smtClean="0"/>
              <a:t>of</a:t>
            </a:r>
            <a:r>
              <a:rPr lang="en-US" b="1" smtClean="0"/>
              <a:t> (</a:t>
            </a:r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 </a:t>
            </a:r>
            <a:r>
              <a:rPr lang="en-US" b="1" smtClean="0"/>
              <a:t>                    d[i-1][k] +1,                               </a:t>
            </a:r>
            <a:r>
              <a:rPr lang="en-US" b="1" smtClean="0"/>
              <a:t>       </a:t>
            </a:r>
            <a:r>
              <a:rPr lang="en-US" smtClean="0"/>
              <a:t>    // </a:t>
            </a:r>
            <a:r>
              <a:rPr lang="en-US" smtClean="0"/>
              <a:t>delete p[i] </a:t>
            </a:r>
          </a:p>
          <a:p>
            <a:pPr algn="l" eaLnBrk="1" hangingPunct="1">
              <a:spcBef>
                <a:spcPts val="0"/>
              </a:spcBef>
            </a:pPr>
            <a:r>
              <a:rPr lang="en-US" b="1" smtClean="0"/>
              <a:t>                     </a:t>
            </a:r>
            <a:r>
              <a:rPr lang="en-US" b="1" smtClean="0"/>
              <a:t>if( i </a:t>
            </a:r>
            <a:r>
              <a:rPr lang="en-US" b="1" smtClean="0"/>
              <a:t>&lt; </a:t>
            </a:r>
            <a:r>
              <a:rPr lang="en-US" b="1" smtClean="0"/>
              <a:t>m )  </a:t>
            </a:r>
            <a:r>
              <a:rPr lang="en-US" b="1" smtClean="0"/>
              <a:t>d[i][k-1]  + 1,              </a:t>
            </a:r>
            <a:r>
              <a:rPr lang="en-US" b="1" smtClean="0"/>
              <a:t>      </a:t>
            </a:r>
            <a:r>
              <a:rPr lang="en-US" smtClean="0"/>
              <a:t>   // </a:t>
            </a:r>
            <a:r>
              <a:rPr lang="en-US" smtClean="0"/>
              <a:t>insert after p[i] </a:t>
            </a:r>
            <a:endParaRPr lang="en-US"/>
          </a:p>
          <a:p>
            <a:pPr algn="l" eaLnBrk="1" hangingPunct="1">
              <a:spcBef>
                <a:spcPts val="0"/>
              </a:spcBef>
            </a:pPr>
            <a:r>
              <a:rPr lang="en-US" b="1" smtClean="0"/>
              <a:t>                     d[i-1][k-1]  + </a:t>
            </a:r>
            <a:r>
              <a:rPr lang="en-US" b="1" smtClean="0"/>
              <a:t> (p[i</a:t>
            </a:r>
            <a:r>
              <a:rPr lang="en-US" b="1"/>
              <a:t>] == t[k</a:t>
            </a:r>
            <a:r>
              <a:rPr lang="en-US" b="1" smtClean="0"/>
              <a:t>]) ? 0 : 1 </a:t>
            </a:r>
            <a:r>
              <a:rPr lang="en-US" b="1" smtClean="0"/>
              <a:t>)</a:t>
            </a:r>
            <a:r>
              <a:rPr lang="en-US" smtClean="0"/>
              <a:t>  </a:t>
            </a:r>
            <a:r>
              <a:rPr lang="en-US" smtClean="0"/>
              <a:t>   // leave </a:t>
            </a:r>
            <a:r>
              <a:rPr lang="en-US" smtClean="0"/>
              <a:t>or rewrite p[i] </a:t>
            </a:r>
          </a:p>
        </p:txBody>
      </p:sp>
      <p:sp>
        <p:nvSpPr>
          <p:cNvPr id="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Levenshtein Distance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DP Approach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AutoShape 642"/>
          <p:cNvSpPr>
            <a:spLocks noChangeArrowheads="1"/>
          </p:cNvSpPr>
          <p:nvPr/>
        </p:nvSpPr>
        <p:spPr bwMode="auto">
          <a:xfrm>
            <a:off x="539552" y="548680"/>
            <a:ext cx="8136904" cy="360040"/>
          </a:xfrm>
          <a:prstGeom prst="roundRect">
            <a:avLst>
              <a:gd name="adj" fmla="val 20792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 b="1" smtClean="0"/>
              <a:t>DP approach to text search considering Levenshtein  distance</a:t>
            </a:r>
          </a:p>
        </p:txBody>
      </p:sp>
      <p:sp>
        <p:nvSpPr>
          <p:cNvPr id="24" name="AutoShape 642"/>
          <p:cNvSpPr>
            <a:spLocks noChangeArrowheads="1"/>
          </p:cNvSpPr>
          <p:nvPr/>
        </p:nvSpPr>
        <p:spPr bwMode="auto">
          <a:xfrm>
            <a:off x="611560" y="5301208"/>
            <a:ext cx="8064896" cy="1296144"/>
          </a:xfrm>
          <a:prstGeom prst="roundRect">
            <a:avLst>
              <a:gd name="adj" fmla="val 1168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 smtClean="0"/>
              <a:t>Fill </a:t>
            </a:r>
            <a:r>
              <a:rPr lang="en-US" smtClean="0"/>
              <a:t>the table row by row. The cell d[m][k] </a:t>
            </a:r>
            <a:r>
              <a:rPr lang="en-US" smtClean="0"/>
              <a:t>contains the minimum </a:t>
            </a:r>
            <a:r>
              <a:rPr lang="en-US" smtClean="0"/>
              <a:t>Levenshtein 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distance of P  from the  substring S</a:t>
            </a:r>
            <a:r>
              <a:rPr lang="en-US" baseline="-25000" smtClean="0"/>
              <a:t>x,k</a:t>
            </a:r>
            <a:r>
              <a:rPr lang="en-US" smtClean="0"/>
              <a:t> = t[x], t[x+1</a:t>
            </a:r>
            <a:r>
              <a:rPr lang="en-US" smtClean="0"/>
              <a:t>], </a:t>
            </a:r>
            <a:r>
              <a:rPr lang="en-US" smtClean="0"/>
              <a:t>..., t[k], 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/>
              <a:t>where x </a:t>
            </a:r>
            <a:r>
              <a:rPr lang="en-US" smtClean="0">
                <a:sym typeface="Symbol"/>
              </a:rPr>
              <a:t> </a:t>
            </a:r>
            <a:r>
              <a:rPr lang="en-US" smtClean="0">
                <a:sym typeface="Symbol"/>
              </a:rPr>
              <a:t>{ k-m+1-d[m</a:t>
            </a:r>
            <a:r>
              <a:rPr lang="en-US" smtClean="0">
                <a:sym typeface="Symbol"/>
              </a:rPr>
              <a:t>][k], ..., k-m+1+d[m][k] } 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>
                <a:sym typeface="Symbol"/>
              </a:rPr>
              <a:t>and the particular value of x is </a:t>
            </a:r>
            <a:r>
              <a:rPr lang="en-US" i="1" u="sng" smtClean="0">
                <a:sym typeface="Symbol"/>
              </a:rPr>
              <a:t>not known</a:t>
            </a:r>
            <a:r>
              <a:rPr lang="en-US" smtClean="0">
                <a:sym typeface="Symbol"/>
              </a:rPr>
              <a:t>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24011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642"/>
          <p:cNvSpPr>
            <a:spLocks noChangeArrowheads="1"/>
          </p:cNvSpPr>
          <p:nvPr/>
        </p:nvSpPr>
        <p:spPr bwMode="auto">
          <a:xfrm>
            <a:off x="611560" y="5085184"/>
            <a:ext cx="7848872" cy="1368152"/>
          </a:xfrm>
          <a:prstGeom prst="roundRect">
            <a:avLst>
              <a:gd name="adj" fmla="val 7371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 b="1" smtClean="0"/>
              <a:t>        </a:t>
            </a:r>
            <a:r>
              <a:rPr lang="en-US" b="1"/>
              <a:t>d[i][k] = </a:t>
            </a:r>
            <a:r>
              <a:rPr lang="en-US" b="1" i="1"/>
              <a:t>minimum</a:t>
            </a:r>
            <a:r>
              <a:rPr lang="en-US" b="1"/>
              <a:t> </a:t>
            </a:r>
            <a:r>
              <a:rPr lang="en-US" b="1" i="1"/>
              <a:t>of</a:t>
            </a:r>
            <a:r>
              <a:rPr lang="en-US" b="1"/>
              <a:t> (</a:t>
            </a:r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                     d[i-1][k] +1,                                      </a:t>
            </a:r>
            <a:r>
              <a:rPr lang="en-US"/>
              <a:t>    // delete p[i] </a:t>
            </a:r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                     if( i &lt; m )  d[i][k-1]  + 1,                    </a:t>
            </a:r>
            <a:r>
              <a:rPr lang="en-US"/>
              <a:t>   // insert after p[i] </a:t>
            </a:r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                     d[i-1][k-1]  +  (p[i] == t[k]) ? 0 : 1 )</a:t>
            </a:r>
            <a:r>
              <a:rPr lang="en-US"/>
              <a:t>     // leave or rewrite p[i] </a:t>
            </a:r>
            <a:endParaRPr lang="en-US"/>
          </a:p>
        </p:txBody>
      </p:sp>
      <p:sp>
        <p:nvSpPr>
          <p:cNvPr id="7" name="AutoShape 642"/>
          <p:cNvSpPr>
            <a:spLocks noChangeArrowheads="1"/>
          </p:cNvSpPr>
          <p:nvPr/>
        </p:nvSpPr>
        <p:spPr bwMode="auto">
          <a:xfrm>
            <a:off x="611560" y="1052736"/>
            <a:ext cx="7848872" cy="3744416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82989"/>
              </p:ext>
            </p:extLst>
          </p:nvPr>
        </p:nvGraphicFramePr>
        <p:xfrm>
          <a:off x="1115616" y="1124744"/>
          <a:ext cx="6608420" cy="3024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690"/>
                <a:gridCol w="389690"/>
                <a:gridCol w="37338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</a:tblGrid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b 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27584" y="4293096"/>
            <a:ext cx="288032" cy="288032"/>
          </a:xfrm>
          <a:prstGeom prst="rect">
            <a:avLst/>
          </a:prstGeom>
          <a:solidFill>
            <a:srgbClr val="D5D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899592" y="692696"/>
            <a:ext cx="7200800" cy="432048"/>
          </a:xfrm>
          <a:prstGeom prst="roundRect">
            <a:avLst>
              <a:gd name="adj" fmla="val 1413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Alphabet {a,b,c,d}, pattern P: adbbca, text T: adcabcaabadbbca. </a:t>
            </a:r>
          </a:p>
        </p:txBody>
      </p:sp>
      <p:sp>
        <p:nvSpPr>
          <p:cNvPr id="1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Levenshtein Distance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DP Approach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226"/>
          <p:cNvSpPr txBox="1">
            <a:spLocks noChangeArrowheads="1"/>
          </p:cNvSpPr>
          <p:nvPr/>
        </p:nvSpPr>
        <p:spPr bwMode="auto">
          <a:xfrm>
            <a:off x="1331640" y="4293096"/>
            <a:ext cx="6912768" cy="36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mtClean="0"/>
              <a:t>Highligted cells represent a match between the text and the pattern.</a:t>
            </a:r>
            <a:endParaRPr lang="cs-CZ" baseline="-25000"/>
          </a:p>
        </p:txBody>
      </p:sp>
    </p:spTree>
    <p:extLst>
      <p:ext uri="{BB962C8B-B14F-4D97-AF65-F5344CB8AC3E}">
        <p14:creationId xmlns:p14="http://schemas.microsoft.com/office/powerpoint/2010/main" val="2708116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692696"/>
            <a:ext cx="8424936" cy="792088"/>
          </a:xfrm>
          <a:prstGeom prst="roundRect">
            <a:avLst>
              <a:gd name="adj" fmla="val 1348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Dictionary over an alphabet A is a finite set of strings (patterns) from A*.</a:t>
            </a:r>
          </a:p>
          <a:p>
            <a:pPr algn="l"/>
            <a:r>
              <a:rPr lang="en-US" smtClean="0"/>
              <a:t>Dictionary automaton searches the text for any pattern in the given dictionary.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23528" y="1988840"/>
            <a:ext cx="8424936" cy="1800200"/>
          </a:xfrm>
          <a:prstGeom prst="roundRect">
            <a:avLst>
              <a:gd name="adj" fmla="val 878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l"/>
            <a:endParaRPr lang="en-US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US"/>
              <a:t>1</a:t>
            </a:r>
            <a:r>
              <a:rPr lang="en-US" smtClean="0"/>
              <a:t>. Dictionary is a finite language.</a:t>
            </a:r>
          </a:p>
          <a:p>
            <a:pPr algn="l"/>
            <a:r>
              <a:rPr lang="en-US" smtClean="0"/>
              <a:t>2. Each finite language is a regular language.</a:t>
            </a:r>
          </a:p>
          <a:p>
            <a:pPr algn="l"/>
            <a:r>
              <a:rPr lang="en-US" smtClean="0"/>
              <a:t>3. Each regular language can be described by a regular expression.</a:t>
            </a:r>
          </a:p>
          <a:p>
            <a:pPr algn="l"/>
            <a:r>
              <a:rPr lang="en-US" smtClean="0"/>
              <a:t>4. Any language described by a regular expression can be searched for </a:t>
            </a:r>
          </a:p>
          <a:p>
            <a:pPr algn="l"/>
            <a:r>
              <a:rPr lang="en-US"/>
              <a:t> </a:t>
            </a:r>
            <a:r>
              <a:rPr lang="en-US" smtClean="0"/>
              <a:t>   in any text  using appropriate NFA/DFA.</a:t>
            </a:r>
          </a:p>
          <a:p>
            <a:pPr algn="l"/>
            <a:endParaRPr lang="en-US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en-US" smtClean="0"/>
          </a:p>
        </p:txBody>
      </p:sp>
      <p:sp>
        <p:nvSpPr>
          <p:cNvPr id="4" name="AutoShape 642"/>
          <p:cNvSpPr>
            <a:spLocks noChangeArrowheads="1"/>
          </p:cNvSpPr>
          <p:nvPr/>
        </p:nvSpPr>
        <p:spPr bwMode="auto">
          <a:xfrm>
            <a:off x="467544" y="1700808"/>
            <a:ext cx="266429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Recycle older knowledge </a:t>
            </a:r>
            <a:endParaRPr lang="cs-CZ" sz="1600" b="1"/>
          </a:p>
        </p:txBody>
      </p:sp>
      <p:sp>
        <p:nvSpPr>
          <p:cNvPr id="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Finite language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Is a dictionary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395536" y="4221088"/>
            <a:ext cx="8280920" cy="1512168"/>
          </a:xfrm>
          <a:prstGeom prst="roundRect">
            <a:avLst>
              <a:gd name="adj" fmla="val 878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Alphabet </a:t>
            </a:r>
          </a:p>
          <a:p>
            <a:pPr algn="l"/>
            <a:r>
              <a:rPr lang="en-US" smtClean="0"/>
              <a:t>A = {a, c, d, e, g, h, i, l, m, n, o, q, r, s, t, u, v, y}</a:t>
            </a:r>
          </a:p>
          <a:p>
            <a:pPr algn="l"/>
            <a:r>
              <a:rPr lang="en-US" smtClean="0"/>
              <a:t>Dictionary </a:t>
            </a:r>
          </a:p>
          <a:p>
            <a:pPr algn="l"/>
            <a:r>
              <a:rPr lang="en-US" smtClean="0"/>
              <a:t>D = {"add", "advanced", "algorithms", "to", "your", "algonqiuan", "adventures"}</a:t>
            </a:r>
          </a:p>
        </p:txBody>
      </p:sp>
      <p:sp>
        <p:nvSpPr>
          <p:cNvPr id="39" name="AutoShape 642"/>
          <p:cNvSpPr>
            <a:spLocks noChangeArrowheads="1"/>
          </p:cNvSpPr>
          <p:nvPr/>
        </p:nvSpPr>
        <p:spPr bwMode="auto">
          <a:xfrm>
            <a:off x="539552" y="3933056"/>
            <a:ext cx="266429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Example </a:t>
            </a:r>
            <a:endParaRPr lang="cs-CZ" sz="1600" b="1"/>
          </a:p>
        </p:txBody>
      </p:sp>
      <p:sp>
        <p:nvSpPr>
          <p:cNvPr id="40" name="AutoShape 3"/>
          <p:cNvSpPr>
            <a:spLocks noChangeArrowheads="1"/>
          </p:cNvSpPr>
          <p:nvPr/>
        </p:nvSpPr>
        <p:spPr bwMode="auto">
          <a:xfrm>
            <a:off x="323528" y="6165304"/>
            <a:ext cx="8568952" cy="432048"/>
          </a:xfrm>
          <a:prstGeom prst="roundRect">
            <a:avLst>
              <a:gd name="adj" fmla="val 1352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400" smtClean="0"/>
              <a:t>The</a:t>
            </a:r>
            <a:r>
              <a:rPr lang="en-US" sz="1400" i="1" smtClean="0"/>
              <a:t> Algonquian</a:t>
            </a:r>
            <a:r>
              <a:rPr lang="en-US" sz="1400" smtClean="0"/>
              <a:t> are one of the most populous and widespread North American native language groups.</a:t>
            </a:r>
          </a:p>
        </p:txBody>
      </p:sp>
    </p:spTree>
    <p:extLst>
      <p:ext uri="{BB962C8B-B14F-4D97-AF65-F5344CB8AC3E}">
        <p14:creationId xmlns:p14="http://schemas.microsoft.com/office/powerpoint/2010/main" val="1103260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467544" y="980728"/>
            <a:ext cx="8352928" cy="504056"/>
          </a:xfrm>
          <a:prstGeom prst="roundRect">
            <a:avLst>
              <a:gd name="adj" fmla="val 7534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Dist("BETELGEUSE","BRUXELLES") = </a:t>
            </a:r>
            <a:r>
              <a:rPr lang="en-US" b="1">
                <a:solidFill>
                  <a:srgbClr val="3366FF"/>
                </a:solidFill>
              </a:rPr>
              <a:t>6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1331640" y="1628800"/>
            <a:ext cx="6552728" cy="3744416"/>
          </a:xfrm>
          <a:prstGeom prst="roundRect">
            <a:avLst>
              <a:gd name="adj" fmla="val 3458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B  E  T  E  L  G  E  U  S  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0  1  2  3  4  5  6  7  8  9 10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B  1  0  1  2  3  4  5  6  7  8  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R  2  1  1  2  3  4  5  6  7  8  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U  3  2  2  2  3  4  5  6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X  4  3  3  3  3  4  5  6  7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  5  4  3  4  3  4  5  5  6  7  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L  6  5  4  4  4  3  4  5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L  7  6  5  5  5  4  4  5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  8  7  6  6  5  5  5  4  5  6  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S  9  8  7  7  6  6  6  5  5  5  </a:t>
            </a:r>
            <a:r>
              <a:rPr lang="pt-BR" sz="2000" b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6</a:t>
            </a:r>
            <a:endParaRPr lang="cs-CZ" sz="2000" b="1">
              <a:solidFill>
                <a:srgbClr val="3366FF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051720" y="2132856"/>
            <a:ext cx="49685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2483768" y="2132856"/>
            <a:ext cx="0" cy="303462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Recall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6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467544" y="980728"/>
            <a:ext cx="8352928" cy="2304256"/>
          </a:xfrm>
          <a:prstGeom prst="roundRect">
            <a:avLst>
              <a:gd name="adj" fmla="val 7471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|m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n|                                                        </a:t>
            </a:r>
            <a:r>
              <a:rPr lang="en-US" b="1">
                <a:solidFill>
                  <a:srgbClr val="000000"/>
                </a:solidFill>
              </a:rPr>
              <a:t>if n = 0 or m = 0</a:t>
            </a:r>
            <a:r>
              <a:rPr lang="en-US">
                <a:solidFill>
                  <a:srgbClr val="000000"/>
                </a:solidFill>
              </a:rPr>
              <a:t>      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1+ min ( 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1], B[1..m]),            </a:t>
            </a:r>
            <a:r>
              <a:rPr lang="en-US" b="1">
                <a:solidFill>
                  <a:srgbClr val="000000"/>
                </a:solidFill>
              </a:rPr>
              <a:t>if  n &gt; 0 and m &gt; 0</a:t>
            </a:r>
            <a:r>
              <a:rPr lang="en-US">
                <a:solidFill>
                  <a:srgbClr val="000000"/>
                </a:solidFill>
              </a:rPr>
              <a:t>  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                                    Dist(A[1..n], B[1..m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1]),          </a:t>
            </a:r>
            <a:r>
              <a:rPr lang="en-US" b="1">
                <a:solidFill>
                  <a:srgbClr val="000000"/>
                </a:solidFill>
              </a:rPr>
              <a:t>      </a:t>
            </a:r>
            <a:r>
              <a:rPr lang="en-US" b="1">
                <a:solidFill>
                  <a:srgbClr val="3366FF"/>
                </a:solidFill>
              </a:rPr>
              <a:t>and A[n] ≠ B[m]</a:t>
            </a:r>
            <a:r>
              <a:rPr lang="en-US">
                <a:solidFill>
                  <a:srgbClr val="000000"/>
                </a:solidFill>
              </a:rPr>
              <a:t>  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                                   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1], B[1..m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1]) )             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  </a:t>
            </a:r>
            <a:endParaRPr lang="cs-CZ">
              <a:solidFill>
                <a:srgbClr val="000000"/>
              </a:solidFill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1], B[1..m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1]])                         </a:t>
            </a:r>
            <a:r>
              <a:rPr lang="en-US" b="1">
                <a:solidFill>
                  <a:srgbClr val="000000"/>
                </a:solidFill>
              </a:rPr>
              <a:t>    if  n &gt; 0 and m &gt; 0 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3366FF"/>
                </a:solidFill>
              </a:rPr>
              <a:t>                                                                                             and A[n] = B[m]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683568" y="620688"/>
            <a:ext cx="3672408" cy="432048"/>
          </a:xfrm>
          <a:prstGeom prst="roundRect">
            <a:avLst>
              <a:gd name="adj" fmla="val 23497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Levenshtein</a:t>
            </a:r>
            <a:r>
              <a:rPr lang="cs-CZ" b="1">
                <a:solidFill>
                  <a:srgbClr val="000000"/>
                </a:solidFill>
              </a:rPr>
              <a:t> distance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 b="1" smtClean="0">
                <a:solidFill>
                  <a:srgbClr val="000000"/>
                </a:solidFill>
              </a:rPr>
              <a:t>of strings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Recall and Compare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9" name="AutoShape 642"/>
          <p:cNvSpPr>
            <a:spLocks noChangeArrowheads="1"/>
          </p:cNvSpPr>
          <p:nvPr/>
        </p:nvSpPr>
        <p:spPr bwMode="auto">
          <a:xfrm>
            <a:off x="467544" y="4941168"/>
            <a:ext cx="8352928" cy="1368152"/>
          </a:xfrm>
          <a:prstGeom prst="roundRect">
            <a:avLst>
              <a:gd name="adj" fmla="val 7371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 smtClean="0"/>
              <a:t>d[i</a:t>
            </a:r>
            <a:r>
              <a:rPr lang="en-US"/>
              <a:t>][k] = minimum of (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                     </a:t>
            </a:r>
            <a:r>
              <a:rPr lang="en-US" smtClean="0"/>
              <a:t>d[i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 smtClean="0"/>
              <a:t>1</a:t>
            </a:r>
            <a:r>
              <a:rPr lang="en-US"/>
              <a:t>][k] +1,                 </a:t>
            </a:r>
            <a:r>
              <a:rPr lang="en-US" smtClean="0"/>
              <a:t>                       //  </a:t>
            </a:r>
            <a:r>
              <a:rPr lang="en-US"/>
              <a:t>Delete p[i]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                     if (i &lt; m) d[i][</a:t>
            </a:r>
            <a:r>
              <a:rPr lang="en-US" smtClean="0"/>
              <a:t>k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 smtClean="0"/>
              <a:t>1</a:t>
            </a:r>
            <a:r>
              <a:rPr lang="en-US"/>
              <a:t>] </a:t>
            </a:r>
            <a:r>
              <a:rPr lang="en-US" smtClean="0"/>
              <a:t>+1,                </a:t>
            </a:r>
            <a:r>
              <a:rPr lang="en-US"/>
              <a:t>         </a:t>
            </a:r>
            <a:r>
              <a:rPr lang="en-US" smtClean="0"/>
              <a:t> </a:t>
            </a:r>
            <a:r>
              <a:rPr lang="en-US"/>
              <a:t>// Insert after </a:t>
            </a:r>
            <a:r>
              <a:rPr lang="en-US" smtClean="0"/>
              <a:t>p[i] </a:t>
            </a:r>
            <a:endParaRPr lang="en-US"/>
          </a:p>
          <a:p>
            <a:pPr algn="l" eaLnBrk="1" hangingPunct="1">
              <a:spcBef>
                <a:spcPts val="0"/>
              </a:spcBef>
            </a:pPr>
            <a:r>
              <a:rPr lang="en-US"/>
              <a:t>                     </a:t>
            </a:r>
            <a:r>
              <a:rPr lang="en-US" smtClean="0"/>
              <a:t>d[i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 smtClean="0"/>
              <a:t>1</a:t>
            </a:r>
            <a:r>
              <a:rPr lang="en-US"/>
              <a:t>][</a:t>
            </a:r>
            <a:r>
              <a:rPr lang="en-US" smtClean="0"/>
              <a:t>k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 smtClean="0"/>
              <a:t>1</a:t>
            </a:r>
            <a:r>
              <a:rPr lang="en-US"/>
              <a:t>]  + (p[i] == t[k])?0:1)  </a:t>
            </a:r>
            <a:r>
              <a:rPr lang="en-US" smtClean="0"/>
              <a:t>)       // leave </a:t>
            </a:r>
            <a:r>
              <a:rPr lang="en-US"/>
              <a:t>or </a:t>
            </a:r>
            <a:r>
              <a:rPr lang="en-US" smtClean="0"/>
              <a:t>Rewrite </a:t>
            </a:r>
            <a:r>
              <a:rPr lang="en-US"/>
              <a:t>p[i] </a:t>
            </a:r>
          </a:p>
        </p:txBody>
      </p:sp>
      <p:sp>
        <p:nvSpPr>
          <p:cNvPr id="40" name="AutoShape 3"/>
          <p:cNvSpPr>
            <a:spLocks noChangeArrowheads="1"/>
          </p:cNvSpPr>
          <p:nvPr/>
        </p:nvSpPr>
        <p:spPr bwMode="auto">
          <a:xfrm>
            <a:off x="611560" y="4725144"/>
            <a:ext cx="5544616" cy="360040"/>
          </a:xfrm>
          <a:prstGeom prst="roundRect">
            <a:avLst>
              <a:gd name="adj" fmla="val 241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Text search considering Levenshtein distance </a:t>
            </a: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467544" y="3284985"/>
            <a:ext cx="8352928" cy="1296144"/>
          </a:xfrm>
          <a:prstGeom prst="roundRect">
            <a:avLst>
              <a:gd name="adj" fmla="val 10592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Calculation     corresponds to </a:t>
            </a:r>
            <a:r>
              <a:rPr lang="en-US" smtClean="0">
                <a:solidFill>
                  <a:srgbClr val="000000"/>
                </a:solidFill>
              </a:rPr>
              <a:t>   </a:t>
            </a:r>
            <a:r>
              <a:rPr lang="en-US">
                <a:solidFill>
                  <a:srgbClr val="000000"/>
                </a:solidFill>
              </a:rPr>
              <a:t>...   </a:t>
            </a:r>
            <a:r>
              <a:rPr lang="en-US" smtClean="0">
                <a:solidFill>
                  <a:srgbClr val="000000"/>
                </a:solidFill>
              </a:rPr>
              <a:t>Operation</a:t>
            </a:r>
            <a:endParaRPr lang="en-US">
              <a:solidFill>
                <a:srgbClr val="000000"/>
              </a:solidFill>
            </a:endParaRPr>
          </a:p>
          <a:p>
            <a:pPr algn="l"/>
            <a:r>
              <a:rPr lang="en-US">
                <a:solidFill>
                  <a:srgbClr val="000000"/>
                </a:solidFill>
              </a:rPr>
              <a:t>1+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1], B[1..m]),       </a:t>
            </a:r>
            <a:r>
              <a:rPr lang="en-US" smtClean="0">
                <a:solidFill>
                  <a:srgbClr val="000000"/>
                </a:solidFill>
              </a:rPr>
              <a:t>...   </a:t>
            </a:r>
            <a:r>
              <a:rPr lang="en-US" b="1">
                <a:solidFill>
                  <a:srgbClr val="000000"/>
                </a:solidFill>
              </a:rPr>
              <a:t>Insert</a:t>
            </a:r>
            <a:r>
              <a:rPr lang="en-US">
                <a:solidFill>
                  <a:srgbClr val="000000"/>
                </a:solidFill>
              </a:rPr>
              <a:t>(A, 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1, B[m])  or </a:t>
            </a:r>
            <a:r>
              <a:rPr lang="en-US" b="1">
                <a:solidFill>
                  <a:srgbClr val="000000"/>
                </a:solidFill>
              </a:rPr>
              <a:t>Delete</a:t>
            </a:r>
            <a:r>
              <a:rPr lang="en-US">
                <a:solidFill>
                  <a:srgbClr val="000000"/>
                </a:solidFill>
              </a:rPr>
              <a:t>(B, m)            </a:t>
            </a:r>
            <a:endParaRPr lang="en-US" smtClean="0">
              <a:solidFill>
                <a:srgbClr val="000000"/>
              </a:solidFill>
            </a:endParaRPr>
          </a:p>
          <a:p>
            <a:pPr algn="l"/>
            <a:r>
              <a:rPr lang="en-US">
                <a:solidFill>
                  <a:srgbClr val="000000"/>
                </a:solidFill>
              </a:rPr>
              <a:t>1+ Dist(A[1..n], B[1..m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1]),       </a:t>
            </a:r>
            <a:r>
              <a:rPr lang="en-US" smtClean="0">
                <a:solidFill>
                  <a:srgbClr val="000000"/>
                </a:solidFill>
              </a:rPr>
              <a:t>...   </a:t>
            </a:r>
            <a:r>
              <a:rPr lang="en-US" b="1">
                <a:solidFill>
                  <a:srgbClr val="000000"/>
                </a:solidFill>
              </a:rPr>
              <a:t>Insert</a:t>
            </a:r>
            <a:r>
              <a:rPr lang="en-US">
                <a:solidFill>
                  <a:srgbClr val="000000"/>
                </a:solidFill>
              </a:rPr>
              <a:t>(B, 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1, A[n])  or </a:t>
            </a:r>
            <a:r>
              <a:rPr lang="en-US" b="1">
                <a:solidFill>
                  <a:srgbClr val="000000"/>
                </a:solidFill>
              </a:rPr>
              <a:t>Delete</a:t>
            </a:r>
            <a:r>
              <a:rPr lang="en-US">
                <a:solidFill>
                  <a:srgbClr val="000000"/>
                </a:solidFill>
              </a:rPr>
              <a:t>(A, n)  </a:t>
            </a:r>
            <a:r>
              <a:rPr lang="en-US" b="1">
                <a:solidFill>
                  <a:srgbClr val="000000"/>
                </a:solidFill>
              </a:rPr>
              <a:t>  </a:t>
            </a:r>
            <a:endParaRPr lang="en-US">
              <a:solidFill>
                <a:srgbClr val="000000"/>
              </a:solidFill>
            </a:endParaRPr>
          </a:p>
          <a:p>
            <a:pPr algn="l"/>
            <a:r>
              <a:rPr lang="en-US">
                <a:solidFill>
                  <a:srgbClr val="000000"/>
                </a:solidFill>
              </a:rPr>
              <a:t>1+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1], B[1..m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1])  </a:t>
            </a:r>
            <a:r>
              <a:rPr lang="en-US" smtClean="0">
                <a:solidFill>
                  <a:srgbClr val="000000"/>
                </a:solidFill>
              </a:rPr>
              <a:t>...   </a:t>
            </a:r>
            <a:r>
              <a:rPr lang="en-US" b="1">
                <a:solidFill>
                  <a:srgbClr val="000000"/>
                </a:solidFill>
              </a:rPr>
              <a:t>Rewrite</a:t>
            </a:r>
            <a:r>
              <a:rPr lang="en-US">
                <a:solidFill>
                  <a:srgbClr val="000000"/>
                </a:solidFill>
              </a:rPr>
              <a:t>(A, n, B[m])    </a:t>
            </a:r>
            <a:r>
              <a:rPr lang="en-US" smtClean="0">
                <a:solidFill>
                  <a:srgbClr val="000000"/>
                </a:solidFill>
              </a:rPr>
              <a:t> or </a:t>
            </a:r>
            <a:r>
              <a:rPr lang="en-US" b="1" smtClean="0">
                <a:solidFill>
                  <a:srgbClr val="000000"/>
                </a:solidFill>
              </a:rPr>
              <a:t>Rewrite</a:t>
            </a:r>
            <a:r>
              <a:rPr lang="en-US" smtClean="0">
                <a:solidFill>
                  <a:srgbClr val="000000"/>
                </a:solidFill>
              </a:rPr>
              <a:t>(B</a:t>
            </a:r>
            <a:r>
              <a:rPr lang="en-US">
                <a:solidFill>
                  <a:srgbClr val="000000"/>
                </a:solidFill>
              </a:rPr>
              <a:t>, m, A[n</a:t>
            </a:r>
            <a:r>
              <a:rPr lang="en-US" smtClean="0">
                <a:solidFill>
                  <a:srgbClr val="000000"/>
                </a:solidFill>
              </a:rPr>
              <a:t>]) 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</a:t>
            </a: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539552" y="3671538"/>
            <a:ext cx="7560840" cy="0"/>
          </a:xfrm>
          <a:prstGeom prst="lin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AutoShape 641"/>
          <p:cNvSpPr>
            <a:spLocks noChangeArrowheads="1"/>
          </p:cNvSpPr>
          <p:nvPr/>
        </p:nvSpPr>
        <p:spPr bwMode="auto">
          <a:xfrm>
            <a:off x="4283968" y="908720"/>
            <a:ext cx="129614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Old stuff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2" name="AutoShape 641"/>
          <p:cNvSpPr>
            <a:spLocks noChangeArrowheads="1"/>
          </p:cNvSpPr>
          <p:nvPr/>
        </p:nvSpPr>
        <p:spPr bwMode="auto">
          <a:xfrm>
            <a:off x="6084168" y="4869160"/>
            <a:ext cx="129614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New stuff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2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642"/>
          <p:cNvSpPr>
            <a:spLocks noChangeArrowheads="1"/>
          </p:cNvSpPr>
          <p:nvPr/>
        </p:nvSpPr>
        <p:spPr bwMode="auto">
          <a:xfrm>
            <a:off x="613792" y="548680"/>
            <a:ext cx="7848872" cy="3240360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594293"/>
              </p:ext>
            </p:extLst>
          </p:nvPr>
        </p:nvGraphicFramePr>
        <p:xfrm>
          <a:off x="1115616" y="548680"/>
          <a:ext cx="6608420" cy="3024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690"/>
                <a:gridCol w="389690"/>
                <a:gridCol w="37338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  <a:gridCol w="389690"/>
              </a:tblGrid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d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b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b 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c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r>
                        <a:rPr lang="en-US" smtClean="0"/>
                        <a:t>a</a:t>
                      </a:r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AFF"/>
                    </a:solidFill>
                  </a:tcPr>
                </a:tc>
              </a:tr>
            </a:tbl>
          </a:graphicData>
        </a:graphic>
      </p:graphicFrame>
      <p:sp>
        <p:nvSpPr>
          <p:cNvPr id="1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Levenshtein Distance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DP Approach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251520" y="4149080"/>
            <a:ext cx="8640960" cy="2448272"/>
          </a:xfrm>
          <a:prstGeom prst="roundRect">
            <a:avLst>
              <a:gd name="adj" fmla="val 104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/>
              <a:t>Value d[m][k] registers only the distance of a substring S in </a:t>
            </a:r>
            <a:r>
              <a:rPr lang="en-US" smtClean="0"/>
              <a:t>the text </a:t>
            </a:r>
            <a:r>
              <a:rPr lang="en-US"/>
              <a:t>which end 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is aligned with P and it is the minimum distance of all such substrings.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There is no reference in the DP table to the actual length S i.e. to its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start </a:t>
            </a:r>
            <a:r>
              <a:rPr lang="en-US" smtClean="0"/>
              <a:t>position.  </a:t>
            </a:r>
            <a:r>
              <a:rPr lang="en-US" smtClean="0">
                <a:solidFill>
                  <a:srgbClr val="000000"/>
                </a:solidFill>
              </a:rPr>
              <a:t>To find string </a:t>
            </a:r>
          </a:p>
          <a:p>
            <a:pPr algn="l" eaLnBrk="1" hangingPunct="1">
              <a:spcBef>
                <a:spcPts val="0"/>
              </a:spcBef>
            </a:pPr>
            <a:r>
              <a:rPr lang="en-US" smtClean="0">
                <a:solidFill>
                  <a:srgbClr val="000000"/>
                </a:solidFill>
              </a:rPr>
              <a:t>S = S</a:t>
            </a:r>
            <a:r>
              <a:rPr lang="en-US" sz="2000" baseline="-25000" smtClean="0">
                <a:solidFill>
                  <a:srgbClr val="000000"/>
                </a:solidFill>
              </a:rPr>
              <a:t>x</a:t>
            </a:r>
            <a:r>
              <a:rPr lang="en-US" smtClean="0">
                <a:solidFill>
                  <a:srgbClr val="000000"/>
                </a:solidFill>
              </a:rPr>
              <a:t> = </a:t>
            </a:r>
            <a:r>
              <a:rPr lang="en-US" smtClean="0"/>
              <a:t>t[x</a:t>
            </a:r>
            <a:r>
              <a:rPr lang="en-US"/>
              <a:t>], t[x+1] ..., t[k], </a:t>
            </a:r>
            <a:r>
              <a:rPr lang="en-US" smtClean="0"/>
              <a:t>where </a:t>
            </a:r>
            <a:r>
              <a:rPr lang="en-US"/>
              <a:t>x </a:t>
            </a:r>
            <a:r>
              <a:rPr lang="en-US">
                <a:sym typeface="Symbol"/>
              </a:rPr>
              <a:t> {</a:t>
            </a:r>
            <a:r>
              <a:rPr lang="en-US" smtClean="0">
                <a:sym typeface="Symbol"/>
              </a:rPr>
              <a:t>k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</a:t>
            </a:r>
            <a:r>
              <a:rPr lang="en-US" smtClean="0">
                <a:sym typeface="Symbol"/>
              </a:rPr>
              <a:t>m+1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 smtClean="0">
                <a:sym typeface="Symbol"/>
              </a:rPr>
              <a:t>d[m</a:t>
            </a:r>
            <a:r>
              <a:rPr lang="en-US">
                <a:sym typeface="Symbol"/>
              </a:rPr>
              <a:t>][k], ..., </a:t>
            </a:r>
            <a:r>
              <a:rPr lang="en-US" smtClean="0">
                <a:sym typeface="Symbol"/>
              </a:rPr>
              <a:t>k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</a:t>
            </a:r>
            <a:r>
              <a:rPr lang="en-US" smtClean="0">
                <a:sym typeface="Symbol"/>
              </a:rPr>
              <a:t>m+1+d[m</a:t>
            </a:r>
            <a:r>
              <a:rPr lang="en-US">
                <a:sym typeface="Symbol"/>
              </a:rPr>
              <a:t>][k] } 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we must consider all values of x and compute Levenshtein distance (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x</a:t>
            </a:r>
            <a:r>
              <a:rPr lang="en-US" smtClean="0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P)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for each x separately and choose x which attains minimum.</a:t>
            </a:r>
          </a:p>
        </p:txBody>
      </p:sp>
      <p:sp>
        <p:nvSpPr>
          <p:cNvPr id="27" name="AutoShape 642"/>
          <p:cNvSpPr>
            <a:spLocks noChangeArrowheads="1"/>
          </p:cNvSpPr>
          <p:nvPr/>
        </p:nvSpPr>
        <p:spPr bwMode="auto">
          <a:xfrm>
            <a:off x="539552" y="3861048"/>
            <a:ext cx="201622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Challenge</a:t>
            </a:r>
            <a:endParaRPr lang="cs-CZ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77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42"/>
          <p:cNvSpPr>
            <a:spLocks noChangeArrowheads="1"/>
          </p:cNvSpPr>
          <p:nvPr/>
        </p:nvSpPr>
        <p:spPr bwMode="auto">
          <a:xfrm>
            <a:off x="395536" y="1268760"/>
            <a:ext cx="8352928" cy="5328592"/>
          </a:xfrm>
          <a:prstGeom prst="roundRect">
            <a:avLst>
              <a:gd name="adj" fmla="val 3813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 b="1" smtClean="0"/>
              <a:t>A</a:t>
            </a:r>
            <a:r>
              <a:rPr lang="en-US" smtClean="0"/>
              <a:t>. Any given exact pattern P.   (e.g. </a:t>
            </a:r>
            <a:r>
              <a:rPr lang="en-US" i="1" smtClean="0"/>
              <a:t>ababccabc</a:t>
            </a:r>
            <a:r>
              <a:rPr lang="en-US" smtClean="0"/>
              <a:t>)</a:t>
            </a:r>
          </a:p>
          <a:p>
            <a:pPr algn="l" eaLnBrk="1" hangingPunct="1">
              <a:spcBef>
                <a:spcPts val="0"/>
              </a:spcBef>
            </a:pPr>
            <a:endParaRPr lang="en-US" smtClean="0"/>
          </a:p>
          <a:p>
            <a:pPr algn="l">
              <a:spcBef>
                <a:spcPts val="0"/>
              </a:spcBef>
            </a:pPr>
            <a:r>
              <a:rPr lang="en-US" b="1" smtClean="0"/>
              <a:t>B</a:t>
            </a:r>
            <a:r>
              <a:rPr lang="en-US" smtClean="0"/>
              <a:t>. Any word </a:t>
            </a:r>
            <a:r>
              <a:rPr lang="en-US"/>
              <a:t>of any language specified by </a:t>
            </a:r>
            <a:r>
              <a:rPr lang="en-US" smtClean="0"/>
              <a:t>a particular DFA </a:t>
            </a:r>
            <a:r>
              <a:rPr lang="en-US"/>
              <a:t>or NFA. </a:t>
            </a:r>
          </a:p>
          <a:p>
            <a:pPr algn="l">
              <a:spcBef>
                <a:spcPts val="0"/>
              </a:spcBef>
            </a:pPr>
            <a:r>
              <a:rPr lang="en-US"/>
              <a:t>      (Just add the loop labeled by the whole </a:t>
            </a:r>
            <a:r>
              <a:rPr lang="en-US" smtClean="0"/>
              <a:t>alphabet to </a:t>
            </a:r>
            <a:r>
              <a:rPr lang="en-US"/>
              <a:t>the start </a:t>
            </a:r>
            <a:r>
              <a:rPr lang="en-US" smtClean="0"/>
              <a:t>state.)</a:t>
            </a:r>
            <a:endParaRPr lang="en-US"/>
          </a:p>
          <a:p>
            <a:pPr algn="l" eaLnBrk="1" hangingPunct="1">
              <a:spcBef>
                <a:spcPts val="0"/>
              </a:spcBef>
            </a:pP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C</a:t>
            </a:r>
            <a:r>
              <a:rPr lang="en-US" smtClean="0"/>
              <a:t>. Any string which represents some modification of the pattern P:</a:t>
            </a:r>
          </a:p>
          <a:p>
            <a:pPr algn="l" eaLnBrk="1" hangingPunct="1">
              <a:spcBef>
                <a:spcPts val="0"/>
              </a:spcBef>
            </a:pPr>
            <a:r>
              <a:rPr lang="en-US"/>
              <a:t> </a:t>
            </a:r>
            <a:r>
              <a:rPr lang="en-US" smtClean="0"/>
              <a:t>    A string </a:t>
            </a:r>
            <a:r>
              <a:rPr lang="en-US"/>
              <a:t>within (or exactly at</a:t>
            </a:r>
            <a:r>
              <a:rPr lang="en-US" smtClean="0"/>
              <a:t>) a given  Hamming distance from P</a:t>
            </a:r>
          </a:p>
          <a:p>
            <a:pPr algn="l">
              <a:spcBef>
                <a:spcPts val="0"/>
              </a:spcBef>
            </a:pPr>
            <a:r>
              <a:rPr lang="en-US"/>
              <a:t>     A string within (or exactly at</a:t>
            </a:r>
            <a:r>
              <a:rPr lang="en-US" smtClean="0"/>
              <a:t>) a </a:t>
            </a:r>
            <a:r>
              <a:rPr lang="en-US"/>
              <a:t>given </a:t>
            </a:r>
            <a:r>
              <a:rPr lang="en-US" smtClean="0"/>
              <a:t> Levenshtein/edit distance from P.</a:t>
            </a:r>
            <a:endParaRPr lang="en-US"/>
          </a:p>
          <a:p>
            <a:pPr algn="l" eaLnBrk="1" hangingPunct="1">
              <a:spcBef>
                <a:spcPts val="0"/>
              </a:spcBef>
            </a:pP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D</a:t>
            </a:r>
            <a:r>
              <a:rPr lang="en-US" smtClean="0"/>
              <a:t>. Any of strings in a given (finite) dictionary.  </a:t>
            </a:r>
          </a:p>
          <a:p>
            <a:pPr algn="l" eaLnBrk="1" hangingPunct="1">
              <a:spcBef>
                <a:spcPts val="0"/>
              </a:spcBef>
            </a:pPr>
            <a:endParaRPr lang="en-US" smtClean="0"/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E</a:t>
            </a:r>
            <a:r>
              <a:rPr lang="en-US" smtClean="0"/>
              <a:t>. Any word  of any language described by a regular expression.</a:t>
            </a:r>
          </a:p>
          <a:p>
            <a:pPr algn="l" eaLnBrk="1" hangingPunct="1">
              <a:spcBef>
                <a:spcPts val="0"/>
              </a:spcBef>
            </a:pPr>
            <a:endParaRPr lang="en-US"/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F</a:t>
            </a:r>
            <a:r>
              <a:rPr lang="en-US" smtClean="0"/>
              <a:t>. Any union, intersection, concatenation, iteration of any of cases  A. - F. </a:t>
            </a:r>
          </a:p>
          <a:p>
            <a:pPr algn="l" eaLnBrk="1" hangingPunct="1">
              <a:spcBef>
                <a:spcPts val="0"/>
              </a:spcBef>
            </a:pPr>
            <a:endParaRPr lang="en-US"/>
          </a:p>
          <a:p>
            <a:pPr algn="l" eaLnBrk="1" hangingPunct="1">
              <a:spcBef>
                <a:spcPts val="0"/>
              </a:spcBef>
            </a:pPr>
            <a:r>
              <a:rPr lang="en-US" b="1"/>
              <a:t>G</a:t>
            </a:r>
            <a:r>
              <a:rPr lang="en-US"/>
              <a:t>. Any string containing any of cases A. - F. as a </a:t>
            </a:r>
            <a:r>
              <a:rPr lang="en-US" smtClean="0"/>
              <a:t>subsequence.</a:t>
            </a:r>
          </a:p>
          <a:p>
            <a:pPr algn="l">
              <a:spcBef>
                <a:spcPts val="0"/>
              </a:spcBef>
            </a:pPr>
            <a:r>
              <a:rPr lang="en-US"/>
              <a:t>      (Just add the </a:t>
            </a:r>
            <a:r>
              <a:rPr lang="en-US" smtClean="0"/>
              <a:t>loops </a:t>
            </a:r>
            <a:r>
              <a:rPr lang="en-US"/>
              <a:t>labeled by the whole alphabet </a:t>
            </a:r>
            <a:r>
              <a:rPr lang="en-US" smtClean="0"/>
              <a:t>to all states.)</a:t>
            </a:r>
            <a:endParaRPr lang="en-US"/>
          </a:p>
          <a:p>
            <a:pPr algn="l" eaLnBrk="1" hangingPunct="1">
              <a:spcBef>
                <a:spcPts val="0"/>
              </a:spcBef>
            </a:pPr>
            <a:endParaRPr lang="en-US"/>
          </a:p>
          <a:p>
            <a:pPr algn="l" eaLnBrk="1" hangingPunct="1">
              <a:spcBef>
                <a:spcPts val="0"/>
              </a:spcBef>
            </a:pPr>
            <a:endParaRPr lang="en-US" smtClean="0"/>
          </a:p>
        </p:txBody>
      </p:sp>
      <p:sp>
        <p:nvSpPr>
          <p:cNvPr id="21" name="AutoShape 642"/>
          <p:cNvSpPr>
            <a:spLocks noChangeArrowheads="1"/>
          </p:cNvSpPr>
          <p:nvPr/>
        </p:nvSpPr>
        <p:spPr bwMode="auto">
          <a:xfrm>
            <a:off x="395536" y="548680"/>
            <a:ext cx="8352928" cy="648072"/>
          </a:xfrm>
          <a:prstGeom prst="roundRect">
            <a:avLst>
              <a:gd name="adj" fmla="val 2629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spcBef>
                <a:spcPts val="0"/>
              </a:spcBef>
            </a:pPr>
            <a:r>
              <a:rPr lang="en-US" b="1"/>
              <a:t>T</a:t>
            </a:r>
            <a:r>
              <a:rPr lang="en-US" b="1" smtClean="0"/>
              <a:t>ext search using </a:t>
            </a:r>
            <a:r>
              <a:rPr lang="en-US" b="1" smtClean="0"/>
              <a:t>finite automata </a:t>
            </a:r>
            <a:r>
              <a:rPr lang="en-US" b="1" smtClean="0"/>
              <a:t>brings in many possibilities</a:t>
            </a:r>
          </a:p>
          <a:p>
            <a:pPr algn="l" eaLnBrk="1" hangingPunct="1">
              <a:spcBef>
                <a:spcPts val="0"/>
              </a:spcBef>
            </a:pPr>
            <a:r>
              <a:rPr lang="en-US" b="1" smtClean="0"/>
              <a:t>regarding what can be effectively </a:t>
            </a:r>
            <a:r>
              <a:rPr lang="en-US" b="1" smtClean="0"/>
              <a:t>found:</a:t>
            </a:r>
            <a:endParaRPr lang="en-US" b="1" smtClean="0"/>
          </a:p>
        </p:txBody>
      </p:sp>
      <p:sp>
        <p:nvSpPr>
          <p:cNvPr id="38" name="AutoShape 627"/>
          <p:cNvSpPr>
            <a:spLocks noChangeArrowheads="1"/>
          </p:cNvSpPr>
          <p:nvPr/>
        </p:nvSpPr>
        <p:spPr bwMode="auto">
          <a:xfrm>
            <a:off x="179388" y="115888"/>
            <a:ext cx="4464620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 Using Automata 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AutoShape 628"/>
          <p:cNvSpPr>
            <a:spLocks noChangeArrowheads="1"/>
          </p:cNvSpPr>
          <p:nvPr/>
        </p:nvSpPr>
        <p:spPr bwMode="auto">
          <a:xfrm>
            <a:off x="4644008" y="115888"/>
            <a:ext cx="4031680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0" name="Group 629"/>
          <p:cNvGrpSpPr>
            <a:grpSpLocks/>
          </p:cNvGrpSpPr>
          <p:nvPr/>
        </p:nvGrpSpPr>
        <p:grpSpPr bwMode="auto">
          <a:xfrm>
            <a:off x="4499992" y="116632"/>
            <a:ext cx="217488" cy="217487"/>
            <a:chOff x="2290" y="73"/>
            <a:chExt cx="137" cy="137"/>
          </a:xfrm>
        </p:grpSpPr>
        <p:grpSp>
          <p:nvGrpSpPr>
            <p:cNvPr id="4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5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5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Summary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93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52"/>
          <p:cNvSpPr>
            <a:spLocks noChangeArrowheads="1"/>
          </p:cNvSpPr>
          <p:nvPr/>
        </p:nvSpPr>
        <p:spPr bwMode="auto">
          <a:xfrm>
            <a:off x="358775" y="3429000"/>
            <a:ext cx="8426450" cy="194468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smtClean="0">
              <a:solidFill>
                <a:srgbClr val="3333FF"/>
              </a:solidFill>
            </a:endParaRPr>
          </a:p>
        </p:txBody>
      </p:sp>
      <p:sp>
        <p:nvSpPr>
          <p:cNvPr id="5124" name="Rectangle 213"/>
          <p:cNvSpPr>
            <a:spLocks noChangeArrowheads="1"/>
          </p:cNvSpPr>
          <p:nvPr/>
        </p:nvSpPr>
        <p:spPr bwMode="auto">
          <a:xfrm>
            <a:off x="1619250" y="4076700"/>
            <a:ext cx="388937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125" name="Rectangle 214"/>
          <p:cNvSpPr>
            <a:spLocks noChangeArrowheads="1"/>
          </p:cNvSpPr>
          <p:nvPr/>
        </p:nvSpPr>
        <p:spPr bwMode="auto">
          <a:xfrm>
            <a:off x="3419475" y="4076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b="1" i="1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126" name="Rectangle 218"/>
          <p:cNvSpPr>
            <a:spLocks noChangeArrowheads="1"/>
          </p:cNvSpPr>
          <p:nvPr/>
        </p:nvSpPr>
        <p:spPr bwMode="auto">
          <a:xfrm>
            <a:off x="2266950" y="4581525"/>
            <a:ext cx="13684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127" name="Rectangle 220"/>
          <p:cNvSpPr>
            <a:spLocks noChangeArrowheads="1"/>
          </p:cNvSpPr>
          <p:nvPr/>
        </p:nvSpPr>
        <p:spPr bwMode="auto">
          <a:xfrm>
            <a:off x="3419475" y="4581525"/>
            <a:ext cx="215900" cy="288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b="1" i="1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128" name="Rectangle 221"/>
          <p:cNvSpPr>
            <a:spLocks noChangeArrowheads="1"/>
          </p:cNvSpPr>
          <p:nvPr/>
        </p:nvSpPr>
        <p:spPr bwMode="auto">
          <a:xfrm>
            <a:off x="3419475" y="4438650"/>
            <a:ext cx="215900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129" name="AutoShape 223"/>
          <p:cNvSpPr>
            <a:spLocks noChangeArrowheads="1"/>
          </p:cNvSpPr>
          <p:nvPr/>
        </p:nvSpPr>
        <p:spPr bwMode="auto">
          <a:xfrm>
            <a:off x="898525" y="4078288"/>
            <a:ext cx="576263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Text</a:t>
            </a:r>
          </a:p>
        </p:txBody>
      </p:sp>
      <p:sp>
        <p:nvSpPr>
          <p:cNvPr id="5130" name="AutoShape 224"/>
          <p:cNvSpPr>
            <a:spLocks noChangeArrowheads="1"/>
          </p:cNvSpPr>
          <p:nvPr/>
        </p:nvSpPr>
        <p:spPr bwMode="auto">
          <a:xfrm>
            <a:off x="900113" y="4508500"/>
            <a:ext cx="863600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</a:t>
            </a:r>
          </a:p>
        </p:txBody>
      </p:sp>
      <p:sp>
        <p:nvSpPr>
          <p:cNvPr id="5131" name="AutoShape 225"/>
          <p:cNvSpPr>
            <a:spLocks noChangeArrowheads="1"/>
          </p:cNvSpPr>
          <p:nvPr/>
        </p:nvSpPr>
        <p:spPr bwMode="auto">
          <a:xfrm>
            <a:off x="898525" y="4943475"/>
            <a:ext cx="2160588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Shift after mismatch</a:t>
            </a:r>
          </a:p>
        </p:txBody>
      </p:sp>
      <p:sp>
        <p:nvSpPr>
          <p:cNvPr id="5132" name="Freeform 226"/>
          <p:cNvSpPr>
            <a:spLocks/>
          </p:cNvSpPr>
          <p:nvPr/>
        </p:nvSpPr>
        <p:spPr bwMode="auto">
          <a:xfrm>
            <a:off x="3346450" y="3862388"/>
            <a:ext cx="358775" cy="1081087"/>
          </a:xfrm>
          <a:custGeom>
            <a:avLst/>
            <a:gdLst>
              <a:gd name="T0" fmla="*/ 2147483647 w 209"/>
              <a:gd name="T1" fmla="*/ 2147483647 h 341"/>
              <a:gd name="T2" fmla="*/ 2147483647 w 209"/>
              <a:gd name="T3" fmla="*/ 2147483647 h 341"/>
              <a:gd name="T4" fmla="*/ 2147483647 w 209"/>
              <a:gd name="T5" fmla="*/ 2147483647 h 341"/>
              <a:gd name="T6" fmla="*/ 2147483647 w 209"/>
              <a:gd name="T7" fmla="*/ 2147483647 h 341"/>
              <a:gd name="T8" fmla="*/ 2147483647 w 209"/>
              <a:gd name="T9" fmla="*/ 2147483647 h 341"/>
              <a:gd name="T10" fmla="*/ 2147483647 w 209"/>
              <a:gd name="T11" fmla="*/ 2147483647 h 341"/>
              <a:gd name="T12" fmla="*/ 2147483647 w 209"/>
              <a:gd name="T13" fmla="*/ 2147483647 h 3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9" h="341">
                <a:moveTo>
                  <a:pt x="73" y="330"/>
                </a:moveTo>
                <a:cubicBezTo>
                  <a:pt x="40" y="322"/>
                  <a:pt x="10" y="297"/>
                  <a:pt x="5" y="252"/>
                </a:cubicBezTo>
                <a:cubicBezTo>
                  <a:pt x="0" y="206"/>
                  <a:pt x="10" y="96"/>
                  <a:pt x="39" y="57"/>
                </a:cubicBezTo>
                <a:cubicBezTo>
                  <a:pt x="67" y="18"/>
                  <a:pt x="146" y="0"/>
                  <a:pt x="174" y="18"/>
                </a:cubicBezTo>
                <a:cubicBezTo>
                  <a:pt x="202" y="36"/>
                  <a:pt x="209" y="116"/>
                  <a:pt x="209" y="165"/>
                </a:cubicBezTo>
                <a:cubicBezTo>
                  <a:pt x="209" y="214"/>
                  <a:pt x="197" y="285"/>
                  <a:pt x="174" y="313"/>
                </a:cubicBezTo>
                <a:cubicBezTo>
                  <a:pt x="151" y="341"/>
                  <a:pt x="94" y="327"/>
                  <a:pt x="73" y="33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33" name="AutoShape 227"/>
          <p:cNvSpPr>
            <a:spLocks noChangeArrowheads="1"/>
          </p:cNvSpPr>
          <p:nvPr/>
        </p:nvSpPr>
        <p:spPr bwMode="auto">
          <a:xfrm>
            <a:off x="250825" y="5589588"/>
            <a:ext cx="8569325" cy="865187"/>
          </a:xfrm>
          <a:prstGeom prst="roundRect">
            <a:avLst>
              <a:gd name="adj" fmla="val 807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The longer is the pattern the more effective is the search</a:t>
            </a:r>
            <a:r>
              <a:rPr lang="cs-CZ" altLang="en-US" sz="1800" smtClean="0">
                <a:solidFill>
                  <a:srgbClr val="000000"/>
                </a:solidFill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(</a:t>
            </a:r>
            <a:r>
              <a:rPr lang="en-US" altLang="en-US" sz="1800" smtClean="0">
                <a:solidFill>
                  <a:srgbClr val="000000"/>
                </a:solidFill>
              </a:rPr>
              <a:t>The bigger the data the faster the algorithm, quite an unusual situation</a:t>
            </a:r>
            <a:r>
              <a:rPr lang="cs-CZ" altLang="en-US" sz="1800" smtClean="0">
                <a:solidFill>
                  <a:srgbClr val="000000"/>
                </a:solidFill>
              </a:rPr>
              <a:t>...) </a:t>
            </a:r>
          </a:p>
        </p:txBody>
      </p:sp>
      <p:sp>
        <p:nvSpPr>
          <p:cNvPr id="5134" name="AutoShape 228"/>
          <p:cNvSpPr>
            <a:spLocks noChangeArrowheads="1"/>
          </p:cNvSpPr>
          <p:nvPr/>
        </p:nvSpPr>
        <p:spPr bwMode="auto">
          <a:xfrm>
            <a:off x="323528" y="836712"/>
            <a:ext cx="8497888" cy="230425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The idea</a:t>
            </a:r>
            <a:r>
              <a:rPr lang="cs-CZ" altLang="en-US" sz="1800" smtClean="0">
                <a:solidFill>
                  <a:srgbClr val="00000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Align the pattern with the text and start matching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backwards </a:t>
            </a:r>
            <a:r>
              <a:rPr lang="en-US" altLang="en-US" sz="1800" b="1" smtClean="0">
                <a:solidFill>
                  <a:srgbClr val="000000"/>
                </a:solidFill>
              </a:rPr>
              <a:t>from the end</a:t>
            </a:r>
            <a:r>
              <a:rPr lang="en-US" altLang="en-US" sz="1800" smtClean="0">
                <a:solidFill>
                  <a:srgbClr val="000000"/>
                </a:solidFill>
              </a:rPr>
              <a:t> of the pattern.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When a mismatch occurs there is a chance that the pattern may be shifted forward by many positions and sometimes by the whole pattern length.</a:t>
            </a:r>
          </a:p>
        </p:txBody>
      </p:sp>
      <p:sp>
        <p:nvSpPr>
          <p:cNvPr id="5135" name="AutoShape 229"/>
          <p:cNvSpPr>
            <a:spLocks noChangeArrowheads="1"/>
          </p:cNvSpPr>
          <p:nvPr/>
        </p:nvSpPr>
        <p:spPr bwMode="auto">
          <a:xfrm>
            <a:off x="3203575" y="3573463"/>
            <a:ext cx="1081088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mismatch</a:t>
            </a:r>
          </a:p>
        </p:txBody>
      </p:sp>
      <p:sp>
        <p:nvSpPr>
          <p:cNvPr id="5136" name="Rectangle 231"/>
          <p:cNvSpPr>
            <a:spLocks noChangeArrowheads="1"/>
          </p:cNvSpPr>
          <p:nvPr/>
        </p:nvSpPr>
        <p:spPr bwMode="auto">
          <a:xfrm>
            <a:off x="3635375" y="4868863"/>
            <a:ext cx="13684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137" name="AutoShape 234"/>
          <p:cNvSpPr>
            <a:spLocks noChangeArrowheads="1"/>
          </p:cNvSpPr>
          <p:nvPr/>
        </p:nvSpPr>
        <p:spPr bwMode="auto">
          <a:xfrm>
            <a:off x="755650" y="3284538"/>
            <a:ext cx="1439863" cy="287337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FFFF"/>
                </a:solidFill>
                <a:latin typeface="Arial Black" pitchFamily="34" charset="0"/>
              </a:rPr>
              <a:t>Ideal case</a:t>
            </a:r>
            <a:endParaRPr lang="cs-CZ" altLang="en-US" sz="14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5138" name="Rectangle 235"/>
          <p:cNvSpPr>
            <a:spLocks noChangeArrowheads="1"/>
          </p:cNvSpPr>
          <p:nvPr/>
        </p:nvSpPr>
        <p:spPr bwMode="auto">
          <a:xfrm>
            <a:off x="4787900" y="4868863"/>
            <a:ext cx="215900" cy="288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b="1" i="1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139" name="AutoShape 236"/>
          <p:cNvSpPr>
            <a:spLocks noChangeArrowheads="1"/>
          </p:cNvSpPr>
          <p:nvPr/>
        </p:nvSpPr>
        <p:spPr bwMode="auto">
          <a:xfrm>
            <a:off x="5219700" y="4508500"/>
            <a:ext cx="3313113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 does not contain symbol</a:t>
            </a:r>
            <a:r>
              <a:rPr lang="cs-CZ" altLang="en-US" sz="1600" smtClean="0">
                <a:solidFill>
                  <a:srgbClr val="000000"/>
                </a:solidFill>
              </a:rPr>
              <a:t> </a:t>
            </a:r>
            <a:r>
              <a:rPr lang="cs-CZ" altLang="en-US" sz="1600" b="1" i="1" smtClean="0">
                <a:solidFill>
                  <a:srgbClr val="000000"/>
                </a:solidFill>
              </a:rPr>
              <a:t>x</a:t>
            </a:r>
            <a:r>
              <a:rPr lang="cs-CZ" altLang="en-US" sz="1600" smtClean="0">
                <a:solidFill>
                  <a:srgbClr val="000000"/>
                </a:solidFill>
              </a:rPr>
              <a:t>.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5140" name="Text Box 237"/>
          <p:cNvSpPr txBox="1">
            <a:spLocks noChangeArrowheads="1"/>
          </p:cNvSpPr>
          <p:nvPr/>
        </p:nvSpPr>
        <p:spPr bwMode="auto">
          <a:xfrm>
            <a:off x="2843213" y="6643688"/>
            <a:ext cx="34718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800" b="1" smtClean="0">
                <a:solidFill>
                  <a:srgbClr val="000000"/>
                </a:solidFill>
              </a:rPr>
              <a:t>Pokročilá Algoritmizace, A4M33</a:t>
            </a:r>
            <a:r>
              <a:rPr lang="en-US" altLang="en-US" sz="800" b="1" smtClean="0">
                <a:solidFill>
                  <a:srgbClr val="000000"/>
                </a:solidFill>
              </a:rPr>
              <a:t>P</a:t>
            </a:r>
            <a:r>
              <a:rPr lang="cs-CZ" altLang="en-US" sz="800" b="1" smtClean="0">
                <a:solidFill>
                  <a:srgbClr val="000000"/>
                </a:solidFill>
              </a:rPr>
              <a:t>AL, ZS 2009/2010</a:t>
            </a:r>
            <a:r>
              <a:rPr lang="en-US" altLang="en-US" sz="800" b="1" smtClean="0">
                <a:solidFill>
                  <a:srgbClr val="000000"/>
                </a:solidFill>
              </a:rPr>
              <a:t>,</a:t>
            </a:r>
            <a:r>
              <a:rPr lang="cs-CZ" altLang="en-US" sz="800" b="1" smtClean="0">
                <a:solidFill>
                  <a:srgbClr val="000000"/>
                </a:solidFill>
              </a:rPr>
              <a:t> FEL ČVUT,  7/12</a:t>
            </a:r>
          </a:p>
        </p:txBody>
      </p:sp>
      <p:sp>
        <p:nvSpPr>
          <p:cNvPr id="5141" name="AutoShape 238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5142" name="AutoShape 239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5143" name="Group 240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5153" name="Group 24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5155" name="Rectangle 24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56" name="Line 24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5154" name="Arc 24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5144" name="AutoShape 245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5145" name="AutoShape 246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5146" name="Group 247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5149" name="Group 248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5151" name="Rectangle 249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52" name="Line 250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5150" name="Arc 251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5147" name="Text Box 253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FFFFFF"/>
                </a:solidFill>
                <a:latin typeface="Arial Black" pitchFamily="34" charset="0"/>
              </a:rPr>
              <a:t>23</a:t>
            </a:r>
            <a:endParaRPr lang="cs-CZ" altLang="en-US" sz="16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5148" name="AutoShape 254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smtClean="0">
                <a:solidFill>
                  <a:srgbClr val="FFFFFF"/>
                </a:solidFill>
                <a:latin typeface="Arial Black" pitchFamily="34" charset="0"/>
              </a:rPr>
              <a:t>Boyer-Moore</a:t>
            </a:r>
          </a:p>
        </p:txBody>
      </p:sp>
    </p:spTree>
    <p:extLst>
      <p:ext uri="{BB962C8B-B14F-4D97-AF65-F5344CB8AC3E}">
        <p14:creationId xmlns:p14="http://schemas.microsoft.com/office/powerpoint/2010/main" val="116613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02"/>
          <p:cNvSpPr>
            <a:spLocks noChangeArrowheads="1"/>
          </p:cNvSpPr>
          <p:nvPr/>
        </p:nvSpPr>
        <p:spPr bwMode="auto">
          <a:xfrm>
            <a:off x="323528" y="4077072"/>
            <a:ext cx="8426450" cy="230289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smtClean="0">
              <a:solidFill>
                <a:srgbClr val="3333FF"/>
              </a:solidFill>
            </a:endParaRPr>
          </a:p>
        </p:txBody>
      </p:sp>
      <p:sp>
        <p:nvSpPr>
          <p:cNvPr id="6147" name="AutoShape 198"/>
          <p:cNvSpPr>
            <a:spLocks noChangeArrowheads="1"/>
          </p:cNvSpPr>
          <p:nvPr/>
        </p:nvSpPr>
        <p:spPr bwMode="auto">
          <a:xfrm>
            <a:off x="323850" y="1124744"/>
            <a:ext cx="8351838" cy="273630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Bad Character Shift table (BCS)</a:t>
            </a: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When the last symbol of pattern (y) is mismatched with symbol </a:t>
            </a:r>
            <a:r>
              <a:rPr lang="en-US" altLang="en-US" sz="1800" b="1" smtClean="0">
                <a:solidFill>
                  <a:srgbClr val="000000"/>
                </a:solidFill>
              </a:rPr>
              <a:t>x</a:t>
            </a:r>
            <a:r>
              <a:rPr lang="en-US" altLang="en-US" sz="1800" smtClean="0">
                <a:solidFill>
                  <a:srgbClr val="000000"/>
                </a:solidFill>
              </a:rPr>
              <a:t> in the 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shift the pattern to the right to match the first occurrence (from the end) of </a:t>
            </a:r>
            <a:r>
              <a:rPr lang="en-US" altLang="en-US" sz="1800" b="1" smtClean="0">
                <a:solidFill>
                  <a:srgbClr val="000000"/>
                </a:solidFill>
              </a:rPr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in the pattern with </a:t>
            </a:r>
            <a:r>
              <a:rPr lang="en-US" altLang="en-US" sz="1800" b="1" smtClean="0">
                <a:solidFill>
                  <a:srgbClr val="000000"/>
                </a:solidFill>
              </a:rPr>
              <a:t>x</a:t>
            </a:r>
            <a:r>
              <a:rPr lang="en-US" altLang="en-US" sz="1800" smtClean="0">
                <a:solidFill>
                  <a:srgbClr val="000000"/>
                </a:solidFill>
              </a:rPr>
              <a:t> in the text.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When the pattern does not contain </a:t>
            </a:r>
            <a:r>
              <a:rPr lang="en-US" altLang="en-US" sz="1800" b="1" smtClean="0">
                <a:solidFill>
                  <a:srgbClr val="000000"/>
                </a:solidFill>
              </a:rPr>
              <a:t>x</a:t>
            </a:r>
            <a:r>
              <a:rPr lang="en-US" altLang="en-US" sz="1800" smtClean="0">
                <a:solidFill>
                  <a:srgbClr val="000000"/>
                </a:solidFill>
              </a:rPr>
              <a:t> shift it by its whole length.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BCS </a:t>
            </a:r>
            <a:r>
              <a:rPr lang="en-US" altLang="en-US" sz="1800" smtClean="0">
                <a:solidFill>
                  <a:srgbClr val="000000"/>
                </a:solidFill>
              </a:rPr>
              <a:t>is indexed by all symbols of alphabet.</a:t>
            </a:r>
            <a:r>
              <a:rPr lang="cs-CZ" altLang="en-US" sz="1800" smtClean="0">
                <a:solidFill>
                  <a:srgbClr val="000000"/>
                </a:solidFill>
              </a:rPr>
              <a:t> </a:t>
            </a: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For each symbol in the pattern  it contains the symbol’s minimum distance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from the end of the pattern.  If the symbol is not  in the pattern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then the table entry is equal to the pattern length.   </a:t>
            </a:r>
          </a:p>
        </p:txBody>
      </p:sp>
      <p:sp>
        <p:nvSpPr>
          <p:cNvPr id="6148" name="Rectangle 199"/>
          <p:cNvSpPr>
            <a:spLocks noChangeArrowheads="1"/>
          </p:cNvSpPr>
          <p:nvPr/>
        </p:nvSpPr>
        <p:spPr bwMode="auto">
          <a:xfrm>
            <a:off x="1547813" y="4794721"/>
            <a:ext cx="35274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149" name="Rectangle 200"/>
          <p:cNvSpPr>
            <a:spLocks noChangeArrowheads="1"/>
          </p:cNvSpPr>
          <p:nvPr/>
        </p:nvSpPr>
        <p:spPr bwMode="auto">
          <a:xfrm>
            <a:off x="3348038" y="4794721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150" name="Rectangle 201"/>
          <p:cNvSpPr>
            <a:spLocks noChangeArrowheads="1"/>
          </p:cNvSpPr>
          <p:nvPr/>
        </p:nvSpPr>
        <p:spPr bwMode="auto">
          <a:xfrm>
            <a:off x="2771775" y="5659909"/>
            <a:ext cx="13684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151" name="Rectangle 202"/>
          <p:cNvSpPr>
            <a:spLocks noChangeArrowheads="1"/>
          </p:cNvSpPr>
          <p:nvPr/>
        </p:nvSpPr>
        <p:spPr bwMode="auto">
          <a:xfrm>
            <a:off x="3348038" y="5661496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152" name="Rectangle 203"/>
          <p:cNvSpPr>
            <a:spLocks noChangeArrowheads="1"/>
          </p:cNvSpPr>
          <p:nvPr/>
        </p:nvSpPr>
        <p:spPr bwMode="auto">
          <a:xfrm>
            <a:off x="3924300" y="565990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6153" name="Rectangle 204"/>
          <p:cNvSpPr>
            <a:spLocks noChangeArrowheads="1"/>
          </p:cNvSpPr>
          <p:nvPr/>
        </p:nvSpPr>
        <p:spPr bwMode="auto">
          <a:xfrm>
            <a:off x="2195513" y="5299546"/>
            <a:ext cx="13684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154" name="Rectangle 205"/>
          <p:cNvSpPr>
            <a:spLocks noChangeArrowheads="1"/>
          </p:cNvSpPr>
          <p:nvPr/>
        </p:nvSpPr>
        <p:spPr bwMode="auto">
          <a:xfrm>
            <a:off x="2771775" y="5301134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155" name="Rectangle 206"/>
          <p:cNvSpPr>
            <a:spLocks noChangeArrowheads="1"/>
          </p:cNvSpPr>
          <p:nvPr/>
        </p:nvSpPr>
        <p:spPr bwMode="auto">
          <a:xfrm>
            <a:off x="3348038" y="5299546"/>
            <a:ext cx="215900" cy="288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6156" name="Rectangle 207"/>
          <p:cNvSpPr>
            <a:spLocks noChangeArrowheads="1"/>
          </p:cNvSpPr>
          <p:nvPr/>
        </p:nvSpPr>
        <p:spPr bwMode="auto">
          <a:xfrm>
            <a:off x="3348038" y="5156671"/>
            <a:ext cx="215900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157" name="AutoShape 209"/>
          <p:cNvSpPr>
            <a:spLocks noChangeArrowheads="1"/>
          </p:cNvSpPr>
          <p:nvPr/>
        </p:nvSpPr>
        <p:spPr bwMode="auto">
          <a:xfrm>
            <a:off x="3347864" y="4293096"/>
            <a:ext cx="1066800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Mismatch</a:t>
            </a:r>
          </a:p>
        </p:txBody>
      </p:sp>
      <p:sp>
        <p:nvSpPr>
          <p:cNvPr id="6158" name="AutoShape 210"/>
          <p:cNvSpPr>
            <a:spLocks noChangeArrowheads="1"/>
          </p:cNvSpPr>
          <p:nvPr/>
        </p:nvSpPr>
        <p:spPr bwMode="auto">
          <a:xfrm>
            <a:off x="539750" y="4796309"/>
            <a:ext cx="576263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Te</a:t>
            </a:r>
            <a:r>
              <a:rPr lang="cs-CZ" altLang="en-US" sz="1600" smtClean="0">
                <a:solidFill>
                  <a:srgbClr val="000000"/>
                </a:solidFill>
              </a:rPr>
              <a:t>xt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6159" name="AutoShape 211"/>
          <p:cNvSpPr>
            <a:spLocks noChangeArrowheads="1"/>
          </p:cNvSpPr>
          <p:nvPr/>
        </p:nvSpPr>
        <p:spPr bwMode="auto">
          <a:xfrm>
            <a:off x="539750" y="5301134"/>
            <a:ext cx="1079500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</a:t>
            </a:r>
          </a:p>
        </p:txBody>
      </p:sp>
      <p:sp>
        <p:nvSpPr>
          <p:cNvPr id="6160" name="AutoShape 212"/>
          <p:cNvSpPr>
            <a:spLocks noChangeArrowheads="1"/>
          </p:cNvSpPr>
          <p:nvPr/>
        </p:nvSpPr>
        <p:spPr bwMode="auto">
          <a:xfrm>
            <a:off x="539750" y="5661496"/>
            <a:ext cx="1728788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Shift after mismatch</a:t>
            </a:r>
          </a:p>
        </p:txBody>
      </p:sp>
      <p:sp>
        <p:nvSpPr>
          <p:cNvPr id="6161" name="Freeform 213"/>
          <p:cNvSpPr>
            <a:spLocks/>
          </p:cNvSpPr>
          <p:nvPr/>
        </p:nvSpPr>
        <p:spPr bwMode="auto">
          <a:xfrm>
            <a:off x="3275013" y="4580409"/>
            <a:ext cx="358775" cy="1081087"/>
          </a:xfrm>
          <a:custGeom>
            <a:avLst/>
            <a:gdLst>
              <a:gd name="T0" fmla="*/ 2147483647 w 209"/>
              <a:gd name="T1" fmla="*/ 2147483647 h 341"/>
              <a:gd name="T2" fmla="*/ 2147483647 w 209"/>
              <a:gd name="T3" fmla="*/ 2147483647 h 341"/>
              <a:gd name="T4" fmla="*/ 2147483647 w 209"/>
              <a:gd name="T5" fmla="*/ 2147483647 h 341"/>
              <a:gd name="T6" fmla="*/ 2147483647 w 209"/>
              <a:gd name="T7" fmla="*/ 2147483647 h 341"/>
              <a:gd name="T8" fmla="*/ 2147483647 w 209"/>
              <a:gd name="T9" fmla="*/ 2147483647 h 341"/>
              <a:gd name="T10" fmla="*/ 2147483647 w 209"/>
              <a:gd name="T11" fmla="*/ 2147483647 h 341"/>
              <a:gd name="T12" fmla="*/ 2147483647 w 209"/>
              <a:gd name="T13" fmla="*/ 2147483647 h 3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9" h="341">
                <a:moveTo>
                  <a:pt x="73" y="330"/>
                </a:moveTo>
                <a:cubicBezTo>
                  <a:pt x="40" y="322"/>
                  <a:pt x="10" y="297"/>
                  <a:pt x="5" y="252"/>
                </a:cubicBezTo>
                <a:cubicBezTo>
                  <a:pt x="0" y="206"/>
                  <a:pt x="10" y="96"/>
                  <a:pt x="39" y="57"/>
                </a:cubicBezTo>
                <a:cubicBezTo>
                  <a:pt x="67" y="18"/>
                  <a:pt x="146" y="0"/>
                  <a:pt x="174" y="18"/>
                </a:cubicBezTo>
                <a:cubicBezTo>
                  <a:pt x="202" y="36"/>
                  <a:pt x="209" y="116"/>
                  <a:pt x="209" y="165"/>
                </a:cubicBezTo>
                <a:cubicBezTo>
                  <a:pt x="209" y="214"/>
                  <a:pt x="197" y="285"/>
                  <a:pt x="174" y="313"/>
                </a:cubicBezTo>
                <a:cubicBezTo>
                  <a:pt x="151" y="341"/>
                  <a:pt x="94" y="327"/>
                  <a:pt x="73" y="33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162" name="Rectangle 237"/>
          <p:cNvSpPr>
            <a:spLocks noChangeArrowheads="1"/>
          </p:cNvSpPr>
          <p:nvPr/>
        </p:nvSpPr>
        <p:spPr bwMode="auto">
          <a:xfrm>
            <a:off x="6804025" y="4940771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163" name="Rectangle 239"/>
          <p:cNvSpPr>
            <a:spLocks noChangeArrowheads="1"/>
          </p:cNvSpPr>
          <p:nvPr/>
        </p:nvSpPr>
        <p:spPr bwMode="auto">
          <a:xfrm>
            <a:off x="6588125" y="4940771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6164" name="Rectangle 240"/>
          <p:cNvSpPr>
            <a:spLocks noChangeArrowheads="1"/>
          </p:cNvSpPr>
          <p:nvPr/>
        </p:nvSpPr>
        <p:spPr bwMode="auto">
          <a:xfrm>
            <a:off x="7451725" y="4940771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6165" name="Rectangle 241"/>
          <p:cNvSpPr>
            <a:spLocks noChangeArrowheads="1"/>
          </p:cNvSpPr>
          <p:nvPr/>
        </p:nvSpPr>
        <p:spPr bwMode="auto">
          <a:xfrm>
            <a:off x="7019925" y="4940771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66" name="Rectangle 242"/>
          <p:cNvSpPr>
            <a:spLocks noChangeArrowheads="1"/>
          </p:cNvSpPr>
          <p:nvPr/>
        </p:nvSpPr>
        <p:spPr bwMode="auto">
          <a:xfrm>
            <a:off x="7234238" y="4940771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67" name="AutoShape 250"/>
          <p:cNvSpPr>
            <a:spLocks noChangeArrowheads="1"/>
          </p:cNvSpPr>
          <p:nvPr/>
        </p:nvSpPr>
        <p:spPr bwMode="auto">
          <a:xfrm>
            <a:off x="5580063" y="5517034"/>
            <a:ext cx="71913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600" smtClean="0">
                <a:solidFill>
                  <a:srgbClr val="000000"/>
                </a:solidFill>
              </a:rPr>
              <a:t>BCS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6168" name="Rectangle 251"/>
          <p:cNvSpPr>
            <a:spLocks noChangeArrowheads="1"/>
          </p:cNvSpPr>
          <p:nvPr/>
        </p:nvSpPr>
        <p:spPr bwMode="auto">
          <a:xfrm>
            <a:off x="6805613" y="5517034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69" name="Rectangle 252"/>
          <p:cNvSpPr>
            <a:spLocks noChangeArrowheads="1"/>
          </p:cNvSpPr>
          <p:nvPr/>
        </p:nvSpPr>
        <p:spPr bwMode="auto">
          <a:xfrm>
            <a:off x="7669213" y="5517034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6170" name="Rectangle 253"/>
          <p:cNvSpPr>
            <a:spLocks noChangeArrowheads="1"/>
          </p:cNvSpPr>
          <p:nvPr/>
        </p:nvSpPr>
        <p:spPr bwMode="auto">
          <a:xfrm>
            <a:off x="6589713" y="5517034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171" name="Rectangle 254"/>
          <p:cNvSpPr>
            <a:spLocks noChangeArrowheads="1"/>
          </p:cNvSpPr>
          <p:nvPr/>
        </p:nvSpPr>
        <p:spPr bwMode="auto">
          <a:xfrm>
            <a:off x="7453313" y="5517034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6172" name="Rectangle 255"/>
          <p:cNvSpPr>
            <a:spLocks noChangeArrowheads="1"/>
          </p:cNvSpPr>
          <p:nvPr/>
        </p:nvSpPr>
        <p:spPr bwMode="auto">
          <a:xfrm>
            <a:off x="7021513" y="5517034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173" name="Rectangle 256"/>
          <p:cNvSpPr>
            <a:spLocks noChangeArrowheads="1"/>
          </p:cNvSpPr>
          <p:nvPr/>
        </p:nvSpPr>
        <p:spPr bwMode="auto">
          <a:xfrm>
            <a:off x="7235825" y="5517034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174" name="Rectangle 257"/>
          <p:cNvSpPr>
            <a:spLocks noChangeArrowheads="1"/>
          </p:cNvSpPr>
          <p:nvPr/>
        </p:nvSpPr>
        <p:spPr bwMode="auto">
          <a:xfrm>
            <a:off x="6805613" y="5805959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175" name="Rectangle 258"/>
          <p:cNvSpPr>
            <a:spLocks noChangeArrowheads="1"/>
          </p:cNvSpPr>
          <p:nvPr/>
        </p:nvSpPr>
        <p:spPr bwMode="auto">
          <a:xfrm>
            <a:off x="7669213" y="5805959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6176" name="Rectangle 259"/>
          <p:cNvSpPr>
            <a:spLocks noChangeArrowheads="1"/>
          </p:cNvSpPr>
          <p:nvPr/>
        </p:nvSpPr>
        <p:spPr bwMode="auto">
          <a:xfrm>
            <a:off x="6589713" y="5805959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177" name="Rectangle 260"/>
          <p:cNvSpPr>
            <a:spLocks noChangeArrowheads="1"/>
          </p:cNvSpPr>
          <p:nvPr/>
        </p:nvSpPr>
        <p:spPr bwMode="auto">
          <a:xfrm>
            <a:off x="7453313" y="5805959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178" name="Rectangle 261"/>
          <p:cNvSpPr>
            <a:spLocks noChangeArrowheads="1"/>
          </p:cNvSpPr>
          <p:nvPr/>
        </p:nvSpPr>
        <p:spPr bwMode="auto">
          <a:xfrm>
            <a:off x="7021513" y="5805959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6179" name="Rectangle 262"/>
          <p:cNvSpPr>
            <a:spLocks noChangeArrowheads="1"/>
          </p:cNvSpPr>
          <p:nvPr/>
        </p:nvSpPr>
        <p:spPr bwMode="auto">
          <a:xfrm>
            <a:off x="7237413" y="5805959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6180" name="Rectangle 268"/>
          <p:cNvSpPr>
            <a:spLocks noChangeArrowheads="1"/>
          </p:cNvSpPr>
          <p:nvPr/>
        </p:nvSpPr>
        <p:spPr bwMode="auto">
          <a:xfrm>
            <a:off x="65881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81" name="Rectangle 270"/>
          <p:cNvSpPr>
            <a:spLocks noChangeArrowheads="1"/>
          </p:cNvSpPr>
          <p:nvPr/>
        </p:nvSpPr>
        <p:spPr bwMode="auto">
          <a:xfrm>
            <a:off x="78835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82" name="Rectangle 272"/>
          <p:cNvSpPr>
            <a:spLocks noChangeArrowheads="1"/>
          </p:cNvSpPr>
          <p:nvPr/>
        </p:nvSpPr>
        <p:spPr bwMode="auto">
          <a:xfrm>
            <a:off x="68040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183" name="Rectangle 273"/>
          <p:cNvSpPr>
            <a:spLocks noChangeArrowheads="1"/>
          </p:cNvSpPr>
          <p:nvPr/>
        </p:nvSpPr>
        <p:spPr bwMode="auto">
          <a:xfrm>
            <a:off x="72358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6184" name="Rectangle 274"/>
          <p:cNvSpPr>
            <a:spLocks noChangeArrowheads="1"/>
          </p:cNvSpPr>
          <p:nvPr/>
        </p:nvSpPr>
        <p:spPr bwMode="auto">
          <a:xfrm>
            <a:off x="70199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185" name="Rectangle 275"/>
          <p:cNvSpPr>
            <a:spLocks noChangeArrowheads="1"/>
          </p:cNvSpPr>
          <p:nvPr/>
        </p:nvSpPr>
        <p:spPr bwMode="auto">
          <a:xfrm>
            <a:off x="74517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6186" name="Rectangle 276"/>
          <p:cNvSpPr>
            <a:spLocks noChangeArrowheads="1"/>
          </p:cNvSpPr>
          <p:nvPr/>
        </p:nvSpPr>
        <p:spPr bwMode="auto">
          <a:xfrm>
            <a:off x="76676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87" name="Rectangle 278"/>
          <p:cNvSpPr>
            <a:spLocks noChangeArrowheads="1"/>
          </p:cNvSpPr>
          <p:nvPr/>
        </p:nvSpPr>
        <p:spPr bwMode="auto">
          <a:xfrm>
            <a:off x="80994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6188" name="Rectangle 280"/>
          <p:cNvSpPr>
            <a:spLocks noChangeArrowheads="1"/>
          </p:cNvSpPr>
          <p:nvPr/>
        </p:nvSpPr>
        <p:spPr bwMode="auto">
          <a:xfrm>
            <a:off x="8315325" y="4436219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189" name="AutoShape 281"/>
          <p:cNvSpPr>
            <a:spLocks noChangeArrowheads="1"/>
          </p:cNvSpPr>
          <p:nvPr/>
        </p:nvSpPr>
        <p:spPr bwMode="auto">
          <a:xfrm>
            <a:off x="5651500" y="4436219"/>
            <a:ext cx="576263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T</a:t>
            </a:r>
            <a:r>
              <a:rPr lang="cs-CZ" altLang="en-US" sz="1600" smtClean="0">
                <a:solidFill>
                  <a:srgbClr val="000000"/>
                </a:solidFill>
              </a:rPr>
              <a:t>ext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6190" name="Rectangle 283"/>
          <p:cNvSpPr>
            <a:spLocks noChangeArrowheads="1"/>
          </p:cNvSpPr>
          <p:nvPr/>
        </p:nvSpPr>
        <p:spPr bwMode="auto">
          <a:xfrm>
            <a:off x="2338388" y="5301134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191" name="Rectangle 284"/>
          <p:cNvSpPr>
            <a:spLocks noChangeArrowheads="1"/>
          </p:cNvSpPr>
          <p:nvPr/>
        </p:nvSpPr>
        <p:spPr bwMode="auto">
          <a:xfrm>
            <a:off x="2916238" y="5661496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192" name="AutoShape 286"/>
          <p:cNvSpPr>
            <a:spLocks noChangeArrowheads="1"/>
          </p:cNvSpPr>
          <p:nvPr/>
        </p:nvSpPr>
        <p:spPr bwMode="auto">
          <a:xfrm>
            <a:off x="323850" y="692150"/>
            <a:ext cx="8351838" cy="360363"/>
          </a:xfrm>
          <a:prstGeom prst="roundRect">
            <a:avLst>
              <a:gd name="adj" fmla="val 946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Mismatch at the last position of the pattern.</a:t>
            </a:r>
            <a:endParaRPr lang="cs-CZ" altLang="en-US" sz="1800" smtClean="0">
              <a:solidFill>
                <a:srgbClr val="000000"/>
              </a:solidFill>
            </a:endParaRPr>
          </a:p>
        </p:txBody>
      </p:sp>
      <p:sp>
        <p:nvSpPr>
          <p:cNvPr id="6194" name="AutoShape 288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195" name="AutoShape 289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6196" name="Group 290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6209" name="Group 29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211" name="Rectangle 29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12" name="Line 29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6210" name="Arc 29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6197" name="AutoShape 295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198" name="AutoShape 296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6199" name="Group 297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6205" name="Group 298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207" name="Rectangle 299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08" name="Line 300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6206" name="Arc 301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6200" name="AutoShape 30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smtClean="0">
                <a:solidFill>
                  <a:srgbClr val="FFFFFF"/>
                </a:solidFill>
                <a:latin typeface="Arial Black" pitchFamily="34" charset="0"/>
              </a:rPr>
              <a:t>Boyer-Moore</a:t>
            </a:r>
          </a:p>
        </p:txBody>
      </p:sp>
      <p:sp>
        <p:nvSpPr>
          <p:cNvPr id="6201" name="AutoShape 307"/>
          <p:cNvSpPr>
            <a:spLocks noChangeArrowheads="1"/>
          </p:cNvSpPr>
          <p:nvPr/>
        </p:nvSpPr>
        <p:spPr bwMode="auto">
          <a:xfrm>
            <a:off x="539552" y="3933056"/>
            <a:ext cx="122396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altLang="en-US" sz="14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202" name="AutoShape 308"/>
          <p:cNvSpPr>
            <a:spLocks noChangeArrowheads="1"/>
          </p:cNvSpPr>
          <p:nvPr/>
        </p:nvSpPr>
        <p:spPr bwMode="auto">
          <a:xfrm>
            <a:off x="5580063" y="5517034"/>
            <a:ext cx="863600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smtClean="0">
                <a:solidFill>
                  <a:srgbClr val="FFFFFF"/>
                </a:solidFill>
                <a:latin typeface="Arial Black" pitchFamily="34" charset="0"/>
              </a:rPr>
              <a:t>BCS</a:t>
            </a:r>
          </a:p>
        </p:txBody>
      </p:sp>
      <p:sp>
        <p:nvSpPr>
          <p:cNvPr id="6203" name="Text Box 309"/>
          <p:cNvSpPr txBox="1">
            <a:spLocks noChangeArrowheads="1"/>
          </p:cNvSpPr>
          <p:nvPr/>
        </p:nvSpPr>
        <p:spPr bwMode="auto">
          <a:xfrm>
            <a:off x="8604250" y="188913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FFFFFF"/>
                </a:solidFill>
                <a:latin typeface="Arial Black" pitchFamily="34" charset="0"/>
              </a:rPr>
              <a:t>24</a:t>
            </a:r>
            <a:endParaRPr lang="cs-CZ" altLang="en-US" sz="16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204" name="AutoShape 211"/>
          <p:cNvSpPr>
            <a:spLocks noChangeArrowheads="1"/>
          </p:cNvSpPr>
          <p:nvPr/>
        </p:nvSpPr>
        <p:spPr bwMode="auto">
          <a:xfrm>
            <a:off x="5651500" y="4940771"/>
            <a:ext cx="720725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</a:t>
            </a:r>
          </a:p>
        </p:txBody>
      </p:sp>
    </p:spTree>
    <p:extLst>
      <p:ext uri="{BB962C8B-B14F-4D97-AF65-F5344CB8AC3E}">
        <p14:creationId xmlns:p14="http://schemas.microsoft.com/office/powerpoint/2010/main" val="16169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71"/>
          <p:cNvSpPr>
            <a:spLocks noChangeArrowheads="1"/>
          </p:cNvSpPr>
          <p:nvPr/>
        </p:nvSpPr>
        <p:spPr bwMode="auto">
          <a:xfrm>
            <a:off x="323850" y="3646488"/>
            <a:ext cx="8426450" cy="2878137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smtClean="0">
              <a:solidFill>
                <a:srgbClr val="3333FF"/>
              </a:solidFill>
            </a:endParaRP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250825" y="1268413"/>
            <a:ext cx="8569325" cy="223202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When a suffix S of the pattern matches the text and the symbol </a:t>
            </a:r>
            <a:r>
              <a:rPr lang="en-US" altLang="en-US" sz="1800" b="1" smtClean="0">
                <a:solidFill>
                  <a:srgbClr val="000000"/>
                </a:solidFill>
              </a:rPr>
              <a:t>x</a:t>
            </a:r>
            <a:r>
              <a:rPr lang="en-US" altLang="en-US" sz="1800" smtClean="0">
                <a:solidFill>
                  <a:srgbClr val="000000"/>
                </a:solidFill>
              </a:rPr>
              <a:t> immediately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Preceding S mismatches the text then there are three cases: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1. </a:t>
            </a:r>
            <a:r>
              <a:rPr lang="en-US" altLang="en-US" sz="1800" smtClean="0">
                <a:solidFill>
                  <a:srgbClr val="000000"/>
                </a:solidFill>
              </a:rPr>
              <a:t>The suffix S occurs more times in the pattern and the other occurrence is not immediately preceded by x. In this case, shift the pattern so that the nearest described instance of S matches the text again at the same position. That is, shift the pattern by the distance between these occurrences of suffix S.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1404938" y="4295775"/>
            <a:ext cx="540067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5726113" y="42957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341563" y="4800600"/>
            <a:ext cx="360045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5076825" y="4659313"/>
            <a:ext cx="215900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7176" name="AutoShape 7"/>
          <p:cNvSpPr>
            <a:spLocks noChangeArrowheads="1"/>
          </p:cNvSpPr>
          <p:nvPr/>
        </p:nvSpPr>
        <p:spPr bwMode="auto">
          <a:xfrm>
            <a:off x="468313" y="4367213"/>
            <a:ext cx="5762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Text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508625" y="429895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5292725" y="429895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076825" y="429895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5724525" y="48021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5507038" y="480536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5291138" y="480536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5075238" y="480536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4573588" y="48006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4356100" y="48037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4140200" y="48037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>
            <a:off x="4789488" y="3790950"/>
            <a:ext cx="115093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Mismatch</a:t>
            </a:r>
          </a:p>
        </p:txBody>
      </p:sp>
      <p:sp>
        <p:nvSpPr>
          <p:cNvPr id="7188" name="Freeform 20"/>
          <p:cNvSpPr>
            <a:spLocks/>
          </p:cNvSpPr>
          <p:nvPr/>
        </p:nvSpPr>
        <p:spPr bwMode="auto">
          <a:xfrm flipH="1">
            <a:off x="5005388" y="4083050"/>
            <a:ext cx="358775" cy="1081088"/>
          </a:xfrm>
          <a:custGeom>
            <a:avLst/>
            <a:gdLst>
              <a:gd name="T0" fmla="*/ 2147483647 w 209"/>
              <a:gd name="T1" fmla="*/ 2147483647 h 341"/>
              <a:gd name="T2" fmla="*/ 2147483647 w 209"/>
              <a:gd name="T3" fmla="*/ 2147483647 h 341"/>
              <a:gd name="T4" fmla="*/ 2147483647 w 209"/>
              <a:gd name="T5" fmla="*/ 2147483647 h 341"/>
              <a:gd name="T6" fmla="*/ 2147483647 w 209"/>
              <a:gd name="T7" fmla="*/ 2147483647 h 341"/>
              <a:gd name="T8" fmla="*/ 2147483647 w 209"/>
              <a:gd name="T9" fmla="*/ 2147483647 h 341"/>
              <a:gd name="T10" fmla="*/ 2147483647 w 209"/>
              <a:gd name="T11" fmla="*/ 2147483647 h 341"/>
              <a:gd name="T12" fmla="*/ 2147483647 w 209"/>
              <a:gd name="T13" fmla="*/ 2147483647 h 3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9" h="341">
                <a:moveTo>
                  <a:pt x="73" y="330"/>
                </a:moveTo>
                <a:cubicBezTo>
                  <a:pt x="40" y="322"/>
                  <a:pt x="10" y="297"/>
                  <a:pt x="5" y="252"/>
                </a:cubicBezTo>
                <a:cubicBezTo>
                  <a:pt x="0" y="206"/>
                  <a:pt x="10" y="96"/>
                  <a:pt x="39" y="57"/>
                </a:cubicBezTo>
                <a:cubicBezTo>
                  <a:pt x="67" y="18"/>
                  <a:pt x="146" y="0"/>
                  <a:pt x="174" y="18"/>
                </a:cubicBezTo>
                <a:cubicBezTo>
                  <a:pt x="202" y="36"/>
                  <a:pt x="209" y="116"/>
                  <a:pt x="209" y="165"/>
                </a:cubicBezTo>
                <a:cubicBezTo>
                  <a:pt x="209" y="214"/>
                  <a:pt x="197" y="285"/>
                  <a:pt x="174" y="313"/>
                </a:cubicBezTo>
                <a:cubicBezTo>
                  <a:pt x="151" y="341"/>
                  <a:pt x="94" y="327"/>
                  <a:pt x="73" y="33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89" name="AutoShape 21"/>
          <p:cNvSpPr>
            <a:spLocks noChangeArrowheads="1"/>
          </p:cNvSpPr>
          <p:nvPr/>
        </p:nvSpPr>
        <p:spPr bwMode="auto">
          <a:xfrm>
            <a:off x="468313" y="4797425"/>
            <a:ext cx="10080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</a:t>
            </a: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5724525" y="4657725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5508625" y="4657725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5292725" y="4657725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349625" y="48006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132138" y="48037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2916238" y="48037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3924300" y="48006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2700338" y="48006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4716463" y="5230813"/>
            <a:ext cx="360045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8099425" y="52324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7881938" y="52355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7666038" y="52355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7450138" y="52355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6948488" y="523081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6731000" y="52339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6515100" y="52339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5724525" y="523081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5507038" y="52339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5291138" y="52339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6299200" y="523081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5075238" y="523081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7211" name="Freeform 49"/>
          <p:cNvSpPr>
            <a:spLocks/>
          </p:cNvSpPr>
          <p:nvPr/>
        </p:nvSpPr>
        <p:spPr bwMode="auto">
          <a:xfrm>
            <a:off x="6343650" y="5519738"/>
            <a:ext cx="733425" cy="755650"/>
          </a:xfrm>
          <a:custGeom>
            <a:avLst/>
            <a:gdLst>
              <a:gd name="T0" fmla="*/ 2147483647 w 462"/>
              <a:gd name="T1" fmla="*/ 2147483647 h 476"/>
              <a:gd name="T2" fmla="*/ 2147483647 w 462"/>
              <a:gd name="T3" fmla="*/ 2147483647 h 476"/>
              <a:gd name="T4" fmla="*/ 2147483647 w 462"/>
              <a:gd name="T5" fmla="*/ 2147483647 h 476"/>
              <a:gd name="T6" fmla="*/ 2147483647 w 462"/>
              <a:gd name="T7" fmla="*/ 0 h 4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2" h="476">
                <a:moveTo>
                  <a:pt x="105" y="453"/>
                </a:moveTo>
                <a:cubicBezTo>
                  <a:pt x="163" y="449"/>
                  <a:pt x="462" y="476"/>
                  <a:pt x="456" y="426"/>
                </a:cubicBezTo>
                <a:cubicBezTo>
                  <a:pt x="450" y="376"/>
                  <a:pt x="140" y="222"/>
                  <a:pt x="70" y="151"/>
                </a:cubicBezTo>
                <a:cubicBezTo>
                  <a:pt x="0" y="80"/>
                  <a:pt x="39" y="45"/>
                  <a:pt x="35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212" name="AutoShape 50"/>
          <p:cNvSpPr>
            <a:spLocks noChangeArrowheads="1"/>
          </p:cNvSpPr>
          <p:nvPr/>
        </p:nvSpPr>
        <p:spPr bwMode="auto">
          <a:xfrm>
            <a:off x="3635375" y="6094413"/>
            <a:ext cx="3744913" cy="287337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No need to try to match </a:t>
            </a: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  <a:r>
              <a:rPr lang="cs-CZ" altLang="en-US" sz="1600" smtClean="0">
                <a:solidFill>
                  <a:srgbClr val="000000"/>
                </a:solidFill>
              </a:rPr>
              <a:t> </a:t>
            </a:r>
            <a:r>
              <a:rPr lang="en-US" altLang="en-US" sz="1600" smtClean="0">
                <a:solidFill>
                  <a:srgbClr val="000000"/>
                </a:solidFill>
              </a:rPr>
              <a:t>another time</a:t>
            </a: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7213" name="AutoShape 52"/>
          <p:cNvSpPr>
            <a:spLocks noChangeArrowheads="1"/>
          </p:cNvSpPr>
          <p:nvPr/>
        </p:nvSpPr>
        <p:spPr bwMode="auto">
          <a:xfrm>
            <a:off x="323850" y="763588"/>
            <a:ext cx="8280400" cy="360362"/>
          </a:xfrm>
          <a:prstGeom prst="roundRect">
            <a:avLst>
              <a:gd name="adj" fmla="val 946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Mismatch after partial match at the end of the pattern.</a:t>
            </a:r>
            <a:endParaRPr lang="cs-CZ" altLang="en-US" sz="1800" smtClean="0">
              <a:solidFill>
                <a:srgbClr val="000000"/>
              </a:solidFill>
            </a:endParaRPr>
          </a:p>
        </p:txBody>
      </p:sp>
      <p:sp>
        <p:nvSpPr>
          <p:cNvPr id="7214" name="Freeform 53"/>
          <p:cNvSpPr>
            <a:spLocks/>
          </p:cNvSpPr>
          <p:nvPr/>
        </p:nvSpPr>
        <p:spPr bwMode="auto">
          <a:xfrm>
            <a:off x="4881563" y="5521325"/>
            <a:ext cx="338137" cy="350838"/>
          </a:xfrm>
          <a:custGeom>
            <a:avLst/>
            <a:gdLst>
              <a:gd name="T0" fmla="*/ 0 w 213"/>
              <a:gd name="T1" fmla="*/ 2147483647 h 221"/>
              <a:gd name="T2" fmla="*/ 2147483647 w 213"/>
              <a:gd name="T3" fmla="*/ 2147483647 h 221"/>
              <a:gd name="T4" fmla="*/ 2147483647 w 213"/>
              <a:gd name="T5" fmla="*/ 2147483647 h 221"/>
              <a:gd name="T6" fmla="*/ 2147483647 w 213"/>
              <a:gd name="T7" fmla="*/ 0 h 2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3" h="221">
                <a:moveTo>
                  <a:pt x="0" y="210"/>
                </a:moveTo>
                <a:cubicBezTo>
                  <a:pt x="22" y="211"/>
                  <a:pt x="98" y="221"/>
                  <a:pt x="132" y="215"/>
                </a:cubicBezTo>
                <a:cubicBezTo>
                  <a:pt x="166" y="209"/>
                  <a:pt x="197" y="212"/>
                  <a:pt x="205" y="176"/>
                </a:cubicBezTo>
                <a:cubicBezTo>
                  <a:pt x="213" y="140"/>
                  <a:pt x="186" y="37"/>
                  <a:pt x="181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216" name="AutoShape 56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alt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7217" name="AutoShape 57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7218" name="Group 58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7231" name="Group 59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233" name="Rectangle 6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34" name="Line 6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7232" name="Arc 62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7219" name="AutoShape 63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7220" name="AutoShape 64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7221" name="Group 65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227" name="Group 66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229" name="Rectangle 67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30" name="Line 68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7228" name="Arc 6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7222" name="AutoShape 70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smtClean="0">
                <a:solidFill>
                  <a:srgbClr val="FFFFFF"/>
                </a:solidFill>
                <a:latin typeface="Arial Black" pitchFamily="34" charset="0"/>
              </a:rPr>
              <a:t>Boyer-Moore</a:t>
            </a:r>
          </a:p>
        </p:txBody>
      </p:sp>
      <p:sp>
        <p:nvSpPr>
          <p:cNvPr id="7223" name="AutoShape 72"/>
          <p:cNvSpPr>
            <a:spLocks noChangeArrowheads="1"/>
          </p:cNvSpPr>
          <p:nvPr/>
        </p:nvSpPr>
        <p:spPr bwMode="auto">
          <a:xfrm>
            <a:off x="576263" y="3573463"/>
            <a:ext cx="122396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altLang="en-US" sz="14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7224" name="Text Box 73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FFFFFF"/>
                </a:solidFill>
                <a:latin typeface="Arial Black" pitchFamily="34" charset="0"/>
              </a:rPr>
              <a:t>25</a:t>
            </a:r>
            <a:endParaRPr lang="cs-CZ" altLang="en-US" sz="16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7225" name="AutoShape 212"/>
          <p:cNvSpPr>
            <a:spLocks noChangeArrowheads="1"/>
          </p:cNvSpPr>
          <p:nvPr/>
        </p:nvSpPr>
        <p:spPr bwMode="auto">
          <a:xfrm>
            <a:off x="539750" y="5300663"/>
            <a:ext cx="1728788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Shift after mismatch</a:t>
            </a:r>
          </a:p>
        </p:txBody>
      </p:sp>
      <p:sp>
        <p:nvSpPr>
          <p:cNvPr id="7226" name="AutoShape 47"/>
          <p:cNvSpPr>
            <a:spLocks noChangeArrowheads="1"/>
          </p:cNvSpPr>
          <p:nvPr/>
        </p:nvSpPr>
        <p:spPr bwMode="auto">
          <a:xfrm>
            <a:off x="2411413" y="5735638"/>
            <a:ext cx="259238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Here could be e.g.   </a:t>
            </a:r>
            <a:r>
              <a:rPr lang="cs-CZ" altLang="en-US" sz="1600" b="1" smtClean="0">
                <a:solidFill>
                  <a:srgbClr val="000000"/>
                </a:solidFill>
              </a:rPr>
              <a:t>b !</a:t>
            </a:r>
            <a:endParaRPr lang="en-US" altLang="en-US" sz="16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42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08"/>
          <p:cNvSpPr>
            <a:spLocks noChangeArrowheads="1"/>
          </p:cNvSpPr>
          <p:nvPr/>
        </p:nvSpPr>
        <p:spPr bwMode="auto">
          <a:xfrm>
            <a:off x="250825" y="2781300"/>
            <a:ext cx="8426450" cy="244792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smtClean="0">
              <a:solidFill>
                <a:srgbClr val="3333FF"/>
              </a:solidFill>
            </a:endParaRPr>
          </a:p>
        </p:txBody>
      </p:sp>
      <p:sp>
        <p:nvSpPr>
          <p:cNvPr id="8195" name="AutoShape 2"/>
          <p:cNvSpPr>
            <a:spLocks noChangeArrowheads="1"/>
          </p:cNvSpPr>
          <p:nvPr/>
        </p:nvSpPr>
        <p:spPr bwMode="auto">
          <a:xfrm>
            <a:off x="250825" y="981075"/>
            <a:ext cx="8496300" cy="14366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2</a:t>
            </a:r>
            <a:r>
              <a:rPr lang="cs-CZ" altLang="en-US" sz="1800" smtClean="0">
                <a:solidFill>
                  <a:srgbClr val="000000"/>
                </a:solidFill>
              </a:rPr>
              <a:t>. </a:t>
            </a:r>
            <a:r>
              <a:rPr lang="en-US" altLang="en-US" sz="1800" smtClean="0">
                <a:solidFill>
                  <a:srgbClr val="000000"/>
                </a:solidFill>
              </a:rPr>
              <a:t>There is a suffix W which length does not exceed the length of S and W is also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A prefix of the pattern. Take the longest possible W and denote its occurrence at the beginning of the pattern by Q.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Then shift the pattern by the distance between Q and W</a:t>
            </a:r>
            <a:r>
              <a:rPr lang="cs-CZ" altLang="en-US" sz="180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763713" y="3060700"/>
            <a:ext cx="4176712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268538" y="3568700"/>
            <a:ext cx="3240087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211638" y="3424238"/>
            <a:ext cx="215900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971550" y="3065463"/>
            <a:ext cx="576263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Text</a:t>
            </a: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4211638" y="30638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4427538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8202" name="Rectangle 15"/>
          <p:cNvSpPr>
            <a:spLocks noChangeArrowheads="1"/>
          </p:cNvSpPr>
          <p:nvPr/>
        </p:nvSpPr>
        <p:spPr bwMode="auto">
          <a:xfrm>
            <a:off x="4210050" y="35702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8203" name="AutoShape 21"/>
          <p:cNvSpPr>
            <a:spLocks noChangeArrowheads="1"/>
          </p:cNvSpPr>
          <p:nvPr/>
        </p:nvSpPr>
        <p:spPr bwMode="auto">
          <a:xfrm>
            <a:off x="973138" y="3568700"/>
            <a:ext cx="93503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</a:t>
            </a:r>
          </a:p>
        </p:txBody>
      </p:sp>
      <p:sp>
        <p:nvSpPr>
          <p:cNvPr id="8204" name="Rectangle 22"/>
          <p:cNvSpPr>
            <a:spLocks noChangeArrowheads="1"/>
          </p:cNvSpPr>
          <p:nvPr/>
        </p:nvSpPr>
        <p:spPr bwMode="auto">
          <a:xfrm>
            <a:off x="4859338" y="34226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05" name="Rectangle 23"/>
          <p:cNvSpPr>
            <a:spLocks noChangeArrowheads="1"/>
          </p:cNvSpPr>
          <p:nvPr/>
        </p:nvSpPr>
        <p:spPr bwMode="auto">
          <a:xfrm>
            <a:off x="4643438" y="34226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06" name="Rectangle 24"/>
          <p:cNvSpPr>
            <a:spLocks noChangeArrowheads="1"/>
          </p:cNvSpPr>
          <p:nvPr/>
        </p:nvSpPr>
        <p:spPr bwMode="auto">
          <a:xfrm>
            <a:off x="4427538" y="34226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07" name="AutoShape 43"/>
          <p:cNvSpPr>
            <a:spLocks noChangeArrowheads="1"/>
          </p:cNvSpPr>
          <p:nvPr/>
        </p:nvSpPr>
        <p:spPr bwMode="auto">
          <a:xfrm>
            <a:off x="250825" y="5373688"/>
            <a:ext cx="8424863" cy="79216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3.</a:t>
            </a:r>
            <a:r>
              <a:rPr lang="en-US" altLang="en-US" sz="1800" smtClean="0">
                <a:solidFill>
                  <a:srgbClr val="000000"/>
                </a:solidFill>
              </a:rPr>
              <a:t> Neither case 1. nor case 2. happens. Then shift the pattern by its whole length.</a:t>
            </a:r>
            <a:r>
              <a:rPr lang="cs-CZ" altLang="en-US" sz="180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208" name="Rectangle 44"/>
          <p:cNvSpPr>
            <a:spLocks noChangeArrowheads="1"/>
          </p:cNvSpPr>
          <p:nvPr/>
        </p:nvSpPr>
        <p:spPr bwMode="auto">
          <a:xfrm>
            <a:off x="4643438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09" name="Rectangle 45"/>
          <p:cNvSpPr>
            <a:spLocks noChangeArrowheads="1"/>
          </p:cNvSpPr>
          <p:nvPr/>
        </p:nvSpPr>
        <p:spPr bwMode="auto">
          <a:xfrm>
            <a:off x="4859338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10" name="Rectangle 46"/>
          <p:cNvSpPr>
            <a:spLocks noChangeArrowheads="1"/>
          </p:cNvSpPr>
          <p:nvPr/>
        </p:nvSpPr>
        <p:spPr bwMode="auto">
          <a:xfrm>
            <a:off x="5076825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11" name="Rectangle 47"/>
          <p:cNvSpPr>
            <a:spLocks noChangeArrowheads="1"/>
          </p:cNvSpPr>
          <p:nvPr/>
        </p:nvSpPr>
        <p:spPr bwMode="auto">
          <a:xfrm>
            <a:off x="5292725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12" name="Rectangle 48"/>
          <p:cNvSpPr>
            <a:spLocks noChangeArrowheads="1"/>
          </p:cNvSpPr>
          <p:nvPr/>
        </p:nvSpPr>
        <p:spPr bwMode="auto">
          <a:xfrm>
            <a:off x="4427538" y="306546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8213" name="Rectangle 49"/>
          <p:cNvSpPr>
            <a:spLocks noChangeArrowheads="1"/>
          </p:cNvSpPr>
          <p:nvPr/>
        </p:nvSpPr>
        <p:spPr bwMode="auto">
          <a:xfrm>
            <a:off x="4643438" y="306546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14" name="Rectangle 50"/>
          <p:cNvSpPr>
            <a:spLocks noChangeArrowheads="1"/>
          </p:cNvSpPr>
          <p:nvPr/>
        </p:nvSpPr>
        <p:spPr bwMode="auto">
          <a:xfrm>
            <a:off x="4859338" y="306546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15" name="Rectangle 51"/>
          <p:cNvSpPr>
            <a:spLocks noChangeArrowheads="1"/>
          </p:cNvSpPr>
          <p:nvPr/>
        </p:nvSpPr>
        <p:spPr bwMode="auto">
          <a:xfrm>
            <a:off x="5076825" y="306546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16" name="Rectangle 52"/>
          <p:cNvSpPr>
            <a:spLocks noChangeArrowheads="1"/>
          </p:cNvSpPr>
          <p:nvPr/>
        </p:nvSpPr>
        <p:spPr bwMode="auto">
          <a:xfrm>
            <a:off x="5292725" y="3065463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17" name="Rectangle 57"/>
          <p:cNvSpPr>
            <a:spLocks noChangeArrowheads="1"/>
          </p:cNvSpPr>
          <p:nvPr/>
        </p:nvSpPr>
        <p:spPr bwMode="auto">
          <a:xfrm>
            <a:off x="2266950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18" name="Rectangle 58"/>
          <p:cNvSpPr>
            <a:spLocks noChangeArrowheads="1"/>
          </p:cNvSpPr>
          <p:nvPr/>
        </p:nvSpPr>
        <p:spPr bwMode="auto">
          <a:xfrm>
            <a:off x="2482850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19" name="Rectangle 59"/>
          <p:cNvSpPr>
            <a:spLocks noChangeArrowheads="1"/>
          </p:cNvSpPr>
          <p:nvPr/>
        </p:nvSpPr>
        <p:spPr bwMode="auto">
          <a:xfrm>
            <a:off x="2700338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20" name="Rectangle 60"/>
          <p:cNvSpPr>
            <a:spLocks noChangeArrowheads="1"/>
          </p:cNvSpPr>
          <p:nvPr/>
        </p:nvSpPr>
        <p:spPr bwMode="auto">
          <a:xfrm>
            <a:off x="2916238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21" name="Rectangle 65"/>
          <p:cNvSpPr>
            <a:spLocks noChangeArrowheads="1"/>
          </p:cNvSpPr>
          <p:nvPr/>
        </p:nvSpPr>
        <p:spPr bwMode="auto">
          <a:xfrm>
            <a:off x="3130550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222" name="Rectangle 66"/>
          <p:cNvSpPr>
            <a:spLocks noChangeArrowheads="1"/>
          </p:cNvSpPr>
          <p:nvPr/>
        </p:nvSpPr>
        <p:spPr bwMode="auto">
          <a:xfrm>
            <a:off x="3348038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8223" name="Rectangle 67"/>
          <p:cNvSpPr>
            <a:spLocks noChangeArrowheads="1"/>
          </p:cNvSpPr>
          <p:nvPr/>
        </p:nvSpPr>
        <p:spPr bwMode="auto">
          <a:xfrm>
            <a:off x="3563938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8224" name="Rectangle 68"/>
          <p:cNvSpPr>
            <a:spLocks noChangeArrowheads="1"/>
          </p:cNvSpPr>
          <p:nvPr/>
        </p:nvSpPr>
        <p:spPr bwMode="auto">
          <a:xfrm>
            <a:off x="3779838" y="3568700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8225" name="Rectangle 69"/>
          <p:cNvSpPr>
            <a:spLocks noChangeArrowheads="1"/>
          </p:cNvSpPr>
          <p:nvPr/>
        </p:nvSpPr>
        <p:spPr bwMode="auto">
          <a:xfrm>
            <a:off x="4645025" y="4002088"/>
            <a:ext cx="324008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26" name="Rectangle 70"/>
          <p:cNvSpPr>
            <a:spLocks noChangeArrowheads="1"/>
          </p:cNvSpPr>
          <p:nvPr/>
        </p:nvSpPr>
        <p:spPr bwMode="auto">
          <a:xfrm>
            <a:off x="6804025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8227" name="Rectangle 71"/>
          <p:cNvSpPr>
            <a:spLocks noChangeArrowheads="1"/>
          </p:cNvSpPr>
          <p:nvPr/>
        </p:nvSpPr>
        <p:spPr bwMode="auto">
          <a:xfrm>
            <a:off x="6586538" y="4003675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8228" name="Rectangle 72"/>
          <p:cNvSpPr>
            <a:spLocks noChangeArrowheads="1"/>
          </p:cNvSpPr>
          <p:nvPr/>
        </p:nvSpPr>
        <p:spPr bwMode="auto">
          <a:xfrm>
            <a:off x="7019925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29" name="Rectangle 73"/>
          <p:cNvSpPr>
            <a:spLocks noChangeArrowheads="1"/>
          </p:cNvSpPr>
          <p:nvPr/>
        </p:nvSpPr>
        <p:spPr bwMode="auto">
          <a:xfrm>
            <a:off x="7235825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30" name="Rectangle 74"/>
          <p:cNvSpPr>
            <a:spLocks noChangeArrowheads="1"/>
          </p:cNvSpPr>
          <p:nvPr/>
        </p:nvSpPr>
        <p:spPr bwMode="auto">
          <a:xfrm>
            <a:off x="7453313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31" name="Rectangle 75"/>
          <p:cNvSpPr>
            <a:spLocks noChangeArrowheads="1"/>
          </p:cNvSpPr>
          <p:nvPr/>
        </p:nvSpPr>
        <p:spPr bwMode="auto">
          <a:xfrm>
            <a:off x="7669213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32" name="Rectangle 76"/>
          <p:cNvSpPr>
            <a:spLocks noChangeArrowheads="1"/>
          </p:cNvSpPr>
          <p:nvPr/>
        </p:nvSpPr>
        <p:spPr bwMode="auto">
          <a:xfrm>
            <a:off x="4643438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33" name="Rectangle 77"/>
          <p:cNvSpPr>
            <a:spLocks noChangeArrowheads="1"/>
          </p:cNvSpPr>
          <p:nvPr/>
        </p:nvSpPr>
        <p:spPr bwMode="auto">
          <a:xfrm>
            <a:off x="4859338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34" name="Rectangle 78"/>
          <p:cNvSpPr>
            <a:spLocks noChangeArrowheads="1"/>
          </p:cNvSpPr>
          <p:nvPr/>
        </p:nvSpPr>
        <p:spPr bwMode="auto">
          <a:xfrm>
            <a:off x="5076825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8235" name="Rectangle 79"/>
          <p:cNvSpPr>
            <a:spLocks noChangeArrowheads="1"/>
          </p:cNvSpPr>
          <p:nvPr/>
        </p:nvSpPr>
        <p:spPr bwMode="auto">
          <a:xfrm>
            <a:off x="5292725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8236" name="Rectangle 80"/>
          <p:cNvSpPr>
            <a:spLocks noChangeArrowheads="1"/>
          </p:cNvSpPr>
          <p:nvPr/>
        </p:nvSpPr>
        <p:spPr bwMode="auto">
          <a:xfrm>
            <a:off x="5507038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8237" name="Rectangle 81"/>
          <p:cNvSpPr>
            <a:spLocks noChangeArrowheads="1"/>
          </p:cNvSpPr>
          <p:nvPr/>
        </p:nvSpPr>
        <p:spPr bwMode="auto">
          <a:xfrm>
            <a:off x="5724525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8238" name="Rectangle 82"/>
          <p:cNvSpPr>
            <a:spLocks noChangeArrowheads="1"/>
          </p:cNvSpPr>
          <p:nvPr/>
        </p:nvSpPr>
        <p:spPr bwMode="auto">
          <a:xfrm>
            <a:off x="5940425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8239" name="Rectangle 83"/>
          <p:cNvSpPr>
            <a:spLocks noChangeArrowheads="1"/>
          </p:cNvSpPr>
          <p:nvPr/>
        </p:nvSpPr>
        <p:spPr bwMode="auto">
          <a:xfrm>
            <a:off x="6156325" y="4002088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8240" name="Rectangle 85"/>
          <p:cNvSpPr>
            <a:spLocks noChangeArrowheads="1"/>
          </p:cNvSpPr>
          <p:nvPr/>
        </p:nvSpPr>
        <p:spPr bwMode="auto">
          <a:xfrm>
            <a:off x="4643438" y="3857625"/>
            <a:ext cx="865187" cy="71438"/>
          </a:xfrm>
          <a:prstGeom prst="rect">
            <a:avLst/>
          </a:prstGeom>
          <a:solidFill>
            <a:srgbClr val="3366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41" name="Rectangle 86"/>
          <p:cNvSpPr>
            <a:spLocks noChangeArrowheads="1"/>
          </p:cNvSpPr>
          <p:nvPr/>
        </p:nvSpPr>
        <p:spPr bwMode="auto">
          <a:xfrm>
            <a:off x="2266950" y="3857625"/>
            <a:ext cx="865188" cy="71438"/>
          </a:xfrm>
          <a:prstGeom prst="rect">
            <a:avLst/>
          </a:prstGeom>
          <a:solidFill>
            <a:srgbClr val="3366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42" name="AutoShape 88"/>
          <p:cNvSpPr>
            <a:spLocks noChangeArrowheads="1"/>
          </p:cNvSpPr>
          <p:nvPr/>
        </p:nvSpPr>
        <p:spPr bwMode="auto">
          <a:xfrm>
            <a:off x="973138" y="4508500"/>
            <a:ext cx="3094037" cy="5048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Longest suffix after mismatch</a:t>
            </a:r>
            <a:endParaRPr lang="cs-CZ" altLang="en-US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which is also a prefix</a:t>
            </a:r>
          </a:p>
        </p:txBody>
      </p:sp>
      <p:sp>
        <p:nvSpPr>
          <p:cNvPr id="8243" name="AutoShape 89"/>
          <p:cNvSpPr>
            <a:spLocks noChangeArrowheads="1"/>
          </p:cNvSpPr>
          <p:nvPr/>
        </p:nvSpPr>
        <p:spPr bwMode="auto">
          <a:xfrm>
            <a:off x="1331913" y="6094413"/>
            <a:ext cx="273526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FFFF"/>
                </a:solidFill>
                <a:latin typeface="Arial Black" pitchFamily="34" charset="0"/>
              </a:rPr>
              <a:t>Example is unnecessary</a:t>
            </a:r>
            <a:endParaRPr lang="cs-CZ" altLang="en-US" sz="14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8244" name="Rectangle 90"/>
          <p:cNvSpPr>
            <a:spLocks noChangeArrowheads="1"/>
          </p:cNvSpPr>
          <p:nvPr/>
        </p:nvSpPr>
        <p:spPr bwMode="auto">
          <a:xfrm>
            <a:off x="4643438" y="4291013"/>
            <a:ext cx="865187" cy="71437"/>
          </a:xfrm>
          <a:prstGeom prst="rect">
            <a:avLst/>
          </a:prstGeom>
          <a:solidFill>
            <a:srgbClr val="3366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45" name="Rectangle 91"/>
          <p:cNvSpPr>
            <a:spLocks noChangeArrowheads="1"/>
          </p:cNvSpPr>
          <p:nvPr/>
        </p:nvSpPr>
        <p:spPr bwMode="auto">
          <a:xfrm>
            <a:off x="7019925" y="4291013"/>
            <a:ext cx="865188" cy="71437"/>
          </a:xfrm>
          <a:prstGeom prst="rect">
            <a:avLst/>
          </a:prstGeom>
          <a:solidFill>
            <a:srgbClr val="3366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47" name="AutoShape 93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8248" name="AutoShape 94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8249" name="Group 95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8264" name="Group 96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266" name="Rectangle 97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267" name="Line 98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8265" name="Arc 9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8250" name="AutoShape 100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8251" name="AutoShape 101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8252" name="Group 102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8260" name="Group 10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262" name="Rectangle 10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263" name="Line 10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8261" name="Arc 10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8253" name="AutoShape 107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smtClean="0">
                <a:solidFill>
                  <a:srgbClr val="FFFFFF"/>
                </a:solidFill>
                <a:latin typeface="Arial Black" pitchFamily="34" charset="0"/>
              </a:rPr>
              <a:t>Boyer-Moore</a:t>
            </a:r>
          </a:p>
        </p:txBody>
      </p:sp>
      <p:sp>
        <p:nvSpPr>
          <p:cNvPr id="8254" name="AutoShape 109"/>
          <p:cNvSpPr>
            <a:spLocks noChangeArrowheads="1"/>
          </p:cNvSpPr>
          <p:nvPr/>
        </p:nvSpPr>
        <p:spPr bwMode="auto">
          <a:xfrm>
            <a:off x="539750" y="2565400"/>
            <a:ext cx="1223963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altLang="en-US" sz="14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8255" name="Text Box 11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FFFFFF"/>
                </a:solidFill>
                <a:latin typeface="Arial Black" pitchFamily="34" charset="0"/>
              </a:rPr>
              <a:t>26</a:t>
            </a:r>
            <a:endParaRPr lang="cs-CZ" altLang="en-US" sz="16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8256" name="Rectangle 111"/>
          <p:cNvSpPr>
            <a:spLocks noChangeArrowheads="1"/>
          </p:cNvSpPr>
          <p:nvPr/>
        </p:nvSpPr>
        <p:spPr bwMode="auto">
          <a:xfrm>
            <a:off x="5292725" y="342900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57" name="Rectangle 112"/>
          <p:cNvSpPr>
            <a:spLocks noChangeArrowheads="1"/>
          </p:cNvSpPr>
          <p:nvPr/>
        </p:nvSpPr>
        <p:spPr bwMode="auto">
          <a:xfrm>
            <a:off x="5076825" y="342900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8258" name="AutoShape 212"/>
          <p:cNvSpPr>
            <a:spLocks noChangeArrowheads="1"/>
          </p:cNvSpPr>
          <p:nvPr/>
        </p:nvSpPr>
        <p:spPr bwMode="auto">
          <a:xfrm>
            <a:off x="971550" y="4076700"/>
            <a:ext cx="1728788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Shift after mismatch</a:t>
            </a:r>
          </a:p>
        </p:txBody>
      </p:sp>
      <p:sp>
        <p:nvSpPr>
          <p:cNvPr id="8259" name="Rectangle 87"/>
          <p:cNvSpPr>
            <a:spLocks noChangeArrowheads="1"/>
          </p:cNvSpPr>
          <p:nvPr/>
        </p:nvSpPr>
        <p:spPr bwMode="auto">
          <a:xfrm>
            <a:off x="3708400" y="4797425"/>
            <a:ext cx="865188" cy="71438"/>
          </a:xfrm>
          <a:prstGeom prst="rect">
            <a:avLst/>
          </a:prstGeom>
          <a:solidFill>
            <a:srgbClr val="3366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27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12"/>
          <p:cNvSpPr>
            <a:spLocks noChangeArrowheads="1"/>
          </p:cNvSpPr>
          <p:nvPr/>
        </p:nvSpPr>
        <p:spPr bwMode="auto">
          <a:xfrm>
            <a:off x="322263" y="3429000"/>
            <a:ext cx="8497887" cy="3168650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smtClean="0">
              <a:solidFill>
                <a:srgbClr val="3333FF"/>
              </a:solidFill>
            </a:endParaRPr>
          </a:p>
        </p:txBody>
      </p:sp>
      <p:sp>
        <p:nvSpPr>
          <p:cNvPr id="9219" name="Rectangle 93"/>
          <p:cNvSpPr>
            <a:spLocks noChangeArrowheads="1"/>
          </p:cNvSpPr>
          <p:nvPr/>
        </p:nvSpPr>
        <p:spPr bwMode="auto">
          <a:xfrm>
            <a:off x="15494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9220" name="Rectangle 94"/>
          <p:cNvSpPr>
            <a:spLocks noChangeArrowheads="1"/>
          </p:cNvSpPr>
          <p:nvPr/>
        </p:nvSpPr>
        <p:spPr bwMode="auto">
          <a:xfrm>
            <a:off x="28448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9221" name="Rectangle 95"/>
          <p:cNvSpPr>
            <a:spLocks noChangeArrowheads="1"/>
          </p:cNvSpPr>
          <p:nvPr/>
        </p:nvSpPr>
        <p:spPr bwMode="auto">
          <a:xfrm>
            <a:off x="17653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9222" name="Rectangle 96"/>
          <p:cNvSpPr>
            <a:spLocks noChangeArrowheads="1"/>
          </p:cNvSpPr>
          <p:nvPr/>
        </p:nvSpPr>
        <p:spPr bwMode="auto">
          <a:xfrm>
            <a:off x="21971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9223" name="Rectangle 97"/>
          <p:cNvSpPr>
            <a:spLocks noChangeArrowheads="1"/>
          </p:cNvSpPr>
          <p:nvPr/>
        </p:nvSpPr>
        <p:spPr bwMode="auto">
          <a:xfrm>
            <a:off x="19812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9224" name="Rectangle 98"/>
          <p:cNvSpPr>
            <a:spLocks noChangeArrowheads="1"/>
          </p:cNvSpPr>
          <p:nvPr/>
        </p:nvSpPr>
        <p:spPr bwMode="auto">
          <a:xfrm>
            <a:off x="24130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9225" name="Rectangle 99"/>
          <p:cNvSpPr>
            <a:spLocks noChangeArrowheads="1"/>
          </p:cNvSpPr>
          <p:nvPr/>
        </p:nvSpPr>
        <p:spPr bwMode="auto">
          <a:xfrm>
            <a:off x="26289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9226" name="Rectangle 100"/>
          <p:cNvSpPr>
            <a:spLocks noChangeArrowheads="1"/>
          </p:cNvSpPr>
          <p:nvPr/>
        </p:nvSpPr>
        <p:spPr bwMode="auto">
          <a:xfrm>
            <a:off x="30607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9227" name="Rectangle 101"/>
          <p:cNvSpPr>
            <a:spLocks noChangeArrowheads="1"/>
          </p:cNvSpPr>
          <p:nvPr/>
        </p:nvSpPr>
        <p:spPr bwMode="auto">
          <a:xfrm>
            <a:off x="3276600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9228" name="AutoShape 102"/>
          <p:cNvSpPr>
            <a:spLocks noChangeArrowheads="1"/>
          </p:cNvSpPr>
          <p:nvPr/>
        </p:nvSpPr>
        <p:spPr bwMode="auto">
          <a:xfrm>
            <a:off x="395288" y="3716338"/>
            <a:ext cx="71913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</a:t>
            </a:r>
          </a:p>
        </p:txBody>
      </p:sp>
      <p:graphicFrame>
        <p:nvGraphicFramePr>
          <p:cNvPr id="108833" name="Group 289"/>
          <p:cNvGraphicFramePr>
            <a:graphicFrameLocks noGrp="1"/>
          </p:cNvGraphicFramePr>
          <p:nvPr/>
        </p:nvGraphicFramePr>
        <p:xfrm>
          <a:off x="4284663" y="3644900"/>
          <a:ext cx="4319587" cy="2762253"/>
        </p:xfrm>
        <a:graphic>
          <a:graphicData uri="http://schemas.openxmlformats.org/drawingml/2006/table">
            <a:tbl>
              <a:tblPr/>
              <a:tblGrid>
                <a:gridCol w="774020"/>
                <a:gridCol w="1097801"/>
                <a:gridCol w="1600731"/>
                <a:gridCol w="847035"/>
              </a:tblGrid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position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mismatches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suffix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shift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AFF"/>
                    </a:solidFill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BACBA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CBACBA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ACBACBA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BACBACBA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DBACBACBA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3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ADBACBACBA</a:t>
                      </a:r>
                    </a:p>
                  </a:txBody>
                  <a:tcPr marL="0" marR="10797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91" name="Rectangle 271"/>
          <p:cNvSpPr>
            <a:spLocks noChangeArrowheads="1"/>
          </p:cNvSpPr>
          <p:nvPr/>
        </p:nvSpPr>
        <p:spPr bwMode="auto">
          <a:xfrm>
            <a:off x="1331913" y="371633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9292" name="AutoShape 272"/>
          <p:cNvSpPr>
            <a:spLocks noChangeArrowheads="1"/>
          </p:cNvSpPr>
          <p:nvPr/>
        </p:nvSpPr>
        <p:spPr bwMode="auto">
          <a:xfrm>
            <a:off x="287338" y="620713"/>
            <a:ext cx="8567737" cy="2592387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The shift can be calculated for all three cases </a:t>
            </a:r>
            <a:r>
              <a:rPr lang="cs-CZ" altLang="en-US" sz="1800" smtClean="0">
                <a:solidFill>
                  <a:srgbClr val="00000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Take suffix S as a separate string and align it with its original position in the pattern. Then keep shifting S to to the left until one of the cases 1., 2., 3. 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detected (at least 3. must happen after some time).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000000"/>
                </a:solidFill>
              </a:rPr>
              <a:t>Register the distance between the current and the original position of 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 smtClean="0">
                <a:solidFill>
                  <a:srgbClr val="000000"/>
                </a:solidFill>
              </a:rPr>
              <a:t>Good Suffix Shift (GS)</a:t>
            </a:r>
            <a:r>
              <a:rPr lang="en-US" altLang="en-US" sz="1800" smtClean="0">
                <a:solidFill>
                  <a:srgbClr val="000000"/>
                </a:solidFill>
              </a:rPr>
              <a:t> table contains the shift values for all suffixes S. </a:t>
            </a:r>
            <a:endParaRPr lang="cs-CZ" altLang="en-US" sz="1800" smtClean="0">
              <a:solidFill>
                <a:srgbClr val="000000"/>
              </a:solidFill>
            </a:endParaRPr>
          </a:p>
        </p:txBody>
      </p:sp>
      <p:sp>
        <p:nvSpPr>
          <p:cNvPr id="9293" name="AutoShape 285"/>
          <p:cNvSpPr>
            <a:spLocks noChangeArrowheads="1"/>
          </p:cNvSpPr>
          <p:nvPr/>
        </p:nvSpPr>
        <p:spPr bwMode="auto">
          <a:xfrm>
            <a:off x="468313" y="5949950"/>
            <a:ext cx="3382962" cy="503238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Apply case 2. after complete match</a:t>
            </a:r>
          </a:p>
        </p:txBody>
      </p:sp>
      <p:sp>
        <p:nvSpPr>
          <p:cNvPr id="9294" name="AutoShape 291"/>
          <p:cNvSpPr>
            <a:spLocks noChangeArrowheads="1"/>
          </p:cNvSpPr>
          <p:nvPr/>
        </p:nvSpPr>
        <p:spPr bwMode="auto">
          <a:xfrm>
            <a:off x="3924300" y="3284538"/>
            <a:ext cx="863600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smtClean="0">
                <a:solidFill>
                  <a:srgbClr val="FFFFFF"/>
                </a:solidFill>
                <a:latin typeface="Arial Black" pitchFamily="34" charset="0"/>
              </a:rPr>
              <a:t>GS</a:t>
            </a:r>
          </a:p>
        </p:txBody>
      </p:sp>
      <p:sp>
        <p:nvSpPr>
          <p:cNvPr id="9295" name="AutoShape 292"/>
          <p:cNvSpPr>
            <a:spLocks noChangeArrowheads="1"/>
          </p:cNvSpPr>
          <p:nvPr/>
        </p:nvSpPr>
        <p:spPr bwMode="auto">
          <a:xfrm>
            <a:off x="395288" y="4076700"/>
            <a:ext cx="172878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 length</a:t>
            </a:r>
            <a:r>
              <a:rPr lang="cs-CZ" altLang="en-US" sz="1600" smtClean="0">
                <a:solidFill>
                  <a:srgbClr val="000000"/>
                </a:solidFill>
              </a:rPr>
              <a:t>: 10</a:t>
            </a:r>
            <a:endParaRPr lang="en-US" altLang="en-US" sz="1600" smtClean="0">
              <a:solidFill>
                <a:srgbClr val="000000"/>
              </a:solidFill>
            </a:endParaRPr>
          </a:p>
        </p:txBody>
      </p:sp>
      <p:sp>
        <p:nvSpPr>
          <p:cNvPr id="9296" name="AutoShape 293"/>
          <p:cNvSpPr>
            <a:spLocks noChangeArrowheads="1"/>
          </p:cNvSpPr>
          <p:nvPr/>
        </p:nvSpPr>
        <p:spPr bwMode="auto">
          <a:xfrm>
            <a:off x="468313" y="4508500"/>
            <a:ext cx="3024187" cy="9366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Positions indexed from 1,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0 represents shift after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complete match.</a:t>
            </a:r>
          </a:p>
        </p:txBody>
      </p:sp>
      <p:sp>
        <p:nvSpPr>
          <p:cNvPr id="9297" name="Line 294"/>
          <p:cNvSpPr>
            <a:spLocks noChangeShapeType="1"/>
          </p:cNvSpPr>
          <p:nvPr/>
        </p:nvSpPr>
        <p:spPr bwMode="auto">
          <a:xfrm>
            <a:off x="3563938" y="63087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99" name="AutoShape 296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9300" name="AutoShape 297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9301" name="Group 298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9312" name="Group 299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314" name="Rectangle 30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15" name="Line 30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9313" name="Arc 302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9302" name="AutoShape 303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9303" name="AutoShape 304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9304" name="Group 305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308" name="Group 306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310" name="Rectangle 307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11" name="Line 308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9309" name="Arc 30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9305" name="AutoShape 310"/>
          <p:cNvSpPr>
            <a:spLocks noChangeArrowheads="1"/>
          </p:cNvSpPr>
          <p:nvPr/>
        </p:nvSpPr>
        <p:spPr bwMode="auto">
          <a:xfrm>
            <a:off x="611188" y="3284538"/>
            <a:ext cx="122396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altLang="en-US" sz="14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9306" name="AutoShape 31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smtClean="0">
                <a:solidFill>
                  <a:srgbClr val="FFFFFF"/>
                </a:solidFill>
                <a:latin typeface="Arial Black" pitchFamily="34" charset="0"/>
              </a:rPr>
              <a:t>Boyer-Moore</a:t>
            </a:r>
          </a:p>
        </p:txBody>
      </p:sp>
      <p:sp>
        <p:nvSpPr>
          <p:cNvPr id="9307" name="Text Box 313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FFFFFF"/>
                </a:solidFill>
                <a:latin typeface="Arial Black" pitchFamily="34" charset="0"/>
              </a:rPr>
              <a:t>27</a:t>
            </a:r>
            <a:endParaRPr lang="cs-CZ" altLang="en-US" sz="16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56"/>
          <p:cNvSpPr>
            <a:spLocks noChangeArrowheads="1"/>
          </p:cNvSpPr>
          <p:nvPr/>
        </p:nvSpPr>
        <p:spPr bwMode="auto">
          <a:xfrm>
            <a:off x="107950" y="836613"/>
            <a:ext cx="8928100" cy="5543550"/>
          </a:xfrm>
          <a:prstGeom prst="roundRect">
            <a:avLst>
              <a:gd name="adj" fmla="val 2356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smtClean="0">
              <a:solidFill>
                <a:srgbClr val="3333FF"/>
              </a:solidFill>
            </a:endParaRPr>
          </a:p>
        </p:txBody>
      </p:sp>
      <p:sp>
        <p:nvSpPr>
          <p:cNvPr id="10243" name="AutoShape 357"/>
          <p:cNvSpPr>
            <a:spLocks noChangeArrowheads="1"/>
          </p:cNvSpPr>
          <p:nvPr/>
        </p:nvSpPr>
        <p:spPr bwMode="auto">
          <a:xfrm>
            <a:off x="142875" y="836613"/>
            <a:ext cx="8856663" cy="1655762"/>
          </a:xfrm>
          <a:prstGeom prst="roundRect">
            <a:avLst>
              <a:gd name="adj" fmla="val 6000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smtClean="0">
              <a:solidFill>
                <a:srgbClr val="3333FF"/>
              </a:solidFill>
            </a:endParaRPr>
          </a:p>
        </p:txBody>
      </p:sp>
      <p:sp>
        <p:nvSpPr>
          <p:cNvPr id="10244" name="Freeform 130"/>
          <p:cNvSpPr>
            <a:spLocks/>
          </p:cNvSpPr>
          <p:nvPr/>
        </p:nvSpPr>
        <p:spPr bwMode="auto">
          <a:xfrm>
            <a:off x="5867400" y="3571875"/>
            <a:ext cx="331788" cy="541338"/>
          </a:xfrm>
          <a:custGeom>
            <a:avLst/>
            <a:gdLst>
              <a:gd name="T0" fmla="*/ 2147483647 w 209"/>
              <a:gd name="T1" fmla="*/ 2147483647 h 341"/>
              <a:gd name="T2" fmla="*/ 2147483647 w 209"/>
              <a:gd name="T3" fmla="*/ 2147483647 h 341"/>
              <a:gd name="T4" fmla="*/ 2147483647 w 209"/>
              <a:gd name="T5" fmla="*/ 2147483647 h 341"/>
              <a:gd name="T6" fmla="*/ 2147483647 w 209"/>
              <a:gd name="T7" fmla="*/ 2147483647 h 341"/>
              <a:gd name="T8" fmla="*/ 2147483647 w 209"/>
              <a:gd name="T9" fmla="*/ 2147483647 h 341"/>
              <a:gd name="T10" fmla="*/ 2147483647 w 209"/>
              <a:gd name="T11" fmla="*/ 2147483647 h 341"/>
              <a:gd name="T12" fmla="*/ 2147483647 w 209"/>
              <a:gd name="T13" fmla="*/ 2147483647 h 3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9" h="341">
                <a:moveTo>
                  <a:pt x="73" y="330"/>
                </a:moveTo>
                <a:cubicBezTo>
                  <a:pt x="40" y="322"/>
                  <a:pt x="10" y="297"/>
                  <a:pt x="5" y="252"/>
                </a:cubicBezTo>
                <a:cubicBezTo>
                  <a:pt x="0" y="206"/>
                  <a:pt x="10" y="96"/>
                  <a:pt x="39" y="57"/>
                </a:cubicBezTo>
                <a:cubicBezTo>
                  <a:pt x="67" y="18"/>
                  <a:pt x="146" y="0"/>
                  <a:pt x="174" y="18"/>
                </a:cubicBezTo>
                <a:cubicBezTo>
                  <a:pt x="202" y="36"/>
                  <a:pt x="209" y="116"/>
                  <a:pt x="209" y="165"/>
                </a:cubicBezTo>
                <a:cubicBezTo>
                  <a:pt x="209" y="214"/>
                  <a:pt x="197" y="285"/>
                  <a:pt x="174" y="313"/>
                </a:cubicBezTo>
                <a:cubicBezTo>
                  <a:pt x="151" y="341"/>
                  <a:pt x="94" y="327"/>
                  <a:pt x="73" y="33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245" name="Freeform 129"/>
          <p:cNvSpPr>
            <a:spLocks/>
          </p:cNvSpPr>
          <p:nvPr/>
        </p:nvSpPr>
        <p:spPr bwMode="auto">
          <a:xfrm flipV="1">
            <a:off x="2843213" y="3500438"/>
            <a:ext cx="358775" cy="577850"/>
          </a:xfrm>
          <a:custGeom>
            <a:avLst/>
            <a:gdLst>
              <a:gd name="T0" fmla="*/ 2147483647 w 302"/>
              <a:gd name="T1" fmla="*/ 2147483647 h 424"/>
              <a:gd name="T2" fmla="*/ 2147483647 w 302"/>
              <a:gd name="T3" fmla="*/ 2147483647 h 424"/>
              <a:gd name="T4" fmla="*/ 2147483647 w 302"/>
              <a:gd name="T5" fmla="*/ 2147483647 h 424"/>
              <a:gd name="T6" fmla="*/ 2147483647 w 302"/>
              <a:gd name="T7" fmla="*/ 2147483647 h 424"/>
              <a:gd name="T8" fmla="*/ 2147483647 w 302"/>
              <a:gd name="T9" fmla="*/ 2147483647 h 424"/>
              <a:gd name="T10" fmla="*/ 2147483647 w 302"/>
              <a:gd name="T11" fmla="*/ 2147483647 h 4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02" h="424">
                <a:moveTo>
                  <a:pt x="97" y="15"/>
                </a:moveTo>
                <a:cubicBezTo>
                  <a:pt x="52" y="23"/>
                  <a:pt x="14" y="53"/>
                  <a:pt x="7" y="106"/>
                </a:cubicBezTo>
                <a:cubicBezTo>
                  <a:pt x="0" y="159"/>
                  <a:pt x="14" y="288"/>
                  <a:pt x="52" y="333"/>
                </a:cubicBezTo>
                <a:cubicBezTo>
                  <a:pt x="90" y="378"/>
                  <a:pt x="195" y="424"/>
                  <a:pt x="233" y="378"/>
                </a:cubicBezTo>
                <a:cubicBezTo>
                  <a:pt x="271" y="332"/>
                  <a:pt x="302" y="120"/>
                  <a:pt x="279" y="60"/>
                </a:cubicBezTo>
                <a:cubicBezTo>
                  <a:pt x="256" y="0"/>
                  <a:pt x="142" y="7"/>
                  <a:pt x="97" y="15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246" name="Freeform 128"/>
          <p:cNvSpPr>
            <a:spLocks/>
          </p:cNvSpPr>
          <p:nvPr/>
        </p:nvSpPr>
        <p:spPr bwMode="auto">
          <a:xfrm>
            <a:off x="1979613" y="3571875"/>
            <a:ext cx="358775" cy="577850"/>
          </a:xfrm>
          <a:custGeom>
            <a:avLst/>
            <a:gdLst>
              <a:gd name="T0" fmla="*/ 2147483647 w 302"/>
              <a:gd name="T1" fmla="*/ 2147483647 h 424"/>
              <a:gd name="T2" fmla="*/ 2147483647 w 302"/>
              <a:gd name="T3" fmla="*/ 2147483647 h 424"/>
              <a:gd name="T4" fmla="*/ 2147483647 w 302"/>
              <a:gd name="T5" fmla="*/ 2147483647 h 424"/>
              <a:gd name="T6" fmla="*/ 2147483647 w 302"/>
              <a:gd name="T7" fmla="*/ 2147483647 h 424"/>
              <a:gd name="T8" fmla="*/ 2147483647 w 302"/>
              <a:gd name="T9" fmla="*/ 2147483647 h 424"/>
              <a:gd name="T10" fmla="*/ 2147483647 w 302"/>
              <a:gd name="T11" fmla="*/ 2147483647 h 4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02" h="424">
                <a:moveTo>
                  <a:pt x="97" y="15"/>
                </a:moveTo>
                <a:cubicBezTo>
                  <a:pt x="52" y="23"/>
                  <a:pt x="14" y="53"/>
                  <a:pt x="7" y="106"/>
                </a:cubicBezTo>
                <a:cubicBezTo>
                  <a:pt x="0" y="159"/>
                  <a:pt x="14" y="288"/>
                  <a:pt x="52" y="333"/>
                </a:cubicBezTo>
                <a:cubicBezTo>
                  <a:pt x="90" y="378"/>
                  <a:pt x="195" y="424"/>
                  <a:pt x="233" y="378"/>
                </a:cubicBezTo>
                <a:cubicBezTo>
                  <a:pt x="271" y="332"/>
                  <a:pt x="302" y="120"/>
                  <a:pt x="279" y="60"/>
                </a:cubicBezTo>
                <a:cubicBezTo>
                  <a:pt x="256" y="0"/>
                  <a:pt x="142" y="7"/>
                  <a:pt x="97" y="15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5508625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5724525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5940425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10250" name="Rectangle 6"/>
          <p:cNvSpPr>
            <a:spLocks noChangeArrowheads="1"/>
          </p:cNvSpPr>
          <p:nvPr/>
        </p:nvSpPr>
        <p:spPr bwMode="auto">
          <a:xfrm>
            <a:off x="61547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51" name="Rectangle 7"/>
          <p:cNvSpPr>
            <a:spLocks noChangeArrowheads="1"/>
          </p:cNvSpPr>
          <p:nvPr/>
        </p:nvSpPr>
        <p:spPr bwMode="auto">
          <a:xfrm>
            <a:off x="6588125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52" name="Rectangle 8"/>
          <p:cNvSpPr>
            <a:spLocks noChangeArrowheads="1"/>
          </p:cNvSpPr>
          <p:nvPr/>
        </p:nvSpPr>
        <p:spPr bwMode="auto">
          <a:xfrm>
            <a:off x="6372225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53" name="Rectangle 9"/>
          <p:cNvSpPr>
            <a:spLocks noChangeArrowheads="1"/>
          </p:cNvSpPr>
          <p:nvPr/>
        </p:nvSpPr>
        <p:spPr bwMode="auto">
          <a:xfrm>
            <a:off x="7021513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54" name="Rectangle 10"/>
          <p:cNvSpPr>
            <a:spLocks noChangeArrowheads="1"/>
          </p:cNvSpPr>
          <p:nvPr/>
        </p:nvSpPr>
        <p:spPr bwMode="auto">
          <a:xfrm>
            <a:off x="7237413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55" name="Rectangle 11"/>
          <p:cNvSpPr>
            <a:spLocks noChangeArrowheads="1"/>
          </p:cNvSpPr>
          <p:nvPr/>
        </p:nvSpPr>
        <p:spPr bwMode="auto">
          <a:xfrm>
            <a:off x="7669213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56" name="Rectangle 12"/>
          <p:cNvSpPr>
            <a:spLocks noChangeArrowheads="1"/>
          </p:cNvSpPr>
          <p:nvPr/>
        </p:nvSpPr>
        <p:spPr bwMode="auto">
          <a:xfrm>
            <a:off x="7453313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57" name="Rectangle 13"/>
          <p:cNvSpPr>
            <a:spLocks noChangeArrowheads="1"/>
          </p:cNvSpPr>
          <p:nvPr/>
        </p:nvSpPr>
        <p:spPr bwMode="auto">
          <a:xfrm>
            <a:off x="6804025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10258" name="Rectangle 14"/>
          <p:cNvSpPr>
            <a:spLocks noChangeArrowheads="1"/>
          </p:cNvSpPr>
          <p:nvPr/>
        </p:nvSpPr>
        <p:spPr bwMode="auto">
          <a:xfrm>
            <a:off x="5076825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59" name="Rectangle 15"/>
          <p:cNvSpPr>
            <a:spLocks noChangeArrowheads="1"/>
          </p:cNvSpPr>
          <p:nvPr/>
        </p:nvSpPr>
        <p:spPr bwMode="auto">
          <a:xfrm>
            <a:off x="5292725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_</a:t>
            </a:r>
          </a:p>
        </p:txBody>
      </p:sp>
      <p:sp>
        <p:nvSpPr>
          <p:cNvPr id="10260" name="Rectangle 16"/>
          <p:cNvSpPr>
            <a:spLocks noChangeArrowheads="1"/>
          </p:cNvSpPr>
          <p:nvPr/>
        </p:nvSpPr>
        <p:spPr bwMode="auto">
          <a:xfrm>
            <a:off x="48593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_</a:t>
            </a:r>
          </a:p>
        </p:txBody>
      </p:sp>
      <p:sp>
        <p:nvSpPr>
          <p:cNvPr id="10261" name="Rectangle 17"/>
          <p:cNvSpPr>
            <a:spLocks noChangeArrowheads="1"/>
          </p:cNvSpPr>
          <p:nvPr/>
        </p:nvSpPr>
        <p:spPr bwMode="auto">
          <a:xfrm>
            <a:off x="323850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262" name="Rectangle 18"/>
          <p:cNvSpPr>
            <a:spLocks noChangeArrowheads="1"/>
          </p:cNvSpPr>
          <p:nvPr/>
        </p:nvSpPr>
        <p:spPr bwMode="auto">
          <a:xfrm>
            <a:off x="31321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63" name="Rectangle 19"/>
          <p:cNvSpPr>
            <a:spLocks noChangeArrowheads="1"/>
          </p:cNvSpPr>
          <p:nvPr/>
        </p:nvSpPr>
        <p:spPr bwMode="auto">
          <a:xfrm>
            <a:off x="33480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64" name="Rectangle 21"/>
          <p:cNvSpPr>
            <a:spLocks noChangeArrowheads="1"/>
          </p:cNvSpPr>
          <p:nvPr/>
        </p:nvSpPr>
        <p:spPr bwMode="auto">
          <a:xfrm>
            <a:off x="37798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65" name="Rectangle 22"/>
          <p:cNvSpPr>
            <a:spLocks noChangeArrowheads="1"/>
          </p:cNvSpPr>
          <p:nvPr/>
        </p:nvSpPr>
        <p:spPr bwMode="auto">
          <a:xfrm>
            <a:off x="35639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66" name="Rectangle 23"/>
          <p:cNvSpPr>
            <a:spLocks noChangeArrowheads="1"/>
          </p:cNvSpPr>
          <p:nvPr/>
        </p:nvSpPr>
        <p:spPr bwMode="auto">
          <a:xfrm>
            <a:off x="39957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67" name="Rectangle 24"/>
          <p:cNvSpPr>
            <a:spLocks noChangeArrowheads="1"/>
          </p:cNvSpPr>
          <p:nvPr/>
        </p:nvSpPr>
        <p:spPr bwMode="auto">
          <a:xfrm>
            <a:off x="42116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68" name="Rectangle 25"/>
          <p:cNvSpPr>
            <a:spLocks noChangeArrowheads="1"/>
          </p:cNvSpPr>
          <p:nvPr/>
        </p:nvSpPr>
        <p:spPr bwMode="auto">
          <a:xfrm>
            <a:off x="46434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69" name="Rectangle 26"/>
          <p:cNvSpPr>
            <a:spLocks noChangeArrowheads="1"/>
          </p:cNvSpPr>
          <p:nvPr/>
        </p:nvSpPr>
        <p:spPr bwMode="auto">
          <a:xfrm>
            <a:off x="44275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70" name="Rectangle 27"/>
          <p:cNvSpPr>
            <a:spLocks noChangeArrowheads="1"/>
          </p:cNvSpPr>
          <p:nvPr/>
        </p:nvSpPr>
        <p:spPr bwMode="auto">
          <a:xfrm>
            <a:off x="1835150" y="37195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_</a:t>
            </a:r>
          </a:p>
        </p:txBody>
      </p:sp>
      <p:sp>
        <p:nvSpPr>
          <p:cNvPr id="10271" name="Rectangle 28"/>
          <p:cNvSpPr>
            <a:spLocks noChangeArrowheads="1"/>
          </p:cNvSpPr>
          <p:nvPr/>
        </p:nvSpPr>
        <p:spPr bwMode="auto">
          <a:xfrm>
            <a:off x="27003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_</a:t>
            </a:r>
          </a:p>
        </p:txBody>
      </p:sp>
      <p:sp>
        <p:nvSpPr>
          <p:cNvPr id="10272" name="Rectangle 29"/>
          <p:cNvSpPr>
            <a:spLocks noChangeArrowheads="1"/>
          </p:cNvSpPr>
          <p:nvPr/>
        </p:nvSpPr>
        <p:spPr bwMode="auto">
          <a:xfrm>
            <a:off x="539750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73" name="Rectangle 30"/>
          <p:cNvSpPr>
            <a:spLocks noChangeArrowheads="1"/>
          </p:cNvSpPr>
          <p:nvPr/>
        </p:nvSpPr>
        <p:spPr bwMode="auto">
          <a:xfrm>
            <a:off x="755650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74" name="Rectangle 32"/>
          <p:cNvSpPr>
            <a:spLocks noChangeArrowheads="1"/>
          </p:cNvSpPr>
          <p:nvPr/>
        </p:nvSpPr>
        <p:spPr bwMode="auto">
          <a:xfrm>
            <a:off x="1189038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75" name="Rectangle 33"/>
          <p:cNvSpPr>
            <a:spLocks noChangeArrowheads="1"/>
          </p:cNvSpPr>
          <p:nvPr/>
        </p:nvSpPr>
        <p:spPr bwMode="auto">
          <a:xfrm>
            <a:off x="971550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76" name="Rectangle 34"/>
          <p:cNvSpPr>
            <a:spLocks noChangeArrowheads="1"/>
          </p:cNvSpPr>
          <p:nvPr/>
        </p:nvSpPr>
        <p:spPr bwMode="auto">
          <a:xfrm>
            <a:off x="1403350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77" name="Rectangle 35"/>
          <p:cNvSpPr>
            <a:spLocks noChangeArrowheads="1"/>
          </p:cNvSpPr>
          <p:nvPr/>
        </p:nvSpPr>
        <p:spPr bwMode="auto">
          <a:xfrm>
            <a:off x="1619250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78" name="Rectangle 36"/>
          <p:cNvSpPr>
            <a:spLocks noChangeArrowheads="1"/>
          </p:cNvSpPr>
          <p:nvPr/>
        </p:nvSpPr>
        <p:spPr bwMode="auto">
          <a:xfrm>
            <a:off x="2051050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79" name="Rectangle 37"/>
          <p:cNvSpPr>
            <a:spLocks noChangeArrowheads="1"/>
          </p:cNvSpPr>
          <p:nvPr/>
        </p:nvSpPr>
        <p:spPr bwMode="auto">
          <a:xfrm>
            <a:off x="1835150" y="42227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80" name="Rectangle 38"/>
          <p:cNvSpPr>
            <a:spLocks noChangeArrowheads="1"/>
          </p:cNvSpPr>
          <p:nvPr/>
        </p:nvSpPr>
        <p:spPr bwMode="auto">
          <a:xfrm>
            <a:off x="29162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281" name="Rectangle 39"/>
          <p:cNvSpPr>
            <a:spLocks noChangeArrowheads="1"/>
          </p:cNvSpPr>
          <p:nvPr/>
        </p:nvSpPr>
        <p:spPr bwMode="auto">
          <a:xfrm>
            <a:off x="971550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0282" name="Rectangle 40"/>
          <p:cNvSpPr>
            <a:spLocks noChangeArrowheads="1"/>
          </p:cNvSpPr>
          <p:nvPr/>
        </p:nvSpPr>
        <p:spPr bwMode="auto">
          <a:xfrm>
            <a:off x="323850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83" name="Rectangle 41"/>
          <p:cNvSpPr>
            <a:spLocks noChangeArrowheads="1"/>
          </p:cNvSpPr>
          <p:nvPr/>
        </p:nvSpPr>
        <p:spPr bwMode="auto">
          <a:xfrm>
            <a:off x="539750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0284" name="Rectangle 42"/>
          <p:cNvSpPr>
            <a:spLocks noChangeArrowheads="1"/>
          </p:cNvSpPr>
          <p:nvPr/>
        </p:nvSpPr>
        <p:spPr bwMode="auto">
          <a:xfrm>
            <a:off x="755650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_</a:t>
            </a:r>
          </a:p>
        </p:txBody>
      </p:sp>
      <p:sp>
        <p:nvSpPr>
          <p:cNvPr id="10285" name="Rectangle 43"/>
          <p:cNvSpPr>
            <a:spLocks noChangeArrowheads="1"/>
          </p:cNvSpPr>
          <p:nvPr/>
        </p:nvSpPr>
        <p:spPr bwMode="auto">
          <a:xfrm>
            <a:off x="1187450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286" name="Rectangle 44"/>
          <p:cNvSpPr>
            <a:spLocks noChangeArrowheads="1"/>
          </p:cNvSpPr>
          <p:nvPr/>
        </p:nvSpPr>
        <p:spPr bwMode="auto">
          <a:xfrm>
            <a:off x="2052638" y="45831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287" name="Rectangle 45"/>
          <p:cNvSpPr>
            <a:spLocks noChangeArrowheads="1"/>
          </p:cNvSpPr>
          <p:nvPr/>
        </p:nvSpPr>
        <p:spPr bwMode="auto">
          <a:xfrm>
            <a:off x="2268538" y="45831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88" name="Rectangle 46"/>
          <p:cNvSpPr>
            <a:spLocks noChangeArrowheads="1"/>
          </p:cNvSpPr>
          <p:nvPr/>
        </p:nvSpPr>
        <p:spPr bwMode="auto">
          <a:xfrm>
            <a:off x="2484438" y="45831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89" name="Rectangle 48"/>
          <p:cNvSpPr>
            <a:spLocks noChangeArrowheads="1"/>
          </p:cNvSpPr>
          <p:nvPr/>
        </p:nvSpPr>
        <p:spPr bwMode="auto">
          <a:xfrm>
            <a:off x="2916238" y="45815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90" name="Rectangle 49"/>
          <p:cNvSpPr>
            <a:spLocks noChangeArrowheads="1"/>
          </p:cNvSpPr>
          <p:nvPr/>
        </p:nvSpPr>
        <p:spPr bwMode="auto">
          <a:xfrm>
            <a:off x="2700338" y="45831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91" name="Rectangle 50"/>
          <p:cNvSpPr>
            <a:spLocks noChangeArrowheads="1"/>
          </p:cNvSpPr>
          <p:nvPr/>
        </p:nvSpPr>
        <p:spPr bwMode="auto">
          <a:xfrm>
            <a:off x="3132138" y="45831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92" name="Rectangle 51"/>
          <p:cNvSpPr>
            <a:spLocks noChangeArrowheads="1"/>
          </p:cNvSpPr>
          <p:nvPr/>
        </p:nvSpPr>
        <p:spPr bwMode="auto">
          <a:xfrm>
            <a:off x="3348038" y="45831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93" name="Rectangle 52"/>
          <p:cNvSpPr>
            <a:spLocks noChangeArrowheads="1"/>
          </p:cNvSpPr>
          <p:nvPr/>
        </p:nvSpPr>
        <p:spPr bwMode="auto">
          <a:xfrm>
            <a:off x="3779838" y="45831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94" name="Rectangle 53"/>
          <p:cNvSpPr>
            <a:spLocks noChangeArrowheads="1"/>
          </p:cNvSpPr>
          <p:nvPr/>
        </p:nvSpPr>
        <p:spPr bwMode="auto">
          <a:xfrm>
            <a:off x="3563938" y="45831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295" name="Rectangle 54"/>
          <p:cNvSpPr>
            <a:spLocks noChangeArrowheads="1"/>
          </p:cNvSpPr>
          <p:nvPr/>
        </p:nvSpPr>
        <p:spPr bwMode="auto">
          <a:xfrm>
            <a:off x="2916238" y="50863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296" name="Rectangle 55"/>
          <p:cNvSpPr>
            <a:spLocks noChangeArrowheads="1"/>
          </p:cNvSpPr>
          <p:nvPr/>
        </p:nvSpPr>
        <p:spPr bwMode="auto">
          <a:xfrm>
            <a:off x="3132138" y="50863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297" name="Rectangle 56"/>
          <p:cNvSpPr>
            <a:spLocks noChangeArrowheads="1"/>
          </p:cNvSpPr>
          <p:nvPr/>
        </p:nvSpPr>
        <p:spPr bwMode="auto">
          <a:xfrm>
            <a:off x="3348038" y="50863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3779838" y="508476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3563938" y="50863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3995738" y="50863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211638" y="50863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643438" y="50863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4427538" y="50863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48593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50752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52911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307" name="Rectangle 68"/>
          <p:cNvSpPr>
            <a:spLocks noChangeArrowheads="1"/>
          </p:cNvSpPr>
          <p:nvPr/>
        </p:nvSpPr>
        <p:spPr bwMode="auto">
          <a:xfrm>
            <a:off x="5724525" y="54451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308" name="Rectangle 69"/>
          <p:cNvSpPr>
            <a:spLocks noChangeArrowheads="1"/>
          </p:cNvSpPr>
          <p:nvPr/>
        </p:nvSpPr>
        <p:spPr bwMode="auto">
          <a:xfrm>
            <a:off x="55070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309" name="Rectangle 70"/>
          <p:cNvSpPr>
            <a:spLocks noChangeArrowheads="1"/>
          </p:cNvSpPr>
          <p:nvPr/>
        </p:nvSpPr>
        <p:spPr bwMode="auto">
          <a:xfrm>
            <a:off x="59388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310" name="Rectangle 71"/>
          <p:cNvSpPr>
            <a:spLocks noChangeArrowheads="1"/>
          </p:cNvSpPr>
          <p:nvPr/>
        </p:nvSpPr>
        <p:spPr bwMode="auto">
          <a:xfrm>
            <a:off x="61547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311" name="Rectangle 72"/>
          <p:cNvSpPr>
            <a:spLocks noChangeArrowheads="1"/>
          </p:cNvSpPr>
          <p:nvPr/>
        </p:nvSpPr>
        <p:spPr bwMode="auto">
          <a:xfrm>
            <a:off x="65865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312" name="Rectangle 73"/>
          <p:cNvSpPr>
            <a:spLocks noChangeArrowheads="1"/>
          </p:cNvSpPr>
          <p:nvPr/>
        </p:nvSpPr>
        <p:spPr bwMode="auto">
          <a:xfrm>
            <a:off x="63706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313" name="Rectangle 74"/>
          <p:cNvSpPr>
            <a:spLocks noChangeArrowheads="1"/>
          </p:cNvSpPr>
          <p:nvPr/>
        </p:nvSpPr>
        <p:spPr bwMode="auto">
          <a:xfrm>
            <a:off x="6586538" y="54467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314" name="Line 86"/>
          <p:cNvSpPr>
            <a:spLocks noChangeShapeType="1"/>
          </p:cNvSpPr>
          <p:nvPr/>
        </p:nvSpPr>
        <p:spPr bwMode="auto">
          <a:xfrm>
            <a:off x="2268538" y="37893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15" name="Line 87"/>
          <p:cNvSpPr>
            <a:spLocks noChangeShapeType="1"/>
          </p:cNvSpPr>
          <p:nvPr/>
        </p:nvSpPr>
        <p:spPr bwMode="auto">
          <a:xfrm>
            <a:off x="2482850" y="393382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16" name="Line 88"/>
          <p:cNvSpPr>
            <a:spLocks noChangeShapeType="1"/>
          </p:cNvSpPr>
          <p:nvPr/>
        </p:nvSpPr>
        <p:spPr bwMode="auto">
          <a:xfrm>
            <a:off x="2051050" y="37909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17" name="Line 89"/>
          <p:cNvSpPr>
            <a:spLocks noChangeShapeType="1"/>
          </p:cNvSpPr>
          <p:nvPr/>
        </p:nvSpPr>
        <p:spPr bwMode="auto">
          <a:xfrm>
            <a:off x="1835150" y="3790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18" name="Line 90"/>
          <p:cNvSpPr>
            <a:spLocks noChangeShapeType="1"/>
          </p:cNvSpPr>
          <p:nvPr/>
        </p:nvSpPr>
        <p:spPr bwMode="auto">
          <a:xfrm>
            <a:off x="1619250" y="3790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19" name="Line 91"/>
          <p:cNvSpPr>
            <a:spLocks noChangeShapeType="1"/>
          </p:cNvSpPr>
          <p:nvPr/>
        </p:nvSpPr>
        <p:spPr bwMode="auto">
          <a:xfrm>
            <a:off x="1403350" y="3790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0" name="Line 92"/>
          <p:cNvSpPr>
            <a:spLocks noChangeShapeType="1"/>
          </p:cNvSpPr>
          <p:nvPr/>
        </p:nvSpPr>
        <p:spPr bwMode="auto">
          <a:xfrm>
            <a:off x="1187450" y="3790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1" name="Line 93"/>
          <p:cNvSpPr>
            <a:spLocks noChangeShapeType="1"/>
          </p:cNvSpPr>
          <p:nvPr/>
        </p:nvSpPr>
        <p:spPr bwMode="auto">
          <a:xfrm>
            <a:off x="971550" y="3790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2" name="Line 94"/>
          <p:cNvSpPr>
            <a:spLocks noChangeShapeType="1"/>
          </p:cNvSpPr>
          <p:nvPr/>
        </p:nvSpPr>
        <p:spPr bwMode="auto">
          <a:xfrm>
            <a:off x="755650" y="3790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3" name="Line 95"/>
          <p:cNvSpPr>
            <a:spLocks noChangeShapeType="1"/>
          </p:cNvSpPr>
          <p:nvPr/>
        </p:nvSpPr>
        <p:spPr bwMode="auto">
          <a:xfrm>
            <a:off x="539750" y="3790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4" name="Line 96"/>
          <p:cNvSpPr>
            <a:spLocks noChangeShapeType="1"/>
          </p:cNvSpPr>
          <p:nvPr/>
        </p:nvSpPr>
        <p:spPr bwMode="auto">
          <a:xfrm>
            <a:off x="323850" y="3790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5" name="Line 97"/>
          <p:cNvSpPr>
            <a:spLocks noChangeShapeType="1"/>
          </p:cNvSpPr>
          <p:nvPr/>
        </p:nvSpPr>
        <p:spPr bwMode="auto">
          <a:xfrm>
            <a:off x="2916238" y="37909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6" name="Line 98"/>
          <p:cNvSpPr>
            <a:spLocks noChangeShapeType="1"/>
          </p:cNvSpPr>
          <p:nvPr/>
        </p:nvSpPr>
        <p:spPr bwMode="auto">
          <a:xfrm>
            <a:off x="3132138" y="393382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7" name="Line 99"/>
          <p:cNvSpPr>
            <a:spLocks noChangeShapeType="1"/>
          </p:cNvSpPr>
          <p:nvPr/>
        </p:nvSpPr>
        <p:spPr bwMode="auto">
          <a:xfrm>
            <a:off x="2700338" y="379095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8" name="Line 100"/>
          <p:cNvSpPr>
            <a:spLocks noChangeShapeType="1"/>
          </p:cNvSpPr>
          <p:nvPr/>
        </p:nvSpPr>
        <p:spPr bwMode="auto">
          <a:xfrm>
            <a:off x="3563938" y="371951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9" name="Line 101"/>
          <p:cNvSpPr>
            <a:spLocks noChangeShapeType="1"/>
          </p:cNvSpPr>
          <p:nvPr/>
        </p:nvSpPr>
        <p:spPr bwMode="auto">
          <a:xfrm>
            <a:off x="3779838" y="3862388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0" name="Line 102"/>
          <p:cNvSpPr>
            <a:spLocks noChangeShapeType="1"/>
          </p:cNvSpPr>
          <p:nvPr/>
        </p:nvSpPr>
        <p:spPr bwMode="auto">
          <a:xfrm>
            <a:off x="3348038" y="371951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1" name="Line 103"/>
          <p:cNvSpPr>
            <a:spLocks noChangeShapeType="1"/>
          </p:cNvSpPr>
          <p:nvPr/>
        </p:nvSpPr>
        <p:spPr bwMode="auto">
          <a:xfrm>
            <a:off x="4211638" y="3863975"/>
            <a:ext cx="0" cy="1077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2" name="Line 104"/>
          <p:cNvSpPr>
            <a:spLocks noChangeShapeType="1"/>
          </p:cNvSpPr>
          <p:nvPr/>
        </p:nvSpPr>
        <p:spPr bwMode="auto">
          <a:xfrm>
            <a:off x="4427538" y="4006850"/>
            <a:ext cx="1587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3" name="Line 105"/>
          <p:cNvSpPr>
            <a:spLocks noChangeShapeType="1"/>
          </p:cNvSpPr>
          <p:nvPr/>
        </p:nvSpPr>
        <p:spPr bwMode="auto">
          <a:xfrm>
            <a:off x="3995738" y="386397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4" name="Line 106"/>
          <p:cNvSpPr>
            <a:spLocks noChangeShapeType="1"/>
          </p:cNvSpPr>
          <p:nvPr/>
        </p:nvSpPr>
        <p:spPr bwMode="auto">
          <a:xfrm>
            <a:off x="4859338" y="3863975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5" name="Line 107"/>
          <p:cNvSpPr>
            <a:spLocks noChangeShapeType="1"/>
          </p:cNvSpPr>
          <p:nvPr/>
        </p:nvSpPr>
        <p:spPr bwMode="auto">
          <a:xfrm>
            <a:off x="5075238" y="4006850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6" name="Line 108"/>
          <p:cNvSpPr>
            <a:spLocks noChangeShapeType="1"/>
          </p:cNvSpPr>
          <p:nvPr/>
        </p:nvSpPr>
        <p:spPr bwMode="auto">
          <a:xfrm>
            <a:off x="4643438" y="3863975"/>
            <a:ext cx="1587" cy="1077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7" name="Line 109"/>
          <p:cNvSpPr>
            <a:spLocks noChangeShapeType="1"/>
          </p:cNvSpPr>
          <p:nvPr/>
        </p:nvSpPr>
        <p:spPr bwMode="auto">
          <a:xfrm>
            <a:off x="5291138" y="3863975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8" name="Line 110"/>
          <p:cNvSpPr>
            <a:spLocks noChangeShapeType="1"/>
          </p:cNvSpPr>
          <p:nvPr/>
        </p:nvSpPr>
        <p:spPr bwMode="auto">
          <a:xfrm>
            <a:off x="5507038" y="4006850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39" name="Line 111"/>
          <p:cNvSpPr>
            <a:spLocks noChangeShapeType="1"/>
          </p:cNvSpPr>
          <p:nvPr/>
        </p:nvSpPr>
        <p:spPr bwMode="auto">
          <a:xfrm flipH="1">
            <a:off x="5722938" y="3863975"/>
            <a:ext cx="1587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0" name="Line 112"/>
          <p:cNvSpPr>
            <a:spLocks noChangeShapeType="1"/>
          </p:cNvSpPr>
          <p:nvPr/>
        </p:nvSpPr>
        <p:spPr bwMode="auto">
          <a:xfrm flipH="1">
            <a:off x="5938838" y="4006850"/>
            <a:ext cx="1587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1" name="Line 113"/>
          <p:cNvSpPr>
            <a:spLocks noChangeShapeType="1"/>
          </p:cNvSpPr>
          <p:nvPr/>
        </p:nvSpPr>
        <p:spPr bwMode="auto">
          <a:xfrm>
            <a:off x="6156325" y="3863975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2" name="Line 114"/>
          <p:cNvSpPr>
            <a:spLocks noChangeShapeType="1"/>
          </p:cNvSpPr>
          <p:nvPr/>
        </p:nvSpPr>
        <p:spPr bwMode="auto">
          <a:xfrm>
            <a:off x="6372225" y="400685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3" name="Line 115"/>
          <p:cNvSpPr>
            <a:spLocks noChangeShapeType="1"/>
          </p:cNvSpPr>
          <p:nvPr/>
        </p:nvSpPr>
        <p:spPr bwMode="auto">
          <a:xfrm>
            <a:off x="6588125" y="3863975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4" name="Line 116"/>
          <p:cNvSpPr>
            <a:spLocks noChangeShapeType="1"/>
          </p:cNvSpPr>
          <p:nvPr/>
        </p:nvSpPr>
        <p:spPr bwMode="auto">
          <a:xfrm>
            <a:off x="6804025" y="3933825"/>
            <a:ext cx="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5" name="Line 117"/>
          <p:cNvSpPr>
            <a:spLocks noChangeShapeType="1"/>
          </p:cNvSpPr>
          <p:nvPr/>
        </p:nvSpPr>
        <p:spPr bwMode="auto">
          <a:xfrm>
            <a:off x="7019925" y="3863975"/>
            <a:ext cx="0" cy="2014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6" name="Line 118"/>
          <p:cNvSpPr>
            <a:spLocks noChangeShapeType="1"/>
          </p:cNvSpPr>
          <p:nvPr/>
        </p:nvSpPr>
        <p:spPr bwMode="auto">
          <a:xfrm>
            <a:off x="7235825" y="4006850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7" name="Line 119"/>
          <p:cNvSpPr>
            <a:spLocks noChangeShapeType="1"/>
          </p:cNvSpPr>
          <p:nvPr/>
        </p:nvSpPr>
        <p:spPr bwMode="auto">
          <a:xfrm>
            <a:off x="7451725" y="4006850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8" name="Line 120"/>
          <p:cNvSpPr>
            <a:spLocks noChangeShapeType="1"/>
          </p:cNvSpPr>
          <p:nvPr/>
        </p:nvSpPr>
        <p:spPr bwMode="auto">
          <a:xfrm>
            <a:off x="7667625" y="4006850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49" name="Rectangle 121"/>
          <p:cNvSpPr>
            <a:spLocks noChangeArrowheads="1"/>
          </p:cNvSpPr>
          <p:nvPr/>
        </p:nvSpPr>
        <p:spPr bwMode="auto">
          <a:xfrm>
            <a:off x="1619250" y="37195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350" name="Rectangle 123"/>
          <p:cNvSpPr>
            <a:spLocks noChangeArrowheads="1"/>
          </p:cNvSpPr>
          <p:nvPr/>
        </p:nvSpPr>
        <p:spPr bwMode="auto">
          <a:xfrm>
            <a:off x="24844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351" name="Rectangle 124"/>
          <p:cNvSpPr>
            <a:spLocks noChangeArrowheads="1"/>
          </p:cNvSpPr>
          <p:nvPr/>
        </p:nvSpPr>
        <p:spPr bwMode="auto">
          <a:xfrm>
            <a:off x="2268538" y="37195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352" name="Rectangle 125"/>
          <p:cNvSpPr>
            <a:spLocks noChangeArrowheads="1"/>
          </p:cNvSpPr>
          <p:nvPr/>
        </p:nvSpPr>
        <p:spPr bwMode="auto">
          <a:xfrm>
            <a:off x="2052638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353" name="Rectangle 126"/>
          <p:cNvSpPr>
            <a:spLocks noChangeArrowheads="1"/>
          </p:cNvSpPr>
          <p:nvPr/>
        </p:nvSpPr>
        <p:spPr bwMode="auto">
          <a:xfrm>
            <a:off x="1403350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_</a:t>
            </a:r>
          </a:p>
        </p:txBody>
      </p:sp>
      <p:sp>
        <p:nvSpPr>
          <p:cNvPr id="10354" name="Rectangle 138"/>
          <p:cNvSpPr>
            <a:spLocks noChangeArrowheads="1"/>
          </p:cNvSpPr>
          <p:nvPr/>
        </p:nvSpPr>
        <p:spPr bwMode="auto">
          <a:xfrm>
            <a:off x="6588125" y="53022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55" name="Rectangle 139"/>
          <p:cNvSpPr>
            <a:spLocks noChangeArrowheads="1"/>
          </p:cNvSpPr>
          <p:nvPr/>
        </p:nvSpPr>
        <p:spPr bwMode="auto">
          <a:xfrm>
            <a:off x="2051050" y="4079875"/>
            <a:ext cx="215900" cy="1444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56" name="Rectangle 145"/>
          <p:cNvSpPr>
            <a:spLocks noChangeArrowheads="1"/>
          </p:cNvSpPr>
          <p:nvPr/>
        </p:nvSpPr>
        <p:spPr bwMode="auto">
          <a:xfrm>
            <a:off x="6372225" y="53022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57" name="Rectangle 146"/>
          <p:cNvSpPr>
            <a:spLocks noChangeArrowheads="1"/>
          </p:cNvSpPr>
          <p:nvPr/>
        </p:nvSpPr>
        <p:spPr bwMode="auto">
          <a:xfrm>
            <a:off x="6156325" y="53022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58" name="Rectangle 147"/>
          <p:cNvSpPr>
            <a:spLocks noChangeArrowheads="1"/>
          </p:cNvSpPr>
          <p:nvPr/>
        </p:nvSpPr>
        <p:spPr bwMode="auto">
          <a:xfrm>
            <a:off x="3130550" y="44386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59" name="Rectangle 148"/>
          <p:cNvSpPr>
            <a:spLocks noChangeArrowheads="1"/>
          </p:cNvSpPr>
          <p:nvPr/>
        </p:nvSpPr>
        <p:spPr bwMode="auto">
          <a:xfrm>
            <a:off x="2914650" y="4438650"/>
            <a:ext cx="215900" cy="1444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0" name="Rectangle 149"/>
          <p:cNvSpPr>
            <a:spLocks noChangeArrowheads="1"/>
          </p:cNvSpPr>
          <p:nvPr/>
        </p:nvSpPr>
        <p:spPr bwMode="auto">
          <a:xfrm>
            <a:off x="2914650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1" name="Rectangle 150"/>
          <p:cNvSpPr>
            <a:spLocks noChangeArrowheads="1"/>
          </p:cNvSpPr>
          <p:nvPr/>
        </p:nvSpPr>
        <p:spPr bwMode="auto">
          <a:xfrm>
            <a:off x="3778250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2" name="Rectangle 151"/>
          <p:cNvSpPr>
            <a:spLocks noChangeArrowheads="1"/>
          </p:cNvSpPr>
          <p:nvPr/>
        </p:nvSpPr>
        <p:spPr bwMode="auto">
          <a:xfrm>
            <a:off x="3562350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3" name="Rectangle 152"/>
          <p:cNvSpPr>
            <a:spLocks noChangeArrowheads="1"/>
          </p:cNvSpPr>
          <p:nvPr/>
        </p:nvSpPr>
        <p:spPr bwMode="auto">
          <a:xfrm>
            <a:off x="3346450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4" name="Rectangle 153"/>
          <p:cNvSpPr>
            <a:spLocks noChangeArrowheads="1"/>
          </p:cNvSpPr>
          <p:nvPr/>
        </p:nvSpPr>
        <p:spPr bwMode="auto">
          <a:xfrm>
            <a:off x="3130550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5" name="Rectangle 154"/>
          <p:cNvSpPr>
            <a:spLocks noChangeArrowheads="1"/>
          </p:cNvSpPr>
          <p:nvPr/>
        </p:nvSpPr>
        <p:spPr bwMode="auto">
          <a:xfrm>
            <a:off x="4643438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6" name="Rectangle 155"/>
          <p:cNvSpPr>
            <a:spLocks noChangeArrowheads="1"/>
          </p:cNvSpPr>
          <p:nvPr/>
        </p:nvSpPr>
        <p:spPr bwMode="auto">
          <a:xfrm>
            <a:off x="4427538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7" name="Rectangle 156"/>
          <p:cNvSpPr>
            <a:spLocks noChangeArrowheads="1"/>
          </p:cNvSpPr>
          <p:nvPr/>
        </p:nvSpPr>
        <p:spPr bwMode="auto">
          <a:xfrm>
            <a:off x="4211638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8" name="Rectangle 157"/>
          <p:cNvSpPr>
            <a:spLocks noChangeArrowheads="1"/>
          </p:cNvSpPr>
          <p:nvPr/>
        </p:nvSpPr>
        <p:spPr bwMode="auto">
          <a:xfrm>
            <a:off x="3995738" y="4941888"/>
            <a:ext cx="215900" cy="14446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69" name="Rectangle 158"/>
          <p:cNvSpPr>
            <a:spLocks noChangeArrowheads="1"/>
          </p:cNvSpPr>
          <p:nvPr/>
        </p:nvSpPr>
        <p:spPr bwMode="auto">
          <a:xfrm>
            <a:off x="2698750" y="4941888"/>
            <a:ext cx="215900" cy="1444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70" name="Rectangle 160"/>
          <p:cNvSpPr>
            <a:spLocks noChangeArrowheads="1"/>
          </p:cNvSpPr>
          <p:nvPr/>
        </p:nvSpPr>
        <p:spPr bwMode="auto">
          <a:xfrm>
            <a:off x="5938838" y="5302250"/>
            <a:ext cx="215900" cy="1444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grpSp>
        <p:nvGrpSpPr>
          <p:cNvPr id="10371" name="Group 202"/>
          <p:cNvGrpSpPr>
            <a:grpSpLocks/>
          </p:cNvGrpSpPr>
          <p:nvPr/>
        </p:nvGrpSpPr>
        <p:grpSpPr bwMode="auto">
          <a:xfrm>
            <a:off x="2987675" y="1630363"/>
            <a:ext cx="2374900" cy="576262"/>
            <a:chOff x="295" y="663"/>
            <a:chExt cx="1496" cy="363"/>
          </a:xfrm>
        </p:grpSpPr>
        <p:sp>
          <p:nvSpPr>
            <p:cNvPr id="10459" name="Rectangle 175"/>
            <p:cNvSpPr>
              <a:spLocks noChangeArrowheads="1"/>
            </p:cNvSpPr>
            <p:nvPr/>
          </p:nvSpPr>
          <p:spPr bwMode="auto">
            <a:xfrm>
              <a:off x="1383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10460" name="Rectangle 176"/>
            <p:cNvSpPr>
              <a:spLocks noChangeArrowheads="1"/>
            </p:cNvSpPr>
            <p:nvPr/>
          </p:nvSpPr>
          <p:spPr bwMode="auto">
            <a:xfrm>
              <a:off x="431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0461" name="Rectangle 177"/>
            <p:cNvSpPr>
              <a:spLocks noChangeArrowheads="1"/>
            </p:cNvSpPr>
            <p:nvPr/>
          </p:nvSpPr>
          <p:spPr bwMode="auto">
            <a:xfrm>
              <a:off x="975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0462" name="Rectangle 178"/>
            <p:cNvSpPr>
              <a:spLocks noChangeArrowheads="1"/>
            </p:cNvSpPr>
            <p:nvPr/>
          </p:nvSpPr>
          <p:spPr bwMode="auto">
            <a:xfrm>
              <a:off x="295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_</a:t>
              </a:r>
            </a:p>
          </p:txBody>
        </p:sp>
        <p:sp>
          <p:nvSpPr>
            <p:cNvPr id="10463" name="Rectangle 181"/>
            <p:cNvSpPr>
              <a:spLocks noChangeArrowheads="1"/>
            </p:cNvSpPr>
            <p:nvPr/>
          </p:nvSpPr>
          <p:spPr bwMode="auto">
            <a:xfrm>
              <a:off x="839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L</a:t>
              </a:r>
            </a:p>
          </p:txBody>
        </p:sp>
        <p:sp>
          <p:nvSpPr>
            <p:cNvPr id="10464" name="Rectangle 185"/>
            <p:cNvSpPr>
              <a:spLocks noChangeArrowheads="1"/>
            </p:cNvSpPr>
            <p:nvPr/>
          </p:nvSpPr>
          <p:spPr bwMode="auto">
            <a:xfrm>
              <a:off x="567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10465" name="Rectangle 186"/>
            <p:cNvSpPr>
              <a:spLocks noChangeArrowheads="1"/>
            </p:cNvSpPr>
            <p:nvPr/>
          </p:nvSpPr>
          <p:spPr bwMode="auto">
            <a:xfrm>
              <a:off x="1111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O</a:t>
              </a:r>
            </a:p>
          </p:txBody>
        </p:sp>
        <p:sp>
          <p:nvSpPr>
            <p:cNvPr id="10466" name="Rectangle 187"/>
            <p:cNvSpPr>
              <a:spLocks noChangeArrowheads="1"/>
            </p:cNvSpPr>
            <p:nvPr/>
          </p:nvSpPr>
          <p:spPr bwMode="auto">
            <a:xfrm>
              <a:off x="1247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P</a:t>
              </a:r>
            </a:p>
          </p:txBody>
        </p:sp>
        <p:sp>
          <p:nvSpPr>
            <p:cNvPr id="10467" name="Rectangle 188"/>
            <p:cNvSpPr>
              <a:spLocks noChangeArrowheads="1"/>
            </p:cNvSpPr>
            <p:nvPr/>
          </p:nvSpPr>
          <p:spPr bwMode="auto">
            <a:xfrm>
              <a:off x="702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10468" name="Rectangle 189"/>
            <p:cNvSpPr>
              <a:spLocks noChangeArrowheads="1"/>
            </p:cNvSpPr>
            <p:nvPr/>
          </p:nvSpPr>
          <p:spPr bwMode="auto">
            <a:xfrm>
              <a:off x="1519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0469" name="Rectangle 190"/>
            <p:cNvSpPr>
              <a:spLocks noChangeArrowheads="1"/>
            </p:cNvSpPr>
            <p:nvPr/>
          </p:nvSpPr>
          <p:spPr bwMode="auto">
            <a:xfrm>
              <a:off x="1655" y="663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V</a:t>
              </a:r>
            </a:p>
          </p:txBody>
        </p:sp>
        <p:sp>
          <p:nvSpPr>
            <p:cNvPr id="10470" name="Rectangle 191"/>
            <p:cNvSpPr>
              <a:spLocks noChangeArrowheads="1"/>
            </p:cNvSpPr>
            <p:nvPr/>
          </p:nvSpPr>
          <p:spPr bwMode="auto">
            <a:xfrm>
              <a:off x="1383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10471" name="Rectangle 192"/>
            <p:cNvSpPr>
              <a:spLocks noChangeArrowheads="1"/>
            </p:cNvSpPr>
            <p:nvPr/>
          </p:nvSpPr>
          <p:spPr bwMode="auto">
            <a:xfrm>
              <a:off x="431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472" name="Rectangle 193"/>
            <p:cNvSpPr>
              <a:spLocks noChangeArrowheads="1"/>
            </p:cNvSpPr>
            <p:nvPr/>
          </p:nvSpPr>
          <p:spPr bwMode="auto">
            <a:xfrm>
              <a:off x="975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10473" name="Rectangle 194"/>
            <p:cNvSpPr>
              <a:spLocks noChangeArrowheads="1"/>
            </p:cNvSpPr>
            <p:nvPr/>
          </p:nvSpPr>
          <p:spPr bwMode="auto">
            <a:xfrm>
              <a:off x="295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10474" name="Rectangle 195"/>
            <p:cNvSpPr>
              <a:spLocks noChangeArrowheads="1"/>
            </p:cNvSpPr>
            <p:nvPr/>
          </p:nvSpPr>
          <p:spPr bwMode="auto">
            <a:xfrm>
              <a:off x="839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0475" name="Rectangle 196"/>
            <p:cNvSpPr>
              <a:spLocks noChangeArrowheads="1"/>
            </p:cNvSpPr>
            <p:nvPr/>
          </p:nvSpPr>
          <p:spPr bwMode="auto">
            <a:xfrm>
              <a:off x="567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10476" name="Rectangle 197"/>
            <p:cNvSpPr>
              <a:spLocks noChangeArrowheads="1"/>
            </p:cNvSpPr>
            <p:nvPr/>
          </p:nvSpPr>
          <p:spPr bwMode="auto">
            <a:xfrm>
              <a:off x="1111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0477" name="Rectangle 198"/>
            <p:cNvSpPr>
              <a:spLocks noChangeArrowheads="1"/>
            </p:cNvSpPr>
            <p:nvPr/>
          </p:nvSpPr>
          <p:spPr bwMode="auto">
            <a:xfrm>
              <a:off x="1247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10478" name="Rectangle 199"/>
            <p:cNvSpPr>
              <a:spLocks noChangeArrowheads="1"/>
            </p:cNvSpPr>
            <p:nvPr/>
          </p:nvSpPr>
          <p:spPr bwMode="auto">
            <a:xfrm>
              <a:off x="703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10479" name="Rectangle 200"/>
            <p:cNvSpPr>
              <a:spLocks noChangeArrowheads="1"/>
            </p:cNvSpPr>
            <p:nvPr/>
          </p:nvSpPr>
          <p:spPr bwMode="auto">
            <a:xfrm>
              <a:off x="1519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10480" name="Rectangle 201"/>
            <p:cNvSpPr>
              <a:spLocks noChangeArrowheads="1"/>
            </p:cNvSpPr>
            <p:nvPr/>
          </p:nvSpPr>
          <p:spPr bwMode="auto">
            <a:xfrm>
              <a:off x="1655" y="845"/>
              <a:ext cx="136" cy="1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b="1" smtClean="0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10372" name="Rectangle 226"/>
          <p:cNvSpPr>
            <a:spLocks noChangeArrowheads="1"/>
          </p:cNvSpPr>
          <p:nvPr/>
        </p:nvSpPr>
        <p:spPr bwMode="auto">
          <a:xfrm>
            <a:off x="3778250" y="44386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73" name="Rectangle 227"/>
          <p:cNvSpPr>
            <a:spLocks noChangeArrowheads="1"/>
          </p:cNvSpPr>
          <p:nvPr/>
        </p:nvSpPr>
        <p:spPr bwMode="auto">
          <a:xfrm>
            <a:off x="3562350" y="44386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74" name="Rectangle 228"/>
          <p:cNvSpPr>
            <a:spLocks noChangeArrowheads="1"/>
          </p:cNvSpPr>
          <p:nvPr/>
        </p:nvSpPr>
        <p:spPr bwMode="auto">
          <a:xfrm>
            <a:off x="3346450" y="4438650"/>
            <a:ext cx="215900" cy="1444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0375" name="Rectangle 231"/>
          <p:cNvSpPr>
            <a:spLocks noChangeArrowheads="1"/>
          </p:cNvSpPr>
          <p:nvPr/>
        </p:nvSpPr>
        <p:spPr bwMode="auto">
          <a:xfrm>
            <a:off x="6084888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376" name="Rectangle 232"/>
          <p:cNvSpPr>
            <a:spLocks noChangeArrowheads="1"/>
          </p:cNvSpPr>
          <p:nvPr/>
        </p:nvSpPr>
        <p:spPr bwMode="auto">
          <a:xfrm>
            <a:off x="6300788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377" name="Rectangle 233"/>
          <p:cNvSpPr>
            <a:spLocks noChangeArrowheads="1"/>
          </p:cNvSpPr>
          <p:nvPr/>
        </p:nvSpPr>
        <p:spPr bwMode="auto">
          <a:xfrm>
            <a:off x="6516688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378" name="Rectangle 234"/>
          <p:cNvSpPr>
            <a:spLocks noChangeArrowheads="1"/>
          </p:cNvSpPr>
          <p:nvPr/>
        </p:nvSpPr>
        <p:spPr bwMode="auto">
          <a:xfrm>
            <a:off x="6950075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379" name="Rectangle 235"/>
          <p:cNvSpPr>
            <a:spLocks noChangeArrowheads="1"/>
          </p:cNvSpPr>
          <p:nvPr/>
        </p:nvSpPr>
        <p:spPr bwMode="auto">
          <a:xfrm>
            <a:off x="6732588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380" name="Rectangle 236"/>
          <p:cNvSpPr>
            <a:spLocks noChangeArrowheads="1"/>
          </p:cNvSpPr>
          <p:nvPr/>
        </p:nvSpPr>
        <p:spPr bwMode="auto">
          <a:xfrm>
            <a:off x="7164388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381" name="Rectangle 237"/>
          <p:cNvSpPr>
            <a:spLocks noChangeArrowheads="1"/>
          </p:cNvSpPr>
          <p:nvPr/>
        </p:nvSpPr>
        <p:spPr bwMode="auto">
          <a:xfrm>
            <a:off x="7380288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382" name="Rectangle 238"/>
          <p:cNvSpPr>
            <a:spLocks noChangeArrowheads="1"/>
          </p:cNvSpPr>
          <p:nvPr/>
        </p:nvSpPr>
        <p:spPr bwMode="auto">
          <a:xfrm>
            <a:off x="7812088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383" name="Rectangle 239"/>
          <p:cNvSpPr>
            <a:spLocks noChangeArrowheads="1"/>
          </p:cNvSpPr>
          <p:nvPr/>
        </p:nvSpPr>
        <p:spPr bwMode="auto">
          <a:xfrm>
            <a:off x="7596188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384" name="Rectangle 249"/>
          <p:cNvSpPr>
            <a:spLocks noChangeArrowheads="1"/>
          </p:cNvSpPr>
          <p:nvPr/>
        </p:nvSpPr>
        <p:spPr bwMode="auto">
          <a:xfrm>
            <a:off x="5867400" y="2135188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385" name="Rectangle 250"/>
          <p:cNvSpPr>
            <a:spLocks noChangeArrowheads="1"/>
          </p:cNvSpPr>
          <p:nvPr/>
        </p:nvSpPr>
        <p:spPr bwMode="auto">
          <a:xfrm>
            <a:off x="5867400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386" name="Rectangle 252"/>
          <p:cNvSpPr>
            <a:spLocks noChangeArrowheads="1"/>
          </p:cNvSpPr>
          <p:nvPr/>
        </p:nvSpPr>
        <p:spPr bwMode="auto">
          <a:xfrm>
            <a:off x="6083300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1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87" name="Rectangle 253"/>
          <p:cNvSpPr>
            <a:spLocks noChangeArrowheads="1"/>
          </p:cNvSpPr>
          <p:nvPr/>
        </p:nvSpPr>
        <p:spPr bwMode="auto">
          <a:xfrm>
            <a:off x="6299200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2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88" name="Rectangle 254"/>
          <p:cNvSpPr>
            <a:spLocks noChangeArrowheads="1"/>
          </p:cNvSpPr>
          <p:nvPr/>
        </p:nvSpPr>
        <p:spPr bwMode="auto">
          <a:xfrm>
            <a:off x="6515100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3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89" name="Rectangle 255"/>
          <p:cNvSpPr>
            <a:spLocks noChangeArrowheads="1"/>
          </p:cNvSpPr>
          <p:nvPr/>
        </p:nvSpPr>
        <p:spPr bwMode="auto">
          <a:xfrm>
            <a:off x="6731000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4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0" name="Rectangle 256"/>
          <p:cNvSpPr>
            <a:spLocks noChangeArrowheads="1"/>
          </p:cNvSpPr>
          <p:nvPr/>
        </p:nvSpPr>
        <p:spPr bwMode="auto">
          <a:xfrm>
            <a:off x="6946900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5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1" name="Rectangle 257"/>
          <p:cNvSpPr>
            <a:spLocks noChangeArrowheads="1"/>
          </p:cNvSpPr>
          <p:nvPr/>
        </p:nvSpPr>
        <p:spPr bwMode="auto">
          <a:xfrm>
            <a:off x="7164388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6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2" name="Rectangle 258"/>
          <p:cNvSpPr>
            <a:spLocks noChangeArrowheads="1"/>
          </p:cNvSpPr>
          <p:nvPr/>
        </p:nvSpPr>
        <p:spPr bwMode="auto">
          <a:xfrm>
            <a:off x="7380288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7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3" name="Rectangle 259"/>
          <p:cNvSpPr>
            <a:spLocks noChangeArrowheads="1"/>
          </p:cNvSpPr>
          <p:nvPr/>
        </p:nvSpPr>
        <p:spPr bwMode="auto">
          <a:xfrm>
            <a:off x="7596188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8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4" name="Rectangle 260"/>
          <p:cNvSpPr>
            <a:spLocks noChangeArrowheads="1"/>
          </p:cNvSpPr>
          <p:nvPr/>
        </p:nvSpPr>
        <p:spPr bwMode="auto">
          <a:xfrm>
            <a:off x="7812088" y="1558925"/>
            <a:ext cx="2159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5" name="Rectangle 261"/>
          <p:cNvSpPr>
            <a:spLocks noChangeArrowheads="1"/>
          </p:cNvSpPr>
          <p:nvPr/>
        </p:nvSpPr>
        <p:spPr bwMode="auto">
          <a:xfrm>
            <a:off x="5867400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6" name="Rectangle 262"/>
          <p:cNvSpPr>
            <a:spLocks noChangeArrowheads="1"/>
          </p:cNvSpPr>
          <p:nvPr/>
        </p:nvSpPr>
        <p:spPr bwMode="auto">
          <a:xfrm>
            <a:off x="6083300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7" name="Rectangle 263"/>
          <p:cNvSpPr>
            <a:spLocks noChangeArrowheads="1"/>
          </p:cNvSpPr>
          <p:nvPr/>
        </p:nvSpPr>
        <p:spPr bwMode="auto">
          <a:xfrm>
            <a:off x="6299200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8" name="Rectangle 264"/>
          <p:cNvSpPr>
            <a:spLocks noChangeArrowheads="1"/>
          </p:cNvSpPr>
          <p:nvPr/>
        </p:nvSpPr>
        <p:spPr bwMode="auto">
          <a:xfrm>
            <a:off x="6515100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399" name="Rectangle 265"/>
          <p:cNvSpPr>
            <a:spLocks noChangeArrowheads="1"/>
          </p:cNvSpPr>
          <p:nvPr/>
        </p:nvSpPr>
        <p:spPr bwMode="auto">
          <a:xfrm>
            <a:off x="6731000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00" name="Rectangle 266"/>
          <p:cNvSpPr>
            <a:spLocks noChangeArrowheads="1"/>
          </p:cNvSpPr>
          <p:nvPr/>
        </p:nvSpPr>
        <p:spPr bwMode="auto">
          <a:xfrm>
            <a:off x="6946900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4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01" name="Rectangle 267"/>
          <p:cNvSpPr>
            <a:spLocks noChangeArrowheads="1"/>
          </p:cNvSpPr>
          <p:nvPr/>
        </p:nvSpPr>
        <p:spPr bwMode="auto">
          <a:xfrm>
            <a:off x="7164388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02" name="Rectangle 268"/>
          <p:cNvSpPr>
            <a:spLocks noChangeArrowheads="1"/>
          </p:cNvSpPr>
          <p:nvPr/>
        </p:nvSpPr>
        <p:spPr bwMode="auto">
          <a:xfrm>
            <a:off x="7380288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03" name="Rectangle 269"/>
          <p:cNvSpPr>
            <a:spLocks noChangeArrowheads="1"/>
          </p:cNvSpPr>
          <p:nvPr/>
        </p:nvSpPr>
        <p:spPr bwMode="auto">
          <a:xfrm>
            <a:off x="7596188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9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04" name="Rectangle 270"/>
          <p:cNvSpPr>
            <a:spLocks noChangeArrowheads="1"/>
          </p:cNvSpPr>
          <p:nvPr/>
        </p:nvSpPr>
        <p:spPr bwMode="auto">
          <a:xfrm>
            <a:off x="7812088" y="184785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000000"/>
                </a:solidFill>
              </a:rPr>
              <a:t>-</a:t>
            </a:r>
            <a:endParaRPr lang="cs-CZ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05" name="Rectangle 271"/>
          <p:cNvSpPr>
            <a:spLocks noChangeArrowheads="1"/>
          </p:cNvSpPr>
          <p:nvPr/>
        </p:nvSpPr>
        <p:spPr bwMode="auto">
          <a:xfrm>
            <a:off x="323850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406" name="Rectangle 272"/>
          <p:cNvSpPr>
            <a:spLocks noChangeArrowheads="1"/>
          </p:cNvSpPr>
          <p:nvPr/>
        </p:nvSpPr>
        <p:spPr bwMode="auto">
          <a:xfrm>
            <a:off x="539750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407" name="Rectangle 273"/>
          <p:cNvSpPr>
            <a:spLocks noChangeArrowheads="1"/>
          </p:cNvSpPr>
          <p:nvPr/>
        </p:nvSpPr>
        <p:spPr bwMode="auto">
          <a:xfrm>
            <a:off x="755650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408" name="Rectangle 274"/>
          <p:cNvSpPr>
            <a:spLocks noChangeArrowheads="1"/>
          </p:cNvSpPr>
          <p:nvPr/>
        </p:nvSpPr>
        <p:spPr bwMode="auto">
          <a:xfrm>
            <a:off x="1189038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409" name="Rectangle 275"/>
          <p:cNvSpPr>
            <a:spLocks noChangeArrowheads="1"/>
          </p:cNvSpPr>
          <p:nvPr/>
        </p:nvSpPr>
        <p:spPr bwMode="auto">
          <a:xfrm>
            <a:off x="971550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410" name="Rectangle 276"/>
          <p:cNvSpPr>
            <a:spLocks noChangeArrowheads="1"/>
          </p:cNvSpPr>
          <p:nvPr/>
        </p:nvSpPr>
        <p:spPr bwMode="auto">
          <a:xfrm>
            <a:off x="1403350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411" name="Rectangle 277"/>
          <p:cNvSpPr>
            <a:spLocks noChangeArrowheads="1"/>
          </p:cNvSpPr>
          <p:nvPr/>
        </p:nvSpPr>
        <p:spPr bwMode="auto">
          <a:xfrm>
            <a:off x="1619250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412" name="Rectangle 278"/>
          <p:cNvSpPr>
            <a:spLocks noChangeArrowheads="1"/>
          </p:cNvSpPr>
          <p:nvPr/>
        </p:nvSpPr>
        <p:spPr bwMode="auto">
          <a:xfrm>
            <a:off x="2051050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413" name="Rectangle 279"/>
          <p:cNvSpPr>
            <a:spLocks noChangeArrowheads="1"/>
          </p:cNvSpPr>
          <p:nvPr/>
        </p:nvSpPr>
        <p:spPr bwMode="auto">
          <a:xfrm>
            <a:off x="1835150" y="1700213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414" name="Rectangle 280"/>
          <p:cNvSpPr>
            <a:spLocks noChangeArrowheads="1"/>
          </p:cNvSpPr>
          <p:nvPr/>
        </p:nvSpPr>
        <p:spPr bwMode="auto">
          <a:xfrm>
            <a:off x="1403350" y="1268413"/>
            <a:ext cx="2159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415" name="Rectangle 291"/>
          <p:cNvSpPr>
            <a:spLocks noChangeArrowheads="1"/>
          </p:cNvSpPr>
          <p:nvPr/>
        </p:nvSpPr>
        <p:spPr bwMode="auto">
          <a:xfrm>
            <a:off x="6802438" y="580548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0416" name="Rectangle 292"/>
          <p:cNvSpPr>
            <a:spLocks noChangeArrowheads="1"/>
          </p:cNvSpPr>
          <p:nvPr/>
        </p:nvSpPr>
        <p:spPr bwMode="auto">
          <a:xfrm>
            <a:off x="7018338" y="580548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417" name="Rectangle 293"/>
          <p:cNvSpPr>
            <a:spLocks noChangeArrowheads="1"/>
          </p:cNvSpPr>
          <p:nvPr/>
        </p:nvSpPr>
        <p:spPr bwMode="auto">
          <a:xfrm>
            <a:off x="7234238" y="580548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418" name="Rectangle 294"/>
          <p:cNvSpPr>
            <a:spLocks noChangeArrowheads="1"/>
          </p:cNvSpPr>
          <p:nvPr/>
        </p:nvSpPr>
        <p:spPr bwMode="auto">
          <a:xfrm>
            <a:off x="7669213" y="580390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419" name="Rectangle 295"/>
          <p:cNvSpPr>
            <a:spLocks noChangeArrowheads="1"/>
          </p:cNvSpPr>
          <p:nvPr/>
        </p:nvSpPr>
        <p:spPr bwMode="auto">
          <a:xfrm>
            <a:off x="7450138" y="580548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420" name="Rectangle 296"/>
          <p:cNvSpPr>
            <a:spLocks noChangeArrowheads="1"/>
          </p:cNvSpPr>
          <p:nvPr/>
        </p:nvSpPr>
        <p:spPr bwMode="auto">
          <a:xfrm>
            <a:off x="7885113" y="5803900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0421" name="Rectangle 297"/>
          <p:cNvSpPr>
            <a:spLocks noChangeArrowheads="1"/>
          </p:cNvSpPr>
          <p:nvPr/>
        </p:nvSpPr>
        <p:spPr bwMode="auto">
          <a:xfrm>
            <a:off x="8097838" y="580548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0422" name="Rectangle 298"/>
          <p:cNvSpPr>
            <a:spLocks noChangeArrowheads="1"/>
          </p:cNvSpPr>
          <p:nvPr/>
        </p:nvSpPr>
        <p:spPr bwMode="auto">
          <a:xfrm>
            <a:off x="8529638" y="580548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423" name="Rectangle 299"/>
          <p:cNvSpPr>
            <a:spLocks noChangeArrowheads="1"/>
          </p:cNvSpPr>
          <p:nvPr/>
        </p:nvSpPr>
        <p:spPr bwMode="auto">
          <a:xfrm>
            <a:off x="8313738" y="580548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0424" name="Rectangle 300"/>
          <p:cNvSpPr>
            <a:spLocks noChangeArrowheads="1"/>
          </p:cNvSpPr>
          <p:nvPr/>
        </p:nvSpPr>
        <p:spPr bwMode="auto">
          <a:xfrm>
            <a:off x="8529638" y="5805488"/>
            <a:ext cx="215900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600" b="1" smtClean="0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0425" name="Rectangle 307"/>
          <p:cNvSpPr>
            <a:spLocks noChangeArrowheads="1"/>
          </p:cNvSpPr>
          <p:nvPr/>
        </p:nvSpPr>
        <p:spPr bwMode="auto">
          <a:xfrm>
            <a:off x="7885113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26" name="Rectangle 308"/>
          <p:cNvSpPr>
            <a:spLocks noChangeArrowheads="1"/>
          </p:cNvSpPr>
          <p:nvPr/>
        </p:nvSpPr>
        <p:spPr bwMode="auto">
          <a:xfrm>
            <a:off x="8101013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27" name="Rectangle 309"/>
          <p:cNvSpPr>
            <a:spLocks noChangeArrowheads="1"/>
          </p:cNvSpPr>
          <p:nvPr/>
        </p:nvSpPr>
        <p:spPr bwMode="auto">
          <a:xfrm>
            <a:off x="8316913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28" name="Rectangle 310"/>
          <p:cNvSpPr>
            <a:spLocks noChangeArrowheads="1"/>
          </p:cNvSpPr>
          <p:nvPr/>
        </p:nvSpPr>
        <p:spPr bwMode="auto">
          <a:xfrm>
            <a:off x="8532813" y="3717925"/>
            <a:ext cx="215900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10429" name="Line 319"/>
          <p:cNvSpPr>
            <a:spLocks noChangeShapeType="1"/>
          </p:cNvSpPr>
          <p:nvPr/>
        </p:nvSpPr>
        <p:spPr bwMode="auto">
          <a:xfrm>
            <a:off x="7885113" y="4005263"/>
            <a:ext cx="0" cy="187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430" name="AutoShape 321"/>
          <p:cNvSpPr>
            <a:spLocks noChangeArrowheads="1"/>
          </p:cNvSpPr>
          <p:nvPr/>
        </p:nvSpPr>
        <p:spPr bwMode="auto">
          <a:xfrm>
            <a:off x="323850" y="3355975"/>
            <a:ext cx="719138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Text</a:t>
            </a:r>
          </a:p>
        </p:txBody>
      </p:sp>
      <p:sp>
        <p:nvSpPr>
          <p:cNvPr id="10431" name="AutoShape 322"/>
          <p:cNvSpPr>
            <a:spLocks noChangeArrowheads="1"/>
          </p:cNvSpPr>
          <p:nvPr/>
        </p:nvSpPr>
        <p:spPr bwMode="auto">
          <a:xfrm>
            <a:off x="323850" y="1266825"/>
            <a:ext cx="1008063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Pattern</a:t>
            </a:r>
          </a:p>
        </p:txBody>
      </p:sp>
      <p:sp>
        <p:nvSpPr>
          <p:cNvPr id="10432" name="AutoShape 323"/>
          <p:cNvSpPr>
            <a:spLocks noChangeArrowheads="1"/>
          </p:cNvSpPr>
          <p:nvPr/>
        </p:nvSpPr>
        <p:spPr bwMode="auto">
          <a:xfrm>
            <a:off x="2987675" y="1268413"/>
            <a:ext cx="1008063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BCS</a:t>
            </a:r>
          </a:p>
        </p:txBody>
      </p:sp>
      <p:sp>
        <p:nvSpPr>
          <p:cNvPr id="10433" name="AutoShape 324"/>
          <p:cNvSpPr>
            <a:spLocks noChangeArrowheads="1"/>
          </p:cNvSpPr>
          <p:nvPr/>
        </p:nvSpPr>
        <p:spPr bwMode="auto">
          <a:xfrm>
            <a:off x="5867400" y="1270000"/>
            <a:ext cx="1008063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GS</a:t>
            </a:r>
          </a:p>
        </p:txBody>
      </p:sp>
      <p:sp>
        <p:nvSpPr>
          <p:cNvPr id="10434" name="AutoShape 325"/>
          <p:cNvSpPr>
            <a:spLocks noChangeArrowheads="1"/>
          </p:cNvSpPr>
          <p:nvPr/>
        </p:nvSpPr>
        <p:spPr bwMode="auto">
          <a:xfrm>
            <a:off x="1331913" y="2995613"/>
            <a:ext cx="14398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BCS[P] == 8</a:t>
            </a:r>
          </a:p>
        </p:txBody>
      </p:sp>
      <p:sp>
        <p:nvSpPr>
          <p:cNvPr id="10435" name="AutoShape 326"/>
          <p:cNvSpPr>
            <a:spLocks noChangeArrowheads="1"/>
          </p:cNvSpPr>
          <p:nvPr/>
        </p:nvSpPr>
        <p:spPr bwMode="auto">
          <a:xfrm>
            <a:off x="2916238" y="2995613"/>
            <a:ext cx="14398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GS[5] == 4</a:t>
            </a:r>
          </a:p>
        </p:txBody>
      </p:sp>
      <p:sp>
        <p:nvSpPr>
          <p:cNvPr id="10436" name="Line 328"/>
          <p:cNvSpPr>
            <a:spLocks noChangeShapeType="1"/>
          </p:cNvSpPr>
          <p:nvPr/>
        </p:nvSpPr>
        <p:spPr bwMode="auto">
          <a:xfrm>
            <a:off x="2195513" y="32845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437" name="Line 329"/>
          <p:cNvSpPr>
            <a:spLocks noChangeShapeType="1"/>
          </p:cNvSpPr>
          <p:nvPr/>
        </p:nvSpPr>
        <p:spPr bwMode="auto">
          <a:xfrm>
            <a:off x="6084888" y="32845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438" name="AutoShape 331"/>
          <p:cNvSpPr>
            <a:spLocks noChangeArrowheads="1"/>
          </p:cNvSpPr>
          <p:nvPr/>
        </p:nvSpPr>
        <p:spPr bwMode="auto">
          <a:xfrm>
            <a:off x="5795963" y="2995613"/>
            <a:ext cx="14398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smtClean="0">
                <a:solidFill>
                  <a:srgbClr val="000000"/>
                </a:solidFill>
              </a:rPr>
              <a:t>GS[6] == 9</a:t>
            </a:r>
          </a:p>
        </p:txBody>
      </p:sp>
      <p:sp>
        <p:nvSpPr>
          <p:cNvPr id="10439" name="Line 337"/>
          <p:cNvSpPr>
            <a:spLocks noChangeShapeType="1"/>
          </p:cNvSpPr>
          <p:nvPr/>
        </p:nvSpPr>
        <p:spPr bwMode="auto">
          <a:xfrm>
            <a:off x="3059113" y="32813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440" name="AutoShape 338"/>
          <p:cNvSpPr>
            <a:spLocks noChangeArrowheads="1"/>
          </p:cNvSpPr>
          <p:nvPr/>
        </p:nvSpPr>
        <p:spPr bwMode="auto">
          <a:xfrm>
            <a:off x="755650" y="692150"/>
            <a:ext cx="1727200" cy="28733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altLang="en-US" sz="14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442" name="AutoShape 340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443" name="AutoShape 341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10444" name="Group 342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10455" name="Group 34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57" name="Rectangle 34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8" name="Line 34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0456" name="Arc 34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445" name="AutoShape 347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446" name="AutoShape 348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10447" name="Group 349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451" name="Group 35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53" name="Rectangle 35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" name="Line 35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smtClean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0452" name="Arc 35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448" name="AutoShape 354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400" b="1" smtClean="0">
                <a:solidFill>
                  <a:srgbClr val="FFFFFF"/>
                </a:solidFill>
                <a:latin typeface="Arial Black" pitchFamily="34" charset="0"/>
              </a:rPr>
              <a:t>Boyer-Moore</a:t>
            </a:r>
          </a:p>
        </p:txBody>
      </p:sp>
      <p:sp>
        <p:nvSpPr>
          <p:cNvPr id="10449" name="AutoShape 358"/>
          <p:cNvSpPr>
            <a:spLocks noChangeArrowheads="1"/>
          </p:cNvSpPr>
          <p:nvPr/>
        </p:nvSpPr>
        <p:spPr bwMode="auto">
          <a:xfrm>
            <a:off x="395288" y="2563813"/>
            <a:ext cx="1727200" cy="287337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smtClean="0">
                <a:solidFill>
                  <a:srgbClr val="FFFFFF"/>
                </a:solidFill>
                <a:latin typeface="Arial Black" pitchFamily="34" charset="0"/>
              </a:rPr>
              <a:t>Search progress</a:t>
            </a:r>
            <a:endParaRPr lang="cs-CZ" altLang="en-US" sz="14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450" name="Text Box 359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smtClean="0">
                <a:solidFill>
                  <a:srgbClr val="FFFFFF"/>
                </a:solidFill>
                <a:latin typeface="Arial Black" pitchFamily="34" charset="0"/>
              </a:rPr>
              <a:t>28</a:t>
            </a:r>
            <a:endParaRPr lang="cs-CZ" altLang="en-US" sz="1600" b="1" smtClean="0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9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AutoShape 642"/>
          <p:cNvSpPr>
            <a:spLocks noChangeArrowheads="1"/>
          </p:cNvSpPr>
          <p:nvPr/>
        </p:nvSpPr>
        <p:spPr bwMode="auto">
          <a:xfrm>
            <a:off x="395536" y="1700808"/>
            <a:ext cx="8424936" cy="4968552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683568" y="3285678"/>
            <a:ext cx="432048" cy="1656184"/>
          </a:xfrm>
          <a:prstGeom prst="roundRect">
            <a:avLst>
              <a:gd name="adj" fmla="val 33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al 115"/>
          <p:cNvSpPr>
            <a:spLocks noChangeArrowheads="1"/>
          </p:cNvSpPr>
          <p:nvPr/>
        </p:nvSpPr>
        <p:spPr bwMode="auto">
          <a:xfrm>
            <a:off x="1475657" y="5445918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3" name="Oval 115"/>
          <p:cNvSpPr>
            <a:spLocks noChangeArrowheads="1"/>
          </p:cNvSpPr>
          <p:nvPr/>
        </p:nvSpPr>
        <p:spPr bwMode="auto">
          <a:xfrm>
            <a:off x="219573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l</a:t>
            </a:r>
            <a:endParaRPr lang="cs-CZ" sz="1600" b="1"/>
          </a:p>
        </p:txBody>
      </p:sp>
      <p:sp>
        <p:nvSpPr>
          <p:cNvPr id="4" name="Oval 115"/>
          <p:cNvSpPr>
            <a:spLocks noChangeArrowheads="1"/>
          </p:cNvSpPr>
          <p:nvPr/>
        </p:nvSpPr>
        <p:spPr bwMode="auto">
          <a:xfrm>
            <a:off x="291581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5" name="Oval 115"/>
          <p:cNvSpPr>
            <a:spLocks noChangeArrowheads="1"/>
          </p:cNvSpPr>
          <p:nvPr/>
        </p:nvSpPr>
        <p:spPr bwMode="auto">
          <a:xfrm>
            <a:off x="363589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6" name="Oval 115"/>
          <p:cNvSpPr>
            <a:spLocks noChangeArrowheads="1"/>
          </p:cNvSpPr>
          <p:nvPr/>
        </p:nvSpPr>
        <p:spPr bwMode="auto">
          <a:xfrm>
            <a:off x="435597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" name="Oval 115"/>
          <p:cNvSpPr>
            <a:spLocks noChangeArrowheads="1"/>
          </p:cNvSpPr>
          <p:nvPr/>
        </p:nvSpPr>
        <p:spPr bwMode="auto">
          <a:xfrm>
            <a:off x="507605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579613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9" name="Oval 115"/>
          <p:cNvSpPr>
            <a:spLocks noChangeArrowheads="1"/>
          </p:cNvSpPr>
          <p:nvPr/>
        </p:nvSpPr>
        <p:spPr bwMode="auto">
          <a:xfrm>
            <a:off x="651621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10" name="Oval 115"/>
          <p:cNvSpPr>
            <a:spLocks noChangeArrowheads="1"/>
          </p:cNvSpPr>
          <p:nvPr/>
        </p:nvSpPr>
        <p:spPr bwMode="auto">
          <a:xfrm>
            <a:off x="723629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11" name="Oval 115"/>
          <p:cNvSpPr>
            <a:spLocks noChangeArrowheads="1"/>
          </p:cNvSpPr>
          <p:nvPr/>
        </p:nvSpPr>
        <p:spPr bwMode="auto">
          <a:xfrm>
            <a:off x="7956376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12" name="Line 99"/>
          <p:cNvSpPr>
            <a:spLocks noChangeShapeType="1"/>
          </p:cNvSpPr>
          <p:nvPr/>
        </p:nvSpPr>
        <p:spPr bwMode="auto">
          <a:xfrm>
            <a:off x="1763689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4" name="Line 99"/>
          <p:cNvSpPr>
            <a:spLocks noChangeShapeType="1"/>
          </p:cNvSpPr>
          <p:nvPr/>
        </p:nvSpPr>
        <p:spPr bwMode="auto">
          <a:xfrm>
            <a:off x="2483768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5" name="Line 99"/>
          <p:cNvSpPr>
            <a:spLocks noChangeShapeType="1"/>
          </p:cNvSpPr>
          <p:nvPr/>
        </p:nvSpPr>
        <p:spPr bwMode="auto">
          <a:xfrm>
            <a:off x="3203849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6" name="Line 99"/>
          <p:cNvSpPr>
            <a:spLocks noChangeShapeType="1"/>
          </p:cNvSpPr>
          <p:nvPr/>
        </p:nvSpPr>
        <p:spPr bwMode="auto">
          <a:xfrm>
            <a:off x="3923928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7" name="Line 99"/>
          <p:cNvSpPr>
            <a:spLocks noChangeShapeType="1"/>
          </p:cNvSpPr>
          <p:nvPr/>
        </p:nvSpPr>
        <p:spPr bwMode="auto">
          <a:xfrm>
            <a:off x="4644009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8" name="Line 99"/>
          <p:cNvSpPr>
            <a:spLocks noChangeShapeType="1"/>
          </p:cNvSpPr>
          <p:nvPr/>
        </p:nvSpPr>
        <p:spPr bwMode="auto">
          <a:xfrm>
            <a:off x="5364088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9" name="Line 99"/>
          <p:cNvSpPr>
            <a:spLocks noChangeShapeType="1"/>
          </p:cNvSpPr>
          <p:nvPr/>
        </p:nvSpPr>
        <p:spPr bwMode="auto">
          <a:xfrm>
            <a:off x="6084169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0" name="Line 99"/>
          <p:cNvSpPr>
            <a:spLocks noChangeShapeType="1"/>
          </p:cNvSpPr>
          <p:nvPr/>
        </p:nvSpPr>
        <p:spPr bwMode="auto">
          <a:xfrm>
            <a:off x="6804248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1" name="Line 99"/>
          <p:cNvSpPr>
            <a:spLocks noChangeShapeType="1"/>
          </p:cNvSpPr>
          <p:nvPr/>
        </p:nvSpPr>
        <p:spPr bwMode="auto">
          <a:xfrm>
            <a:off x="7524328" y="55899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2" name="Oval 115"/>
          <p:cNvSpPr>
            <a:spLocks noChangeArrowheads="1"/>
          </p:cNvSpPr>
          <p:nvPr/>
        </p:nvSpPr>
        <p:spPr bwMode="auto">
          <a:xfrm>
            <a:off x="1475657" y="3286372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23" name="Oval 115"/>
          <p:cNvSpPr>
            <a:spLocks noChangeArrowheads="1"/>
          </p:cNvSpPr>
          <p:nvPr/>
        </p:nvSpPr>
        <p:spPr bwMode="auto">
          <a:xfrm>
            <a:off x="219573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l</a:t>
            </a:r>
            <a:endParaRPr lang="cs-CZ" sz="1600" b="1"/>
          </a:p>
        </p:txBody>
      </p:sp>
      <p:sp>
        <p:nvSpPr>
          <p:cNvPr id="24" name="Oval 115"/>
          <p:cNvSpPr>
            <a:spLocks noChangeArrowheads="1"/>
          </p:cNvSpPr>
          <p:nvPr/>
        </p:nvSpPr>
        <p:spPr bwMode="auto">
          <a:xfrm>
            <a:off x="291581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25" name="Oval 115"/>
          <p:cNvSpPr>
            <a:spLocks noChangeArrowheads="1"/>
          </p:cNvSpPr>
          <p:nvPr/>
        </p:nvSpPr>
        <p:spPr bwMode="auto">
          <a:xfrm>
            <a:off x="363589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435597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27" name="Oval 115"/>
          <p:cNvSpPr>
            <a:spLocks noChangeArrowheads="1"/>
          </p:cNvSpPr>
          <p:nvPr/>
        </p:nvSpPr>
        <p:spPr bwMode="auto">
          <a:xfrm>
            <a:off x="507605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28" name="Oval 115"/>
          <p:cNvSpPr>
            <a:spLocks noChangeArrowheads="1"/>
          </p:cNvSpPr>
          <p:nvPr/>
        </p:nvSpPr>
        <p:spPr bwMode="auto">
          <a:xfrm>
            <a:off x="579613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651621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h</a:t>
            </a:r>
            <a:endParaRPr lang="cs-CZ" sz="1600" b="1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723629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m</a:t>
            </a:r>
            <a:endParaRPr lang="cs-CZ" sz="1600" b="1"/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956376" y="328637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32" name="Line 99"/>
          <p:cNvSpPr>
            <a:spLocks noChangeShapeType="1"/>
          </p:cNvSpPr>
          <p:nvPr/>
        </p:nvSpPr>
        <p:spPr bwMode="auto">
          <a:xfrm>
            <a:off x="1763689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3" name="Line 99"/>
          <p:cNvSpPr>
            <a:spLocks noChangeShapeType="1"/>
          </p:cNvSpPr>
          <p:nvPr/>
        </p:nvSpPr>
        <p:spPr bwMode="auto">
          <a:xfrm>
            <a:off x="2483768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203849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5" name="Line 99"/>
          <p:cNvSpPr>
            <a:spLocks noChangeShapeType="1"/>
          </p:cNvSpPr>
          <p:nvPr/>
        </p:nvSpPr>
        <p:spPr bwMode="auto">
          <a:xfrm>
            <a:off x="3923928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6" name="Line 99"/>
          <p:cNvSpPr>
            <a:spLocks noChangeShapeType="1"/>
          </p:cNvSpPr>
          <p:nvPr/>
        </p:nvSpPr>
        <p:spPr bwMode="auto">
          <a:xfrm>
            <a:off x="4644009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7" name="Line 99"/>
          <p:cNvSpPr>
            <a:spLocks noChangeShapeType="1"/>
          </p:cNvSpPr>
          <p:nvPr/>
        </p:nvSpPr>
        <p:spPr bwMode="auto">
          <a:xfrm>
            <a:off x="5364088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8" name="Line 99"/>
          <p:cNvSpPr>
            <a:spLocks noChangeShapeType="1"/>
          </p:cNvSpPr>
          <p:nvPr/>
        </p:nvSpPr>
        <p:spPr bwMode="auto">
          <a:xfrm>
            <a:off x="6084169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9" name="Line 99"/>
          <p:cNvSpPr>
            <a:spLocks noChangeShapeType="1"/>
          </p:cNvSpPr>
          <p:nvPr/>
        </p:nvSpPr>
        <p:spPr bwMode="auto">
          <a:xfrm>
            <a:off x="6804248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0" name="Line 99"/>
          <p:cNvSpPr>
            <a:spLocks noChangeShapeType="1"/>
          </p:cNvSpPr>
          <p:nvPr/>
        </p:nvSpPr>
        <p:spPr bwMode="auto">
          <a:xfrm>
            <a:off x="7524328" y="343038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1" name="Oval 115"/>
          <p:cNvSpPr>
            <a:spLocks noChangeArrowheads="1"/>
          </p:cNvSpPr>
          <p:nvPr/>
        </p:nvSpPr>
        <p:spPr bwMode="auto">
          <a:xfrm>
            <a:off x="1475657" y="2566292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2" name="Oval 115"/>
          <p:cNvSpPr>
            <a:spLocks noChangeArrowheads="1"/>
          </p:cNvSpPr>
          <p:nvPr/>
        </p:nvSpPr>
        <p:spPr bwMode="auto">
          <a:xfrm>
            <a:off x="2195736" y="25662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43" name="Oval 115"/>
          <p:cNvSpPr>
            <a:spLocks noChangeArrowheads="1"/>
          </p:cNvSpPr>
          <p:nvPr/>
        </p:nvSpPr>
        <p:spPr bwMode="auto">
          <a:xfrm>
            <a:off x="2915816" y="25662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44" name="Oval 115"/>
          <p:cNvSpPr>
            <a:spLocks noChangeArrowheads="1"/>
          </p:cNvSpPr>
          <p:nvPr/>
        </p:nvSpPr>
        <p:spPr bwMode="auto">
          <a:xfrm>
            <a:off x="3635896" y="25662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5" name="Oval 115"/>
          <p:cNvSpPr>
            <a:spLocks noChangeArrowheads="1"/>
          </p:cNvSpPr>
          <p:nvPr/>
        </p:nvSpPr>
        <p:spPr bwMode="auto">
          <a:xfrm>
            <a:off x="4355976" y="25662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46" name="Oval 115"/>
          <p:cNvSpPr>
            <a:spLocks noChangeArrowheads="1"/>
          </p:cNvSpPr>
          <p:nvPr/>
        </p:nvSpPr>
        <p:spPr bwMode="auto">
          <a:xfrm>
            <a:off x="5076056" y="25662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c</a:t>
            </a:r>
            <a:endParaRPr lang="cs-CZ" sz="1600" b="1"/>
          </a:p>
        </p:txBody>
      </p:sp>
      <p:sp>
        <p:nvSpPr>
          <p:cNvPr id="47" name="Oval 115"/>
          <p:cNvSpPr>
            <a:spLocks noChangeArrowheads="1"/>
          </p:cNvSpPr>
          <p:nvPr/>
        </p:nvSpPr>
        <p:spPr bwMode="auto">
          <a:xfrm>
            <a:off x="5796136" y="25662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48" name="Oval 115"/>
          <p:cNvSpPr>
            <a:spLocks noChangeArrowheads="1"/>
          </p:cNvSpPr>
          <p:nvPr/>
        </p:nvSpPr>
        <p:spPr bwMode="auto">
          <a:xfrm>
            <a:off x="6516216" y="25662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51" name="Line 99"/>
          <p:cNvSpPr>
            <a:spLocks noChangeShapeType="1"/>
          </p:cNvSpPr>
          <p:nvPr/>
        </p:nvSpPr>
        <p:spPr bwMode="auto">
          <a:xfrm>
            <a:off x="1763689" y="271030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2" name="Line 99"/>
          <p:cNvSpPr>
            <a:spLocks noChangeShapeType="1"/>
          </p:cNvSpPr>
          <p:nvPr/>
        </p:nvSpPr>
        <p:spPr bwMode="auto">
          <a:xfrm>
            <a:off x="2483768" y="271030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3" name="Line 99"/>
          <p:cNvSpPr>
            <a:spLocks noChangeShapeType="1"/>
          </p:cNvSpPr>
          <p:nvPr/>
        </p:nvSpPr>
        <p:spPr bwMode="auto">
          <a:xfrm>
            <a:off x="3203849" y="271030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4" name="Line 99"/>
          <p:cNvSpPr>
            <a:spLocks noChangeShapeType="1"/>
          </p:cNvSpPr>
          <p:nvPr/>
        </p:nvSpPr>
        <p:spPr bwMode="auto">
          <a:xfrm>
            <a:off x="3923928" y="271030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4644009" y="271030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5364088" y="271030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084169" y="271030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0" name="Oval 115"/>
          <p:cNvSpPr>
            <a:spLocks noChangeArrowheads="1"/>
          </p:cNvSpPr>
          <p:nvPr/>
        </p:nvSpPr>
        <p:spPr bwMode="auto">
          <a:xfrm>
            <a:off x="1475657" y="1846212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61" name="Oval 115"/>
          <p:cNvSpPr>
            <a:spLocks noChangeArrowheads="1"/>
          </p:cNvSpPr>
          <p:nvPr/>
        </p:nvSpPr>
        <p:spPr bwMode="auto">
          <a:xfrm>
            <a:off x="2195736" y="184621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62" name="Oval 115"/>
          <p:cNvSpPr>
            <a:spLocks noChangeArrowheads="1"/>
          </p:cNvSpPr>
          <p:nvPr/>
        </p:nvSpPr>
        <p:spPr bwMode="auto">
          <a:xfrm>
            <a:off x="2915816" y="184621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1763689" y="199022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2483768" y="199022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70" name="Oval 115"/>
          <p:cNvSpPr>
            <a:spLocks noChangeArrowheads="1"/>
          </p:cNvSpPr>
          <p:nvPr/>
        </p:nvSpPr>
        <p:spPr bwMode="auto">
          <a:xfrm>
            <a:off x="1475656" y="6165998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71" name="Oval 115"/>
          <p:cNvSpPr>
            <a:spLocks noChangeArrowheads="1"/>
          </p:cNvSpPr>
          <p:nvPr/>
        </p:nvSpPr>
        <p:spPr bwMode="auto">
          <a:xfrm>
            <a:off x="219573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72" name="Oval 115"/>
          <p:cNvSpPr>
            <a:spLocks noChangeArrowheads="1"/>
          </p:cNvSpPr>
          <p:nvPr/>
        </p:nvSpPr>
        <p:spPr bwMode="auto">
          <a:xfrm>
            <a:off x="291581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73" name="Oval 115"/>
          <p:cNvSpPr>
            <a:spLocks noChangeArrowheads="1"/>
          </p:cNvSpPr>
          <p:nvPr/>
        </p:nvSpPr>
        <p:spPr bwMode="auto">
          <a:xfrm>
            <a:off x="363589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4" name="Oval 115"/>
          <p:cNvSpPr>
            <a:spLocks noChangeArrowheads="1"/>
          </p:cNvSpPr>
          <p:nvPr/>
        </p:nvSpPr>
        <p:spPr bwMode="auto">
          <a:xfrm>
            <a:off x="435597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5" name="Oval 115"/>
          <p:cNvSpPr>
            <a:spLocks noChangeArrowheads="1"/>
          </p:cNvSpPr>
          <p:nvPr/>
        </p:nvSpPr>
        <p:spPr bwMode="auto">
          <a:xfrm>
            <a:off x="507605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76" name="Oval 115"/>
          <p:cNvSpPr>
            <a:spLocks noChangeArrowheads="1"/>
          </p:cNvSpPr>
          <p:nvPr/>
        </p:nvSpPr>
        <p:spPr bwMode="auto">
          <a:xfrm>
            <a:off x="579613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77" name="Oval 115"/>
          <p:cNvSpPr>
            <a:spLocks noChangeArrowheads="1"/>
          </p:cNvSpPr>
          <p:nvPr/>
        </p:nvSpPr>
        <p:spPr bwMode="auto">
          <a:xfrm>
            <a:off x="651621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78" name="Oval 115"/>
          <p:cNvSpPr>
            <a:spLocks noChangeArrowheads="1"/>
          </p:cNvSpPr>
          <p:nvPr/>
        </p:nvSpPr>
        <p:spPr bwMode="auto">
          <a:xfrm>
            <a:off x="723629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9" name="Oval 115"/>
          <p:cNvSpPr>
            <a:spLocks noChangeArrowheads="1"/>
          </p:cNvSpPr>
          <p:nvPr/>
        </p:nvSpPr>
        <p:spPr bwMode="auto">
          <a:xfrm>
            <a:off x="7956375" y="616599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80" name="Line 99"/>
          <p:cNvSpPr>
            <a:spLocks noChangeShapeType="1"/>
          </p:cNvSpPr>
          <p:nvPr/>
        </p:nvSpPr>
        <p:spPr bwMode="auto">
          <a:xfrm>
            <a:off x="1763688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1" name="Line 99"/>
          <p:cNvSpPr>
            <a:spLocks noChangeShapeType="1"/>
          </p:cNvSpPr>
          <p:nvPr/>
        </p:nvSpPr>
        <p:spPr bwMode="auto">
          <a:xfrm>
            <a:off x="2483767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3203848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3" name="Line 99"/>
          <p:cNvSpPr>
            <a:spLocks noChangeShapeType="1"/>
          </p:cNvSpPr>
          <p:nvPr/>
        </p:nvSpPr>
        <p:spPr bwMode="auto">
          <a:xfrm>
            <a:off x="3923927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4644008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5" name="Line 99"/>
          <p:cNvSpPr>
            <a:spLocks noChangeShapeType="1"/>
          </p:cNvSpPr>
          <p:nvPr/>
        </p:nvSpPr>
        <p:spPr bwMode="auto">
          <a:xfrm>
            <a:off x="5364087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6" name="Line 99"/>
          <p:cNvSpPr>
            <a:spLocks noChangeShapeType="1"/>
          </p:cNvSpPr>
          <p:nvPr/>
        </p:nvSpPr>
        <p:spPr bwMode="auto">
          <a:xfrm>
            <a:off x="6084168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6804247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8" name="Line 99"/>
          <p:cNvSpPr>
            <a:spLocks noChangeShapeType="1"/>
          </p:cNvSpPr>
          <p:nvPr/>
        </p:nvSpPr>
        <p:spPr bwMode="auto">
          <a:xfrm>
            <a:off x="7524327" y="631001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98" name="Oval 115"/>
          <p:cNvSpPr>
            <a:spLocks noChangeArrowheads="1"/>
          </p:cNvSpPr>
          <p:nvPr/>
        </p:nvSpPr>
        <p:spPr bwMode="auto">
          <a:xfrm>
            <a:off x="1475657" y="4725838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y</a:t>
            </a:r>
            <a:endParaRPr lang="cs-CZ" sz="1600" b="1"/>
          </a:p>
        </p:txBody>
      </p:sp>
      <p:sp>
        <p:nvSpPr>
          <p:cNvPr id="99" name="Oval 115"/>
          <p:cNvSpPr>
            <a:spLocks noChangeArrowheads="1"/>
          </p:cNvSpPr>
          <p:nvPr/>
        </p:nvSpPr>
        <p:spPr bwMode="auto">
          <a:xfrm>
            <a:off x="2195736" y="47258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0" name="Oval 115"/>
          <p:cNvSpPr>
            <a:spLocks noChangeArrowheads="1"/>
          </p:cNvSpPr>
          <p:nvPr/>
        </p:nvSpPr>
        <p:spPr bwMode="auto">
          <a:xfrm>
            <a:off x="2915816" y="47258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1763689" y="48698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2483768" y="48698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3" name="Oval 115"/>
          <p:cNvSpPr>
            <a:spLocks noChangeArrowheads="1"/>
          </p:cNvSpPr>
          <p:nvPr/>
        </p:nvSpPr>
        <p:spPr bwMode="auto">
          <a:xfrm>
            <a:off x="3635896" y="47258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104" name="Line 99"/>
          <p:cNvSpPr>
            <a:spLocks noChangeShapeType="1"/>
          </p:cNvSpPr>
          <p:nvPr/>
        </p:nvSpPr>
        <p:spPr bwMode="auto">
          <a:xfrm>
            <a:off x="3203848" y="48698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5" name="Oval 115"/>
          <p:cNvSpPr>
            <a:spLocks noChangeArrowheads="1"/>
          </p:cNvSpPr>
          <p:nvPr/>
        </p:nvSpPr>
        <p:spPr bwMode="auto">
          <a:xfrm>
            <a:off x="1475657" y="4006452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106" name="Oval 115"/>
          <p:cNvSpPr>
            <a:spLocks noChangeArrowheads="1"/>
          </p:cNvSpPr>
          <p:nvPr/>
        </p:nvSpPr>
        <p:spPr bwMode="auto">
          <a:xfrm>
            <a:off x="2195736" y="400645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1763689" y="4150468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9" name="Line 99"/>
          <p:cNvSpPr>
            <a:spLocks noChangeShapeType="1"/>
          </p:cNvSpPr>
          <p:nvPr/>
        </p:nvSpPr>
        <p:spPr bwMode="auto">
          <a:xfrm>
            <a:off x="1043608" y="414977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0" name="Line 99"/>
          <p:cNvSpPr>
            <a:spLocks noChangeShapeType="1"/>
          </p:cNvSpPr>
          <p:nvPr/>
        </p:nvSpPr>
        <p:spPr bwMode="auto">
          <a:xfrm flipV="1">
            <a:off x="899592" y="3429694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1" name="Line 99"/>
          <p:cNvSpPr>
            <a:spLocks noChangeShapeType="1"/>
          </p:cNvSpPr>
          <p:nvPr/>
        </p:nvSpPr>
        <p:spPr bwMode="auto">
          <a:xfrm flipV="1">
            <a:off x="899592" y="2709614"/>
            <a:ext cx="576064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2" name="Line 99"/>
          <p:cNvSpPr>
            <a:spLocks noChangeShapeType="1"/>
          </p:cNvSpPr>
          <p:nvPr/>
        </p:nvSpPr>
        <p:spPr bwMode="auto">
          <a:xfrm flipV="1">
            <a:off x="899592" y="1989534"/>
            <a:ext cx="576064" cy="21602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3" name="Line 99"/>
          <p:cNvSpPr>
            <a:spLocks noChangeShapeType="1"/>
          </p:cNvSpPr>
          <p:nvPr/>
        </p:nvSpPr>
        <p:spPr bwMode="auto">
          <a:xfrm>
            <a:off x="899592" y="4149774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4" name="Line 99"/>
          <p:cNvSpPr>
            <a:spLocks noChangeShapeType="1"/>
          </p:cNvSpPr>
          <p:nvPr/>
        </p:nvSpPr>
        <p:spPr bwMode="auto">
          <a:xfrm>
            <a:off x="899592" y="4149774"/>
            <a:ext cx="576064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5" name="Line 99"/>
          <p:cNvSpPr>
            <a:spLocks noChangeShapeType="1"/>
          </p:cNvSpPr>
          <p:nvPr/>
        </p:nvSpPr>
        <p:spPr bwMode="auto">
          <a:xfrm>
            <a:off x="899592" y="4149774"/>
            <a:ext cx="576064" cy="21602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8" name="Oval 115"/>
          <p:cNvSpPr>
            <a:spLocks noChangeArrowheads="1"/>
          </p:cNvSpPr>
          <p:nvPr/>
        </p:nvSpPr>
        <p:spPr bwMode="auto">
          <a:xfrm>
            <a:off x="755576" y="400575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117" name="AutoShape 3"/>
          <p:cNvSpPr>
            <a:spLocks noChangeArrowheads="1"/>
          </p:cNvSpPr>
          <p:nvPr/>
        </p:nvSpPr>
        <p:spPr bwMode="auto">
          <a:xfrm>
            <a:off x="611560" y="692696"/>
            <a:ext cx="8064896" cy="936104"/>
          </a:xfrm>
          <a:prstGeom prst="roundRect">
            <a:avLst>
              <a:gd name="adj" fmla="val 241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Merge repeatedly into a single state any two states A and B such that path</a:t>
            </a:r>
          </a:p>
          <a:p>
            <a:pPr algn="l"/>
            <a:r>
              <a:rPr lang="en-US" smtClean="0"/>
              <a:t>from S to A and from S to B are of equal length and contain equal sequence</a:t>
            </a:r>
          </a:p>
          <a:p>
            <a:pPr algn="l"/>
            <a:r>
              <a:rPr lang="en-US" smtClean="0"/>
              <a:t>of transition labels. You may find e.g. BFS/DFS to be useful. </a:t>
            </a:r>
          </a:p>
        </p:txBody>
      </p:sp>
      <p:sp>
        <p:nvSpPr>
          <p:cNvPr id="11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Finite language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Building Automaton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8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AutoShape 642"/>
          <p:cNvSpPr>
            <a:spLocks noChangeArrowheads="1"/>
          </p:cNvSpPr>
          <p:nvPr/>
        </p:nvSpPr>
        <p:spPr bwMode="auto">
          <a:xfrm>
            <a:off x="395536" y="980728"/>
            <a:ext cx="8424936" cy="4968552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331640" y="2132856"/>
            <a:ext cx="504056" cy="1224136"/>
          </a:xfrm>
          <a:prstGeom prst="roundRect">
            <a:avLst>
              <a:gd name="adj" fmla="val 33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al 115"/>
          <p:cNvSpPr>
            <a:spLocks noChangeArrowheads="1"/>
          </p:cNvSpPr>
          <p:nvPr/>
        </p:nvSpPr>
        <p:spPr bwMode="auto">
          <a:xfrm>
            <a:off x="21957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l</a:t>
            </a:r>
            <a:endParaRPr lang="cs-CZ" sz="1600" b="1"/>
          </a:p>
        </p:txBody>
      </p:sp>
      <p:sp>
        <p:nvSpPr>
          <p:cNvPr id="4" name="Oval 115"/>
          <p:cNvSpPr>
            <a:spLocks noChangeArrowheads="1"/>
          </p:cNvSpPr>
          <p:nvPr/>
        </p:nvSpPr>
        <p:spPr bwMode="auto">
          <a:xfrm>
            <a:off x="29158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5" name="Oval 115"/>
          <p:cNvSpPr>
            <a:spLocks noChangeArrowheads="1"/>
          </p:cNvSpPr>
          <p:nvPr/>
        </p:nvSpPr>
        <p:spPr bwMode="auto">
          <a:xfrm>
            <a:off x="36358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6" name="Oval 115"/>
          <p:cNvSpPr>
            <a:spLocks noChangeArrowheads="1"/>
          </p:cNvSpPr>
          <p:nvPr/>
        </p:nvSpPr>
        <p:spPr bwMode="auto">
          <a:xfrm>
            <a:off x="43559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" name="Oval 115"/>
          <p:cNvSpPr>
            <a:spLocks noChangeArrowheads="1"/>
          </p:cNvSpPr>
          <p:nvPr/>
        </p:nvSpPr>
        <p:spPr bwMode="auto">
          <a:xfrm>
            <a:off x="507605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57961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9" name="Oval 115"/>
          <p:cNvSpPr>
            <a:spLocks noChangeArrowheads="1"/>
          </p:cNvSpPr>
          <p:nvPr/>
        </p:nvSpPr>
        <p:spPr bwMode="auto">
          <a:xfrm>
            <a:off x="65162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10" name="Oval 115"/>
          <p:cNvSpPr>
            <a:spLocks noChangeArrowheads="1"/>
          </p:cNvSpPr>
          <p:nvPr/>
        </p:nvSpPr>
        <p:spPr bwMode="auto">
          <a:xfrm>
            <a:off x="72362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11" name="Oval 115"/>
          <p:cNvSpPr>
            <a:spLocks noChangeArrowheads="1"/>
          </p:cNvSpPr>
          <p:nvPr/>
        </p:nvSpPr>
        <p:spPr bwMode="auto">
          <a:xfrm>
            <a:off x="79563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12" name="Line 99"/>
          <p:cNvSpPr>
            <a:spLocks noChangeShapeType="1"/>
          </p:cNvSpPr>
          <p:nvPr/>
        </p:nvSpPr>
        <p:spPr bwMode="auto">
          <a:xfrm>
            <a:off x="1619672" y="2708920"/>
            <a:ext cx="576065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4" name="Line 99"/>
          <p:cNvSpPr>
            <a:spLocks noChangeShapeType="1"/>
          </p:cNvSpPr>
          <p:nvPr/>
        </p:nvSpPr>
        <p:spPr bwMode="auto">
          <a:xfrm>
            <a:off x="248376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5" name="Line 99"/>
          <p:cNvSpPr>
            <a:spLocks noChangeShapeType="1"/>
          </p:cNvSpPr>
          <p:nvPr/>
        </p:nvSpPr>
        <p:spPr bwMode="auto">
          <a:xfrm>
            <a:off x="320384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6" name="Line 99"/>
          <p:cNvSpPr>
            <a:spLocks noChangeShapeType="1"/>
          </p:cNvSpPr>
          <p:nvPr/>
        </p:nvSpPr>
        <p:spPr bwMode="auto">
          <a:xfrm>
            <a:off x="39239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7" name="Line 99"/>
          <p:cNvSpPr>
            <a:spLocks noChangeShapeType="1"/>
          </p:cNvSpPr>
          <p:nvPr/>
        </p:nvSpPr>
        <p:spPr bwMode="auto">
          <a:xfrm>
            <a:off x="464400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8" name="Line 99"/>
          <p:cNvSpPr>
            <a:spLocks noChangeShapeType="1"/>
          </p:cNvSpPr>
          <p:nvPr/>
        </p:nvSpPr>
        <p:spPr bwMode="auto">
          <a:xfrm>
            <a:off x="536408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9" name="Line 99"/>
          <p:cNvSpPr>
            <a:spLocks noChangeShapeType="1"/>
          </p:cNvSpPr>
          <p:nvPr/>
        </p:nvSpPr>
        <p:spPr bwMode="auto">
          <a:xfrm>
            <a:off x="608416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0" name="Line 99"/>
          <p:cNvSpPr>
            <a:spLocks noChangeShapeType="1"/>
          </p:cNvSpPr>
          <p:nvPr/>
        </p:nvSpPr>
        <p:spPr bwMode="auto">
          <a:xfrm>
            <a:off x="680424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1" name="Line 99"/>
          <p:cNvSpPr>
            <a:spLocks noChangeShapeType="1"/>
          </p:cNvSpPr>
          <p:nvPr/>
        </p:nvSpPr>
        <p:spPr bwMode="auto">
          <a:xfrm>
            <a:off x="75243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3" name="Oval 115"/>
          <p:cNvSpPr>
            <a:spLocks noChangeArrowheads="1"/>
          </p:cNvSpPr>
          <p:nvPr/>
        </p:nvSpPr>
        <p:spPr bwMode="auto">
          <a:xfrm>
            <a:off x="219573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l</a:t>
            </a:r>
            <a:endParaRPr lang="cs-CZ" sz="1600" b="1"/>
          </a:p>
        </p:txBody>
      </p:sp>
      <p:sp>
        <p:nvSpPr>
          <p:cNvPr id="24" name="Oval 115"/>
          <p:cNvSpPr>
            <a:spLocks noChangeArrowheads="1"/>
          </p:cNvSpPr>
          <p:nvPr/>
        </p:nvSpPr>
        <p:spPr bwMode="auto">
          <a:xfrm>
            <a:off x="291581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25" name="Oval 115"/>
          <p:cNvSpPr>
            <a:spLocks noChangeArrowheads="1"/>
          </p:cNvSpPr>
          <p:nvPr/>
        </p:nvSpPr>
        <p:spPr bwMode="auto">
          <a:xfrm>
            <a:off x="36358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43559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27" name="Oval 115"/>
          <p:cNvSpPr>
            <a:spLocks noChangeArrowheads="1"/>
          </p:cNvSpPr>
          <p:nvPr/>
        </p:nvSpPr>
        <p:spPr bwMode="auto">
          <a:xfrm>
            <a:off x="507605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28" name="Oval 115"/>
          <p:cNvSpPr>
            <a:spLocks noChangeArrowheads="1"/>
          </p:cNvSpPr>
          <p:nvPr/>
        </p:nvSpPr>
        <p:spPr bwMode="auto">
          <a:xfrm>
            <a:off x="579613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651621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h</a:t>
            </a:r>
            <a:endParaRPr lang="cs-CZ" sz="1600" b="1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72362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m</a:t>
            </a:r>
            <a:endParaRPr lang="cs-CZ" sz="1600" b="1"/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9563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32" name="Line 99"/>
          <p:cNvSpPr>
            <a:spLocks noChangeShapeType="1"/>
          </p:cNvSpPr>
          <p:nvPr/>
        </p:nvSpPr>
        <p:spPr bwMode="auto">
          <a:xfrm>
            <a:off x="161967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3" name="Line 99"/>
          <p:cNvSpPr>
            <a:spLocks noChangeShapeType="1"/>
          </p:cNvSpPr>
          <p:nvPr/>
        </p:nvSpPr>
        <p:spPr bwMode="auto">
          <a:xfrm>
            <a:off x="2483768" y="270892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203849" y="270892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5" name="Line 99"/>
          <p:cNvSpPr>
            <a:spLocks noChangeShapeType="1"/>
          </p:cNvSpPr>
          <p:nvPr/>
        </p:nvSpPr>
        <p:spPr bwMode="auto">
          <a:xfrm>
            <a:off x="3923928" y="270892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6" name="Line 99"/>
          <p:cNvSpPr>
            <a:spLocks noChangeShapeType="1"/>
          </p:cNvSpPr>
          <p:nvPr/>
        </p:nvSpPr>
        <p:spPr bwMode="auto">
          <a:xfrm>
            <a:off x="4644009" y="270892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7" name="Line 99"/>
          <p:cNvSpPr>
            <a:spLocks noChangeShapeType="1"/>
          </p:cNvSpPr>
          <p:nvPr/>
        </p:nvSpPr>
        <p:spPr bwMode="auto">
          <a:xfrm>
            <a:off x="5364088" y="270892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8" name="Line 99"/>
          <p:cNvSpPr>
            <a:spLocks noChangeShapeType="1"/>
          </p:cNvSpPr>
          <p:nvPr/>
        </p:nvSpPr>
        <p:spPr bwMode="auto">
          <a:xfrm>
            <a:off x="6084169" y="270892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9" name="Line 99"/>
          <p:cNvSpPr>
            <a:spLocks noChangeShapeType="1"/>
          </p:cNvSpPr>
          <p:nvPr/>
        </p:nvSpPr>
        <p:spPr bwMode="auto">
          <a:xfrm>
            <a:off x="6804248" y="270892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0" name="Line 99"/>
          <p:cNvSpPr>
            <a:spLocks noChangeShapeType="1"/>
          </p:cNvSpPr>
          <p:nvPr/>
        </p:nvSpPr>
        <p:spPr bwMode="auto">
          <a:xfrm>
            <a:off x="7524328" y="270892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2" name="Oval 115"/>
          <p:cNvSpPr>
            <a:spLocks noChangeArrowheads="1"/>
          </p:cNvSpPr>
          <p:nvPr/>
        </p:nvSpPr>
        <p:spPr bwMode="auto">
          <a:xfrm>
            <a:off x="21957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43" name="Oval 115"/>
          <p:cNvSpPr>
            <a:spLocks noChangeArrowheads="1"/>
          </p:cNvSpPr>
          <p:nvPr/>
        </p:nvSpPr>
        <p:spPr bwMode="auto">
          <a:xfrm>
            <a:off x="29158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44" name="Oval 115"/>
          <p:cNvSpPr>
            <a:spLocks noChangeArrowheads="1"/>
          </p:cNvSpPr>
          <p:nvPr/>
        </p:nvSpPr>
        <p:spPr bwMode="auto">
          <a:xfrm>
            <a:off x="363589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5" name="Oval 115"/>
          <p:cNvSpPr>
            <a:spLocks noChangeArrowheads="1"/>
          </p:cNvSpPr>
          <p:nvPr/>
        </p:nvSpPr>
        <p:spPr bwMode="auto">
          <a:xfrm>
            <a:off x="435597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46" name="Oval 115"/>
          <p:cNvSpPr>
            <a:spLocks noChangeArrowheads="1"/>
          </p:cNvSpPr>
          <p:nvPr/>
        </p:nvSpPr>
        <p:spPr bwMode="auto">
          <a:xfrm>
            <a:off x="507605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c</a:t>
            </a:r>
            <a:endParaRPr lang="cs-CZ" sz="1600" b="1"/>
          </a:p>
        </p:txBody>
      </p:sp>
      <p:sp>
        <p:nvSpPr>
          <p:cNvPr id="47" name="Oval 115"/>
          <p:cNvSpPr>
            <a:spLocks noChangeArrowheads="1"/>
          </p:cNvSpPr>
          <p:nvPr/>
        </p:nvSpPr>
        <p:spPr bwMode="auto">
          <a:xfrm>
            <a:off x="57961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48" name="Oval 115"/>
          <p:cNvSpPr>
            <a:spLocks noChangeArrowheads="1"/>
          </p:cNvSpPr>
          <p:nvPr/>
        </p:nvSpPr>
        <p:spPr bwMode="auto">
          <a:xfrm>
            <a:off x="65162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51" name="Line 99"/>
          <p:cNvSpPr>
            <a:spLocks noChangeShapeType="1"/>
          </p:cNvSpPr>
          <p:nvPr/>
        </p:nvSpPr>
        <p:spPr bwMode="auto">
          <a:xfrm flipV="1">
            <a:off x="1619672" y="1989534"/>
            <a:ext cx="576065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2" name="Line 99"/>
          <p:cNvSpPr>
            <a:spLocks noChangeShapeType="1"/>
          </p:cNvSpPr>
          <p:nvPr/>
        </p:nvSpPr>
        <p:spPr bwMode="auto">
          <a:xfrm>
            <a:off x="248376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3" name="Line 99"/>
          <p:cNvSpPr>
            <a:spLocks noChangeShapeType="1"/>
          </p:cNvSpPr>
          <p:nvPr/>
        </p:nvSpPr>
        <p:spPr bwMode="auto">
          <a:xfrm>
            <a:off x="320384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4" name="Line 99"/>
          <p:cNvSpPr>
            <a:spLocks noChangeShapeType="1"/>
          </p:cNvSpPr>
          <p:nvPr/>
        </p:nvSpPr>
        <p:spPr bwMode="auto">
          <a:xfrm>
            <a:off x="392392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464400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536408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08416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1" name="Oval 115"/>
          <p:cNvSpPr>
            <a:spLocks noChangeArrowheads="1"/>
          </p:cNvSpPr>
          <p:nvPr/>
        </p:nvSpPr>
        <p:spPr bwMode="auto">
          <a:xfrm>
            <a:off x="2195736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62" name="Oval 115"/>
          <p:cNvSpPr>
            <a:spLocks noChangeArrowheads="1"/>
          </p:cNvSpPr>
          <p:nvPr/>
        </p:nvSpPr>
        <p:spPr bwMode="auto">
          <a:xfrm>
            <a:off x="2915816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 flipV="1">
            <a:off x="1619672" y="1269454"/>
            <a:ext cx="576065" cy="143946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2483768" y="12694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71" name="Oval 115"/>
          <p:cNvSpPr>
            <a:spLocks noChangeArrowheads="1"/>
          </p:cNvSpPr>
          <p:nvPr/>
        </p:nvSpPr>
        <p:spPr bwMode="auto">
          <a:xfrm>
            <a:off x="219573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72" name="Oval 115"/>
          <p:cNvSpPr>
            <a:spLocks noChangeArrowheads="1"/>
          </p:cNvSpPr>
          <p:nvPr/>
        </p:nvSpPr>
        <p:spPr bwMode="auto">
          <a:xfrm>
            <a:off x="291581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73" name="Oval 115"/>
          <p:cNvSpPr>
            <a:spLocks noChangeArrowheads="1"/>
          </p:cNvSpPr>
          <p:nvPr/>
        </p:nvSpPr>
        <p:spPr bwMode="auto">
          <a:xfrm>
            <a:off x="363589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4" name="Oval 115"/>
          <p:cNvSpPr>
            <a:spLocks noChangeArrowheads="1"/>
          </p:cNvSpPr>
          <p:nvPr/>
        </p:nvSpPr>
        <p:spPr bwMode="auto">
          <a:xfrm>
            <a:off x="43559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5" name="Oval 115"/>
          <p:cNvSpPr>
            <a:spLocks noChangeArrowheads="1"/>
          </p:cNvSpPr>
          <p:nvPr/>
        </p:nvSpPr>
        <p:spPr bwMode="auto">
          <a:xfrm>
            <a:off x="507605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76" name="Oval 115"/>
          <p:cNvSpPr>
            <a:spLocks noChangeArrowheads="1"/>
          </p:cNvSpPr>
          <p:nvPr/>
        </p:nvSpPr>
        <p:spPr bwMode="auto">
          <a:xfrm>
            <a:off x="579613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77" name="Oval 115"/>
          <p:cNvSpPr>
            <a:spLocks noChangeArrowheads="1"/>
          </p:cNvSpPr>
          <p:nvPr/>
        </p:nvSpPr>
        <p:spPr bwMode="auto">
          <a:xfrm>
            <a:off x="651621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78" name="Oval 115"/>
          <p:cNvSpPr>
            <a:spLocks noChangeArrowheads="1"/>
          </p:cNvSpPr>
          <p:nvPr/>
        </p:nvSpPr>
        <p:spPr bwMode="auto">
          <a:xfrm>
            <a:off x="723629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9" name="Oval 115"/>
          <p:cNvSpPr>
            <a:spLocks noChangeArrowheads="1"/>
          </p:cNvSpPr>
          <p:nvPr/>
        </p:nvSpPr>
        <p:spPr bwMode="auto">
          <a:xfrm>
            <a:off x="79563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80" name="Line 99"/>
          <p:cNvSpPr>
            <a:spLocks noChangeShapeType="1"/>
          </p:cNvSpPr>
          <p:nvPr/>
        </p:nvSpPr>
        <p:spPr bwMode="auto">
          <a:xfrm flipV="1">
            <a:off x="1619672" y="2708226"/>
            <a:ext cx="576064" cy="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1" name="Line 99"/>
          <p:cNvSpPr>
            <a:spLocks noChangeShapeType="1"/>
          </p:cNvSpPr>
          <p:nvPr/>
        </p:nvSpPr>
        <p:spPr bwMode="auto">
          <a:xfrm>
            <a:off x="2483767" y="414838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3203848" y="414838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3" name="Line 99"/>
          <p:cNvSpPr>
            <a:spLocks noChangeShapeType="1"/>
          </p:cNvSpPr>
          <p:nvPr/>
        </p:nvSpPr>
        <p:spPr bwMode="auto">
          <a:xfrm>
            <a:off x="3923927" y="414838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4644008" y="414838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5" name="Line 99"/>
          <p:cNvSpPr>
            <a:spLocks noChangeShapeType="1"/>
          </p:cNvSpPr>
          <p:nvPr/>
        </p:nvSpPr>
        <p:spPr bwMode="auto">
          <a:xfrm>
            <a:off x="5364087" y="414838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6" name="Line 99"/>
          <p:cNvSpPr>
            <a:spLocks noChangeShapeType="1"/>
          </p:cNvSpPr>
          <p:nvPr/>
        </p:nvSpPr>
        <p:spPr bwMode="auto">
          <a:xfrm>
            <a:off x="6084168" y="414838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6804247" y="414838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8" name="Line 99"/>
          <p:cNvSpPr>
            <a:spLocks noChangeShapeType="1"/>
          </p:cNvSpPr>
          <p:nvPr/>
        </p:nvSpPr>
        <p:spPr bwMode="auto">
          <a:xfrm>
            <a:off x="7524327" y="414838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98" name="Oval 115"/>
          <p:cNvSpPr>
            <a:spLocks noChangeArrowheads="1"/>
          </p:cNvSpPr>
          <p:nvPr/>
        </p:nvSpPr>
        <p:spPr bwMode="auto">
          <a:xfrm>
            <a:off x="1475657" y="5444530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y</a:t>
            </a:r>
            <a:endParaRPr lang="cs-CZ" sz="1600" b="1"/>
          </a:p>
        </p:txBody>
      </p:sp>
      <p:sp>
        <p:nvSpPr>
          <p:cNvPr id="99" name="Oval 115"/>
          <p:cNvSpPr>
            <a:spLocks noChangeArrowheads="1"/>
          </p:cNvSpPr>
          <p:nvPr/>
        </p:nvSpPr>
        <p:spPr bwMode="auto">
          <a:xfrm>
            <a:off x="219573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0" name="Oval 115"/>
          <p:cNvSpPr>
            <a:spLocks noChangeArrowheads="1"/>
          </p:cNvSpPr>
          <p:nvPr/>
        </p:nvSpPr>
        <p:spPr bwMode="auto">
          <a:xfrm>
            <a:off x="291581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1763689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248376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3" name="Oval 115"/>
          <p:cNvSpPr>
            <a:spLocks noChangeArrowheads="1"/>
          </p:cNvSpPr>
          <p:nvPr/>
        </p:nvSpPr>
        <p:spPr bwMode="auto">
          <a:xfrm>
            <a:off x="363589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104" name="Line 99"/>
          <p:cNvSpPr>
            <a:spLocks noChangeShapeType="1"/>
          </p:cNvSpPr>
          <p:nvPr/>
        </p:nvSpPr>
        <p:spPr bwMode="auto">
          <a:xfrm>
            <a:off x="320384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5" name="Oval 115"/>
          <p:cNvSpPr>
            <a:spLocks noChangeArrowheads="1"/>
          </p:cNvSpPr>
          <p:nvPr/>
        </p:nvSpPr>
        <p:spPr bwMode="auto">
          <a:xfrm>
            <a:off x="1475657" y="472514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106" name="Oval 115"/>
          <p:cNvSpPr>
            <a:spLocks noChangeArrowheads="1"/>
          </p:cNvSpPr>
          <p:nvPr/>
        </p:nvSpPr>
        <p:spPr bwMode="auto">
          <a:xfrm>
            <a:off x="2195736" y="472514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1763689" y="486916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1" name="Line 99"/>
          <p:cNvSpPr>
            <a:spLocks noChangeShapeType="1"/>
          </p:cNvSpPr>
          <p:nvPr/>
        </p:nvSpPr>
        <p:spPr bwMode="auto">
          <a:xfrm flipV="1">
            <a:off x="89959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21602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Oval 115"/>
          <p:cNvSpPr>
            <a:spLocks noChangeArrowheads="1"/>
          </p:cNvSpPr>
          <p:nvPr/>
        </p:nvSpPr>
        <p:spPr bwMode="auto">
          <a:xfrm>
            <a:off x="7555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41" name="Oval 115"/>
          <p:cNvSpPr>
            <a:spLocks noChangeArrowheads="1"/>
          </p:cNvSpPr>
          <p:nvPr/>
        </p:nvSpPr>
        <p:spPr bwMode="auto">
          <a:xfrm>
            <a:off x="1475656" y="256490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12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Finite language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Building Automaton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7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toShape 642"/>
          <p:cNvSpPr>
            <a:spLocks noChangeArrowheads="1"/>
          </p:cNvSpPr>
          <p:nvPr/>
        </p:nvSpPr>
        <p:spPr bwMode="auto">
          <a:xfrm>
            <a:off x="395536" y="980728"/>
            <a:ext cx="8424936" cy="4968552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2051720" y="1556792"/>
            <a:ext cx="504056" cy="936104"/>
          </a:xfrm>
          <a:prstGeom prst="roundRect">
            <a:avLst>
              <a:gd name="adj" fmla="val 33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Rounded Rectangle 96"/>
          <p:cNvSpPr/>
          <p:nvPr/>
        </p:nvSpPr>
        <p:spPr>
          <a:xfrm>
            <a:off x="2051720" y="2996952"/>
            <a:ext cx="504056" cy="936104"/>
          </a:xfrm>
          <a:prstGeom prst="roundRect">
            <a:avLst>
              <a:gd name="adj" fmla="val 33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al 115"/>
          <p:cNvSpPr>
            <a:spLocks noChangeArrowheads="1"/>
          </p:cNvSpPr>
          <p:nvPr/>
        </p:nvSpPr>
        <p:spPr bwMode="auto">
          <a:xfrm>
            <a:off x="291581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5" name="Oval 115"/>
          <p:cNvSpPr>
            <a:spLocks noChangeArrowheads="1"/>
          </p:cNvSpPr>
          <p:nvPr/>
        </p:nvSpPr>
        <p:spPr bwMode="auto">
          <a:xfrm>
            <a:off x="363589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6" name="Oval 115"/>
          <p:cNvSpPr>
            <a:spLocks noChangeArrowheads="1"/>
          </p:cNvSpPr>
          <p:nvPr/>
        </p:nvSpPr>
        <p:spPr bwMode="auto">
          <a:xfrm>
            <a:off x="43559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" name="Oval 115"/>
          <p:cNvSpPr>
            <a:spLocks noChangeArrowheads="1"/>
          </p:cNvSpPr>
          <p:nvPr/>
        </p:nvSpPr>
        <p:spPr bwMode="auto">
          <a:xfrm>
            <a:off x="507605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579613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9" name="Oval 115"/>
          <p:cNvSpPr>
            <a:spLocks noChangeArrowheads="1"/>
          </p:cNvSpPr>
          <p:nvPr/>
        </p:nvSpPr>
        <p:spPr bwMode="auto">
          <a:xfrm>
            <a:off x="651621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10" name="Oval 115"/>
          <p:cNvSpPr>
            <a:spLocks noChangeArrowheads="1"/>
          </p:cNvSpPr>
          <p:nvPr/>
        </p:nvSpPr>
        <p:spPr bwMode="auto">
          <a:xfrm>
            <a:off x="723629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11" name="Oval 115"/>
          <p:cNvSpPr>
            <a:spLocks noChangeArrowheads="1"/>
          </p:cNvSpPr>
          <p:nvPr/>
        </p:nvSpPr>
        <p:spPr bwMode="auto">
          <a:xfrm>
            <a:off x="79563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14" name="Line 99"/>
          <p:cNvSpPr>
            <a:spLocks noChangeShapeType="1"/>
          </p:cNvSpPr>
          <p:nvPr/>
        </p:nvSpPr>
        <p:spPr bwMode="auto">
          <a:xfrm>
            <a:off x="2339752" y="342900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5" name="Line 99"/>
          <p:cNvSpPr>
            <a:spLocks noChangeShapeType="1"/>
          </p:cNvSpPr>
          <p:nvPr/>
        </p:nvSpPr>
        <p:spPr bwMode="auto">
          <a:xfrm>
            <a:off x="320384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6" name="Line 99"/>
          <p:cNvSpPr>
            <a:spLocks noChangeShapeType="1"/>
          </p:cNvSpPr>
          <p:nvPr/>
        </p:nvSpPr>
        <p:spPr bwMode="auto">
          <a:xfrm>
            <a:off x="392392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7" name="Line 99"/>
          <p:cNvSpPr>
            <a:spLocks noChangeShapeType="1"/>
          </p:cNvSpPr>
          <p:nvPr/>
        </p:nvSpPr>
        <p:spPr bwMode="auto">
          <a:xfrm>
            <a:off x="464400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8" name="Line 99"/>
          <p:cNvSpPr>
            <a:spLocks noChangeShapeType="1"/>
          </p:cNvSpPr>
          <p:nvPr/>
        </p:nvSpPr>
        <p:spPr bwMode="auto">
          <a:xfrm>
            <a:off x="536408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9" name="Line 99"/>
          <p:cNvSpPr>
            <a:spLocks noChangeShapeType="1"/>
          </p:cNvSpPr>
          <p:nvPr/>
        </p:nvSpPr>
        <p:spPr bwMode="auto">
          <a:xfrm>
            <a:off x="608416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0" name="Line 99"/>
          <p:cNvSpPr>
            <a:spLocks noChangeShapeType="1"/>
          </p:cNvSpPr>
          <p:nvPr/>
        </p:nvSpPr>
        <p:spPr bwMode="auto">
          <a:xfrm>
            <a:off x="680424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1" name="Line 99"/>
          <p:cNvSpPr>
            <a:spLocks noChangeShapeType="1"/>
          </p:cNvSpPr>
          <p:nvPr/>
        </p:nvSpPr>
        <p:spPr bwMode="auto">
          <a:xfrm>
            <a:off x="752432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3" name="Oval 115"/>
          <p:cNvSpPr>
            <a:spLocks noChangeArrowheads="1"/>
          </p:cNvSpPr>
          <p:nvPr/>
        </p:nvSpPr>
        <p:spPr bwMode="auto">
          <a:xfrm>
            <a:off x="21957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l</a:t>
            </a:r>
            <a:endParaRPr lang="cs-CZ" sz="1600" b="1"/>
          </a:p>
        </p:txBody>
      </p:sp>
      <p:sp>
        <p:nvSpPr>
          <p:cNvPr id="24" name="Oval 115"/>
          <p:cNvSpPr>
            <a:spLocks noChangeArrowheads="1"/>
          </p:cNvSpPr>
          <p:nvPr/>
        </p:nvSpPr>
        <p:spPr bwMode="auto">
          <a:xfrm>
            <a:off x="29158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25" name="Oval 115"/>
          <p:cNvSpPr>
            <a:spLocks noChangeArrowheads="1"/>
          </p:cNvSpPr>
          <p:nvPr/>
        </p:nvSpPr>
        <p:spPr bwMode="auto">
          <a:xfrm>
            <a:off x="36358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43559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27" name="Oval 115"/>
          <p:cNvSpPr>
            <a:spLocks noChangeArrowheads="1"/>
          </p:cNvSpPr>
          <p:nvPr/>
        </p:nvSpPr>
        <p:spPr bwMode="auto">
          <a:xfrm>
            <a:off x="507605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28" name="Oval 115"/>
          <p:cNvSpPr>
            <a:spLocks noChangeArrowheads="1"/>
          </p:cNvSpPr>
          <p:nvPr/>
        </p:nvSpPr>
        <p:spPr bwMode="auto">
          <a:xfrm>
            <a:off x="57961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65162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h</a:t>
            </a:r>
            <a:endParaRPr lang="cs-CZ" sz="1600" b="1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72362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m</a:t>
            </a:r>
            <a:endParaRPr lang="cs-CZ" sz="1600" b="1"/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9563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32" name="Line 99"/>
          <p:cNvSpPr>
            <a:spLocks noChangeShapeType="1"/>
          </p:cNvSpPr>
          <p:nvPr/>
        </p:nvSpPr>
        <p:spPr bwMode="auto">
          <a:xfrm>
            <a:off x="161967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3" name="Line 99"/>
          <p:cNvSpPr>
            <a:spLocks noChangeShapeType="1"/>
          </p:cNvSpPr>
          <p:nvPr/>
        </p:nvSpPr>
        <p:spPr bwMode="auto">
          <a:xfrm>
            <a:off x="248376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20384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5" name="Line 99"/>
          <p:cNvSpPr>
            <a:spLocks noChangeShapeType="1"/>
          </p:cNvSpPr>
          <p:nvPr/>
        </p:nvSpPr>
        <p:spPr bwMode="auto">
          <a:xfrm>
            <a:off x="39239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6" name="Line 99"/>
          <p:cNvSpPr>
            <a:spLocks noChangeShapeType="1"/>
          </p:cNvSpPr>
          <p:nvPr/>
        </p:nvSpPr>
        <p:spPr bwMode="auto">
          <a:xfrm>
            <a:off x="464400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7" name="Line 99"/>
          <p:cNvSpPr>
            <a:spLocks noChangeShapeType="1"/>
          </p:cNvSpPr>
          <p:nvPr/>
        </p:nvSpPr>
        <p:spPr bwMode="auto">
          <a:xfrm>
            <a:off x="536408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8" name="Line 99"/>
          <p:cNvSpPr>
            <a:spLocks noChangeShapeType="1"/>
          </p:cNvSpPr>
          <p:nvPr/>
        </p:nvSpPr>
        <p:spPr bwMode="auto">
          <a:xfrm>
            <a:off x="608416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9" name="Line 99"/>
          <p:cNvSpPr>
            <a:spLocks noChangeShapeType="1"/>
          </p:cNvSpPr>
          <p:nvPr/>
        </p:nvSpPr>
        <p:spPr bwMode="auto">
          <a:xfrm>
            <a:off x="680424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0" name="Line 99"/>
          <p:cNvSpPr>
            <a:spLocks noChangeShapeType="1"/>
          </p:cNvSpPr>
          <p:nvPr/>
        </p:nvSpPr>
        <p:spPr bwMode="auto">
          <a:xfrm>
            <a:off x="75243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3" name="Oval 115"/>
          <p:cNvSpPr>
            <a:spLocks noChangeArrowheads="1"/>
          </p:cNvSpPr>
          <p:nvPr/>
        </p:nvSpPr>
        <p:spPr bwMode="auto">
          <a:xfrm>
            <a:off x="29158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44" name="Oval 115"/>
          <p:cNvSpPr>
            <a:spLocks noChangeArrowheads="1"/>
          </p:cNvSpPr>
          <p:nvPr/>
        </p:nvSpPr>
        <p:spPr bwMode="auto">
          <a:xfrm>
            <a:off x="363589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5" name="Oval 115"/>
          <p:cNvSpPr>
            <a:spLocks noChangeArrowheads="1"/>
          </p:cNvSpPr>
          <p:nvPr/>
        </p:nvSpPr>
        <p:spPr bwMode="auto">
          <a:xfrm>
            <a:off x="435597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46" name="Oval 115"/>
          <p:cNvSpPr>
            <a:spLocks noChangeArrowheads="1"/>
          </p:cNvSpPr>
          <p:nvPr/>
        </p:nvSpPr>
        <p:spPr bwMode="auto">
          <a:xfrm>
            <a:off x="507605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c</a:t>
            </a:r>
            <a:endParaRPr lang="cs-CZ" sz="1600" b="1"/>
          </a:p>
        </p:txBody>
      </p:sp>
      <p:sp>
        <p:nvSpPr>
          <p:cNvPr id="47" name="Oval 115"/>
          <p:cNvSpPr>
            <a:spLocks noChangeArrowheads="1"/>
          </p:cNvSpPr>
          <p:nvPr/>
        </p:nvSpPr>
        <p:spPr bwMode="auto">
          <a:xfrm>
            <a:off x="57961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48" name="Oval 115"/>
          <p:cNvSpPr>
            <a:spLocks noChangeArrowheads="1"/>
          </p:cNvSpPr>
          <p:nvPr/>
        </p:nvSpPr>
        <p:spPr bwMode="auto">
          <a:xfrm>
            <a:off x="65162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51" name="Line 99"/>
          <p:cNvSpPr>
            <a:spLocks noChangeShapeType="1"/>
          </p:cNvSpPr>
          <p:nvPr/>
        </p:nvSpPr>
        <p:spPr bwMode="auto">
          <a:xfrm flipV="1">
            <a:off x="1619672" y="1989534"/>
            <a:ext cx="576065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2" name="Line 99"/>
          <p:cNvSpPr>
            <a:spLocks noChangeShapeType="1"/>
          </p:cNvSpPr>
          <p:nvPr/>
        </p:nvSpPr>
        <p:spPr bwMode="auto">
          <a:xfrm>
            <a:off x="248376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3" name="Line 99"/>
          <p:cNvSpPr>
            <a:spLocks noChangeShapeType="1"/>
          </p:cNvSpPr>
          <p:nvPr/>
        </p:nvSpPr>
        <p:spPr bwMode="auto">
          <a:xfrm>
            <a:off x="320384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4" name="Line 99"/>
          <p:cNvSpPr>
            <a:spLocks noChangeShapeType="1"/>
          </p:cNvSpPr>
          <p:nvPr/>
        </p:nvSpPr>
        <p:spPr bwMode="auto">
          <a:xfrm>
            <a:off x="392392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464400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536408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08416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2" name="Oval 115"/>
          <p:cNvSpPr>
            <a:spLocks noChangeArrowheads="1"/>
          </p:cNvSpPr>
          <p:nvPr/>
        </p:nvSpPr>
        <p:spPr bwMode="auto">
          <a:xfrm>
            <a:off x="2915816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 flipV="1">
            <a:off x="2339752" y="1269454"/>
            <a:ext cx="576064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72" name="Oval 115"/>
          <p:cNvSpPr>
            <a:spLocks noChangeArrowheads="1"/>
          </p:cNvSpPr>
          <p:nvPr/>
        </p:nvSpPr>
        <p:spPr bwMode="auto">
          <a:xfrm>
            <a:off x="291581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73" name="Oval 115"/>
          <p:cNvSpPr>
            <a:spLocks noChangeArrowheads="1"/>
          </p:cNvSpPr>
          <p:nvPr/>
        </p:nvSpPr>
        <p:spPr bwMode="auto">
          <a:xfrm>
            <a:off x="36358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4" name="Oval 115"/>
          <p:cNvSpPr>
            <a:spLocks noChangeArrowheads="1"/>
          </p:cNvSpPr>
          <p:nvPr/>
        </p:nvSpPr>
        <p:spPr bwMode="auto">
          <a:xfrm>
            <a:off x="43559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5" name="Oval 115"/>
          <p:cNvSpPr>
            <a:spLocks noChangeArrowheads="1"/>
          </p:cNvSpPr>
          <p:nvPr/>
        </p:nvSpPr>
        <p:spPr bwMode="auto">
          <a:xfrm>
            <a:off x="507605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76" name="Oval 115"/>
          <p:cNvSpPr>
            <a:spLocks noChangeArrowheads="1"/>
          </p:cNvSpPr>
          <p:nvPr/>
        </p:nvSpPr>
        <p:spPr bwMode="auto">
          <a:xfrm>
            <a:off x="579613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77" name="Oval 115"/>
          <p:cNvSpPr>
            <a:spLocks noChangeArrowheads="1"/>
          </p:cNvSpPr>
          <p:nvPr/>
        </p:nvSpPr>
        <p:spPr bwMode="auto">
          <a:xfrm>
            <a:off x="651621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78" name="Oval 115"/>
          <p:cNvSpPr>
            <a:spLocks noChangeArrowheads="1"/>
          </p:cNvSpPr>
          <p:nvPr/>
        </p:nvSpPr>
        <p:spPr bwMode="auto">
          <a:xfrm>
            <a:off x="72362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9" name="Oval 115"/>
          <p:cNvSpPr>
            <a:spLocks noChangeArrowheads="1"/>
          </p:cNvSpPr>
          <p:nvPr/>
        </p:nvSpPr>
        <p:spPr bwMode="auto">
          <a:xfrm>
            <a:off x="79563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81" name="Line 99"/>
          <p:cNvSpPr>
            <a:spLocks noChangeShapeType="1"/>
          </p:cNvSpPr>
          <p:nvPr/>
        </p:nvSpPr>
        <p:spPr bwMode="auto">
          <a:xfrm>
            <a:off x="2339752" y="1988840"/>
            <a:ext cx="576063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320384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3" name="Line 99"/>
          <p:cNvSpPr>
            <a:spLocks noChangeShapeType="1"/>
          </p:cNvSpPr>
          <p:nvPr/>
        </p:nvSpPr>
        <p:spPr bwMode="auto">
          <a:xfrm>
            <a:off x="392392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464400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5" name="Line 99"/>
          <p:cNvSpPr>
            <a:spLocks noChangeShapeType="1"/>
          </p:cNvSpPr>
          <p:nvPr/>
        </p:nvSpPr>
        <p:spPr bwMode="auto">
          <a:xfrm>
            <a:off x="536408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6" name="Line 99"/>
          <p:cNvSpPr>
            <a:spLocks noChangeShapeType="1"/>
          </p:cNvSpPr>
          <p:nvPr/>
        </p:nvSpPr>
        <p:spPr bwMode="auto">
          <a:xfrm>
            <a:off x="608416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680424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8" name="Line 99"/>
          <p:cNvSpPr>
            <a:spLocks noChangeShapeType="1"/>
          </p:cNvSpPr>
          <p:nvPr/>
        </p:nvSpPr>
        <p:spPr bwMode="auto">
          <a:xfrm>
            <a:off x="752432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98" name="Oval 115"/>
          <p:cNvSpPr>
            <a:spLocks noChangeArrowheads="1"/>
          </p:cNvSpPr>
          <p:nvPr/>
        </p:nvSpPr>
        <p:spPr bwMode="auto">
          <a:xfrm>
            <a:off x="1475657" y="5444530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y</a:t>
            </a:r>
            <a:endParaRPr lang="cs-CZ" sz="1600" b="1"/>
          </a:p>
        </p:txBody>
      </p:sp>
      <p:sp>
        <p:nvSpPr>
          <p:cNvPr id="99" name="Oval 115"/>
          <p:cNvSpPr>
            <a:spLocks noChangeArrowheads="1"/>
          </p:cNvSpPr>
          <p:nvPr/>
        </p:nvSpPr>
        <p:spPr bwMode="auto">
          <a:xfrm>
            <a:off x="219573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0" name="Oval 115"/>
          <p:cNvSpPr>
            <a:spLocks noChangeArrowheads="1"/>
          </p:cNvSpPr>
          <p:nvPr/>
        </p:nvSpPr>
        <p:spPr bwMode="auto">
          <a:xfrm>
            <a:off x="291581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1763689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248376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3" name="Oval 115"/>
          <p:cNvSpPr>
            <a:spLocks noChangeArrowheads="1"/>
          </p:cNvSpPr>
          <p:nvPr/>
        </p:nvSpPr>
        <p:spPr bwMode="auto">
          <a:xfrm>
            <a:off x="363589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104" name="Line 99"/>
          <p:cNvSpPr>
            <a:spLocks noChangeShapeType="1"/>
          </p:cNvSpPr>
          <p:nvPr/>
        </p:nvSpPr>
        <p:spPr bwMode="auto">
          <a:xfrm>
            <a:off x="320384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5" name="Oval 115"/>
          <p:cNvSpPr>
            <a:spLocks noChangeArrowheads="1"/>
          </p:cNvSpPr>
          <p:nvPr/>
        </p:nvSpPr>
        <p:spPr bwMode="auto">
          <a:xfrm>
            <a:off x="1475657" y="472514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106" name="Oval 115"/>
          <p:cNvSpPr>
            <a:spLocks noChangeArrowheads="1"/>
          </p:cNvSpPr>
          <p:nvPr/>
        </p:nvSpPr>
        <p:spPr bwMode="auto">
          <a:xfrm>
            <a:off x="2195736" y="472514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1763689" y="486916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1" name="Line 99"/>
          <p:cNvSpPr>
            <a:spLocks noChangeShapeType="1"/>
          </p:cNvSpPr>
          <p:nvPr/>
        </p:nvSpPr>
        <p:spPr bwMode="auto">
          <a:xfrm flipV="1">
            <a:off x="89959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21602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Oval 115"/>
          <p:cNvSpPr>
            <a:spLocks noChangeArrowheads="1"/>
          </p:cNvSpPr>
          <p:nvPr/>
        </p:nvSpPr>
        <p:spPr bwMode="auto">
          <a:xfrm>
            <a:off x="7555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41" name="Oval 115"/>
          <p:cNvSpPr>
            <a:spLocks noChangeArrowheads="1"/>
          </p:cNvSpPr>
          <p:nvPr/>
        </p:nvSpPr>
        <p:spPr bwMode="auto">
          <a:xfrm>
            <a:off x="1475656" y="256490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2" name="Oval 115"/>
          <p:cNvSpPr>
            <a:spLocks noChangeArrowheads="1"/>
          </p:cNvSpPr>
          <p:nvPr/>
        </p:nvSpPr>
        <p:spPr bwMode="auto">
          <a:xfrm>
            <a:off x="21957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1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Finite language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Building Automaton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642"/>
          <p:cNvSpPr>
            <a:spLocks noChangeArrowheads="1"/>
          </p:cNvSpPr>
          <p:nvPr/>
        </p:nvSpPr>
        <p:spPr bwMode="auto">
          <a:xfrm>
            <a:off x="395536" y="980728"/>
            <a:ext cx="8424936" cy="4968552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3059832" y="1916832"/>
            <a:ext cx="576064" cy="7913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90" name="Rounded Rectangle 89"/>
          <p:cNvSpPr/>
          <p:nvPr/>
        </p:nvSpPr>
        <p:spPr>
          <a:xfrm>
            <a:off x="2843808" y="1556792"/>
            <a:ext cx="504056" cy="936104"/>
          </a:xfrm>
          <a:prstGeom prst="roundRect">
            <a:avLst>
              <a:gd name="adj" fmla="val 33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Rounded Rectangle 96"/>
          <p:cNvSpPr/>
          <p:nvPr/>
        </p:nvSpPr>
        <p:spPr>
          <a:xfrm>
            <a:off x="2771800" y="2996952"/>
            <a:ext cx="504056" cy="936104"/>
          </a:xfrm>
          <a:prstGeom prst="roundRect">
            <a:avLst>
              <a:gd name="adj" fmla="val 33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al 115"/>
          <p:cNvSpPr>
            <a:spLocks noChangeArrowheads="1"/>
          </p:cNvSpPr>
          <p:nvPr/>
        </p:nvSpPr>
        <p:spPr bwMode="auto">
          <a:xfrm>
            <a:off x="363589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6" name="Oval 115"/>
          <p:cNvSpPr>
            <a:spLocks noChangeArrowheads="1"/>
          </p:cNvSpPr>
          <p:nvPr/>
        </p:nvSpPr>
        <p:spPr bwMode="auto">
          <a:xfrm>
            <a:off x="43559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" name="Oval 115"/>
          <p:cNvSpPr>
            <a:spLocks noChangeArrowheads="1"/>
          </p:cNvSpPr>
          <p:nvPr/>
        </p:nvSpPr>
        <p:spPr bwMode="auto">
          <a:xfrm>
            <a:off x="507605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579613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9" name="Oval 115"/>
          <p:cNvSpPr>
            <a:spLocks noChangeArrowheads="1"/>
          </p:cNvSpPr>
          <p:nvPr/>
        </p:nvSpPr>
        <p:spPr bwMode="auto">
          <a:xfrm>
            <a:off x="651621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10" name="Oval 115"/>
          <p:cNvSpPr>
            <a:spLocks noChangeArrowheads="1"/>
          </p:cNvSpPr>
          <p:nvPr/>
        </p:nvSpPr>
        <p:spPr bwMode="auto">
          <a:xfrm>
            <a:off x="723629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11" name="Oval 115"/>
          <p:cNvSpPr>
            <a:spLocks noChangeArrowheads="1"/>
          </p:cNvSpPr>
          <p:nvPr/>
        </p:nvSpPr>
        <p:spPr bwMode="auto">
          <a:xfrm>
            <a:off x="79563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14" name="Line 99"/>
          <p:cNvSpPr>
            <a:spLocks noChangeShapeType="1"/>
          </p:cNvSpPr>
          <p:nvPr/>
        </p:nvSpPr>
        <p:spPr bwMode="auto">
          <a:xfrm>
            <a:off x="3059832" y="3356992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6" name="Line 99"/>
          <p:cNvSpPr>
            <a:spLocks noChangeShapeType="1"/>
          </p:cNvSpPr>
          <p:nvPr/>
        </p:nvSpPr>
        <p:spPr bwMode="auto">
          <a:xfrm>
            <a:off x="392392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7" name="Line 99"/>
          <p:cNvSpPr>
            <a:spLocks noChangeShapeType="1"/>
          </p:cNvSpPr>
          <p:nvPr/>
        </p:nvSpPr>
        <p:spPr bwMode="auto">
          <a:xfrm>
            <a:off x="464400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8" name="Line 99"/>
          <p:cNvSpPr>
            <a:spLocks noChangeShapeType="1"/>
          </p:cNvSpPr>
          <p:nvPr/>
        </p:nvSpPr>
        <p:spPr bwMode="auto">
          <a:xfrm>
            <a:off x="536408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9" name="Line 99"/>
          <p:cNvSpPr>
            <a:spLocks noChangeShapeType="1"/>
          </p:cNvSpPr>
          <p:nvPr/>
        </p:nvSpPr>
        <p:spPr bwMode="auto">
          <a:xfrm>
            <a:off x="608416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0" name="Line 99"/>
          <p:cNvSpPr>
            <a:spLocks noChangeShapeType="1"/>
          </p:cNvSpPr>
          <p:nvPr/>
        </p:nvSpPr>
        <p:spPr bwMode="auto">
          <a:xfrm>
            <a:off x="680424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1" name="Line 99"/>
          <p:cNvSpPr>
            <a:spLocks noChangeShapeType="1"/>
          </p:cNvSpPr>
          <p:nvPr/>
        </p:nvSpPr>
        <p:spPr bwMode="auto">
          <a:xfrm>
            <a:off x="752432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3" name="Oval 115"/>
          <p:cNvSpPr>
            <a:spLocks noChangeArrowheads="1"/>
          </p:cNvSpPr>
          <p:nvPr/>
        </p:nvSpPr>
        <p:spPr bwMode="auto">
          <a:xfrm>
            <a:off x="21957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l</a:t>
            </a:r>
            <a:endParaRPr lang="cs-CZ" sz="1600" b="1"/>
          </a:p>
        </p:txBody>
      </p:sp>
      <p:sp>
        <p:nvSpPr>
          <p:cNvPr id="24" name="Oval 115"/>
          <p:cNvSpPr>
            <a:spLocks noChangeArrowheads="1"/>
          </p:cNvSpPr>
          <p:nvPr/>
        </p:nvSpPr>
        <p:spPr bwMode="auto">
          <a:xfrm>
            <a:off x="29158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25" name="Oval 115"/>
          <p:cNvSpPr>
            <a:spLocks noChangeArrowheads="1"/>
          </p:cNvSpPr>
          <p:nvPr/>
        </p:nvSpPr>
        <p:spPr bwMode="auto">
          <a:xfrm>
            <a:off x="36358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43559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27" name="Oval 115"/>
          <p:cNvSpPr>
            <a:spLocks noChangeArrowheads="1"/>
          </p:cNvSpPr>
          <p:nvPr/>
        </p:nvSpPr>
        <p:spPr bwMode="auto">
          <a:xfrm>
            <a:off x="507605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28" name="Oval 115"/>
          <p:cNvSpPr>
            <a:spLocks noChangeArrowheads="1"/>
          </p:cNvSpPr>
          <p:nvPr/>
        </p:nvSpPr>
        <p:spPr bwMode="auto">
          <a:xfrm>
            <a:off x="57961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65162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h</a:t>
            </a:r>
            <a:endParaRPr lang="cs-CZ" sz="1600" b="1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72362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m</a:t>
            </a:r>
            <a:endParaRPr lang="cs-CZ" sz="1600" b="1"/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9563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32" name="Line 99"/>
          <p:cNvSpPr>
            <a:spLocks noChangeShapeType="1"/>
          </p:cNvSpPr>
          <p:nvPr/>
        </p:nvSpPr>
        <p:spPr bwMode="auto">
          <a:xfrm>
            <a:off x="161967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3" name="Line 99"/>
          <p:cNvSpPr>
            <a:spLocks noChangeShapeType="1"/>
          </p:cNvSpPr>
          <p:nvPr/>
        </p:nvSpPr>
        <p:spPr bwMode="auto">
          <a:xfrm>
            <a:off x="248376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20384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5" name="Line 99"/>
          <p:cNvSpPr>
            <a:spLocks noChangeShapeType="1"/>
          </p:cNvSpPr>
          <p:nvPr/>
        </p:nvSpPr>
        <p:spPr bwMode="auto">
          <a:xfrm>
            <a:off x="39239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6" name="Line 99"/>
          <p:cNvSpPr>
            <a:spLocks noChangeShapeType="1"/>
          </p:cNvSpPr>
          <p:nvPr/>
        </p:nvSpPr>
        <p:spPr bwMode="auto">
          <a:xfrm>
            <a:off x="464400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7" name="Line 99"/>
          <p:cNvSpPr>
            <a:spLocks noChangeShapeType="1"/>
          </p:cNvSpPr>
          <p:nvPr/>
        </p:nvSpPr>
        <p:spPr bwMode="auto">
          <a:xfrm>
            <a:off x="536408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8" name="Line 99"/>
          <p:cNvSpPr>
            <a:spLocks noChangeShapeType="1"/>
          </p:cNvSpPr>
          <p:nvPr/>
        </p:nvSpPr>
        <p:spPr bwMode="auto">
          <a:xfrm>
            <a:off x="608416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9" name="Line 99"/>
          <p:cNvSpPr>
            <a:spLocks noChangeShapeType="1"/>
          </p:cNvSpPr>
          <p:nvPr/>
        </p:nvSpPr>
        <p:spPr bwMode="auto">
          <a:xfrm>
            <a:off x="680424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0" name="Line 99"/>
          <p:cNvSpPr>
            <a:spLocks noChangeShapeType="1"/>
          </p:cNvSpPr>
          <p:nvPr/>
        </p:nvSpPr>
        <p:spPr bwMode="auto">
          <a:xfrm>
            <a:off x="75243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3" name="Oval 115"/>
          <p:cNvSpPr>
            <a:spLocks noChangeArrowheads="1"/>
          </p:cNvSpPr>
          <p:nvPr/>
        </p:nvSpPr>
        <p:spPr bwMode="auto">
          <a:xfrm>
            <a:off x="29158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44" name="Oval 115"/>
          <p:cNvSpPr>
            <a:spLocks noChangeArrowheads="1"/>
          </p:cNvSpPr>
          <p:nvPr/>
        </p:nvSpPr>
        <p:spPr bwMode="auto">
          <a:xfrm>
            <a:off x="363589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5" name="Oval 115"/>
          <p:cNvSpPr>
            <a:spLocks noChangeArrowheads="1"/>
          </p:cNvSpPr>
          <p:nvPr/>
        </p:nvSpPr>
        <p:spPr bwMode="auto">
          <a:xfrm>
            <a:off x="435597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46" name="Oval 115"/>
          <p:cNvSpPr>
            <a:spLocks noChangeArrowheads="1"/>
          </p:cNvSpPr>
          <p:nvPr/>
        </p:nvSpPr>
        <p:spPr bwMode="auto">
          <a:xfrm>
            <a:off x="507605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c</a:t>
            </a:r>
            <a:endParaRPr lang="cs-CZ" sz="1600" b="1"/>
          </a:p>
        </p:txBody>
      </p:sp>
      <p:sp>
        <p:nvSpPr>
          <p:cNvPr id="47" name="Oval 115"/>
          <p:cNvSpPr>
            <a:spLocks noChangeArrowheads="1"/>
          </p:cNvSpPr>
          <p:nvPr/>
        </p:nvSpPr>
        <p:spPr bwMode="auto">
          <a:xfrm>
            <a:off x="57961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48" name="Oval 115"/>
          <p:cNvSpPr>
            <a:spLocks noChangeArrowheads="1"/>
          </p:cNvSpPr>
          <p:nvPr/>
        </p:nvSpPr>
        <p:spPr bwMode="auto">
          <a:xfrm>
            <a:off x="65162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51" name="Line 99"/>
          <p:cNvSpPr>
            <a:spLocks noChangeShapeType="1"/>
          </p:cNvSpPr>
          <p:nvPr/>
        </p:nvSpPr>
        <p:spPr bwMode="auto">
          <a:xfrm flipV="1">
            <a:off x="1619672" y="1989534"/>
            <a:ext cx="576065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2" name="Line 99"/>
          <p:cNvSpPr>
            <a:spLocks noChangeShapeType="1"/>
          </p:cNvSpPr>
          <p:nvPr/>
        </p:nvSpPr>
        <p:spPr bwMode="auto">
          <a:xfrm>
            <a:off x="248376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3" name="Line 99"/>
          <p:cNvSpPr>
            <a:spLocks noChangeShapeType="1"/>
          </p:cNvSpPr>
          <p:nvPr/>
        </p:nvSpPr>
        <p:spPr bwMode="auto">
          <a:xfrm>
            <a:off x="320384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4" name="Line 99"/>
          <p:cNvSpPr>
            <a:spLocks noChangeShapeType="1"/>
          </p:cNvSpPr>
          <p:nvPr/>
        </p:nvSpPr>
        <p:spPr bwMode="auto">
          <a:xfrm>
            <a:off x="392392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464400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536408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08416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2" name="Oval 115"/>
          <p:cNvSpPr>
            <a:spLocks noChangeArrowheads="1"/>
          </p:cNvSpPr>
          <p:nvPr/>
        </p:nvSpPr>
        <p:spPr bwMode="auto">
          <a:xfrm>
            <a:off x="2915816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 flipV="1">
            <a:off x="2339752" y="1269454"/>
            <a:ext cx="576064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73" name="Oval 115"/>
          <p:cNvSpPr>
            <a:spLocks noChangeArrowheads="1"/>
          </p:cNvSpPr>
          <p:nvPr/>
        </p:nvSpPr>
        <p:spPr bwMode="auto">
          <a:xfrm>
            <a:off x="36358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4" name="Oval 115"/>
          <p:cNvSpPr>
            <a:spLocks noChangeArrowheads="1"/>
          </p:cNvSpPr>
          <p:nvPr/>
        </p:nvSpPr>
        <p:spPr bwMode="auto">
          <a:xfrm>
            <a:off x="43559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5" name="Oval 115"/>
          <p:cNvSpPr>
            <a:spLocks noChangeArrowheads="1"/>
          </p:cNvSpPr>
          <p:nvPr/>
        </p:nvSpPr>
        <p:spPr bwMode="auto">
          <a:xfrm>
            <a:off x="507605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76" name="Oval 115"/>
          <p:cNvSpPr>
            <a:spLocks noChangeArrowheads="1"/>
          </p:cNvSpPr>
          <p:nvPr/>
        </p:nvSpPr>
        <p:spPr bwMode="auto">
          <a:xfrm>
            <a:off x="579613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77" name="Oval 115"/>
          <p:cNvSpPr>
            <a:spLocks noChangeArrowheads="1"/>
          </p:cNvSpPr>
          <p:nvPr/>
        </p:nvSpPr>
        <p:spPr bwMode="auto">
          <a:xfrm>
            <a:off x="651621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78" name="Oval 115"/>
          <p:cNvSpPr>
            <a:spLocks noChangeArrowheads="1"/>
          </p:cNvSpPr>
          <p:nvPr/>
        </p:nvSpPr>
        <p:spPr bwMode="auto">
          <a:xfrm>
            <a:off x="72362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9" name="Oval 115"/>
          <p:cNvSpPr>
            <a:spLocks noChangeArrowheads="1"/>
          </p:cNvSpPr>
          <p:nvPr/>
        </p:nvSpPr>
        <p:spPr bwMode="auto">
          <a:xfrm>
            <a:off x="79563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83" name="Line 99"/>
          <p:cNvSpPr>
            <a:spLocks noChangeShapeType="1"/>
          </p:cNvSpPr>
          <p:nvPr/>
        </p:nvSpPr>
        <p:spPr bwMode="auto">
          <a:xfrm>
            <a:off x="392392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464400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5" name="Line 99"/>
          <p:cNvSpPr>
            <a:spLocks noChangeShapeType="1"/>
          </p:cNvSpPr>
          <p:nvPr/>
        </p:nvSpPr>
        <p:spPr bwMode="auto">
          <a:xfrm>
            <a:off x="536408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6" name="Line 99"/>
          <p:cNvSpPr>
            <a:spLocks noChangeShapeType="1"/>
          </p:cNvSpPr>
          <p:nvPr/>
        </p:nvSpPr>
        <p:spPr bwMode="auto">
          <a:xfrm>
            <a:off x="608416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680424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8" name="Line 99"/>
          <p:cNvSpPr>
            <a:spLocks noChangeShapeType="1"/>
          </p:cNvSpPr>
          <p:nvPr/>
        </p:nvSpPr>
        <p:spPr bwMode="auto">
          <a:xfrm>
            <a:off x="752432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98" name="Oval 115"/>
          <p:cNvSpPr>
            <a:spLocks noChangeArrowheads="1"/>
          </p:cNvSpPr>
          <p:nvPr/>
        </p:nvSpPr>
        <p:spPr bwMode="auto">
          <a:xfrm>
            <a:off x="1475657" y="5444530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y</a:t>
            </a:r>
            <a:endParaRPr lang="cs-CZ" sz="1600" b="1"/>
          </a:p>
        </p:txBody>
      </p:sp>
      <p:sp>
        <p:nvSpPr>
          <p:cNvPr id="99" name="Oval 115"/>
          <p:cNvSpPr>
            <a:spLocks noChangeArrowheads="1"/>
          </p:cNvSpPr>
          <p:nvPr/>
        </p:nvSpPr>
        <p:spPr bwMode="auto">
          <a:xfrm>
            <a:off x="219573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0" name="Oval 115"/>
          <p:cNvSpPr>
            <a:spLocks noChangeArrowheads="1"/>
          </p:cNvSpPr>
          <p:nvPr/>
        </p:nvSpPr>
        <p:spPr bwMode="auto">
          <a:xfrm>
            <a:off x="291581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1763689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248376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3" name="Oval 115"/>
          <p:cNvSpPr>
            <a:spLocks noChangeArrowheads="1"/>
          </p:cNvSpPr>
          <p:nvPr/>
        </p:nvSpPr>
        <p:spPr bwMode="auto">
          <a:xfrm>
            <a:off x="363589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104" name="Line 99"/>
          <p:cNvSpPr>
            <a:spLocks noChangeShapeType="1"/>
          </p:cNvSpPr>
          <p:nvPr/>
        </p:nvSpPr>
        <p:spPr bwMode="auto">
          <a:xfrm>
            <a:off x="320384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5" name="Oval 115"/>
          <p:cNvSpPr>
            <a:spLocks noChangeArrowheads="1"/>
          </p:cNvSpPr>
          <p:nvPr/>
        </p:nvSpPr>
        <p:spPr bwMode="auto">
          <a:xfrm>
            <a:off x="1475657" y="472514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106" name="Oval 115"/>
          <p:cNvSpPr>
            <a:spLocks noChangeArrowheads="1"/>
          </p:cNvSpPr>
          <p:nvPr/>
        </p:nvSpPr>
        <p:spPr bwMode="auto">
          <a:xfrm>
            <a:off x="2195736" y="472514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1763689" y="486916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1" name="Line 99"/>
          <p:cNvSpPr>
            <a:spLocks noChangeShapeType="1"/>
          </p:cNvSpPr>
          <p:nvPr/>
        </p:nvSpPr>
        <p:spPr bwMode="auto">
          <a:xfrm flipV="1">
            <a:off x="89959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21602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Oval 115"/>
          <p:cNvSpPr>
            <a:spLocks noChangeArrowheads="1"/>
          </p:cNvSpPr>
          <p:nvPr/>
        </p:nvSpPr>
        <p:spPr bwMode="auto">
          <a:xfrm>
            <a:off x="7555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41" name="Oval 115"/>
          <p:cNvSpPr>
            <a:spLocks noChangeArrowheads="1"/>
          </p:cNvSpPr>
          <p:nvPr/>
        </p:nvSpPr>
        <p:spPr bwMode="auto">
          <a:xfrm>
            <a:off x="1475656" y="256490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2" name="Oval 115"/>
          <p:cNvSpPr>
            <a:spLocks noChangeArrowheads="1"/>
          </p:cNvSpPr>
          <p:nvPr/>
        </p:nvSpPr>
        <p:spPr bwMode="auto">
          <a:xfrm>
            <a:off x="21957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12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Finite language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Building Automaton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88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AutoShape 642"/>
          <p:cNvSpPr>
            <a:spLocks noChangeArrowheads="1"/>
          </p:cNvSpPr>
          <p:nvPr/>
        </p:nvSpPr>
        <p:spPr bwMode="auto">
          <a:xfrm>
            <a:off x="395536" y="980728"/>
            <a:ext cx="8424936" cy="4968552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3059832" y="1916832"/>
            <a:ext cx="576064" cy="7913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90" name="Rounded Rectangle 89"/>
          <p:cNvSpPr/>
          <p:nvPr/>
        </p:nvSpPr>
        <p:spPr>
          <a:xfrm>
            <a:off x="2843808" y="1556792"/>
            <a:ext cx="504056" cy="936104"/>
          </a:xfrm>
          <a:prstGeom prst="roundRect">
            <a:avLst>
              <a:gd name="adj" fmla="val 33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Rounded Rectangle 96"/>
          <p:cNvSpPr/>
          <p:nvPr/>
        </p:nvSpPr>
        <p:spPr>
          <a:xfrm>
            <a:off x="3491880" y="2996952"/>
            <a:ext cx="504056" cy="936104"/>
          </a:xfrm>
          <a:prstGeom prst="roundRect">
            <a:avLst>
              <a:gd name="adj" fmla="val 33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al 115"/>
          <p:cNvSpPr>
            <a:spLocks noChangeArrowheads="1"/>
          </p:cNvSpPr>
          <p:nvPr/>
        </p:nvSpPr>
        <p:spPr bwMode="auto">
          <a:xfrm>
            <a:off x="43559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" name="Oval 115"/>
          <p:cNvSpPr>
            <a:spLocks noChangeArrowheads="1"/>
          </p:cNvSpPr>
          <p:nvPr/>
        </p:nvSpPr>
        <p:spPr bwMode="auto">
          <a:xfrm>
            <a:off x="507605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579613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9" name="Oval 115"/>
          <p:cNvSpPr>
            <a:spLocks noChangeArrowheads="1"/>
          </p:cNvSpPr>
          <p:nvPr/>
        </p:nvSpPr>
        <p:spPr bwMode="auto">
          <a:xfrm>
            <a:off x="651621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10" name="Oval 115"/>
          <p:cNvSpPr>
            <a:spLocks noChangeArrowheads="1"/>
          </p:cNvSpPr>
          <p:nvPr/>
        </p:nvSpPr>
        <p:spPr bwMode="auto">
          <a:xfrm>
            <a:off x="723629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11" name="Oval 115"/>
          <p:cNvSpPr>
            <a:spLocks noChangeArrowheads="1"/>
          </p:cNvSpPr>
          <p:nvPr/>
        </p:nvSpPr>
        <p:spPr bwMode="auto">
          <a:xfrm>
            <a:off x="79563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14" name="Line 99"/>
          <p:cNvSpPr>
            <a:spLocks noChangeShapeType="1"/>
          </p:cNvSpPr>
          <p:nvPr/>
        </p:nvSpPr>
        <p:spPr bwMode="auto">
          <a:xfrm>
            <a:off x="3779912" y="3356992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7" name="Line 99"/>
          <p:cNvSpPr>
            <a:spLocks noChangeShapeType="1"/>
          </p:cNvSpPr>
          <p:nvPr/>
        </p:nvSpPr>
        <p:spPr bwMode="auto">
          <a:xfrm>
            <a:off x="464400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8" name="Line 99"/>
          <p:cNvSpPr>
            <a:spLocks noChangeShapeType="1"/>
          </p:cNvSpPr>
          <p:nvPr/>
        </p:nvSpPr>
        <p:spPr bwMode="auto">
          <a:xfrm>
            <a:off x="536408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9" name="Line 99"/>
          <p:cNvSpPr>
            <a:spLocks noChangeShapeType="1"/>
          </p:cNvSpPr>
          <p:nvPr/>
        </p:nvSpPr>
        <p:spPr bwMode="auto">
          <a:xfrm>
            <a:off x="608416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0" name="Line 99"/>
          <p:cNvSpPr>
            <a:spLocks noChangeShapeType="1"/>
          </p:cNvSpPr>
          <p:nvPr/>
        </p:nvSpPr>
        <p:spPr bwMode="auto">
          <a:xfrm>
            <a:off x="680424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1" name="Line 99"/>
          <p:cNvSpPr>
            <a:spLocks noChangeShapeType="1"/>
          </p:cNvSpPr>
          <p:nvPr/>
        </p:nvSpPr>
        <p:spPr bwMode="auto">
          <a:xfrm>
            <a:off x="752432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3" name="Oval 115"/>
          <p:cNvSpPr>
            <a:spLocks noChangeArrowheads="1"/>
          </p:cNvSpPr>
          <p:nvPr/>
        </p:nvSpPr>
        <p:spPr bwMode="auto">
          <a:xfrm>
            <a:off x="21957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l</a:t>
            </a:r>
            <a:endParaRPr lang="cs-CZ" sz="1600" b="1"/>
          </a:p>
        </p:txBody>
      </p:sp>
      <p:sp>
        <p:nvSpPr>
          <p:cNvPr id="24" name="Oval 115"/>
          <p:cNvSpPr>
            <a:spLocks noChangeArrowheads="1"/>
          </p:cNvSpPr>
          <p:nvPr/>
        </p:nvSpPr>
        <p:spPr bwMode="auto">
          <a:xfrm>
            <a:off x="29158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g</a:t>
            </a:r>
            <a:endParaRPr lang="cs-CZ" sz="1600" b="1"/>
          </a:p>
        </p:txBody>
      </p:sp>
      <p:sp>
        <p:nvSpPr>
          <p:cNvPr id="25" name="Oval 115"/>
          <p:cNvSpPr>
            <a:spLocks noChangeArrowheads="1"/>
          </p:cNvSpPr>
          <p:nvPr/>
        </p:nvSpPr>
        <p:spPr bwMode="auto">
          <a:xfrm>
            <a:off x="36358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43559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27" name="Oval 115"/>
          <p:cNvSpPr>
            <a:spLocks noChangeArrowheads="1"/>
          </p:cNvSpPr>
          <p:nvPr/>
        </p:nvSpPr>
        <p:spPr bwMode="auto">
          <a:xfrm>
            <a:off x="507605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i</a:t>
            </a:r>
            <a:endParaRPr lang="cs-CZ" sz="1600" b="1"/>
          </a:p>
        </p:txBody>
      </p:sp>
      <p:sp>
        <p:nvSpPr>
          <p:cNvPr id="28" name="Oval 115"/>
          <p:cNvSpPr>
            <a:spLocks noChangeArrowheads="1"/>
          </p:cNvSpPr>
          <p:nvPr/>
        </p:nvSpPr>
        <p:spPr bwMode="auto">
          <a:xfrm>
            <a:off x="57961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65162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h</a:t>
            </a:r>
            <a:endParaRPr lang="cs-CZ" sz="1600" b="1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72362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m</a:t>
            </a:r>
            <a:endParaRPr lang="cs-CZ" sz="1600" b="1"/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9563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32" name="Line 99"/>
          <p:cNvSpPr>
            <a:spLocks noChangeShapeType="1"/>
          </p:cNvSpPr>
          <p:nvPr/>
        </p:nvSpPr>
        <p:spPr bwMode="auto">
          <a:xfrm>
            <a:off x="161967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3" name="Line 99"/>
          <p:cNvSpPr>
            <a:spLocks noChangeShapeType="1"/>
          </p:cNvSpPr>
          <p:nvPr/>
        </p:nvSpPr>
        <p:spPr bwMode="auto">
          <a:xfrm>
            <a:off x="248376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20384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5" name="Line 99"/>
          <p:cNvSpPr>
            <a:spLocks noChangeShapeType="1"/>
          </p:cNvSpPr>
          <p:nvPr/>
        </p:nvSpPr>
        <p:spPr bwMode="auto">
          <a:xfrm>
            <a:off x="39239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6" name="Line 99"/>
          <p:cNvSpPr>
            <a:spLocks noChangeShapeType="1"/>
          </p:cNvSpPr>
          <p:nvPr/>
        </p:nvSpPr>
        <p:spPr bwMode="auto">
          <a:xfrm>
            <a:off x="464400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7" name="Line 99"/>
          <p:cNvSpPr>
            <a:spLocks noChangeShapeType="1"/>
          </p:cNvSpPr>
          <p:nvPr/>
        </p:nvSpPr>
        <p:spPr bwMode="auto">
          <a:xfrm>
            <a:off x="536408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8" name="Line 99"/>
          <p:cNvSpPr>
            <a:spLocks noChangeShapeType="1"/>
          </p:cNvSpPr>
          <p:nvPr/>
        </p:nvSpPr>
        <p:spPr bwMode="auto">
          <a:xfrm>
            <a:off x="608416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9" name="Line 99"/>
          <p:cNvSpPr>
            <a:spLocks noChangeShapeType="1"/>
          </p:cNvSpPr>
          <p:nvPr/>
        </p:nvSpPr>
        <p:spPr bwMode="auto">
          <a:xfrm>
            <a:off x="680424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0" name="Line 99"/>
          <p:cNvSpPr>
            <a:spLocks noChangeShapeType="1"/>
          </p:cNvSpPr>
          <p:nvPr/>
        </p:nvSpPr>
        <p:spPr bwMode="auto">
          <a:xfrm>
            <a:off x="75243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3" name="Oval 115"/>
          <p:cNvSpPr>
            <a:spLocks noChangeArrowheads="1"/>
          </p:cNvSpPr>
          <p:nvPr/>
        </p:nvSpPr>
        <p:spPr bwMode="auto">
          <a:xfrm>
            <a:off x="29158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44" name="Oval 115"/>
          <p:cNvSpPr>
            <a:spLocks noChangeArrowheads="1"/>
          </p:cNvSpPr>
          <p:nvPr/>
        </p:nvSpPr>
        <p:spPr bwMode="auto">
          <a:xfrm>
            <a:off x="363589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5" name="Oval 115"/>
          <p:cNvSpPr>
            <a:spLocks noChangeArrowheads="1"/>
          </p:cNvSpPr>
          <p:nvPr/>
        </p:nvSpPr>
        <p:spPr bwMode="auto">
          <a:xfrm>
            <a:off x="435597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46" name="Oval 115"/>
          <p:cNvSpPr>
            <a:spLocks noChangeArrowheads="1"/>
          </p:cNvSpPr>
          <p:nvPr/>
        </p:nvSpPr>
        <p:spPr bwMode="auto">
          <a:xfrm>
            <a:off x="507605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c</a:t>
            </a:r>
            <a:endParaRPr lang="cs-CZ" sz="1600" b="1"/>
          </a:p>
        </p:txBody>
      </p:sp>
      <p:sp>
        <p:nvSpPr>
          <p:cNvPr id="47" name="Oval 115"/>
          <p:cNvSpPr>
            <a:spLocks noChangeArrowheads="1"/>
          </p:cNvSpPr>
          <p:nvPr/>
        </p:nvSpPr>
        <p:spPr bwMode="auto">
          <a:xfrm>
            <a:off x="57961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48" name="Oval 115"/>
          <p:cNvSpPr>
            <a:spLocks noChangeArrowheads="1"/>
          </p:cNvSpPr>
          <p:nvPr/>
        </p:nvSpPr>
        <p:spPr bwMode="auto">
          <a:xfrm>
            <a:off x="65162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51" name="Line 99"/>
          <p:cNvSpPr>
            <a:spLocks noChangeShapeType="1"/>
          </p:cNvSpPr>
          <p:nvPr/>
        </p:nvSpPr>
        <p:spPr bwMode="auto">
          <a:xfrm flipV="1">
            <a:off x="1619672" y="1989534"/>
            <a:ext cx="576065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2" name="Line 99"/>
          <p:cNvSpPr>
            <a:spLocks noChangeShapeType="1"/>
          </p:cNvSpPr>
          <p:nvPr/>
        </p:nvSpPr>
        <p:spPr bwMode="auto">
          <a:xfrm>
            <a:off x="248376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3" name="Line 99"/>
          <p:cNvSpPr>
            <a:spLocks noChangeShapeType="1"/>
          </p:cNvSpPr>
          <p:nvPr/>
        </p:nvSpPr>
        <p:spPr bwMode="auto">
          <a:xfrm>
            <a:off x="320384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4" name="Line 99"/>
          <p:cNvSpPr>
            <a:spLocks noChangeShapeType="1"/>
          </p:cNvSpPr>
          <p:nvPr/>
        </p:nvSpPr>
        <p:spPr bwMode="auto">
          <a:xfrm>
            <a:off x="392392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464400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536408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08416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2" name="Oval 115"/>
          <p:cNvSpPr>
            <a:spLocks noChangeArrowheads="1"/>
          </p:cNvSpPr>
          <p:nvPr/>
        </p:nvSpPr>
        <p:spPr bwMode="auto">
          <a:xfrm>
            <a:off x="2915816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 flipV="1">
            <a:off x="2339752" y="1269454"/>
            <a:ext cx="576064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73" name="Oval 115"/>
          <p:cNvSpPr>
            <a:spLocks noChangeArrowheads="1"/>
          </p:cNvSpPr>
          <p:nvPr/>
        </p:nvSpPr>
        <p:spPr bwMode="auto">
          <a:xfrm>
            <a:off x="36358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4" name="Oval 115"/>
          <p:cNvSpPr>
            <a:spLocks noChangeArrowheads="1"/>
          </p:cNvSpPr>
          <p:nvPr/>
        </p:nvSpPr>
        <p:spPr bwMode="auto">
          <a:xfrm>
            <a:off x="43559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75" name="Oval 115"/>
          <p:cNvSpPr>
            <a:spLocks noChangeArrowheads="1"/>
          </p:cNvSpPr>
          <p:nvPr/>
        </p:nvSpPr>
        <p:spPr bwMode="auto">
          <a:xfrm>
            <a:off x="507605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76" name="Oval 115"/>
          <p:cNvSpPr>
            <a:spLocks noChangeArrowheads="1"/>
          </p:cNvSpPr>
          <p:nvPr/>
        </p:nvSpPr>
        <p:spPr bwMode="auto">
          <a:xfrm>
            <a:off x="579613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77" name="Oval 115"/>
          <p:cNvSpPr>
            <a:spLocks noChangeArrowheads="1"/>
          </p:cNvSpPr>
          <p:nvPr/>
        </p:nvSpPr>
        <p:spPr bwMode="auto">
          <a:xfrm>
            <a:off x="651621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78" name="Oval 115"/>
          <p:cNvSpPr>
            <a:spLocks noChangeArrowheads="1"/>
          </p:cNvSpPr>
          <p:nvPr/>
        </p:nvSpPr>
        <p:spPr bwMode="auto">
          <a:xfrm>
            <a:off x="72362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79" name="Oval 115"/>
          <p:cNvSpPr>
            <a:spLocks noChangeArrowheads="1"/>
          </p:cNvSpPr>
          <p:nvPr/>
        </p:nvSpPr>
        <p:spPr bwMode="auto">
          <a:xfrm>
            <a:off x="79563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83" name="Line 99"/>
          <p:cNvSpPr>
            <a:spLocks noChangeShapeType="1"/>
          </p:cNvSpPr>
          <p:nvPr/>
        </p:nvSpPr>
        <p:spPr bwMode="auto">
          <a:xfrm>
            <a:off x="392392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464400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5" name="Line 99"/>
          <p:cNvSpPr>
            <a:spLocks noChangeShapeType="1"/>
          </p:cNvSpPr>
          <p:nvPr/>
        </p:nvSpPr>
        <p:spPr bwMode="auto">
          <a:xfrm>
            <a:off x="536408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6" name="Line 99"/>
          <p:cNvSpPr>
            <a:spLocks noChangeShapeType="1"/>
          </p:cNvSpPr>
          <p:nvPr/>
        </p:nvSpPr>
        <p:spPr bwMode="auto">
          <a:xfrm>
            <a:off x="608416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680424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8" name="Line 99"/>
          <p:cNvSpPr>
            <a:spLocks noChangeShapeType="1"/>
          </p:cNvSpPr>
          <p:nvPr/>
        </p:nvSpPr>
        <p:spPr bwMode="auto">
          <a:xfrm>
            <a:off x="752432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98" name="Oval 115"/>
          <p:cNvSpPr>
            <a:spLocks noChangeArrowheads="1"/>
          </p:cNvSpPr>
          <p:nvPr/>
        </p:nvSpPr>
        <p:spPr bwMode="auto">
          <a:xfrm>
            <a:off x="1475657" y="5444530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y</a:t>
            </a:r>
            <a:endParaRPr lang="cs-CZ" sz="1600" b="1"/>
          </a:p>
        </p:txBody>
      </p:sp>
      <p:sp>
        <p:nvSpPr>
          <p:cNvPr id="99" name="Oval 115"/>
          <p:cNvSpPr>
            <a:spLocks noChangeArrowheads="1"/>
          </p:cNvSpPr>
          <p:nvPr/>
        </p:nvSpPr>
        <p:spPr bwMode="auto">
          <a:xfrm>
            <a:off x="219573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0" name="Oval 115"/>
          <p:cNvSpPr>
            <a:spLocks noChangeArrowheads="1"/>
          </p:cNvSpPr>
          <p:nvPr/>
        </p:nvSpPr>
        <p:spPr bwMode="auto">
          <a:xfrm>
            <a:off x="291581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1763689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248376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3" name="Oval 115"/>
          <p:cNvSpPr>
            <a:spLocks noChangeArrowheads="1"/>
          </p:cNvSpPr>
          <p:nvPr/>
        </p:nvSpPr>
        <p:spPr bwMode="auto">
          <a:xfrm>
            <a:off x="363589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104" name="Line 99"/>
          <p:cNvSpPr>
            <a:spLocks noChangeShapeType="1"/>
          </p:cNvSpPr>
          <p:nvPr/>
        </p:nvSpPr>
        <p:spPr bwMode="auto">
          <a:xfrm>
            <a:off x="320384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5" name="Oval 115"/>
          <p:cNvSpPr>
            <a:spLocks noChangeArrowheads="1"/>
          </p:cNvSpPr>
          <p:nvPr/>
        </p:nvSpPr>
        <p:spPr bwMode="auto">
          <a:xfrm>
            <a:off x="1475657" y="472514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106" name="Oval 115"/>
          <p:cNvSpPr>
            <a:spLocks noChangeArrowheads="1"/>
          </p:cNvSpPr>
          <p:nvPr/>
        </p:nvSpPr>
        <p:spPr bwMode="auto">
          <a:xfrm>
            <a:off x="2195736" y="472514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1763689" y="486916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1" name="Line 99"/>
          <p:cNvSpPr>
            <a:spLocks noChangeShapeType="1"/>
          </p:cNvSpPr>
          <p:nvPr/>
        </p:nvSpPr>
        <p:spPr bwMode="auto">
          <a:xfrm flipV="1">
            <a:off x="89959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21602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Oval 115"/>
          <p:cNvSpPr>
            <a:spLocks noChangeArrowheads="1"/>
          </p:cNvSpPr>
          <p:nvPr/>
        </p:nvSpPr>
        <p:spPr bwMode="auto">
          <a:xfrm>
            <a:off x="7555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41" name="Oval 115"/>
          <p:cNvSpPr>
            <a:spLocks noChangeArrowheads="1"/>
          </p:cNvSpPr>
          <p:nvPr/>
        </p:nvSpPr>
        <p:spPr bwMode="auto">
          <a:xfrm>
            <a:off x="1475656" y="256490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42" name="Oval 115"/>
          <p:cNvSpPr>
            <a:spLocks noChangeArrowheads="1"/>
          </p:cNvSpPr>
          <p:nvPr/>
        </p:nvSpPr>
        <p:spPr bwMode="auto">
          <a:xfrm>
            <a:off x="21957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12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Finite language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Building Automaton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4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AutoShape 642"/>
          <p:cNvSpPr>
            <a:spLocks noChangeArrowheads="1"/>
          </p:cNvSpPr>
          <p:nvPr/>
        </p:nvSpPr>
        <p:spPr bwMode="auto">
          <a:xfrm>
            <a:off x="323528" y="980728"/>
            <a:ext cx="8496944" cy="4968552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539552" y="548680"/>
            <a:ext cx="8064896" cy="648072"/>
          </a:xfrm>
          <a:prstGeom prst="roundRect">
            <a:avLst>
              <a:gd name="adj" fmla="val 241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Search NFA for dictionary </a:t>
            </a:r>
          </a:p>
          <a:p>
            <a:pPr algn="l"/>
            <a:r>
              <a:rPr lang="en-US"/>
              <a:t>D = {"add", "advanced", "algorithms", "to", "your", "algonqiuan", "adventures"}</a:t>
            </a:r>
            <a:endParaRPr lang="en-US" smtClean="0"/>
          </a:p>
        </p:txBody>
      </p:sp>
      <p:sp>
        <p:nvSpPr>
          <p:cNvPr id="92" name="Oval 115"/>
          <p:cNvSpPr>
            <a:spLocks noChangeArrowheads="1"/>
          </p:cNvSpPr>
          <p:nvPr/>
        </p:nvSpPr>
        <p:spPr bwMode="auto">
          <a:xfrm>
            <a:off x="2843808" y="105273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93" name="Oval 115"/>
          <p:cNvSpPr>
            <a:spLocks noChangeArrowheads="1"/>
          </p:cNvSpPr>
          <p:nvPr/>
        </p:nvSpPr>
        <p:spPr bwMode="auto">
          <a:xfrm>
            <a:off x="6444208" y="177281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94" name="Oval 115"/>
          <p:cNvSpPr>
            <a:spLocks noChangeArrowheads="1"/>
          </p:cNvSpPr>
          <p:nvPr/>
        </p:nvSpPr>
        <p:spPr bwMode="auto">
          <a:xfrm>
            <a:off x="7884368" y="249289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95" name="Oval 115"/>
          <p:cNvSpPr>
            <a:spLocks noChangeArrowheads="1"/>
          </p:cNvSpPr>
          <p:nvPr/>
        </p:nvSpPr>
        <p:spPr bwMode="auto">
          <a:xfrm>
            <a:off x="7884368" y="321297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96" name="Oval 115"/>
          <p:cNvSpPr>
            <a:spLocks noChangeArrowheads="1"/>
          </p:cNvSpPr>
          <p:nvPr/>
        </p:nvSpPr>
        <p:spPr bwMode="auto">
          <a:xfrm>
            <a:off x="7884368" y="393305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109" name="Oval 115"/>
          <p:cNvSpPr>
            <a:spLocks noChangeArrowheads="1"/>
          </p:cNvSpPr>
          <p:nvPr/>
        </p:nvSpPr>
        <p:spPr bwMode="auto">
          <a:xfrm>
            <a:off x="3563888" y="537321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110" name="Oval 115"/>
          <p:cNvSpPr>
            <a:spLocks noChangeArrowheads="1"/>
          </p:cNvSpPr>
          <p:nvPr/>
        </p:nvSpPr>
        <p:spPr bwMode="auto">
          <a:xfrm>
            <a:off x="2123728" y="465313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3059832" y="1916832"/>
            <a:ext cx="576064" cy="7913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" name="Oval 115"/>
          <p:cNvSpPr>
            <a:spLocks noChangeArrowheads="1"/>
          </p:cNvSpPr>
          <p:nvPr/>
        </p:nvSpPr>
        <p:spPr bwMode="auto">
          <a:xfrm>
            <a:off x="43559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26</a:t>
            </a:r>
            <a:endParaRPr lang="cs-CZ" sz="1600" b="1"/>
          </a:p>
        </p:txBody>
      </p:sp>
      <p:sp>
        <p:nvSpPr>
          <p:cNvPr id="7" name="Oval 115"/>
          <p:cNvSpPr>
            <a:spLocks noChangeArrowheads="1"/>
          </p:cNvSpPr>
          <p:nvPr/>
        </p:nvSpPr>
        <p:spPr bwMode="auto">
          <a:xfrm>
            <a:off x="507605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27</a:t>
            </a:r>
            <a:endParaRPr lang="cs-CZ" sz="1600" b="1"/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579613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28</a:t>
            </a:r>
            <a:endParaRPr lang="cs-CZ" sz="1600" b="1"/>
          </a:p>
        </p:txBody>
      </p:sp>
      <p:sp>
        <p:nvSpPr>
          <p:cNvPr id="9" name="Oval 115"/>
          <p:cNvSpPr>
            <a:spLocks noChangeArrowheads="1"/>
          </p:cNvSpPr>
          <p:nvPr/>
        </p:nvSpPr>
        <p:spPr bwMode="auto">
          <a:xfrm>
            <a:off x="651621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29</a:t>
            </a:r>
            <a:endParaRPr lang="cs-CZ" sz="1600" b="1"/>
          </a:p>
        </p:txBody>
      </p:sp>
      <p:sp>
        <p:nvSpPr>
          <p:cNvPr id="10" name="Oval 115"/>
          <p:cNvSpPr>
            <a:spLocks noChangeArrowheads="1"/>
          </p:cNvSpPr>
          <p:nvPr/>
        </p:nvSpPr>
        <p:spPr bwMode="auto">
          <a:xfrm>
            <a:off x="723629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30</a:t>
            </a:r>
            <a:endParaRPr lang="cs-CZ" sz="1600" b="1"/>
          </a:p>
        </p:txBody>
      </p:sp>
      <p:sp>
        <p:nvSpPr>
          <p:cNvPr id="11" name="Oval 115"/>
          <p:cNvSpPr>
            <a:spLocks noChangeArrowheads="1"/>
          </p:cNvSpPr>
          <p:nvPr/>
        </p:nvSpPr>
        <p:spPr bwMode="auto">
          <a:xfrm>
            <a:off x="7956376" y="400506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31</a:t>
            </a:r>
            <a:endParaRPr lang="cs-CZ" sz="1600" b="1"/>
          </a:p>
        </p:txBody>
      </p:sp>
      <p:sp>
        <p:nvSpPr>
          <p:cNvPr id="14" name="Line 99"/>
          <p:cNvSpPr>
            <a:spLocks noChangeShapeType="1"/>
          </p:cNvSpPr>
          <p:nvPr/>
        </p:nvSpPr>
        <p:spPr bwMode="auto">
          <a:xfrm>
            <a:off x="3779912" y="3356992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7" name="Line 99"/>
          <p:cNvSpPr>
            <a:spLocks noChangeShapeType="1"/>
          </p:cNvSpPr>
          <p:nvPr/>
        </p:nvSpPr>
        <p:spPr bwMode="auto">
          <a:xfrm>
            <a:off x="464400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8" name="Line 99"/>
          <p:cNvSpPr>
            <a:spLocks noChangeShapeType="1"/>
          </p:cNvSpPr>
          <p:nvPr/>
        </p:nvSpPr>
        <p:spPr bwMode="auto">
          <a:xfrm>
            <a:off x="536408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9" name="Line 99"/>
          <p:cNvSpPr>
            <a:spLocks noChangeShapeType="1"/>
          </p:cNvSpPr>
          <p:nvPr/>
        </p:nvSpPr>
        <p:spPr bwMode="auto">
          <a:xfrm>
            <a:off x="6084169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0" name="Line 99"/>
          <p:cNvSpPr>
            <a:spLocks noChangeShapeType="1"/>
          </p:cNvSpPr>
          <p:nvPr/>
        </p:nvSpPr>
        <p:spPr bwMode="auto">
          <a:xfrm>
            <a:off x="6804248" y="414908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1" name="Line 99"/>
          <p:cNvSpPr>
            <a:spLocks noChangeShapeType="1"/>
          </p:cNvSpPr>
          <p:nvPr/>
        </p:nvSpPr>
        <p:spPr bwMode="auto">
          <a:xfrm>
            <a:off x="7524328" y="4149080"/>
            <a:ext cx="36004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23" name="Oval 115"/>
          <p:cNvSpPr>
            <a:spLocks noChangeArrowheads="1"/>
          </p:cNvSpPr>
          <p:nvPr/>
        </p:nvSpPr>
        <p:spPr bwMode="auto">
          <a:xfrm>
            <a:off x="21957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17</a:t>
            </a:r>
            <a:endParaRPr lang="cs-CZ" sz="1600" b="1"/>
          </a:p>
        </p:txBody>
      </p:sp>
      <p:sp>
        <p:nvSpPr>
          <p:cNvPr id="24" name="Oval 115"/>
          <p:cNvSpPr>
            <a:spLocks noChangeArrowheads="1"/>
          </p:cNvSpPr>
          <p:nvPr/>
        </p:nvSpPr>
        <p:spPr bwMode="auto">
          <a:xfrm>
            <a:off x="29158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18</a:t>
            </a:r>
            <a:endParaRPr lang="cs-CZ" sz="1600" b="1"/>
          </a:p>
        </p:txBody>
      </p:sp>
      <p:sp>
        <p:nvSpPr>
          <p:cNvPr id="25" name="Oval 115"/>
          <p:cNvSpPr>
            <a:spLocks noChangeArrowheads="1"/>
          </p:cNvSpPr>
          <p:nvPr/>
        </p:nvSpPr>
        <p:spPr bwMode="auto">
          <a:xfrm>
            <a:off x="36358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19</a:t>
            </a:r>
            <a:endParaRPr lang="cs-CZ" sz="1600" b="1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43559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20</a:t>
            </a:r>
            <a:endParaRPr lang="cs-CZ" sz="1600" b="1"/>
          </a:p>
        </p:txBody>
      </p:sp>
      <p:sp>
        <p:nvSpPr>
          <p:cNvPr id="27" name="Oval 115"/>
          <p:cNvSpPr>
            <a:spLocks noChangeArrowheads="1"/>
          </p:cNvSpPr>
          <p:nvPr/>
        </p:nvSpPr>
        <p:spPr bwMode="auto">
          <a:xfrm>
            <a:off x="507605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21</a:t>
            </a:r>
            <a:endParaRPr lang="cs-CZ" sz="1600" b="1"/>
          </a:p>
        </p:txBody>
      </p:sp>
      <p:sp>
        <p:nvSpPr>
          <p:cNvPr id="28" name="Oval 115"/>
          <p:cNvSpPr>
            <a:spLocks noChangeArrowheads="1"/>
          </p:cNvSpPr>
          <p:nvPr/>
        </p:nvSpPr>
        <p:spPr bwMode="auto">
          <a:xfrm>
            <a:off x="579613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22</a:t>
            </a:r>
            <a:endParaRPr lang="cs-CZ" sz="1600" b="1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651621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23</a:t>
            </a:r>
            <a:endParaRPr lang="cs-CZ" sz="1600" b="1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723629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24</a:t>
            </a:r>
            <a:endParaRPr lang="cs-CZ" sz="1600" b="1"/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79563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25</a:t>
            </a:r>
            <a:endParaRPr lang="cs-CZ" sz="1600" b="1"/>
          </a:p>
        </p:txBody>
      </p:sp>
      <p:sp>
        <p:nvSpPr>
          <p:cNvPr id="32" name="Line 99"/>
          <p:cNvSpPr>
            <a:spLocks noChangeShapeType="1"/>
          </p:cNvSpPr>
          <p:nvPr/>
        </p:nvSpPr>
        <p:spPr bwMode="auto">
          <a:xfrm>
            <a:off x="161967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3" name="Line 99"/>
          <p:cNvSpPr>
            <a:spLocks noChangeShapeType="1"/>
          </p:cNvSpPr>
          <p:nvPr/>
        </p:nvSpPr>
        <p:spPr bwMode="auto">
          <a:xfrm>
            <a:off x="248376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20384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5" name="Line 99"/>
          <p:cNvSpPr>
            <a:spLocks noChangeShapeType="1"/>
          </p:cNvSpPr>
          <p:nvPr/>
        </p:nvSpPr>
        <p:spPr bwMode="auto">
          <a:xfrm>
            <a:off x="392392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6" name="Line 99"/>
          <p:cNvSpPr>
            <a:spLocks noChangeShapeType="1"/>
          </p:cNvSpPr>
          <p:nvPr/>
        </p:nvSpPr>
        <p:spPr bwMode="auto">
          <a:xfrm>
            <a:off x="464400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7" name="Line 99"/>
          <p:cNvSpPr>
            <a:spLocks noChangeShapeType="1"/>
          </p:cNvSpPr>
          <p:nvPr/>
        </p:nvSpPr>
        <p:spPr bwMode="auto">
          <a:xfrm>
            <a:off x="536408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8" name="Line 99"/>
          <p:cNvSpPr>
            <a:spLocks noChangeShapeType="1"/>
          </p:cNvSpPr>
          <p:nvPr/>
        </p:nvSpPr>
        <p:spPr bwMode="auto">
          <a:xfrm>
            <a:off x="6084169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39" name="Line 99"/>
          <p:cNvSpPr>
            <a:spLocks noChangeShapeType="1"/>
          </p:cNvSpPr>
          <p:nvPr/>
        </p:nvSpPr>
        <p:spPr bwMode="auto">
          <a:xfrm>
            <a:off x="6804248" y="3429000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0" name="Line 99"/>
          <p:cNvSpPr>
            <a:spLocks noChangeShapeType="1"/>
          </p:cNvSpPr>
          <p:nvPr/>
        </p:nvSpPr>
        <p:spPr bwMode="auto">
          <a:xfrm>
            <a:off x="7524328" y="3429000"/>
            <a:ext cx="36004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43" name="Oval 115"/>
          <p:cNvSpPr>
            <a:spLocks noChangeArrowheads="1"/>
          </p:cNvSpPr>
          <p:nvPr/>
        </p:nvSpPr>
        <p:spPr bwMode="auto">
          <a:xfrm>
            <a:off x="291581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4</a:t>
            </a:r>
            <a:endParaRPr lang="cs-CZ" sz="1600" b="1"/>
          </a:p>
        </p:txBody>
      </p:sp>
      <p:sp>
        <p:nvSpPr>
          <p:cNvPr id="44" name="Oval 115"/>
          <p:cNvSpPr>
            <a:spLocks noChangeArrowheads="1"/>
          </p:cNvSpPr>
          <p:nvPr/>
        </p:nvSpPr>
        <p:spPr bwMode="auto">
          <a:xfrm>
            <a:off x="363589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5</a:t>
            </a:r>
            <a:endParaRPr lang="cs-CZ" sz="1600" b="1"/>
          </a:p>
        </p:txBody>
      </p:sp>
      <p:sp>
        <p:nvSpPr>
          <p:cNvPr id="45" name="Oval 115"/>
          <p:cNvSpPr>
            <a:spLocks noChangeArrowheads="1"/>
          </p:cNvSpPr>
          <p:nvPr/>
        </p:nvSpPr>
        <p:spPr bwMode="auto">
          <a:xfrm>
            <a:off x="435597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6</a:t>
            </a:r>
            <a:endParaRPr lang="cs-CZ" sz="1600" b="1"/>
          </a:p>
        </p:txBody>
      </p:sp>
      <p:sp>
        <p:nvSpPr>
          <p:cNvPr id="46" name="Oval 115"/>
          <p:cNvSpPr>
            <a:spLocks noChangeArrowheads="1"/>
          </p:cNvSpPr>
          <p:nvPr/>
        </p:nvSpPr>
        <p:spPr bwMode="auto">
          <a:xfrm>
            <a:off x="507605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7</a:t>
            </a:r>
            <a:endParaRPr lang="cs-CZ" sz="1600" b="1"/>
          </a:p>
        </p:txBody>
      </p:sp>
      <p:sp>
        <p:nvSpPr>
          <p:cNvPr id="47" name="Oval 115"/>
          <p:cNvSpPr>
            <a:spLocks noChangeArrowheads="1"/>
          </p:cNvSpPr>
          <p:nvPr/>
        </p:nvSpPr>
        <p:spPr bwMode="auto">
          <a:xfrm>
            <a:off x="57961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8</a:t>
            </a:r>
            <a:endParaRPr lang="cs-CZ" sz="1600" b="1"/>
          </a:p>
        </p:txBody>
      </p:sp>
      <p:sp>
        <p:nvSpPr>
          <p:cNvPr id="48" name="Oval 115"/>
          <p:cNvSpPr>
            <a:spLocks noChangeArrowheads="1"/>
          </p:cNvSpPr>
          <p:nvPr/>
        </p:nvSpPr>
        <p:spPr bwMode="auto">
          <a:xfrm>
            <a:off x="6516216" y="184482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9</a:t>
            </a:r>
            <a:endParaRPr lang="cs-CZ" sz="1600" b="1"/>
          </a:p>
        </p:txBody>
      </p:sp>
      <p:sp>
        <p:nvSpPr>
          <p:cNvPr id="51" name="Line 99"/>
          <p:cNvSpPr>
            <a:spLocks noChangeShapeType="1"/>
          </p:cNvSpPr>
          <p:nvPr/>
        </p:nvSpPr>
        <p:spPr bwMode="auto">
          <a:xfrm flipV="1">
            <a:off x="1619672" y="1989534"/>
            <a:ext cx="576065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2" name="Line 99"/>
          <p:cNvSpPr>
            <a:spLocks noChangeShapeType="1"/>
          </p:cNvSpPr>
          <p:nvPr/>
        </p:nvSpPr>
        <p:spPr bwMode="auto">
          <a:xfrm>
            <a:off x="248376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3" name="Line 99"/>
          <p:cNvSpPr>
            <a:spLocks noChangeShapeType="1"/>
          </p:cNvSpPr>
          <p:nvPr/>
        </p:nvSpPr>
        <p:spPr bwMode="auto">
          <a:xfrm>
            <a:off x="320384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4" name="Line 99"/>
          <p:cNvSpPr>
            <a:spLocks noChangeShapeType="1"/>
          </p:cNvSpPr>
          <p:nvPr/>
        </p:nvSpPr>
        <p:spPr bwMode="auto">
          <a:xfrm>
            <a:off x="392392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4644009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5364088" y="198953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 flipV="1">
            <a:off x="6084169" y="1988840"/>
            <a:ext cx="360039" cy="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62" name="Oval 115"/>
          <p:cNvSpPr>
            <a:spLocks noChangeArrowheads="1"/>
          </p:cNvSpPr>
          <p:nvPr/>
        </p:nvSpPr>
        <p:spPr bwMode="auto">
          <a:xfrm>
            <a:off x="2915816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</a:t>
            </a:r>
            <a:endParaRPr lang="cs-CZ" sz="1600" b="1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 flipV="1">
            <a:off x="2339752" y="1268760"/>
            <a:ext cx="504056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73" name="Oval 115"/>
          <p:cNvSpPr>
            <a:spLocks noChangeArrowheads="1"/>
          </p:cNvSpPr>
          <p:nvPr/>
        </p:nvSpPr>
        <p:spPr bwMode="auto">
          <a:xfrm>
            <a:off x="36358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10</a:t>
            </a:r>
            <a:endParaRPr lang="cs-CZ" sz="1600" b="1"/>
          </a:p>
        </p:txBody>
      </p:sp>
      <p:sp>
        <p:nvSpPr>
          <p:cNvPr id="74" name="Oval 115"/>
          <p:cNvSpPr>
            <a:spLocks noChangeArrowheads="1"/>
          </p:cNvSpPr>
          <p:nvPr/>
        </p:nvSpPr>
        <p:spPr bwMode="auto">
          <a:xfrm>
            <a:off x="43559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11</a:t>
            </a:r>
            <a:endParaRPr lang="cs-CZ" sz="1600" b="1"/>
          </a:p>
        </p:txBody>
      </p:sp>
      <p:sp>
        <p:nvSpPr>
          <p:cNvPr id="75" name="Oval 115"/>
          <p:cNvSpPr>
            <a:spLocks noChangeArrowheads="1"/>
          </p:cNvSpPr>
          <p:nvPr/>
        </p:nvSpPr>
        <p:spPr bwMode="auto">
          <a:xfrm>
            <a:off x="507605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12</a:t>
            </a:r>
            <a:endParaRPr lang="cs-CZ" sz="1600" b="1"/>
          </a:p>
        </p:txBody>
      </p:sp>
      <p:sp>
        <p:nvSpPr>
          <p:cNvPr id="76" name="Oval 115"/>
          <p:cNvSpPr>
            <a:spLocks noChangeArrowheads="1"/>
          </p:cNvSpPr>
          <p:nvPr/>
        </p:nvSpPr>
        <p:spPr bwMode="auto">
          <a:xfrm>
            <a:off x="579613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13</a:t>
            </a:r>
            <a:endParaRPr lang="cs-CZ" sz="1600" b="1"/>
          </a:p>
        </p:txBody>
      </p:sp>
      <p:sp>
        <p:nvSpPr>
          <p:cNvPr id="77" name="Oval 115"/>
          <p:cNvSpPr>
            <a:spLocks noChangeArrowheads="1"/>
          </p:cNvSpPr>
          <p:nvPr/>
        </p:nvSpPr>
        <p:spPr bwMode="auto">
          <a:xfrm>
            <a:off x="651621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14</a:t>
            </a:r>
            <a:endParaRPr lang="cs-CZ" sz="1600" b="1"/>
          </a:p>
        </p:txBody>
      </p:sp>
      <p:sp>
        <p:nvSpPr>
          <p:cNvPr id="78" name="Oval 115"/>
          <p:cNvSpPr>
            <a:spLocks noChangeArrowheads="1"/>
          </p:cNvSpPr>
          <p:nvPr/>
        </p:nvSpPr>
        <p:spPr bwMode="auto">
          <a:xfrm>
            <a:off x="723629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15</a:t>
            </a:r>
            <a:endParaRPr lang="cs-CZ" sz="1600" b="1"/>
          </a:p>
        </p:txBody>
      </p:sp>
      <p:sp>
        <p:nvSpPr>
          <p:cNvPr id="79" name="Oval 115"/>
          <p:cNvSpPr>
            <a:spLocks noChangeArrowheads="1"/>
          </p:cNvSpPr>
          <p:nvPr/>
        </p:nvSpPr>
        <p:spPr bwMode="auto">
          <a:xfrm>
            <a:off x="7956376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16</a:t>
            </a:r>
            <a:endParaRPr lang="cs-CZ" sz="1600" b="1"/>
          </a:p>
        </p:txBody>
      </p:sp>
      <p:sp>
        <p:nvSpPr>
          <p:cNvPr id="83" name="Line 99"/>
          <p:cNvSpPr>
            <a:spLocks noChangeShapeType="1"/>
          </p:cNvSpPr>
          <p:nvPr/>
        </p:nvSpPr>
        <p:spPr bwMode="auto">
          <a:xfrm>
            <a:off x="392392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464400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5" name="Line 99"/>
          <p:cNvSpPr>
            <a:spLocks noChangeShapeType="1"/>
          </p:cNvSpPr>
          <p:nvPr/>
        </p:nvSpPr>
        <p:spPr bwMode="auto">
          <a:xfrm>
            <a:off x="536408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6" name="Line 99"/>
          <p:cNvSpPr>
            <a:spLocks noChangeShapeType="1"/>
          </p:cNvSpPr>
          <p:nvPr/>
        </p:nvSpPr>
        <p:spPr bwMode="auto">
          <a:xfrm>
            <a:off x="6084168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6804247" y="270822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88" name="Line 99"/>
          <p:cNvSpPr>
            <a:spLocks noChangeShapeType="1"/>
          </p:cNvSpPr>
          <p:nvPr/>
        </p:nvSpPr>
        <p:spPr bwMode="auto">
          <a:xfrm>
            <a:off x="7524327" y="2708226"/>
            <a:ext cx="360041" cy="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98" name="Oval 115"/>
          <p:cNvSpPr>
            <a:spLocks noChangeArrowheads="1"/>
          </p:cNvSpPr>
          <p:nvPr/>
        </p:nvSpPr>
        <p:spPr bwMode="auto">
          <a:xfrm>
            <a:off x="1475657" y="5444530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34</a:t>
            </a:r>
            <a:endParaRPr lang="cs-CZ" sz="1600" b="1"/>
          </a:p>
        </p:txBody>
      </p:sp>
      <p:sp>
        <p:nvSpPr>
          <p:cNvPr id="99" name="Oval 115"/>
          <p:cNvSpPr>
            <a:spLocks noChangeArrowheads="1"/>
          </p:cNvSpPr>
          <p:nvPr/>
        </p:nvSpPr>
        <p:spPr bwMode="auto">
          <a:xfrm>
            <a:off x="219573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35</a:t>
            </a:r>
            <a:endParaRPr lang="cs-CZ" sz="1600" b="1"/>
          </a:p>
        </p:txBody>
      </p:sp>
      <p:sp>
        <p:nvSpPr>
          <p:cNvPr id="100" name="Oval 115"/>
          <p:cNvSpPr>
            <a:spLocks noChangeArrowheads="1"/>
          </p:cNvSpPr>
          <p:nvPr/>
        </p:nvSpPr>
        <p:spPr bwMode="auto">
          <a:xfrm>
            <a:off x="291581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36</a:t>
            </a:r>
            <a:endParaRPr lang="cs-CZ" sz="1600" b="1"/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1763689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2483768" y="5588546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3" name="Oval 115"/>
          <p:cNvSpPr>
            <a:spLocks noChangeArrowheads="1"/>
          </p:cNvSpPr>
          <p:nvPr/>
        </p:nvSpPr>
        <p:spPr bwMode="auto">
          <a:xfrm>
            <a:off x="3635896" y="544453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37</a:t>
            </a:r>
            <a:endParaRPr lang="cs-CZ" sz="1600" b="1"/>
          </a:p>
        </p:txBody>
      </p:sp>
      <p:sp>
        <p:nvSpPr>
          <p:cNvPr id="104" name="Line 99"/>
          <p:cNvSpPr>
            <a:spLocks noChangeShapeType="1"/>
          </p:cNvSpPr>
          <p:nvPr/>
        </p:nvSpPr>
        <p:spPr bwMode="auto">
          <a:xfrm>
            <a:off x="3203848" y="5588546"/>
            <a:ext cx="360040" cy="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5" name="Oval 115"/>
          <p:cNvSpPr>
            <a:spLocks noChangeArrowheads="1"/>
          </p:cNvSpPr>
          <p:nvPr/>
        </p:nvSpPr>
        <p:spPr bwMode="auto">
          <a:xfrm>
            <a:off x="1475657" y="472514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32</a:t>
            </a:r>
            <a:endParaRPr lang="cs-CZ" sz="1600" b="1"/>
          </a:p>
        </p:txBody>
      </p:sp>
      <p:sp>
        <p:nvSpPr>
          <p:cNvPr id="106" name="Oval 115"/>
          <p:cNvSpPr>
            <a:spLocks noChangeArrowheads="1"/>
          </p:cNvSpPr>
          <p:nvPr/>
        </p:nvSpPr>
        <p:spPr bwMode="auto">
          <a:xfrm>
            <a:off x="2195736" y="472514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33</a:t>
            </a:r>
            <a:endParaRPr lang="cs-CZ" sz="1600" b="1"/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1763689" y="4869160"/>
            <a:ext cx="36003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1" name="Line 99"/>
          <p:cNvSpPr>
            <a:spLocks noChangeShapeType="1"/>
          </p:cNvSpPr>
          <p:nvPr/>
        </p:nvSpPr>
        <p:spPr bwMode="auto">
          <a:xfrm flipV="1">
            <a:off x="899592" y="270892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" name="Line 99"/>
          <p:cNvSpPr>
            <a:spLocks noChangeShapeType="1"/>
          </p:cNvSpPr>
          <p:nvPr/>
        </p:nvSpPr>
        <p:spPr bwMode="auto">
          <a:xfrm>
            <a:off x="899592" y="3429000"/>
            <a:ext cx="576064" cy="21602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Oval 115"/>
          <p:cNvSpPr>
            <a:spLocks noChangeArrowheads="1"/>
          </p:cNvSpPr>
          <p:nvPr/>
        </p:nvSpPr>
        <p:spPr bwMode="auto">
          <a:xfrm>
            <a:off x="1475656" y="256490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1</a:t>
            </a:r>
            <a:endParaRPr lang="cs-CZ" sz="1600" b="1"/>
          </a:p>
        </p:txBody>
      </p:sp>
      <p:sp>
        <p:nvSpPr>
          <p:cNvPr id="42" name="Oval 115"/>
          <p:cNvSpPr>
            <a:spLocks noChangeArrowheads="1"/>
          </p:cNvSpPr>
          <p:nvPr/>
        </p:nvSpPr>
        <p:spPr bwMode="auto">
          <a:xfrm>
            <a:off x="2195736" y="18455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2</a:t>
            </a:r>
            <a:endParaRPr lang="cs-CZ" sz="1600" b="1"/>
          </a:p>
        </p:txBody>
      </p:sp>
      <p:sp>
        <p:nvSpPr>
          <p:cNvPr id="81" name="Arc 55"/>
          <p:cNvSpPr>
            <a:spLocks/>
          </p:cNvSpPr>
          <p:nvPr/>
        </p:nvSpPr>
        <p:spPr bwMode="auto">
          <a:xfrm flipH="1" flipV="1">
            <a:off x="467544" y="328498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Arc 28"/>
          <p:cNvSpPr>
            <a:spLocks/>
          </p:cNvSpPr>
          <p:nvPr/>
        </p:nvSpPr>
        <p:spPr bwMode="auto">
          <a:xfrm rot="16200000">
            <a:off x="669058" y="3011462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Text Box 53"/>
          <p:cNvSpPr txBox="1">
            <a:spLocks noChangeArrowheads="1"/>
          </p:cNvSpPr>
          <p:nvPr/>
        </p:nvSpPr>
        <p:spPr bwMode="auto">
          <a:xfrm>
            <a:off x="611560" y="2636912"/>
            <a:ext cx="288925" cy="288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ym typeface="Symbol"/>
              </a:rPr>
              <a:t></a:t>
            </a:r>
            <a:endParaRPr lang="cs-CZ" sz="2000" b="1" baseline="-25000"/>
          </a:p>
        </p:txBody>
      </p:sp>
      <p:sp>
        <p:nvSpPr>
          <p:cNvPr id="117" name="Text Box 107"/>
          <p:cNvSpPr txBox="1">
            <a:spLocks noChangeArrowheads="1"/>
          </p:cNvSpPr>
          <p:nvPr/>
        </p:nvSpPr>
        <p:spPr bwMode="auto">
          <a:xfrm>
            <a:off x="1043608" y="270892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a</a:t>
            </a:r>
            <a:endParaRPr lang="cs-CZ" b="1" baseline="-25000"/>
          </a:p>
        </p:txBody>
      </p:sp>
      <p:sp>
        <p:nvSpPr>
          <p:cNvPr id="118" name="Text Box 107"/>
          <p:cNvSpPr txBox="1">
            <a:spLocks noChangeArrowheads="1"/>
          </p:cNvSpPr>
          <p:nvPr/>
        </p:nvSpPr>
        <p:spPr bwMode="auto">
          <a:xfrm>
            <a:off x="1619672" y="213285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d</a:t>
            </a:r>
            <a:endParaRPr lang="cs-CZ" b="1" baseline="-25000"/>
          </a:p>
        </p:txBody>
      </p:sp>
      <p:sp>
        <p:nvSpPr>
          <p:cNvPr id="119" name="Text Box 107"/>
          <p:cNvSpPr txBox="1">
            <a:spLocks noChangeArrowheads="1"/>
          </p:cNvSpPr>
          <p:nvPr/>
        </p:nvSpPr>
        <p:spPr bwMode="auto">
          <a:xfrm>
            <a:off x="2339752" y="141277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d</a:t>
            </a:r>
            <a:endParaRPr lang="cs-CZ" b="1" baseline="-25000"/>
          </a:p>
        </p:txBody>
      </p:sp>
      <p:sp>
        <p:nvSpPr>
          <p:cNvPr id="120" name="Text Box 107"/>
          <p:cNvSpPr txBox="1">
            <a:spLocks noChangeArrowheads="1"/>
          </p:cNvSpPr>
          <p:nvPr/>
        </p:nvSpPr>
        <p:spPr bwMode="auto">
          <a:xfrm>
            <a:off x="2555776" y="17008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v</a:t>
            </a:r>
            <a:endParaRPr lang="cs-CZ" b="1" baseline="-25000"/>
          </a:p>
        </p:txBody>
      </p:sp>
      <p:sp>
        <p:nvSpPr>
          <p:cNvPr id="121" name="Text Box 107"/>
          <p:cNvSpPr txBox="1">
            <a:spLocks noChangeArrowheads="1"/>
          </p:cNvSpPr>
          <p:nvPr/>
        </p:nvSpPr>
        <p:spPr bwMode="auto">
          <a:xfrm>
            <a:off x="3275856" y="17008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a</a:t>
            </a:r>
            <a:endParaRPr lang="cs-CZ" b="1" baseline="-25000"/>
          </a:p>
        </p:txBody>
      </p:sp>
      <p:sp>
        <p:nvSpPr>
          <p:cNvPr id="122" name="Text Box 107"/>
          <p:cNvSpPr txBox="1">
            <a:spLocks noChangeArrowheads="1"/>
          </p:cNvSpPr>
          <p:nvPr/>
        </p:nvSpPr>
        <p:spPr bwMode="auto">
          <a:xfrm>
            <a:off x="3995936" y="17008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n</a:t>
            </a:r>
            <a:endParaRPr lang="cs-CZ" b="1" baseline="-25000"/>
          </a:p>
        </p:txBody>
      </p:sp>
      <p:sp>
        <p:nvSpPr>
          <p:cNvPr id="123" name="Text Box 107"/>
          <p:cNvSpPr txBox="1">
            <a:spLocks noChangeArrowheads="1"/>
          </p:cNvSpPr>
          <p:nvPr/>
        </p:nvSpPr>
        <p:spPr bwMode="auto">
          <a:xfrm>
            <a:off x="4716016" y="17008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c</a:t>
            </a:r>
            <a:endParaRPr lang="cs-CZ" b="1" baseline="-25000"/>
          </a:p>
        </p:txBody>
      </p:sp>
      <p:sp>
        <p:nvSpPr>
          <p:cNvPr id="124" name="Text Box 107"/>
          <p:cNvSpPr txBox="1">
            <a:spLocks noChangeArrowheads="1"/>
          </p:cNvSpPr>
          <p:nvPr/>
        </p:nvSpPr>
        <p:spPr bwMode="auto">
          <a:xfrm>
            <a:off x="5436096" y="17008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e</a:t>
            </a:r>
            <a:endParaRPr lang="cs-CZ" b="1" baseline="-25000"/>
          </a:p>
        </p:txBody>
      </p:sp>
      <p:sp>
        <p:nvSpPr>
          <p:cNvPr id="125" name="Text Box 107"/>
          <p:cNvSpPr txBox="1">
            <a:spLocks noChangeArrowheads="1"/>
          </p:cNvSpPr>
          <p:nvPr/>
        </p:nvSpPr>
        <p:spPr bwMode="auto">
          <a:xfrm>
            <a:off x="6084168" y="17008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d</a:t>
            </a:r>
            <a:endParaRPr lang="cs-CZ" b="1" baseline="-25000"/>
          </a:p>
        </p:txBody>
      </p:sp>
      <p:sp>
        <p:nvSpPr>
          <p:cNvPr id="126" name="Text Box 107"/>
          <p:cNvSpPr txBox="1">
            <a:spLocks noChangeArrowheads="1"/>
          </p:cNvSpPr>
          <p:nvPr/>
        </p:nvSpPr>
        <p:spPr bwMode="auto">
          <a:xfrm>
            <a:off x="3347864" y="213285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e</a:t>
            </a:r>
            <a:endParaRPr lang="cs-CZ" b="1" baseline="-25000"/>
          </a:p>
        </p:txBody>
      </p:sp>
      <p:sp>
        <p:nvSpPr>
          <p:cNvPr id="127" name="Text Box 107"/>
          <p:cNvSpPr txBox="1">
            <a:spLocks noChangeArrowheads="1"/>
          </p:cNvSpPr>
          <p:nvPr/>
        </p:nvSpPr>
        <p:spPr bwMode="auto">
          <a:xfrm>
            <a:off x="3995936" y="2420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n</a:t>
            </a:r>
            <a:endParaRPr lang="cs-CZ" b="1" baseline="-25000"/>
          </a:p>
        </p:txBody>
      </p:sp>
      <p:sp>
        <p:nvSpPr>
          <p:cNvPr id="128" name="Text Box 107"/>
          <p:cNvSpPr txBox="1">
            <a:spLocks noChangeArrowheads="1"/>
          </p:cNvSpPr>
          <p:nvPr/>
        </p:nvSpPr>
        <p:spPr bwMode="auto">
          <a:xfrm>
            <a:off x="4716016" y="2420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t</a:t>
            </a:r>
            <a:endParaRPr lang="cs-CZ" b="1" baseline="-25000"/>
          </a:p>
        </p:txBody>
      </p:sp>
      <p:sp>
        <p:nvSpPr>
          <p:cNvPr id="129" name="Text Box 107"/>
          <p:cNvSpPr txBox="1">
            <a:spLocks noChangeArrowheads="1"/>
          </p:cNvSpPr>
          <p:nvPr/>
        </p:nvSpPr>
        <p:spPr bwMode="auto">
          <a:xfrm>
            <a:off x="5436096" y="2420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u</a:t>
            </a:r>
            <a:endParaRPr lang="cs-CZ" b="1" baseline="-25000"/>
          </a:p>
        </p:txBody>
      </p:sp>
      <p:sp>
        <p:nvSpPr>
          <p:cNvPr id="130" name="Text Box 107"/>
          <p:cNvSpPr txBox="1">
            <a:spLocks noChangeArrowheads="1"/>
          </p:cNvSpPr>
          <p:nvPr/>
        </p:nvSpPr>
        <p:spPr bwMode="auto">
          <a:xfrm>
            <a:off x="6156176" y="2420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r</a:t>
            </a:r>
            <a:endParaRPr lang="cs-CZ" b="1" baseline="-25000"/>
          </a:p>
        </p:txBody>
      </p:sp>
      <p:sp>
        <p:nvSpPr>
          <p:cNvPr id="131" name="Text Box 107"/>
          <p:cNvSpPr txBox="1">
            <a:spLocks noChangeArrowheads="1"/>
          </p:cNvSpPr>
          <p:nvPr/>
        </p:nvSpPr>
        <p:spPr bwMode="auto">
          <a:xfrm>
            <a:off x="6804248" y="2420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e</a:t>
            </a:r>
            <a:endParaRPr lang="cs-CZ" b="1" baseline="-25000"/>
          </a:p>
        </p:txBody>
      </p:sp>
      <p:sp>
        <p:nvSpPr>
          <p:cNvPr id="132" name="Text Box 107"/>
          <p:cNvSpPr txBox="1">
            <a:spLocks noChangeArrowheads="1"/>
          </p:cNvSpPr>
          <p:nvPr/>
        </p:nvSpPr>
        <p:spPr bwMode="auto">
          <a:xfrm>
            <a:off x="7524328" y="2420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s</a:t>
            </a:r>
            <a:endParaRPr lang="cs-CZ" b="1" baseline="-25000"/>
          </a:p>
        </p:txBody>
      </p:sp>
      <p:sp>
        <p:nvSpPr>
          <p:cNvPr id="133" name="Text Box 107"/>
          <p:cNvSpPr txBox="1">
            <a:spLocks noChangeArrowheads="1"/>
          </p:cNvSpPr>
          <p:nvPr/>
        </p:nvSpPr>
        <p:spPr bwMode="auto">
          <a:xfrm>
            <a:off x="2555776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g</a:t>
            </a:r>
            <a:endParaRPr lang="cs-CZ" b="1" baseline="-25000"/>
          </a:p>
        </p:txBody>
      </p:sp>
      <p:sp>
        <p:nvSpPr>
          <p:cNvPr id="134" name="Text Box 107"/>
          <p:cNvSpPr txBox="1">
            <a:spLocks noChangeArrowheads="1"/>
          </p:cNvSpPr>
          <p:nvPr/>
        </p:nvSpPr>
        <p:spPr bwMode="auto">
          <a:xfrm>
            <a:off x="1979712" y="292494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l</a:t>
            </a:r>
            <a:endParaRPr lang="cs-CZ" b="1" baseline="-25000"/>
          </a:p>
        </p:txBody>
      </p:sp>
      <p:sp>
        <p:nvSpPr>
          <p:cNvPr id="135" name="Text Box 107"/>
          <p:cNvSpPr txBox="1">
            <a:spLocks noChangeArrowheads="1"/>
          </p:cNvSpPr>
          <p:nvPr/>
        </p:nvSpPr>
        <p:spPr bwMode="auto">
          <a:xfrm>
            <a:off x="3275856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o</a:t>
            </a:r>
            <a:endParaRPr lang="cs-CZ" b="1" baseline="-25000"/>
          </a:p>
        </p:txBody>
      </p:sp>
      <p:sp>
        <p:nvSpPr>
          <p:cNvPr id="136" name="Text Box 107"/>
          <p:cNvSpPr txBox="1">
            <a:spLocks noChangeArrowheads="1"/>
          </p:cNvSpPr>
          <p:nvPr/>
        </p:nvSpPr>
        <p:spPr bwMode="auto">
          <a:xfrm>
            <a:off x="3995936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r</a:t>
            </a:r>
            <a:endParaRPr lang="cs-CZ" b="1" baseline="-25000"/>
          </a:p>
        </p:txBody>
      </p:sp>
      <p:sp>
        <p:nvSpPr>
          <p:cNvPr id="137" name="Text Box 107"/>
          <p:cNvSpPr txBox="1">
            <a:spLocks noChangeArrowheads="1"/>
          </p:cNvSpPr>
          <p:nvPr/>
        </p:nvSpPr>
        <p:spPr bwMode="auto">
          <a:xfrm>
            <a:off x="4067944" y="357301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n</a:t>
            </a:r>
            <a:endParaRPr lang="cs-CZ" b="1" baseline="-25000"/>
          </a:p>
        </p:txBody>
      </p:sp>
      <p:sp>
        <p:nvSpPr>
          <p:cNvPr id="138" name="Text Box 107"/>
          <p:cNvSpPr txBox="1">
            <a:spLocks noChangeArrowheads="1"/>
          </p:cNvSpPr>
          <p:nvPr/>
        </p:nvSpPr>
        <p:spPr bwMode="auto">
          <a:xfrm>
            <a:off x="4716016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i</a:t>
            </a:r>
            <a:endParaRPr lang="cs-CZ" b="1" baseline="-25000"/>
          </a:p>
        </p:txBody>
      </p:sp>
      <p:sp>
        <p:nvSpPr>
          <p:cNvPr id="139" name="Text Box 107"/>
          <p:cNvSpPr txBox="1">
            <a:spLocks noChangeArrowheads="1"/>
          </p:cNvSpPr>
          <p:nvPr/>
        </p:nvSpPr>
        <p:spPr bwMode="auto">
          <a:xfrm>
            <a:off x="5436096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t</a:t>
            </a:r>
            <a:endParaRPr lang="cs-CZ" b="1" baseline="-25000"/>
          </a:p>
        </p:txBody>
      </p:sp>
      <p:sp>
        <p:nvSpPr>
          <p:cNvPr id="140" name="Text Box 107"/>
          <p:cNvSpPr txBox="1">
            <a:spLocks noChangeArrowheads="1"/>
          </p:cNvSpPr>
          <p:nvPr/>
        </p:nvSpPr>
        <p:spPr bwMode="auto">
          <a:xfrm>
            <a:off x="6156176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h</a:t>
            </a:r>
            <a:endParaRPr lang="cs-CZ" b="1" baseline="-25000"/>
          </a:p>
        </p:txBody>
      </p:sp>
      <p:sp>
        <p:nvSpPr>
          <p:cNvPr id="141" name="Text Box 107"/>
          <p:cNvSpPr txBox="1">
            <a:spLocks noChangeArrowheads="1"/>
          </p:cNvSpPr>
          <p:nvPr/>
        </p:nvSpPr>
        <p:spPr bwMode="auto">
          <a:xfrm>
            <a:off x="6876256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m</a:t>
            </a:r>
            <a:endParaRPr lang="cs-CZ" b="1" baseline="-25000"/>
          </a:p>
        </p:txBody>
      </p:sp>
      <p:sp>
        <p:nvSpPr>
          <p:cNvPr id="142" name="Text Box 107"/>
          <p:cNvSpPr txBox="1">
            <a:spLocks noChangeArrowheads="1"/>
          </p:cNvSpPr>
          <p:nvPr/>
        </p:nvSpPr>
        <p:spPr bwMode="auto">
          <a:xfrm>
            <a:off x="7596336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s</a:t>
            </a:r>
            <a:endParaRPr lang="cs-CZ" b="1" baseline="-25000"/>
          </a:p>
        </p:txBody>
      </p:sp>
      <p:sp>
        <p:nvSpPr>
          <p:cNvPr id="143" name="Text Box 107"/>
          <p:cNvSpPr txBox="1">
            <a:spLocks noChangeArrowheads="1"/>
          </p:cNvSpPr>
          <p:nvPr/>
        </p:nvSpPr>
        <p:spPr bwMode="auto">
          <a:xfrm>
            <a:off x="4716016" y="386104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q</a:t>
            </a:r>
            <a:endParaRPr lang="cs-CZ" b="1" baseline="-25000"/>
          </a:p>
        </p:txBody>
      </p:sp>
      <p:sp>
        <p:nvSpPr>
          <p:cNvPr id="144" name="Text Box 107"/>
          <p:cNvSpPr txBox="1">
            <a:spLocks noChangeArrowheads="1"/>
          </p:cNvSpPr>
          <p:nvPr/>
        </p:nvSpPr>
        <p:spPr bwMode="auto">
          <a:xfrm>
            <a:off x="5436096" y="386104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u</a:t>
            </a:r>
            <a:endParaRPr lang="cs-CZ" b="1" baseline="-25000"/>
          </a:p>
        </p:txBody>
      </p:sp>
      <p:sp>
        <p:nvSpPr>
          <p:cNvPr id="145" name="Text Box 107"/>
          <p:cNvSpPr txBox="1">
            <a:spLocks noChangeArrowheads="1"/>
          </p:cNvSpPr>
          <p:nvPr/>
        </p:nvSpPr>
        <p:spPr bwMode="auto">
          <a:xfrm>
            <a:off x="6156176" y="386104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i</a:t>
            </a:r>
            <a:endParaRPr lang="cs-CZ" b="1" baseline="-25000"/>
          </a:p>
        </p:txBody>
      </p:sp>
      <p:sp>
        <p:nvSpPr>
          <p:cNvPr id="146" name="Text Box 107"/>
          <p:cNvSpPr txBox="1">
            <a:spLocks noChangeArrowheads="1"/>
          </p:cNvSpPr>
          <p:nvPr/>
        </p:nvSpPr>
        <p:spPr bwMode="auto">
          <a:xfrm>
            <a:off x="6876256" y="386104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a</a:t>
            </a:r>
            <a:endParaRPr lang="cs-CZ" b="1" baseline="-25000"/>
          </a:p>
        </p:txBody>
      </p:sp>
      <p:sp>
        <p:nvSpPr>
          <p:cNvPr id="147" name="Text Box 107"/>
          <p:cNvSpPr txBox="1">
            <a:spLocks noChangeArrowheads="1"/>
          </p:cNvSpPr>
          <p:nvPr/>
        </p:nvSpPr>
        <p:spPr bwMode="auto">
          <a:xfrm>
            <a:off x="7524328" y="386104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n</a:t>
            </a:r>
            <a:endParaRPr lang="cs-CZ" b="1" baseline="-25000"/>
          </a:p>
        </p:txBody>
      </p:sp>
      <p:sp>
        <p:nvSpPr>
          <p:cNvPr id="148" name="Text Box 107"/>
          <p:cNvSpPr txBox="1">
            <a:spLocks noChangeArrowheads="1"/>
          </p:cNvSpPr>
          <p:nvPr/>
        </p:nvSpPr>
        <p:spPr bwMode="auto">
          <a:xfrm>
            <a:off x="1187624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t</a:t>
            </a:r>
            <a:endParaRPr lang="cs-CZ" b="1" baseline="-25000"/>
          </a:p>
        </p:txBody>
      </p:sp>
      <p:sp>
        <p:nvSpPr>
          <p:cNvPr id="149" name="Text Box 107"/>
          <p:cNvSpPr txBox="1">
            <a:spLocks noChangeArrowheads="1"/>
          </p:cNvSpPr>
          <p:nvPr/>
        </p:nvSpPr>
        <p:spPr bwMode="auto">
          <a:xfrm>
            <a:off x="1763688" y="458112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o</a:t>
            </a:r>
            <a:endParaRPr lang="cs-CZ" b="1" baseline="-25000"/>
          </a:p>
        </p:txBody>
      </p:sp>
      <p:sp>
        <p:nvSpPr>
          <p:cNvPr id="150" name="Text Box 107"/>
          <p:cNvSpPr txBox="1">
            <a:spLocks noChangeArrowheads="1"/>
          </p:cNvSpPr>
          <p:nvPr/>
        </p:nvSpPr>
        <p:spPr bwMode="auto">
          <a:xfrm>
            <a:off x="1835696" y="53012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o</a:t>
            </a:r>
            <a:endParaRPr lang="cs-CZ" b="1" baseline="-25000"/>
          </a:p>
        </p:txBody>
      </p:sp>
      <p:sp>
        <p:nvSpPr>
          <p:cNvPr id="151" name="Text Box 107"/>
          <p:cNvSpPr txBox="1">
            <a:spLocks noChangeArrowheads="1"/>
          </p:cNvSpPr>
          <p:nvPr/>
        </p:nvSpPr>
        <p:spPr bwMode="auto">
          <a:xfrm>
            <a:off x="2555776" y="53012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u</a:t>
            </a:r>
            <a:endParaRPr lang="cs-CZ" b="1" baseline="-25000"/>
          </a:p>
        </p:txBody>
      </p:sp>
      <p:sp>
        <p:nvSpPr>
          <p:cNvPr id="152" name="Text Box 107"/>
          <p:cNvSpPr txBox="1">
            <a:spLocks noChangeArrowheads="1"/>
          </p:cNvSpPr>
          <p:nvPr/>
        </p:nvSpPr>
        <p:spPr bwMode="auto">
          <a:xfrm>
            <a:off x="3203848" y="53012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r</a:t>
            </a:r>
            <a:endParaRPr lang="cs-CZ" b="1" baseline="-25000"/>
          </a:p>
        </p:txBody>
      </p:sp>
      <p:sp>
        <p:nvSpPr>
          <p:cNvPr id="153" name="Text Box 107"/>
          <p:cNvSpPr txBox="1">
            <a:spLocks noChangeArrowheads="1"/>
          </p:cNvSpPr>
          <p:nvPr/>
        </p:nvSpPr>
        <p:spPr bwMode="auto">
          <a:xfrm>
            <a:off x="1043608" y="48691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y</a:t>
            </a:r>
            <a:endParaRPr lang="cs-CZ" b="1" baseline="-25000"/>
          </a:p>
        </p:txBody>
      </p:sp>
      <p:sp>
        <p:nvSpPr>
          <p:cNvPr id="108" name="Oval 115"/>
          <p:cNvSpPr>
            <a:spLocks noChangeArrowheads="1"/>
          </p:cNvSpPr>
          <p:nvPr/>
        </p:nvSpPr>
        <p:spPr bwMode="auto">
          <a:xfrm>
            <a:off x="755576" y="32849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0</a:t>
            </a:r>
            <a:endParaRPr lang="cs-CZ" sz="1600" b="1"/>
          </a:p>
        </p:txBody>
      </p:sp>
      <p:sp>
        <p:nvSpPr>
          <p:cNvPr id="16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Dictionary NFA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8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Automaton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7" name="Text Box 107"/>
          <p:cNvSpPr txBox="1">
            <a:spLocks noChangeArrowheads="1"/>
          </p:cNvSpPr>
          <p:nvPr/>
        </p:nvSpPr>
        <p:spPr bwMode="auto">
          <a:xfrm>
            <a:off x="755576" y="1556792"/>
            <a:ext cx="43204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</p:spTree>
    <p:extLst>
      <p:ext uri="{BB962C8B-B14F-4D97-AF65-F5344CB8AC3E}">
        <p14:creationId xmlns:p14="http://schemas.microsoft.com/office/powerpoint/2010/main" val="14730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AutoShape 642"/>
          <p:cNvSpPr>
            <a:spLocks noChangeArrowheads="1"/>
          </p:cNvSpPr>
          <p:nvPr/>
        </p:nvSpPr>
        <p:spPr bwMode="auto">
          <a:xfrm>
            <a:off x="395536" y="3573016"/>
            <a:ext cx="8424936" cy="2880320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 rot="19425983">
            <a:off x="1606144" y="4781851"/>
            <a:ext cx="733736" cy="165618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2" name="AutoShape 642"/>
          <p:cNvSpPr>
            <a:spLocks noChangeArrowheads="1"/>
          </p:cNvSpPr>
          <p:nvPr/>
        </p:nvSpPr>
        <p:spPr bwMode="auto">
          <a:xfrm>
            <a:off x="395536" y="692696"/>
            <a:ext cx="8424936" cy="2736304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09" name="Oval 115"/>
          <p:cNvSpPr>
            <a:spLocks noChangeArrowheads="1"/>
          </p:cNvSpPr>
          <p:nvPr/>
        </p:nvSpPr>
        <p:spPr bwMode="auto">
          <a:xfrm>
            <a:off x="3563888" y="5805264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98" name="Oval 115"/>
          <p:cNvSpPr>
            <a:spLocks noChangeArrowheads="1"/>
          </p:cNvSpPr>
          <p:nvPr/>
        </p:nvSpPr>
        <p:spPr bwMode="auto">
          <a:xfrm>
            <a:off x="1475657" y="5876578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y</a:t>
            </a:r>
            <a:endParaRPr lang="cs-CZ" sz="1600" b="1"/>
          </a:p>
        </p:txBody>
      </p:sp>
      <p:sp>
        <p:nvSpPr>
          <p:cNvPr id="99" name="Oval 115"/>
          <p:cNvSpPr>
            <a:spLocks noChangeArrowheads="1"/>
          </p:cNvSpPr>
          <p:nvPr/>
        </p:nvSpPr>
        <p:spPr bwMode="auto">
          <a:xfrm>
            <a:off x="2195736" y="587657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o</a:t>
            </a:r>
            <a:endParaRPr lang="cs-CZ" sz="1600" b="1"/>
          </a:p>
        </p:txBody>
      </p:sp>
      <p:sp>
        <p:nvSpPr>
          <p:cNvPr id="100" name="Oval 115"/>
          <p:cNvSpPr>
            <a:spLocks noChangeArrowheads="1"/>
          </p:cNvSpPr>
          <p:nvPr/>
        </p:nvSpPr>
        <p:spPr bwMode="auto">
          <a:xfrm>
            <a:off x="2915816" y="587657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u</a:t>
            </a:r>
            <a:endParaRPr lang="cs-CZ" sz="1600" b="1"/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1763689" y="602059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2483768" y="602059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3" name="Oval 115"/>
          <p:cNvSpPr>
            <a:spLocks noChangeArrowheads="1"/>
          </p:cNvSpPr>
          <p:nvPr/>
        </p:nvSpPr>
        <p:spPr bwMode="auto">
          <a:xfrm>
            <a:off x="3635896" y="587657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r</a:t>
            </a:r>
            <a:endParaRPr lang="cs-CZ" sz="1600" b="1"/>
          </a:p>
        </p:txBody>
      </p:sp>
      <p:sp>
        <p:nvSpPr>
          <p:cNvPr id="104" name="Line 99"/>
          <p:cNvSpPr>
            <a:spLocks noChangeShapeType="1"/>
          </p:cNvSpPr>
          <p:nvPr/>
        </p:nvSpPr>
        <p:spPr bwMode="auto">
          <a:xfrm>
            <a:off x="3203848" y="6020594"/>
            <a:ext cx="360040" cy="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1619673" y="5301208"/>
            <a:ext cx="576064" cy="6480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11" name="Line 99"/>
          <p:cNvSpPr>
            <a:spLocks noChangeShapeType="1"/>
          </p:cNvSpPr>
          <p:nvPr/>
        </p:nvSpPr>
        <p:spPr bwMode="auto">
          <a:xfrm flipV="1">
            <a:off x="971600" y="3933056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Line 99"/>
          <p:cNvSpPr>
            <a:spLocks noChangeShapeType="1"/>
          </p:cNvSpPr>
          <p:nvPr/>
        </p:nvSpPr>
        <p:spPr bwMode="auto">
          <a:xfrm>
            <a:off x="1043608" y="4653136"/>
            <a:ext cx="432048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" name="Line 99"/>
          <p:cNvSpPr>
            <a:spLocks noChangeShapeType="1"/>
          </p:cNvSpPr>
          <p:nvPr/>
        </p:nvSpPr>
        <p:spPr bwMode="auto">
          <a:xfrm>
            <a:off x="1043608" y="4653136"/>
            <a:ext cx="432048" cy="13681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Oval 115"/>
          <p:cNvSpPr>
            <a:spLocks noChangeArrowheads="1"/>
          </p:cNvSpPr>
          <p:nvPr/>
        </p:nvSpPr>
        <p:spPr bwMode="auto">
          <a:xfrm>
            <a:off x="827584" y="450912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80" name="Oval 115"/>
          <p:cNvSpPr>
            <a:spLocks noChangeArrowheads="1"/>
          </p:cNvSpPr>
          <p:nvPr/>
        </p:nvSpPr>
        <p:spPr bwMode="auto">
          <a:xfrm>
            <a:off x="827584" y="4437112"/>
            <a:ext cx="432048" cy="43135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81" name="Arc 55"/>
          <p:cNvSpPr>
            <a:spLocks/>
          </p:cNvSpPr>
          <p:nvPr/>
        </p:nvSpPr>
        <p:spPr bwMode="auto">
          <a:xfrm flipH="1" flipV="1">
            <a:off x="539552" y="4581128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Arc 28"/>
          <p:cNvSpPr>
            <a:spLocks/>
          </p:cNvSpPr>
          <p:nvPr/>
        </p:nvSpPr>
        <p:spPr bwMode="auto">
          <a:xfrm rot="16200000">
            <a:off x="741067" y="416359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Text Box 53"/>
          <p:cNvSpPr txBox="1">
            <a:spLocks noChangeArrowheads="1"/>
          </p:cNvSpPr>
          <p:nvPr/>
        </p:nvSpPr>
        <p:spPr bwMode="auto">
          <a:xfrm>
            <a:off x="683568" y="37170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ym typeface="Symbol"/>
              </a:rPr>
              <a:t></a:t>
            </a:r>
            <a:endParaRPr lang="cs-CZ" sz="2000" b="1" baseline="-25000"/>
          </a:p>
        </p:txBody>
      </p:sp>
      <p:sp>
        <p:nvSpPr>
          <p:cNvPr id="105" name="Oval 115"/>
          <p:cNvSpPr>
            <a:spLocks noChangeArrowheads="1"/>
          </p:cNvSpPr>
          <p:nvPr/>
        </p:nvSpPr>
        <p:spPr bwMode="auto">
          <a:xfrm>
            <a:off x="1475657" y="5157192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t</a:t>
            </a:r>
            <a:endParaRPr lang="cs-CZ" sz="1600" b="1"/>
          </a:p>
        </p:txBody>
      </p:sp>
      <p:sp>
        <p:nvSpPr>
          <p:cNvPr id="90" name="Oval 115"/>
          <p:cNvSpPr>
            <a:spLocks noChangeArrowheads="1"/>
          </p:cNvSpPr>
          <p:nvPr/>
        </p:nvSpPr>
        <p:spPr bwMode="auto">
          <a:xfrm>
            <a:off x="1547664" y="3789040"/>
            <a:ext cx="288031" cy="28733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97" name="AutoShape 3"/>
          <p:cNvSpPr>
            <a:spLocks noChangeArrowheads="1"/>
          </p:cNvSpPr>
          <p:nvPr/>
        </p:nvSpPr>
        <p:spPr bwMode="auto">
          <a:xfrm>
            <a:off x="4644008" y="4869160"/>
            <a:ext cx="3960440" cy="1512168"/>
          </a:xfrm>
          <a:prstGeom prst="roundRect">
            <a:avLst>
              <a:gd name="adj" fmla="val 91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This is a wrong construction.</a:t>
            </a:r>
          </a:p>
          <a:p>
            <a:pPr algn="l"/>
            <a:r>
              <a:rPr lang="en-US" smtClean="0"/>
              <a:t>It would incorrectly </a:t>
            </a:r>
            <a:r>
              <a:rPr lang="en-US"/>
              <a:t>add </a:t>
            </a:r>
            <a:endParaRPr lang="en-US" smtClean="0"/>
          </a:p>
          <a:p>
            <a:pPr algn="l"/>
            <a:r>
              <a:rPr lang="en-US" smtClean="0"/>
              <a:t>word "tour"  to the dictionary.</a:t>
            </a:r>
          </a:p>
        </p:txBody>
      </p:sp>
      <p:sp>
        <p:nvSpPr>
          <p:cNvPr id="113" name="Oval 115"/>
          <p:cNvSpPr>
            <a:spLocks noChangeArrowheads="1"/>
          </p:cNvSpPr>
          <p:nvPr/>
        </p:nvSpPr>
        <p:spPr bwMode="auto">
          <a:xfrm>
            <a:off x="6516215" y="105273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119" name="Line 99"/>
          <p:cNvSpPr>
            <a:spLocks noChangeShapeType="1"/>
          </p:cNvSpPr>
          <p:nvPr/>
        </p:nvSpPr>
        <p:spPr bwMode="auto">
          <a:xfrm>
            <a:off x="3131839" y="1196752"/>
            <a:ext cx="576064" cy="7913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41" name="Line 99"/>
          <p:cNvSpPr>
            <a:spLocks noChangeShapeType="1"/>
          </p:cNvSpPr>
          <p:nvPr/>
        </p:nvSpPr>
        <p:spPr bwMode="auto">
          <a:xfrm>
            <a:off x="1691679" y="198884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50" name="Oval 115"/>
          <p:cNvSpPr>
            <a:spLocks noChangeArrowheads="1"/>
          </p:cNvSpPr>
          <p:nvPr/>
        </p:nvSpPr>
        <p:spPr bwMode="auto">
          <a:xfrm>
            <a:off x="2987823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v</a:t>
            </a:r>
            <a:endParaRPr lang="cs-CZ" sz="1600" b="1"/>
          </a:p>
        </p:txBody>
      </p:sp>
      <p:sp>
        <p:nvSpPr>
          <p:cNvPr id="151" name="Oval 115"/>
          <p:cNvSpPr>
            <a:spLocks noChangeArrowheads="1"/>
          </p:cNvSpPr>
          <p:nvPr/>
        </p:nvSpPr>
        <p:spPr bwMode="auto">
          <a:xfrm>
            <a:off x="3707903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152" name="Oval 115"/>
          <p:cNvSpPr>
            <a:spLocks noChangeArrowheads="1"/>
          </p:cNvSpPr>
          <p:nvPr/>
        </p:nvSpPr>
        <p:spPr bwMode="auto">
          <a:xfrm>
            <a:off x="4427983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n</a:t>
            </a:r>
            <a:endParaRPr lang="cs-CZ" sz="1600" b="1"/>
          </a:p>
        </p:txBody>
      </p:sp>
      <p:sp>
        <p:nvSpPr>
          <p:cNvPr id="153" name="Oval 115"/>
          <p:cNvSpPr>
            <a:spLocks noChangeArrowheads="1"/>
          </p:cNvSpPr>
          <p:nvPr/>
        </p:nvSpPr>
        <p:spPr bwMode="auto">
          <a:xfrm>
            <a:off x="5148063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c</a:t>
            </a:r>
            <a:endParaRPr lang="cs-CZ" sz="1600" b="1"/>
          </a:p>
        </p:txBody>
      </p:sp>
      <p:sp>
        <p:nvSpPr>
          <p:cNvPr id="154" name="Oval 115"/>
          <p:cNvSpPr>
            <a:spLocks noChangeArrowheads="1"/>
          </p:cNvSpPr>
          <p:nvPr/>
        </p:nvSpPr>
        <p:spPr bwMode="auto">
          <a:xfrm>
            <a:off x="5868143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e</a:t>
            </a:r>
            <a:endParaRPr lang="cs-CZ" sz="1600" b="1"/>
          </a:p>
        </p:txBody>
      </p:sp>
      <p:sp>
        <p:nvSpPr>
          <p:cNvPr id="155" name="Oval 115"/>
          <p:cNvSpPr>
            <a:spLocks noChangeArrowheads="1"/>
          </p:cNvSpPr>
          <p:nvPr/>
        </p:nvSpPr>
        <p:spPr bwMode="auto">
          <a:xfrm>
            <a:off x="6588223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156" name="Line 99"/>
          <p:cNvSpPr>
            <a:spLocks noChangeShapeType="1"/>
          </p:cNvSpPr>
          <p:nvPr/>
        </p:nvSpPr>
        <p:spPr bwMode="auto">
          <a:xfrm flipV="1">
            <a:off x="1691679" y="1269454"/>
            <a:ext cx="576065" cy="719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57" name="Line 99"/>
          <p:cNvSpPr>
            <a:spLocks noChangeShapeType="1"/>
          </p:cNvSpPr>
          <p:nvPr/>
        </p:nvSpPr>
        <p:spPr bwMode="auto">
          <a:xfrm>
            <a:off x="2555775" y="12694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58" name="Line 99"/>
          <p:cNvSpPr>
            <a:spLocks noChangeShapeType="1"/>
          </p:cNvSpPr>
          <p:nvPr/>
        </p:nvSpPr>
        <p:spPr bwMode="auto">
          <a:xfrm>
            <a:off x="3275856" y="12694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59" name="Line 99"/>
          <p:cNvSpPr>
            <a:spLocks noChangeShapeType="1"/>
          </p:cNvSpPr>
          <p:nvPr/>
        </p:nvSpPr>
        <p:spPr bwMode="auto">
          <a:xfrm>
            <a:off x="3995935" y="12694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60" name="Line 99"/>
          <p:cNvSpPr>
            <a:spLocks noChangeShapeType="1"/>
          </p:cNvSpPr>
          <p:nvPr/>
        </p:nvSpPr>
        <p:spPr bwMode="auto">
          <a:xfrm>
            <a:off x="4716016" y="12694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61" name="Line 99"/>
          <p:cNvSpPr>
            <a:spLocks noChangeShapeType="1"/>
          </p:cNvSpPr>
          <p:nvPr/>
        </p:nvSpPr>
        <p:spPr bwMode="auto">
          <a:xfrm>
            <a:off x="5436095" y="1269454"/>
            <a:ext cx="43204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 flipV="1">
            <a:off x="6156176" y="1268760"/>
            <a:ext cx="360039" cy="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00"/>
          </a:p>
        </p:txBody>
      </p:sp>
      <p:sp>
        <p:nvSpPr>
          <p:cNvPr id="178" name="Line 99"/>
          <p:cNvSpPr>
            <a:spLocks noChangeShapeType="1"/>
          </p:cNvSpPr>
          <p:nvPr/>
        </p:nvSpPr>
        <p:spPr bwMode="auto">
          <a:xfrm flipV="1">
            <a:off x="971599" y="1988840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Oval 115"/>
          <p:cNvSpPr>
            <a:spLocks noChangeArrowheads="1"/>
          </p:cNvSpPr>
          <p:nvPr/>
        </p:nvSpPr>
        <p:spPr bwMode="auto">
          <a:xfrm>
            <a:off x="827583" y="256490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180" name="Oval 115"/>
          <p:cNvSpPr>
            <a:spLocks noChangeArrowheads="1"/>
          </p:cNvSpPr>
          <p:nvPr/>
        </p:nvSpPr>
        <p:spPr bwMode="auto">
          <a:xfrm>
            <a:off x="1547663" y="1844824"/>
            <a:ext cx="288031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a</a:t>
            </a:r>
            <a:endParaRPr lang="cs-CZ" sz="1600" b="1"/>
          </a:p>
        </p:txBody>
      </p:sp>
      <p:sp>
        <p:nvSpPr>
          <p:cNvPr id="182" name="Oval 115"/>
          <p:cNvSpPr>
            <a:spLocks noChangeArrowheads="1"/>
          </p:cNvSpPr>
          <p:nvPr/>
        </p:nvSpPr>
        <p:spPr bwMode="auto">
          <a:xfrm>
            <a:off x="827583" y="2492896"/>
            <a:ext cx="432048" cy="43135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S</a:t>
            </a:r>
            <a:endParaRPr lang="cs-CZ" sz="1600" b="1"/>
          </a:p>
        </p:txBody>
      </p:sp>
      <p:sp>
        <p:nvSpPr>
          <p:cNvPr id="183" name="Arc 55"/>
          <p:cNvSpPr>
            <a:spLocks/>
          </p:cNvSpPr>
          <p:nvPr/>
        </p:nvSpPr>
        <p:spPr bwMode="auto">
          <a:xfrm flipH="1" flipV="1">
            <a:off x="539551" y="2636912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Arc 28"/>
          <p:cNvSpPr>
            <a:spLocks/>
          </p:cNvSpPr>
          <p:nvPr/>
        </p:nvSpPr>
        <p:spPr bwMode="auto">
          <a:xfrm rot="16200000">
            <a:off x="741066" y="2219374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Text Box 53"/>
          <p:cNvSpPr txBox="1">
            <a:spLocks noChangeArrowheads="1"/>
          </p:cNvSpPr>
          <p:nvPr/>
        </p:nvSpPr>
        <p:spPr bwMode="auto">
          <a:xfrm>
            <a:off x="683567" y="177281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ym typeface="Symbol"/>
              </a:rPr>
              <a:t></a:t>
            </a:r>
            <a:endParaRPr lang="cs-CZ" sz="2000" b="1" baseline="-25000"/>
          </a:p>
        </p:txBody>
      </p:sp>
      <p:sp>
        <p:nvSpPr>
          <p:cNvPr id="186" name="Oval 115"/>
          <p:cNvSpPr>
            <a:spLocks noChangeArrowheads="1"/>
          </p:cNvSpPr>
          <p:nvPr/>
        </p:nvSpPr>
        <p:spPr bwMode="auto">
          <a:xfrm>
            <a:off x="2267744" y="2636912"/>
            <a:ext cx="288031" cy="28733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187" name="Oval 115"/>
          <p:cNvSpPr>
            <a:spLocks noChangeArrowheads="1"/>
          </p:cNvSpPr>
          <p:nvPr/>
        </p:nvSpPr>
        <p:spPr bwMode="auto">
          <a:xfrm>
            <a:off x="3635896" y="1988840"/>
            <a:ext cx="288031" cy="28733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1600" b="1"/>
          </a:p>
        </p:txBody>
      </p:sp>
      <p:sp>
        <p:nvSpPr>
          <p:cNvPr id="188" name="Arc 101"/>
          <p:cNvSpPr>
            <a:spLocks/>
          </p:cNvSpPr>
          <p:nvPr/>
        </p:nvSpPr>
        <p:spPr bwMode="auto">
          <a:xfrm rot="5400000" flipH="1">
            <a:off x="4248150" y="-999678"/>
            <a:ext cx="431676" cy="4104456"/>
          </a:xfrm>
          <a:custGeom>
            <a:avLst/>
            <a:gdLst>
              <a:gd name="T0" fmla="*/ 117575931 w 21600"/>
              <a:gd name="T1" fmla="*/ 0 h 42451"/>
              <a:gd name="T2" fmla="*/ 68139419 w 21600"/>
              <a:gd name="T3" fmla="*/ 2147483647 h 42451"/>
              <a:gd name="T4" fmla="*/ 0 w 21600"/>
              <a:gd name="T5" fmla="*/ 214748364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38100">
            <a:solidFill>
              <a:srgbClr val="CC00FF"/>
            </a:solidFill>
            <a:prstDash val="dash"/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15"/>
          <p:cNvSpPr>
            <a:spLocks noChangeArrowheads="1"/>
          </p:cNvSpPr>
          <p:nvPr/>
        </p:nvSpPr>
        <p:spPr bwMode="auto">
          <a:xfrm>
            <a:off x="2267743" y="11254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b="1" smtClean="0"/>
              <a:t>d</a:t>
            </a:r>
            <a:endParaRPr lang="cs-CZ" sz="1600" b="1"/>
          </a:p>
        </p:txBody>
      </p:sp>
      <p:sp>
        <p:nvSpPr>
          <p:cNvPr id="189" name="AutoShape 3"/>
          <p:cNvSpPr>
            <a:spLocks noChangeArrowheads="1"/>
          </p:cNvSpPr>
          <p:nvPr/>
        </p:nvSpPr>
        <p:spPr bwMode="auto">
          <a:xfrm>
            <a:off x="4283968" y="1772816"/>
            <a:ext cx="4320480" cy="1368152"/>
          </a:xfrm>
          <a:prstGeom prst="roundRect">
            <a:avLst>
              <a:gd name="adj" fmla="val 91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Optionally, identical suffixes </a:t>
            </a:r>
          </a:p>
          <a:p>
            <a:pPr algn="l"/>
            <a:r>
              <a:rPr lang="en-US" b="1" smtClean="0">
                <a:solidFill>
                  <a:srgbClr val="CC00FF"/>
                </a:solidFill>
              </a:rPr>
              <a:t>can be merged</a:t>
            </a:r>
            <a:r>
              <a:rPr lang="en-US" smtClean="0">
                <a:solidFill>
                  <a:srgbClr val="CC00FF"/>
                </a:solidFill>
              </a:rPr>
              <a:t> </a:t>
            </a:r>
            <a:r>
              <a:rPr lang="en-US" smtClean="0"/>
              <a:t>too, but it is not</a:t>
            </a:r>
          </a:p>
          <a:p>
            <a:pPr algn="l"/>
            <a:r>
              <a:rPr lang="en-US" smtClean="0"/>
              <a:t>necessary as effectivity will be granted</a:t>
            </a:r>
          </a:p>
          <a:p>
            <a:pPr algn="l"/>
            <a:r>
              <a:rPr lang="en-US" smtClean="0"/>
              <a:t>on the next slide.</a:t>
            </a:r>
          </a:p>
        </p:txBody>
      </p:sp>
      <p:sp>
        <p:nvSpPr>
          <p:cNvPr id="20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Small Optimization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0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 Fact Unecessary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3" name="Curved Connector 2"/>
          <p:cNvCxnSpPr/>
          <p:nvPr/>
        </p:nvCxnSpPr>
        <p:spPr bwMode="auto">
          <a:xfrm rot="10800000" flipV="1">
            <a:off x="2339752" y="5157192"/>
            <a:ext cx="2232248" cy="43204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AutoShape 71"/>
          <p:cNvSpPr>
            <a:spLocks noChangeArrowheads="1"/>
          </p:cNvSpPr>
          <p:nvPr/>
        </p:nvSpPr>
        <p:spPr bwMode="auto">
          <a:xfrm>
            <a:off x="2339752" y="3573016"/>
            <a:ext cx="2952328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Anyway, be careful.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13133</TotalTime>
  <Words>4429</Words>
  <Application>Microsoft Office PowerPoint</Application>
  <PresentationFormat>On-screen Show (4:3)</PresentationFormat>
  <Paragraphs>2179</Paragraphs>
  <Slides>29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CMP Praha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 Genyk-Berezovskyj</dc:creator>
  <cp:lastModifiedBy>berezovs</cp:lastModifiedBy>
  <cp:revision>441</cp:revision>
  <cp:lastPrinted>2013-01-29T16:49:30Z</cp:lastPrinted>
  <dcterms:created xsi:type="dcterms:W3CDTF">2009-11-06T20:35:58Z</dcterms:created>
  <dcterms:modified xsi:type="dcterms:W3CDTF">2016-12-06T13:45:16Z</dcterms:modified>
</cp:coreProperties>
</file>