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7" r:id="rId3"/>
    <p:sldId id="316" r:id="rId4"/>
    <p:sldId id="317" r:id="rId5"/>
    <p:sldId id="318" r:id="rId6"/>
    <p:sldId id="319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8" r:id="rId29"/>
    <p:sldId id="384" r:id="rId30"/>
    <p:sldId id="385" r:id="rId31"/>
    <p:sldId id="386" r:id="rId32"/>
    <p:sldId id="38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CCFF"/>
    <a:srgbClr val="D2D2D2"/>
    <a:srgbClr val="898989"/>
    <a:srgbClr val="003399"/>
    <a:srgbClr val="0033CC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20" d="100"/>
          <a:sy n="12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25D54C-FC34-4934-B399-F23B0D1396F5}" type="datetimeFigureOut">
              <a:rPr lang="cs-CZ"/>
              <a:pPr>
                <a:defRPr/>
              </a:pPr>
              <a:t>26. 9. 2013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75B24F-19C4-40AB-8F38-7D67A2430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06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49CDCD9E-A944-4D1E-9426-129E5E0C5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7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DCD9E-A944-4D1E-9426-129E5E0C52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>
              <a:latin typeface="Times" pitchFamily="18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10907D-0A02-44BF-9DF2-E1FBC8F4D122}" type="slidenum">
              <a:rPr lang="en-US" smtClean="0">
                <a:latin typeface="Apple Chancery" charset="0"/>
              </a:rPr>
              <a:pPr/>
              <a:t>9</a:t>
            </a:fld>
            <a:endParaRPr lang="en-US" smtClean="0">
              <a:latin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E58E90A-E6A3-4C10-92C6-798E0FA5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562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09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7034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80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1017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7911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962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287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951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74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2855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0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 userDrawn="1"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5562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2457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903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1191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C44BDC9D-0AB0-4610-9AAA-36D542D4FE22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3</a:t>
            </a:r>
            <a:r>
              <a:rPr lang="en-US" sz="1200" b="1" smtClean="0">
                <a:solidFill>
                  <a:schemeClr val="bg1"/>
                </a:solidFill>
              </a:rPr>
              <a:t>2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Dokument_aplikace_Microsoft_Word12.docx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package" Target="../embeddings/Dokument_aplikace_Microsoft_Word14.docx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emf"/><Relationship Id="rId5" Type="http://schemas.openxmlformats.org/officeDocument/2006/relationships/package" Target="../embeddings/Dokument_aplikace_Microsoft_Word16.docx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emf"/><Relationship Id="rId5" Type="http://schemas.openxmlformats.org/officeDocument/2006/relationships/package" Target="../embeddings/Dokument_aplikace_Microsoft_Word18.docx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w.felk.cvut.cz/doku.php/courses/ae4m33pal/sta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emf"/><Relationship Id="rId5" Type="http://schemas.openxmlformats.org/officeDocument/2006/relationships/package" Target="../embeddings/Dokument_aplikace_Microsoft_Word20.docx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2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package" Target="../embeddings/Dokument_aplikace_Microsoft_Word22.docx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2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package" Target="../embeddings/Dokument_aplikace_Microsoft_Word24.docx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Dokument_aplikace_Microsoft_Word2.docx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Dokument_aplikace_Microsoft_Word4.doc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Dokument_aplikace_Microsoft_Word6.docx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Dokument_aplikace_Microsoft_Word8.doc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asymptotic notation,</a:t>
            </a:r>
            <a:br>
              <a:rPr lang="en-US" sz="2400" b="0" dirty="0" smtClean="0"/>
            </a:br>
            <a:r>
              <a:rPr lang="en-US" sz="2400" b="0" dirty="0" smtClean="0"/>
              <a:t>graphs and their representation in computers </a:t>
            </a:r>
            <a:endParaRPr lang="en-US" sz="36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67200"/>
            <a:ext cx="7227912" cy="18256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 smtClean="0"/>
              <a:t>3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incidence</a:t>
            </a:r>
          </a:p>
          <a:p>
            <a:pPr lvl="1" eaLnBrk="1" hangingPunct="1"/>
            <a:r>
              <a:rPr lang="en-US" sz="1800" dirty="0" smtClean="0"/>
              <a:t>If two nodes </a:t>
            </a:r>
            <a:r>
              <a:rPr lang="cs-CZ" sz="1800" i="1" dirty="0" err="1" smtClean="0"/>
              <a:t>x</a:t>
            </a:r>
            <a:r>
              <a:rPr lang="cs-CZ" sz="1800" dirty="0" err="1" smtClean="0"/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 </a:t>
            </a:r>
            <a:r>
              <a:rPr lang="en-US" sz="1800" dirty="0" smtClean="0"/>
              <a:t>are linked by edge </a:t>
            </a:r>
            <a:r>
              <a:rPr lang="cs-CZ" sz="1800" i="1" dirty="0" smtClean="0"/>
              <a:t>e</a:t>
            </a:r>
            <a:r>
              <a:rPr lang="cs-CZ" sz="1800" dirty="0" smtClean="0"/>
              <a:t>, </a:t>
            </a:r>
            <a:r>
              <a:rPr lang="en-US" sz="1800" dirty="0">
                <a:solidFill>
                  <a:schemeClr val="accent1"/>
                </a:solidFill>
              </a:rPr>
              <a:t>nodes</a:t>
            </a:r>
            <a:r>
              <a:rPr lang="en-US" sz="1800" dirty="0" smtClean="0"/>
              <a:t>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are said to be incident to edge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or</a:t>
            </a:r>
            <a:r>
              <a:rPr lang="cs-CZ" sz="1800" dirty="0" smtClean="0"/>
              <a:t>,  </a:t>
            </a:r>
            <a:r>
              <a:rPr lang="en-US" sz="1800" dirty="0" smtClean="0">
                <a:solidFill>
                  <a:schemeClr val="accent1"/>
                </a:solidFill>
              </a:rPr>
              <a:t>edge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i="1" dirty="0" smtClean="0"/>
              <a:t>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is incident to nodes </a:t>
            </a:r>
            <a:r>
              <a:rPr lang="cs-CZ" sz="1800" i="1" dirty="0" err="1" smtClean="0"/>
              <a:t>x</a:t>
            </a:r>
            <a:r>
              <a:rPr lang="cs-CZ" sz="1800" dirty="0" err="1" smtClean="0">
                <a:solidFill>
                  <a:schemeClr val="accent1"/>
                </a:solidFill>
              </a:rPr>
              <a:t>,</a:t>
            </a:r>
            <a:r>
              <a:rPr lang="cs-CZ" sz="1800" i="1" dirty="0" err="1" smtClean="0"/>
              <a:t>y</a:t>
            </a:r>
            <a:r>
              <a:rPr lang="cs-CZ" sz="1800" dirty="0" smtClean="0"/>
              <a:t>. </a:t>
            </a:r>
          </a:p>
          <a:p>
            <a:pPr eaLnBrk="1" hangingPunct="1"/>
            <a:r>
              <a:rPr lang="en-US" sz="2000" dirty="0" smtClean="0"/>
              <a:t>Node degree </a:t>
            </a:r>
            <a:r>
              <a:rPr lang="cs-CZ" sz="2000" dirty="0" smtClean="0"/>
              <a:t>(</a:t>
            </a:r>
            <a:r>
              <a:rPr lang="en-US" sz="2000" dirty="0" smtClean="0"/>
              <a:t>for undirected graph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800" dirty="0" smtClean="0"/>
              <a:t>A function that returns a number of edges incident to a given node</a:t>
            </a:r>
            <a:r>
              <a:rPr lang="cs-CZ" sz="1800" dirty="0" smtClean="0"/>
              <a:t>. 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(a)=3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(b)=4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(c)=4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(d)=3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		</a:t>
            </a:r>
            <a:r>
              <a:rPr lang="cs-CZ" sz="1800" dirty="0" err="1" smtClean="0"/>
              <a:t>deg</a:t>
            </a:r>
            <a:r>
              <a:rPr lang="cs-CZ" sz="1800" dirty="0" smtClean="0"/>
              <a:t>(e)=2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-357188" y="3429000"/>
          <a:ext cx="67643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kument" r:id="rId3" imgW="5766396" imgH="606006" progId="Word.Document.12">
                  <p:embed/>
                </p:oleObj>
              </mc:Choice>
              <mc:Fallback>
                <p:oleObj name="Dokument" r:id="rId3" imgW="5766396" imgH="60600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7188" y="3429000"/>
                        <a:ext cx="676433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286375" y="3071813"/>
            <a:ext cx="2857500" cy="3429000"/>
            <a:chOff x="4786314" y="1770234"/>
            <a:chExt cx="3278734" cy="4182250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32" y="3570925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068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023" y="4536134"/>
              <a:ext cx="1930418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32" y="3570925"/>
              <a:ext cx="2357045" cy="193041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32" y="5501343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91" y="2428693"/>
              <a:ext cx="1142374" cy="114209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24" y="2428551"/>
              <a:ext cx="1214954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15" name="TextovéPole 14"/>
            <p:cNvSpPr txBox="1"/>
            <p:nvPr/>
          </p:nvSpPr>
          <p:spPr>
            <a:xfrm>
              <a:off x="4857354" y="5358062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786314" y="3214659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261744" y="1770234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644278" y="5429703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496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node degree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15300" cy="48958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Node degree (for directed graphs)</a:t>
            </a:r>
            <a:endParaRPr lang="cs-CZ" sz="2000" dirty="0" smtClean="0"/>
          </a:p>
          <a:p>
            <a:pPr lvl="1" eaLnBrk="1" hangingPunct="1"/>
            <a:r>
              <a:rPr lang="en-US" sz="1800" dirty="0" err="1" smtClean="0"/>
              <a:t>indegree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en-US" sz="1800" dirty="0" err="1" smtClean="0"/>
              <a:t>outdegree</a:t>
            </a:r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/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(a)=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(a)=</a:t>
            </a:r>
            <a:r>
              <a:rPr lang="en-US" sz="1800" dirty="0" smtClean="0"/>
              <a:t>1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(b)=</a:t>
            </a:r>
            <a:r>
              <a:rPr lang="en-US" sz="1800" dirty="0" smtClean="0"/>
              <a:t>0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(b)=</a:t>
            </a:r>
            <a:r>
              <a:rPr lang="en-US" sz="1800" dirty="0" smtClean="0"/>
              <a:t>4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(c)=</a:t>
            </a:r>
            <a:r>
              <a:rPr lang="en-US" sz="1800" smtClean="0"/>
              <a:t>1</a:t>
            </a:r>
            <a:r>
              <a:rPr lang="cs-CZ" sz="1800" dirty="0" smtClean="0"/>
              <a:t>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(c)=</a:t>
            </a:r>
            <a:r>
              <a:rPr lang="en-US" sz="1800" dirty="0" smtClean="0"/>
              <a:t>3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(d)=</a:t>
            </a:r>
            <a:r>
              <a:rPr lang="en-US" sz="1800" dirty="0" smtClean="0"/>
              <a:t>3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(d)=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sz="1800" dirty="0" smtClean="0"/>
              <a:t>	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+</a:t>
            </a:r>
            <a:r>
              <a:rPr lang="cs-CZ" sz="1800" dirty="0" smtClean="0"/>
              <a:t>(e)=</a:t>
            </a:r>
            <a:r>
              <a:rPr lang="en-US" sz="1800" dirty="0" smtClean="0"/>
              <a:t>2</a:t>
            </a:r>
            <a:r>
              <a:rPr lang="cs-CZ" sz="1800" dirty="0" smtClean="0"/>
              <a:t> 	</a:t>
            </a:r>
            <a:r>
              <a:rPr lang="cs-CZ" sz="1800" dirty="0" err="1" smtClean="0"/>
              <a:t>deg</a:t>
            </a:r>
            <a:r>
              <a:rPr lang="cs-CZ" sz="1800" baseline="30000" dirty="0" smtClean="0"/>
              <a:t>-</a:t>
            </a:r>
            <a:r>
              <a:rPr lang="cs-CZ" sz="1800" dirty="0" smtClean="0"/>
              <a:t>(e)=</a:t>
            </a:r>
            <a:r>
              <a:rPr lang="en-US" sz="1800" dirty="0" smtClean="0"/>
              <a:t>0</a:t>
            </a:r>
            <a:endParaRPr lang="cs-CZ" sz="1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85875" y="1928813"/>
          <a:ext cx="6577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kument" r:id="rId3" imgW="6744398" imgH="606006" progId="Word.Document.12">
                  <p:embed/>
                </p:oleObj>
              </mc:Choice>
              <mc:Fallback>
                <p:oleObj name="Dokument" r:id="rId3" imgW="6744398" imgH="606006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928813"/>
                        <a:ext cx="6577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85875" y="2860675"/>
          <a:ext cx="649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Dokument" r:id="rId5" imgW="6744398" imgH="606006" progId="Word.Document.12">
                  <p:embed/>
                </p:oleObj>
              </mc:Choice>
              <mc:Fallback>
                <p:oleObj name="Dokument" r:id="rId5" imgW="6744398" imgH="60600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60675"/>
                        <a:ext cx="64912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Přímá spojovací čára 20"/>
          <p:cNvCxnSpPr/>
          <p:nvPr/>
        </p:nvCxnSpPr>
        <p:spPr bwMode="auto">
          <a:xfrm>
            <a:off x="5707063" y="451008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6661150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018088" y="5199063"/>
            <a:ext cx="13779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10800000" flipV="1">
            <a:off x="5707063" y="4510088"/>
            <a:ext cx="1643062" cy="13779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>
            <a:off x="5707063" y="5888038"/>
            <a:ext cx="164306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 flipH="1" flipV="1">
            <a:off x="5697538" y="3703638"/>
            <a:ext cx="815975" cy="7969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10800000">
            <a:off x="6503988" y="3694113"/>
            <a:ext cx="846137" cy="81597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29" name="TextovéPole 28"/>
          <p:cNvSpPr txBox="1"/>
          <p:nvPr/>
        </p:nvSpPr>
        <p:spPr bwMode="auto">
          <a:xfrm>
            <a:off x="5407025" y="5786438"/>
            <a:ext cx="268288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30" name="TextovéPole 29"/>
          <p:cNvSpPr txBox="1"/>
          <p:nvPr/>
        </p:nvSpPr>
        <p:spPr bwMode="auto">
          <a:xfrm>
            <a:off x="5357813" y="4256088"/>
            <a:ext cx="266700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31" name="TextovéPole 30"/>
          <p:cNvSpPr txBox="1"/>
          <p:nvPr/>
        </p:nvSpPr>
        <p:spPr bwMode="auto">
          <a:xfrm>
            <a:off x="6354763" y="3286125"/>
            <a:ext cx="268287" cy="373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32" name="TextovéPole 31"/>
          <p:cNvSpPr txBox="1"/>
          <p:nvPr/>
        </p:nvSpPr>
        <p:spPr bwMode="auto">
          <a:xfrm>
            <a:off x="7350125" y="5837238"/>
            <a:ext cx="268288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33" name="TextovéPole 32"/>
          <p:cNvSpPr txBox="1"/>
          <p:nvPr/>
        </p:nvSpPr>
        <p:spPr bwMode="auto">
          <a:xfrm>
            <a:off x="7399338" y="4256088"/>
            <a:ext cx="244475" cy="373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7188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503398" y="3694339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13630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handshaking </a:t>
            </a:r>
            <a:r>
              <a:rPr lang="cs-CZ" dirty="0" smtClean="0"/>
              <a:t>lemma</a:t>
            </a:r>
            <a:endParaRPr lang="cs-CZ" dirty="0"/>
          </a:p>
        </p:txBody>
      </p:sp>
      <p:sp>
        <p:nvSpPr>
          <p:cNvPr id="819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Handshaking </a:t>
            </a:r>
            <a:r>
              <a:rPr lang="cs-CZ" sz="2400" b="1" dirty="0" smtClean="0"/>
              <a:t>lemma </a:t>
            </a:r>
            <a:r>
              <a:rPr lang="cs-CZ" sz="2400" dirty="0" smtClean="0"/>
              <a:t>(</a:t>
            </a:r>
            <a:r>
              <a:rPr lang="en-US" sz="2400" dirty="0" smtClean="0"/>
              <a:t>for undirected graphs</a:t>
            </a:r>
            <a:r>
              <a:rPr lang="cs-CZ" sz="2400" dirty="0" smtClean="0"/>
              <a:t>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en-US" sz="2400" dirty="0" smtClean="0"/>
              <a:t>Explanation</a:t>
            </a:r>
            <a:r>
              <a:rPr lang="cs-CZ" sz="2400" dirty="0" smtClean="0"/>
              <a:t>: </a:t>
            </a:r>
            <a:r>
              <a:rPr lang="en-US" sz="2400" dirty="0" smtClean="0"/>
              <a:t>Each edges is added twice</a:t>
            </a:r>
            <a:r>
              <a:rPr lang="cs-CZ" sz="2400" dirty="0" smtClean="0"/>
              <a:t> – </a:t>
            </a:r>
            <a:r>
              <a:rPr lang="en-US" sz="2400" dirty="0" smtClean="0"/>
              <a:t>once for the source node, then once for target node</a:t>
            </a:r>
            <a:r>
              <a:rPr lang="cs-CZ" sz="2400" dirty="0" smtClean="0"/>
              <a:t>.</a:t>
            </a:r>
          </a:p>
          <a:p>
            <a:pPr eaLnBrk="1" hangingPunct="1"/>
            <a:r>
              <a:rPr lang="en-US" sz="2400" dirty="0" smtClean="0"/>
              <a:t>The variant for directed graphs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574800" y="1711325"/>
          <a:ext cx="574992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kument" r:id="rId3" imgW="5766396" imgH="1136530" progId="Word.Document.12">
                  <p:embed/>
                </p:oleObj>
              </mc:Choice>
              <mc:Fallback>
                <p:oleObj name="Dokument" r:id="rId3" imgW="5766396" imgH="113653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711325"/>
                        <a:ext cx="5749925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782763" y="4572000"/>
          <a:ext cx="56769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Dokument" r:id="rId5" imgW="5766396" imgH="1136530" progId="Word.Document.12">
                  <p:embed/>
                </p:oleObj>
              </mc:Choice>
              <mc:Fallback>
                <p:oleObj name="Dokument" r:id="rId5" imgW="5766396" imgH="11365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4572000"/>
                        <a:ext cx="56769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657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complete graph</a:t>
            </a:r>
            <a:endParaRPr lang="cs-CZ" dirty="0"/>
          </a:p>
        </p:txBody>
      </p:sp>
      <p:sp>
        <p:nvSpPr>
          <p:cNvPr id="922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790098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complete graph</a:t>
            </a:r>
            <a:endParaRPr lang="cs-CZ" dirty="0" smtClean="0"/>
          </a:p>
          <a:p>
            <a:pPr lvl="1" eaLnBrk="1" hangingPunct="1"/>
            <a:r>
              <a:rPr lang="en-US" dirty="0" smtClean="0"/>
              <a:t>Every two nodes are linked by an edge</a:t>
            </a:r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en-US" dirty="0" smtClean="0"/>
              <a:t>A consequence</a:t>
            </a:r>
            <a:endParaRPr lang="cs-CZ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29323"/>
              </p:ext>
            </p:extLst>
          </p:nvPr>
        </p:nvGraphicFramePr>
        <p:xfrm>
          <a:off x="-546100" y="2446338"/>
          <a:ext cx="60325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Dokument" r:id="rId3" imgW="5757666" imgH="1076799" progId="Word.Document.12">
                  <p:embed/>
                </p:oleObj>
              </mc:Choice>
              <mc:Fallback>
                <p:oleObj name="Dokument" r:id="rId3" imgW="5757666" imgH="1076799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46100" y="2446338"/>
                        <a:ext cx="603250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85750" y="4286250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286250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2" name="Skupina 54"/>
          <p:cNvGrpSpPr>
            <a:grpSpLocks/>
          </p:cNvGrpSpPr>
          <p:nvPr/>
        </p:nvGrpSpPr>
        <p:grpSpPr bwMode="auto">
          <a:xfrm>
            <a:off x="5857875" y="3071813"/>
            <a:ext cx="2813050" cy="3155950"/>
            <a:chOff x="5857884" y="3071810"/>
            <a:chExt cx="2813236" cy="3155414"/>
          </a:xfrm>
        </p:grpSpPr>
        <p:grpSp>
          <p:nvGrpSpPr>
            <p:cNvPr id="9223" name="Skupina 47"/>
            <p:cNvGrpSpPr>
              <a:grpSpLocks/>
            </p:cNvGrpSpPr>
            <p:nvPr/>
          </p:nvGrpSpPr>
          <p:grpSpPr bwMode="auto">
            <a:xfrm>
              <a:off x="6286512" y="3571876"/>
              <a:ext cx="2000264" cy="2214578"/>
              <a:chOff x="6286512" y="3571876"/>
              <a:chExt cx="2000264" cy="2214578"/>
            </a:xfrm>
          </p:grpSpPr>
          <p:cxnSp>
            <p:nvCxnSpPr>
              <p:cNvPr id="9230" name="Přímá spojovací čára 12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2000264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1" name="Přímá spojovací čára 15"/>
              <p:cNvCxnSpPr>
                <a:cxnSpLocks noChangeShapeType="1"/>
              </p:cNvCxnSpPr>
              <p:nvPr/>
            </p:nvCxnSpPr>
            <p:spPr bwMode="auto">
              <a:xfrm flipV="1">
                <a:off x="6286512" y="4143380"/>
                <a:ext cx="1928826" cy="114300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2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6179355" y="4679165"/>
                <a:ext cx="221457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3" name="Přímá spojovací čára 2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29322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4" name="Přímá spojovací čára 25"/>
              <p:cNvCxnSpPr>
                <a:cxnSpLocks noChangeShapeType="1"/>
              </p:cNvCxnSpPr>
              <p:nvPr/>
            </p:nvCxnSpPr>
            <p:spPr bwMode="auto">
              <a:xfrm rot="16200000" flipV="1">
                <a:off x="6929454" y="3929066"/>
                <a:ext cx="1714512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5" name="Přímá spojovací čára 27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2000264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6" name="Přímá spojovací čára 30"/>
              <p:cNvCxnSpPr>
                <a:cxnSpLocks noChangeShapeType="1"/>
              </p:cNvCxnSpPr>
              <p:nvPr/>
            </p:nvCxnSpPr>
            <p:spPr bwMode="auto">
              <a:xfrm rot="16200000" flipH="1">
                <a:off x="5965041" y="4464851"/>
                <a:ext cx="1643074" cy="1000132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7" name="Přímá spojovací čára 32"/>
              <p:cNvCxnSpPr>
                <a:cxnSpLocks noChangeShapeType="1"/>
              </p:cNvCxnSpPr>
              <p:nvPr/>
            </p:nvCxnSpPr>
            <p:spPr bwMode="auto">
              <a:xfrm rot="5400000">
                <a:off x="6929454" y="4500570"/>
                <a:ext cx="1643074" cy="92869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8" name="Přímá spojovací čára 34"/>
              <p:cNvCxnSpPr>
                <a:cxnSpLocks noChangeShapeType="1"/>
              </p:cNvCxnSpPr>
              <p:nvPr/>
            </p:nvCxnSpPr>
            <p:spPr bwMode="auto">
              <a:xfrm>
                <a:off x="6286512" y="4143380"/>
                <a:ext cx="1928826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9" name="Přímá spojovací čára 36"/>
              <p:cNvCxnSpPr>
                <a:cxnSpLocks noChangeShapeType="1"/>
              </p:cNvCxnSpPr>
              <p:nvPr/>
            </p:nvCxnSpPr>
            <p:spPr bwMode="auto">
              <a:xfrm flipV="1">
                <a:off x="6286512" y="3571876"/>
                <a:ext cx="1000132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0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7286644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1" name="Přímá spojovací čára 40"/>
              <p:cNvCxnSpPr>
                <a:cxnSpLocks noChangeShapeType="1"/>
              </p:cNvCxnSpPr>
              <p:nvPr/>
            </p:nvCxnSpPr>
            <p:spPr bwMode="auto">
              <a:xfrm>
                <a:off x="6286512" y="5286388"/>
                <a:ext cx="1000132" cy="500066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2" name="Přímá spojovací čára 42"/>
              <p:cNvCxnSpPr>
                <a:cxnSpLocks noChangeShapeType="1"/>
              </p:cNvCxnSpPr>
              <p:nvPr/>
            </p:nvCxnSpPr>
            <p:spPr bwMode="auto">
              <a:xfrm rot="5400000">
                <a:off x="5715008" y="4714884"/>
                <a:ext cx="1143008" cy="0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3" name="Přímá spojovací čára 44"/>
              <p:cNvCxnSpPr>
                <a:cxnSpLocks noChangeShapeType="1"/>
              </p:cNvCxnSpPr>
              <p:nvPr/>
            </p:nvCxnSpPr>
            <p:spPr bwMode="auto">
              <a:xfrm>
                <a:off x="7286644" y="3571876"/>
                <a:ext cx="928694" cy="571504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4" name="Přímá spojovací čára 46"/>
              <p:cNvCxnSpPr>
                <a:cxnSpLocks noChangeShapeType="1"/>
              </p:cNvCxnSpPr>
              <p:nvPr/>
            </p:nvCxnSpPr>
            <p:spPr bwMode="auto">
              <a:xfrm rot="16200000" flipH="1">
                <a:off x="7679553" y="4679165"/>
                <a:ext cx="1143008" cy="71438"/>
              </a:xfrm>
              <a:prstGeom prst="line">
                <a:avLst/>
              </a:prstGeom>
              <a:noFill/>
              <a:ln w="50800" algn="ctr">
                <a:solidFill>
                  <a:schemeClr val="bg2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24" name="TextovéPole 48"/>
            <p:cNvSpPr txBox="1">
              <a:spLocks noChangeArrowheads="1"/>
            </p:cNvSpPr>
            <p:nvPr/>
          </p:nvSpPr>
          <p:spPr bwMode="auto">
            <a:xfrm>
              <a:off x="7143768" y="30718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sp>
          <p:nvSpPr>
            <p:cNvPr id="9225" name="TextovéPole 49"/>
            <p:cNvSpPr txBox="1">
              <a:spLocks noChangeArrowheads="1"/>
            </p:cNvSpPr>
            <p:nvPr/>
          </p:nvSpPr>
          <p:spPr bwMode="auto">
            <a:xfrm>
              <a:off x="8286776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sp>
          <p:nvSpPr>
            <p:cNvPr id="9226" name="TextovéPole 50"/>
            <p:cNvSpPr txBox="1">
              <a:spLocks noChangeArrowheads="1"/>
            </p:cNvSpPr>
            <p:nvPr/>
          </p:nvSpPr>
          <p:spPr bwMode="auto">
            <a:xfrm>
              <a:off x="7143768" y="58578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sp>
          <p:nvSpPr>
            <p:cNvPr id="9227" name="TextovéPole 51"/>
            <p:cNvSpPr txBox="1">
              <a:spLocks noChangeArrowheads="1"/>
            </p:cNvSpPr>
            <p:nvPr/>
          </p:nvSpPr>
          <p:spPr bwMode="auto">
            <a:xfrm>
              <a:off x="5929322" y="385762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6</a:t>
              </a:r>
            </a:p>
          </p:txBody>
        </p:sp>
        <p:sp>
          <p:nvSpPr>
            <p:cNvPr id="9228" name="TextovéPole 52"/>
            <p:cNvSpPr txBox="1">
              <a:spLocks noChangeArrowheads="1"/>
            </p:cNvSpPr>
            <p:nvPr/>
          </p:nvSpPr>
          <p:spPr bwMode="auto">
            <a:xfrm>
              <a:off x="585788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sp>
          <p:nvSpPr>
            <p:cNvPr id="9229" name="TextovéPole 53"/>
            <p:cNvSpPr txBox="1">
              <a:spLocks noChangeArrowheads="1"/>
            </p:cNvSpPr>
            <p:nvPr/>
          </p:nvSpPr>
          <p:spPr bwMode="auto">
            <a:xfrm>
              <a:off x="8358214" y="51435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8099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path, circuit, 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4"/>
            <a:ext cx="5114925" cy="525636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path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path </a:t>
            </a:r>
            <a:r>
              <a:rPr lang="en-US" sz="2000" dirty="0" smtClean="0"/>
              <a:t>is a sequence of vertices and edges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), </a:t>
            </a:r>
            <a:r>
              <a:rPr lang="en-US" sz="2000" dirty="0" smtClean="0"/>
              <a:t>where all vertices </a:t>
            </a:r>
            <a:r>
              <a:rPr lang="cs-CZ" sz="2000" dirty="0" smtClean="0"/>
              <a:t>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,...,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</a:t>
            </a:r>
            <a:r>
              <a:rPr lang="en-US" sz="2000" i="1" dirty="0">
                <a:solidFill>
                  <a:srgbClr val="3333FF"/>
                </a:solidFill>
              </a:rPr>
              <a:t>differ from each other 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/>
              <a:t>and for every </a:t>
            </a:r>
            <a:r>
              <a:rPr lang="cs-CZ" sz="2000" dirty="0" smtClean="0"/>
              <a:t>i = 1,2,...,t</a:t>
            </a:r>
            <a:r>
              <a:rPr lang="en-US" sz="2000" dirty="0" smtClean="0"/>
              <a:t>, </a:t>
            </a:r>
            <a:r>
              <a:rPr lang="cs-CZ" sz="2000" dirty="0" smtClean="0"/>
              <a:t> </a:t>
            </a:r>
            <a:r>
              <a:rPr lang="cs-CZ" sz="2000" dirty="0" err="1" smtClean="0"/>
              <a:t>e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 = {v</a:t>
            </a:r>
            <a:r>
              <a:rPr lang="cs-CZ" sz="2000" baseline="-25000" dirty="0" smtClean="0"/>
              <a:t>i-1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}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 </a:t>
            </a:r>
            <a:r>
              <a:rPr lang="cs-CZ" sz="2000" dirty="0" smtClean="0"/>
              <a:t>E(G). </a:t>
            </a:r>
            <a:r>
              <a:rPr lang="en-US" sz="2000" dirty="0" smtClean="0"/>
              <a:t>Edges are traversed in forward direction.</a:t>
            </a:r>
            <a:endParaRPr lang="cs-CZ" sz="2000" dirty="0" smtClean="0"/>
          </a:p>
          <a:p>
            <a:pPr eaLnBrk="1" hangingPunct="1"/>
            <a:r>
              <a:rPr lang="en-US" sz="2400" dirty="0" smtClean="0"/>
              <a:t>circuit</a:t>
            </a:r>
            <a:endParaRPr lang="cs-CZ" sz="2400" dirty="0" smtClean="0"/>
          </a:p>
          <a:p>
            <a:pPr lvl="1" eaLnBrk="1" hangingPunct="1"/>
            <a:r>
              <a:rPr lang="en-US" sz="2000" dirty="0" smtClean="0"/>
              <a:t>A</a:t>
            </a:r>
            <a:r>
              <a:rPr lang="en-US" sz="2000" b="1" dirty="0" smtClean="0"/>
              <a:t> circuit </a:t>
            </a:r>
            <a:r>
              <a:rPr lang="en-US" sz="2000" dirty="0" smtClean="0"/>
              <a:t>is a closed path, i.e. a sequence</a:t>
            </a:r>
            <a:r>
              <a:rPr lang="cs-CZ" sz="2000" dirty="0" smtClean="0"/>
              <a:t> (v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e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 v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,..., e</a:t>
            </a:r>
            <a:r>
              <a:rPr lang="cs-CZ" sz="2000" baseline="-25000" dirty="0" smtClean="0"/>
              <a:t>t</a:t>
            </a:r>
            <a:r>
              <a:rPr lang="cs-CZ" sz="2000" dirty="0" smtClean="0"/>
              <a:t>, </a:t>
            </a:r>
            <a:r>
              <a:rPr lang="cs-CZ" sz="2000" dirty="0" err="1" smtClean="0"/>
              <a:t>v</a:t>
            </a:r>
            <a:r>
              <a:rPr lang="cs-CZ" sz="2000" baseline="-25000" dirty="0" err="1" smtClean="0"/>
              <a:t>t</a:t>
            </a:r>
            <a:r>
              <a:rPr lang="cs-CZ" sz="2000" dirty="0" smtClean="0"/>
              <a:t> = v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),.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cycle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b="1" dirty="0" smtClean="0"/>
              <a:t>cycle</a:t>
            </a:r>
            <a:r>
              <a:rPr lang="en-US" sz="2000" dirty="0" smtClean="0"/>
              <a:t> is a closed simple chain. Edges can be traversed in both directions.</a:t>
            </a:r>
            <a:endParaRPr lang="cs-CZ" sz="2000" dirty="0"/>
          </a:p>
        </p:txBody>
      </p:sp>
      <p:grpSp>
        <p:nvGrpSpPr>
          <p:cNvPr id="4" name="Skupina 56"/>
          <p:cNvGrpSpPr>
            <a:grpSpLocks/>
          </p:cNvGrpSpPr>
          <p:nvPr/>
        </p:nvGrpSpPr>
        <p:grpSpPr bwMode="auto">
          <a:xfrm>
            <a:off x="5429250" y="1143000"/>
            <a:ext cx="3390900" cy="2584450"/>
            <a:chOff x="5429256" y="1142984"/>
            <a:chExt cx="3390672" cy="2583910"/>
          </a:xfrm>
        </p:grpSpPr>
        <p:grpSp>
          <p:nvGrpSpPr>
            <p:cNvPr id="20509" name="Skupina 53"/>
            <p:cNvGrpSpPr>
              <a:grpSpLocks/>
            </p:cNvGrpSpPr>
            <p:nvPr/>
          </p:nvGrpSpPr>
          <p:grpSpPr bwMode="auto">
            <a:xfrm>
              <a:off x="6215074" y="1142984"/>
              <a:ext cx="2071702" cy="2143140"/>
              <a:chOff x="6215074" y="1142984"/>
              <a:chExt cx="2143140" cy="2286016"/>
            </a:xfrm>
          </p:grpSpPr>
          <p:cxnSp>
            <p:nvCxnSpPr>
              <p:cNvPr id="20511" name="Přímá spojovací čára 18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2" name="Přímá spojovací čára 22"/>
              <p:cNvCxnSpPr>
                <a:cxnSpLocks noChangeShapeType="1"/>
              </p:cNvCxnSpPr>
              <p:nvPr/>
            </p:nvCxnSpPr>
            <p:spPr bwMode="auto">
              <a:xfrm flipV="1">
                <a:off x="6541605" y="1505269"/>
                <a:ext cx="761907" cy="41404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3" name="Přímá spojovací čára 23"/>
              <p:cNvCxnSpPr>
                <a:cxnSpLocks noChangeShapeType="1"/>
              </p:cNvCxnSpPr>
              <p:nvPr/>
            </p:nvCxnSpPr>
            <p:spPr bwMode="auto">
              <a:xfrm flipV="1">
                <a:off x="7303512" y="2747389"/>
                <a:ext cx="761907" cy="362285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4" name="Přímá spojovací čára 25"/>
              <p:cNvCxnSpPr>
                <a:cxnSpLocks noChangeShapeType="1"/>
              </p:cNvCxnSpPr>
              <p:nvPr/>
            </p:nvCxnSpPr>
            <p:spPr bwMode="auto">
              <a:xfrm rot="5400000">
                <a:off x="6127565" y="2333349"/>
                <a:ext cx="828080" cy="0"/>
              </a:xfrm>
              <a:prstGeom prst="line">
                <a:avLst/>
              </a:prstGeom>
              <a:noFill/>
              <a:ln w="50800" algn="ctr">
                <a:solidFill>
                  <a:srgbClr val="FF0000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5" name="Přímá spojovací čára 13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6" name="Přímá spojovací čára 14"/>
              <p:cNvCxnSpPr>
                <a:cxnSpLocks noChangeShapeType="1"/>
              </p:cNvCxnSpPr>
              <p:nvPr/>
            </p:nvCxnSpPr>
            <p:spPr bwMode="auto">
              <a:xfrm flipV="1">
                <a:off x="6541605" y="1919309"/>
                <a:ext cx="1469391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7" name="Přímá spojovací čára 15"/>
              <p:cNvCxnSpPr>
                <a:cxnSpLocks noChangeShapeType="1"/>
              </p:cNvCxnSpPr>
              <p:nvPr/>
            </p:nvCxnSpPr>
            <p:spPr bwMode="auto">
              <a:xfrm rot="5400000">
                <a:off x="6501309" y="2307472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8" name="Přímá spojovací čára 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301498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9" name="Přímá spojovací čára 17"/>
              <p:cNvCxnSpPr>
                <a:cxnSpLocks noChangeShapeType="1"/>
              </p:cNvCxnSpPr>
              <p:nvPr/>
            </p:nvCxnSpPr>
            <p:spPr bwMode="auto">
              <a:xfrm rot="16200000" flipV="1">
                <a:off x="7063405" y="1745376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0" name="Přímá spojovací čára 19"/>
              <p:cNvCxnSpPr>
                <a:cxnSpLocks noChangeShapeType="1"/>
              </p:cNvCxnSpPr>
              <p:nvPr/>
            </p:nvCxnSpPr>
            <p:spPr bwMode="auto">
              <a:xfrm rot="16200000" flipH="1">
                <a:off x="6327376" y="2133538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1" name="Přímá spojovací čára 20"/>
              <p:cNvCxnSpPr>
                <a:cxnSpLocks noChangeShapeType="1"/>
              </p:cNvCxnSpPr>
              <p:nvPr/>
            </p:nvCxnSpPr>
            <p:spPr bwMode="auto">
              <a:xfrm rot="5400000">
                <a:off x="7062071" y="2160749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2" name="Přímá spojovací čára 21"/>
              <p:cNvCxnSpPr>
                <a:cxnSpLocks noChangeShapeType="1"/>
              </p:cNvCxnSpPr>
              <p:nvPr/>
            </p:nvCxnSpPr>
            <p:spPr bwMode="auto">
              <a:xfrm>
                <a:off x="6541605" y="1919309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3" name="Přímá spojovací čára 24"/>
              <p:cNvCxnSpPr>
                <a:cxnSpLocks noChangeShapeType="1"/>
              </p:cNvCxnSpPr>
              <p:nvPr/>
            </p:nvCxnSpPr>
            <p:spPr bwMode="auto">
              <a:xfrm>
                <a:off x="6541605" y="2747389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4" name="Přímá spojovací čára 26"/>
              <p:cNvCxnSpPr>
                <a:cxnSpLocks noChangeShapeType="1"/>
              </p:cNvCxnSpPr>
              <p:nvPr/>
            </p:nvCxnSpPr>
            <p:spPr bwMode="auto">
              <a:xfrm>
                <a:off x="7303512" y="1505269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25" name="Přímá spojovací čára 27"/>
              <p:cNvCxnSpPr>
                <a:cxnSpLocks noChangeShapeType="1"/>
              </p:cNvCxnSpPr>
              <p:nvPr/>
            </p:nvCxnSpPr>
            <p:spPr bwMode="auto">
              <a:xfrm rot="16200000" flipH="1">
                <a:off x="7624167" y="2306138"/>
                <a:ext cx="828080" cy="54422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26" name="TextovéPole 7"/>
              <p:cNvSpPr txBox="1">
                <a:spLocks noChangeArrowheads="1"/>
              </p:cNvSpPr>
              <p:nvPr/>
            </p:nvSpPr>
            <p:spPr bwMode="auto">
              <a:xfrm>
                <a:off x="7194668" y="11429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27" name="TextovéPole 8"/>
              <p:cNvSpPr txBox="1">
                <a:spLocks noChangeArrowheads="1"/>
              </p:cNvSpPr>
              <p:nvPr/>
            </p:nvSpPr>
            <p:spPr bwMode="auto">
              <a:xfrm>
                <a:off x="8065418" y="171228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28" name="TextovéPole 9"/>
              <p:cNvSpPr txBox="1">
                <a:spLocks noChangeArrowheads="1"/>
              </p:cNvSpPr>
              <p:nvPr/>
            </p:nvSpPr>
            <p:spPr bwMode="auto">
              <a:xfrm>
                <a:off x="7194668" y="3161429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29" name="TextovéPole 10"/>
              <p:cNvSpPr txBox="1">
                <a:spLocks noChangeArrowheads="1"/>
              </p:cNvSpPr>
              <p:nvPr/>
            </p:nvSpPr>
            <p:spPr bwMode="auto">
              <a:xfrm>
                <a:off x="6215074" y="171448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30" name="TextovéPole 11"/>
              <p:cNvSpPr txBox="1">
                <a:spLocks noChangeArrowheads="1"/>
              </p:cNvSpPr>
              <p:nvPr/>
            </p:nvSpPr>
            <p:spPr bwMode="auto">
              <a:xfrm>
                <a:off x="6215074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31" name="TextovéPole 12"/>
              <p:cNvSpPr txBox="1">
                <a:spLocks noChangeArrowheads="1"/>
              </p:cNvSpPr>
              <p:nvPr/>
            </p:nvSpPr>
            <p:spPr bwMode="auto">
              <a:xfrm>
                <a:off x="8119840" y="2643878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510" name="TextovéPole 52"/>
            <p:cNvSpPr txBox="1">
              <a:spLocks noChangeArrowheads="1"/>
            </p:cNvSpPr>
            <p:nvPr/>
          </p:nvSpPr>
          <p:spPr bwMode="auto">
            <a:xfrm>
              <a:off x="5429256" y="3357562"/>
              <a:ext cx="3390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(1,{1,6},6,{6,5},5,{5,3},3,{3,4},4)</a:t>
              </a:r>
              <a:endParaRPr lang="cs-CZ"/>
            </a:p>
          </p:txBody>
        </p:sp>
      </p:grpSp>
      <p:grpSp>
        <p:nvGrpSpPr>
          <p:cNvPr id="6" name="Skupina 57"/>
          <p:cNvGrpSpPr>
            <a:grpSpLocks/>
          </p:cNvGrpSpPr>
          <p:nvPr/>
        </p:nvGrpSpPr>
        <p:grpSpPr bwMode="auto">
          <a:xfrm>
            <a:off x="5500688" y="3857625"/>
            <a:ext cx="2857500" cy="2655888"/>
            <a:chOff x="5500694" y="3857628"/>
            <a:chExt cx="2857520" cy="2655348"/>
          </a:xfrm>
        </p:grpSpPr>
        <p:grpSp>
          <p:nvGrpSpPr>
            <p:cNvPr id="20486" name="Skupina 54"/>
            <p:cNvGrpSpPr>
              <a:grpSpLocks/>
            </p:cNvGrpSpPr>
            <p:nvPr/>
          </p:nvGrpSpPr>
          <p:grpSpPr bwMode="auto">
            <a:xfrm>
              <a:off x="6215074" y="3857628"/>
              <a:ext cx="2143140" cy="2286016"/>
              <a:chOff x="6143636" y="3786190"/>
              <a:chExt cx="2143140" cy="2286016"/>
            </a:xfrm>
          </p:grpSpPr>
          <p:cxnSp>
            <p:nvCxnSpPr>
              <p:cNvPr id="20488" name="Přímá spojovací čára 38"/>
              <p:cNvCxnSpPr>
                <a:cxnSpLocks noChangeShapeType="1"/>
              </p:cNvCxnSpPr>
              <p:nvPr/>
            </p:nvCxnSpPr>
            <p:spPr bwMode="auto">
              <a:xfrm flipV="1">
                <a:off x="6470167" y="4562515"/>
                <a:ext cx="1469391" cy="82808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89" name="Přímá spojovací čára 42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1523813" cy="0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0" name="Přímá spojovací čára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7552729" y="4949344"/>
                <a:ext cx="828080" cy="54422"/>
              </a:xfrm>
              <a:prstGeom prst="line">
                <a:avLst/>
              </a:prstGeom>
              <a:noFill/>
              <a:ln w="50800" algn="ctr">
                <a:solidFill>
                  <a:schemeClr val="accent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1" name="Přímá spojovací čára 37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523813" cy="82808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2" name="Přímá spojovací čára 39"/>
              <p:cNvCxnSpPr>
                <a:cxnSpLocks noChangeShapeType="1"/>
              </p:cNvCxnSpPr>
              <p:nvPr/>
            </p:nvCxnSpPr>
            <p:spPr bwMode="auto">
              <a:xfrm rot="5400000">
                <a:off x="6429871" y="4950678"/>
                <a:ext cx="1604405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3" name="Přímá spojovací čára 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30060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4" name="Přímá spojovací čára 41"/>
              <p:cNvCxnSpPr>
                <a:cxnSpLocks noChangeShapeType="1"/>
              </p:cNvCxnSpPr>
              <p:nvPr/>
            </p:nvCxnSpPr>
            <p:spPr bwMode="auto">
              <a:xfrm rot="16200000" flipV="1">
                <a:off x="6991967" y="4388582"/>
                <a:ext cx="1242120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5" name="Přímá spojovací čára 43"/>
              <p:cNvCxnSpPr>
                <a:cxnSpLocks noChangeShapeType="1"/>
              </p:cNvCxnSpPr>
              <p:nvPr/>
            </p:nvCxnSpPr>
            <p:spPr bwMode="auto">
              <a:xfrm rot="16200000" flipH="1">
                <a:off x="6255938" y="4776744"/>
                <a:ext cx="1190365" cy="76190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6" name="Přímá spojovací čára 44"/>
              <p:cNvCxnSpPr>
                <a:cxnSpLocks noChangeShapeType="1"/>
              </p:cNvCxnSpPr>
              <p:nvPr/>
            </p:nvCxnSpPr>
            <p:spPr bwMode="auto">
              <a:xfrm rot="5400000">
                <a:off x="6990633" y="4803955"/>
                <a:ext cx="1190365" cy="7074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7" name="Přímá spojovací čára 45"/>
              <p:cNvCxnSpPr>
                <a:cxnSpLocks noChangeShapeType="1"/>
              </p:cNvCxnSpPr>
              <p:nvPr/>
            </p:nvCxnSpPr>
            <p:spPr bwMode="auto">
              <a:xfrm>
                <a:off x="6470167" y="4562515"/>
                <a:ext cx="1469391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8" name="Přímá spojovací čára 46"/>
              <p:cNvCxnSpPr>
                <a:cxnSpLocks noChangeShapeType="1"/>
              </p:cNvCxnSpPr>
              <p:nvPr/>
            </p:nvCxnSpPr>
            <p:spPr bwMode="auto">
              <a:xfrm flipV="1">
                <a:off x="6470167" y="4148475"/>
                <a:ext cx="761907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499" name="Přímá spojovací čára 47"/>
              <p:cNvCxnSpPr>
                <a:cxnSpLocks noChangeShapeType="1"/>
              </p:cNvCxnSpPr>
              <p:nvPr/>
            </p:nvCxnSpPr>
            <p:spPr bwMode="auto">
              <a:xfrm flipV="1">
                <a:off x="7232074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0" name="Přímá spojovací čára 48"/>
              <p:cNvCxnSpPr>
                <a:cxnSpLocks noChangeShapeType="1"/>
              </p:cNvCxnSpPr>
              <p:nvPr/>
            </p:nvCxnSpPr>
            <p:spPr bwMode="auto">
              <a:xfrm>
                <a:off x="6470167" y="5390595"/>
                <a:ext cx="761907" cy="36228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1" name="Přímá spojovací čára 49"/>
              <p:cNvCxnSpPr>
                <a:cxnSpLocks noChangeShapeType="1"/>
              </p:cNvCxnSpPr>
              <p:nvPr/>
            </p:nvCxnSpPr>
            <p:spPr bwMode="auto">
              <a:xfrm rot="5400000">
                <a:off x="6056127" y="4976555"/>
                <a:ext cx="82808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2" name="Přímá spojovací čára 50"/>
              <p:cNvCxnSpPr>
                <a:cxnSpLocks noChangeShapeType="1"/>
              </p:cNvCxnSpPr>
              <p:nvPr/>
            </p:nvCxnSpPr>
            <p:spPr bwMode="auto">
              <a:xfrm>
                <a:off x="7232074" y="4148475"/>
                <a:ext cx="707485" cy="4140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03" name="TextovéPole 31"/>
              <p:cNvSpPr txBox="1">
                <a:spLocks noChangeArrowheads="1"/>
              </p:cNvSpPr>
              <p:nvPr/>
            </p:nvSpPr>
            <p:spPr bwMode="auto">
              <a:xfrm>
                <a:off x="7123230" y="3786190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1</a:t>
                </a:r>
              </a:p>
            </p:txBody>
          </p:sp>
          <p:sp>
            <p:nvSpPr>
              <p:cNvPr id="20504" name="TextovéPole 32"/>
              <p:cNvSpPr txBox="1">
                <a:spLocks noChangeArrowheads="1"/>
              </p:cNvSpPr>
              <p:nvPr/>
            </p:nvSpPr>
            <p:spPr bwMode="auto">
              <a:xfrm>
                <a:off x="7993980" y="435549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2</a:t>
                </a:r>
              </a:p>
            </p:txBody>
          </p:sp>
          <p:sp>
            <p:nvSpPr>
              <p:cNvPr id="20505" name="TextovéPole 33"/>
              <p:cNvSpPr txBox="1">
                <a:spLocks noChangeArrowheads="1"/>
              </p:cNvSpPr>
              <p:nvPr/>
            </p:nvSpPr>
            <p:spPr bwMode="auto">
              <a:xfrm>
                <a:off x="7123230" y="5804635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4</a:t>
                </a:r>
              </a:p>
            </p:txBody>
          </p:sp>
          <p:sp>
            <p:nvSpPr>
              <p:cNvPr id="20506" name="TextovéPole 34"/>
              <p:cNvSpPr txBox="1">
                <a:spLocks noChangeArrowheads="1"/>
              </p:cNvSpPr>
              <p:nvPr/>
            </p:nvSpPr>
            <p:spPr bwMode="auto">
              <a:xfrm>
                <a:off x="6143636" y="435769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6</a:t>
                </a:r>
              </a:p>
            </p:txBody>
          </p:sp>
          <p:sp>
            <p:nvSpPr>
              <p:cNvPr id="20507" name="TextovéPole 35"/>
              <p:cNvSpPr txBox="1">
                <a:spLocks noChangeArrowheads="1"/>
              </p:cNvSpPr>
              <p:nvPr/>
            </p:nvSpPr>
            <p:spPr bwMode="auto">
              <a:xfrm>
                <a:off x="6143636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5</a:t>
                </a:r>
              </a:p>
            </p:txBody>
          </p:sp>
          <p:sp>
            <p:nvSpPr>
              <p:cNvPr id="20508" name="TextovéPole 36"/>
              <p:cNvSpPr txBox="1">
                <a:spLocks noChangeArrowheads="1"/>
              </p:cNvSpPr>
              <p:nvPr/>
            </p:nvSpPr>
            <p:spPr bwMode="auto">
              <a:xfrm>
                <a:off x="8048402" y="5287084"/>
                <a:ext cx="238374" cy="267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r>
                  <a:rPr lang="cs-CZ"/>
                  <a:t>3</a:t>
                </a:r>
              </a:p>
            </p:txBody>
          </p:sp>
        </p:grpSp>
        <p:sp>
          <p:nvSpPr>
            <p:cNvPr id="20487" name="TextovéPole 55"/>
            <p:cNvSpPr txBox="1">
              <a:spLocks noChangeArrowheads="1"/>
            </p:cNvSpPr>
            <p:nvPr/>
          </p:nvSpPr>
          <p:spPr bwMode="auto">
            <a:xfrm>
              <a:off x="5500694" y="6143644"/>
              <a:ext cx="2659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/>
                <a:t>(2,{2,5},5,{5,3},3,{3,2},2)</a:t>
              </a: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57764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connectivity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1803400"/>
          </a:xfrm>
        </p:spPr>
        <p:txBody>
          <a:bodyPr/>
          <a:lstStyle/>
          <a:p>
            <a:pPr eaLnBrk="1" hangingPunct="1"/>
            <a:r>
              <a:rPr lang="en-US" dirty="0" smtClean="0"/>
              <a:t>connectivity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Graph G is </a:t>
            </a:r>
            <a:r>
              <a:rPr lang="en-US" b="1" dirty="0">
                <a:latin typeface="+mn-lt"/>
              </a:rPr>
              <a:t>connected</a:t>
            </a:r>
            <a:r>
              <a:rPr lang="en-US" dirty="0" smtClean="0">
                <a:latin typeface="+mn-lt"/>
              </a:rPr>
              <a:t> if for every pair of vertices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i="1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 in G</a:t>
            </a:r>
            <a:r>
              <a:rPr lang="cs-CZ" dirty="0" smtClean="0"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there is a path from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to y.</a:t>
            </a:r>
            <a:endParaRPr lang="cs-CZ" dirty="0" smtClean="0">
              <a:latin typeface="+mn-lt"/>
            </a:endParaRPr>
          </a:p>
        </p:txBody>
      </p:sp>
      <p:grpSp>
        <p:nvGrpSpPr>
          <p:cNvPr id="3" name="Skupina 57"/>
          <p:cNvGrpSpPr>
            <a:grpSpLocks/>
          </p:cNvGrpSpPr>
          <p:nvPr/>
        </p:nvGrpSpPr>
        <p:grpSpPr bwMode="auto">
          <a:xfrm>
            <a:off x="1285875" y="3214688"/>
            <a:ext cx="2375690" cy="2798691"/>
            <a:chOff x="1285852" y="3214686"/>
            <a:chExt cx="2375707" cy="2798153"/>
          </a:xfrm>
        </p:grpSpPr>
        <p:cxnSp>
          <p:nvCxnSpPr>
            <p:cNvPr id="21517" name="Přímá spojovací čára 39"/>
            <p:cNvCxnSpPr>
              <a:cxnSpLocks noChangeShapeType="1"/>
            </p:cNvCxnSpPr>
            <p:nvPr/>
          </p:nvCxnSpPr>
          <p:spPr bwMode="auto">
            <a:xfrm rot="16200000" flipH="1">
              <a:off x="1643042" y="3929066"/>
              <a:ext cx="2071702" cy="642942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Přímá spojovací čára 41"/>
            <p:cNvCxnSpPr>
              <a:cxnSpLocks noChangeShapeType="1"/>
            </p:cNvCxnSpPr>
            <p:nvPr/>
          </p:nvCxnSpPr>
          <p:spPr bwMode="auto">
            <a:xfrm rot="10800000">
              <a:off x="1285852" y="4000504"/>
              <a:ext cx="1714512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Přímá spojovací čára 43"/>
            <p:cNvCxnSpPr>
              <a:cxnSpLocks noChangeShapeType="1"/>
            </p:cNvCxnSpPr>
            <p:nvPr/>
          </p:nvCxnSpPr>
          <p:spPr bwMode="auto">
            <a:xfrm>
              <a:off x="1285852" y="4000504"/>
              <a:ext cx="2143140" cy="0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Přímá spojovací čára 48"/>
            <p:cNvCxnSpPr>
              <a:cxnSpLocks noChangeShapeType="1"/>
            </p:cNvCxnSpPr>
            <p:nvPr/>
          </p:nvCxnSpPr>
          <p:spPr bwMode="auto">
            <a:xfrm rot="10800000" flipV="1">
              <a:off x="1785918" y="4000504"/>
              <a:ext cx="1643074" cy="128588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Přímá spojovací čára 50"/>
            <p:cNvCxnSpPr>
              <a:cxnSpLocks noChangeShapeType="1"/>
            </p:cNvCxnSpPr>
            <p:nvPr/>
          </p:nvCxnSpPr>
          <p:spPr bwMode="auto">
            <a:xfrm rot="5400000" flipH="1" flipV="1">
              <a:off x="1035819" y="3964785"/>
              <a:ext cx="2071702" cy="571504"/>
            </a:xfrm>
            <a:prstGeom prst="line">
              <a:avLst/>
            </a:prstGeom>
            <a:noFill/>
            <a:ln w="50800" algn="ctr">
              <a:solidFill>
                <a:schemeClr val="bg2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2" name="TextovéPole 55"/>
            <p:cNvSpPr txBox="1">
              <a:spLocks noChangeArrowheads="1"/>
            </p:cNvSpPr>
            <p:nvPr/>
          </p:nvSpPr>
          <p:spPr bwMode="auto">
            <a:xfrm>
              <a:off x="1643043" y="5643578"/>
              <a:ext cx="2018516" cy="36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Connected graph</a:t>
              </a:r>
              <a:endParaRPr lang="cs-CZ" dirty="0"/>
            </a:p>
          </p:txBody>
        </p:sp>
      </p:grpSp>
      <p:grpSp>
        <p:nvGrpSpPr>
          <p:cNvPr id="4" name="Skupina 58"/>
          <p:cNvGrpSpPr>
            <a:grpSpLocks/>
          </p:cNvGrpSpPr>
          <p:nvPr/>
        </p:nvGrpSpPr>
        <p:grpSpPr bwMode="auto">
          <a:xfrm>
            <a:off x="5714999" y="3143250"/>
            <a:ext cx="2443505" cy="2870131"/>
            <a:chOff x="5715008" y="3143248"/>
            <a:chExt cx="2443523" cy="2869593"/>
          </a:xfrm>
        </p:grpSpPr>
        <p:cxnSp>
          <p:nvCxnSpPr>
            <p:cNvPr id="21510" name="Přímá spojovací čára 15"/>
            <p:cNvCxnSpPr>
              <a:cxnSpLocks noChangeShapeType="1"/>
            </p:cNvCxnSpPr>
            <p:nvPr/>
          </p:nvCxnSpPr>
          <p:spPr bwMode="auto">
            <a:xfrm rot="5400000" flipH="1" flipV="1">
              <a:off x="5357818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1" name="Přímá spojovací čára 16"/>
            <p:cNvCxnSpPr>
              <a:cxnSpLocks noChangeShapeType="1"/>
            </p:cNvCxnSpPr>
            <p:nvPr/>
          </p:nvCxnSpPr>
          <p:spPr bwMode="auto">
            <a:xfrm rot="16200000" flipV="1">
              <a:off x="6357950" y="3500438"/>
              <a:ext cx="1714512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2" name="Přímá spojovací čára 17"/>
            <p:cNvCxnSpPr>
              <a:cxnSpLocks noChangeShapeType="1"/>
            </p:cNvCxnSpPr>
            <p:nvPr/>
          </p:nvCxnSpPr>
          <p:spPr bwMode="auto">
            <a:xfrm>
              <a:off x="5715008" y="4857760"/>
              <a:ext cx="2000264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Přímá spojovací čára 18"/>
            <p:cNvCxnSpPr>
              <a:cxnSpLocks noChangeShapeType="1"/>
            </p:cNvCxnSpPr>
            <p:nvPr/>
          </p:nvCxnSpPr>
          <p:spPr bwMode="auto">
            <a:xfrm rot="16200000" flipH="1">
              <a:off x="5393537" y="4036223"/>
              <a:ext cx="1643074" cy="1000132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Přímá spojovací čára 19"/>
            <p:cNvCxnSpPr>
              <a:cxnSpLocks noChangeShapeType="1"/>
            </p:cNvCxnSpPr>
            <p:nvPr/>
          </p:nvCxnSpPr>
          <p:spPr bwMode="auto">
            <a:xfrm rot="5400000">
              <a:off x="6357950" y="4071942"/>
              <a:ext cx="1643074" cy="928694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5" name="Přímá spojovací čára 20"/>
            <p:cNvCxnSpPr>
              <a:cxnSpLocks noChangeShapeType="1"/>
            </p:cNvCxnSpPr>
            <p:nvPr/>
          </p:nvCxnSpPr>
          <p:spPr bwMode="auto">
            <a:xfrm>
              <a:off x="5715008" y="3714752"/>
              <a:ext cx="1928826" cy="0"/>
            </a:xfrm>
            <a:prstGeom prst="line">
              <a:avLst/>
            </a:prstGeom>
            <a:noFill/>
            <a:ln w="50800" algn="ctr">
              <a:solidFill>
                <a:srgbClr val="FF0000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6" name="TextovéPole 56"/>
            <p:cNvSpPr txBox="1">
              <a:spLocks noChangeArrowheads="1"/>
            </p:cNvSpPr>
            <p:nvPr/>
          </p:nvSpPr>
          <p:spPr bwMode="auto">
            <a:xfrm>
              <a:off x="5857884" y="5643578"/>
              <a:ext cx="2300647" cy="36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dirty="0" smtClean="0"/>
                <a:t>Disconnected graph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969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- trees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The following definitions of a tree (graph G) are equivalent</a:t>
            </a:r>
            <a:r>
              <a:rPr lang="cs-CZ" sz="2400" dirty="0" smtClean="0"/>
              <a:t>: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without cycles.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graph so that a cycle occurs if an arbitrary new edges is added.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such a connected graph so that it becomes disconnected if any edge is removed.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connected graph with |V|-1 edges.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G is a graph in which every two vertices are connected by just one path.</a:t>
            </a:r>
            <a:endParaRPr lang="cs-CZ" dirty="0" smtClean="0">
              <a:latin typeface="+mn-lt"/>
            </a:endParaRPr>
          </a:p>
          <a:p>
            <a:pPr lvl="1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6708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trees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731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Undirected trees</a:t>
            </a:r>
            <a:r>
              <a:rPr lang="cs-CZ" sz="2000" dirty="0" smtClean="0"/>
              <a:t> 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</a:t>
            </a:r>
            <a:r>
              <a:rPr lang="cs-CZ" sz="1600" b="1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of degree 1</a:t>
            </a:r>
            <a:r>
              <a:rPr lang="cs-CZ" sz="1600" dirty="0" smtClean="0">
                <a:latin typeface="+mn-lt"/>
              </a:rPr>
              <a:t>.</a:t>
            </a:r>
          </a:p>
          <a:p>
            <a:pPr eaLnBrk="1" hangingPunct="1"/>
            <a:r>
              <a:rPr lang="en-US" sz="2000" dirty="0" smtClean="0"/>
              <a:t>Directed trees</a:t>
            </a:r>
            <a:r>
              <a:rPr lang="cs-CZ" sz="2000" dirty="0" smtClean="0"/>
              <a:t> (</a:t>
            </a:r>
            <a:r>
              <a:rPr lang="en-US" sz="2000" dirty="0" smtClean="0"/>
              <a:t>the orientation might be opposite sometimes!</a:t>
            </a:r>
            <a:r>
              <a:rPr lang="cs-CZ" sz="2000" dirty="0" smtClean="0"/>
              <a:t>)</a:t>
            </a: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leaf </a:t>
            </a:r>
            <a:r>
              <a:rPr lang="en-US" sz="1600" dirty="0" smtClean="0">
                <a:latin typeface="+mn-lt"/>
              </a:rPr>
              <a:t>is a node with no outgoing edge.</a:t>
            </a:r>
            <a:endParaRPr lang="cs-CZ" sz="1600" dirty="0" smtClean="0">
              <a:latin typeface="+mn-lt"/>
            </a:endParaRPr>
          </a:p>
          <a:p>
            <a:pPr lvl="1" eaLnBrk="1" hangingPunct="1"/>
            <a:r>
              <a:rPr lang="en-US" sz="1600" dirty="0" smtClean="0">
                <a:latin typeface="+mn-lt"/>
              </a:rPr>
              <a:t>A</a:t>
            </a:r>
            <a:r>
              <a:rPr lang="en-US" sz="1600" b="1" dirty="0" smtClean="0">
                <a:latin typeface="+mn-lt"/>
              </a:rPr>
              <a:t> root</a:t>
            </a:r>
            <a:r>
              <a:rPr lang="cs-CZ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is a node with no incoming edge.</a:t>
            </a:r>
            <a:endParaRPr lang="cs-CZ" sz="1600" dirty="0" smtClean="0">
              <a:latin typeface="+mn-lt"/>
            </a:endParaRPr>
          </a:p>
        </p:txBody>
      </p:sp>
      <p:cxnSp>
        <p:nvCxnSpPr>
          <p:cNvPr id="23556" name="Přímá spojovací čára 6"/>
          <p:cNvCxnSpPr>
            <a:cxnSpLocks noChangeShapeType="1"/>
          </p:cNvCxnSpPr>
          <p:nvPr/>
        </p:nvCxnSpPr>
        <p:spPr bwMode="auto">
          <a:xfrm rot="10800000">
            <a:off x="1428750" y="3857625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7" name="Přímá spojovací čára 8"/>
          <p:cNvCxnSpPr>
            <a:cxnSpLocks noChangeShapeType="1"/>
          </p:cNvCxnSpPr>
          <p:nvPr/>
        </p:nvCxnSpPr>
        <p:spPr bwMode="auto">
          <a:xfrm flipV="1">
            <a:off x="2000250" y="3857625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Přímá spojovací čára 10"/>
          <p:cNvCxnSpPr>
            <a:cxnSpLocks noChangeShapeType="1"/>
          </p:cNvCxnSpPr>
          <p:nvPr/>
        </p:nvCxnSpPr>
        <p:spPr bwMode="auto">
          <a:xfrm>
            <a:off x="2428875" y="3857625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Přímá spojovací čára 12"/>
          <p:cNvCxnSpPr>
            <a:cxnSpLocks noChangeShapeType="1"/>
          </p:cNvCxnSpPr>
          <p:nvPr/>
        </p:nvCxnSpPr>
        <p:spPr bwMode="auto">
          <a:xfrm rot="5400000" flipH="1" flipV="1">
            <a:off x="2964656" y="3893344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0" name="Přímá spojovací čára 14"/>
          <p:cNvCxnSpPr>
            <a:cxnSpLocks noChangeShapeType="1"/>
          </p:cNvCxnSpPr>
          <p:nvPr/>
        </p:nvCxnSpPr>
        <p:spPr bwMode="auto">
          <a:xfrm rot="16200000" flipH="1">
            <a:off x="3143250" y="4429125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Přímá spojovací čára 17"/>
          <p:cNvCxnSpPr>
            <a:cxnSpLocks noChangeShapeType="1"/>
          </p:cNvCxnSpPr>
          <p:nvPr/>
        </p:nvCxnSpPr>
        <p:spPr bwMode="auto">
          <a:xfrm>
            <a:off x="3286125" y="4286250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Přímá spojovací čára 19"/>
          <p:cNvCxnSpPr>
            <a:cxnSpLocks noChangeShapeType="1"/>
          </p:cNvCxnSpPr>
          <p:nvPr/>
        </p:nvCxnSpPr>
        <p:spPr bwMode="auto">
          <a:xfrm rot="5400000">
            <a:off x="1607344" y="453628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Přímá spojovací čára 21"/>
          <p:cNvCxnSpPr>
            <a:cxnSpLocks noChangeShapeType="1"/>
          </p:cNvCxnSpPr>
          <p:nvPr/>
        </p:nvCxnSpPr>
        <p:spPr bwMode="auto">
          <a:xfrm rot="10800000" flipV="1">
            <a:off x="1285875" y="4929188"/>
            <a:ext cx="642938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Přímá spojovací čára 23"/>
          <p:cNvCxnSpPr>
            <a:cxnSpLocks noChangeShapeType="1"/>
          </p:cNvCxnSpPr>
          <p:nvPr/>
        </p:nvCxnSpPr>
        <p:spPr bwMode="auto">
          <a:xfrm rot="16200000" flipH="1">
            <a:off x="1857376" y="5000625"/>
            <a:ext cx="500062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Přímá spojovací čára 25"/>
          <p:cNvCxnSpPr>
            <a:cxnSpLocks noChangeShapeType="1"/>
          </p:cNvCxnSpPr>
          <p:nvPr/>
        </p:nvCxnSpPr>
        <p:spPr bwMode="auto">
          <a:xfrm rot="10800000" flipV="1">
            <a:off x="928688" y="3857625"/>
            <a:ext cx="500062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Přímá spojovací čára 26"/>
          <p:cNvCxnSpPr>
            <a:cxnSpLocks noChangeShapeType="1"/>
          </p:cNvCxnSpPr>
          <p:nvPr/>
        </p:nvCxnSpPr>
        <p:spPr bwMode="auto">
          <a:xfrm rot="10800000">
            <a:off x="5214938" y="4000500"/>
            <a:ext cx="571500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Přímá spojovací čára 27"/>
          <p:cNvCxnSpPr>
            <a:cxnSpLocks noChangeShapeType="1"/>
          </p:cNvCxnSpPr>
          <p:nvPr/>
        </p:nvCxnSpPr>
        <p:spPr bwMode="auto">
          <a:xfrm flipV="1">
            <a:off x="5786438" y="4000500"/>
            <a:ext cx="428625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Přímá spojovací čára 28"/>
          <p:cNvCxnSpPr>
            <a:cxnSpLocks noChangeShapeType="1"/>
          </p:cNvCxnSpPr>
          <p:nvPr/>
        </p:nvCxnSpPr>
        <p:spPr bwMode="auto">
          <a:xfrm>
            <a:off x="6215063" y="4000500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Přímá spojovací čára 29"/>
          <p:cNvCxnSpPr>
            <a:cxnSpLocks noChangeShapeType="1"/>
          </p:cNvCxnSpPr>
          <p:nvPr/>
        </p:nvCxnSpPr>
        <p:spPr bwMode="auto">
          <a:xfrm rot="5400000" flipH="1" flipV="1">
            <a:off x="6750844" y="4036219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Přímá spojovací čára 30"/>
          <p:cNvCxnSpPr>
            <a:cxnSpLocks noChangeShapeType="1"/>
          </p:cNvCxnSpPr>
          <p:nvPr/>
        </p:nvCxnSpPr>
        <p:spPr bwMode="auto">
          <a:xfrm rot="16200000" flipH="1">
            <a:off x="6929438" y="4572000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Přímá spojovací čára 31"/>
          <p:cNvCxnSpPr>
            <a:cxnSpLocks noChangeShapeType="1"/>
          </p:cNvCxnSpPr>
          <p:nvPr/>
        </p:nvCxnSpPr>
        <p:spPr bwMode="auto">
          <a:xfrm>
            <a:off x="7072313" y="4429125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Přímá spojovací čára 32"/>
          <p:cNvCxnSpPr>
            <a:cxnSpLocks noChangeShapeType="1"/>
          </p:cNvCxnSpPr>
          <p:nvPr/>
        </p:nvCxnSpPr>
        <p:spPr bwMode="auto">
          <a:xfrm rot="5400000">
            <a:off x="5393531" y="4679157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Přímá spojovací čára 33"/>
          <p:cNvCxnSpPr>
            <a:cxnSpLocks noChangeShapeType="1"/>
          </p:cNvCxnSpPr>
          <p:nvPr/>
        </p:nvCxnSpPr>
        <p:spPr bwMode="auto">
          <a:xfrm rot="10800000" flipV="1">
            <a:off x="5072063" y="5072063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Přímá spojovací čára 34"/>
          <p:cNvCxnSpPr>
            <a:cxnSpLocks noChangeShapeType="1"/>
          </p:cNvCxnSpPr>
          <p:nvPr/>
        </p:nvCxnSpPr>
        <p:spPr bwMode="auto">
          <a:xfrm rot="16200000" flipH="1">
            <a:off x="5643563" y="5143500"/>
            <a:ext cx="500062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5" name="Přímá spojovací čára 35"/>
          <p:cNvCxnSpPr>
            <a:cxnSpLocks noChangeShapeType="1"/>
          </p:cNvCxnSpPr>
          <p:nvPr/>
        </p:nvCxnSpPr>
        <p:spPr bwMode="auto">
          <a:xfrm rot="10800000" flipV="1">
            <a:off x="4714875" y="4000500"/>
            <a:ext cx="500063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421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some order)</a:t>
            </a:r>
            <a:r>
              <a:rPr lang="cs-CZ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Adjacency matrix of graph G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45475"/>
              </p:ext>
            </p:extLst>
          </p:nvPr>
        </p:nvGraphicFramePr>
        <p:xfrm>
          <a:off x="1508125" y="4513263"/>
          <a:ext cx="56054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Dokument" r:id="rId3" imgW="5622018" imgH="1059158" progId="Word.Document.12">
                  <p:embed/>
                </p:oleObj>
              </mc:Choice>
              <mc:Fallback>
                <p:oleObj name="Dokument" r:id="rId3" imgW="5622018" imgH="10591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513263"/>
                        <a:ext cx="56054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778000" y="3013075"/>
          <a:ext cx="55864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Dokument" r:id="rId5" imgW="5585858" imgH="830652" progId="Word.Document.12">
                  <p:embed/>
                </p:oleObj>
              </mc:Choice>
              <mc:Fallback>
                <p:oleObj name="Dokument" r:id="rId5" imgW="5585858" imgH="830652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013075"/>
                        <a:ext cx="5586413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11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</a:t>
            </a:r>
            <a:r>
              <a:rPr lang="en-US" dirty="0" smtClean="0"/>
              <a:t>adjacency matrix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en-US" dirty="0" smtClean="0"/>
              <a:t>for directed graph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4579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0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581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4585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586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587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4665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66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67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68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69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4678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4679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4680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4681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4682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4683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4684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4685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4686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4687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9729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Subject WWW pages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hlinkClick r:id="rId3"/>
              </a:rPr>
              <a:t>https://cw.felk.cvut.cz/doku.php/courses/a</a:t>
            </a:r>
            <a:r>
              <a:rPr lang="en-US" sz="2000" dirty="0" smtClean="0">
                <a:hlinkClick r:id="rId3"/>
              </a:rPr>
              <a:t>e</a:t>
            </a:r>
            <a:r>
              <a:rPr lang="cs-CZ" sz="2000" dirty="0" smtClean="0">
                <a:hlinkClick r:id="rId3"/>
              </a:rPr>
              <a:t>4m33pal/start</a:t>
            </a:r>
            <a:endParaRPr lang="cs-CZ" sz="2000" dirty="0" smtClean="0"/>
          </a:p>
          <a:p>
            <a:pPr eaLnBrk="1" hangingPunct="1"/>
            <a:r>
              <a:rPr lang="en-US" sz="2000" dirty="0" smtClean="0"/>
              <a:t>Goals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Individual implementation of variants of standard (basic and intermediate) problems from several selected IT domains with rich applicability. Algorithmic </a:t>
            </a:r>
            <a:r>
              <a:rPr lang="en-US" sz="1600" dirty="0" smtClean="0"/>
              <a:t>aspect</a:t>
            </a:r>
            <a:r>
              <a:rPr lang="cs-CZ" sz="1600" dirty="0" smtClean="0"/>
              <a:t>s</a:t>
            </a:r>
            <a:r>
              <a:rPr lang="en-US" sz="1600" dirty="0" smtClean="0"/>
              <a:t> </a:t>
            </a:r>
            <a:r>
              <a:rPr lang="en-US" sz="1600" dirty="0"/>
              <a:t>and effectiveness of practical solutions is emphasized. The seminars are focused mainly on implementation elaboration and preparation, the lectures provide a necessary theoretical foundation</a:t>
            </a:r>
            <a:r>
              <a:rPr lang="en-US" sz="1600" dirty="0" smtClean="0"/>
              <a:t>.</a:t>
            </a:r>
            <a:endParaRPr lang="cs-CZ" sz="2000" dirty="0" smtClean="0"/>
          </a:p>
          <a:p>
            <a:pPr algn="just" eaLnBrk="1" hangingPunct="1"/>
            <a:r>
              <a:rPr lang="en-US" sz="2000" dirty="0" smtClean="0"/>
              <a:t>Prerequisites</a:t>
            </a:r>
            <a:endParaRPr lang="cs-CZ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en-US" sz="1600" dirty="0"/>
              <a:t>The course requires </a:t>
            </a:r>
            <a:r>
              <a:rPr lang="en-US" sz="1600" b="1" dirty="0"/>
              <a:t>programming skills </a:t>
            </a:r>
            <a:r>
              <a:rPr lang="en-US" sz="1600" dirty="0"/>
              <a:t>in at least one of programming languages </a:t>
            </a:r>
            <a:r>
              <a:rPr lang="cs-CZ" sz="1600" dirty="0" smtClean="0"/>
              <a:t>C/C++/Java. </a:t>
            </a:r>
            <a:r>
              <a:rPr lang="en-US" sz="1600" dirty="0" smtClean="0"/>
              <a:t>There are also homework programming tasks. Understanding to basic data structures such as arrays, lists, and files and their usage for data processing is assumed. </a:t>
            </a:r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Laplacian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be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Let’s label vertices</a:t>
            </a:r>
            <a:r>
              <a:rPr lang="en-US" dirty="0" smtClean="0"/>
              <a:t>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err="1" smtClean="0">
                <a:latin typeface="+mn-lt"/>
              </a:rPr>
              <a:t>Laplacian</a:t>
            </a:r>
            <a:r>
              <a:rPr lang="en-US" b="1" dirty="0" smtClean="0">
                <a:latin typeface="+mn-lt"/>
              </a:rPr>
              <a:t> matrix of graph 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as follows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71625" y="3143250"/>
          <a:ext cx="5567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143250"/>
                        <a:ext cx="5567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671495"/>
              </p:ext>
            </p:extLst>
          </p:nvPr>
        </p:nvGraphicFramePr>
        <p:xfrm>
          <a:off x="1852613" y="457200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Dokument" r:id="rId5" imgW="5577402" imgH="2598933" progId="Word.Document.12">
                  <p:embed/>
                </p:oleObj>
              </mc:Choice>
              <mc:Fallback>
                <p:oleObj name="Dokument" r:id="rId5" imgW="5577402" imgH="259893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457200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5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</a:t>
            </a:r>
            <a:r>
              <a:rPr lang="en-US" dirty="0" err="1"/>
              <a:t>Laplacian</a:t>
            </a:r>
            <a:r>
              <a:rPr lang="en-US" dirty="0"/>
              <a:t> </a:t>
            </a:r>
            <a:r>
              <a:rPr lang="en-US" dirty="0" smtClean="0"/>
              <a:t>matrix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5603" name="Obdélník 146"/>
          <p:cNvSpPr>
            <a:spLocks noChangeArrowheads="1"/>
          </p:cNvSpPr>
          <p:nvPr/>
        </p:nvSpPr>
        <p:spPr bwMode="auto">
          <a:xfrm>
            <a:off x="1143000" y="1571625"/>
            <a:ext cx="2643188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605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25609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610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611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6" name="Obdélník 15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Obdélník 16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9" name="Obdélník 28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34" name="Obdélník 33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cxnSp>
        <p:nvCxnSpPr>
          <p:cNvPr id="38" name="Přímá spojovací čára 37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3" name="Přímá spojovací čára 42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4" name="Přímá spojovací čára 43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689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690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691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692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693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51" name="Přímá spojovací čára 50"/>
          <p:cNvCxnSpPr/>
          <p:nvPr/>
        </p:nvCxnSpPr>
        <p:spPr bwMode="auto">
          <a:xfrm>
            <a:off x="5500688" y="385762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2" name="Přímá spojovací čára 51"/>
          <p:cNvCxnSpPr/>
          <p:nvPr/>
        </p:nvCxnSpPr>
        <p:spPr bwMode="auto">
          <a:xfrm rot="5400000">
            <a:off x="6764338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3" name="Přímá spojovací čára 52"/>
          <p:cNvCxnSpPr/>
          <p:nvPr/>
        </p:nvCxnSpPr>
        <p:spPr bwMode="auto">
          <a:xfrm rot="5400000">
            <a:off x="4710113" y="4648200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4" name="Přímá spojovací čára 53"/>
          <p:cNvCxnSpPr/>
          <p:nvPr/>
        </p:nvCxnSpPr>
        <p:spPr bwMode="auto">
          <a:xfrm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5" name="Přímá spojovací čára 54"/>
          <p:cNvCxnSpPr/>
          <p:nvPr/>
        </p:nvCxnSpPr>
        <p:spPr bwMode="auto">
          <a:xfrm rot="10800000" flipV="1">
            <a:off x="5500688" y="3857625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6" name="Přímá spojovací čára 55"/>
          <p:cNvCxnSpPr/>
          <p:nvPr/>
        </p:nvCxnSpPr>
        <p:spPr bwMode="auto">
          <a:xfrm>
            <a:off x="5500688" y="5438775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7" name="Přímá spojovací čára 56"/>
          <p:cNvCxnSpPr/>
          <p:nvPr/>
        </p:nvCxnSpPr>
        <p:spPr bwMode="auto">
          <a:xfrm rot="5400000" flipH="1" flipV="1">
            <a:off x="5530056" y="2891632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cxnSp>
        <p:nvCxnSpPr>
          <p:cNvPr id="58" name="Přímá spojovací čára 57"/>
          <p:cNvCxnSpPr/>
          <p:nvPr/>
        </p:nvCxnSpPr>
        <p:spPr bwMode="auto">
          <a:xfrm rot="10800000">
            <a:off x="6496050" y="2921000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sm" len="med"/>
            <a:tailEnd type="oval" w="med" len="med"/>
          </a:ln>
          <a:effectLst/>
        </p:spPr>
      </p:cxnSp>
      <p:sp>
        <p:nvSpPr>
          <p:cNvPr id="25702" name="TextovéPole 14"/>
          <p:cNvSpPr txBox="1">
            <a:spLocks noChangeArrowheads="1"/>
          </p:cNvSpPr>
          <p:nvPr/>
        </p:nvSpPr>
        <p:spPr bwMode="auto">
          <a:xfrm>
            <a:off x="5126038" y="53228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5703" name="TextovéPole 15"/>
          <p:cNvSpPr txBox="1">
            <a:spLocks noChangeArrowheads="1"/>
          </p:cNvSpPr>
          <p:nvPr/>
        </p:nvSpPr>
        <p:spPr bwMode="auto">
          <a:xfrm>
            <a:off x="4992688" y="35956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5704" name="TextovéPole 16"/>
          <p:cNvSpPr txBox="1">
            <a:spLocks noChangeArrowheads="1"/>
          </p:cNvSpPr>
          <p:nvPr/>
        </p:nvSpPr>
        <p:spPr bwMode="auto">
          <a:xfrm>
            <a:off x="6350000" y="238125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5705" name="TextovéPole 17"/>
          <p:cNvSpPr txBox="1">
            <a:spLocks noChangeArrowheads="1"/>
          </p:cNvSpPr>
          <p:nvPr/>
        </p:nvSpPr>
        <p:spPr bwMode="auto">
          <a:xfrm>
            <a:off x="7554913" y="5380038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5706" name="TextovéPole 18"/>
          <p:cNvSpPr txBox="1">
            <a:spLocks noChangeArrowheads="1"/>
          </p:cNvSpPr>
          <p:nvPr/>
        </p:nvSpPr>
        <p:spPr bwMode="auto">
          <a:xfrm>
            <a:off x="7616825" y="3565525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5707" name="TextovéPole 71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5708" name="TextovéPole 72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5709" name="TextovéPole 73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5710" name="TextovéPole 74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5711" name="TextovéPole 75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51574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distance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Distance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Let</a:t>
            </a:r>
            <a:r>
              <a:rPr lang="cs-CZ" dirty="0" smtClean="0">
                <a:latin typeface="+mn-lt"/>
              </a:rPr>
              <a:t> G=(V,E) </a:t>
            </a:r>
            <a:r>
              <a:rPr lang="en-US" dirty="0" smtClean="0">
                <a:latin typeface="+mn-lt"/>
              </a:rPr>
              <a:t>is a graph with </a:t>
            </a:r>
            <a:r>
              <a:rPr lang="cs-CZ" i="1" dirty="0" smtClean="0">
                <a:latin typeface="Cambria" pitchFamily="18" charset="0"/>
              </a:rPr>
              <a:t>n</a:t>
            </a:r>
            <a:r>
              <a:rPr lang="cs-CZ" dirty="0" smtClean="0"/>
              <a:t> </a:t>
            </a:r>
            <a:r>
              <a:rPr lang="en-US" dirty="0" smtClean="0">
                <a:latin typeface="+mn-lt"/>
              </a:rPr>
              <a:t>vertices and</a:t>
            </a:r>
            <a:r>
              <a:rPr lang="cs-CZ" dirty="0" smtClean="0">
                <a:latin typeface="+mn-lt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+mn-lt"/>
              </a:rPr>
              <a:t>    </a:t>
            </a:r>
            <a:r>
              <a:rPr lang="en-US" dirty="0" smtClean="0">
                <a:latin typeface="+mn-lt"/>
              </a:rPr>
              <a:t>a weight function </a:t>
            </a:r>
            <a:r>
              <a:rPr lang="cs-CZ" i="1" dirty="0" smtClean="0">
                <a:latin typeface="Cambria" pitchFamily="18" charset="0"/>
              </a:rPr>
              <a:t>w</a:t>
            </a:r>
            <a:r>
              <a:rPr lang="cs-CZ" dirty="0" smtClean="0"/>
              <a:t>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>
                <a:latin typeface="+mn-lt"/>
              </a:rPr>
              <a:t>Let’s label vertices </a:t>
            </a:r>
            <a:r>
              <a:rPr lang="cs-CZ" i="1" dirty="0" smtClean="0">
                <a:latin typeface="Cambria" pitchFamily="18" charset="0"/>
              </a:rPr>
              <a:t>v</a:t>
            </a:r>
            <a:r>
              <a:rPr lang="cs-CZ" i="1" baseline="-25000" dirty="0" smtClean="0">
                <a:latin typeface="Cambria" pitchFamily="18" charset="0"/>
              </a:rPr>
              <a:t>1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dirty="0" smtClean="0"/>
              <a:t> …</a:t>
            </a:r>
            <a:r>
              <a:rPr lang="cs-CZ" i="1" dirty="0" smtClean="0">
                <a:latin typeface="Cambria" pitchFamily="18" charset="0"/>
              </a:rPr>
              <a:t>,</a:t>
            </a:r>
            <a:r>
              <a:rPr lang="cs-CZ" i="1" dirty="0" err="1" smtClean="0">
                <a:latin typeface="Cambria" pitchFamily="18" charset="0"/>
              </a:rPr>
              <a:t>v</a:t>
            </a:r>
            <a:r>
              <a:rPr lang="cs-CZ" i="1" baseline="-25000" dirty="0" err="1" smtClean="0">
                <a:latin typeface="Cambria" pitchFamily="18" charset="0"/>
              </a:rPr>
              <a:t>n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in an arbitrary order</a:t>
            </a:r>
            <a:r>
              <a:rPr lang="cs-CZ" dirty="0" smtClean="0">
                <a:latin typeface="+mn-lt"/>
              </a:rPr>
              <a:t>). </a:t>
            </a:r>
            <a:r>
              <a:rPr lang="en-US" b="1" dirty="0" smtClean="0">
                <a:latin typeface="+mn-lt"/>
              </a:rPr>
              <a:t>Distance matrix of graph </a:t>
            </a:r>
            <a:r>
              <a:rPr lang="cs-CZ" b="1" dirty="0" smtClean="0">
                <a:latin typeface="+mn-lt"/>
              </a:rPr>
              <a:t>G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square matrix</a:t>
            </a:r>
            <a:r>
              <a:rPr lang="cs-CZ" dirty="0" smtClean="0">
                <a:latin typeface="+mn-lt"/>
              </a:rPr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defined by the formula</a:t>
            </a:r>
            <a:endParaRPr lang="cs-CZ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714500" y="3500438"/>
          <a:ext cx="5586413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Dokument" r:id="rId3" imgW="5585858" imgH="830652" progId="Word.Document.12">
                  <p:embed/>
                </p:oleObj>
              </mc:Choice>
              <mc:Fallback>
                <p:oleObj name="Dokument" r:id="rId3" imgW="5585858" imgH="83065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500438"/>
                        <a:ext cx="5586413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249991"/>
              </p:ext>
            </p:extLst>
          </p:nvPr>
        </p:nvGraphicFramePr>
        <p:xfrm>
          <a:off x="1259632" y="4941168"/>
          <a:ext cx="6768752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Dokument" r:id="rId5" imgW="5778535" imgH="1139801" progId="Word.Document.12">
                  <p:embed/>
                </p:oleObj>
              </mc:Choice>
              <mc:Fallback>
                <p:oleObj name="Dokument" r:id="rId5" imgW="5778535" imgH="113980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941168"/>
                        <a:ext cx="6768752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80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– DAG 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cs-CZ" dirty="0" smtClean="0"/>
              <a:t>DAG (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Acyclic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dirty="0" smtClean="0"/>
              <a:t>DAG </a:t>
            </a:r>
            <a:r>
              <a:rPr lang="en-US" dirty="0" smtClean="0"/>
              <a:t>is a directed graph without cycles</a:t>
            </a:r>
            <a:r>
              <a:rPr lang="cs-CZ" dirty="0" smtClean="0"/>
              <a:t> (=</a:t>
            </a:r>
            <a:r>
              <a:rPr lang="cs-CZ" dirty="0" err="1" smtClean="0"/>
              <a:t>acy</a:t>
            </a:r>
            <a:r>
              <a:rPr lang="en-US" dirty="0" err="1" smtClean="0"/>
              <a:t>clic</a:t>
            </a:r>
            <a:r>
              <a:rPr lang="cs-CZ" dirty="0" smtClean="0"/>
              <a:t>)</a:t>
            </a:r>
          </a:p>
        </p:txBody>
      </p:sp>
      <p:cxnSp>
        <p:nvCxnSpPr>
          <p:cNvPr id="26628" name="Přímá spojovací čára 4"/>
          <p:cNvCxnSpPr>
            <a:cxnSpLocks noChangeShapeType="1"/>
          </p:cNvCxnSpPr>
          <p:nvPr/>
        </p:nvCxnSpPr>
        <p:spPr bwMode="auto">
          <a:xfrm rot="10800000">
            <a:off x="3214688" y="3643313"/>
            <a:ext cx="571500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Přímá spojovací čára 5"/>
          <p:cNvCxnSpPr>
            <a:cxnSpLocks noChangeShapeType="1"/>
          </p:cNvCxnSpPr>
          <p:nvPr/>
        </p:nvCxnSpPr>
        <p:spPr bwMode="auto">
          <a:xfrm flipV="1">
            <a:off x="3786188" y="3643313"/>
            <a:ext cx="428625" cy="35718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Přímá spojovací čára 6"/>
          <p:cNvCxnSpPr>
            <a:cxnSpLocks noChangeShapeType="1"/>
          </p:cNvCxnSpPr>
          <p:nvPr/>
        </p:nvCxnSpPr>
        <p:spPr bwMode="auto">
          <a:xfrm>
            <a:off x="4214813" y="3643313"/>
            <a:ext cx="857250" cy="428625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Přímá spojovací čára 7"/>
          <p:cNvCxnSpPr>
            <a:cxnSpLocks noChangeShapeType="1"/>
          </p:cNvCxnSpPr>
          <p:nvPr/>
        </p:nvCxnSpPr>
        <p:spPr bwMode="auto">
          <a:xfrm rot="5400000" flipH="1" flipV="1">
            <a:off x="4750594" y="3679032"/>
            <a:ext cx="714375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2" name="Přímá spojovací čára 8"/>
          <p:cNvCxnSpPr>
            <a:cxnSpLocks noChangeShapeType="1"/>
          </p:cNvCxnSpPr>
          <p:nvPr/>
        </p:nvCxnSpPr>
        <p:spPr bwMode="auto">
          <a:xfrm rot="16200000" flipH="1">
            <a:off x="4929188" y="4214813"/>
            <a:ext cx="571500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3" name="Přímá spojovací čára 9"/>
          <p:cNvCxnSpPr>
            <a:cxnSpLocks noChangeShapeType="1"/>
          </p:cNvCxnSpPr>
          <p:nvPr/>
        </p:nvCxnSpPr>
        <p:spPr bwMode="auto">
          <a:xfrm>
            <a:off x="5072063" y="4071938"/>
            <a:ext cx="571500" cy="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Přímá spojovací čára 10"/>
          <p:cNvCxnSpPr>
            <a:cxnSpLocks noChangeShapeType="1"/>
          </p:cNvCxnSpPr>
          <p:nvPr/>
        </p:nvCxnSpPr>
        <p:spPr bwMode="auto">
          <a:xfrm rot="5400000">
            <a:off x="3393281" y="4321969"/>
            <a:ext cx="714375" cy="714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Přímá spojovací čára 11"/>
          <p:cNvCxnSpPr>
            <a:cxnSpLocks noChangeShapeType="1"/>
          </p:cNvCxnSpPr>
          <p:nvPr/>
        </p:nvCxnSpPr>
        <p:spPr bwMode="auto">
          <a:xfrm rot="10800000" flipV="1">
            <a:off x="3071813" y="4714875"/>
            <a:ext cx="642937" cy="285750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Přímá spojovací čára 12"/>
          <p:cNvCxnSpPr>
            <a:cxnSpLocks noChangeShapeType="1"/>
          </p:cNvCxnSpPr>
          <p:nvPr/>
        </p:nvCxnSpPr>
        <p:spPr bwMode="auto">
          <a:xfrm rot="16200000" flipH="1">
            <a:off x="3643312" y="4786313"/>
            <a:ext cx="500063" cy="35718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Přímá spojovací čára 13"/>
          <p:cNvCxnSpPr>
            <a:cxnSpLocks noChangeShapeType="1"/>
          </p:cNvCxnSpPr>
          <p:nvPr/>
        </p:nvCxnSpPr>
        <p:spPr bwMode="auto">
          <a:xfrm rot="10800000" flipV="1">
            <a:off x="2714625" y="3643313"/>
            <a:ext cx="500063" cy="71437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Přímá spojovací čára 15"/>
          <p:cNvCxnSpPr>
            <a:cxnSpLocks noChangeShapeType="1"/>
          </p:cNvCxnSpPr>
          <p:nvPr/>
        </p:nvCxnSpPr>
        <p:spPr bwMode="auto">
          <a:xfrm>
            <a:off x="3786188" y="4000500"/>
            <a:ext cx="1571625" cy="642938"/>
          </a:xfrm>
          <a:prstGeom prst="lin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Přímá spojovací čára 19"/>
          <p:cNvCxnSpPr>
            <a:cxnSpLocks noChangeShapeType="1"/>
          </p:cNvCxnSpPr>
          <p:nvPr/>
        </p:nvCxnSpPr>
        <p:spPr bwMode="auto">
          <a:xfrm rot="5400000" flipH="1" flipV="1">
            <a:off x="3000375" y="4143375"/>
            <a:ext cx="928688" cy="642938"/>
          </a:xfrm>
          <a:prstGeom prst="line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Přímá spojovací čára 16"/>
          <p:cNvCxnSpPr>
            <a:cxnSpLocks noChangeShapeType="1"/>
          </p:cNvCxnSpPr>
          <p:nvPr/>
        </p:nvCxnSpPr>
        <p:spPr bwMode="auto">
          <a:xfrm>
            <a:off x="3286125" y="4500563"/>
            <a:ext cx="2857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Přímá spojovací čára 18"/>
          <p:cNvCxnSpPr>
            <a:cxnSpLocks noChangeShapeType="1"/>
          </p:cNvCxnSpPr>
          <p:nvPr/>
        </p:nvCxnSpPr>
        <p:spPr bwMode="auto">
          <a:xfrm rot="16200000" flipH="1">
            <a:off x="3286126" y="4429125"/>
            <a:ext cx="285750" cy="142875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7503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</a:t>
            </a:r>
            <a:r>
              <a:rPr lang="en-US" dirty="0" err="1" smtClean="0"/>
              <a:t>raphs</a:t>
            </a:r>
            <a:r>
              <a:rPr lang="cs-CZ" dirty="0" smtClean="0"/>
              <a:t> – </a:t>
            </a:r>
            <a:r>
              <a:rPr lang="en-US" dirty="0" err="1" smtClean="0"/>
              <a:t>multigraph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329612" cy="15176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Multigraph</a:t>
            </a:r>
            <a:r>
              <a:rPr lang="en-US" dirty="0" smtClean="0"/>
              <a:t> (</a:t>
            </a:r>
            <a:r>
              <a:rPr lang="en-US" dirty="0" err="1" smtClean="0"/>
              <a:t>pseudograph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/>
            <a:r>
              <a:rPr lang="en-US" dirty="0" smtClean="0"/>
              <a:t>It is a graph where multiple edges and/or edges incident to a single node are allowed.</a:t>
            </a:r>
            <a:endParaRPr lang="cs-CZ" dirty="0" smtClean="0"/>
          </a:p>
        </p:txBody>
      </p:sp>
      <p:grpSp>
        <p:nvGrpSpPr>
          <p:cNvPr id="27652" name="Skupina 17"/>
          <p:cNvGrpSpPr>
            <a:grpSpLocks/>
          </p:cNvGrpSpPr>
          <p:nvPr/>
        </p:nvGrpSpPr>
        <p:grpSpPr bwMode="auto">
          <a:xfrm>
            <a:off x="2714625" y="2714625"/>
            <a:ext cx="4000500" cy="2857500"/>
            <a:chOff x="2714612" y="3357562"/>
            <a:chExt cx="2928958" cy="1857388"/>
          </a:xfrm>
        </p:grpSpPr>
        <p:cxnSp>
          <p:nvCxnSpPr>
            <p:cNvPr id="27655" name="Přímá spojovací čára 4"/>
            <p:cNvCxnSpPr>
              <a:cxnSpLocks noChangeShapeType="1"/>
            </p:cNvCxnSpPr>
            <p:nvPr/>
          </p:nvCxnSpPr>
          <p:spPr bwMode="auto">
            <a:xfrm rot="10800000">
              <a:off x="3214678" y="3643314"/>
              <a:ext cx="571504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6" name="Přímá spojovací čára 5"/>
            <p:cNvCxnSpPr>
              <a:cxnSpLocks noChangeShapeType="1"/>
            </p:cNvCxnSpPr>
            <p:nvPr/>
          </p:nvCxnSpPr>
          <p:spPr bwMode="auto">
            <a:xfrm flipV="1">
              <a:off x="3786182" y="3643314"/>
              <a:ext cx="428628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7" name="Přímá spojovací čára 6"/>
            <p:cNvCxnSpPr>
              <a:cxnSpLocks noChangeShapeType="1"/>
            </p:cNvCxnSpPr>
            <p:nvPr/>
          </p:nvCxnSpPr>
          <p:spPr bwMode="auto">
            <a:xfrm>
              <a:off x="4214810" y="3643314"/>
              <a:ext cx="857256" cy="42862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8" name="Přímá spojovací čára 7"/>
            <p:cNvCxnSpPr>
              <a:cxnSpLocks noChangeShapeType="1"/>
            </p:cNvCxnSpPr>
            <p:nvPr/>
          </p:nvCxnSpPr>
          <p:spPr bwMode="auto">
            <a:xfrm rot="5400000" flipH="1" flipV="1">
              <a:off x="4750595" y="3679033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9" name="Přímá spojovací čára 8"/>
            <p:cNvCxnSpPr>
              <a:cxnSpLocks noChangeShapeType="1"/>
            </p:cNvCxnSpPr>
            <p:nvPr/>
          </p:nvCxnSpPr>
          <p:spPr bwMode="auto">
            <a:xfrm rot="16200000" flipH="1">
              <a:off x="4929190" y="4214818"/>
              <a:ext cx="571504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0" name="Přímá spojovací čára 9"/>
            <p:cNvCxnSpPr>
              <a:cxnSpLocks noChangeShapeType="1"/>
            </p:cNvCxnSpPr>
            <p:nvPr/>
          </p:nvCxnSpPr>
          <p:spPr bwMode="auto">
            <a:xfrm>
              <a:off x="5072066" y="4071942"/>
              <a:ext cx="571504" cy="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1" name="Přímá spojovací čára 10"/>
            <p:cNvCxnSpPr>
              <a:cxnSpLocks noChangeShapeType="1"/>
            </p:cNvCxnSpPr>
            <p:nvPr/>
          </p:nvCxnSpPr>
          <p:spPr bwMode="auto">
            <a:xfrm rot="5400000">
              <a:off x="3393273" y="4321975"/>
              <a:ext cx="714380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Přímá spojovací čára 11"/>
            <p:cNvCxnSpPr>
              <a:cxnSpLocks noChangeShapeType="1"/>
            </p:cNvCxnSpPr>
            <p:nvPr/>
          </p:nvCxnSpPr>
          <p:spPr bwMode="auto">
            <a:xfrm rot="10800000" flipV="1">
              <a:off x="3071802" y="4714884"/>
              <a:ext cx="642942" cy="28575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3" name="Přímá spojovací čára 12"/>
            <p:cNvCxnSpPr>
              <a:cxnSpLocks noChangeShapeType="1"/>
            </p:cNvCxnSpPr>
            <p:nvPr/>
          </p:nvCxnSpPr>
          <p:spPr bwMode="auto">
            <a:xfrm rot="16200000" flipH="1">
              <a:off x="3643306" y="4786322"/>
              <a:ext cx="500066" cy="357190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Přímá spojovací čára 13"/>
            <p:cNvCxnSpPr>
              <a:cxnSpLocks noChangeShapeType="1"/>
            </p:cNvCxnSpPr>
            <p:nvPr/>
          </p:nvCxnSpPr>
          <p:spPr bwMode="auto">
            <a:xfrm rot="10800000" flipV="1">
              <a:off x="2714612" y="3643314"/>
              <a:ext cx="500066" cy="71438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Oblouk 22"/>
          <p:cNvSpPr/>
          <p:nvPr/>
        </p:nvSpPr>
        <p:spPr bwMode="auto">
          <a:xfrm>
            <a:off x="3786188" y="3714750"/>
            <a:ext cx="642937" cy="1071563"/>
          </a:xfrm>
          <a:prstGeom prst="arc">
            <a:avLst>
              <a:gd name="adj1" fmla="val 16653578"/>
              <a:gd name="adj2" fmla="val 5672191"/>
            </a:avLst>
          </a:prstGeom>
          <a:noFill/>
          <a:ln w="508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Oblouk 23"/>
          <p:cNvSpPr/>
          <p:nvPr/>
        </p:nvSpPr>
        <p:spPr bwMode="auto">
          <a:xfrm>
            <a:off x="2643188" y="5214938"/>
            <a:ext cx="1143000" cy="1143000"/>
          </a:xfrm>
          <a:prstGeom prst="arc">
            <a:avLst>
              <a:gd name="adj1" fmla="val 16200000"/>
              <a:gd name="adj2" fmla="val 16076151"/>
            </a:avLst>
          </a:prstGeom>
          <a:noFill/>
          <a:ln w="50800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Graphs </a:t>
            </a:r>
            <a:r>
              <a:rPr lang="cs-CZ" dirty="0"/>
              <a:t>– incidence</a:t>
            </a:r>
            <a:r>
              <a:rPr lang="en-US" dirty="0"/>
              <a:t> </a:t>
            </a:r>
            <a:r>
              <a:rPr lang="en-US" dirty="0" smtClean="0"/>
              <a:t>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Incidence</a:t>
            </a:r>
            <a:r>
              <a:rPr lang="en-US" dirty="0" smtClean="0"/>
              <a:t> matrix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2000" dirty="0" smtClean="0"/>
              <a:t>Let</a:t>
            </a:r>
            <a:r>
              <a:rPr lang="cs-CZ" sz="2000" dirty="0" smtClean="0"/>
              <a:t> </a:t>
            </a:r>
            <a:r>
              <a:rPr lang="cs-CZ" sz="2000" dirty="0" smtClean="0">
                <a:latin typeface="+mn-lt"/>
              </a:rPr>
              <a:t>G=(V,E) </a:t>
            </a:r>
            <a:r>
              <a:rPr lang="en-US" sz="2000" dirty="0" smtClean="0">
                <a:latin typeface="+mn-lt"/>
              </a:rPr>
              <a:t>be a graph where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dirty="0" smtClean="0">
                <a:latin typeface="+mn-lt"/>
              </a:rPr>
              <a:t>V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=n</a:t>
            </a:r>
            <a:r>
              <a:rPr lang="cs-CZ" sz="2000" dirty="0" smtClean="0"/>
              <a:t>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1800" dirty="0" smtClean="0"/>
              <a:t>E</a:t>
            </a:r>
            <a:r>
              <a:rPr lang="en-US" sz="2000" dirty="0" smtClean="0">
                <a:latin typeface="Cambria" pitchFamily="18" charset="0"/>
              </a:rPr>
              <a:t>|</a:t>
            </a:r>
            <a:r>
              <a:rPr lang="en-US" sz="2000" i="1" dirty="0" smtClean="0">
                <a:latin typeface="Cambria" pitchFamily="18" charset="0"/>
              </a:rPr>
              <a:t>=m.</a:t>
            </a:r>
            <a:r>
              <a:rPr lang="cs-CZ" sz="20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Let’s label vertices </a:t>
            </a:r>
            <a:r>
              <a:rPr lang="cs-CZ" sz="2000" i="1" dirty="0" smtClean="0">
                <a:latin typeface="Cambria" pitchFamily="18" charset="0"/>
              </a:rPr>
              <a:t>v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i="1" dirty="0" err="1" smtClean="0">
                <a:latin typeface="Cambria" pitchFamily="18" charset="0"/>
              </a:rPr>
              <a:t>v</a:t>
            </a:r>
            <a:r>
              <a:rPr lang="cs-CZ" sz="2000" i="1" baseline="-25000" dirty="0" err="1" smtClean="0">
                <a:latin typeface="Cambria" pitchFamily="18" charset="0"/>
              </a:rPr>
              <a:t>n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</a:t>
            </a:r>
            <a:r>
              <a:rPr lang="cs-CZ" sz="2000" dirty="0" smtClean="0"/>
              <a:t>)</a:t>
            </a:r>
            <a:r>
              <a:rPr lang="en-US" sz="2000" dirty="0" smtClean="0"/>
              <a:t> and edges </a:t>
            </a:r>
            <a:r>
              <a:rPr lang="en-US" sz="2000" i="1" dirty="0" smtClean="0">
                <a:latin typeface="Cambria" pitchFamily="18" charset="0"/>
              </a:rPr>
              <a:t>e</a:t>
            </a:r>
            <a:r>
              <a:rPr lang="cs-CZ" sz="2000" i="1" baseline="-25000" dirty="0" smtClean="0">
                <a:latin typeface="Cambria" pitchFamily="18" charset="0"/>
              </a:rPr>
              <a:t>1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cs-CZ" sz="2000" dirty="0" smtClean="0"/>
              <a:t> …</a:t>
            </a:r>
            <a:r>
              <a:rPr lang="cs-CZ" sz="2000" i="1" dirty="0" smtClean="0">
                <a:latin typeface="Cambria" pitchFamily="18" charset="0"/>
              </a:rPr>
              <a:t>,</a:t>
            </a:r>
            <a:r>
              <a:rPr lang="en-US" sz="2000" i="1" dirty="0" err="1" smtClean="0">
                <a:latin typeface="Cambria" pitchFamily="18" charset="0"/>
              </a:rPr>
              <a:t>e</a:t>
            </a:r>
            <a:r>
              <a:rPr lang="en-US" sz="2000" i="1" baseline="-25000" dirty="0" err="1" smtClean="0">
                <a:latin typeface="Cambria" pitchFamily="18" charset="0"/>
              </a:rPr>
              <a:t>m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in some arbitrary order)</a:t>
            </a:r>
            <a:r>
              <a:rPr lang="cs-CZ" sz="2000" dirty="0" smtClean="0"/>
              <a:t>. </a:t>
            </a:r>
            <a:r>
              <a:rPr lang="en-US" sz="2000" b="1" dirty="0"/>
              <a:t>Incidence matrix of </a:t>
            </a:r>
            <a:r>
              <a:rPr lang="en-US" sz="2000" b="1" dirty="0" smtClean="0"/>
              <a:t>graph</a:t>
            </a:r>
            <a:r>
              <a:rPr lang="cs-CZ" sz="2000" b="1" dirty="0" smtClean="0"/>
              <a:t> G</a:t>
            </a:r>
            <a:r>
              <a:rPr lang="cs-CZ" sz="2000" dirty="0" smtClean="0"/>
              <a:t> </a:t>
            </a:r>
            <a:r>
              <a:rPr lang="en-US" sz="2000" dirty="0" smtClean="0"/>
              <a:t>is a matrix of type</a:t>
            </a:r>
            <a:r>
              <a:rPr lang="cs-CZ" sz="2000" dirty="0" smtClean="0"/>
              <a:t>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  </a:t>
            </a:r>
            <a:r>
              <a:rPr lang="en-US" sz="2000" dirty="0" smtClean="0"/>
              <a:t>defined by the formula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other words, every edge has </a:t>
            </a:r>
            <a:r>
              <a:rPr lang="cs-CZ" sz="2000" dirty="0" smtClean="0"/>
              <a:t>-1 </a:t>
            </a:r>
            <a:r>
              <a:rPr lang="en-US" sz="2000" dirty="0" smtClean="0"/>
              <a:t>at the source vertex and </a:t>
            </a:r>
            <a:r>
              <a:rPr lang="cs-CZ" sz="2000" dirty="0" smtClean="0"/>
              <a:t>+1 </a:t>
            </a:r>
            <a:r>
              <a:rPr lang="en-US" sz="2000" dirty="0" smtClean="0"/>
              <a:t>at the target vertex. There is +1 at both vertices for undirected graphs.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643063" y="2928938"/>
          <a:ext cx="556736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Dokument" r:id="rId3" imgW="5585858" imgH="828855" progId="Word.Document.12">
                  <p:embed/>
                </p:oleObj>
              </mc:Choice>
              <mc:Fallback>
                <p:oleObj name="Dokument" r:id="rId3" imgW="5585858" imgH="82885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928938"/>
                        <a:ext cx="5567362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46291"/>
              </p:ext>
            </p:extLst>
          </p:nvPr>
        </p:nvGraphicFramePr>
        <p:xfrm>
          <a:off x="1852613" y="3930650"/>
          <a:ext cx="4441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Dokument" r:id="rId5" imgW="5897632" imgH="2593893" progId="Word.Document.12">
                  <p:embed/>
                </p:oleObj>
              </mc:Choice>
              <mc:Fallback>
                <p:oleObj name="Dokument" r:id="rId5" imgW="5897632" imgH="2593893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3930650"/>
                        <a:ext cx="44418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961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146"/>
          <p:cNvSpPr>
            <a:spLocks noChangeArrowheads="1"/>
          </p:cNvSpPr>
          <p:nvPr/>
        </p:nvSpPr>
        <p:spPr bwMode="auto">
          <a:xfrm>
            <a:off x="1143000" y="1571625"/>
            <a:ext cx="4143375" cy="2643188"/>
          </a:xfrm>
          <a:prstGeom prst="rect">
            <a:avLst/>
          </a:prstGeom>
          <a:solidFill>
            <a:schemeClr val="accent1">
              <a:alpha val="27058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incidence</a:t>
            </a:r>
            <a:r>
              <a:rPr lang="en-US" dirty="0" smtClean="0"/>
              <a:t> matrix</a:t>
            </a:r>
            <a:endParaRPr lang="cs-CZ" dirty="0"/>
          </a:p>
        </p:txBody>
      </p:sp>
      <p:sp>
        <p:nvSpPr>
          <p:cNvPr id="28676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66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	</a:t>
            </a:r>
          </a:p>
        </p:txBody>
      </p:sp>
      <p:sp>
        <p:nvSpPr>
          <p:cNvPr id="28677" name="TextovéPole 20"/>
          <p:cNvSpPr txBox="1">
            <a:spLocks noChangeArrowheads="1"/>
          </p:cNvSpPr>
          <p:nvPr/>
        </p:nvSpPr>
        <p:spPr bwMode="auto">
          <a:xfrm>
            <a:off x="857250" y="1714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678" name="TextovéPole 71"/>
          <p:cNvSpPr txBox="1">
            <a:spLocks noChangeArrowheads="1"/>
          </p:cNvSpPr>
          <p:nvPr/>
        </p:nvSpPr>
        <p:spPr bwMode="auto">
          <a:xfrm>
            <a:off x="857250" y="2214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77" name="Obdélník 76"/>
          <p:cNvSpPr/>
          <p:nvPr/>
        </p:nvSpPr>
        <p:spPr bwMode="auto">
          <a:xfrm>
            <a:off x="128585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682" name="TextovéPole 85"/>
          <p:cNvSpPr txBox="1">
            <a:spLocks noChangeArrowheads="1"/>
          </p:cNvSpPr>
          <p:nvPr/>
        </p:nvSpPr>
        <p:spPr bwMode="auto">
          <a:xfrm>
            <a:off x="857250" y="271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683" name="TextovéPole 99"/>
          <p:cNvSpPr txBox="1">
            <a:spLocks noChangeArrowheads="1"/>
          </p:cNvSpPr>
          <p:nvPr/>
        </p:nvSpPr>
        <p:spPr bwMode="auto">
          <a:xfrm>
            <a:off x="857250" y="3214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684" name="TextovéPole 113"/>
          <p:cNvSpPr txBox="1">
            <a:spLocks noChangeArrowheads="1"/>
          </p:cNvSpPr>
          <p:nvPr/>
        </p:nvSpPr>
        <p:spPr bwMode="auto">
          <a:xfrm>
            <a:off x="857250" y="37147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81" name="Obdélník 80"/>
          <p:cNvSpPr/>
          <p:nvPr/>
        </p:nvSpPr>
        <p:spPr bwMode="auto">
          <a:xfrm>
            <a:off x="128585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2" name="Obdélník 81"/>
          <p:cNvSpPr/>
          <p:nvPr/>
        </p:nvSpPr>
        <p:spPr bwMode="auto">
          <a:xfrm>
            <a:off x="128585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3" name="Obdélník 82"/>
          <p:cNvSpPr/>
          <p:nvPr/>
        </p:nvSpPr>
        <p:spPr bwMode="auto">
          <a:xfrm>
            <a:off x="128585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4" name="Obdélník 83"/>
          <p:cNvSpPr/>
          <p:nvPr/>
        </p:nvSpPr>
        <p:spPr bwMode="auto">
          <a:xfrm>
            <a:off x="128585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5" name="Obdélník 84"/>
          <p:cNvSpPr/>
          <p:nvPr/>
        </p:nvSpPr>
        <p:spPr bwMode="auto">
          <a:xfrm>
            <a:off x="178591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6" name="Obdélník 85"/>
          <p:cNvSpPr/>
          <p:nvPr/>
        </p:nvSpPr>
        <p:spPr bwMode="auto">
          <a:xfrm>
            <a:off x="178591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87" name="Obdélník 86"/>
          <p:cNvSpPr/>
          <p:nvPr/>
        </p:nvSpPr>
        <p:spPr bwMode="auto">
          <a:xfrm>
            <a:off x="178591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8" name="Obdélník 87"/>
          <p:cNvSpPr/>
          <p:nvPr/>
        </p:nvSpPr>
        <p:spPr bwMode="auto">
          <a:xfrm>
            <a:off x="178591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9" name="Obdélník 88"/>
          <p:cNvSpPr/>
          <p:nvPr/>
        </p:nvSpPr>
        <p:spPr bwMode="auto">
          <a:xfrm>
            <a:off x="178591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0" name="Obdélník 89"/>
          <p:cNvSpPr/>
          <p:nvPr/>
        </p:nvSpPr>
        <p:spPr bwMode="auto">
          <a:xfrm>
            <a:off x="228598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1" name="Obdélník 90"/>
          <p:cNvSpPr/>
          <p:nvPr/>
        </p:nvSpPr>
        <p:spPr bwMode="auto">
          <a:xfrm>
            <a:off x="228598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2" name="Obdélník 91"/>
          <p:cNvSpPr/>
          <p:nvPr/>
        </p:nvSpPr>
        <p:spPr bwMode="auto">
          <a:xfrm>
            <a:off x="228598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3" name="Obdélník 92"/>
          <p:cNvSpPr/>
          <p:nvPr/>
        </p:nvSpPr>
        <p:spPr bwMode="auto">
          <a:xfrm>
            <a:off x="228598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4" name="Obdélník 93"/>
          <p:cNvSpPr/>
          <p:nvPr/>
        </p:nvSpPr>
        <p:spPr bwMode="auto">
          <a:xfrm>
            <a:off x="228598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5" name="Obdélník 94"/>
          <p:cNvSpPr/>
          <p:nvPr/>
        </p:nvSpPr>
        <p:spPr bwMode="auto">
          <a:xfrm>
            <a:off x="2786050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96" name="Obdélník 95"/>
          <p:cNvSpPr/>
          <p:nvPr/>
        </p:nvSpPr>
        <p:spPr bwMode="auto">
          <a:xfrm>
            <a:off x="2786050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97" name="Obdélník 96"/>
          <p:cNvSpPr/>
          <p:nvPr/>
        </p:nvSpPr>
        <p:spPr bwMode="auto">
          <a:xfrm>
            <a:off x="2786050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8" name="Obdélník 97"/>
          <p:cNvSpPr/>
          <p:nvPr/>
        </p:nvSpPr>
        <p:spPr bwMode="auto">
          <a:xfrm>
            <a:off x="2786050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99" name="Obdélník 98"/>
          <p:cNvSpPr/>
          <p:nvPr/>
        </p:nvSpPr>
        <p:spPr bwMode="auto">
          <a:xfrm>
            <a:off x="2786050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0" name="Obdélník 99"/>
          <p:cNvSpPr/>
          <p:nvPr/>
        </p:nvSpPr>
        <p:spPr bwMode="auto">
          <a:xfrm>
            <a:off x="3286116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1" name="Obdélník 100"/>
          <p:cNvSpPr/>
          <p:nvPr/>
        </p:nvSpPr>
        <p:spPr bwMode="auto">
          <a:xfrm>
            <a:off x="3286116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02" name="Obdélník 101"/>
          <p:cNvSpPr/>
          <p:nvPr/>
        </p:nvSpPr>
        <p:spPr bwMode="auto">
          <a:xfrm>
            <a:off x="3286116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3" name="Obdélník 102"/>
          <p:cNvSpPr/>
          <p:nvPr/>
        </p:nvSpPr>
        <p:spPr bwMode="auto">
          <a:xfrm>
            <a:off x="3286116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04" name="Obdélník 103"/>
          <p:cNvSpPr/>
          <p:nvPr/>
        </p:nvSpPr>
        <p:spPr bwMode="auto">
          <a:xfrm>
            <a:off x="3286116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cxnSp>
        <p:nvCxnSpPr>
          <p:cNvPr id="106" name="Přímá spojovací čára 105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7" name="Přímá spojovací čára 106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8" name="Přímá spojovací čára 107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9" name="Přímá spojovací čára 108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0" name="Přímá spojovací čára 109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1" name="Přímá spojovací čára 110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2" name="Přímá spojovací čára 111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3" name="Přímá spojovací čára 112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28765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66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67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68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69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cxnSp>
        <p:nvCxnSpPr>
          <p:cNvPr id="120" name="Přímá spojovací čára 119"/>
          <p:cNvCxnSpPr/>
          <p:nvPr/>
        </p:nvCxnSpPr>
        <p:spPr bwMode="auto">
          <a:xfrm>
            <a:off x="6008688" y="454818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1" name="Přímá spojovací čára 120"/>
          <p:cNvCxnSpPr/>
          <p:nvPr/>
        </p:nvCxnSpPr>
        <p:spPr bwMode="auto">
          <a:xfrm rot="5400000">
            <a:off x="7272338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oval" w="med" len="med"/>
          </a:ln>
          <a:effectLst/>
        </p:spPr>
      </p:cxnSp>
      <p:cxnSp>
        <p:nvCxnSpPr>
          <p:cNvPr id="122" name="Přímá spojovací čára 121"/>
          <p:cNvCxnSpPr/>
          <p:nvPr/>
        </p:nvCxnSpPr>
        <p:spPr bwMode="auto">
          <a:xfrm rot="5400000">
            <a:off x="5218113" y="5338763"/>
            <a:ext cx="158115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3" name="Přímá spojovací čára 122"/>
          <p:cNvCxnSpPr/>
          <p:nvPr/>
        </p:nvCxnSpPr>
        <p:spPr bwMode="auto">
          <a:xfrm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4" name="Přímá spojovací čára 123"/>
          <p:cNvCxnSpPr/>
          <p:nvPr/>
        </p:nvCxnSpPr>
        <p:spPr bwMode="auto">
          <a:xfrm rot="10800000" flipV="1">
            <a:off x="6008688" y="4548188"/>
            <a:ext cx="2054225" cy="15811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5" name="Přímá spojovací čára 124"/>
          <p:cNvCxnSpPr/>
          <p:nvPr/>
        </p:nvCxnSpPr>
        <p:spPr bwMode="auto">
          <a:xfrm>
            <a:off x="6008688" y="6129338"/>
            <a:ext cx="20542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6" name="Přímá spojovací čára 125"/>
          <p:cNvCxnSpPr/>
          <p:nvPr/>
        </p:nvCxnSpPr>
        <p:spPr bwMode="auto">
          <a:xfrm rot="5400000" flipH="1" flipV="1">
            <a:off x="6038056" y="3582195"/>
            <a:ext cx="936625" cy="99536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cxnSp>
        <p:nvCxnSpPr>
          <p:cNvPr id="127" name="Přímá spojovací čára 126"/>
          <p:cNvCxnSpPr/>
          <p:nvPr/>
        </p:nvCxnSpPr>
        <p:spPr bwMode="auto">
          <a:xfrm rot="10800000">
            <a:off x="7004050" y="3611563"/>
            <a:ext cx="1058863" cy="9366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triangle" w="med" len="lg"/>
            <a:tailEnd type="none" w="lg" len="lg"/>
          </a:ln>
          <a:effectLst/>
        </p:spPr>
      </p:cxnSp>
      <p:sp>
        <p:nvSpPr>
          <p:cNvPr id="28778" name="TextovéPole 14"/>
          <p:cNvSpPr txBox="1">
            <a:spLocks noChangeArrowheads="1"/>
          </p:cNvSpPr>
          <p:nvPr/>
        </p:nvSpPr>
        <p:spPr bwMode="auto">
          <a:xfrm>
            <a:off x="5634038" y="60134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79" name="TextovéPole 15"/>
          <p:cNvSpPr txBox="1">
            <a:spLocks noChangeArrowheads="1"/>
          </p:cNvSpPr>
          <p:nvPr/>
        </p:nvSpPr>
        <p:spPr bwMode="auto">
          <a:xfrm>
            <a:off x="5500688" y="4286250"/>
            <a:ext cx="47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0" name="TextovéPole 16"/>
          <p:cNvSpPr txBox="1">
            <a:spLocks noChangeArrowheads="1"/>
          </p:cNvSpPr>
          <p:nvPr/>
        </p:nvSpPr>
        <p:spPr bwMode="auto">
          <a:xfrm>
            <a:off x="6858000" y="3071813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1" name="TextovéPole 17"/>
          <p:cNvSpPr txBox="1">
            <a:spLocks noChangeArrowheads="1"/>
          </p:cNvSpPr>
          <p:nvPr/>
        </p:nvSpPr>
        <p:spPr bwMode="auto">
          <a:xfrm>
            <a:off x="8062913" y="6070600"/>
            <a:ext cx="47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2" name="TextovéPole 18"/>
          <p:cNvSpPr txBox="1">
            <a:spLocks noChangeArrowheads="1"/>
          </p:cNvSpPr>
          <p:nvPr/>
        </p:nvSpPr>
        <p:spPr bwMode="auto">
          <a:xfrm>
            <a:off x="8124825" y="4256088"/>
            <a:ext cx="476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v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3" name="TextovéPole 16"/>
          <p:cNvSpPr txBox="1">
            <a:spLocks noChangeArrowheads="1"/>
          </p:cNvSpPr>
          <p:nvPr/>
        </p:nvSpPr>
        <p:spPr bwMode="auto">
          <a:xfrm>
            <a:off x="7500938" y="3500438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1</a:t>
            </a:r>
          </a:p>
        </p:txBody>
      </p:sp>
      <p:sp>
        <p:nvSpPr>
          <p:cNvPr id="28784" name="TextovéPole 16"/>
          <p:cNvSpPr txBox="1">
            <a:spLocks noChangeArrowheads="1"/>
          </p:cNvSpPr>
          <p:nvPr/>
        </p:nvSpPr>
        <p:spPr bwMode="auto">
          <a:xfrm>
            <a:off x="6143625" y="350043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5</a:t>
            </a:r>
          </a:p>
        </p:txBody>
      </p:sp>
      <p:sp>
        <p:nvSpPr>
          <p:cNvPr id="28785" name="TextovéPole 16"/>
          <p:cNvSpPr txBox="1">
            <a:spLocks noChangeArrowheads="1"/>
          </p:cNvSpPr>
          <p:nvPr/>
        </p:nvSpPr>
        <p:spPr bwMode="auto">
          <a:xfrm>
            <a:off x="6786563" y="4000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6</a:t>
            </a:r>
          </a:p>
        </p:txBody>
      </p:sp>
      <p:sp>
        <p:nvSpPr>
          <p:cNvPr id="28786" name="TextovéPole 16"/>
          <p:cNvSpPr txBox="1">
            <a:spLocks noChangeArrowheads="1"/>
          </p:cNvSpPr>
          <p:nvPr/>
        </p:nvSpPr>
        <p:spPr bwMode="auto">
          <a:xfrm>
            <a:off x="8072438" y="50720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2</a:t>
            </a:r>
          </a:p>
        </p:txBody>
      </p:sp>
      <p:sp>
        <p:nvSpPr>
          <p:cNvPr id="28787" name="TextovéPole 16"/>
          <p:cNvSpPr txBox="1">
            <a:spLocks noChangeArrowheads="1"/>
          </p:cNvSpPr>
          <p:nvPr/>
        </p:nvSpPr>
        <p:spPr bwMode="auto">
          <a:xfrm>
            <a:off x="5500688" y="5143500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4</a:t>
            </a:r>
          </a:p>
        </p:txBody>
      </p:sp>
      <p:sp>
        <p:nvSpPr>
          <p:cNvPr id="28788" name="TextovéPole 16"/>
          <p:cNvSpPr txBox="1">
            <a:spLocks noChangeArrowheads="1"/>
          </p:cNvSpPr>
          <p:nvPr/>
        </p:nvSpPr>
        <p:spPr bwMode="auto">
          <a:xfrm>
            <a:off x="6858000" y="6072188"/>
            <a:ext cx="47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3</a:t>
            </a:r>
          </a:p>
        </p:txBody>
      </p:sp>
      <p:sp>
        <p:nvSpPr>
          <p:cNvPr id="28789" name="TextovéPole 16"/>
          <p:cNvSpPr txBox="1">
            <a:spLocks noChangeArrowheads="1"/>
          </p:cNvSpPr>
          <p:nvPr/>
        </p:nvSpPr>
        <p:spPr bwMode="auto">
          <a:xfrm>
            <a:off x="7072313" y="450056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7</a:t>
            </a:r>
          </a:p>
        </p:txBody>
      </p:sp>
      <p:sp>
        <p:nvSpPr>
          <p:cNvPr id="28790" name="TextovéPole 16"/>
          <p:cNvSpPr txBox="1">
            <a:spLocks noChangeArrowheads="1"/>
          </p:cNvSpPr>
          <p:nvPr/>
        </p:nvSpPr>
        <p:spPr bwMode="auto">
          <a:xfrm>
            <a:off x="7500938" y="5357813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2800" i="1">
                <a:latin typeface="Cambria" pitchFamily="18" charset="0"/>
              </a:rPr>
              <a:t>e</a:t>
            </a:r>
            <a:r>
              <a:rPr lang="cs-CZ" sz="2800" i="1" baseline="-25000">
                <a:latin typeface="Cambria" pitchFamily="18" charset="0"/>
              </a:rPr>
              <a:t>8</a:t>
            </a:r>
          </a:p>
        </p:txBody>
      </p:sp>
      <p:sp>
        <p:nvSpPr>
          <p:cNvPr id="28791" name="TextovéPole 168"/>
          <p:cNvSpPr txBox="1">
            <a:spLocks noChangeArrowheads="1"/>
          </p:cNvSpPr>
          <p:nvPr/>
        </p:nvSpPr>
        <p:spPr bwMode="auto">
          <a:xfrm>
            <a:off x="128587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1</a:t>
            </a:r>
          </a:p>
        </p:txBody>
      </p:sp>
      <p:sp>
        <p:nvSpPr>
          <p:cNvPr id="28792" name="TextovéPole 169"/>
          <p:cNvSpPr txBox="1">
            <a:spLocks noChangeArrowheads="1"/>
          </p:cNvSpPr>
          <p:nvPr/>
        </p:nvSpPr>
        <p:spPr bwMode="auto">
          <a:xfrm>
            <a:off x="178593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2</a:t>
            </a:r>
          </a:p>
        </p:txBody>
      </p:sp>
      <p:sp>
        <p:nvSpPr>
          <p:cNvPr id="28793" name="TextovéPole 170"/>
          <p:cNvSpPr txBox="1">
            <a:spLocks noChangeArrowheads="1"/>
          </p:cNvSpPr>
          <p:nvPr/>
        </p:nvSpPr>
        <p:spPr bwMode="auto">
          <a:xfrm>
            <a:off x="228600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3</a:t>
            </a:r>
          </a:p>
        </p:txBody>
      </p:sp>
      <p:sp>
        <p:nvSpPr>
          <p:cNvPr id="28794" name="TextovéPole 171"/>
          <p:cNvSpPr txBox="1">
            <a:spLocks noChangeArrowheads="1"/>
          </p:cNvSpPr>
          <p:nvPr/>
        </p:nvSpPr>
        <p:spPr bwMode="auto">
          <a:xfrm>
            <a:off x="278606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4</a:t>
            </a:r>
          </a:p>
        </p:txBody>
      </p:sp>
      <p:sp>
        <p:nvSpPr>
          <p:cNvPr id="28795" name="TextovéPole 172"/>
          <p:cNvSpPr txBox="1">
            <a:spLocks noChangeArrowheads="1"/>
          </p:cNvSpPr>
          <p:nvPr/>
        </p:nvSpPr>
        <p:spPr bwMode="auto">
          <a:xfrm>
            <a:off x="3286125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5</a:t>
            </a:r>
          </a:p>
        </p:txBody>
      </p:sp>
      <p:sp>
        <p:nvSpPr>
          <p:cNvPr id="28796" name="TextovéPole 173"/>
          <p:cNvSpPr txBox="1">
            <a:spLocks noChangeArrowheads="1"/>
          </p:cNvSpPr>
          <p:nvPr/>
        </p:nvSpPr>
        <p:spPr bwMode="auto">
          <a:xfrm>
            <a:off x="3786188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6</a:t>
            </a:r>
          </a:p>
        </p:txBody>
      </p:sp>
      <p:sp>
        <p:nvSpPr>
          <p:cNvPr id="177" name="Obdélník 176"/>
          <p:cNvSpPr/>
          <p:nvPr/>
        </p:nvSpPr>
        <p:spPr bwMode="auto">
          <a:xfrm>
            <a:off x="3786182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78" name="Obdélník 177"/>
          <p:cNvSpPr/>
          <p:nvPr/>
        </p:nvSpPr>
        <p:spPr bwMode="auto">
          <a:xfrm>
            <a:off x="3786182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79" name="Obdélník 178"/>
          <p:cNvSpPr/>
          <p:nvPr/>
        </p:nvSpPr>
        <p:spPr bwMode="auto">
          <a:xfrm>
            <a:off x="3786182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0" name="Obdélník 179"/>
          <p:cNvSpPr/>
          <p:nvPr/>
        </p:nvSpPr>
        <p:spPr bwMode="auto">
          <a:xfrm>
            <a:off x="3786182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1" name="Obdélník 180"/>
          <p:cNvSpPr/>
          <p:nvPr/>
        </p:nvSpPr>
        <p:spPr bwMode="auto">
          <a:xfrm>
            <a:off x="3786182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2" name="Obdélník 181"/>
          <p:cNvSpPr/>
          <p:nvPr/>
        </p:nvSpPr>
        <p:spPr bwMode="auto">
          <a:xfrm>
            <a:off x="4286248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3" name="Obdélník 182"/>
          <p:cNvSpPr/>
          <p:nvPr/>
        </p:nvSpPr>
        <p:spPr bwMode="auto">
          <a:xfrm>
            <a:off x="4286248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4" name="Obdélník 183"/>
          <p:cNvSpPr/>
          <p:nvPr/>
        </p:nvSpPr>
        <p:spPr bwMode="auto">
          <a:xfrm>
            <a:off x="4286248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5" name="Obdélník 184"/>
          <p:cNvSpPr/>
          <p:nvPr/>
        </p:nvSpPr>
        <p:spPr bwMode="auto">
          <a:xfrm>
            <a:off x="4286248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6" name="Obdélník 185"/>
          <p:cNvSpPr/>
          <p:nvPr/>
        </p:nvSpPr>
        <p:spPr bwMode="auto">
          <a:xfrm>
            <a:off x="4286248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7" name="Obdélník 186"/>
          <p:cNvSpPr/>
          <p:nvPr/>
        </p:nvSpPr>
        <p:spPr bwMode="auto">
          <a:xfrm>
            <a:off x="4786314" y="1714488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88" name="Obdélník 187"/>
          <p:cNvSpPr/>
          <p:nvPr/>
        </p:nvSpPr>
        <p:spPr bwMode="auto">
          <a:xfrm>
            <a:off x="4786314" y="2214554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189" name="Obdélník 188"/>
          <p:cNvSpPr/>
          <p:nvPr/>
        </p:nvSpPr>
        <p:spPr bwMode="auto">
          <a:xfrm>
            <a:off x="4786314" y="2714620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190" name="Obdélník 189"/>
          <p:cNvSpPr/>
          <p:nvPr/>
        </p:nvSpPr>
        <p:spPr bwMode="auto">
          <a:xfrm>
            <a:off x="4786314" y="3214686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91" name="Obdélník 190"/>
          <p:cNvSpPr/>
          <p:nvPr/>
        </p:nvSpPr>
        <p:spPr bwMode="auto">
          <a:xfrm>
            <a:off x="4786314" y="3714752"/>
            <a:ext cx="357187" cy="35718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/>
            <a:bevelB w="50800"/>
          </a:sp3d>
        </p:spPr>
        <p:txBody>
          <a:bodyPr/>
          <a:lstStyle/>
          <a:p>
            <a:pPr>
              <a:defRPr/>
            </a:pPr>
            <a:r>
              <a:rPr lang="cs-CZ" sz="1400" dirty="0"/>
              <a:t>0</a:t>
            </a:r>
          </a:p>
        </p:txBody>
      </p:sp>
      <p:sp>
        <p:nvSpPr>
          <p:cNvPr id="28842" name="TextovéPole 221"/>
          <p:cNvSpPr txBox="1">
            <a:spLocks noChangeArrowheads="1"/>
          </p:cNvSpPr>
          <p:nvPr/>
        </p:nvSpPr>
        <p:spPr bwMode="auto">
          <a:xfrm>
            <a:off x="4286250" y="1143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7</a:t>
            </a:r>
          </a:p>
        </p:txBody>
      </p:sp>
      <p:sp>
        <p:nvSpPr>
          <p:cNvPr id="28843" name="TextovéPole 222"/>
          <p:cNvSpPr txBox="1">
            <a:spLocks noChangeArrowheads="1"/>
          </p:cNvSpPr>
          <p:nvPr/>
        </p:nvSpPr>
        <p:spPr bwMode="auto">
          <a:xfrm>
            <a:off x="4786313" y="1143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63469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adjacency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8784976" cy="3024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adjacency list (list </a:t>
            </a:r>
            <a:r>
              <a:rPr lang="en-US" dirty="0"/>
              <a:t>of </a:t>
            </a:r>
            <a:r>
              <a:rPr lang="en-US" dirty="0" err="1" smtClean="0"/>
              <a:t>neighbours</a:t>
            </a:r>
            <a:r>
              <a:rPr lang="en-US" dirty="0" smtClean="0"/>
              <a:t>)</a:t>
            </a:r>
            <a:endParaRPr lang="cs-CZ" dirty="0" smtClean="0"/>
          </a:p>
          <a:p>
            <a:pPr lvl="1" eaLnBrk="1" hangingPunct="1">
              <a:defRPr/>
            </a:pPr>
            <a:r>
              <a:rPr lang="en-US" sz="1800" dirty="0" smtClean="0"/>
              <a:t>In an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representation, we keep, for each vertex in the graph, a list of all other vertices which it has an edge to (that vertex's "adjacency list"). </a:t>
            </a:r>
          </a:p>
          <a:p>
            <a:pPr lvl="1" eaLnBrk="1" hangingPunct="1">
              <a:defRPr/>
            </a:pPr>
            <a:r>
              <a:rPr lang="en-US" sz="1800" dirty="0" smtClean="0"/>
              <a:t>For instance, the </a:t>
            </a:r>
            <a:r>
              <a:rPr lang="en-US" sz="1800" b="1" dirty="0" smtClean="0"/>
              <a:t>adjacency list </a:t>
            </a:r>
            <a:r>
              <a:rPr lang="en-US" sz="1800" dirty="0" smtClean="0"/>
              <a:t>of graph G could be an array P of pointers of size </a:t>
            </a:r>
            <a:r>
              <a:rPr lang="cs-CZ" sz="1800" i="1" dirty="0" smtClean="0">
                <a:latin typeface="Cambria" pitchFamily="18" charset="0"/>
              </a:rPr>
              <a:t>n</a:t>
            </a:r>
            <a:r>
              <a:rPr lang="cs-CZ" sz="1800" dirty="0" smtClean="0"/>
              <a:t>, </a:t>
            </a:r>
            <a:r>
              <a:rPr lang="en-US" sz="1800" dirty="0" smtClean="0"/>
              <a:t>where </a:t>
            </a:r>
            <a:r>
              <a:rPr lang="cs-CZ" sz="1800" dirty="0" smtClean="0"/>
              <a:t>P</a:t>
            </a:r>
            <a:r>
              <a:rPr lang="en-US" sz="1800" dirty="0" smtClean="0"/>
              <a:t>[</a:t>
            </a:r>
            <a:r>
              <a:rPr lang="en-US" sz="1800" i="1" dirty="0" err="1" smtClean="0">
                <a:latin typeface="Cambria" pitchFamily="18" charset="0"/>
              </a:rPr>
              <a:t>i</a:t>
            </a:r>
            <a:r>
              <a:rPr lang="en-US" sz="1800" dirty="0" smtClean="0"/>
              <a:t>]</a:t>
            </a:r>
            <a:r>
              <a:rPr lang="cs-CZ" sz="1800" dirty="0" smtClean="0"/>
              <a:t> </a:t>
            </a:r>
            <a:r>
              <a:rPr lang="en-US" sz="1800" dirty="0" smtClean="0"/>
              <a:t>points to a linked list of all node indices to which node </a:t>
            </a:r>
            <a:r>
              <a:rPr lang="cs-CZ" sz="1800" i="1" dirty="0" err="1" smtClean="0">
                <a:latin typeface="Cambria" pitchFamily="18" charset="0"/>
              </a:rPr>
              <a:t>v</a:t>
            </a:r>
            <a:r>
              <a:rPr lang="cs-CZ" sz="1800" i="1" baseline="-25000" dirty="0" err="1" smtClean="0">
                <a:latin typeface="Cambria" pitchFamily="18" charset="0"/>
              </a:rPr>
              <a:t>i</a:t>
            </a:r>
            <a:r>
              <a:rPr lang="cs-CZ" sz="1800" i="1" baseline="-25000" dirty="0" smtClean="0">
                <a:latin typeface="Cambria" pitchFamily="18" charset="0"/>
              </a:rPr>
              <a:t>  </a:t>
            </a:r>
            <a:r>
              <a:rPr lang="en-US" sz="1800" dirty="0" smtClean="0"/>
              <a:t>is linked by an edge </a:t>
            </a:r>
            <a:r>
              <a:rPr lang="cs-CZ" sz="1800" dirty="0" smtClean="0"/>
              <a:t>(</a:t>
            </a:r>
            <a:r>
              <a:rPr lang="en-US" sz="1800" dirty="0" smtClean="0"/>
              <a:t>similarly defined for the case of directed graph</a:t>
            </a:r>
            <a:r>
              <a:rPr lang="cs-CZ" sz="1800" dirty="0" smtClean="0"/>
              <a:t>).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5508104" y="3068960"/>
            <a:ext cx="3100387" cy="3522662"/>
            <a:chOff x="4704346" y="1770234"/>
            <a:chExt cx="3557562" cy="4297182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>
              <a:off x="5287254" y="3571216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 rot="5400000">
              <a:off x="6679993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4322857" y="4535613"/>
              <a:ext cx="192879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10800000" flipV="1">
              <a:off x="5287254" y="3571216"/>
              <a:ext cx="2357136" cy="192879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87254" y="5500010"/>
              <a:ext cx="2357136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 flipH="1" flipV="1">
              <a:off x="5287042" y="2428870"/>
              <a:ext cx="1142559" cy="114213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 rot="10800000">
              <a:off x="6429390" y="2428658"/>
              <a:ext cx="1215000" cy="114255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9826" name="TextovéPole 14"/>
            <p:cNvSpPr txBox="1">
              <a:spLocks noChangeArrowheads="1"/>
            </p:cNvSpPr>
            <p:nvPr/>
          </p:nvSpPr>
          <p:spPr bwMode="auto">
            <a:xfrm>
              <a:off x="4857751" y="5357826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 dirty="0">
                  <a:latin typeface="Cambria" pitchFamily="18" charset="0"/>
                </a:rPr>
                <a:t>v</a:t>
              </a:r>
              <a:r>
                <a:rPr lang="cs-CZ" sz="2800" i="1" baseline="-25000" dirty="0">
                  <a:latin typeface="Cambria" pitchFamily="18" charset="0"/>
                </a:rPr>
                <a:t>1</a:t>
              </a:r>
            </a:p>
          </p:txBody>
        </p:sp>
        <p:sp>
          <p:nvSpPr>
            <p:cNvPr id="29827" name="TextovéPole 15"/>
            <p:cNvSpPr txBox="1">
              <a:spLocks noChangeArrowheads="1"/>
            </p:cNvSpPr>
            <p:nvPr/>
          </p:nvSpPr>
          <p:spPr bwMode="auto">
            <a:xfrm>
              <a:off x="4704346" y="3251447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2</a:t>
              </a:r>
            </a:p>
          </p:txBody>
        </p:sp>
        <p:sp>
          <p:nvSpPr>
            <p:cNvPr id="29828" name="TextovéPole 16"/>
            <p:cNvSpPr txBox="1">
              <a:spLocks noChangeArrowheads="1"/>
            </p:cNvSpPr>
            <p:nvPr/>
          </p:nvSpPr>
          <p:spPr bwMode="auto">
            <a:xfrm>
              <a:off x="6261743" y="177023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5</a:t>
              </a:r>
            </a:p>
          </p:txBody>
        </p:sp>
        <p:sp>
          <p:nvSpPr>
            <p:cNvPr id="29829" name="TextovéPole 17"/>
            <p:cNvSpPr txBox="1">
              <a:spLocks noChangeArrowheads="1"/>
            </p:cNvSpPr>
            <p:nvPr/>
          </p:nvSpPr>
          <p:spPr bwMode="auto">
            <a:xfrm>
              <a:off x="7643833" y="5429264"/>
              <a:ext cx="546638" cy="63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4</a:t>
              </a:r>
            </a:p>
          </p:txBody>
        </p:sp>
        <p:sp>
          <p:nvSpPr>
            <p:cNvPr id="29830" name="TextovéPole 18"/>
            <p:cNvSpPr txBox="1">
              <a:spLocks noChangeArrowheads="1"/>
            </p:cNvSpPr>
            <p:nvPr/>
          </p:nvSpPr>
          <p:spPr bwMode="auto">
            <a:xfrm>
              <a:off x="7715270" y="3214686"/>
              <a:ext cx="546638" cy="638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sz="2800" i="1">
                  <a:latin typeface="Cambria" pitchFamily="18" charset="0"/>
                </a:rPr>
                <a:t>v</a:t>
              </a:r>
              <a:r>
                <a:rPr lang="cs-CZ" sz="2800" i="1" baseline="-25000">
                  <a:latin typeface="Cambria" pitchFamily="18" charset="0"/>
                </a:rPr>
                <a:t>3</a:t>
              </a:r>
            </a:p>
          </p:txBody>
        </p:sp>
      </p:grpSp>
      <p:grpSp>
        <p:nvGrpSpPr>
          <p:cNvPr id="5" name="Skupina 147"/>
          <p:cNvGrpSpPr>
            <a:grpSpLocks/>
          </p:cNvGrpSpPr>
          <p:nvPr/>
        </p:nvGrpSpPr>
        <p:grpSpPr bwMode="auto">
          <a:xfrm>
            <a:off x="683568" y="3212976"/>
            <a:ext cx="4104456" cy="2520280"/>
            <a:chOff x="642339" y="3429000"/>
            <a:chExt cx="4358289" cy="2643206"/>
          </a:xfrm>
        </p:grpSpPr>
        <p:sp>
          <p:nvSpPr>
            <p:cNvPr id="29702" name="TextovéPole 20"/>
            <p:cNvSpPr txBox="1">
              <a:spLocks noChangeArrowheads="1"/>
            </p:cNvSpPr>
            <p:nvPr/>
          </p:nvSpPr>
          <p:spPr bwMode="auto">
            <a:xfrm>
              <a:off x="642339" y="3573017"/>
              <a:ext cx="43954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1</a:t>
              </a:r>
              <a:r>
                <a:rPr lang="en-US" dirty="0" smtClean="0"/>
                <a:t> </a:t>
              </a:r>
              <a:endParaRPr lang="cs-CZ" dirty="0"/>
            </a:p>
          </p:txBody>
        </p:sp>
        <p:sp>
          <p:nvSpPr>
            <p:cNvPr id="26" name="Obdélník 25"/>
            <p:cNvSpPr/>
            <p:nvPr/>
          </p:nvSpPr>
          <p:spPr bwMode="auto">
            <a:xfrm>
              <a:off x="192879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06" name="TextovéPole 26"/>
            <p:cNvSpPr txBox="1">
              <a:spLocks noChangeArrowheads="1"/>
            </p:cNvSpPr>
            <p:nvPr/>
          </p:nvSpPr>
          <p:spPr bwMode="auto">
            <a:xfrm>
              <a:off x="192879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07" name="Skupina 57"/>
            <p:cNvGrpSpPr>
              <a:grpSpLocks/>
            </p:cNvGrpSpPr>
            <p:nvPr/>
          </p:nvGrpSpPr>
          <p:grpSpPr bwMode="auto">
            <a:xfrm>
              <a:off x="1142976" y="3535200"/>
              <a:ext cx="705087" cy="393866"/>
              <a:chOff x="1142976" y="3535200"/>
              <a:chExt cx="705087" cy="393866"/>
            </a:xfrm>
          </p:grpSpPr>
          <p:sp>
            <p:nvSpPr>
              <p:cNvPr id="20" name="Obdélník 1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47" name="Zakřivená spojovací čára 4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08" name="Přímá spojovací šipka 62"/>
            <p:cNvCxnSpPr>
              <a:cxnSpLocks noChangeShapeType="1"/>
            </p:cNvCxnSpPr>
            <p:nvPr/>
          </p:nvCxnSpPr>
          <p:spPr bwMode="auto">
            <a:xfrm>
              <a:off x="230400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bdélník 63"/>
            <p:cNvSpPr/>
            <p:nvPr/>
          </p:nvSpPr>
          <p:spPr bwMode="auto">
            <a:xfrm>
              <a:off x="264317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2" name="TextovéPole 64"/>
            <p:cNvSpPr txBox="1">
              <a:spLocks noChangeArrowheads="1"/>
            </p:cNvSpPr>
            <p:nvPr/>
          </p:nvSpPr>
          <p:spPr bwMode="auto">
            <a:xfrm>
              <a:off x="264317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13" name="Přímá spojovací šipka 65"/>
            <p:cNvCxnSpPr>
              <a:cxnSpLocks noChangeShapeType="1"/>
            </p:cNvCxnSpPr>
            <p:nvPr/>
          </p:nvCxnSpPr>
          <p:spPr bwMode="auto">
            <a:xfrm>
              <a:off x="301838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Obdélník 66"/>
            <p:cNvSpPr/>
            <p:nvPr/>
          </p:nvSpPr>
          <p:spPr bwMode="auto">
            <a:xfrm>
              <a:off x="3357554" y="3571876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17" name="TextovéPole 67"/>
            <p:cNvSpPr txBox="1">
              <a:spLocks noChangeArrowheads="1"/>
            </p:cNvSpPr>
            <p:nvPr/>
          </p:nvSpPr>
          <p:spPr bwMode="auto">
            <a:xfrm>
              <a:off x="3357554" y="357187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18" name="Přímá spojovací šipka 68"/>
            <p:cNvCxnSpPr>
              <a:cxnSpLocks noChangeShapeType="1"/>
            </p:cNvCxnSpPr>
            <p:nvPr/>
          </p:nvCxnSpPr>
          <p:spPr bwMode="auto">
            <a:xfrm>
              <a:off x="3732760" y="3744000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9" name="Elipsa 70"/>
            <p:cNvSpPr>
              <a:spLocks noChangeArrowheads="1"/>
            </p:cNvSpPr>
            <p:nvPr/>
          </p:nvSpPr>
          <p:spPr bwMode="auto">
            <a:xfrm>
              <a:off x="4071934" y="3643314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20" name="TextovéPole 71"/>
            <p:cNvSpPr txBox="1">
              <a:spLocks noChangeArrowheads="1"/>
            </p:cNvSpPr>
            <p:nvPr/>
          </p:nvSpPr>
          <p:spPr bwMode="auto">
            <a:xfrm>
              <a:off x="642340" y="4077077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73" name="Obdélník 72"/>
            <p:cNvSpPr/>
            <p:nvPr/>
          </p:nvSpPr>
          <p:spPr bwMode="auto">
            <a:xfrm>
              <a:off x="192879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24" name="TextovéPole 73"/>
            <p:cNvSpPr txBox="1">
              <a:spLocks noChangeArrowheads="1"/>
            </p:cNvSpPr>
            <p:nvPr/>
          </p:nvSpPr>
          <p:spPr bwMode="auto">
            <a:xfrm>
              <a:off x="192879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grpSp>
          <p:nvGrpSpPr>
            <p:cNvPr id="29725" name="Skupina 74"/>
            <p:cNvGrpSpPr>
              <a:grpSpLocks/>
            </p:cNvGrpSpPr>
            <p:nvPr/>
          </p:nvGrpSpPr>
          <p:grpSpPr bwMode="auto">
            <a:xfrm>
              <a:off x="1142976" y="4035266"/>
              <a:ext cx="705087" cy="393866"/>
              <a:chOff x="1142976" y="3535200"/>
              <a:chExt cx="705087" cy="393866"/>
            </a:xfrm>
          </p:grpSpPr>
          <p:sp>
            <p:nvSpPr>
              <p:cNvPr id="76" name="Obdélník 75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77" name="Zakřivená spojovací čára 76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26" name="Přímá spojovací šipka 77"/>
            <p:cNvCxnSpPr>
              <a:cxnSpLocks noChangeShapeType="1"/>
            </p:cNvCxnSpPr>
            <p:nvPr/>
          </p:nvCxnSpPr>
          <p:spPr bwMode="auto">
            <a:xfrm>
              <a:off x="230400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bdélník 78"/>
            <p:cNvSpPr/>
            <p:nvPr/>
          </p:nvSpPr>
          <p:spPr bwMode="auto">
            <a:xfrm>
              <a:off x="264317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0" name="TextovéPole 79"/>
            <p:cNvSpPr txBox="1">
              <a:spLocks noChangeArrowheads="1"/>
            </p:cNvSpPr>
            <p:nvPr/>
          </p:nvSpPr>
          <p:spPr bwMode="auto">
            <a:xfrm>
              <a:off x="264317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31" name="Přímá spojovací šipka 80"/>
            <p:cNvCxnSpPr>
              <a:cxnSpLocks noChangeShapeType="1"/>
            </p:cNvCxnSpPr>
            <p:nvPr/>
          </p:nvCxnSpPr>
          <p:spPr bwMode="auto">
            <a:xfrm>
              <a:off x="301838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2" name="TextovéPole 85"/>
            <p:cNvSpPr txBox="1">
              <a:spLocks noChangeArrowheads="1"/>
            </p:cNvSpPr>
            <p:nvPr/>
          </p:nvSpPr>
          <p:spPr bwMode="auto">
            <a:xfrm>
              <a:off x="642340" y="458113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3</a:t>
              </a:r>
              <a:endParaRPr lang="cs-CZ" baseline="-25000" dirty="0"/>
            </a:p>
          </p:txBody>
        </p:sp>
        <p:sp>
          <p:nvSpPr>
            <p:cNvPr id="87" name="Obdélník 86"/>
            <p:cNvSpPr/>
            <p:nvPr/>
          </p:nvSpPr>
          <p:spPr bwMode="auto">
            <a:xfrm>
              <a:off x="192879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36" name="TextovéPole 87"/>
            <p:cNvSpPr txBox="1">
              <a:spLocks noChangeArrowheads="1"/>
            </p:cNvSpPr>
            <p:nvPr/>
          </p:nvSpPr>
          <p:spPr bwMode="auto">
            <a:xfrm>
              <a:off x="192879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grpSp>
          <p:nvGrpSpPr>
            <p:cNvPr id="29737" name="Skupina 88"/>
            <p:cNvGrpSpPr>
              <a:grpSpLocks/>
            </p:cNvGrpSpPr>
            <p:nvPr/>
          </p:nvGrpSpPr>
          <p:grpSpPr bwMode="auto">
            <a:xfrm>
              <a:off x="1142976" y="4535332"/>
              <a:ext cx="705087" cy="393866"/>
              <a:chOff x="1142976" y="3535200"/>
              <a:chExt cx="705087" cy="393866"/>
            </a:xfrm>
          </p:grpSpPr>
          <p:sp>
            <p:nvSpPr>
              <p:cNvPr id="90" name="Obdélník 89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91" name="Zakřivená spojovací čára 90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sp>
          <p:nvSpPr>
            <p:cNvPr id="29738" name="TextovéPole 99"/>
            <p:cNvSpPr txBox="1">
              <a:spLocks noChangeArrowheads="1"/>
            </p:cNvSpPr>
            <p:nvPr/>
          </p:nvSpPr>
          <p:spPr bwMode="auto">
            <a:xfrm>
              <a:off x="642340" y="508519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4</a:t>
              </a:r>
              <a:endParaRPr lang="cs-CZ" baseline="-25000" dirty="0"/>
            </a:p>
          </p:txBody>
        </p:sp>
        <p:sp>
          <p:nvSpPr>
            <p:cNvPr id="101" name="Obdélník 100"/>
            <p:cNvSpPr/>
            <p:nvPr/>
          </p:nvSpPr>
          <p:spPr bwMode="auto">
            <a:xfrm>
              <a:off x="192879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2" name="TextovéPole 101"/>
            <p:cNvSpPr txBox="1">
              <a:spLocks noChangeArrowheads="1"/>
            </p:cNvSpPr>
            <p:nvPr/>
          </p:nvSpPr>
          <p:spPr bwMode="auto">
            <a:xfrm>
              <a:off x="192879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grpSp>
          <p:nvGrpSpPr>
            <p:cNvPr id="29743" name="Skupina 102"/>
            <p:cNvGrpSpPr>
              <a:grpSpLocks/>
            </p:cNvGrpSpPr>
            <p:nvPr/>
          </p:nvGrpSpPr>
          <p:grpSpPr bwMode="auto">
            <a:xfrm>
              <a:off x="1142976" y="5035398"/>
              <a:ext cx="705087" cy="393866"/>
              <a:chOff x="1142976" y="3535200"/>
              <a:chExt cx="705087" cy="393866"/>
            </a:xfrm>
          </p:grpSpPr>
          <p:sp>
            <p:nvSpPr>
              <p:cNvPr id="104" name="Obdélník 103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05" name="Zakřivená spojovací čára 104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44" name="Přímá spojovací šipka 105"/>
            <p:cNvCxnSpPr>
              <a:cxnSpLocks noChangeShapeType="1"/>
            </p:cNvCxnSpPr>
            <p:nvPr/>
          </p:nvCxnSpPr>
          <p:spPr bwMode="auto">
            <a:xfrm>
              <a:off x="230400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Obdélník 106"/>
            <p:cNvSpPr/>
            <p:nvPr/>
          </p:nvSpPr>
          <p:spPr bwMode="auto">
            <a:xfrm>
              <a:off x="264317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48" name="TextovéPole 107"/>
            <p:cNvSpPr txBox="1">
              <a:spLocks noChangeArrowheads="1"/>
            </p:cNvSpPr>
            <p:nvPr/>
          </p:nvSpPr>
          <p:spPr bwMode="auto">
            <a:xfrm>
              <a:off x="264317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49" name="Přímá spojovací šipka 108"/>
            <p:cNvCxnSpPr>
              <a:cxnSpLocks noChangeShapeType="1"/>
            </p:cNvCxnSpPr>
            <p:nvPr/>
          </p:nvCxnSpPr>
          <p:spPr bwMode="auto">
            <a:xfrm>
              <a:off x="301838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bdélník 109"/>
            <p:cNvSpPr/>
            <p:nvPr/>
          </p:nvSpPr>
          <p:spPr bwMode="auto">
            <a:xfrm>
              <a:off x="3357554" y="5072074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53" name="TextovéPole 110"/>
            <p:cNvSpPr txBox="1">
              <a:spLocks noChangeArrowheads="1"/>
            </p:cNvSpPr>
            <p:nvPr/>
          </p:nvSpPr>
          <p:spPr bwMode="auto">
            <a:xfrm>
              <a:off x="3357554" y="507207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54" name="Přímá spojovací šipka 111"/>
            <p:cNvCxnSpPr>
              <a:cxnSpLocks noChangeShapeType="1"/>
            </p:cNvCxnSpPr>
            <p:nvPr/>
          </p:nvCxnSpPr>
          <p:spPr bwMode="auto">
            <a:xfrm>
              <a:off x="3732760" y="5244198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5" name="Elipsa 112"/>
            <p:cNvSpPr>
              <a:spLocks noChangeArrowheads="1"/>
            </p:cNvSpPr>
            <p:nvPr/>
          </p:nvSpPr>
          <p:spPr bwMode="auto">
            <a:xfrm>
              <a:off x="4071934" y="5143512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56" name="TextovéPole 113"/>
            <p:cNvSpPr txBox="1">
              <a:spLocks noChangeArrowheads="1"/>
            </p:cNvSpPr>
            <p:nvPr/>
          </p:nvSpPr>
          <p:spPr bwMode="auto">
            <a:xfrm>
              <a:off x="642341" y="5589256"/>
              <a:ext cx="37542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 i="1" dirty="0" smtClean="0">
                  <a:latin typeface="Cambria" pitchFamily="18" charset="0"/>
                </a:rPr>
                <a:t>v</a:t>
              </a:r>
              <a:r>
                <a:rPr lang="cs-CZ" baseline="-25000" dirty="0" smtClean="0"/>
                <a:t>5</a:t>
              </a:r>
              <a:endParaRPr lang="cs-CZ" baseline="-25000" dirty="0"/>
            </a:p>
          </p:txBody>
        </p:sp>
        <p:sp>
          <p:nvSpPr>
            <p:cNvPr id="115" name="Obdélník 114"/>
            <p:cNvSpPr/>
            <p:nvPr/>
          </p:nvSpPr>
          <p:spPr bwMode="auto">
            <a:xfrm>
              <a:off x="192879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0" name="TextovéPole 115"/>
            <p:cNvSpPr txBox="1">
              <a:spLocks noChangeArrowheads="1"/>
            </p:cNvSpPr>
            <p:nvPr/>
          </p:nvSpPr>
          <p:spPr bwMode="auto">
            <a:xfrm>
              <a:off x="192879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grpSp>
          <p:nvGrpSpPr>
            <p:cNvPr id="29761" name="Skupina 116"/>
            <p:cNvGrpSpPr>
              <a:grpSpLocks/>
            </p:cNvGrpSpPr>
            <p:nvPr/>
          </p:nvGrpSpPr>
          <p:grpSpPr bwMode="auto">
            <a:xfrm>
              <a:off x="1142976" y="5535464"/>
              <a:ext cx="705087" cy="393866"/>
              <a:chOff x="1142976" y="3535200"/>
              <a:chExt cx="705087" cy="393866"/>
            </a:xfrm>
          </p:grpSpPr>
          <p:sp>
            <p:nvSpPr>
              <p:cNvPr id="118" name="Obdélník 117"/>
              <p:cNvSpPr/>
              <p:nvPr/>
            </p:nvSpPr>
            <p:spPr bwMode="auto">
              <a:xfrm>
                <a:off x="1142976" y="3571876"/>
                <a:ext cx="357190" cy="3571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  <a:bevelB w="50800"/>
              </a:sp3d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cxnSp>
            <p:nvCxnSpPr>
              <p:cNvPr id="119" name="Zakřivená spojovací čára 118"/>
              <p:cNvCxnSpPr/>
              <p:nvPr/>
            </p:nvCxnSpPr>
            <p:spPr bwMode="auto">
              <a:xfrm>
                <a:off x="1411200" y="3535200"/>
                <a:ext cx="436863" cy="385721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oval" w="lg" len="lg"/>
                <a:tailEnd type="triangle" w="lg" len="lg"/>
              </a:ln>
              <a:effectLst/>
              <a:scene3d>
                <a:camera prst="orthographicFront">
                  <a:rot lat="0" lon="0" rev="2400000"/>
                </a:camera>
                <a:lightRig rig="threePt" dir="t"/>
              </a:scene3d>
            </p:spPr>
          </p:cxnSp>
        </p:grpSp>
        <p:cxnSp>
          <p:nvCxnSpPr>
            <p:cNvPr id="29762" name="Přímá spojovací šipka 119"/>
            <p:cNvCxnSpPr>
              <a:cxnSpLocks noChangeShapeType="1"/>
            </p:cNvCxnSpPr>
            <p:nvPr/>
          </p:nvCxnSpPr>
          <p:spPr bwMode="auto">
            <a:xfrm>
              <a:off x="230400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bdélník 120"/>
            <p:cNvSpPr/>
            <p:nvPr/>
          </p:nvSpPr>
          <p:spPr bwMode="auto">
            <a:xfrm>
              <a:off x="2643174" y="5572140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66" name="TextovéPole 121"/>
            <p:cNvSpPr txBox="1">
              <a:spLocks noChangeArrowheads="1"/>
            </p:cNvSpPr>
            <p:nvPr/>
          </p:nvSpPr>
          <p:spPr bwMode="auto">
            <a:xfrm>
              <a:off x="2643174" y="5572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3</a:t>
              </a:r>
            </a:p>
          </p:txBody>
        </p:sp>
        <p:cxnSp>
          <p:nvCxnSpPr>
            <p:cNvPr id="29767" name="Přímá spojovací šipka 122"/>
            <p:cNvCxnSpPr>
              <a:cxnSpLocks noChangeShapeType="1"/>
            </p:cNvCxnSpPr>
            <p:nvPr/>
          </p:nvCxnSpPr>
          <p:spPr bwMode="auto">
            <a:xfrm>
              <a:off x="3018380" y="5744264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bdélník 127"/>
            <p:cNvSpPr/>
            <p:nvPr/>
          </p:nvSpPr>
          <p:spPr bwMode="auto">
            <a:xfrm>
              <a:off x="335755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1" name="TextovéPole 128"/>
            <p:cNvSpPr txBox="1">
              <a:spLocks noChangeArrowheads="1"/>
            </p:cNvSpPr>
            <p:nvPr/>
          </p:nvSpPr>
          <p:spPr bwMode="auto">
            <a:xfrm>
              <a:off x="335755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72" name="Přímá spojovací šipka 129"/>
            <p:cNvCxnSpPr>
              <a:cxnSpLocks noChangeShapeType="1"/>
            </p:cNvCxnSpPr>
            <p:nvPr/>
          </p:nvCxnSpPr>
          <p:spPr bwMode="auto">
            <a:xfrm>
              <a:off x="373276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bdélník 130"/>
            <p:cNvSpPr/>
            <p:nvPr/>
          </p:nvSpPr>
          <p:spPr bwMode="auto">
            <a:xfrm>
              <a:off x="4071934" y="4071942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76" name="TextovéPole 131"/>
            <p:cNvSpPr txBox="1">
              <a:spLocks noChangeArrowheads="1"/>
            </p:cNvSpPr>
            <p:nvPr/>
          </p:nvSpPr>
          <p:spPr bwMode="auto">
            <a:xfrm>
              <a:off x="4071934" y="407194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4</a:t>
              </a:r>
            </a:p>
          </p:txBody>
        </p:sp>
        <p:cxnSp>
          <p:nvCxnSpPr>
            <p:cNvPr id="29777" name="Přímá spojovací šipka 132"/>
            <p:cNvCxnSpPr>
              <a:cxnSpLocks noChangeShapeType="1"/>
            </p:cNvCxnSpPr>
            <p:nvPr/>
          </p:nvCxnSpPr>
          <p:spPr bwMode="auto">
            <a:xfrm>
              <a:off x="4447140" y="4244066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78" name="Elipsa 133"/>
            <p:cNvSpPr>
              <a:spLocks noChangeArrowheads="1"/>
            </p:cNvSpPr>
            <p:nvPr/>
          </p:nvSpPr>
          <p:spPr bwMode="auto">
            <a:xfrm>
              <a:off x="4786314" y="4143380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29779" name="Přímá spojovací šipka 134"/>
            <p:cNvCxnSpPr>
              <a:cxnSpLocks noChangeShapeType="1"/>
            </p:cNvCxnSpPr>
            <p:nvPr/>
          </p:nvCxnSpPr>
          <p:spPr bwMode="auto">
            <a:xfrm>
              <a:off x="230400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bdélník 135"/>
            <p:cNvSpPr/>
            <p:nvPr/>
          </p:nvSpPr>
          <p:spPr bwMode="auto">
            <a:xfrm>
              <a:off x="264317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3" name="TextovéPole 136"/>
            <p:cNvSpPr txBox="1">
              <a:spLocks noChangeArrowheads="1"/>
            </p:cNvSpPr>
            <p:nvPr/>
          </p:nvSpPr>
          <p:spPr bwMode="auto">
            <a:xfrm>
              <a:off x="264317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2</a:t>
              </a:r>
            </a:p>
          </p:txBody>
        </p:sp>
        <p:cxnSp>
          <p:nvCxnSpPr>
            <p:cNvPr id="29784" name="Přímá spojovací šipka 137"/>
            <p:cNvCxnSpPr>
              <a:cxnSpLocks noChangeShapeType="1"/>
            </p:cNvCxnSpPr>
            <p:nvPr/>
          </p:nvCxnSpPr>
          <p:spPr bwMode="auto">
            <a:xfrm>
              <a:off x="301838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Obdélník 138"/>
            <p:cNvSpPr/>
            <p:nvPr/>
          </p:nvSpPr>
          <p:spPr bwMode="auto">
            <a:xfrm>
              <a:off x="335755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88" name="TextovéPole 139"/>
            <p:cNvSpPr txBox="1">
              <a:spLocks noChangeArrowheads="1"/>
            </p:cNvSpPr>
            <p:nvPr/>
          </p:nvSpPr>
          <p:spPr bwMode="auto">
            <a:xfrm>
              <a:off x="335755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1</a:t>
              </a:r>
            </a:p>
          </p:txBody>
        </p:sp>
        <p:cxnSp>
          <p:nvCxnSpPr>
            <p:cNvPr id="29789" name="Přímá spojovací šipka 140"/>
            <p:cNvCxnSpPr>
              <a:cxnSpLocks noChangeShapeType="1"/>
            </p:cNvCxnSpPr>
            <p:nvPr/>
          </p:nvCxnSpPr>
          <p:spPr bwMode="auto">
            <a:xfrm>
              <a:off x="373276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Obdélník 141"/>
            <p:cNvSpPr/>
            <p:nvPr/>
          </p:nvSpPr>
          <p:spPr bwMode="auto">
            <a:xfrm>
              <a:off x="4071934" y="4572008"/>
              <a:ext cx="357190" cy="35719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50800"/>
            </a:sp3d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793" name="TextovéPole 142"/>
            <p:cNvSpPr txBox="1">
              <a:spLocks noChangeArrowheads="1"/>
            </p:cNvSpPr>
            <p:nvPr/>
          </p:nvSpPr>
          <p:spPr bwMode="auto">
            <a:xfrm>
              <a:off x="4071934" y="457200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cs-CZ"/>
                <a:t>5</a:t>
              </a:r>
            </a:p>
          </p:txBody>
        </p:sp>
        <p:cxnSp>
          <p:nvCxnSpPr>
            <p:cNvPr id="29794" name="Přímá spojovací šipka 143"/>
            <p:cNvCxnSpPr>
              <a:cxnSpLocks noChangeShapeType="1"/>
            </p:cNvCxnSpPr>
            <p:nvPr/>
          </p:nvCxnSpPr>
          <p:spPr bwMode="auto">
            <a:xfrm>
              <a:off x="4447140" y="4744132"/>
              <a:ext cx="285752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95" name="Elipsa 144"/>
            <p:cNvSpPr>
              <a:spLocks noChangeArrowheads="1"/>
            </p:cNvSpPr>
            <p:nvPr/>
          </p:nvSpPr>
          <p:spPr bwMode="auto">
            <a:xfrm>
              <a:off x="4786314" y="4643446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6" name="Elipsa 145"/>
            <p:cNvSpPr>
              <a:spLocks noChangeArrowheads="1"/>
            </p:cNvSpPr>
            <p:nvPr/>
          </p:nvSpPr>
          <p:spPr bwMode="auto">
            <a:xfrm>
              <a:off x="3357554" y="5643578"/>
              <a:ext cx="214314" cy="214314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97" name="Obdélník 146"/>
            <p:cNvSpPr>
              <a:spLocks noChangeArrowheads="1"/>
            </p:cNvSpPr>
            <p:nvPr/>
          </p:nvSpPr>
          <p:spPr bwMode="auto">
            <a:xfrm>
              <a:off x="1000100" y="3429000"/>
              <a:ext cx="642942" cy="2643206"/>
            </a:xfrm>
            <a:prstGeom prst="rect">
              <a:avLst/>
            </a:prstGeom>
            <a:solidFill>
              <a:schemeClr val="accent1">
                <a:alpha val="27058"/>
              </a:schemeClr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3" name="Zaoblený obdélníkový popisek 92"/>
          <p:cNvSpPr/>
          <p:nvPr/>
        </p:nvSpPr>
        <p:spPr bwMode="auto">
          <a:xfrm>
            <a:off x="827584" y="5949280"/>
            <a:ext cx="4752528" cy="504056"/>
          </a:xfrm>
          <a:prstGeom prst="wedgeRoundRectCallout">
            <a:avLst>
              <a:gd name="adj1" fmla="val -11945"/>
              <a:gd name="adj2" fmla="val -10325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+mn-lt"/>
              </a:rPr>
              <a:t>A hash list or a hash table (instead of a linked list) can improve access times to vertices. 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482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Comparison of graph representations</a:t>
            </a:r>
            <a:endParaRPr lang="cs-CZ" sz="4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2732183"/>
              </p:ext>
            </p:extLst>
          </p:nvPr>
        </p:nvGraphicFramePr>
        <p:xfrm>
          <a:off x="251520" y="908721"/>
          <a:ext cx="8640961" cy="5537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296144"/>
                <a:gridCol w="1296144"/>
                <a:gridCol w="2160240"/>
                <a:gridCol w="2160241"/>
              </a:tblGrid>
              <a:tr h="6443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Laplacian</a:t>
                      </a:r>
                      <a:r>
                        <a:rPr lang="en-US" sz="160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Adjacency List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Incidence</a:t>
                      </a:r>
                      <a:r>
                        <a:rPr lang="en-US" sz="1600" baseline="0" dirty="0" smtClean="0"/>
                        <a:t> Matrix</a:t>
                      </a:r>
                      <a:endParaRPr lang="cs-CZ" sz="1600" dirty="0"/>
                    </a:p>
                  </a:txBody>
                  <a:tcPr/>
                </a:tc>
              </a:tr>
              <a:tr h="507793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Storage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|+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  <a:endParaRPr lang="cs-CZ" sz="1600" i="0" dirty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Add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vertex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i="0" dirty="0" smtClean="0">
                          <a:latin typeface="+mn-lt"/>
                        </a:rPr>
                        <a:t>O(|V|</a:t>
                      </a:r>
                      <a:r>
                        <a:rPr lang="cs-CZ" sz="1600" i="0" baseline="60000" dirty="0" smtClean="0">
                          <a:latin typeface="+mn-lt"/>
                        </a:rPr>
                        <a:t>2</a:t>
                      </a:r>
                      <a:r>
                        <a:rPr lang="cs-CZ" sz="1600" i="0" dirty="0" smtClean="0">
                          <a:latin typeface="+mn-lt"/>
                        </a:rPr>
                        <a:t>)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Remove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edge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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cs-CZ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|)</a:t>
                      </a:r>
                    </a:p>
                  </a:txBody>
                  <a:tcPr anchor="ctr" anchorCtr="1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Query: are vertices u, v adjacent? </a:t>
                      </a:r>
                      <a:endParaRPr lang="cs-CZ" sz="14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 smtClean="0">
                        <a:latin typeface="+mn-lt"/>
                      </a:endParaRPr>
                    </a:p>
                  </a:txBody>
                  <a:tcPr anchor="ctr" anchorCtr="1"/>
                </a:tc>
              </a:tr>
              <a:tr h="905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Query: get node degree of vertex v (=deg(v))</a:t>
                      </a:r>
                      <a:endParaRPr lang="cs-CZ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|V|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O(1)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deg(v)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O(|V|)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|E| </a:t>
                      </a:r>
                      <a:r>
                        <a:rPr lang="en-US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∈ </a:t>
                      </a:r>
                      <a:r>
                        <a:rPr lang="en-US" sz="1600" dirty="0" smtClean="0">
                          <a:latin typeface="+mn-lt"/>
                        </a:rPr>
                        <a:t>O(|E|)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anchor="ctr" anchorCtr="1"/>
                </a:tc>
              </a:tr>
              <a:tr h="764300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Remarks</a:t>
                      </a:r>
                      <a:endParaRPr lang="cs-CZ" sz="16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When removing edges or vertices, need to find all vertices or edges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Slow to add or remove vertices and edges, because matrix must be resized/copied</a:t>
                      </a:r>
                      <a:endParaRPr lang="cs-CZ" sz="11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DFS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DFS </a:t>
            </a:r>
            <a:r>
              <a:rPr lang="en-US" sz="2400" dirty="0" smtClean="0"/>
              <a:t>- </a:t>
            </a:r>
            <a:r>
              <a:rPr lang="cs-CZ" sz="2400" dirty="0" smtClean="0"/>
              <a:t>D</a:t>
            </a:r>
            <a:r>
              <a:rPr lang="en-US" sz="2400" dirty="0" err="1" smtClean="0"/>
              <a:t>epth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dfs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Stack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5371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Asymptotic upper bound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  <a:r>
              <a:rPr lang="en-US" dirty="0" smtClean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sz="2800" dirty="0" smtClean="0"/>
              <a:t>  </a:t>
            </a:r>
            <a:r>
              <a:rPr lang="en-US" dirty="0"/>
              <a:t>is on or below the value of the function</a:t>
            </a:r>
            <a:r>
              <a:rPr lang="en-US" sz="2800" dirty="0" smtClean="0"/>
              <a:t> </a:t>
            </a:r>
            <a:r>
              <a:rPr lang="cs-CZ" sz="3200" i="1" dirty="0" smtClean="0">
                <a:solidFill>
                  <a:srgbClr val="3333FF"/>
                </a:solidFill>
                <a:latin typeface="Cambria" pitchFamily="18" charset="0"/>
              </a:rPr>
              <a:t>g</a:t>
            </a:r>
            <a:r>
              <a:rPr lang="cs-CZ" sz="2400" i="1" dirty="0" smtClean="0">
                <a:latin typeface="Cambria" pitchFamily="18" charset="0"/>
              </a:rPr>
              <a:t> </a:t>
            </a:r>
            <a:r>
              <a:rPr lang="cs-CZ" dirty="0" smtClean="0"/>
              <a:t>(</a:t>
            </a:r>
            <a:r>
              <a:rPr lang="en-US" dirty="0" smtClean="0"/>
              <a:t>within a constant factor</a:t>
            </a:r>
            <a:r>
              <a:rPr lang="cs-CZ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068388" y="4716463"/>
          <a:ext cx="68802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8802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B</a:t>
            </a:r>
            <a:r>
              <a:rPr lang="cs-CZ" dirty="0" smtClean="0"/>
              <a:t>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BFS </a:t>
            </a:r>
            <a:r>
              <a:rPr lang="en-US" sz="2400" dirty="0" smtClean="0"/>
              <a:t>- </a:t>
            </a:r>
            <a:r>
              <a:rPr lang="cs-CZ" sz="2400" dirty="0" err="1" smtClean="0"/>
              <a:t>Breadth</a:t>
            </a:r>
            <a:r>
              <a:rPr lang="en-US" sz="2400" dirty="0" smtClean="0"/>
              <a:t> </a:t>
            </a:r>
            <a:r>
              <a:rPr lang="cs-CZ" sz="2400" dirty="0" smtClean="0"/>
              <a:t>F</a:t>
            </a:r>
            <a:r>
              <a:rPr lang="en-US" sz="2400" dirty="0" err="1" smtClean="0"/>
              <a:t>irst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earch</a:t>
            </a:r>
            <a:endParaRPr lang="cs-CZ" sz="2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cs-CZ" sz="1400" b="1" dirty="0" err="1" smtClean="0"/>
              <a:t>procedure</a:t>
            </a:r>
            <a:r>
              <a:rPr lang="cs-CZ" sz="1400" dirty="0" smtClean="0"/>
              <a:t> </a:t>
            </a:r>
            <a:r>
              <a:rPr lang="cs-CZ" sz="1400" dirty="0" err="1" smtClean="0"/>
              <a:t>bfs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 : Vertex</a:t>
            </a:r>
            <a:r>
              <a:rPr lang="cs-CZ" sz="1400" dirty="0" smtClean="0"/>
              <a:t>) 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cs-CZ" sz="1400" b="1" dirty="0" smtClean="0"/>
              <a:t>var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 : </a:t>
            </a:r>
            <a:r>
              <a:rPr lang="cs-CZ" sz="1400" b="1" dirty="0" err="1" smtClean="0">
                <a:solidFill>
                  <a:srgbClr val="FF0000"/>
                </a:solidFill>
              </a:rPr>
              <a:t>Queue</a:t>
            </a:r>
            <a:r>
              <a:rPr lang="en-US" sz="1400" dirty="0" smtClean="0"/>
              <a:t>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: Vertices = empty;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{</a:t>
            </a:r>
            <a:endParaRPr lang="cs-CZ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	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</a:t>
            </a:r>
            <a:r>
              <a:rPr lang="en-US" sz="1400" dirty="0" smtClean="0"/>
              <a:t>push</a:t>
            </a:r>
            <a:r>
              <a:rPr lang="cs-CZ" sz="1400" dirty="0" smtClean="0"/>
              <a:t>(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start_vertex</a:t>
            </a:r>
            <a:r>
              <a:rPr lang="en-US" sz="1400" dirty="0" smtClean="0"/>
              <a:t>);</a:t>
            </a:r>
            <a:r>
              <a:rPr lang="cs-CZ" sz="1400" dirty="0" smtClean="0"/>
              <a:t> </a:t>
            </a:r>
            <a:endParaRPr lang="en-US" sz="1400" dirty="0" smtClean="0"/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b="1" dirty="0" err="1" smtClean="0"/>
              <a:t>while</a:t>
            </a:r>
            <a:r>
              <a:rPr lang="cs-CZ" sz="1400" dirty="0" smtClean="0"/>
              <a:t> </a:t>
            </a:r>
            <a:r>
              <a:rPr lang="en-US" sz="1400" dirty="0" smtClean="0"/>
              <a:t>(size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) </a:t>
            </a:r>
            <a:r>
              <a:rPr lang="en-US" sz="1400" dirty="0" smtClean="0"/>
              <a:t>!=</a:t>
            </a:r>
            <a:r>
              <a:rPr lang="cs-CZ" sz="1400" dirty="0" smtClean="0"/>
              <a:t> 0</a:t>
            </a:r>
            <a:r>
              <a:rPr lang="en-US" sz="1400" dirty="0" smtClean="0"/>
              <a:t>)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=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cs-CZ" sz="1400" dirty="0" smtClean="0"/>
              <a:t>.pop()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</a:t>
            </a:r>
            <a:r>
              <a:rPr lang="cs-CZ" sz="1400" dirty="0" smtClean="0"/>
              <a:t> </a:t>
            </a:r>
            <a:r>
              <a:rPr lang="en-US" sz="1400" dirty="0" smtClean="0"/>
              <a:t>	</a:t>
            </a:r>
            <a:r>
              <a:rPr lang="cs-CZ" sz="1400" b="1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 </a:t>
            </a:r>
            <a:r>
              <a:rPr lang="cs-CZ" sz="1400" b="1" dirty="0" smtClean="0"/>
              <a:t>not in </a:t>
            </a:r>
            <a:r>
              <a:rPr lang="cs-CZ" sz="1400" dirty="0" err="1" smtClean="0">
                <a:solidFill>
                  <a:schemeClr val="accent5">
                    <a:lumMod val="75000"/>
                  </a:schemeClr>
                </a:solidFill>
              </a:rPr>
              <a:t>visited</a:t>
            </a:r>
            <a:r>
              <a:rPr lang="en-US" sz="1400" dirty="0" smtClean="0"/>
              <a:t> </a:t>
            </a:r>
            <a:r>
              <a:rPr lang="en-US" sz="1400" b="1" dirty="0" smtClean="0"/>
              <a:t>then</a:t>
            </a:r>
            <a:r>
              <a:rPr lang="cs-CZ" sz="1400" dirty="0" smtClean="0"/>
              <a:t> </a:t>
            </a:r>
            <a:r>
              <a:rPr lang="en-US" sz="1400" dirty="0" smtClean="0"/>
              <a:t>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</a:t>
            </a:r>
            <a:r>
              <a:rPr lang="cs-CZ" sz="1400" dirty="0" err="1" smtClean="0"/>
              <a:t>visited</a:t>
            </a:r>
            <a:r>
              <a:rPr lang="cs-CZ" sz="1400" dirty="0" smtClean="0"/>
              <a:t>.</a:t>
            </a:r>
            <a:r>
              <a:rPr lang="en-US" sz="1400" dirty="0" smtClean="0"/>
              <a:t>add</a:t>
            </a:r>
            <a:r>
              <a:rPr lang="cs-CZ" sz="1400" dirty="0" smtClean="0"/>
              <a:t>(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cs-CZ" sz="1400" dirty="0" smtClean="0"/>
              <a:t>)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cs-CZ" sz="1400" dirty="0" smtClean="0"/>
              <a:t> </a:t>
            </a:r>
            <a:r>
              <a:rPr lang="en-US" sz="1400" dirty="0" smtClean="0"/>
              <a:t>				</a:t>
            </a:r>
            <a:r>
              <a:rPr lang="en-US" sz="1400" b="1" dirty="0" smtClean="0"/>
              <a:t>for all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 </a:t>
            </a:r>
            <a:r>
              <a:rPr lang="en-US" sz="1400" b="1" dirty="0" smtClean="0"/>
              <a:t>in</a:t>
            </a:r>
            <a:r>
              <a:rPr lang="en-US" sz="1400" dirty="0" smtClean="0"/>
              <a:t> neighbors of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1400" dirty="0" smtClean="0"/>
              <a:t> {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to_visit</a:t>
            </a:r>
            <a:r>
              <a:rPr lang="en-US" sz="1400" dirty="0" err="1" smtClean="0"/>
              <a:t>.push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1400" dirty="0" smtClean="0"/>
              <a:t>);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}</a:t>
            </a:r>
          </a:p>
          <a:p>
            <a:pPr eaLnBrk="1" hangingPunct="1">
              <a:lnSpc>
                <a:spcPts val="14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}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006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– priority queue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186737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</a:t>
            </a:r>
            <a:endParaRPr lang="cs-CZ" dirty="0" smtClean="0"/>
          </a:p>
          <a:p>
            <a:pPr lvl="1" eaLnBrk="1" hangingPunct="1"/>
            <a:r>
              <a:rPr lang="en-US" dirty="0" smtClean="0">
                <a:latin typeface="+mn-lt"/>
              </a:rPr>
              <a:t>Is a queue with operation </a:t>
            </a:r>
            <a:r>
              <a:rPr lang="en-US" b="1" dirty="0">
                <a:latin typeface="+mn-lt"/>
              </a:rPr>
              <a:t>insert to the queue with a </a:t>
            </a:r>
            <a:r>
              <a:rPr lang="en-US" b="1" dirty="0" smtClean="0">
                <a:latin typeface="+mn-lt"/>
              </a:rPr>
              <a:t>priority.</a:t>
            </a: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lowest, the queue behaves 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as push into a normal queue.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In case the priority is the highest, the queue behaves as push into a stack.</a:t>
            </a:r>
            <a:endParaRPr lang="cs-CZ" dirty="0" smtClean="0">
              <a:latin typeface="+mn-lt"/>
            </a:endParaRPr>
          </a:p>
          <a:p>
            <a:pPr lvl="1" eaLnBrk="1" hangingPunct="1"/>
            <a:r>
              <a:rPr lang="en-US" dirty="0" smtClean="0">
                <a:latin typeface="+mn-lt"/>
              </a:rPr>
              <a:t>Both DFS and BFS might be realized using a priority queue with an appropriate value of priority during inserting of elements.</a:t>
            </a:r>
            <a:r>
              <a:rPr lang="cs-CZ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93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lower </a:t>
            </a:r>
            <a:r>
              <a:rPr lang="en-US" dirty="0"/>
              <a:t>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on or </a:t>
            </a:r>
            <a:r>
              <a:rPr lang="en-US" dirty="0" smtClean="0"/>
              <a:t>above </a:t>
            </a:r>
            <a:r>
              <a:rPr lang="en-US" dirty="0"/>
              <a:t>the value of the function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en-US" dirty="0"/>
              <a:t>within a constant factor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1643063" y="1643063"/>
          <a:ext cx="5765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43063"/>
                        <a:ext cx="5765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068388" y="4716463"/>
          <a:ext cx="67183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Dokument" r:id="rId5" imgW="7058267" imgH="605646" progId="Word.Document.12">
                  <p:embed/>
                </p:oleObj>
              </mc:Choice>
              <mc:Fallback>
                <p:oleObj name="Dokument" r:id="rId5" imgW="7058267" imgH="605646" progId="Word.Document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16463"/>
                        <a:ext cx="6718300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</a:t>
            </a:r>
            <a:r>
              <a:rPr lang="en-US" dirty="0" smtClean="0"/>
              <a:t>tight bound </a:t>
            </a:r>
            <a:r>
              <a:rPr lang="cs-CZ" dirty="0" smtClean="0"/>
              <a:t>: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Meaning</a:t>
            </a:r>
            <a:r>
              <a:rPr lang="cs-CZ" dirty="0" smtClean="0"/>
              <a:t>: </a:t>
            </a:r>
          </a:p>
          <a:p>
            <a:pPr eaLnBrk="1" hangingPunct="1">
              <a:buNone/>
              <a:defRPr/>
            </a:pPr>
            <a:r>
              <a:rPr lang="cs-CZ" dirty="0" smtClean="0"/>
              <a:t>	</a:t>
            </a:r>
            <a:r>
              <a:rPr lang="en-US" dirty="0"/>
              <a:t>The 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f</a:t>
            </a:r>
            <a:r>
              <a:rPr lang="cs-CZ" dirty="0"/>
              <a:t>  </a:t>
            </a:r>
            <a:r>
              <a:rPr lang="en-US" dirty="0"/>
              <a:t>is </a:t>
            </a:r>
            <a:r>
              <a:rPr lang="en-US" dirty="0" smtClean="0"/>
              <a:t>equal to the </a:t>
            </a:r>
            <a:r>
              <a:rPr lang="en-US" dirty="0"/>
              <a:t>value of the function 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</a:t>
            </a:r>
            <a:r>
              <a:rPr lang="cs-CZ" dirty="0"/>
              <a:t> (</a:t>
            </a:r>
            <a:r>
              <a:rPr lang="en-US" dirty="0"/>
              <a:t>within a constant factor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/>
          </a:p>
          <a:p>
            <a:pPr eaLnBrk="1" hangingPunct="1">
              <a:defRPr/>
            </a:pPr>
            <a:r>
              <a:rPr lang="en-US" dirty="0" smtClean="0"/>
              <a:t>Definition</a:t>
            </a:r>
            <a:r>
              <a:rPr lang="cs-CZ" dirty="0" smtClean="0"/>
              <a:t>: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643063" y="1714500"/>
          <a:ext cx="57499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kument" r:id="rId3" imgW="5766396" imgH="605646" progId="Word.Document.12">
                  <p:embed/>
                </p:oleObj>
              </mc:Choice>
              <mc:Fallback>
                <p:oleObj name="Dokument" r:id="rId3" imgW="5766396" imgH="605646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714500"/>
                        <a:ext cx="57499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87400" y="4645025"/>
          <a:ext cx="7432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kument" r:id="rId5" imgW="8344733" imgH="586596" progId="Word.Document.12">
                  <p:embed/>
                </p:oleObj>
              </mc:Choice>
              <mc:Fallback>
                <p:oleObj name="Dokument" r:id="rId5" imgW="8344733" imgH="586596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645025"/>
                        <a:ext cx="74326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Asymptotic notation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8401050" cy="14462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Example</a:t>
            </a:r>
            <a:r>
              <a:rPr lang="cs-CZ" sz="2400" dirty="0" smtClean="0"/>
              <a:t>: </a:t>
            </a:r>
            <a:r>
              <a:rPr lang="en-US" sz="2400" dirty="0" smtClean="0"/>
              <a:t>Consider two-dimensional array</a:t>
            </a:r>
            <a:r>
              <a:rPr lang="cs-CZ" sz="2400" dirty="0" smtClean="0"/>
              <a:t> </a:t>
            </a:r>
            <a:r>
              <a:rPr lang="cs-CZ" sz="2400" dirty="0" err="1" smtClean="0"/>
              <a:t>MxN</a:t>
            </a:r>
            <a:r>
              <a:rPr lang="cs-CZ" sz="2400" dirty="0" smtClean="0"/>
              <a:t> </a:t>
            </a:r>
            <a:r>
              <a:rPr lang="en-US" sz="2400" dirty="0" smtClean="0"/>
              <a:t>of integers</a:t>
            </a:r>
            <a:r>
              <a:rPr lang="cs-CZ" sz="2400" dirty="0" smtClean="0"/>
              <a:t>. </a:t>
            </a:r>
            <a:r>
              <a:rPr lang="en-US" sz="2400" dirty="0" smtClean="0"/>
              <a:t>What is asymptotic growth of searching for the maximum number in this array?</a:t>
            </a:r>
            <a:endParaRPr lang="cs-CZ" sz="2400" dirty="0" smtClean="0"/>
          </a:p>
        </p:txBody>
      </p:sp>
      <p:sp>
        <p:nvSpPr>
          <p:cNvPr id="17" name="Zástupný symbol pro obsah 16"/>
          <p:cNvSpPr>
            <a:spLocks noGrp="1"/>
          </p:cNvSpPr>
          <p:nvPr>
            <p:ph sz="half" idx="2"/>
          </p:nvPr>
        </p:nvSpPr>
        <p:spPr>
          <a:xfrm>
            <a:off x="357188" y="2428875"/>
            <a:ext cx="4033837" cy="3857625"/>
          </a:xfrm>
        </p:spPr>
        <p:txBody>
          <a:bodyPr/>
          <a:lstStyle/>
          <a:p>
            <a:pPr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</a:rPr>
              <a:t>upper:</a:t>
            </a:r>
            <a:endParaRPr lang="cs-CZ" kern="1200" dirty="0" smtClean="0">
              <a:solidFill>
                <a:srgbClr val="000000"/>
              </a:solidFill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O((M+N)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92D05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O(max(M,N)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</a:t>
            </a: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O(N</a:t>
            </a:r>
            <a:r>
              <a:rPr lang="pt-BR" kern="120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)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  		 </a:t>
            </a:r>
            <a:r>
              <a:rPr lang="cs-CZ" kern="1200" dirty="0" smtClean="0">
                <a:solidFill>
                  <a:srgbClr val="FF0000"/>
                </a:solidFill>
                <a:latin typeface="Tahoma"/>
                <a:sym typeface="Wingdings"/>
              </a:rPr>
              <a:t></a:t>
            </a:r>
            <a:endParaRPr lang="pt-BR" kern="1200" dirty="0" smtClean="0">
              <a:solidFill>
                <a:srgbClr val="FF0000"/>
              </a:solidFill>
              <a:latin typeface="Tahoma"/>
            </a:endParaRPr>
          </a:p>
          <a:p>
            <a:pPr lvl="1" eaLnBrk="1" hangingPunct="1">
              <a:buSzPts val="1700"/>
              <a:buFont typeface="Wingdings"/>
              <a:buChar char="n"/>
              <a:defRPr/>
            </a:pP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O(M</a:t>
            </a:r>
            <a:r>
              <a:rPr lang="pt-BR" kern="1200" dirty="0" smtClean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kern="1200" dirty="0" smtClean="0">
                <a:solidFill>
                  <a:srgbClr val="000000"/>
                </a:solidFill>
                <a:latin typeface="Tahoma"/>
              </a:rPr>
              <a:t>N)</a:t>
            </a:r>
            <a:r>
              <a:rPr lang="cs-CZ" kern="1200" dirty="0" smtClean="0">
                <a:solidFill>
                  <a:srgbClr val="000000"/>
                </a:solidFill>
                <a:latin typeface="Tahoma"/>
              </a:rPr>
              <a:t>		 </a:t>
            </a:r>
            <a:r>
              <a:rPr lang="cs-CZ" kern="1200" dirty="0" smtClean="0">
                <a:solidFill>
                  <a:srgbClr val="92D050"/>
                </a:solidFill>
                <a:latin typeface="Tahoma"/>
                <a:sym typeface="Wingdings"/>
              </a:rPr>
              <a:t></a:t>
            </a:r>
            <a:endParaRPr lang="pt-BR" kern="1200" dirty="0" smtClean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" name="Zástupný symbol pro obsah 16"/>
          <p:cNvSpPr txBox="1">
            <a:spLocks/>
          </p:cNvSpPr>
          <p:nvPr/>
        </p:nvSpPr>
        <p:spPr bwMode="auto">
          <a:xfrm>
            <a:off x="3429000" y="5357813"/>
            <a:ext cx="40338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tight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: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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defRPr/>
            </a:pP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latin typeface="+mn-lt"/>
            </a:endParaRPr>
          </a:p>
        </p:txBody>
      </p:sp>
      <p:sp>
        <p:nvSpPr>
          <p:cNvPr id="19" name="Zástupný symbol pro obsah 16"/>
          <p:cNvSpPr txBox="1">
            <a:spLocks/>
          </p:cNvSpPr>
          <p:nvPr/>
        </p:nvSpPr>
        <p:spPr bwMode="auto">
          <a:xfrm>
            <a:off x="4643438" y="2428875"/>
            <a:ext cx="403383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rgbClr val="FFAE5D"/>
              </a:buClr>
              <a:buSzPts val="1700"/>
              <a:buFont typeface="Wingdings"/>
              <a:buChar char="n"/>
              <a:defRPr/>
            </a:pP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lower: </a:t>
            </a:r>
            <a:endParaRPr lang="pt-BR" sz="2800" dirty="0">
              <a:solidFill>
                <a:srgbClr val="000000"/>
              </a:solidFill>
              <a:latin typeface="+mn-lt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(1)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  <a:p>
            <a:pPr marL="742950" lvl="1" indent="-285750" eaLnBrk="1" hangingPunct="1">
              <a:lnSpc>
                <a:spcPct val="105000"/>
              </a:lnSpc>
              <a:spcBef>
                <a:spcPct val="15000"/>
              </a:spcBef>
              <a:buClr>
                <a:schemeClr val="accent2"/>
              </a:buClr>
              <a:buSzPts val="1700"/>
              <a:buFont typeface="Wingdings"/>
              <a:buChar char="n"/>
              <a:defRPr/>
            </a:pPr>
            <a:r>
              <a:rPr lang="pt-BR" sz="2400" dirty="0">
                <a:solidFill>
                  <a:srgbClr val="000000"/>
                </a:solidFill>
                <a:latin typeface="Tahoma"/>
                <a:sym typeface="Symbol"/>
              </a:rPr>
              <a:t>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(M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</a:t>
            </a:r>
            <a:r>
              <a:rPr lang="pt-BR" sz="2400" dirty="0">
                <a:solidFill>
                  <a:srgbClr val="000000"/>
                </a:solidFill>
                <a:latin typeface="Tahoma"/>
              </a:rPr>
              <a:t>N)</a:t>
            </a:r>
            <a:r>
              <a:rPr lang="cs-CZ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cs-CZ" sz="2400" dirty="0">
                <a:solidFill>
                  <a:srgbClr val="92D050"/>
                </a:solidFill>
                <a:latin typeface="Tahoma"/>
                <a:sym typeface="Wingdings"/>
              </a:rPr>
              <a:t> </a:t>
            </a:r>
            <a:endParaRPr lang="pt-BR" sz="24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4" name="Pravá složená závorka 23"/>
          <p:cNvSpPr/>
          <p:nvPr/>
        </p:nvSpPr>
        <p:spPr bwMode="auto">
          <a:xfrm>
            <a:off x="4143372" y="3571876"/>
            <a:ext cx="285752" cy="3143272"/>
          </a:xfrm>
          <a:prstGeom prst="rightBrace">
            <a:avLst>
              <a:gd name="adj1" fmla="val 219346"/>
              <a:gd name="adj2" fmla="val 489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143000"/>
            <a:ext cx="8001000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graph is an ordered pair of a set of vertices (nodes) and a set of edges (arcs)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  <a:r>
              <a:rPr lang="en-US" sz="2000" dirty="0" smtClean="0"/>
              <a:t>where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V</a:t>
            </a:r>
            <a:r>
              <a:rPr lang="cs-CZ" sz="2000" dirty="0" smtClean="0"/>
              <a:t> </a:t>
            </a:r>
            <a:r>
              <a:rPr lang="en-US" sz="2000" dirty="0" smtClean="0"/>
              <a:t>is a set of vertices and</a:t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is a set of edges</a:t>
            </a:r>
            <a:r>
              <a:rPr lang="cs-CZ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en-US" sz="2000" dirty="0" smtClean="0"/>
              <a:t>such as</a:t>
            </a:r>
            <a:r>
              <a:rPr lang="cs-CZ" sz="20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Example</a:t>
            </a:r>
            <a:r>
              <a:rPr lang="cs-CZ" sz="2400" dirty="0" smtClean="0"/>
              <a:t>:</a:t>
            </a:r>
          </a:p>
          <a:p>
            <a:pPr lvl="1" eaLnBrk="1" hangingPunct="1">
              <a:defRPr/>
            </a:pPr>
            <a:r>
              <a:rPr lang="cs-CZ" sz="2000" dirty="0" smtClean="0"/>
              <a:t>V=</a:t>
            </a:r>
            <a:r>
              <a:rPr lang="en-US" sz="2000" dirty="0" smtClean="0"/>
              <a:t>{</a:t>
            </a:r>
            <a:r>
              <a:rPr lang="en-US" sz="2000" dirty="0" err="1" smtClean="0"/>
              <a:t>a,b,c,d,e</a:t>
            </a:r>
            <a:r>
              <a:rPr lang="en-US" sz="2000" dirty="0" smtClean="0"/>
              <a:t>}</a:t>
            </a:r>
          </a:p>
          <a:p>
            <a:pPr lvl="1" eaLnBrk="1" hangingPunct="1">
              <a:defRPr/>
            </a:pPr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    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  <a:endParaRPr lang="en-US" dirty="0" smtClean="0"/>
          </a:p>
        </p:txBody>
      </p:sp>
      <p:grpSp>
        <p:nvGrpSpPr>
          <p:cNvPr id="4" name="Skupina 34"/>
          <p:cNvGrpSpPr>
            <a:grpSpLocks/>
          </p:cNvGrpSpPr>
          <p:nvPr/>
        </p:nvGrpSpPr>
        <p:grpSpPr bwMode="auto">
          <a:xfrm>
            <a:off x="4929188" y="2071688"/>
            <a:ext cx="3135312" cy="3881437"/>
            <a:chOff x="4786314" y="1857364"/>
            <a:chExt cx="3278734" cy="4095120"/>
          </a:xfrm>
        </p:grpSpPr>
        <p:cxnSp>
          <p:nvCxnSpPr>
            <p:cNvPr id="8" name="Přímá spojovací čára 7"/>
            <p:cNvCxnSpPr/>
            <p:nvPr/>
          </p:nvCxnSpPr>
          <p:spPr bwMode="auto">
            <a:xfrm>
              <a:off x="5286009" y="3572457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 rot="5400000">
              <a:off x="6679475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5400000">
              <a:off x="4322107" y="4536360"/>
              <a:ext cx="192780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 rot="10800000" flipV="1">
              <a:off x="5286009" y="3572457"/>
              <a:ext cx="2357369" cy="192780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286009" y="5500262"/>
              <a:ext cx="235736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5943" y="2428570"/>
              <a:ext cx="1143954" cy="114382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 rot="10800000">
              <a:off x="6429832" y="2428503"/>
              <a:ext cx="1213546" cy="114395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0" name="TextovéPole 29"/>
            <p:cNvSpPr txBox="1"/>
            <p:nvPr/>
          </p:nvSpPr>
          <p:spPr>
            <a:xfrm>
              <a:off x="4857699" y="535789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786314" y="3214030"/>
              <a:ext cx="383487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215676" y="1857364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643378" y="5429916"/>
              <a:ext cx="385148" cy="5225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714763" y="3214030"/>
              <a:ext cx="350285" cy="524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69178"/>
              </p:ext>
            </p:extLst>
          </p:nvPr>
        </p:nvGraphicFramePr>
        <p:xfrm>
          <a:off x="571500" y="3357563"/>
          <a:ext cx="5765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kument" r:id="rId3" imgW="5757666" imgH="895712" progId="Word.Document.12">
                  <p:embed/>
                </p:oleObj>
              </mc:Choice>
              <mc:Fallback>
                <p:oleObj name="Dokument" r:id="rId3" imgW="5757666" imgH="89571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357563"/>
                        <a:ext cx="576580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-1357313" y="2071688"/>
          <a:ext cx="5765801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kument" r:id="rId5" imgW="5766396" imgH="605646" progId="Word.Document.12">
                  <p:embed/>
                </p:oleObj>
              </mc:Choice>
              <mc:Fallback>
                <p:oleObj name="Dokument" r:id="rId5" imgW="5766396" imgH="60564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57313" y="2071688"/>
                        <a:ext cx="5765801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500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</a:t>
            </a:r>
            <a:r>
              <a:rPr lang="cs-CZ" dirty="0" smtClean="0"/>
              <a:t> - </a:t>
            </a:r>
            <a:r>
              <a:rPr lang="en-US" dirty="0" smtClean="0"/>
              <a:t>orientation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Undirected graph</a:t>
            </a:r>
            <a:endParaRPr lang="cs-CZ" dirty="0" smtClean="0"/>
          </a:p>
          <a:p>
            <a:pPr lvl="1" eaLnBrk="1" hangingPunct="1"/>
            <a:r>
              <a:rPr lang="en-US" sz="2000" dirty="0" smtClean="0"/>
              <a:t>Edge is </a:t>
            </a:r>
            <a:r>
              <a:rPr lang="en-US" sz="2000" b="1" dirty="0"/>
              <a:t>not ordered </a:t>
            </a:r>
            <a:r>
              <a:rPr lang="en-US" sz="2000" dirty="0" smtClean="0"/>
              <a:t>pair of vertices</a:t>
            </a:r>
          </a:p>
          <a:p>
            <a:pPr lvl="1" eaLnBrk="1" hangingPunct="1"/>
            <a:r>
              <a:rPr lang="en-US" sz="2000" dirty="0" smtClean="0"/>
              <a:t>E={{</a:t>
            </a:r>
            <a:r>
              <a:rPr lang="en-US" sz="2000" dirty="0" err="1" smtClean="0"/>
              <a:t>a,b</a:t>
            </a:r>
            <a:r>
              <a:rPr lang="en-US" sz="2000" dirty="0" smtClean="0"/>
              <a:t>},{</a:t>
            </a:r>
            <a:r>
              <a:rPr lang="en-US" sz="2000" dirty="0" err="1" smtClean="0"/>
              <a:t>b,e</a:t>
            </a:r>
            <a:r>
              <a:rPr lang="en-US" sz="2000" dirty="0" smtClean="0"/>
              <a:t>},{</a:t>
            </a:r>
            <a:r>
              <a:rPr lang="en-US" sz="2000" dirty="0" err="1" smtClean="0"/>
              <a:t>e,c</a:t>
            </a:r>
            <a:r>
              <a:rPr lang="en-US" sz="2000" dirty="0" smtClean="0"/>
              <a:t>},{</a:t>
            </a:r>
            <a:r>
              <a:rPr lang="en-US" sz="2000" dirty="0" err="1" smtClean="0"/>
              <a:t>c,d</a:t>
            </a:r>
            <a:r>
              <a:rPr lang="en-US" sz="2000" dirty="0" smtClean="0"/>
              <a:t>},         </a:t>
            </a:r>
            <a:r>
              <a:rPr lang="cs-CZ" sz="2000" dirty="0" smtClean="0"/>
              <a:t>  	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},{</a:t>
            </a:r>
            <a:r>
              <a:rPr lang="en-US" sz="2000" dirty="0" err="1" smtClean="0"/>
              <a:t>a,c</a:t>
            </a:r>
            <a:r>
              <a:rPr lang="en-US" sz="2000" dirty="0" smtClean="0"/>
              <a:t>},{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,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}}</a:t>
            </a:r>
          </a:p>
          <a:p>
            <a:pPr eaLnBrk="1" hangingPunct="1"/>
            <a:endParaRPr lang="cs-CZ" dirty="0" smtClean="0"/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429124" y="1214438"/>
            <a:ext cx="4463356" cy="4895850"/>
          </a:xfrm>
        </p:spPr>
        <p:txBody>
          <a:bodyPr/>
          <a:lstStyle/>
          <a:p>
            <a:pPr eaLnBrk="1" hangingPunct="1"/>
            <a:r>
              <a:rPr lang="en-US" dirty="0" smtClean="0"/>
              <a:t>Directed graph</a:t>
            </a:r>
            <a:r>
              <a:rPr lang="cs-CZ" dirty="0" smtClean="0"/>
              <a:t> (</a:t>
            </a:r>
            <a:r>
              <a:rPr lang="cs-CZ" dirty="0" err="1" smtClean="0"/>
              <a:t>digraph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en-US" sz="2000" dirty="0"/>
              <a:t>Edge </a:t>
            </a:r>
            <a:r>
              <a:rPr lang="en-US" sz="2000" dirty="0" smtClean="0"/>
              <a:t>is an </a:t>
            </a:r>
            <a:r>
              <a:rPr lang="en-US" sz="2000" b="1" dirty="0" smtClean="0"/>
              <a:t>ordered </a:t>
            </a:r>
            <a:r>
              <a:rPr lang="en-US" sz="2000" dirty="0"/>
              <a:t>pair of vertices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E={</a:t>
            </a:r>
            <a:r>
              <a:rPr lang="cs-CZ" sz="2000" dirty="0" smtClean="0"/>
              <a:t>(b</a:t>
            </a:r>
            <a:r>
              <a:rPr lang="en-US" sz="2000" dirty="0" smtClean="0"/>
              <a:t>,</a:t>
            </a:r>
            <a:r>
              <a:rPr lang="cs-CZ" sz="2000" dirty="0" smtClean="0"/>
              <a:t>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b,e</a:t>
            </a:r>
            <a:r>
              <a:rPr lang="cs-CZ" sz="2000" dirty="0" smtClean="0"/>
              <a:t>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,e)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c,d</a:t>
            </a:r>
            <a:r>
              <a:rPr lang="cs-CZ" sz="2000" dirty="0" smtClean="0"/>
              <a:t>)</a:t>
            </a:r>
            <a:r>
              <a:rPr lang="en-US" sz="2000" dirty="0" smtClean="0"/>
              <a:t>,      </a:t>
            </a:r>
            <a:r>
              <a:rPr lang="cs-CZ" sz="2000" dirty="0" smtClean="0"/>
              <a:t>     	(</a:t>
            </a:r>
            <a:r>
              <a:rPr lang="en-US" sz="2000" dirty="0" smtClean="0"/>
              <a:t>a</a:t>
            </a:r>
            <a:r>
              <a:rPr lang="cs-CZ" sz="2000" dirty="0" smtClean="0"/>
              <a:t>,d)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smtClean="0"/>
              <a:t>c</a:t>
            </a:r>
            <a:r>
              <a:rPr lang="cs-CZ" sz="2000" dirty="0" smtClean="0"/>
              <a:t>,a)</a:t>
            </a:r>
            <a:r>
              <a:rPr lang="en-US" sz="2000" dirty="0" smtClean="0"/>
              <a:t>,</a:t>
            </a:r>
            <a:r>
              <a:rPr lang="cs-CZ" sz="2000" dirty="0" smtClean="0"/>
              <a:t>(</a:t>
            </a:r>
            <a:r>
              <a:rPr lang="en-US" sz="2000" dirty="0" err="1" smtClean="0"/>
              <a:t>b,d</a:t>
            </a:r>
            <a:r>
              <a:rPr lang="cs-CZ" sz="2000" dirty="0" smtClean="0"/>
              <a:t>),(</a:t>
            </a:r>
            <a:r>
              <a:rPr lang="en-US" sz="2000" dirty="0" err="1" smtClean="0"/>
              <a:t>b,c</a:t>
            </a:r>
            <a:r>
              <a:rPr lang="cs-CZ" sz="2000" dirty="0" smtClean="0"/>
              <a:t>)</a:t>
            </a:r>
            <a:r>
              <a:rPr lang="en-US" sz="2000" dirty="0" smtClean="0"/>
              <a:t>}</a:t>
            </a:r>
          </a:p>
          <a:p>
            <a:pPr eaLnBrk="1" hangingPunct="1"/>
            <a:endParaRPr lang="cs-CZ" sz="2400" dirty="0" smtClean="0"/>
          </a:p>
        </p:txBody>
      </p:sp>
      <p:grpSp>
        <p:nvGrpSpPr>
          <p:cNvPr id="19461" name="Skupina 18"/>
          <p:cNvGrpSpPr>
            <a:grpSpLocks/>
          </p:cNvGrpSpPr>
          <p:nvPr/>
        </p:nvGrpSpPr>
        <p:grpSpPr bwMode="auto">
          <a:xfrm>
            <a:off x="785813" y="2928938"/>
            <a:ext cx="2857500" cy="3357562"/>
            <a:chOff x="4786314" y="1857364"/>
            <a:chExt cx="3278734" cy="4095120"/>
          </a:xfrm>
        </p:grpSpPr>
        <p:cxnSp>
          <p:nvCxnSpPr>
            <p:cNvPr id="20" name="Přímá spojovací čára 19"/>
            <p:cNvCxnSpPr/>
            <p:nvPr/>
          </p:nvCxnSpPr>
          <p:spPr bwMode="auto">
            <a:xfrm>
              <a:off x="5287231" y="357092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6679067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5400000">
              <a:off x="4322022" y="4536134"/>
              <a:ext cx="1930419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10800000" flipV="1">
              <a:off x="5287231" y="3570924"/>
              <a:ext cx="2357045" cy="193041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>
              <a:off x="5287231" y="5501344"/>
              <a:ext cx="235704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 flipH="1" flipV="1">
              <a:off x="5287091" y="2428691"/>
              <a:ext cx="1142374" cy="114209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10800000">
              <a:off x="6429324" y="2428550"/>
              <a:ext cx="1214953" cy="11423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8" name="TextovéPole 27"/>
            <p:cNvSpPr txBox="1"/>
            <p:nvPr/>
          </p:nvSpPr>
          <p:spPr>
            <a:xfrm>
              <a:off x="4857353" y="5358063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a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4786314" y="3214659"/>
              <a:ext cx="384340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b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6214385" y="1857364"/>
              <a:ext cx="38616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e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7644277" y="5429703"/>
              <a:ext cx="384341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d</a:t>
              </a:r>
              <a:endParaRPr lang="cs-CZ" sz="2800" dirty="0">
                <a:latin typeface="+mn-lt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7715316" y="3214659"/>
              <a:ext cx="349732" cy="5227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c</a:t>
              </a:r>
              <a:endParaRPr lang="cs-CZ" sz="2800" dirty="0">
                <a:latin typeface="+mn-lt"/>
              </a:endParaRPr>
            </a:p>
          </p:txBody>
        </p:sp>
      </p:grpSp>
      <p:cxnSp>
        <p:nvCxnSpPr>
          <p:cNvPr id="6" name="Přímá spojovací čára 5"/>
          <p:cNvCxnSpPr/>
          <p:nvPr/>
        </p:nvCxnSpPr>
        <p:spPr bwMode="auto">
          <a:xfrm>
            <a:off x="5426075" y="4371975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 rot="5400000">
            <a:off x="6618287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4614862" y="5183188"/>
            <a:ext cx="1622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 rot="10800000" flipV="1">
            <a:off x="5426075" y="4371975"/>
            <a:ext cx="2003425" cy="16224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>
            <a:off x="5426075" y="5994400"/>
            <a:ext cx="2003425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 rot="5400000" flipH="1" flipV="1">
            <a:off x="5430044" y="3405981"/>
            <a:ext cx="962025" cy="96996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10800000">
            <a:off x="6396038" y="3409950"/>
            <a:ext cx="1033462" cy="962025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none" w="med" len="med"/>
            <a:tailEnd type="arrow" w="sm" len="lg"/>
          </a:ln>
          <a:effectLst/>
        </p:spPr>
      </p:cxnSp>
      <p:sp>
        <p:nvSpPr>
          <p:cNvPr id="14" name="TextovéPole 13"/>
          <p:cNvSpPr txBox="1"/>
          <p:nvPr/>
        </p:nvSpPr>
        <p:spPr bwMode="auto">
          <a:xfrm>
            <a:off x="5060950" y="5873750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</a:t>
            </a:r>
            <a:endParaRPr lang="cs-CZ" sz="2800" dirty="0">
              <a:latin typeface="+mn-lt"/>
            </a:endParaRPr>
          </a:p>
        </p:txBody>
      </p:sp>
      <p:sp>
        <p:nvSpPr>
          <p:cNvPr id="15" name="TextovéPole 14"/>
          <p:cNvSpPr txBox="1"/>
          <p:nvPr/>
        </p:nvSpPr>
        <p:spPr bwMode="auto">
          <a:xfrm>
            <a:off x="5000625" y="4070350"/>
            <a:ext cx="325438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b</a:t>
            </a:r>
            <a:endParaRPr lang="cs-CZ" sz="28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 bwMode="auto">
          <a:xfrm>
            <a:off x="6215063" y="2928938"/>
            <a:ext cx="327025" cy="4397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</a:t>
            </a:r>
            <a:endParaRPr lang="cs-CZ" sz="2800" dirty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 bwMode="auto">
          <a:xfrm>
            <a:off x="7429500" y="5934075"/>
            <a:ext cx="327025" cy="4397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d</a:t>
            </a:r>
            <a:endParaRPr lang="cs-CZ" sz="28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 bwMode="auto">
          <a:xfrm>
            <a:off x="7489825" y="4070350"/>
            <a:ext cx="296863" cy="44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c</a:t>
            </a:r>
            <a:endParaRPr lang="cs-CZ" sz="2800" dirty="0">
              <a:latin typeface="+mn-lt"/>
            </a:endParaRPr>
          </a:p>
        </p:txBody>
      </p:sp>
      <p:cxnSp>
        <p:nvCxnSpPr>
          <p:cNvPr id="19476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6396806" y="3409724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948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Graphs </a:t>
            </a:r>
            <a:r>
              <a:rPr lang="cs-CZ" dirty="0" smtClean="0"/>
              <a:t>– </a:t>
            </a:r>
            <a:r>
              <a:rPr lang="en-US" dirty="0" smtClean="0"/>
              <a:t>weighted 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1214438"/>
            <a:ext cx="8258175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Weighted graph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A number (weight) is assigned to each edge</a:t>
            </a:r>
            <a:endParaRPr lang="cs-CZ" dirty="0" smtClean="0"/>
          </a:p>
          <a:p>
            <a:pPr lvl="1" eaLnBrk="1" hangingPunct="1">
              <a:defRPr/>
            </a:pPr>
            <a:r>
              <a:rPr lang="en-US" dirty="0" smtClean="0"/>
              <a:t>Often, the weight is formalized using a weight</a:t>
            </a:r>
            <a:r>
              <a:rPr lang="cs-CZ" dirty="0" smtClean="0"/>
              <a:t> </a:t>
            </a:r>
            <a:r>
              <a:rPr lang="en-US" dirty="0" smtClean="0"/>
              <a:t>function:</a:t>
            </a: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a,b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1.1</a:t>
            </a:r>
            <a:r>
              <a:rPr lang="cs-CZ" sz="2000" dirty="0" smtClean="0"/>
              <a:t> </a:t>
            </a:r>
            <a:r>
              <a:rPr lang="en-US" sz="2000" dirty="0" smtClean="0"/>
              <a:t>	</a:t>
            </a:r>
            <a:r>
              <a:rPr lang="cs-CZ" sz="2000" dirty="0" smtClean="0"/>
              <a:t>w(</a:t>
            </a:r>
            <a:r>
              <a:rPr lang="en-US" sz="2000" dirty="0" smtClean="0"/>
              <a:t>{</a:t>
            </a:r>
            <a:r>
              <a:rPr lang="en-US" sz="2000" dirty="0" err="1" smtClean="0"/>
              <a:t>a,c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7.2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b,e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2.0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b,d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e,c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0.3</a:t>
            </a: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b,c</a:t>
            </a:r>
            <a:r>
              <a:rPr lang="en-US" sz="2000" dirty="0" smtClean="0"/>
              <a:t>}</a:t>
            </a:r>
            <a:r>
              <a:rPr lang="cs-CZ" sz="2000" dirty="0" smtClean="0"/>
              <a:t>)=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c,d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6.8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lnSpc>
                <a:spcPct val="100000"/>
              </a:lnSpc>
              <a:spcBef>
                <a:spcPct val="50000"/>
              </a:spcBef>
              <a:buClr>
                <a:srgbClr val="FFAE5D"/>
              </a:buClr>
              <a:buSzPct val="75000"/>
              <a:buFont typeface="Wingdings" pitchFamily="2" charset="2"/>
              <a:buNone/>
              <a:defRPr/>
            </a:pPr>
            <a:r>
              <a:rPr lang="cs-CZ" sz="2000" dirty="0" smtClean="0"/>
              <a:t>	w(</a:t>
            </a:r>
            <a:r>
              <a:rPr lang="en-US" sz="2000" dirty="0" smtClean="0"/>
              <a:t>{</a:t>
            </a:r>
            <a:r>
              <a:rPr lang="en-US" sz="2000" dirty="0" err="1" smtClean="0"/>
              <a:t>d,a</a:t>
            </a:r>
            <a:r>
              <a:rPr lang="en-US" sz="2000" dirty="0" smtClean="0"/>
              <a:t>}</a:t>
            </a:r>
            <a:r>
              <a:rPr lang="cs-CZ" sz="2000" dirty="0" smtClean="0"/>
              <a:t>) 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-2.4</a:t>
            </a:r>
          </a:p>
          <a:p>
            <a:pPr eaLnBrk="1" hangingPunct="1">
              <a:defRPr/>
            </a:pP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-714375" y="2643188"/>
          <a:ext cx="95726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kument" r:id="rId4" imgW="5766396" imgH="605646" progId="Word.Document.12">
                  <p:embed/>
                </p:oleObj>
              </mc:Choice>
              <mc:Fallback>
                <p:oleObj name="Dokument" r:id="rId4" imgW="5766396" imgH="60564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14375" y="2643188"/>
                        <a:ext cx="95726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Skupina 27"/>
          <p:cNvGrpSpPr>
            <a:grpSpLocks/>
          </p:cNvGrpSpPr>
          <p:nvPr/>
        </p:nvGrpSpPr>
        <p:grpSpPr bwMode="auto">
          <a:xfrm>
            <a:off x="5214938" y="2786063"/>
            <a:ext cx="3076575" cy="3513137"/>
            <a:chOff x="5214942" y="2786058"/>
            <a:chExt cx="3077035" cy="3512604"/>
          </a:xfrm>
        </p:grpSpPr>
        <p:grpSp>
          <p:nvGrpSpPr>
            <p:cNvPr id="5126" name="Skupina 5"/>
            <p:cNvGrpSpPr>
              <a:grpSpLocks/>
            </p:cNvGrpSpPr>
            <p:nvPr/>
          </p:nvGrpSpPr>
          <p:grpSpPr bwMode="auto">
            <a:xfrm>
              <a:off x="5286380" y="2786058"/>
              <a:ext cx="2857520" cy="3429024"/>
              <a:chOff x="4786314" y="1770234"/>
              <a:chExt cx="3278734" cy="4182250"/>
            </a:xfrm>
          </p:grpSpPr>
          <p:cxnSp>
            <p:nvCxnSpPr>
              <p:cNvPr id="7" name="Přímá spojovací čára 6"/>
              <p:cNvCxnSpPr/>
              <p:nvPr/>
            </p:nvCxnSpPr>
            <p:spPr bwMode="auto">
              <a:xfrm>
                <a:off x="5287315" y="3570639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Přímá spojovací čára 7"/>
              <p:cNvCxnSpPr/>
              <p:nvPr/>
            </p:nvCxnSpPr>
            <p:spPr bwMode="auto">
              <a:xfrm rot="5400000">
                <a:off x="6679640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9" name="Přímá spojovací čára 8"/>
              <p:cNvCxnSpPr/>
              <p:nvPr/>
            </p:nvCxnSpPr>
            <p:spPr bwMode="auto">
              <a:xfrm rot="5400000">
                <a:off x="4322259" y="4535696"/>
                <a:ext cx="193011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0" name="Přímá spojovací čára 9"/>
              <p:cNvCxnSpPr/>
              <p:nvPr/>
            </p:nvCxnSpPr>
            <p:spPr bwMode="auto">
              <a:xfrm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1" name="Přímá spojovací čára 10"/>
              <p:cNvCxnSpPr/>
              <p:nvPr/>
            </p:nvCxnSpPr>
            <p:spPr bwMode="auto">
              <a:xfrm rot="10800000" flipV="1">
                <a:off x="5287315" y="3570639"/>
                <a:ext cx="2357381" cy="1930111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2" name="Přímá spojovací čára 11"/>
              <p:cNvCxnSpPr/>
              <p:nvPr/>
            </p:nvCxnSpPr>
            <p:spPr bwMode="auto">
              <a:xfrm>
                <a:off x="5287315" y="5500751"/>
                <a:ext cx="2357381" cy="0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Přímá spojovací čára 12"/>
              <p:cNvCxnSpPr/>
              <p:nvPr/>
            </p:nvCxnSpPr>
            <p:spPr bwMode="auto">
              <a:xfrm rot="5400000" flipH="1" flipV="1">
                <a:off x="5287345" y="2428416"/>
                <a:ext cx="1142193" cy="1142254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4" name="Přímá spojovací čára 13"/>
              <p:cNvCxnSpPr/>
              <p:nvPr/>
            </p:nvCxnSpPr>
            <p:spPr bwMode="auto">
              <a:xfrm rot="10800000">
                <a:off x="6429570" y="2428447"/>
                <a:ext cx="1215127" cy="1142193"/>
              </a:xfrm>
              <a:prstGeom prst="lin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  <a:headEnd type="oval" w="med" len="med"/>
                <a:tailEnd type="oval" w="med" len="med"/>
              </a:ln>
              <a:effectLst/>
            </p:spPr>
          </p:cxnSp>
          <p:sp>
            <p:nvSpPr>
              <p:cNvPr id="15" name="TextovéPole 14"/>
              <p:cNvSpPr txBox="1"/>
              <p:nvPr/>
            </p:nvSpPr>
            <p:spPr>
              <a:xfrm>
                <a:off x="4857375" y="5357493"/>
                <a:ext cx="386217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a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4786325" y="3214430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b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6261966" y="1770234"/>
                <a:ext cx="384396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e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7644696" y="5429122"/>
                <a:ext cx="384395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d</a:t>
                </a:r>
                <a:endParaRPr lang="cs-CZ" sz="2800" dirty="0">
                  <a:latin typeface="+mn-lt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7715745" y="3214430"/>
                <a:ext cx="349781" cy="52269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latin typeface="+mn-lt"/>
                  </a:rPr>
                  <a:t>c</a:t>
                </a:r>
                <a:endParaRPr lang="cs-CZ" sz="2800" dirty="0">
                  <a:latin typeface="+mn-lt"/>
                </a:endParaRPr>
              </a:p>
            </p:txBody>
          </p:sp>
        </p:grpSp>
        <p:sp>
          <p:nvSpPr>
            <p:cNvPr id="5127" name="TextovéPole 19"/>
            <p:cNvSpPr txBox="1">
              <a:spLocks noChangeArrowheads="1"/>
            </p:cNvSpPr>
            <p:nvPr/>
          </p:nvSpPr>
          <p:spPr bwMode="auto">
            <a:xfrm>
              <a:off x="7215206" y="342900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0.3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8" name="TextovéPole 20"/>
            <p:cNvSpPr txBox="1">
              <a:spLocks noChangeArrowheads="1"/>
            </p:cNvSpPr>
            <p:nvPr/>
          </p:nvSpPr>
          <p:spPr bwMode="auto">
            <a:xfrm>
              <a:off x="5572132" y="350043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2.0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29" name="TextovéPole 21"/>
            <p:cNvSpPr txBox="1">
              <a:spLocks noChangeArrowheads="1"/>
            </p:cNvSpPr>
            <p:nvPr/>
          </p:nvSpPr>
          <p:spPr bwMode="auto">
            <a:xfrm>
              <a:off x="7786710" y="485776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6.8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0" name="TextovéPole 22"/>
            <p:cNvSpPr txBox="1">
              <a:spLocks noChangeArrowheads="1"/>
            </p:cNvSpPr>
            <p:nvPr/>
          </p:nvSpPr>
          <p:spPr bwMode="auto">
            <a:xfrm>
              <a:off x="6572264" y="392906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1" name="TextovéPole 23"/>
            <p:cNvSpPr txBox="1">
              <a:spLocks noChangeArrowheads="1"/>
            </p:cNvSpPr>
            <p:nvPr/>
          </p:nvSpPr>
          <p:spPr bwMode="auto">
            <a:xfrm>
              <a:off x="5214942" y="4929198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1.1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2" name="TextovéPole 24"/>
            <p:cNvSpPr txBox="1">
              <a:spLocks noChangeArrowheads="1"/>
            </p:cNvSpPr>
            <p:nvPr/>
          </p:nvSpPr>
          <p:spPr bwMode="auto">
            <a:xfrm>
              <a:off x="6500826" y="5929330"/>
              <a:ext cx="5822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-2.4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3" name="TextovéPole 25"/>
            <p:cNvSpPr txBox="1">
              <a:spLocks noChangeArrowheads="1"/>
            </p:cNvSpPr>
            <p:nvPr/>
          </p:nvSpPr>
          <p:spPr bwMode="auto">
            <a:xfrm>
              <a:off x="6143636" y="4357694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10</a:t>
              </a:r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5134" name="TextovéPole 26"/>
            <p:cNvSpPr txBox="1">
              <a:spLocks noChangeArrowheads="1"/>
            </p:cNvSpPr>
            <p:nvPr/>
          </p:nvSpPr>
          <p:spPr bwMode="auto">
            <a:xfrm>
              <a:off x="6143636" y="5429264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7.2</a:t>
              </a:r>
              <a:endParaRPr lang="cs-CZ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89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21271</TotalTime>
  <Words>1521</Words>
  <Application>Microsoft Office PowerPoint</Application>
  <PresentationFormat>Předvádění na obrazovce (4:3)</PresentationFormat>
  <Paragraphs>518</Paragraphs>
  <Slides>32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7" baseType="lpstr">
      <vt:lpstr>Arial Unicode MS</vt:lpstr>
      <vt:lpstr>Apple Chancery</vt:lpstr>
      <vt:lpstr>Arial</vt:lpstr>
      <vt:lpstr>Arial Black</vt:lpstr>
      <vt:lpstr>Arial Narrow</vt:lpstr>
      <vt:lpstr>Cambria</vt:lpstr>
      <vt:lpstr>Cambria Math</vt:lpstr>
      <vt:lpstr>Symbol</vt:lpstr>
      <vt:lpstr>Tahoma</vt:lpstr>
      <vt:lpstr>Times</vt:lpstr>
      <vt:lpstr>Times New Roman</vt:lpstr>
      <vt:lpstr>Verdana</vt:lpstr>
      <vt:lpstr>Wingdings</vt:lpstr>
      <vt:lpstr>Motiv1</vt:lpstr>
      <vt:lpstr>Dokument</vt:lpstr>
      <vt:lpstr>Advanced algorithms asymptotic notation, graphs and their representation in computers </vt:lpstr>
      <vt:lpstr>Introduction</vt:lpstr>
      <vt:lpstr>Asymptotic notation</vt:lpstr>
      <vt:lpstr>Asymptotic notation</vt:lpstr>
      <vt:lpstr>Asymptotic notation</vt:lpstr>
      <vt:lpstr>Asymptotic notation</vt:lpstr>
      <vt:lpstr>Graphs</vt:lpstr>
      <vt:lpstr>Graphs - orientation</vt:lpstr>
      <vt:lpstr>Graphs – weighted graph </vt:lpstr>
      <vt:lpstr>Graphs – node degree</vt:lpstr>
      <vt:lpstr>Graphs – node degree</vt:lpstr>
      <vt:lpstr>Graphs – handshaking lemma</vt:lpstr>
      <vt:lpstr>Graphs – complete graph</vt:lpstr>
      <vt:lpstr>Graphs – path, circuit, cycle</vt:lpstr>
      <vt:lpstr>Graphs – connectivity</vt:lpstr>
      <vt:lpstr>Graphs - trees</vt:lpstr>
      <vt:lpstr>Graphs - trees</vt:lpstr>
      <vt:lpstr>Graphs – adjacency matrix</vt:lpstr>
      <vt:lpstr>Graphs – adjacency matrix  (for directed graph)</vt:lpstr>
      <vt:lpstr>Graphs – Laplacian matrix</vt:lpstr>
      <vt:lpstr>Graphs – Laplacian matrix </vt:lpstr>
      <vt:lpstr>Graphs – distance matrix</vt:lpstr>
      <vt:lpstr>Graphs – DAG </vt:lpstr>
      <vt:lpstr>Graphs – multigraph </vt:lpstr>
      <vt:lpstr>Graphs – incidence matrix</vt:lpstr>
      <vt:lpstr>Graphs – incidence matrix</vt:lpstr>
      <vt:lpstr>Graphs – adjacency list</vt:lpstr>
      <vt:lpstr>Comparison of graph representations</vt:lpstr>
      <vt:lpstr>Graphs - DFS</vt:lpstr>
      <vt:lpstr>Graphs - BFS</vt:lpstr>
      <vt:lpstr>Graphs – priority queue</vt:lpstr>
      <vt:lpstr>References</vt:lpstr>
    </vt:vector>
  </TitlesOfParts>
  <Company>Amherst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asymptotic notation, graphs and their representation in computers</dc:title>
  <dc:creator>Information Technology</dc:creator>
  <cp:lastModifiedBy>jirka</cp:lastModifiedBy>
  <cp:revision>190</cp:revision>
  <dcterms:created xsi:type="dcterms:W3CDTF">2005-02-15T15:53:41Z</dcterms:created>
  <dcterms:modified xsi:type="dcterms:W3CDTF">2013-09-26T12:39:50Z</dcterms:modified>
</cp:coreProperties>
</file>