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297" r:id="rId2"/>
    <p:sldId id="298" r:id="rId3"/>
    <p:sldId id="291" r:id="rId4"/>
    <p:sldId id="296" r:id="rId5"/>
    <p:sldId id="29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9" r:id="rId29"/>
    <p:sldId id="290" r:id="rId30"/>
    <p:sldId id="293" r:id="rId31"/>
    <p:sldId id="292" r:id="rId32"/>
    <p:sldId id="280" r:id="rId33"/>
    <p:sldId id="284" r:id="rId34"/>
    <p:sldId id="282" r:id="rId35"/>
    <p:sldId id="283" r:id="rId36"/>
    <p:sldId id="286" r:id="rId37"/>
    <p:sldId id="287" r:id="rId38"/>
    <p:sldId id="294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69" autoAdjust="0"/>
    <p:restoredTop sz="94660"/>
  </p:normalViewPr>
  <p:slideViewPr>
    <p:cSldViewPr>
      <p:cViewPr>
        <p:scale>
          <a:sx n="100" d="100"/>
          <a:sy n="100" d="100"/>
        </p:scale>
        <p:origin x="-111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32D1C-BE42-4754-A834-4C3C79C3EE01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5.10.2016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5.10.2016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5.10.2016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95891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3309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0255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5247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8843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4469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8843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195736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41" name="TextBox 140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2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8843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4427984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42" name="TextBox 141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67289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8843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524328" y="4797152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43" name="TextBox 142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75220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8843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44" name="TextBox 14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442996" y="4365510"/>
            <a:ext cx="4795935" cy="270587"/>
          </a:xfrm>
          <a:custGeom>
            <a:avLst/>
            <a:gdLst>
              <a:gd name="connsiteX0" fmla="*/ 0 w 4838245"/>
              <a:gd name="connsiteY0" fmla="*/ 0 h 270587"/>
              <a:gd name="connsiteX1" fmla="*/ 4142792 w 4838245"/>
              <a:gd name="connsiteY1" fmla="*/ 27991 h 270587"/>
              <a:gd name="connsiteX2" fmla="*/ 4795935 w 4838245"/>
              <a:gd name="connsiteY2" fmla="*/ 270587 h 270587"/>
              <a:gd name="connsiteX0" fmla="*/ 0 w 4802617"/>
              <a:gd name="connsiteY0" fmla="*/ 0 h 270587"/>
              <a:gd name="connsiteX1" fmla="*/ 3536302 w 4802617"/>
              <a:gd name="connsiteY1" fmla="*/ 0 h 270587"/>
              <a:gd name="connsiteX2" fmla="*/ 4795935 w 4802617"/>
              <a:gd name="connsiteY2" fmla="*/ 270587 h 270587"/>
              <a:gd name="connsiteX0" fmla="*/ 0 w 4802425"/>
              <a:gd name="connsiteY0" fmla="*/ 28337 h 298924"/>
              <a:gd name="connsiteX1" fmla="*/ 3536302 w 4802425"/>
              <a:gd name="connsiteY1" fmla="*/ 28337 h 298924"/>
              <a:gd name="connsiteX2" fmla="*/ 4795935 w 4802425"/>
              <a:gd name="connsiteY2" fmla="*/ 298924 h 298924"/>
              <a:gd name="connsiteX0" fmla="*/ 0 w 4859855"/>
              <a:gd name="connsiteY0" fmla="*/ 0 h 270587"/>
              <a:gd name="connsiteX1" fmla="*/ 4245428 w 4859855"/>
              <a:gd name="connsiteY1" fmla="*/ 93306 h 270587"/>
              <a:gd name="connsiteX2" fmla="*/ 4795935 w 4859855"/>
              <a:gd name="connsiteY2" fmla="*/ 270587 h 270587"/>
              <a:gd name="connsiteX0" fmla="*/ 0 w 4795935"/>
              <a:gd name="connsiteY0" fmla="*/ 0 h 270587"/>
              <a:gd name="connsiteX1" fmla="*/ 4245428 w 4795935"/>
              <a:gd name="connsiteY1" fmla="*/ 93306 h 270587"/>
              <a:gd name="connsiteX2" fmla="*/ 4497355 w 4795935"/>
              <a:gd name="connsiteY2" fmla="*/ 121298 h 270587"/>
              <a:gd name="connsiteX3" fmla="*/ 4795935 w 4795935"/>
              <a:gd name="connsiteY3" fmla="*/ 270587 h 270587"/>
              <a:gd name="connsiteX0" fmla="*/ 0 w 4795935"/>
              <a:gd name="connsiteY0" fmla="*/ 0 h 270587"/>
              <a:gd name="connsiteX1" fmla="*/ 3526971 w 4795935"/>
              <a:gd name="connsiteY1" fmla="*/ 55983 h 270587"/>
              <a:gd name="connsiteX2" fmla="*/ 4497355 w 4795935"/>
              <a:gd name="connsiteY2" fmla="*/ 121298 h 270587"/>
              <a:gd name="connsiteX3" fmla="*/ 4795935 w 4795935"/>
              <a:gd name="connsiteY3" fmla="*/ 270587 h 270587"/>
              <a:gd name="connsiteX0" fmla="*/ 0 w 4795935"/>
              <a:gd name="connsiteY0" fmla="*/ 0 h 270587"/>
              <a:gd name="connsiteX1" fmla="*/ 3526971 w 4795935"/>
              <a:gd name="connsiteY1" fmla="*/ 55983 h 270587"/>
              <a:gd name="connsiteX2" fmla="*/ 4021494 w 4795935"/>
              <a:gd name="connsiteY2" fmla="*/ 74644 h 270587"/>
              <a:gd name="connsiteX3" fmla="*/ 4497355 w 4795935"/>
              <a:gd name="connsiteY3" fmla="*/ 121298 h 270587"/>
              <a:gd name="connsiteX4" fmla="*/ 4795935 w 4795935"/>
              <a:gd name="connsiteY4" fmla="*/ 270587 h 270587"/>
              <a:gd name="connsiteX0" fmla="*/ 0 w 4795935"/>
              <a:gd name="connsiteY0" fmla="*/ 0 h 270587"/>
              <a:gd name="connsiteX1" fmla="*/ 3526971 w 4795935"/>
              <a:gd name="connsiteY1" fmla="*/ 55983 h 270587"/>
              <a:gd name="connsiteX2" fmla="*/ 4021494 w 4795935"/>
              <a:gd name="connsiteY2" fmla="*/ 74644 h 270587"/>
              <a:gd name="connsiteX3" fmla="*/ 4534678 w 4795935"/>
              <a:gd name="connsiteY3" fmla="*/ 186612 h 270587"/>
              <a:gd name="connsiteX4" fmla="*/ 4795935 w 4795935"/>
              <a:gd name="connsiteY4" fmla="*/ 270587 h 27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935" h="270587">
                <a:moveTo>
                  <a:pt x="0" y="0"/>
                </a:moveTo>
                <a:cubicBezTo>
                  <a:pt x="1178767" y="0"/>
                  <a:pt x="2856722" y="43542"/>
                  <a:pt x="3526971" y="55983"/>
                </a:cubicBezTo>
                <a:cubicBezTo>
                  <a:pt x="4197220" y="68424"/>
                  <a:pt x="3859763" y="63758"/>
                  <a:pt x="4021494" y="74644"/>
                </a:cubicBezTo>
                <a:cubicBezTo>
                  <a:pt x="4183225" y="85530"/>
                  <a:pt x="4453813" y="152400"/>
                  <a:pt x="4534678" y="186612"/>
                </a:cubicBezTo>
                <a:cubicBezTo>
                  <a:pt x="4626429" y="216159"/>
                  <a:pt x="4763278" y="245706"/>
                  <a:pt x="4795935" y="270587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419872" y="4365104"/>
            <a:ext cx="38884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99592" y="4365104"/>
            <a:ext cx="25202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419872" y="4365104"/>
            <a:ext cx="237626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979712" y="4365104"/>
            <a:ext cx="144016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644008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7605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308304" y="4653136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8104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797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24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356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677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4288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596336" y="48691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96136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08416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8100392" y="45091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</a:t>
                </a:r>
                <a:r>
                  <a:rPr lang="en-US" smtClean="0"/>
                  <a:t>Union-</a:t>
                </a:r>
                <a:r>
                  <a:rPr lang="en-US" smtClean="0"/>
                  <a:t>F</a:t>
                </a:r>
                <a:r>
                  <a:rPr lang="en-US" smtClean="0"/>
                  <a:t>ind </a:t>
                </a:r>
                <a:r>
                  <a:rPr lang="en-US" smtClean="0"/>
                  <a:t>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current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carefull </a:t>
                </a:r>
                <a:r>
                  <a:rPr lang="en-US" smtClean="0"/>
                  <a:t>implementation </a:t>
                </a:r>
                <a:r>
                  <a:rPr lang="en-US" smtClean="0"/>
                  <a:t>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reprez;</a:t>
            </a: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reprez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reprez[i] = i;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everybody's their own 'boss'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representantA, representantB 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// by the given </a:t>
            </a:r>
            <a:r>
              <a:rPr lang="en-US"/>
              <a:t>two </a:t>
            </a:r>
            <a:r>
              <a:rPr lang="en-US" smtClean="0"/>
              <a:t>representants  </a:t>
            </a:r>
            <a:r>
              <a:rPr lang="en-US" smtClean="0"/>
              <a:t> </a:t>
            </a:r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representant of the set to which X belongs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62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&gt;( g.N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3551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reprez[rootA]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reprez[rootB]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16851"/>
              </p:ext>
            </p:extLst>
          </p:nvPr>
        </p:nvGraphicFramePr>
        <p:xfrm>
          <a:off x="5220068" y="2492896"/>
          <a:ext cx="3456388" cy="1212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71655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433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0433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6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39779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95536" y="5662989"/>
            <a:ext cx="82089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rep[a] == a ? a :(rep[a] = find( rep[a] )) ); }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reprez[a];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reprez[a]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reprez[a];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50422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1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042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−1, 1)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04256" cy="923330"/>
              </a:xfrm>
              <a:prstGeom prst="rect">
                <a:avLst/>
              </a:prstGeom>
              <a:blipFill rotWithShape="1"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=0,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5255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525593"/>
              </a:xfrm>
              <a:prstGeom prst="rect">
                <a:avLst/>
              </a:prstGeom>
              <a:blipFill rotWithShape="1">
                <a:blip r:embed="rId8"/>
                <a:stretch>
                  <a:fillRect t="-2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23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23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23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24328" y="26369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:endParaRPr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636912"/>
                <a:ext cx="1080120" cy="523220"/>
              </a:xfrm>
              <a:prstGeom prst="rect">
                <a:avLst/>
              </a:prstGeom>
              <a:blipFill rotWithShape="1">
                <a:blip r:embed="rId34"/>
                <a:stretch>
                  <a:fillRect t="-23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6,0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(5,1)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403648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700808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5576" y="476672"/>
                <a:ext cx="5472608" cy="785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i="1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−3=2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6672"/>
                <a:ext cx="5472608" cy="785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12687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1556792"/>
                <a:ext cx="1872208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1872208" cy="3929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552" y="1916832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16832"/>
                <a:ext cx="187220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87624" y="2276872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cs-CZ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276872"/>
                <a:ext cx="187220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49289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328498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2132856"/>
            <a:ext cx="6336704" cy="324036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</a:rPr>
              <a:t> Initial array:  A[0] = 1,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A[k] = 0, k = 1..6.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 In each step: -- choose index k,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-- if (A[k] &gt; 0)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         A[k] ─= 1;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         do one of the following: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               either    A[k+1] += 2;                     ( if k &lt; 6 )   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                      or           swap (A[k+1], A[k+2])    ( if k &lt; 5 )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 The objective:   Maximize    sum(A[k], k=0..6)</a:t>
            </a:r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66702"/>
              </p:ext>
            </p:extLst>
          </p:nvPr>
        </p:nvGraphicFramePr>
        <p:xfrm>
          <a:off x="2555776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67744" y="980728"/>
            <a:ext cx="5040560" cy="100811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 array</a:t>
            </a:r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9552" y="357301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Game rules</a:t>
            </a:r>
            <a:endParaRPr lang="cs-CZ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835284"/>
              </p:ext>
            </p:extLst>
          </p:nvPr>
        </p:nvGraphicFramePr>
        <p:xfrm>
          <a:off x="2555776" y="5589240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267744" y="5517232"/>
            <a:ext cx="5040560" cy="93610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5877272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Final array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2267744" y="476672"/>
            <a:ext cx="584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game which has some relation to the Ackermann function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27584" y="836712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Contents</a:t>
            </a:r>
          </a:p>
          <a:p>
            <a:endParaRPr lang="en-US" b="1"/>
          </a:p>
          <a:p>
            <a:endParaRPr lang="en-US" b="1" smtClean="0"/>
          </a:p>
          <a:p>
            <a:r>
              <a:rPr lang="en-US" b="1" smtClean="0"/>
              <a:t>Notation  O/</a:t>
            </a:r>
            <a:r>
              <a:rPr lang="en-US" b="1" smtClean="0">
                <a:sym typeface="Symbol"/>
              </a:rPr>
              <a:t>/,  </a:t>
            </a:r>
            <a:r>
              <a:rPr lang="en-US" b="1" smtClean="0"/>
              <a:t>asymptotic complexity -- short recapitulation</a:t>
            </a:r>
          </a:p>
          <a:p>
            <a:endParaRPr lang="en-US" b="1" smtClean="0"/>
          </a:p>
          <a:p>
            <a:r>
              <a:rPr lang="en-US" b="1" smtClean="0"/>
              <a:t>Graphs, their representation</a:t>
            </a:r>
            <a:endParaRPr lang="en-US" b="1"/>
          </a:p>
          <a:p>
            <a:endParaRPr lang="en-US" b="1" smtClean="0"/>
          </a:p>
          <a:p>
            <a:r>
              <a:rPr lang="en-US" b="1" smtClean="0"/>
              <a:t>Prim's algorithm </a:t>
            </a:r>
            <a:r>
              <a:rPr lang="en-US" b="1" smtClean="0"/>
              <a:t>compared </a:t>
            </a:r>
            <a:r>
              <a:rPr lang="en-US" b="1" smtClean="0"/>
              <a:t>to Dijkstra's algorithm</a:t>
            </a:r>
          </a:p>
          <a:p>
            <a:endParaRPr lang="en-US" b="1" smtClean="0"/>
          </a:p>
          <a:p>
            <a:r>
              <a:rPr lang="en-US" b="1" smtClean="0"/>
              <a:t>Priority queue issues</a:t>
            </a:r>
          </a:p>
          <a:p>
            <a:endParaRPr lang="en-US" b="1" smtClean="0"/>
          </a:p>
          <a:p>
            <a:r>
              <a:rPr lang="en-US" b="1" smtClean="0"/>
              <a:t>Boruvka's algorithm</a:t>
            </a:r>
          </a:p>
          <a:p>
            <a:endParaRPr lang="en-US" b="1" smtClean="0"/>
          </a:p>
          <a:p>
            <a:r>
              <a:rPr lang="en-US" b="1" smtClean="0"/>
              <a:t>Kruskal's algorithm</a:t>
            </a:r>
          </a:p>
          <a:p>
            <a:endParaRPr lang="en-US" b="1" smtClean="0"/>
          </a:p>
          <a:p>
            <a:r>
              <a:rPr lang="en-US" b="1" smtClean="0"/>
              <a:t>Union-Find structure</a:t>
            </a:r>
          </a:p>
          <a:p>
            <a:endParaRPr lang="en-US" b="1" smtClean="0"/>
          </a:p>
          <a:p>
            <a:r>
              <a:rPr lang="en-US" smtClean="0"/>
              <a:t>(Big numbers)</a:t>
            </a:r>
          </a:p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417646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( 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dist[neigh]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pred[neigh]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pq.add(neigh);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Dijkstra( Graph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G, function weight, Node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startnode )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 Graph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G, function weight, Node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startnode )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5805264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3995936" y="6237312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39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Prim and Dijkstra Algorithms compared</a:t>
            </a:r>
            <a:endParaRPr lang="cs-CZ" b="1" smtClean="0"/>
          </a:p>
        </p:txBody>
      </p:sp>
      <p:sp>
        <p:nvSpPr>
          <p:cNvPr id="9" name="Rectangle 8"/>
          <p:cNvSpPr/>
          <p:nvPr/>
        </p:nvSpPr>
        <p:spPr>
          <a:xfrm>
            <a:off x="3203848" y="793279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4641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7812360" y="116632"/>
            <a:ext cx="121219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smtClean="0"/>
              <a:t>PAL 2016 MST</a:t>
            </a:r>
            <a:endParaRPr lang="cs-CZ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1619</TotalTime>
  <Words>4731</Words>
  <Application>Microsoft Office PowerPoint</Application>
  <PresentationFormat>On-screen Show (4:3)</PresentationFormat>
  <Paragraphs>2803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309</cp:revision>
  <dcterms:created xsi:type="dcterms:W3CDTF">2016-10-03T12:02:44Z</dcterms:created>
  <dcterms:modified xsi:type="dcterms:W3CDTF">2016-10-05T08:26:54Z</dcterms:modified>
</cp:coreProperties>
</file>