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90" r:id="rId2"/>
    <p:sldId id="329" r:id="rId3"/>
    <p:sldId id="343" r:id="rId4"/>
    <p:sldId id="315" r:id="rId5"/>
    <p:sldId id="330" r:id="rId6"/>
    <p:sldId id="341" r:id="rId7"/>
    <p:sldId id="340" r:id="rId8"/>
    <p:sldId id="345" r:id="rId9"/>
    <p:sldId id="346" r:id="rId10"/>
    <p:sldId id="347" r:id="rId11"/>
    <p:sldId id="363" r:id="rId12"/>
    <p:sldId id="319" r:id="rId13"/>
    <p:sldId id="326" r:id="rId14"/>
    <p:sldId id="344" r:id="rId15"/>
    <p:sldId id="320" r:id="rId16"/>
    <p:sldId id="325" r:id="rId17"/>
    <p:sldId id="335" r:id="rId18"/>
    <p:sldId id="355" r:id="rId19"/>
    <p:sldId id="356" r:id="rId20"/>
    <p:sldId id="357" r:id="rId21"/>
    <p:sldId id="358" r:id="rId22"/>
    <p:sldId id="359" r:id="rId23"/>
    <p:sldId id="361" r:id="rId24"/>
    <p:sldId id="362" r:id="rId25"/>
    <p:sldId id="348" r:id="rId26"/>
    <p:sldId id="331" r:id="rId27"/>
    <p:sldId id="351" r:id="rId28"/>
    <p:sldId id="334" r:id="rId29"/>
    <p:sldId id="332" r:id="rId30"/>
    <p:sldId id="350" r:id="rId31"/>
    <p:sldId id="349" r:id="rId32"/>
    <p:sldId id="352" r:id="rId33"/>
    <p:sldId id="336" r:id="rId34"/>
    <p:sldId id="337" r:id="rId35"/>
    <p:sldId id="338" r:id="rId36"/>
    <p:sldId id="339" r:id="rId37"/>
    <p:sldId id="353" r:id="rId3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16365"/>
    <a:srgbClr val="77455A"/>
    <a:srgbClr val="BD3632"/>
    <a:srgbClr val="000000"/>
    <a:srgbClr val="7B29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129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378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EC25C-B4E9-458D-8E4B-2C06A129DA19}" type="datetimeFigureOut">
              <a:rPr lang="cs-CZ" smtClean="0"/>
              <a:pPr/>
              <a:t>16.10.2017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86F17-B5D0-472B-8745-C3F2BDEA3FA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9763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86F17-B5D0-472B-8745-C3F2BDEA3FAA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3638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86F17-B5D0-472B-8745-C3F2BDEA3FAA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135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86F17-B5D0-472B-8745-C3F2BDEA3FAA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135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Jak postupoval </a:t>
            </a:r>
            <a:r>
              <a:rPr lang="cs-CZ" dirty="0" err="1" smtClean="0"/>
              <a:t>vyvoj</a:t>
            </a:r>
            <a:r>
              <a:rPr lang="cs-CZ" dirty="0" smtClean="0"/>
              <a:t> </a:t>
            </a:r>
            <a:r>
              <a:rPr lang="cs-CZ" dirty="0" err="1" smtClean="0"/>
              <a:t>Hadoopu</a:t>
            </a:r>
            <a:r>
              <a:rPr lang="cs-CZ" dirty="0" smtClean="0"/>
              <a:t> – CDH, HDP apod.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86F17-B5D0-472B-8745-C3F2BDEA3FAA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6775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(tmavší varian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709200" y="2708920"/>
            <a:ext cx="6840000" cy="237626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lang="de-AT" sz="3600" b="0" kern="1200" dirty="0">
                <a:solidFill>
                  <a:schemeClr val="bg1"/>
                </a:solidFill>
                <a:latin typeface="+mj-lt"/>
                <a:ea typeface="Adobe Gothic Std B" pitchFamily="34" charset="-128"/>
                <a:cs typeface="Georgia" pitchFamily="18" charset="0"/>
              </a:defRPr>
            </a:lvl1pPr>
          </a:lstStyle>
          <a:p>
            <a:r>
              <a:rPr lang="cs-CZ" noProof="0" dirty="0" smtClean="0"/>
              <a:t>Název prezentace</a:t>
            </a:r>
            <a:endParaRPr lang="cs-CZ" noProof="0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9200" y="5949280"/>
            <a:ext cx="4680520" cy="2160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3600000">
              <a:lnSpc>
                <a:spcPts val="1800"/>
              </a:lnSpc>
              <a:spcBef>
                <a:spcPts val="0"/>
              </a:spcBef>
              <a:buNone/>
              <a:defRPr lang="de-AT" sz="1500" kern="1200" baseline="0" dirty="0">
                <a:solidFill>
                  <a:schemeClr val="bg1"/>
                </a:solidFill>
                <a:latin typeface="+mj-lt"/>
                <a:ea typeface="+mj-e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 smtClean="0"/>
              <a:t>Jméno Příjmení, Jméno Příjmení</a:t>
            </a:r>
            <a:endParaRPr lang="cs-CZ" noProof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588224" y="5949280"/>
            <a:ext cx="1872208" cy="216024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r">
              <a:spcBef>
                <a:spcPts val="18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None/>
              <a:defRPr lang="en-US" sz="1500" b="0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buNone/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None/>
              <a:defRPr lang="en-US" sz="14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None/>
              <a:defRPr lang="en-US" sz="13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None/>
              <a:defRPr lang="de-AT" sz="12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noProof="0" smtClean="0"/>
              <a:t>08.01.2015</a:t>
            </a:r>
          </a:p>
        </p:txBody>
      </p:sp>
      <p:pic>
        <p:nvPicPr>
          <p:cNvPr id="8" name="Obrázek 7" descr="claim_logo.e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09200" y="1"/>
            <a:ext cx="1957500" cy="1910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2 řádky) / prost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" y="1411200"/>
            <a:ext cx="7560368" cy="518614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400"/>
              </a:spcAft>
              <a:buClr>
                <a:srgbClr val="C00000"/>
              </a:buClr>
              <a:buSzTx/>
              <a:buFont typeface="Courier New" pitchFamily="49" charset="0"/>
              <a:buNone/>
              <a:tabLst/>
              <a:defRPr lang="en-US" sz="1800" b="0" kern="1200" baseline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buNone/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None/>
              <a:defRPr lang="en-US" sz="14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None/>
              <a:defRPr lang="en-US" sz="13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None/>
              <a:defRPr lang="de-AT" sz="12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400"/>
              </a:spcAft>
              <a:buClr>
                <a:srgbClr val="C00000"/>
              </a:buClr>
              <a:buSzTx/>
              <a:buFont typeface="Courier New" pitchFamily="49" charset="0"/>
              <a:buNone/>
              <a:tabLst/>
              <a:defRPr/>
            </a:pPr>
            <a:r>
              <a:rPr lang="cs-CZ" dirty="0" smtClean="0">
                <a:effectLst/>
                <a:latin typeface="Arial"/>
              </a:rPr>
              <a:t>Prostý text</a:t>
            </a:r>
            <a:endParaRPr lang="cs-CZ" noProof="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332657"/>
            <a:ext cx="7560840" cy="72008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chemeClr val="tx2"/>
                </a:solidFill>
                <a:latin typeface="+mj-lt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dirty="0" smtClean="0"/>
              <a:t>Delší nadpis </a:t>
            </a:r>
            <a:r>
              <a:rPr lang="cs-CZ" noProof="0" dirty="0" err="1" smtClean="0"/>
              <a:t>slidu</a:t>
            </a:r>
            <a:r>
              <a:rPr lang="cs-CZ" noProof="0" dirty="0" smtClean="0"/>
              <a:t>, který vychází na </a:t>
            </a:r>
            <a:br>
              <a:rPr lang="cs-CZ" noProof="0" dirty="0" smtClean="0"/>
            </a:br>
            <a:r>
              <a:rPr lang="cs-CZ" noProof="0" dirty="0" smtClean="0"/>
              <a:t>dva řádky (obsah je posunutý)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557670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2 řádky) / obsah (2 sloupce) / čísl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332657"/>
            <a:ext cx="7560840" cy="72008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chemeClr val="tx2"/>
                </a:solidFill>
                <a:latin typeface="+mj-lt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dirty="0" smtClean="0"/>
              <a:t>Delší nadpis </a:t>
            </a:r>
            <a:r>
              <a:rPr lang="cs-CZ" noProof="0" dirty="0" err="1" smtClean="0"/>
              <a:t>slidu</a:t>
            </a:r>
            <a:r>
              <a:rPr lang="cs-CZ" noProof="0" dirty="0" smtClean="0"/>
              <a:t>, který vychází na </a:t>
            </a:r>
            <a:br>
              <a:rPr lang="cs-CZ" noProof="0" dirty="0" smtClean="0"/>
            </a:br>
            <a:r>
              <a:rPr lang="cs-CZ" noProof="0" dirty="0" smtClean="0"/>
              <a:t>dva řádky (obsah je posunutý)</a:t>
            </a:r>
            <a:endParaRPr lang="cs-CZ" noProof="0" dirty="0"/>
          </a:p>
        </p:txBody>
      </p:sp>
      <p:sp>
        <p:nvSpPr>
          <p:cNvPr id="18" name="TextovéPole 17"/>
          <p:cNvSpPr txBox="1"/>
          <p:nvPr userDrawn="1"/>
        </p:nvSpPr>
        <p:spPr>
          <a:xfrm>
            <a:off x="8442488" y="6381328"/>
            <a:ext cx="52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DF7E523F-2FA0-4533-BD83-6D11A2B05E79}" type="slidenum">
              <a:rPr lang="cs-CZ" sz="1200" b="1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cs-CZ" sz="1200" b="1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23528" y="1412777"/>
            <a:ext cx="3528392" cy="5112567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›"/>
              <a:defRPr lang="en-US" sz="19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defRPr lang="en-US" sz="15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4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3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355976" y="1412777"/>
            <a:ext cx="3528392" cy="5112567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›"/>
              <a:defRPr lang="en-US" sz="19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defRPr lang="en-US" sz="15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4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3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787068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2 řádky) / obsah (2 sloupc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332657"/>
            <a:ext cx="7560840" cy="72008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chemeClr val="tx2"/>
                </a:solidFill>
                <a:latin typeface="+mj-lt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dirty="0" smtClean="0"/>
              <a:t>Delší nadpis </a:t>
            </a:r>
            <a:r>
              <a:rPr lang="cs-CZ" noProof="0" dirty="0" err="1" smtClean="0"/>
              <a:t>slidu</a:t>
            </a:r>
            <a:r>
              <a:rPr lang="cs-CZ" noProof="0" dirty="0" smtClean="0"/>
              <a:t>, který vychází na </a:t>
            </a:r>
            <a:br>
              <a:rPr lang="cs-CZ" noProof="0" dirty="0" smtClean="0"/>
            </a:br>
            <a:r>
              <a:rPr lang="cs-CZ" noProof="0" dirty="0" smtClean="0"/>
              <a:t>dva řádky (obsah je posunutý)</a:t>
            </a:r>
            <a:endParaRPr lang="cs-CZ" noProof="0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23528" y="1412777"/>
            <a:ext cx="3528392" cy="5112567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›"/>
              <a:defRPr lang="en-US" sz="19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defRPr lang="en-US" sz="15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4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3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355976" y="1412777"/>
            <a:ext cx="3528392" cy="5112567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›"/>
              <a:defRPr lang="en-US" sz="19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defRPr lang="en-US" sz="15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4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3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527936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1 řádek) / obsah (2 sloupce) / čísl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332657"/>
            <a:ext cx="7560840" cy="3600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chemeClr val="tx2"/>
                </a:solidFill>
                <a:latin typeface="+mj-lt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smtClean="0"/>
              <a:t>Nadpis slidu na jeden řádek</a:t>
            </a:r>
            <a:endParaRPr lang="cs-CZ" noProof="0" dirty="0"/>
          </a:p>
        </p:txBody>
      </p:sp>
      <p:sp>
        <p:nvSpPr>
          <p:cNvPr id="14" name="TextovéPole 13"/>
          <p:cNvSpPr txBox="1"/>
          <p:nvPr userDrawn="1"/>
        </p:nvSpPr>
        <p:spPr>
          <a:xfrm>
            <a:off x="8442488" y="6381328"/>
            <a:ext cx="52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DF7E523F-2FA0-4533-BD83-6D11A2B05E79}" type="slidenum">
              <a:rPr lang="cs-CZ" sz="1200" b="1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cs-CZ" sz="1200" b="1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23528" y="1052737"/>
            <a:ext cx="3528392" cy="5472608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›"/>
              <a:defRPr lang="en-US" sz="19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defRPr lang="en-US" sz="15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4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3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355976" y="1052737"/>
            <a:ext cx="3528392" cy="5472608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›"/>
              <a:defRPr lang="en-US" sz="19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defRPr lang="en-US" sz="15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4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3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30103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1 řádek) / obsah (2 sloupc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332657"/>
            <a:ext cx="7560840" cy="3600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chemeClr val="tx2"/>
                </a:solidFill>
                <a:latin typeface="+mj-lt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smtClean="0"/>
              <a:t>Nadpis slidu na jeden řádek</a:t>
            </a:r>
            <a:endParaRPr lang="cs-CZ" noProof="0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23528" y="1052737"/>
            <a:ext cx="3528392" cy="5472608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›"/>
              <a:defRPr lang="en-US" sz="19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defRPr lang="en-US" sz="15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4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3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355976" y="1052737"/>
            <a:ext cx="3528392" cy="5472608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›"/>
              <a:defRPr lang="en-US" sz="19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defRPr lang="en-US" sz="15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4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3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244965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2 řádky) / Prázdný slide / čísl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 userDrawn="1"/>
        </p:nvSpPr>
        <p:spPr>
          <a:xfrm>
            <a:off x="8442488" y="6381328"/>
            <a:ext cx="52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DF7E523F-2FA0-4533-BD83-6D11A2B05E79}" type="slidenum">
              <a:rPr lang="cs-CZ" sz="1200" b="1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cs-CZ" sz="1200" b="1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332657"/>
            <a:ext cx="7560840" cy="72008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chemeClr val="tx2"/>
                </a:solidFill>
                <a:latin typeface="+mj-lt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dirty="0" smtClean="0"/>
              <a:t>Delší nadpis </a:t>
            </a:r>
            <a:r>
              <a:rPr lang="cs-CZ" noProof="0" dirty="0" err="1" smtClean="0"/>
              <a:t>slidu</a:t>
            </a:r>
            <a:r>
              <a:rPr lang="cs-CZ" noProof="0" dirty="0" smtClean="0"/>
              <a:t>, který vychází na </a:t>
            </a:r>
            <a:br>
              <a:rPr lang="cs-CZ" noProof="0" dirty="0" smtClean="0"/>
            </a:br>
            <a:r>
              <a:rPr lang="cs-CZ" noProof="0" dirty="0" smtClean="0"/>
              <a:t>dva řádky (obsah je posunutý)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53318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2 řádky) / Prázdn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332657"/>
            <a:ext cx="7560840" cy="72008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chemeClr val="tx2"/>
                </a:solidFill>
                <a:latin typeface="+mj-lt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dirty="0" smtClean="0"/>
              <a:t>Delší nadpis </a:t>
            </a:r>
            <a:r>
              <a:rPr lang="cs-CZ" noProof="0" dirty="0" err="1" smtClean="0"/>
              <a:t>slidu</a:t>
            </a:r>
            <a:r>
              <a:rPr lang="cs-CZ" noProof="0" dirty="0" smtClean="0"/>
              <a:t>, který vychází na </a:t>
            </a:r>
            <a:br>
              <a:rPr lang="cs-CZ" noProof="0" dirty="0" smtClean="0"/>
            </a:br>
            <a:r>
              <a:rPr lang="cs-CZ" noProof="0" dirty="0" smtClean="0"/>
              <a:t>dva řádky (obsah je posunutý)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666362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1 řádek) / Prázdný slide / čísl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 userDrawn="1"/>
        </p:nvSpPr>
        <p:spPr>
          <a:xfrm>
            <a:off x="8442488" y="6381328"/>
            <a:ext cx="52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DF7E523F-2FA0-4533-BD83-6D11A2B05E79}" type="slidenum">
              <a:rPr lang="cs-CZ" sz="1200" b="1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cs-CZ" sz="1200" b="1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332657"/>
            <a:ext cx="7560840" cy="3600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chemeClr val="tx2"/>
                </a:solidFill>
                <a:latin typeface="+mj-lt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smtClean="0"/>
              <a:t>Nadpis slidu na jeden řádek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533183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1 řádek) / Prázdn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332657"/>
            <a:ext cx="7560840" cy="3600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chemeClr val="tx2"/>
                </a:solidFill>
                <a:latin typeface="+mj-lt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smtClean="0"/>
              <a:t>Nadpis slidu na jeden řádek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6663623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lide / čísl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 userDrawn="1"/>
        </p:nvSpPr>
        <p:spPr>
          <a:xfrm>
            <a:off x="8442488" y="6381328"/>
            <a:ext cx="52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DF7E523F-2FA0-4533-BD83-6D11A2B05E79}" type="slidenum">
              <a:rPr lang="cs-CZ" sz="1200" b="1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cs-CZ" sz="1200" b="1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318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(světlejší varian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lum/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709200" y="2709184"/>
            <a:ext cx="6840000" cy="2376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lang="de-AT" sz="3600" b="0" kern="1200" dirty="0">
                <a:solidFill>
                  <a:schemeClr val="tx1"/>
                </a:solidFill>
                <a:latin typeface="+mj-lt"/>
                <a:ea typeface="Adobe Gothic Std B" pitchFamily="34" charset="-128"/>
                <a:cs typeface="Georgia" pitchFamily="18" charset="0"/>
              </a:defRPr>
            </a:lvl1pPr>
          </a:lstStyle>
          <a:p>
            <a:r>
              <a:rPr lang="cs-CZ" noProof="0" dirty="0" smtClean="0"/>
              <a:t>Název prezentace</a:t>
            </a:r>
            <a:endParaRPr lang="cs-CZ" noProof="0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9200" y="5950800"/>
            <a:ext cx="4860432" cy="2160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3600000">
              <a:lnSpc>
                <a:spcPts val="1800"/>
              </a:lnSpc>
              <a:spcBef>
                <a:spcPts val="0"/>
              </a:spcBef>
              <a:buNone/>
              <a:defRPr lang="de-AT" sz="1500" kern="1200" baseline="0" dirty="0">
                <a:solidFill>
                  <a:schemeClr val="tx1"/>
                </a:solidFill>
                <a:latin typeface="+mj-lt"/>
                <a:ea typeface="+mj-e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 smtClean="0"/>
              <a:t>Jméno Příjmení, Jméno Příjmení</a:t>
            </a:r>
            <a:endParaRPr lang="cs-CZ" noProof="0"/>
          </a:p>
        </p:txBody>
      </p:sp>
      <p:pic>
        <p:nvPicPr>
          <p:cNvPr id="12" name="Obrázek 11" descr="logo_profinit_negative.w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16561" y="1052736"/>
            <a:ext cx="1688705" cy="260648"/>
          </a:xfrm>
          <a:prstGeom prst="rect">
            <a:avLst/>
          </a:prstGeom>
        </p:spPr>
      </p:pic>
      <p:sp>
        <p:nvSpPr>
          <p:cNvPr id="1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588224" y="5950800"/>
            <a:ext cx="1872208" cy="216024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r">
              <a:spcBef>
                <a:spcPts val="18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None/>
              <a:defRPr lang="en-US" sz="15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buNone/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None/>
              <a:defRPr lang="en-US" sz="14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None/>
              <a:defRPr lang="en-US" sz="13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None/>
              <a:defRPr lang="de-AT" sz="12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noProof="0" smtClean="0"/>
              <a:t>08.01.2015</a:t>
            </a:r>
          </a:p>
        </p:txBody>
      </p:sp>
      <p:pic>
        <p:nvPicPr>
          <p:cNvPr id="15" name="Obrázek 14" descr="claim_logo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09199" y="1"/>
            <a:ext cx="1957500" cy="1910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63623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kuze / čísl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 userDrawn="1"/>
        </p:nvGrpSpPr>
        <p:grpSpPr>
          <a:xfrm>
            <a:off x="2880000" y="1988840"/>
            <a:ext cx="2450121" cy="1800200"/>
            <a:chOff x="2841959" y="1916832"/>
            <a:chExt cx="2450121" cy="1800200"/>
          </a:xfrm>
        </p:grpSpPr>
        <p:pic>
          <p:nvPicPr>
            <p:cNvPr id="5" name="Obrázek 4" descr="ikona_bubble.emf"/>
            <p:cNvPicPr>
              <a:picLocks noChangeAspect="1"/>
            </p:cNvPicPr>
            <p:nvPr userDrawn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2841959" y="1916832"/>
              <a:ext cx="1584176" cy="1584176"/>
            </a:xfrm>
            <a:prstGeom prst="rect">
              <a:avLst/>
            </a:prstGeom>
          </p:spPr>
        </p:pic>
        <p:pic>
          <p:nvPicPr>
            <p:cNvPr id="7" name="Obrázek 6" descr="ikona_bubble.emf"/>
            <p:cNvPicPr>
              <a:picLocks noChangeAspect="1"/>
            </p:cNvPicPr>
            <p:nvPr userDrawn="1"/>
          </p:nvPicPr>
          <p:blipFill>
            <a:blip r:embed="rId2" cstate="print">
              <a:lum bright="30000"/>
            </a:blip>
            <a:stretch>
              <a:fillRect/>
            </a:stretch>
          </p:blipFill>
          <p:spPr>
            <a:xfrm flipH="1">
              <a:off x="3706055" y="2132856"/>
              <a:ext cx="1586025" cy="1584176"/>
            </a:xfrm>
            <a:prstGeom prst="rect">
              <a:avLst/>
            </a:prstGeom>
          </p:spPr>
        </p:pic>
      </p:grp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323528" y="3789040"/>
            <a:ext cx="7560840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de-AT" sz="3200" b="1" kern="1200" baseline="0" dirty="0">
                <a:solidFill>
                  <a:srgbClr val="BD3632"/>
                </a:solidFill>
                <a:latin typeface="+mj-lt"/>
                <a:ea typeface="Adobe Gothic Std B" pitchFamily="34" charset="-128"/>
                <a:cs typeface="Georgia" pitchFamily="18" charset="0"/>
              </a:defRPr>
            </a:lvl1pPr>
          </a:lstStyle>
          <a:p>
            <a:r>
              <a:rPr lang="cs-CZ" noProof="0" smtClean="0"/>
              <a:t>Nadpis slidu</a:t>
            </a:r>
            <a:endParaRPr lang="cs-CZ" noProof="0" dirty="0"/>
          </a:p>
        </p:txBody>
      </p:sp>
      <p:sp>
        <p:nvSpPr>
          <p:cNvPr id="4" name="TextovéPole 3"/>
          <p:cNvSpPr txBox="1"/>
          <p:nvPr userDrawn="1"/>
        </p:nvSpPr>
        <p:spPr>
          <a:xfrm>
            <a:off x="8442488" y="6381328"/>
            <a:ext cx="52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DF7E523F-2FA0-4533-BD83-6D11A2B05E79}" type="slidenum">
              <a:rPr lang="cs-CZ" sz="1200" b="1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cs-CZ" sz="1200" b="1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060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ku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 userDrawn="1"/>
        </p:nvGrpSpPr>
        <p:grpSpPr>
          <a:xfrm>
            <a:off x="2880000" y="1988840"/>
            <a:ext cx="2450121" cy="1800200"/>
            <a:chOff x="2841959" y="1916832"/>
            <a:chExt cx="2450121" cy="1800200"/>
          </a:xfrm>
        </p:grpSpPr>
        <p:pic>
          <p:nvPicPr>
            <p:cNvPr id="5" name="Obrázek 4" descr="ikona_bubble.emf"/>
            <p:cNvPicPr>
              <a:picLocks noChangeAspect="1"/>
            </p:cNvPicPr>
            <p:nvPr userDrawn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2841959" y="1916832"/>
              <a:ext cx="1584176" cy="1584176"/>
            </a:xfrm>
            <a:prstGeom prst="rect">
              <a:avLst/>
            </a:prstGeom>
          </p:spPr>
        </p:pic>
        <p:pic>
          <p:nvPicPr>
            <p:cNvPr id="6" name="Obrázek 5" descr="ikona_bubble.emf"/>
            <p:cNvPicPr>
              <a:picLocks noChangeAspect="1"/>
            </p:cNvPicPr>
            <p:nvPr userDrawn="1"/>
          </p:nvPicPr>
          <p:blipFill>
            <a:blip r:embed="rId2" cstate="print">
              <a:lum bright="30000"/>
            </a:blip>
            <a:stretch>
              <a:fillRect/>
            </a:stretch>
          </p:blipFill>
          <p:spPr>
            <a:xfrm flipH="1">
              <a:off x="3706055" y="2132856"/>
              <a:ext cx="1586025" cy="1584176"/>
            </a:xfrm>
            <a:prstGeom prst="rect">
              <a:avLst/>
            </a:prstGeom>
          </p:spPr>
        </p:pic>
      </p:grp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323528" y="3789040"/>
            <a:ext cx="7560840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de-AT" sz="3200" b="1" kern="1200" baseline="0" dirty="0">
                <a:solidFill>
                  <a:srgbClr val="BD3632"/>
                </a:solidFill>
                <a:latin typeface="+mj-lt"/>
                <a:ea typeface="Adobe Gothic Std B" pitchFamily="34" charset="-128"/>
                <a:cs typeface="Georgia" pitchFamily="18" charset="0"/>
              </a:defRPr>
            </a:lvl1pPr>
          </a:lstStyle>
          <a:p>
            <a:r>
              <a:rPr lang="cs-CZ" noProof="0" smtClean="0"/>
              <a:t>Nadpis slidu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381060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lide (tmavší varian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-6442"/>
            <a:ext cx="9144000" cy="686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206000" y="2276872"/>
            <a:ext cx="6732944" cy="2402317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lang="de-AT" sz="4200" b="0" kern="1200" dirty="0">
                <a:solidFill>
                  <a:schemeClr val="bg1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defRPr>
            </a:lvl1pPr>
          </a:lstStyle>
          <a:p>
            <a:r>
              <a:rPr lang="cs-CZ" noProof="0" smtClean="0"/>
              <a:t>Kapitola / chapter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327430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lide (tmavší varianta + identifikac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-6442"/>
            <a:ext cx="9144000" cy="686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206000" y="3114915"/>
            <a:ext cx="6732944" cy="2402317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lang="de-AT" sz="4200" b="0" kern="1200" dirty="0">
                <a:solidFill>
                  <a:schemeClr val="bg1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defRPr>
            </a:lvl1pPr>
          </a:lstStyle>
          <a:p>
            <a:r>
              <a:rPr lang="cs-CZ" noProof="0" smtClean="0"/>
              <a:t>Kapitola / chapter</a:t>
            </a:r>
            <a:endParaRPr lang="cs-CZ" noProof="0" dirty="0"/>
          </a:p>
        </p:txBody>
      </p:sp>
      <p:sp>
        <p:nvSpPr>
          <p:cNvPr id="4" name="Elipsa 3"/>
          <p:cNvSpPr/>
          <p:nvPr userDrawn="1"/>
        </p:nvSpPr>
        <p:spPr>
          <a:xfrm>
            <a:off x="4067944" y="1196752"/>
            <a:ext cx="1008112" cy="1008112"/>
          </a:xfrm>
          <a:prstGeom prst="ellipse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cs-CZ" b="1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960000" y="1476016"/>
            <a:ext cx="1224136" cy="432048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ctr">
              <a:spcBef>
                <a:spcPts val="18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None/>
              <a:defRPr lang="en-US" sz="2800" b="1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buNone/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None/>
              <a:defRPr lang="en-US" sz="14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None/>
              <a:defRPr lang="en-US" sz="13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None/>
              <a:defRPr lang="de-AT" sz="12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noProof="0" smtClean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27430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lide (světlá varian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/>
          <p:nvPr userDrawn="1"/>
        </p:nvGrpSpPr>
        <p:grpSpPr>
          <a:xfrm>
            <a:off x="0" y="-6442"/>
            <a:ext cx="9144000" cy="6864442"/>
            <a:chOff x="0" y="-6442"/>
            <a:chExt cx="9144000" cy="6864442"/>
          </a:xfrm>
        </p:grpSpPr>
        <p:pic>
          <p:nvPicPr>
            <p:cNvPr id="13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0" y="-6442"/>
              <a:ext cx="9144000" cy="6864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Obdélník 3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FFFFF">
                <a:alpha val="65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cs-CZ" b="1" smtClean="0"/>
            </a:p>
          </p:txBody>
        </p:sp>
      </p:grp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206000" y="2276872"/>
            <a:ext cx="6732944" cy="2402317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lang="de-AT" sz="4200" b="0" kern="1200" dirty="0">
                <a:solidFill>
                  <a:schemeClr val="tx1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defRPr>
            </a:lvl1pPr>
          </a:lstStyle>
          <a:p>
            <a:r>
              <a:rPr lang="cs-CZ" noProof="0" smtClean="0"/>
              <a:t>Kapitola / chapter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327430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lide (světlá varianta + identifikac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kupina 9"/>
          <p:cNvGrpSpPr/>
          <p:nvPr userDrawn="1"/>
        </p:nvGrpSpPr>
        <p:grpSpPr>
          <a:xfrm>
            <a:off x="0" y="-6442"/>
            <a:ext cx="9144000" cy="6864442"/>
            <a:chOff x="0" y="-6442"/>
            <a:chExt cx="9144000" cy="6864442"/>
          </a:xfrm>
        </p:grpSpPr>
        <p:pic>
          <p:nvPicPr>
            <p:cNvPr id="11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0" y="-6442"/>
              <a:ext cx="9144000" cy="6864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Obdélník 12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FFFFF">
                <a:alpha val="65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cs-CZ" b="1" smtClean="0"/>
            </a:p>
          </p:txBody>
        </p:sp>
      </p:grpSp>
      <p:sp>
        <p:nvSpPr>
          <p:cNvPr id="4" name="Elipsa 3"/>
          <p:cNvSpPr/>
          <p:nvPr userDrawn="1"/>
        </p:nvSpPr>
        <p:spPr>
          <a:xfrm>
            <a:off x="4067944" y="1196752"/>
            <a:ext cx="1008112" cy="1008112"/>
          </a:xfrm>
          <a:prstGeom prst="ellipse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cs-CZ" b="1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959932" y="1476016"/>
            <a:ext cx="1224136" cy="432048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ctr">
              <a:spcBef>
                <a:spcPts val="18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None/>
              <a:defRPr lang="en-US" sz="2800" b="1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buNone/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None/>
              <a:defRPr lang="en-US" sz="14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None/>
              <a:defRPr lang="en-US" sz="13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None/>
              <a:defRPr lang="de-AT" sz="12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noProof="0" smtClean="0"/>
              <a:t>1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205528" y="3114915"/>
            <a:ext cx="6732944" cy="2402317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lang="de-AT" sz="4200" b="0" kern="1200" dirty="0">
                <a:solidFill>
                  <a:schemeClr val="tx1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defRPr>
            </a:lvl1pPr>
          </a:lstStyle>
          <a:p>
            <a:r>
              <a:rPr lang="cs-CZ" noProof="0" smtClean="0"/>
              <a:t>Kapitola / chapter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327430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ěkujeme za pozornost (end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Obdélník 28"/>
          <p:cNvSpPr/>
          <p:nvPr userDrawn="1"/>
        </p:nvSpPr>
        <p:spPr>
          <a:xfrm>
            <a:off x="0" y="4986000"/>
            <a:ext cx="9144000" cy="1872000"/>
          </a:xfrm>
          <a:prstGeom prst="rect">
            <a:avLst/>
          </a:prstGeom>
          <a:solidFill>
            <a:srgbClr val="61636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971580" y="1268760"/>
            <a:ext cx="7200840" cy="2664296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lang="de-AT" sz="4200" b="0" kern="1200" dirty="0">
                <a:solidFill>
                  <a:schemeClr val="bg1"/>
                </a:solidFill>
                <a:latin typeface="+mj-lt"/>
                <a:ea typeface="Adobe Gothic Std B" pitchFamily="34" charset="-128"/>
                <a:cs typeface="Georgia" pitchFamily="18" charset="0"/>
              </a:defRPr>
            </a:lvl1pPr>
          </a:lstStyle>
          <a:p>
            <a:r>
              <a:rPr lang="cs-CZ" noProof="0" smtClean="0"/>
              <a:t>Zadejte text</a:t>
            </a:r>
            <a:endParaRPr lang="cs-CZ" noProof="0" dirty="0"/>
          </a:p>
        </p:txBody>
      </p:sp>
      <p:pic>
        <p:nvPicPr>
          <p:cNvPr id="11" name="Obrázek 10" descr="ikona_land_phone_negative.e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23528" y="6201308"/>
            <a:ext cx="315000" cy="315000"/>
          </a:xfrm>
          <a:prstGeom prst="rect">
            <a:avLst/>
          </a:prstGeom>
        </p:spPr>
      </p:pic>
      <p:pic>
        <p:nvPicPr>
          <p:cNvPr id="12" name="Obrázek 11" descr="ikona_twitter_negative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948264" y="6201308"/>
            <a:ext cx="315000" cy="315000"/>
          </a:xfrm>
          <a:prstGeom prst="rect">
            <a:avLst/>
          </a:prstGeom>
        </p:spPr>
      </p:pic>
      <p:pic>
        <p:nvPicPr>
          <p:cNvPr id="13" name="Obrázek 12" descr="ikona_linkedin_negative.emf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211960" y="6201308"/>
            <a:ext cx="315000" cy="315000"/>
          </a:xfrm>
          <a:prstGeom prst="rect">
            <a:avLst/>
          </a:prstGeom>
        </p:spPr>
      </p:pic>
      <p:pic>
        <p:nvPicPr>
          <p:cNvPr id="14" name="Obrázek 13" descr="ikona_globe_negative.em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339752" y="6201308"/>
            <a:ext cx="315000" cy="315000"/>
          </a:xfrm>
          <a:prstGeom prst="rect">
            <a:avLst/>
          </a:prstGeom>
        </p:spPr>
      </p:pic>
      <p:sp>
        <p:nvSpPr>
          <p:cNvPr id="16" name="TextovéPole 15"/>
          <p:cNvSpPr txBox="1"/>
          <p:nvPr userDrawn="1"/>
        </p:nvSpPr>
        <p:spPr>
          <a:xfrm>
            <a:off x="4716016" y="5220000"/>
            <a:ext cx="4104456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cs-CZ" sz="13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Profinit</a:t>
            </a:r>
            <a:r>
              <a:rPr lang="cs-CZ" sz="13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13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s.r.o.</a:t>
            </a:r>
            <a:br>
              <a:rPr lang="cs-CZ" sz="13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13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Tychonova 2,</a:t>
            </a:r>
            <a:r>
              <a:rPr lang="cs-CZ" sz="1300" b="0" baseline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3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160 </a:t>
            </a:r>
            <a:r>
              <a:rPr lang="cs-CZ" sz="13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00  </a:t>
            </a:r>
            <a:r>
              <a:rPr lang="cs-CZ" sz="13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Praha 6</a:t>
            </a:r>
            <a:endParaRPr lang="cs-CZ" sz="13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ovéPole 16"/>
          <p:cNvSpPr txBox="1"/>
          <p:nvPr userDrawn="1"/>
        </p:nvSpPr>
        <p:spPr>
          <a:xfrm>
            <a:off x="755576" y="6192000"/>
            <a:ext cx="122413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11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Telefon</a:t>
            </a:r>
            <a:br>
              <a:rPr lang="cs-CZ" sz="11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11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+ 420 224 316 016</a:t>
            </a:r>
            <a:endParaRPr lang="cs-CZ" sz="11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ovéPole 17"/>
          <p:cNvSpPr txBox="1"/>
          <p:nvPr userDrawn="1"/>
        </p:nvSpPr>
        <p:spPr>
          <a:xfrm>
            <a:off x="2771800" y="6192000"/>
            <a:ext cx="100811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11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Web</a:t>
            </a:r>
            <a:br>
              <a:rPr lang="cs-CZ" sz="11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11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www.profinit.eu</a:t>
            </a:r>
            <a:endParaRPr lang="cs-CZ" sz="11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ovéPole 18"/>
          <p:cNvSpPr txBox="1"/>
          <p:nvPr userDrawn="1"/>
        </p:nvSpPr>
        <p:spPr>
          <a:xfrm>
            <a:off x="4644008" y="6192000"/>
            <a:ext cx="187220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11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LinkedIn</a:t>
            </a:r>
            <a:br>
              <a:rPr lang="cs-CZ" sz="11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11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linkedin.com/company/profinit</a:t>
            </a:r>
            <a:endParaRPr lang="cs-CZ" sz="11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ovéPole 19"/>
          <p:cNvSpPr txBox="1"/>
          <p:nvPr userDrawn="1"/>
        </p:nvSpPr>
        <p:spPr>
          <a:xfrm>
            <a:off x="7380312" y="6192000"/>
            <a:ext cx="144016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11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Twitter</a:t>
            </a:r>
            <a:br>
              <a:rPr lang="cs-CZ" sz="11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11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twitter.com/Profinit_EU</a:t>
            </a:r>
            <a:endParaRPr lang="cs-CZ" sz="11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Přímá spojovací čára 24"/>
          <p:cNvCxnSpPr/>
          <p:nvPr userDrawn="1"/>
        </p:nvCxnSpPr>
        <p:spPr>
          <a:xfrm>
            <a:off x="323528" y="5904000"/>
            <a:ext cx="8496944" cy="0"/>
          </a:xfrm>
          <a:prstGeom prst="line">
            <a:avLst/>
          </a:prstGeom>
          <a:ln>
            <a:solidFill>
              <a:srgbClr val="FFFFFF">
                <a:alpha val="1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Obrázek 26" descr="logo_profinit_negative.wmf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323527" y="5346000"/>
            <a:ext cx="1399599" cy="21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55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2 řádky) / obsah / čísl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332657"/>
            <a:ext cx="7560840" cy="72008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chemeClr val="tx2"/>
                </a:solidFill>
                <a:latin typeface="+mj-lt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dirty="0" smtClean="0"/>
              <a:t>Delší nadpis </a:t>
            </a:r>
            <a:r>
              <a:rPr lang="cs-CZ" noProof="0" dirty="0" err="1" smtClean="0"/>
              <a:t>slidu</a:t>
            </a:r>
            <a:r>
              <a:rPr lang="cs-CZ" noProof="0" dirty="0" smtClean="0"/>
              <a:t>, který vychází na </a:t>
            </a:r>
            <a:br>
              <a:rPr lang="cs-CZ" noProof="0" dirty="0" smtClean="0"/>
            </a:br>
            <a:r>
              <a:rPr lang="cs-CZ" noProof="0" dirty="0" smtClean="0"/>
              <a:t>dva řádky (obsah je posunutý)</a:t>
            </a:r>
            <a:endParaRPr lang="cs-CZ" noProof="0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23528" y="1412777"/>
            <a:ext cx="7560840" cy="5112567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›"/>
              <a:defRPr lang="en-US" sz="19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defRPr lang="en-US" sz="15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4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3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8" name="TextovéPole 7"/>
          <p:cNvSpPr txBox="1"/>
          <p:nvPr userDrawn="1"/>
        </p:nvSpPr>
        <p:spPr>
          <a:xfrm>
            <a:off x="8442488" y="6381328"/>
            <a:ext cx="52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DF7E523F-2FA0-4533-BD83-6D11A2B05E79}" type="slidenum">
              <a:rPr lang="cs-CZ" sz="1200" b="1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cs-CZ" sz="1200" b="1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1978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2 řádky) /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332657"/>
            <a:ext cx="7560840" cy="72008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chemeClr val="tx2"/>
                </a:solidFill>
                <a:latin typeface="+mj-lt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dirty="0" smtClean="0"/>
              <a:t>Delší nadpis </a:t>
            </a:r>
            <a:r>
              <a:rPr lang="cs-CZ" noProof="0" dirty="0" err="1" smtClean="0"/>
              <a:t>slidu</a:t>
            </a:r>
            <a:r>
              <a:rPr lang="cs-CZ" noProof="0" dirty="0" smtClean="0"/>
              <a:t>, který vychází na </a:t>
            </a:r>
            <a:br>
              <a:rPr lang="cs-CZ" noProof="0" dirty="0" smtClean="0"/>
            </a:br>
            <a:r>
              <a:rPr lang="cs-CZ" noProof="0" dirty="0" smtClean="0"/>
              <a:t>dva řádky (obsah je posunutý)</a:t>
            </a:r>
            <a:endParaRPr lang="cs-CZ" noProof="0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23528" y="1412777"/>
            <a:ext cx="7560840" cy="5112567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›"/>
              <a:defRPr lang="en-US" sz="19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defRPr lang="en-US" sz="15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4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3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508449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1 řádek) / obsah / čísl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 userDrawn="1"/>
        </p:nvSpPr>
        <p:spPr>
          <a:xfrm>
            <a:off x="8442488" y="6381328"/>
            <a:ext cx="52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DF7E523F-2FA0-4533-BD83-6D11A2B05E79}" type="slidenum">
              <a:rPr lang="cs-CZ" sz="1200" b="1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cs-CZ" sz="1200" b="1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332657"/>
            <a:ext cx="7560840" cy="3600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chemeClr val="tx2"/>
                </a:solidFill>
                <a:latin typeface="+mj-lt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smtClean="0"/>
              <a:t>Nadpis slidu na jeden řádek</a:t>
            </a:r>
            <a:endParaRPr lang="cs-CZ" noProof="0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23528" y="1052737"/>
            <a:ext cx="7560840" cy="5472608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›"/>
              <a:defRPr lang="en-US" sz="19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defRPr lang="en-US" sz="15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4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3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513932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1 řádek) /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332657"/>
            <a:ext cx="7560840" cy="3600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chemeClr val="tx2"/>
                </a:solidFill>
                <a:latin typeface="+mj-lt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smtClean="0"/>
              <a:t>Nadpis slidu na jeden řádek</a:t>
            </a:r>
            <a:endParaRPr lang="cs-CZ" noProof="0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23528" y="1052735"/>
            <a:ext cx="7560840" cy="5472609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›"/>
              <a:defRPr lang="en-US" sz="19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defRPr lang="en-US" sz="15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4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3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12454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1 řádek) / prostý text / čísl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" y="1051200"/>
            <a:ext cx="7560000" cy="547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400"/>
              </a:spcAft>
              <a:buClr>
                <a:srgbClr val="C00000"/>
              </a:buClr>
              <a:buSzTx/>
              <a:buFont typeface="Courier New" pitchFamily="49" charset="0"/>
              <a:buNone/>
              <a:tabLst/>
              <a:defRPr lang="en-US" sz="1800" b="0" kern="1200" baseline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buNone/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None/>
              <a:defRPr lang="en-US" sz="14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None/>
              <a:defRPr lang="en-US" sz="13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None/>
              <a:defRPr lang="de-AT" sz="12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400"/>
              </a:spcAft>
              <a:buClr>
                <a:srgbClr val="C00000"/>
              </a:buClr>
              <a:buSzTx/>
              <a:buFont typeface="Courier New" pitchFamily="49" charset="0"/>
              <a:buNone/>
              <a:tabLst/>
              <a:defRPr/>
            </a:pPr>
            <a:r>
              <a:rPr lang="cs-CZ" dirty="0" smtClean="0">
                <a:effectLst/>
                <a:latin typeface="Arial"/>
              </a:rPr>
              <a:t>Prostý text</a:t>
            </a:r>
            <a:endParaRPr lang="cs-CZ" noProof="0" dirty="0" smtClean="0"/>
          </a:p>
        </p:txBody>
      </p:sp>
      <p:sp>
        <p:nvSpPr>
          <p:cNvPr id="9" name="TextovéPole 8"/>
          <p:cNvSpPr txBox="1"/>
          <p:nvPr userDrawn="1"/>
        </p:nvSpPr>
        <p:spPr>
          <a:xfrm>
            <a:off x="8442488" y="6381328"/>
            <a:ext cx="52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DF7E523F-2FA0-4533-BD83-6D11A2B05E79}" type="slidenum">
              <a:rPr lang="cs-CZ" sz="1200" b="1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cs-CZ" sz="1200" b="1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332657"/>
            <a:ext cx="7560840" cy="3600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chemeClr val="tx2"/>
                </a:solidFill>
                <a:latin typeface="+mj-lt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smtClean="0"/>
              <a:t>Nadpis slidu na jeden řádek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557670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1 řádek) / prost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" y="1051200"/>
            <a:ext cx="7560000" cy="547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400"/>
              </a:spcAft>
              <a:buClr>
                <a:srgbClr val="C00000"/>
              </a:buClr>
              <a:buSzTx/>
              <a:buFont typeface="Courier New" pitchFamily="49" charset="0"/>
              <a:buNone/>
              <a:tabLst/>
              <a:defRPr lang="en-US" sz="1800" b="0" kern="1200" baseline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buNone/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None/>
              <a:defRPr lang="en-US" sz="14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None/>
              <a:defRPr lang="en-US" sz="13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None/>
              <a:defRPr lang="de-AT" sz="12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400"/>
              </a:spcAft>
              <a:buClr>
                <a:srgbClr val="C00000"/>
              </a:buClr>
              <a:buSzTx/>
              <a:buFont typeface="Courier New" pitchFamily="49" charset="0"/>
              <a:buNone/>
              <a:tabLst/>
              <a:defRPr/>
            </a:pPr>
            <a:r>
              <a:rPr lang="cs-CZ" dirty="0" smtClean="0">
                <a:effectLst/>
                <a:latin typeface="Arial"/>
              </a:rPr>
              <a:t>Prostý text</a:t>
            </a:r>
            <a:endParaRPr lang="cs-CZ" noProof="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332657"/>
            <a:ext cx="7560840" cy="3600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chemeClr val="tx2"/>
                </a:solidFill>
                <a:latin typeface="+mj-lt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smtClean="0"/>
              <a:t>Nadpis slidu na jeden řádek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557670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2 řádky) / prostý text / čísl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 userDrawn="1"/>
        </p:nvSpPr>
        <p:spPr>
          <a:xfrm>
            <a:off x="8442488" y="6381328"/>
            <a:ext cx="52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DF7E523F-2FA0-4533-BD83-6D11A2B05E79}" type="slidenum">
              <a:rPr lang="cs-CZ" sz="1200" b="1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cs-CZ" sz="1200" b="1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" y="1411200"/>
            <a:ext cx="7560368" cy="518614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400"/>
              </a:spcAft>
              <a:buClr>
                <a:srgbClr val="C00000"/>
              </a:buClr>
              <a:buSzTx/>
              <a:buFont typeface="Courier New" pitchFamily="49" charset="0"/>
              <a:buNone/>
              <a:tabLst/>
              <a:defRPr lang="en-US" sz="1800" b="0" kern="1200" baseline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buNone/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None/>
              <a:defRPr lang="en-US" sz="14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None/>
              <a:defRPr lang="en-US" sz="13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None/>
              <a:defRPr lang="de-AT" sz="12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400"/>
              </a:spcAft>
              <a:buClr>
                <a:srgbClr val="C00000"/>
              </a:buClr>
              <a:buSzTx/>
              <a:buFont typeface="Courier New" pitchFamily="49" charset="0"/>
              <a:buNone/>
              <a:tabLst/>
              <a:defRPr/>
            </a:pPr>
            <a:r>
              <a:rPr lang="cs-CZ" dirty="0" smtClean="0">
                <a:effectLst/>
                <a:latin typeface="Arial"/>
              </a:rPr>
              <a:t>Prostý text</a:t>
            </a:r>
            <a:endParaRPr lang="cs-CZ" noProof="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332657"/>
            <a:ext cx="7560840" cy="72008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chemeClr val="tx2"/>
                </a:solidFill>
                <a:latin typeface="+mj-lt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dirty="0" smtClean="0"/>
              <a:t>Delší nadpis </a:t>
            </a:r>
            <a:r>
              <a:rPr lang="cs-CZ" noProof="0" dirty="0" err="1" smtClean="0"/>
              <a:t>slidu</a:t>
            </a:r>
            <a:r>
              <a:rPr lang="cs-CZ" noProof="0" dirty="0" smtClean="0"/>
              <a:t>, který vychází na </a:t>
            </a:r>
            <a:br>
              <a:rPr lang="cs-CZ" noProof="0" dirty="0" smtClean="0"/>
            </a:br>
            <a:r>
              <a:rPr lang="cs-CZ" noProof="0" dirty="0" smtClean="0"/>
              <a:t>dva řádky (obsah je posunutý)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557670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9" cstate="print"/>
          <a:srcRect l="788" r="89374"/>
          <a:stretch>
            <a:fillRect/>
          </a:stretch>
        </p:blipFill>
        <p:spPr bwMode="auto">
          <a:xfrm>
            <a:off x="8244408" y="0"/>
            <a:ext cx="8995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logo_profinit_negative.wmf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 rot="16200000">
            <a:off x="7976787" y="988043"/>
            <a:ext cx="1484442" cy="2291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9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80" r:id="rId8"/>
    <p:sldLayoutId id="2147483681" r:id="rId9"/>
    <p:sldLayoutId id="2147483682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85" r:id="rId17"/>
    <p:sldLayoutId id="2147483686" r:id="rId18"/>
    <p:sldLayoutId id="2147483683" r:id="rId19"/>
    <p:sldLayoutId id="2147483684" r:id="rId20"/>
    <p:sldLayoutId id="2147483667" r:id="rId21"/>
    <p:sldLayoutId id="2147483688" r:id="rId22"/>
    <p:sldLayoutId id="2147483668" r:id="rId23"/>
    <p:sldLayoutId id="2147483687" r:id="rId24"/>
    <p:sldLayoutId id="2147483690" r:id="rId25"/>
    <p:sldLayoutId id="2147483691" r:id="rId26"/>
    <p:sldLayoutId id="2147483674" r:id="rId2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hadoop.apache.org/docs/r2.7.1/hadoop-project-dist/hadoop-hdfs/HDFSCommands.html" TargetMode="Externa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/>
        <p:txBody>
          <a:bodyPr anchor="b" anchorCtr="0"/>
          <a:lstStyle/>
          <a:p>
            <a:r>
              <a:rPr lang="cs-CZ" dirty="0" smtClean="0"/>
              <a:t>1</a:t>
            </a:r>
            <a:r>
              <a:rPr lang="en-US" dirty="0" smtClean="0"/>
              <a:t>1</a:t>
            </a:r>
            <a:r>
              <a:rPr lang="cs-CZ" dirty="0" smtClean="0"/>
              <a:t>. </a:t>
            </a:r>
            <a:r>
              <a:rPr lang="en-US" dirty="0" smtClean="0"/>
              <a:t>10. </a:t>
            </a:r>
            <a:r>
              <a:rPr lang="cs-CZ" dirty="0" smtClean="0"/>
              <a:t>2017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B0</a:t>
            </a:r>
            <a:r>
              <a:rPr lang="en-US" dirty="0" smtClean="0"/>
              <a:t>M33BDT </a:t>
            </a:r>
            <a:r>
              <a:rPr lang="en-US" dirty="0" smtClean="0"/>
              <a:t>– 2. </a:t>
            </a:r>
            <a:r>
              <a:rPr lang="cs-CZ" dirty="0" smtClean="0"/>
              <a:t>přednáška</a:t>
            </a:r>
            <a:endParaRPr lang="cs-CZ" dirty="0"/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Marek Su</a:t>
            </a:r>
            <a:r>
              <a:rPr lang="cs-CZ" dirty="0" err="1" smtClean="0"/>
              <a:t>šický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196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Omezující faktory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Příklad: 10 nodů, každý node 12 * 2 TB HDD</a:t>
            </a:r>
          </a:p>
          <a:p>
            <a:pPr lvl="1"/>
            <a:r>
              <a:rPr lang="cs-CZ" dirty="0" smtClean="0"/>
              <a:t>Rychlost čtení v rámci nodu: 12*100 MB/s = 1.2 GB/s</a:t>
            </a:r>
          </a:p>
          <a:p>
            <a:pPr lvl="1"/>
            <a:r>
              <a:rPr lang="cs-CZ" dirty="0" smtClean="0"/>
              <a:t>Rychlost čtení v rámci clusteru: 12 GB/s</a:t>
            </a:r>
          </a:p>
          <a:p>
            <a:endParaRPr lang="cs-CZ" dirty="0"/>
          </a:p>
          <a:p>
            <a:r>
              <a:rPr lang="cs-CZ" dirty="0" smtClean="0"/>
              <a:t>Omezení:</a:t>
            </a:r>
          </a:p>
          <a:p>
            <a:pPr lvl="1"/>
            <a:r>
              <a:rPr lang="cs-CZ" dirty="0" smtClean="0"/>
              <a:t>rychlost RAM – 10x větší</a:t>
            </a:r>
          </a:p>
          <a:p>
            <a:pPr lvl="1"/>
            <a:r>
              <a:rPr lang="cs-CZ" dirty="0" smtClean="0"/>
              <a:t>CPU – čtení nezatěžuje</a:t>
            </a:r>
          </a:p>
          <a:p>
            <a:pPr lvl="1"/>
            <a:r>
              <a:rPr lang="cs-CZ" dirty="0" smtClean="0"/>
              <a:t>síť – na hraně pro jeden node! </a:t>
            </a:r>
          </a:p>
          <a:p>
            <a:pPr lvl="1"/>
            <a:r>
              <a:rPr lang="cs-CZ" dirty="0" smtClean="0"/>
              <a:t>sběrnice – pozor na počet disků, musí zvládnout</a:t>
            </a:r>
          </a:p>
          <a:p>
            <a:endParaRPr lang="cs-CZ" dirty="0"/>
          </a:p>
          <a:p>
            <a:pPr lvl="1"/>
            <a:endParaRPr lang="cs-CZ" dirty="0" smtClean="0"/>
          </a:p>
        </p:txBody>
      </p:sp>
      <p:pic>
        <p:nvPicPr>
          <p:cNvPr id="4" name="Obrázek 3" descr="ikona_check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6358" y="3112372"/>
            <a:ext cx="388636" cy="388636"/>
          </a:xfrm>
          <a:prstGeom prst="rect">
            <a:avLst/>
          </a:prstGeom>
        </p:spPr>
      </p:pic>
      <p:pic>
        <p:nvPicPr>
          <p:cNvPr id="5" name="Obrázek 4" descr="ikona_stop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7260" y="3416099"/>
            <a:ext cx="388636" cy="388636"/>
          </a:xfrm>
          <a:prstGeom prst="rect">
            <a:avLst/>
          </a:prstGeom>
        </p:spPr>
      </p:pic>
      <p:pic>
        <p:nvPicPr>
          <p:cNvPr id="6" name="Obrázek 5" descr="ikona_exclamation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16358" y="3717032"/>
            <a:ext cx="388636" cy="388636"/>
          </a:xfrm>
          <a:prstGeom prst="rect">
            <a:avLst/>
          </a:prstGeom>
        </p:spPr>
      </p:pic>
      <p:pic>
        <p:nvPicPr>
          <p:cNvPr id="7" name="Obrázek 6" descr="ikona_check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7260" y="2854776"/>
            <a:ext cx="388636" cy="38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4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Hadoop - architektura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Výsledek obrázku pro yarn hdf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228" y="1700808"/>
            <a:ext cx="6544247" cy="424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017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Hadoop</a:t>
            </a:r>
            <a:r>
              <a:rPr lang="cs-CZ" dirty="0" smtClean="0"/>
              <a:t> – architektura I</a:t>
            </a:r>
            <a:endParaRPr lang="cs-CZ" dirty="0"/>
          </a:p>
        </p:txBody>
      </p:sp>
      <p:pic>
        <p:nvPicPr>
          <p:cNvPr id="1028" name="Picture 4" descr="Hadoop Clu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5"/>
            <a:ext cx="773674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214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Hadoop</a:t>
            </a:r>
            <a:r>
              <a:rPr lang="cs-CZ" dirty="0"/>
              <a:t> </a:t>
            </a:r>
            <a:r>
              <a:rPr lang="cs-CZ" dirty="0" smtClean="0"/>
              <a:t>– architektura II</a:t>
            </a:r>
            <a:endParaRPr lang="cs-CZ" dirty="0"/>
          </a:p>
        </p:txBody>
      </p:sp>
      <p:pic>
        <p:nvPicPr>
          <p:cNvPr id="2050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6734175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603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Sizing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Ukázkový příklad k zamyšlení</a:t>
            </a:r>
            <a:endParaRPr lang="en-US" dirty="0" smtClean="0"/>
          </a:p>
          <a:p>
            <a:pPr lvl="1"/>
            <a:r>
              <a:rPr lang="en-US" dirty="0" smtClean="0"/>
              <a:t>15GB/5 min</a:t>
            </a:r>
          </a:p>
          <a:p>
            <a:pPr lvl="1"/>
            <a:r>
              <a:rPr lang="cs-CZ" dirty="0" smtClean="0"/>
              <a:t>Historie </a:t>
            </a:r>
            <a:r>
              <a:rPr lang="en-US" dirty="0" smtClean="0"/>
              <a:t>30 </a:t>
            </a:r>
            <a:r>
              <a:rPr lang="cs-CZ" dirty="0" smtClean="0"/>
              <a:t>dní</a:t>
            </a:r>
            <a:endParaRPr lang="en-US" dirty="0" smtClean="0"/>
          </a:p>
          <a:p>
            <a:pPr lvl="1"/>
            <a:r>
              <a:rPr lang="en-US" dirty="0" smtClean="0"/>
              <a:t>SLA – 5 </a:t>
            </a:r>
            <a:r>
              <a:rPr lang="cs-CZ" dirty="0" smtClean="0"/>
              <a:t>sekund pro 85</a:t>
            </a:r>
            <a:r>
              <a:rPr lang="en-US" dirty="0" smtClean="0"/>
              <a:t>% </a:t>
            </a:r>
            <a:r>
              <a:rPr lang="cs-CZ" dirty="0" smtClean="0"/>
              <a:t>dotazů</a:t>
            </a:r>
            <a:endParaRPr lang="en-US" dirty="0" smtClean="0"/>
          </a:p>
          <a:p>
            <a:pPr lvl="2"/>
            <a:r>
              <a:rPr lang="en-US" dirty="0" smtClean="0"/>
              <a:t>10s </a:t>
            </a:r>
            <a:r>
              <a:rPr lang="cs-CZ" dirty="0" smtClean="0"/>
              <a:t>pro </a:t>
            </a:r>
            <a:r>
              <a:rPr lang="en-US" dirty="0" smtClean="0"/>
              <a:t>100% </a:t>
            </a:r>
            <a:r>
              <a:rPr lang="cs-CZ" dirty="0" smtClean="0"/>
              <a:t>dotazů</a:t>
            </a:r>
          </a:p>
          <a:p>
            <a:pPr lvl="2"/>
            <a:r>
              <a:rPr lang="cs-CZ" dirty="0" smtClean="0"/>
              <a:t>Při nesplnění vysoké pokuty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106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Principy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Ukládání velkého množství dat</a:t>
            </a:r>
          </a:p>
          <a:p>
            <a:pPr lvl="1"/>
            <a:r>
              <a:rPr lang="cs-CZ" dirty="0" smtClean="0"/>
              <a:t>mnoho serverů = nodů [desítky až tisíce]</a:t>
            </a:r>
          </a:p>
          <a:p>
            <a:pPr lvl="1"/>
            <a:r>
              <a:rPr lang="cs-CZ" dirty="0" smtClean="0"/>
              <a:t>každý node mnoho disků [10-20]</a:t>
            </a:r>
          </a:p>
          <a:p>
            <a:r>
              <a:rPr lang="cs-CZ" dirty="0" smtClean="0"/>
              <a:t>Zamezení ztráty dat – výpadek nodu</a:t>
            </a:r>
          </a:p>
          <a:p>
            <a:pPr lvl="1"/>
            <a:r>
              <a:rPr lang="cs-CZ" dirty="0" smtClean="0"/>
              <a:t>replikace (typicky tři kopie každého souboru)</a:t>
            </a:r>
          </a:p>
          <a:p>
            <a:pPr lvl="1"/>
            <a:r>
              <a:rPr lang="cs-CZ" dirty="0" smtClean="0"/>
              <a:t>2 repliky ve stejném racku, třetí replika mimo</a:t>
            </a:r>
          </a:p>
          <a:p>
            <a:r>
              <a:rPr lang="cs-CZ" dirty="0" smtClean="0"/>
              <a:t>Rychlost čtení</a:t>
            </a:r>
          </a:p>
          <a:p>
            <a:pPr lvl="1"/>
            <a:r>
              <a:rPr lang="cs-CZ" dirty="0" smtClean="0"/>
              <a:t>data jsou rozložena v celém clusteru – 1 soubor nemusí být celý v jednom nodu!</a:t>
            </a:r>
          </a:p>
          <a:p>
            <a:pPr lvl="1"/>
            <a:r>
              <a:rPr lang="cs-CZ" dirty="0" smtClean="0"/>
              <a:t>data jsou replikována – lze paralelně číst na několika nodech bez nutnosti přenosu dat přes síť</a:t>
            </a:r>
          </a:p>
          <a:p>
            <a:pPr lvl="1"/>
            <a:r>
              <a:rPr lang="cs-CZ" dirty="0" smtClean="0"/>
              <a:t>velké soubory – </a:t>
            </a:r>
            <a:r>
              <a:rPr lang="cs-CZ" b="1" dirty="0" smtClean="0"/>
              <a:t>výhody sekvenčního čtení</a:t>
            </a:r>
            <a:endParaRPr lang="cs-CZ" dirty="0"/>
          </a:p>
          <a:p>
            <a:r>
              <a:rPr lang="cs-CZ" dirty="0" smtClean="0"/>
              <a:t>Distribuce výpočtů</a:t>
            </a:r>
          </a:p>
          <a:p>
            <a:pPr lvl="1"/>
            <a:r>
              <a:rPr lang="cs-CZ" dirty="0" smtClean="0"/>
              <a:t>mnoho nodů, přiřazování výpočetního výkonu</a:t>
            </a:r>
          </a:p>
          <a:p>
            <a:pPr lvl="1"/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778674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Principy </a:t>
            </a:r>
            <a:r>
              <a:rPr lang="cs-CZ" dirty="0" err="1" smtClean="0"/>
              <a:t>Hadoop</a:t>
            </a:r>
            <a:r>
              <a:rPr lang="cs-CZ" dirty="0" smtClean="0"/>
              <a:t> – syntéza 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Maximálně využívat sekvenční čtení</a:t>
            </a:r>
          </a:p>
          <a:p>
            <a:r>
              <a:rPr lang="cs-CZ" dirty="0" smtClean="0"/>
              <a:t>Pracovat s velkými soubory, které se čtou sekvenčně</a:t>
            </a:r>
          </a:p>
          <a:p>
            <a:pPr lvl="1"/>
            <a:r>
              <a:rPr lang="cs-CZ" dirty="0" smtClean="0"/>
              <a:t>ušetří se čas na synchronizaci/orchestraci v rámci distribuovaného systému</a:t>
            </a:r>
          </a:p>
          <a:p>
            <a:r>
              <a:rPr lang="cs-CZ" dirty="0" smtClean="0"/>
              <a:t>Čím méně dat se načte, tím rychleji se načtou – využití </a:t>
            </a:r>
            <a:r>
              <a:rPr lang="cs-CZ" b="1" dirty="0" smtClean="0"/>
              <a:t>komprese</a:t>
            </a:r>
          </a:p>
          <a:p>
            <a:r>
              <a:rPr lang="cs-CZ" dirty="0" smtClean="0"/>
              <a:t>CPU se při čtení fláká, paměť je násobně rychlejší, tj. typicky dekomprese bude rychlejší než IO operace</a:t>
            </a:r>
          </a:p>
          <a:p>
            <a:r>
              <a:rPr lang="cs-CZ" dirty="0" smtClean="0"/>
              <a:t>Maximum výpočtů provádět na nodu, kde probíhá čtení dat, přes síť posílat jen co nejvíce agregovaná data</a:t>
            </a:r>
          </a:p>
          <a:p>
            <a:pPr lvl="1"/>
            <a:r>
              <a:rPr lang="cs-CZ" dirty="0" smtClean="0"/>
              <a:t>síťové rozhraní nebude mít dostatečnou kapacitu</a:t>
            </a:r>
          </a:p>
          <a:p>
            <a:endParaRPr lang="cs-CZ" dirty="0"/>
          </a:p>
          <a:p>
            <a:r>
              <a:rPr lang="cs-CZ" b="1" dirty="0" smtClean="0"/>
              <a:t>Zásadní omezení – I/O operace</a:t>
            </a:r>
          </a:p>
          <a:p>
            <a:pPr lvl="1"/>
            <a:r>
              <a:rPr lang="cs-CZ" b="1" dirty="0" smtClean="0"/>
              <a:t>Tip: </a:t>
            </a:r>
            <a:r>
              <a:rPr lang="cs-CZ" dirty="0" smtClean="0"/>
              <a:t>při odhadu, jak dlouho co bude trvat stačí prakticky vždy počítat jen s IO a počtem paralelních čtení/uživatelů (ale neplatí samozřejmě pro ML aplikace)</a:t>
            </a:r>
          </a:p>
          <a:p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523424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HDFS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2375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HDFS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HDFS</a:t>
            </a:r>
            <a:endParaRPr lang="en-US" dirty="0"/>
          </a:p>
          <a:p>
            <a:pPr lvl="1"/>
            <a:r>
              <a:rPr lang="cs-CZ" dirty="0" err="1"/>
              <a:t>NameNode</a:t>
            </a:r>
            <a:r>
              <a:rPr lang="cs-CZ" dirty="0"/>
              <a:t>, </a:t>
            </a:r>
            <a:r>
              <a:rPr lang="cs-CZ" dirty="0" err="1"/>
              <a:t>DataNode</a:t>
            </a:r>
            <a:endParaRPr lang="cs-CZ" dirty="0"/>
          </a:p>
          <a:p>
            <a:pPr lvl="1"/>
            <a:r>
              <a:rPr lang="cs-CZ" dirty="0" smtClean="0"/>
              <a:t>Replikace</a:t>
            </a:r>
            <a:endParaRPr lang="en-US" dirty="0" smtClean="0"/>
          </a:p>
          <a:p>
            <a:pPr lvl="1"/>
            <a:r>
              <a:rPr lang="cs-CZ" dirty="0" smtClean="0"/>
              <a:t>Operace na souborovém systému</a:t>
            </a:r>
            <a:endParaRPr lang="cs-CZ" dirty="0"/>
          </a:p>
          <a:p>
            <a:pPr lvl="1"/>
            <a:r>
              <a:rPr lang="en-US" dirty="0" smtClean="0"/>
              <a:t>Blok</a:t>
            </a:r>
            <a:r>
              <a:rPr lang="cs-CZ" dirty="0" smtClean="0"/>
              <a:t>y</a:t>
            </a:r>
            <a:r>
              <a:rPr lang="en-US" dirty="0" smtClean="0"/>
              <a:t>, </a:t>
            </a:r>
            <a:r>
              <a:rPr lang="cs-CZ" dirty="0" smtClean="0"/>
              <a:t>velikost bloku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3070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HDFS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Hadoop Distributed Filesystem</a:t>
            </a:r>
          </a:p>
          <a:p>
            <a:r>
              <a:rPr lang="cs-CZ" dirty="0" smtClean="0"/>
              <a:t>Dobrý pro</a:t>
            </a:r>
            <a:endParaRPr lang="en-US" dirty="0" smtClean="0"/>
          </a:p>
          <a:p>
            <a:pPr lvl="1"/>
            <a:r>
              <a:rPr lang="cs-CZ" dirty="0" smtClean="0"/>
              <a:t>Velké soubory</a:t>
            </a:r>
            <a:endParaRPr lang="en-US" dirty="0" smtClean="0"/>
          </a:p>
          <a:p>
            <a:pPr lvl="1"/>
            <a:r>
              <a:rPr lang="en-US" dirty="0" smtClean="0"/>
              <a:t>Stream</a:t>
            </a:r>
            <a:r>
              <a:rPr lang="cs-CZ" dirty="0" err="1" smtClean="0"/>
              <a:t>ovaný</a:t>
            </a:r>
            <a:r>
              <a:rPr lang="cs-CZ" dirty="0" smtClean="0"/>
              <a:t> přístup</a:t>
            </a:r>
            <a:endParaRPr lang="en-US" dirty="0" smtClean="0"/>
          </a:p>
          <a:p>
            <a:r>
              <a:rPr lang="cs-CZ" dirty="0" smtClean="0"/>
              <a:t>Špatný pro</a:t>
            </a:r>
            <a:endParaRPr lang="en-US" dirty="0" smtClean="0"/>
          </a:p>
          <a:p>
            <a:pPr lvl="1"/>
            <a:r>
              <a:rPr lang="cs-CZ" dirty="0" smtClean="0"/>
              <a:t>Spoustu malých souborů</a:t>
            </a:r>
            <a:endParaRPr lang="en-US" dirty="0" smtClean="0"/>
          </a:p>
          <a:p>
            <a:pPr lvl="1"/>
            <a:r>
              <a:rPr lang="cs-CZ" dirty="0" smtClean="0"/>
              <a:t>Náhodný přístup</a:t>
            </a:r>
            <a:endParaRPr lang="en-US" dirty="0" smtClean="0"/>
          </a:p>
          <a:p>
            <a:pPr lvl="1"/>
            <a:r>
              <a:rPr lang="cs-CZ" dirty="0" err="1" smtClean="0"/>
              <a:t>Nízkolatenční</a:t>
            </a:r>
            <a:r>
              <a:rPr lang="cs-CZ" dirty="0" smtClean="0"/>
              <a:t> přístup</a:t>
            </a:r>
            <a:endParaRPr lang="en-US" dirty="0" smtClean="0"/>
          </a:p>
          <a:p>
            <a:r>
              <a:rPr lang="en-US" dirty="0" smtClean="0"/>
              <a:t>Master-slave design</a:t>
            </a:r>
          </a:p>
          <a:p>
            <a:pPr lvl="1"/>
            <a:r>
              <a:rPr lang="en-US" dirty="0" smtClean="0"/>
              <a:t>Master – </a:t>
            </a:r>
            <a:r>
              <a:rPr lang="en-US" dirty="0" err="1" smtClean="0"/>
              <a:t>NameNode</a:t>
            </a:r>
            <a:endParaRPr lang="en-US" dirty="0" smtClean="0"/>
          </a:p>
          <a:p>
            <a:pPr lvl="1"/>
            <a:r>
              <a:rPr lang="en-US" dirty="0" smtClean="0"/>
              <a:t>Slave – </a:t>
            </a:r>
            <a:r>
              <a:rPr lang="en-US" dirty="0" err="1" smtClean="0"/>
              <a:t>DataNode</a:t>
            </a:r>
            <a:endParaRPr lang="en-US" dirty="0" smtClean="0"/>
          </a:p>
          <a:p>
            <a:pPr lvl="1"/>
            <a:r>
              <a:rPr lang="en-US" dirty="0" err="1" smtClean="0"/>
              <a:t>SecondaryNameNode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6189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Big data a Hadoop</a:t>
            </a:r>
          </a:p>
          <a:p>
            <a:r>
              <a:rPr lang="cs-CZ" dirty="0" smtClean="0"/>
              <a:t>Na jakém hardware + </a:t>
            </a:r>
            <a:r>
              <a:rPr lang="cs-CZ" dirty="0" err="1" smtClean="0"/>
              <a:t>sizing</a:t>
            </a:r>
            <a:endParaRPr lang="cs-CZ" dirty="0" smtClean="0"/>
          </a:p>
          <a:p>
            <a:r>
              <a:rPr lang="cs-CZ" dirty="0" smtClean="0"/>
              <a:t>Jak vypadá cluster - architektura</a:t>
            </a:r>
          </a:p>
          <a:p>
            <a:r>
              <a:rPr lang="cs-CZ" dirty="0" smtClean="0"/>
              <a:t>HDFS</a:t>
            </a:r>
          </a:p>
          <a:p>
            <a:r>
              <a:rPr lang="cs-CZ" dirty="0" smtClean="0"/>
              <a:t>Distribuce</a:t>
            </a:r>
          </a:p>
          <a:p>
            <a:r>
              <a:rPr lang="cs-CZ" dirty="0" smtClean="0"/>
              <a:t>Komponenty</a:t>
            </a:r>
          </a:p>
          <a:p>
            <a:r>
              <a:rPr lang="cs-CZ" dirty="0" smtClean="0"/>
              <a:t>YARN, správa zdrojů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445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HDFS</a:t>
            </a:r>
            <a:endParaRPr lang="cs-CZ" dirty="0"/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305800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285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HDFS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HDFS</a:t>
            </a:r>
            <a:r>
              <a:rPr lang="cs-CZ" dirty="0" smtClean="0"/>
              <a:t> soubory jsou rozděleny do bloků</a:t>
            </a:r>
            <a:endParaRPr lang="en-US" dirty="0" smtClean="0"/>
          </a:p>
          <a:p>
            <a:pPr lvl="1"/>
            <a:r>
              <a:rPr lang="en-US" dirty="0" smtClean="0"/>
              <a:t>Default 64MB</a:t>
            </a:r>
            <a:r>
              <a:rPr lang="cs-CZ" dirty="0" smtClean="0"/>
              <a:t>/128MB</a:t>
            </a:r>
            <a:r>
              <a:rPr lang="en-US" dirty="0" smtClean="0"/>
              <a:t>, </a:t>
            </a:r>
            <a:r>
              <a:rPr lang="cs-CZ" dirty="0" smtClean="0"/>
              <a:t>ale lze změnit</a:t>
            </a:r>
            <a:endParaRPr lang="en-US" dirty="0" smtClean="0"/>
          </a:p>
          <a:p>
            <a:pPr lvl="1"/>
            <a:r>
              <a:rPr lang="cs-CZ" dirty="0" smtClean="0"/>
              <a:t>Dobré pro velké soubory</a:t>
            </a:r>
            <a:endParaRPr lang="en-US" dirty="0" smtClean="0"/>
          </a:p>
          <a:p>
            <a:pPr lvl="1"/>
            <a:r>
              <a:rPr lang="cs-CZ" dirty="0" smtClean="0"/>
              <a:t>Děsné pro malé</a:t>
            </a:r>
            <a:r>
              <a:rPr lang="en-US" dirty="0" smtClean="0"/>
              <a:t>…</a:t>
            </a:r>
          </a:p>
          <a:p>
            <a:r>
              <a:rPr lang="en-US" dirty="0" err="1" smtClean="0"/>
              <a:t>Repli</a:t>
            </a:r>
            <a:r>
              <a:rPr lang="cs-CZ" dirty="0" err="1" smtClean="0"/>
              <a:t>kace</a:t>
            </a:r>
            <a:endParaRPr lang="en-US" dirty="0" smtClean="0"/>
          </a:p>
          <a:p>
            <a:pPr lvl="1"/>
            <a:r>
              <a:rPr lang="cs-CZ" dirty="0" smtClean="0"/>
              <a:t>Jeden blok může být v nejméně </a:t>
            </a:r>
            <a:r>
              <a:rPr lang="en-US" dirty="0" smtClean="0"/>
              <a:t>xxx </a:t>
            </a:r>
            <a:r>
              <a:rPr lang="en-US" dirty="0" err="1" smtClean="0"/>
              <a:t>DataNodes</a:t>
            </a:r>
            <a:endParaRPr lang="en-US" dirty="0" smtClean="0"/>
          </a:p>
          <a:p>
            <a:pPr lvl="1"/>
            <a:r>
              <a:rPr lang="en-US" dirty="0" smtClean="0"/>
              <a:t>Fault tolerant</a:t>
            </a:r>
          </a:p>
          <a:p>
            <a:pPr lvl="1"/>
            <a:r>
              <a:rPr lang="en-US" dirty="0" smtClean="0"/>
              <a:t>Default </a:t>
            </a:r>
            <a:r>
              <a:rPr lang="cs-CZ" dirty="0" smtClean="0"/>
              <a:t>hodnota </a:t>
            </a:r>
            <a:r>
              <a:rPr lang="en-US" dirty="0" smtClean="0"/>
              <a:t>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6406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NameNode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 smtClean="0"/>
              <a:t>Metadata</a:t>
            </a:r>
            <a:r>
              <a:rPr lang="cs-CZ" dirty="0" smtClean="0"/>
              <a:t> </a:t>
            </a:r>
            <a:r>
              <a:rPr lang="cs-CZ" dirty="0" err="1" smtClean="0"/>
              <a:t>filesystému</a:t>
            </a:r>
            <a:endParaRPr lang="en-US" dirty="0" smtClean="0"/>
          </a:p>
          <a:p>
            <a:pPr lvl="1"/>
            <a:r>
              <a:rPr lang="cs-CZ" dirty="0" smtClean="0"/>
              <a:t>Kde jsou data</a:t>
            </a:r>
            <a:endParaRPr lang="en-US" dirty="0" smtClean="0"/>
          </a:p>
          <a:p>
            <a:pPr lvl="1"/>
            <a:r>
              <a:rPr lang="cs-CZ" dirty="0" smtClean="0"/>
              <a:t>V paměti</a:t>
            </a:r>
          </a:p>
          <a:p>
            <a:pPr lvl="1"/>
            <a:r>
              <a:rPr lang="en-US" dirty="0"/>
              <a:t>1GB </a:t>
            </a:r>
            <a:r>
              <a:rPr lang="cs-CZ" dirty="0"/>
              <a:t>pro každý milion bloků</a:t>
            </a:r>
            <a:endParaRPr lang="en-US" dirty="0"/>
          </a:p>
          <a:p>
            <a:pPr marL="355050" lvl="1" indent="0">
              <a:buNone/>
            </a:pPr>
            <a:endParaRPr lang="en-US" dirty="0" smtClean="0"/>
          </a:p>
          <a:p>
            <a:r>
              <a:rPr lang="cs-CZ" dirty="0" smtClean="0"/>
              <a:t>Ve spojení s</a:t>
            </a:r>
            <a:endParaRPr lang="en-US" dirty="0" smtClean="0"/>
          </a:p>
          <a:p>
            <a:pPr lvl="1"/>
            <a:r>
              <a:rPr lang="cs-CZ" dirty="0" smtClean="0"/>
              <a:t>Klienty</a:t>
            </a:r>
            <a:endParaRPr lang="en-US" dirty="0" smtClean="0"/>
          </a:p>
          <a:p>
            <a:pPr lvl="1"/>
            <a:r>
              <a:rPr lang="en-US" dirty="0" err="1" smtClean="0"/>
              <a:t>DataNod</a:t>
            </a:r>
            <a:r>
              <a:rPr lang="cs-CZ" dirty="0" smtClean="0"/>
              <a:t>y</a:t>
            </a:r>
            <a:endParaRPr lang="en-US" dirty="0" smtClean="0"/>
          </a:p>
          <a:p>
            <a:pPr lvl="1"/>
            <a:r>
              <a:rPr lang="en-US" dirty="0" err="1" smtClean="0"/>
              <a:t>SecondaryNamenod</a:t>
            </a:r>
            <a:r>
              <a:rPr lang="cs-CZ" dirty="0" smtClean="0"/>
              <a:t>y</a:t>
            </a:r>
          </a:p>
          <a:p>
            <a:pPr lvl="2"/>
            <a:r>
              <a:rPr lang="en-US" dirty="0" err="1" smtClean="0"/>
              <a:t>Checkpointing</a:t>
            </a:r>
            <a:endParaRPr lang="cs-CZ" dirty="0" smtClean="0"/>
          </a:p>
          <a:p>
            <a:pPr lvl="3"/>
            <a:r>
              <a:rPr lang="cs-CZ" dirty="0" err="1" smtClean="0"/>
              <a:t>Editlogs</a:t>
            </a:r>
            <a:r>
              <a:rPr lang="cs-CZ" dirty="0" smtClean="0"/>
              <a:t> a </a:t>
            </a:r>
            <a:r>
              <a:rPr lang="cs-CZ" dirty="0" err="1" smtClean="0"/>
              <a:t>fsimage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095020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DataNode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Ukládá</a:t>
            </a:r>
            <a:r>
              <a:rPr lang="en-US" dirty="0" smtClean="0"/>
              <a:t> </a:t>
            </a:r>
            <a:r>
              <a:rPr lang="en-US" dirty="0" err="1" smtClean="0"/>
              <a:t>Datablo</a:t>
            </a:r>
            <a:r>
              <a:rPr lang="cs-CZ" dirty="0" err="1" smtClean="0"/>
              <a:t>ky</a:t>
            </a:r>
            <a:endParaRPr lang="en-US" dirty="0" smtClean="0"/>
          </a:p>
          <a:p>
            <a:r>
              <a:rPr lang="cs-CZ" dirty="0" smtClean="0"/>
              <a:t>Získává bloky od klientů</a:t>
            </a:r>
          </a:p>
          <a:p>
            <a:r>
              <a:rPr lang="cs-CZ" dirty="0" smtClean="0"/>
              <a:t>Získává bloky od ostatních </a:t>
            </a:r>
            <a:r>
              <a:rPr lang="en-US" dirty="0" err="1" smtClean="0"/>
              <a:t>DataNod</a:t>
            </a:r>
            <a:r>
              <a:rPr lang="cs-CZ" dirty="0" smtClean="0"/>
              <a:t>ů</a:t>
            </a:r>
            <a:endParaRPr lang="en-US" dirty="0" smtClean="0"/>
          </a:p>
          <a:p>
            <a:pPr lvl="1"/>
            <a:r>
              <a:rPr lang="en-US" dirty="0" err="1" smtClean="0"/>
              <a:t>Repli</a:t>
            </a:r>
            <a:r>
              <a:rPr lang="cs-CZ" dirty="0" err="1" smtClean="0"/>
              <a:t>kace</a:t>
            </a:r>
            <a:endParaRPr lang="en-US" dirty="0" smtClean="0"/>
          </a:p>
          <a:p>
            <a:r>
              <a:rPr lang="cs-CZ" dirty="0" smtClean="0"/>
              <a:t>Dostává příkaz </a:t>
            </a:r>
            <a:r>
              <a:rPr lang="cs-CZ" dirty="0" err="1" smtClean="0"/>
              <a:t>delete</a:t>
            </a:r>
            <a:r>
              <a:rPr lang="cs-CZ" dirty="0" smtClean="0"/>
              <a:t> od </a:t>
            </a:r>
            <a:r>
              <a:rPr lang="cs-CZ" dirty="0" err="1" smtClean="0"/>
              <a:t>Nam</a:t>
            </a:r>
            <a:r>
              <a:rPr lang="en-US" dirty="0" err="1" smtClean="0"/>
              <a:t>eNode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49726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HDFS filesystem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ut</a:t>
            </a:r>
          </a:p>
          <a:p>
            <a:r>
              <a:rPr lang="en-US" dirty="0" smtClean="0"/>
              <a:t>get</a:t>
            </a:r>
          </a:p>
          <a:p>
            <a:r>
              <a:rPr lang="cs-CZ" dirty="0" err="1" smtClean="0"/>
              <a:t>copyFromLocal</a:t>
            </a:r>
            <a:endParaRPr lang="en-US" dirty="0" smtClean="0"/>
          </a:p>
          <a:p>
            <a:r>
              <a:rPr lang="en-US" dirty="0" smtClean="0"/>
              <a:t>ls</a:t>
            </a:r>
          </a:p>
          <a:p>
            <a:r>
              <a:rPr lang="en-US" dirty="0" smtClean="0"/>
              <a:t>Rights</a:t>
            </a:r>
          </a:p>
          <a:p>
            <a:pPr lvl="1"/>
            <a:r>
              <a:rPr lang="en-US" dirty="0" err="1" smtClean="0"/>
              <a:t>Chmod</a:t>
            </a:r>
            <a:endParaRPr lang="en-US" dirty="0" smtClean="0"/>
          </a:p>
          <a:p>
            <a:pPr lvl="1"/>
            <a:r>
              <a:rPr lang="en-US" dirty="0" err="1" smtClean="0"/>
              <a:t>Chown</a:t>
            </a:r>
            <a:endParaRPr lang="en-US" dirty="0" smtClean="0"/>
          </a:p>
          <a:p>
            <a:pPr lvl="1"/>
            <a:r>
              <a:rPr lang="en-US" dirty="0" err="1" smtClean="0"/>
              <a:t>Chgrp</a:t>
            </a:r>
            <a:endParaRPr lang="cs-CZ" dirty="0" smtClean="0"/>
          </a:p>
          <a:p>
            <a:pPr lvl="1"/>
            <a:endParaRPr lang="cs-CZ" dirty="0" smtClean="0"/>
          </a:p>
          <a:p>
            <a:r>
              <a:rPr lang="cs-CZ" dirty="0" smtClean="0"/>
              <a:t>Další zde</a:t>
            </a:r>
          </a:p>
          <a:p>
            <a:pPr lvl="1"/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hadoop.apache.org/docs/r2.7.1/hadoop-project-dist/hadoop-hdfs/HDFSCommands.html</a:t>
            </a:r>
            <a:endParaRPr lang="cs-CZ" dirty="0" smtClean="0"/>
          </a:p>
          <a:p>
            <a:pPr lvl="1"/>
            <a:endParaRPr lang="cs-CZ" dirty="0"/>
          </a:p>
          <a:p>
            <a:r>
              <a:rPr lang="cs-CZ" dirty="0" smtClean="0"/>
              <a:t>Vyzkoušíme na cvičení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950514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Distribuce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78997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Distribuce</a:t>
            </a: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833420"/>
            <a:ext cx="2520280" cy="163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"/>
          <a:stretch/>
        </p:blipFill>
        <p:spPr bwMode="auto">
          <a:xfrm>
            <a:off x="2086998" y="2780927"/>
            <a:ext cx="4465948" cy="1568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xcloudera-logo.png.pagespeed.ic.Nfp6LEvDgd.png (400×97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972" y="980728"/>
            <a:ext cx="381000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6323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Hotové distribuce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Řeší peklo závislostí – jeden update může vyvolat řetězovou vlnu</a:t>
            </a:r>
          </a:p>
          <a:p>
            <a:r>
              <a:rPr lang="cs-CZ" dirty="0" smtClean="0"/>
              <a:t>Nabízejí komerční podporu</a:t>
            </a:r>
          </a:p>
          <a:p>
            <a:r>
              <a:rPr lang="cs-CZ" dirty="0" smtClean="0"/>
              <a:t>Rychlejší reakce ?</a:t>
            </a:r>
          </a:p>
          <a:p>
            <a:r>
              <a:rPr lang="cs-CZ" dirty="0" smtClean="0"/>
              <a:t>Co je zadarmo, je špatné</a:t>
            </a:r>
            <a:r>
              <a:rPr lang="en-US" dirty="0" smtClean="0"/>
              <a:t> </a:t>
            </a:r>
            <a:r>
              <a:rPr lang="cs-CZ" dirty="0" smtClean="0"/>
              <a:t>?</a:t>
            </a:r>
            <a:r>
              <a:rPr lang="en-US" dirty="0" smtClean="0"/>
              <a:t>!</a:t>
            </a:r>
          </a:p>
          <a:p>
            <a:r>
              <a:rPr lang="en-US" dirty="0" smtClean="0"/>
              <a:t>Pro</a:t>
            </a:r>
            <a:r>
              <a:rPr lang="cs-CZ" dirty="0" smtClean="0"/>
              <a:t>č znovu vymýšlet kolo</a:t>
            </a:r>
          </a:p>
          <a:p>
            <a:endParaRPr lang="cs-CZ" dirty="0"/>
          </a:p>
          <a:p>
            <a:r>
              <a:rPr lang="cs-CZ" dirty="0" smtClean="0"/>
              <a:t>„Musí se k tomu dospět“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157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Komponenty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88661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Zvěřinec - zjednodušeně</a:t>
            </a:r>
            <a:endParaRPr lang="cs-CZ" dirty="0"/>
          </a:p>
        </p:txBody>
      </p:sp>
      <p:pic>
        <p:nvPicPr>
          <p:cNvPr id="2050" name="Picture 2" descr="Výsledek obrázku pro yarn hdf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2776"/>
            <a:ext cx="5324475" cy="34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279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Big data neznamená Hadoop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42651"/>
            <a:ext cx="8084170" cy="6039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576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Výsledek obrázku pro hortonworks version 2.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8786342" cy="347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6757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Verze mezi </a:t>
            </a:r>
            <a:r>
              <a:rPr lang="cs-CZ" dirty="0" err="1" smtClean="0"/>
              <a:t>releasy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Výsledek obrázku pro hortonworks version 2.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16" y="2132856"/>
            <a:ext cx="860233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5127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Koloběh technologií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Nadšení</a:t>
            </a:r>
          </a:p>
          <a:p>
            <a:pPr lvl="1"/>
            <a:r>
              <a:rPr lang="cs-CZ" dirty="0" smtClean="0"/>
              <a:t>Našel jsem skvělou technologii</a:t>
            </a:r>
            <a:r>
              <a:rPr lang="en-US" dirty="0" smtClean="0"/>
              <a:t> !</a:t>
            </a:r>
            <a:r>
              <a:rPr lang="cs-CZ" dirty="0" smtClean="0"/>
              <a:t> Vyřeší naše problémy.</a:t>
            </a:r>
          </a:p>
          <a:p>
            <a:r>
              <a:rPr lang="cs-CZ" dirty="0" smtClean="0"/>
              <a:t>Realita – o několik hodin později</a:t>
            </a:r>
          </a:p>
          <a:p>
            <a:pPr lvl="1"/>
            <a:r>
              <a:rPr lang="cs-CZ" dirty="0" smtClean="0"/>
              <a:t>Kde je dokumentace?</a:t>
            </a:r>
          </a:p>
          <a:p>
            <a:r>
              <a:rPr lang="cs-CZ" dirty="0" smtClean="0"/>
              <a:t>Vystřízlivění – </a:t>
            </a:r>
            <a:r>
              <a:rPr lang="en-US" dirty="0" err="1" smtClean="0"/>
              <a:t>podle</a:t>
            </a:r>
            <a:r>
              <a:rPr lang="en-US" dirty="0" smtClean="0"/>
              <a:t> </a:t>
            </a:r>
            <a:r>
              <a:rPr lang="cs-CZ" dirty="0" smtClean="0"/>
              <a:t>povahy o několik hodin, až jednotek dní později</a:t>
            </a:r>
          </a:p>
          <a:p>
            <a:pPr lvl="1"/>
            <a:r>
              <a:rPr lang="cs-CZ" dirty="0" smtClean="0"/>
              <a:t>Ono to asi vážně nefunguje.</a:t>
            </a:r>
          </a:p>
          <a:p>
            <a:r>
              <a:rPr lang="cs-CZ" dirty="0" smtClean="0"/>
              <a:t>Zklamání – o několik zoufalých dnů později</a:t>
            </a:r>
          </a:p>
          <a:p>
            <a:pPr lvl="1"/>
            <a:r>
              <a:rPr lang="cs-CZ" dirty="0" smtClean="0"/>
              <a:t>Nefungují ani příklady na webu </a:t>
            </a:r>
            <a:r>
              <a:rPr lang="en-US" dirty="0" smtClean="0"/>
              <a:t>! </a:t>
            </a:r>
            <a:r>
              <a:rPr lang="en-US" dirty="0" err="1" smtClean="0"/>
              <a:t>Kdo</a:t>
            </a:r>
            <a:r>
              <a:rPr lang="en-US" dirty="0" smtClean="0"/>
              <a:t> </a:t>
            </a:r>
            <a:r>
              <a:rPr lang="cs-CZ" dirty="0" smtClean="0"/>
              <a:t>probůh </a:t>
            </a:r>
            <a:r>
              <a:rPr lang="en-US" dirty="0" err="1" smtClean="0"/>
              <a:t>tohle</a:t>
            </a:r>
            <a:r>
              <a:rPr lang="en-US" dirty="0" smtClean="0"/>
              <a:t> </a:t>
            </a:r>
            <a:r>
              <a:rPr lang="en-US" dirty="0" err="1" smtClean="0"/>
              <a:t>vyv</a:t>
            </a:r>
            <a:r>
              <a:rPr lang="cs-CZ" dirty="0" err="1" smtClean="0"/>
              <a:t>íjí</a:t>
            </a:r>
            <a:r>
              <a:rPr lang="cs-CZ" dirty="0" smtClean="0"/>
              <a:t> ?</a:t>
            </a:r>
          </a:p>
          <a:p>
            <a:pPr lvl="1"/>
            <a:r>
              <a:rPr lang="cs-CZ" dirty="0" smtClean="0"/>
              <a:t>Porozhlédneme se tedy jinde…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763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YARN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71866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YARN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/>
              <a:t>Y</a:t>
            </a:r>
            <a:r>
              <a:rPr lang="en-US" dirty="0" smtClean="0"/>
              <a:t>et </a:t>
            </a:r>
            <a:r>
              <a:rPr lang="en-US" b="1" dirty="0" smtClean="0"/>
              <a:t>A</a:t>
            </a:r>
            <a:r>
              <a:rPr lang="en-US" dirty="0" smtClean="0"/>
              <a:t>nother </a:t>
            </a:r>
            <a:r>
              <a:rPr lang="en-US" b="1" dirty="0" smtClean="0"/>
              <a:t>R</a:t>
            </a:r>
            <a:r>
              <a:rPr lang="en-US" dirty="0" smtClean="0"/>
              <a:t>esource </a:t>
            </a:r>
            <a:r>
              <a:rPr lang="en-US" b="1" dirty="0" smtClean="0"/>
              <a:t>N</a:t>
            </a:r>
            <a:r>
              <a:rPr lang="en-US" dirty="0" smtClean="0"/>
              <a:t>egotiator</a:t>
            </a:r>
          </a:p>
          <a:p>
            <a:r>
              <a:rPr lang="en-US" dirty="0" err="1" smtClean="0"/>
              <a:t>tj</a:t>
            </a:r>
            <a:r>
              <a:rPr lang="en-US" dirty="0" smtClean="0"/>
              <a:t>. </a:t>
            </a:r>
            <a:r>
              <a:rPr lang="en-US" dirty="0" err="1" smtClean="0"/>
              <a:t>pl</a:t>
            </a:r>
            <a:r>
              <a:rPr lang="cs-CZ" dirty="0" err="1" smtClean="0"/>
              <a:t>ánovač</a:t>
            </a:r>
            <a:r>
              <a:rPr lang="cs-CZ" dirty="0" smtClean="0"/>
              <a:t> a alokátor zdrojů</a:t>
            </a:r>
          </a:p>
          <a:p>
            <a:pPr lvl="1"/>
            <a:r>
              <a:rPr lang="cs-CZ" dirty="0" err="1" smtClean="0"/>
              <a:t>pamět</a:t>
            </a:r>
            <a:endParaRPr lang="cs-CZ" dirty="0" smtClean="0"/>
          </a:p>
          <a:p>
            <a:pPr lvl="1"/>
            <a:r>
              <a:rPr lang="cs-CZ" dirty="0" smtClean="0"/>
              <a:t>CPU</a:t>
            </a:r>
          </a:p>
          <a:p>
            <a:pPr lvl="1"/>
            <a:r>
              <a:rPr lang="cs-CZ" dirty="0" smtClean="0"/>
              <a:t>počet vláken</a:t>
            </a:r>
          </a:p>
          <a:p>
            <a:pPr lvl="1"/>
            <a:r>
              <a:rPr lang="cs-CZ" dirty="0" smtClean="0"/>
              <a:t>síť...</a:t>
            </a:r>
          </a:p>
          <a:p>
            <a:r>
              <a:rPr lang="cs-CZ" dirty="0" smtClean="0"/>
              <a:t>Většinou se využívá transparentně, uživatel o něm moc neví, záleží ale hodně na konfiguraci</a:t>
            </a:r>
          </a:p>
          <a:p>
            <a:r>
              <a:rPr lang="cs-CZ" dirty="0" smtClean="0"/>
              <a:t>Ne všechny aplikace YARN využívají, např. Impala má vlastní plánovač</a:t>
            </a:r>
          </a:p>
          <a:p>
            <a:pPr lvl="1"/>
            <a:r>
              <a:rPr lang="cs-CZ" dirty="0" smtClean="0"/>
              <a:t>každý alokátor by tak měl mít výhradní zdroje...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491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YARN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323528" y="1052737"/>
            <a:ext cx="4968552" cy="5472608"/>
          </a:xfrm>
        </p:spPr>
        <p:txBody>
          <a:bodyPr/>
          <a:lstStyle/>
          <a:p>
            <a:r>
              <a:rPr lang="cs-CZ" dirty="0" err="1" smtClean="0"/>
              <a:t>Application</a:t>
            </a:r>
            <a:r>
              <a:rPr lang="cs-CZ" dirty="0" smtClean="0"/>
              <a:t> – klientská aplikace</a:t>
            </a:r>
          </a:p>
          <a:p>
            <a:r>
              <a:rPr lang="cs-CZ" dirty="0" err="1" smtClean="0"/>
              <a:t>Container</a:t>
            </a:r>
            <a:r>
              <a:rPr lang="cs-CZ" dirty="0" smtClean="0"/>
              <a:t> – zdroje přiřazené aplikaci na konkrétním nodu</a:t>
            </a:r>
          </a:p>
          <a:p>
            <a:r>
              <a:rPr lang="cs-CZ" dirty="0" err="1" smtClean="0"/>
              <a:t>Resource</a:t>
            </a:r>
            <a:r>
              <a:rPr lang="cs-CZ" dirty="0" smtClean="0"/>
              <a:t> </a:t>
            </a:r>
            <a:r>
              <a:rPr lang="cs-CZ" dirty="0" err="1" smtClean="0"/>
              <a:t>Manager</a:t>
            </a:r>
            <a:r>
              <a:rPr lang="cs-CZ" dirty="0" smtClean="0"/>
              <a:t> – globální správce zdrojů pro cluster</a:t>
            </a:r>
          </a:p>
          <a:p>
            <a:r>
              <a:rPr lang="cs-CZ" dirty="0" smtClean="0"/>
              <a:t>Node </a:t>
            </a:r>
            <a:r>
              <a:rPr lang="cs-CZ" dirty="0" err="1" smtClean="0"/>
              <a:t>Manager</a:t>
            </a:r>
            <a:r>
              <a:rPr lang="cs-CZ" dirty="0" smtClean="0"/>
              <a:t> – podřízený správce zdrojů na nodu</a:t>
            </a:r>
          </a:p>
          <a:p>
            <a:endParaRPr lang="cs-CZ" dirty="0" smtClean="0"/>
          </a:p>
        </p:txBody>
      </p:sp>
      <p:sp>
        <p:nvSpPr>
          <p:cNvPr id="4" name="AutoShape 2" descr="http://www.cloudera.com/documentation/enterprise/5-6-x/images/xyarn_optimized_host.jpg.pagespeed.ic.8yY88TEbc_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http://www.cloudera.com/documentation/enterprise/5-6-x/images/xyarn_optimized_host.jpg.pagespeed.ic.8yY88TEbc_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http://www.cloudera.com/documentation/enterprise/5-6-x/images/xyarn_optimized_host.jpg.pagespeed.ic.8yY88TEbc_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96752"/>
            <a:ext cx="28003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031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YARN</a:t>
            </a:r>
            <a:endParaRPr lang="cs-CZ" dirty="0"/>
          </a:p>
        </p:txBody>
      </p:sp>
      <p:pic>
        <p:nvPicPr>
          <p:cNvPr id="1026" name="Picture 2" descr="MapReduce NextGen Archite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592455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04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Díky za pozornost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2898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Apache</a:t>
            </a:r>
            <a:r>
              <a:rPr lang="cs-CZ" dirty="0" smtClean="0"/>
              <a:t> </a:t>
            </a:r>
            <a:r>
              <a:rPr lang="cs-CZ" dirty="0" err="1" smtClean="0"/>
              <a:t>Hadoop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 smtClean="0"/>
              <a:t>Wikipedia</a:t>
            </a:r>
            <a:r>
              <a:rPr lang="cs-CZ" dirty="0" smtClean="0"/>
              <a:t>:</a:t>
            </a:r>
          </a:p>
          <a:p>
            <a:pPr lvl="1"/>
            <a:r>
              <a:rPr lang="en-US" dirty="0"/>
              <a:t>Apache Hadoop (pronunciation: /</a:t>
            </a:r>
            <a:r>
              <a:rPr lang="en-US" dirty="0" err="1"/>
              <a:t>həˈduːp</a:t>
            </a:r>
            <a:r>
              <a:rPr lang="en-US" dirty="0"/>
              <a:t>/) is an open-source software framework for </a:t>
            </a:r>
            <a:r>
              <a:rPr lang="en-US" b="1" dirty="0"/>
              <a:t>distributed storage</a:t>
            </a:r>
            <a:r>
              <a:rPr lang="en-US" dirty="0"/>
              <a:t> and </a:t>
            </a:r>
            <a:r>
              <a:rPr lang="en-US" b="1" dirty="0"/>
              <a:t>distributed processing</a:t>
            </a:r>
            <a:r>
              <a:rPr lang="en-US" dirty="0"/>
              <a:t> of </a:t>
            </a:r>
            <a:r>
              <a:rPr lang="en-US" b="1" dirty="0"/>
              <a:t>very large data sets </a:t>
            </a:r>
            <a:r>
              <a:rPr lang="en-US" dirty="0"/>
              <a:t>on computer clusters </a:t>
            </a:r>
            <a:r>
              <a:rPr lang="en-US" b="1" i="1" dirty="0">
                <a:solidFill>
                  <a:srgbClr val="FF0000"/>
                </a:solidFill>
              </a:rPr>
              <a:t>built from commodity hardware</a:t>
            </a:r>
            <a:r>
              <a:rPr lang="en-US" dirty="0"/>
              <a:t>. All the modules in Hadoop are designed with a </a:t>
            </a:r>
            <a:r>
              <a:rPr lang="en-US" b="1" dirty="0"/>
              <a:t>fundamental assumption that hardware failures are common</a:t>
            </a:r>
            <a:r>
              <a:rPr lang="en-US" dirty="0"/>
              <a:t> and should be automatically handled by the framework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cs-CZ" dirty="0" err="1" smtClean="0"/>
              <a:t>Commodity</a:t>
            </a:r>
            <a:r>
              <a:rPr lang="cs-CZ" dirty="0" smtClean="0"/>
              <a:t> hardware </a:t>
            </a:r>
          </a:p>
          <a:p>
            <a:pPr lvl="1"/>
            <a:r>
              <a:rPr lang="cs-CZ" dirty="0" smtClean="0"/>
              <a:t>stroje za statisíce CZK (ale ne desítky mil.)</a:t>
            </a:r>
          </a:p>
          <a:p>
            <a:pPr lvl="2"/>
            <a:r>
              <a:rPr lang="cs-CZ" dirty="0" smtClean="0"/>
              <a:t>2-4 CPU, každé CPU 10-16 jader</a:t>
            </a:r>
          </a:p>
          <a:p>
            <a:pPr lvl="2"/>
            <a:r>
              <a:rPr lang="cs-CZ" dirty="0" smtClean="0"/>
              <a:t>256-512 GB RAM, min. 128GB</a:t>
            </a:r>
          </a:p>
          <a:p>
            <a:pPr lvl="2"/>
            <a:r>
              <a:rPr lang="cs-CZ" dirty="0" smtClean="0"/>
              <a:t>10-20 2-4TB HDD</a:t>
            </a:r>
          </a:p>
          <a:p>
            <a:pPr lvl="1"/>
            <a:r>
              <a:rPr lang="cs-CZ" dirty="0" smtClean="0"/>
              <a:t>rozhodně ne to, co jako server prodává </a:t>
            </a:r>
            <a:r>
              <a:rPr lang="cs-CZ" dirty="0" err="1" smtClean="0"/>
              <a:t>Alza</a:t>
            </a:r>
            <a:r>
              <a:rPr lang="cs-CZ" dirty="0" smtClean="0"/>
              <a:t>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 smtClean="0"/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348791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vypadá levný HW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1143000"/>
            <a:ext cx="90233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033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Sizing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Jak</a:t>
            </a:r>
            <a:r>
              <a:rPr lang="en-US" dirty="0" smtClean="0"/>
              <a:t> </a:t>
            </a:r>
            <a:r>
              <a:rPr lang="en-US" dirty="0" err="1" smtClean="0"/>
              <a:t>postavit</a:t>
            </a:r>
            <a:r>
              <a:rPr lang="en-US" dirty="0" smtClean="0"/>
              <a:t> Hadoop</a:t>
            </a:r>
            <a:endParaRPr lang="cs-CZ" dirty="0" smtClean="0"/>
          </a:p>
          <a:p>
            <a:pPr lvl="1"/>
            <a:r>
              <a:rPr lang="en-US" dirty="0" err="1" smtClean="0"/>
              <a:t>Jak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ho </a:t>
            </a:r>
            <a:r>
              <a:rPr lang="en-US" dirty="0" err="1" smtClean="0"/>
              <a:t>objednat</a:t>
            </a:r>
            <a:endParaRPr lang="cs-CZ" dirty="0" smtClean="0"/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HDD </a:t>
            </a:r>
            <a:r>
              <a:rPr lang="en-US" dirty="0" err="1" smtClean="0">
                <a:sym typeface="Wingdings" panose="05000000000000000000" pitchFamily="2" charset="2"/>
              </a:rPr>
              <a:t>parametry</a:t>
            </a:r>
            <a:endParaRPr lang="en-US" dirty="0" smtClean="0">
              <a:sym typeface="Wingdings" panose="05000000000000000000" pitchFamily="2" charset="2"/>
            </a:endParaRP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P</a:t>
            </a:r>
            <a:r>
              <a:rPr lang="cs-CZ" dirty="0" err="1" smtClean="0">
                <a:sym typeface="Wingdings" panose="05000000000000000000" pitchFamily="2" charset="2"/>
              </a:rPr>
              <a:t>řenosová</a:t>
            </a:r>
            <a:r>
              <a:rPr lang="cs-CZ" dirty="0" smtClean="0">
                <a:sym typeface="Wingdings" panose="05000000000000000000" pitchFamily="2" charset="2"/>
              </a:rPr>
              <a:t> rychlost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RAID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0, 1, 1+0, 5, 6, (2,3,4,7)</a:t>
            </a:r>
          </a:p>
          <a:p>
            <a:pPr lvl="1"/>
            <a:r>
              <a:rPr lang="cs-CZ" dirty="0" smtClean="0">
                <a:sym typeface="Wingdings" panose="05000000000000000000" pitchFamily="2" charset="2"/>
              </a:rPr>
              <a:t>Síťová rychlost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SAN/NAS</a:t>
            </a:r>
          </a:p>
          <a:p>
            <a:pPr lvl="1"/>
            <a:r>
              <a:rPr lang="cs-CZ" dirty="0" smtClean="0">
                <a:sym typeface="Wingdings" panose="05000000000000000000" pitchFamily="2" charset="2"/>
              </a:rPr>
              <a:t>Paměť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CPU </a:t>
            </a:r>
            <a:r>
              <a:rPr lang="cs-CZ" dirty="0" smtClean="0">
                <a:sym typeface="Wingdings" panose="05000000000000000000" pitchFamily="2" charset="2"/>
              </a:rPr>
              <a:t>jádra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cs-CZ" dirty="0" smtClean="0">
                <a:sym typeface="Wingdings" panose="05000000000000000000" pitchFamily="2" charset="2"/>
              </a:rPr>
              <a:t>Obecná doporučení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523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Sizing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Kalkulace HW </a:t>
            </a:r>
            <a:r>
              <a:rPr lang="cs-CZ" dirty="0" smtClean="0"/>
              <a:t>požadavků</a:t>
            </a:r>
          </a:p>
          <a:p>
            <a:pPr lvl="1"/>
            <a:r>
              <a:rPr lang="cs-CZ" dirty="0" smtClean="0"/>
              <a:t>Počet </a:t>
            </a:r>
            <a:r>
              <a:rPr lang="cs-CZ" dirty="0"/>
              <a:t>nodů</a:t>
            </a:r>
          </a:p>
          <a:p>
            <a:pPr lvl="1"/>
            <a:r>
              <a:rPr lang="cs-CZ" dirty="0"/>
              <a:t>Počet disků</a:t>
            </a:r>
          </a:p>
          <a:p>
            <a:pPr lvl="1"/>
            <a:r>
              <a:rPr lang="cs-CZ" dirty="0"/>
              <a:t>HW parametry (CPU, RAM, RAID…) typů </a:t>
            </a:r>
            <a:r>
              <a:rPr lang="cs-CZ" dirty="0" smtClean="0"/>
              <a:t>nodů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376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Rychlosti čtení dat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RAM</a:t>
            </a:r>
          </a:p>
          <a:p>
            <a:pPr lvl="1"/>
            <a:r>
              <a:rPr lang="cs-CZ" dirty="0" smtClean="0"/>
              <a:t>DDR4 cca 15 GB/s</a:t>
            </a:r>
          </a:p>
          <a:p>
            <a:r>
              <a:rPr lang="cs-CZ" dirty="0" smtClean="0"/>
              <a:t>Síť 10 </a:t>
            </a:r>
            <a:r>
              <a:rPr lang="cs-CZ" dirty="0" err="1" smtClean="0"/>
              <a:t>Gbit</a:t>
            </a:r>
            <a:endParaRPr lang="cs-CZ" dirty="0" smtClean="0"/>
          </a:p>
          <a:p>
            <a:pPr lvl="1"/>
            <a:r>
              <a:rPr lang="cs-CZ" dirty="0" smtClean="0"/>
              <a:t>1.25 GB/s</a:t>
            </a:r>
          </a:p>
          <a:p>
            <a:r>
              <a:rPr lang="cs-CZ" dirty="0" smtClean="0"/>
              <a:t>SSD disk</a:t>
            </a:r>
          </a:p>
          <a:p>
            <a:pPr lvl="1"/>
            <a:r>
              <a:rPr lang="cs-CZ" dirty="0" smtClean="0"/>
              <a:t>200-700 MB/s</a:t>
            </a:r>
          </a:p>
          <a:p>
            <a:pPr lvl="1"/>
            <a:r>
              <a:rPr lang="cs-CZ" dirty="0" smtClean="0"/>
              <a:t>existují „</a:t>
            </a:r>
            <a:r>
              <a:rPr lang="cs-CZ" dirty="0" err="1" smtClean="0"/>
              <a:t>Enterprise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r>
              <a:rPr lang="cs-CZ" dirty="0" smtClean="0"/>
              <a:t>“, které vydrží (garance 5 let)</a:t>
            </a:r>
          </a:p>
          <a:p>
            <a:pPr lvl="1"/>
            <a:r>
              <a:rPr lang="cs-CZ" dirty="0" smtClean="0"/>
              <a:t>malé kapacity (</a:t>
            </a:r>
            <a:r>
              <a:rPr lang="cs-CZ" dirty="0" err="1" smtClean="0"/>
              <a:t>max</a:t>
            </a:r>
            <a:r>
              <a:rPr lang="cs-CZ" dirty="0" smtClean="0"/>
              <a:t> 1TB) a hodně drahé</a:t>
            </a:r>
          </a:p>
          <a:p>
            <a:r>
              <a:rPr lang="cs-CZ" dirty="0" smtClean="0"/>
              <a:t>HDD 7.2k</a:t>
            </a:r>
          </a:p>
          <a:p>
            <a:pPr lvl="1"/>
            <a:r>
              <a:rPr lang="cs-CZ" dirty="0" smtClean="0"/>
              <a:t>latence cca 4ms</a:t>
            </a:r>
          </a:p>
          <a:p>
            <a:pPr lvl="1"/>
            <a:r>
              <a:rPr lang="cs-CZ" dirty="0" smtClean="0"/>
              <a:t>sekvenční čtení 50-100 MB/s</a:t>
            </a:r>
          </a:p>
          <a:p>
            <a:pPr lvl="1"/>
            <a:r>
              <a:rPr lang="cs-CZ" dirty="0" smtClean="0"/>
              <a:t>velké kapacity (běžně 4TB-8TB) a relativně levné</a:t>
            </a:r>
          </a:p>
          <a:p>
            <a:pPr lvl="1"/>
            <a:r>
              <a:rPr lang="cs-CZ" dirty="0" smtClean="0">
                <a:sym typeface="Wingdings" panose="05000000000000000000" pitchFamily="2" charset="2"/>
              </a:rPr>
              <a:t> </a:t>
            </a:r>
            <a:r>
              <a:rPr lang="cs-CZ" dirty="0" err="1" smtClean="0">
                <a:sym typeface="Wingdings" panose="05000000000000000000" pitchFamily="2" charset="2"/>
              </a:rPr>
              <a:t>Hadoop</a:t>
            </a:r>
            <a:r>
              <a:rPr lang="cs-CZ" dirty="0" smtClean="0">
                <a:sym typeface="Wingdings" panose="05000000000000000000" pitchFamily="2" charset="2"/>
              </a:rPr>
              <a:t> typicky pracuje s úložištěm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3207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Rychlosti čtení </a:t>
            </a:r>
            <a:r>
              <a:rPr lang="cs-CZ" dirty="0" smtClean="0"/>
              <a:t>dat – HDD 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b="1" dirty="0" smtClean="0"/>
              <a:t>Sekvenční čtení </a:t>
            </a:r>
            <a:r>
              <a:rPr lang="cs-CZ" dirty="0" smtClean="0"/>
              <a:t>– cca 100 MB/s za jednom disku</a:t>
            </a:r>
          </a:p>
          <a:p>
            <a:r>
              <a:rPr lang="cs-CZ" dirty="0" err="1" smtClean="0"/>
              <a:t>Random</a:t>
            </a:r>
            <a:r>
              <a:rPr lang="cs-CZ" dirty="0" smtClean="0"/>
              <a:t> </a:t>
            </a:r>
            <a:r>
              <a:rPr lang="cs-CZ" dirty="0" err="1" smtClean="0"/>
              <a:t>access</a:t>
            </a:r>
            <a:endParaRPr lang="cs-CZ" dirty="0" smtClean="0"/>
          </a:p>
          <a:p>
            <a:pPr lvl="1"/>
            <a:r>
              <a:rPr lang="cs-CZ" dirty="0" smtClean="0"/>
              <a:t>velikost bloku ext4 bývá 4kB</a:t>
            </a:r>
          </a:p>
          <a:p>
            <a:pPr lvl="1"/>
            <a:r>
              <a:rPr lang="cs-CZ" dirty="0" smtClean="0"/>
              <a:t>latence, než disk najde blok cca 4ms</a:t>
            </a:r>
          </a:p>
          <a:p>
            <a:pPr lvl="1"/>
            <a:r>
              <a:rPr lang="cs-CZ" dirty="0" smtClean="0"/>
              <a:t>max. rychlost čistě náhodného čtení 1/0.004*4096 = 1 MB/s</a:t>
            </a:r>
            <a:endParaRPr lang="cs-CZ" dirty="0"/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123426689"/>
      </p:ext>
    </p:extLst>
  </p:cSld>
  <p:clrMapOvr>
    <a:masterClrMapping/>
  </p:clrMapOvr>
</p:sld>
</file>

<file path=ppt/theme/theme1.xml><?xml version="1.0" encoding="utf-8"?>
<a:theme xmlns:a="http://schemas.openxmlformats.org/drawingml/2006/main" name="PROFINIT_prezentace_obecny_template">
  <a:themeElements>
    <a:clrScheme name="Profinit 2016">
      <a:dk1>
        <a:srgbClr val="616365"/>
      </a:dk1>
      <a:lt1>
        <a:srgbClr val="FFFFFF"/>
      </a:lt1>
      <a:dk2>
        <a:srgbClr val="BD3632"/>
      </a:dk2>
      <a:lt2>
        <a:srgbClr val="FFFFFF"/>
      </a:lt2>
      <a:accent1>
        <a:srgbClr val="77455A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BD3632"/>
      </a:hlink>
      <a:folHlink>
        <a:srgbClr val="616365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tx1"/>
          </a:solidFill>
        </a:ln>
      </a:spPr>
      <a:bodyPr lIns="0" tIns="0" rIns="0" bIns="0" rtlCol="0" anchor="ctr"/>
      <a:lstStyle>
        <a:defPPr algn="ctr">
          <a:defRPr b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60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PROFINIT_prezentace_obecny_template</Template>
  <TotalTime>407</TotalTime>
  <Words>973</Words>
  <Application>Microsoft Office PowerPoint</Application>
  <PresentationFormat>Předvádění na obrazovce (4:3)</PresentationFormat>
  <Paragraphs>212</Paragraphs>
  <Slides>37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5" baseType="lpstr">
      <vt:lpstr>Adobe Gothic Std B</vt:lpstr>
      <vt:lpstr>Arial</vt:lpstr>
      <vt:lpstr>Calibri</vt:lpstr>
      <vt:lpstr>Courier New</vt:lpstr>
      <vt:lpstr>Georgia</vt:lpstr>
      <vt:lpstr>Gotham Medium</vt:lpstr>
      <vt:lpstr>Wingdings</vt:lpstr>
      <vt:lpstr>PROFINIT_prezentace_obecny_template</vt:lpstr>
      <vt:lpstr>B0M33BDT – 2. přednáška</vt:lpstr>
      <vt:lpstr>Osnova</vt:lpstr>
      <vt:lpstr>Big data neznamená Hadoop</vt:lpstr>
      <vt:lpstr>Apache Hadoop</vt:lpstr>
      <vt:lpstr>Jak vypadá levný HW</vt:lpstr>
      <vt:lpstr>Sizing</vt:lpstr>
      <vt:lpstr>Sizing</vt:lpstr>
      <vt:lpstr>Rychlosti čtení dat</vt:lpstr>
      <vt:lpstr>Rychlosti čtení dat – HDD </vt:lpstr>
      <vt:lpstr>Omezující faktory</vt:lpstr>
      <vt:lpstr>Hadoop - architektura</vt:lpstr>
      <vt:lpstr>Hadoop – architektura I</vt:lpstr>
      <vt:lpstr>Hadoop – architektura II</vt:lpstr>
      <vt:lpstr>Sizing</vt:lpstr>
      <vt:lpstr>Principy</vt:lpstr>
      <vt:lpstr>Principy Hadoop – syntéza </vt:lpstr>
      <vt:lpstr>HDFS</vt:lpstr>
      <vt:lpstr>HDFS</vt:lpstr>
      <vt:lpstr>HDFS</vt:lpstr>
      <vt:lpstr>HDFS</vt:lpstr>
      <vt:lpstr>HDFS</vt:lpstr>
      <vt:lpstr>NameNode</vt:lpstr>
      <vt:lpstr>DataNode</vt:lpstr>
      <vt:lpstr>HDFS filesystem</vt:lpstr>
      <vt:lpstr>Distribuce</vt:lpstr>
      <vt:lpstr>Distribuce</vt:lpstr>
      <vt:lpstr>Hotové distribuce</vt:lpstr>
      <vt:lpstr>Komponenty</vt:lpstr>
      <vt:lpstr>Zvěřinec - zjednodušeně</vt:lpstr>
      <vt:lpstr>Prezentace aplikace PowerPoint</vt:lpstr>
      <vt:lpstr>Verze mezi releasy</vt:lpstr>
      <vt:lpstr>Koloběh technologií</vt:lpstr>
      <vt:lpstr>YARN</vt:lpstr>
      <vt:lpstr>YARN</vt:lpstr>
      <vt:lpstr>YARN</vt:lpstr>
      <vt:lpstr>YARN</vt:lpstr>
      <vt:lpstr>Díky za pozornost</vt:lpstr>
    </vt:vector>
  </TitlesOfParts>
  <Company>Profinit, s.r.o.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Obecný template PPT prezentace společnosti Profinit (prototyp 3 – upravený úvodní slide prezentace)</dc:title>
  <dc:creator>Kratochvíl Milan</dc:creator>
  <cp:lastModifiedBy>Paščenko Petr</cp:lastModifiedBy>
  <cp:revision>52</cp:revision>
  <dcterms:created xsi:type="dcterms:W3CDTF">2016-09-28T16:20:35Z</dcterms:created>
  <dcterms:modified xsi:type="dcterms:W3CDTF">2017-10-16T10:56:08Z</dcterms:modified>
</cp:coreProperties>
</file>